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activeX/activeX4.xml" ContentType="application/vnd.ms-office.activeX+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activeX/activeX2.xml" ContentType="application/vnd.ms-office.activeX+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activeX/activeX6.bin" ContentType="application/vnd.ms-office.activeX"/>
  <Override PartName="/ppt/commentAuthors.xml" ContentType="application/vnd.openxmlformats-officedocument.presentationml.commentAuthors+xml"/>
  <Override PartName="/ppt/activeX/activeX4.bin" ContentType="application/vnd.ms-office.activeX"/>
  <Override PartName="/ppt/activeX/activeX2.bin" ContentType="application/vnd.ms-office.activeX"/>
  <Override PartName="/ppt/activeX/activeX3.bin" ContentType="application/vnd.ms-office.activeX"/>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activeX/activeX1.bin" ContentType="application/vnd.ms-office.activeX"/>
  <Override PartName="/ppt/activeX/activeX6.xml" ContentType="application/vnd.ms-office.activeX+xml"/>
  <Override PartName="/ppt/activeX/activeX7.xml" ContentType="application/vnd.ms-office.activeX+xml"/>
  <Override PartName="/ppt/notesSlides/notesSlide4.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Default Extension="bin" ContentType="application/vnd.openxmlformats-officedocument.oleObject"/>
  <Override PartName="/ppt/activeX/activeX5.xml" ContentType="application/vnd.ms-office.activeX+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activeX/activeX3.xml" ContentType="application/vnd.ms-office.activeX+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Default Extension="jpeg" ContentType="image/jpeg"/>
  <Default Extension="emf" ContentType="image/x-emf"/>
  <Override PartName="/ppt/activeX/activeX1.xml" ContentType="application/vnd.ms-office.activeX+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activeX/activeX7.bin" ContentType="application/vnd.ms-office.activeX"/>
  <Override PartName="/ppt/slideLayouts/slideLayout10.xml" ContentType="application/vnd.openxmlformats-officedocument.presentationml.slideLayout+xml"/>
  <Default Extension="vml" ContentType="application/vnd.openxmlformats-officedocument.vmlDrawing"/>
  <Override PartName="/ppt/activeX/activeX5.bin" ContentType="application/vnd.ms-office.activeX"/>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93" r:id="rId1"/>
  </p:sldMasterIdLst>
  <p:notesMasterIdLst>
    <p:notesMasterId r:id="rId32"/>
  </p:notesMasterIdLst>
  <p:handoutMasterIdLst>
    <p:handoutMasterId r:id="rId33"/>
  </p:handoutMasterIdLst>
  <p:sldIdLst>
    <p:sldId id="256" r:id="rId2"/>
    <p:sldId id="257" r:id="rId3"/>
    <p:sldId id="332" r:id="rId4"/>
    <p:sldId id="336" r:id="rId5"/>
    <p:sldId id="340" r:id="rId6"/>
    <p:sldId id="338" r:id="rId7"/>
    <p:sldId id="358" r:id="rId8"/>
    <p:sldId id="341" r:id="rId9"/>
    <p:sldId id="342" r:id="rId10"/>
    <p:sldId id="347" r:id="rId11"/>
    <p:sldId id="348" r:id="rId12"/>
    <p:sldId id="349" r:id="rId13"/>
    <p:sldId id="350" r:id="rId14"/>
    <p:sldId id="351" r:id="rId15"/>
    <p:sldId id="352" r:id="rId16"/>
    <p:sldId id="355" r:id="rId17"/>
    <p:sldId id="343" r:id="rId18"/>
    <p:sldId id="344" r:id="rId19"/>
    <p:sldId id="357" r:id="rId20"/>
    <p:sldId id="345" r:id="rId21"/>
    <p:sldId id="346" r:id="rId22"/>
    <p:sldId id="353" r:id="rId23"/>
    <p:sldId id="354" r:id="rId24"/>
    <p:sldId id="356" r:id="rId25"/>
    <p:sldId id="282" r:id="rId26"/>
    <p:sldId id="277" r:id="rId27"/>
    <p:sldId id="361" r:id="rId28"/>
    <p:sldId id="359" r:id="rId29"/>
    <p:sldId id="360" r:id="rId30"/>
    <p:sldId id="280" r:id="rId31"/>
  </p:sldIdLst>
  <p:sldSz cx="9144000" cy="6858000" type="screen4x3"/>
  <p:notesSz cx="6858000" cy="9144000"/>
  <p:defaultTex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Heather Simmonsen" initials="HS" lastIdx="1"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000000"/>
    <a:srgbClr val="99CC99"/>
    <a:srgbClr val="FFFFFF"/>
    <a:srgbClr val="CCFFCC"/>
    <a:srgbClr val="CCCCCC"/>
    <a:srgbClr val="F6AE1E"/>
    <a:srgbClr val="FF0066"/>
    <a:srgbClr val="F3AF35"/>
    <a:srgbClr val="9C42E6"/>
    <a:srgbClr val="D1943B"/>
  </p:clrMru>
</p:presentationPr>
</file>

<file path=ppt/tableStyles.xml><?xml version="1.0" encoding="utf-8"?>
<a:tblStyleLst xmlns:a="http://schemas.openxmlformats.org/drawingml/2006/main" def="{5C22544A-7EE6-4342-B048-85BDC9FD1C3A}">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093" autoAdjust="0"/>
    <p:restoredTop sz="96092" autoAdjust="0"/>
  </p:normalViewPr>
  <p:slideViewPr>
    <p:cSldViewPr snapToGrid="0">
      <p:cViewPr varScale="1">
        <p:scale>
          <a:sx n="104" d="100"/>
          <a:sy n="104" d="100"/>
        </p:scale>
        <p:origin x="-270" y="-96"/>
      </p:cViewPr>
      <p:guideLst>
        <p:guide orient="horz" pos="144"/>
        <p:guide orient="horz" pos="895"/>
        <p:guide orient="horz" pos="1484"/>
        <p:guide orient="horz" pos="1200"/>
        <p:guide orient="horz" pos="2736"/>
        <p:guide orient="horz" pos="3897"/>
        <p:guide pos="2880"/>
        <p:guide pos="240"/>
        <p:guide pos="460"/>
        <p:guide pos="5520"/>
        <p:guide pos="863"/>
        <p:guide pos="5299"/>
      </p:guideLst>
    </p:cSldViewPr>
  </p:slideViewPr>
  <p:outlineViewPr>
    <p:cViewPr>
      <p:scale>
        <a:sx n="33" d="100"/>
        <a:sy n="33" d="100"/>
      </p:scale>
      <p:origin x="0" y="23064"/>
    </p:cViewPr>
  </p:outlineViewPr>
  <p:notesTextViewPr>
    <p:cViewPr>
      <p:scale>
        <a:sx n="100" d="100"/>
        <a:sy n="100" d="100"/>
      </p:scale>
      <p:origin x="0" y="0"/>
    </p:cViewPr>
  </p:notesTextViewPr>
  <p:sorterViewPr>
    <p:cViewPr>
      <p:scale>
        <a:sx n="100" d="100"/>
        <a:sy n="100" d="100"/>
      </p:scale>
      <p:origin x="0" y="0"/>
    </p:cViewPr>
  </p:sorterViewPr>
  <p:notesViewPr>
    <p:cSldViewPr snapToGrid="0" showGuides="1">
      <p:cViewPr varScale="1">
        <p:scale>
          <a:sx n="66" d="100"/>
          <a:sy n="66" d="100"/>
        </p:scale>
        <p:origin x="-2016" y="-108"/>
      </p:cViewPr>
      <p:guideLst>
        <p:guide orient="horz" pos="2880"/>
        <p:guide pos="2160"/>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commentAuthors" Target="commentAuthor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handoutMaster" Target="handoutMasters/handoutMaster1.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s>
</file>

<file path=ppt/activeX/_rels/activeX1.xml.rels><?xml version="1.0" encoding="UTF-8" standalone="yes"?>
<Relationships xmlns="http://schemas.openxmlformats.org/package/2006/relationships"><Relationship Id="rId1" Type="http://schemas.microsoft.com/office/2006/relationships/activeXControlBinary" Target="activeX1.bin"/></Relationships>
</file>

<file path=ppt/activeX/_rels/activeX2.xml.rels><?xml version="1.0" encoding="UTF-8" standalone="yes"?>
<Relationships xmlns="http://schemas.openxmlformats.org/package/2006/relationships"><Relationship Id="rId1" Type="http://schemas.microsoft.com/office/2006/relationships/activeXControlBinary" Target="activeX2.bin"/></Relationships>
</file>

<file path=ppt/activeX/_rels/activeX3.xml.rels><?xml version="1.0" encoding="UTF-8" standalone="yes"?>
<Relationships xmlns="http://schemas.openxmlformats.org/package/2006/relationships"><Relationship Id="rId1" Type="http://schemas.microsoft.com/office/2006/relationships/activeXControlBinary" Target="activeX3.bin"/></Relationships>
</file>

<file path=ppt/activeX/_rels/activeX4.xml.rels><?xml version="1.0" encoding="UTF-8" standalone="yes"?>
<Relationships xmlns="http://schemas.openxmlformats.org/package/2006/relationships"><Relationship Id="rId1" Type="http://schemas.microsoft.com/office/2006/relationships/activeXControlBinary" Target="activeX4.bin"/></Relationships>
</file>

<file path=ppt/activeX/_rels/activeX5.xml.rels><?xml version="1.0" encoding="UTF-8" standalone="yes"?>
<Relationships xmlns="http://schemas.openxmlformats.org/package/2006/relationships"><Relationship Id="rId1" Type="http://schemas.microsoft.com/office/2006/relationships/activeXControlBinary" Target="activeX5.bin"/></Relationships>
</file>

<file path=ppt/activeX/_rels/activeX6.xml.rels><?xml version="1.0" encoding="UTF-8" standalone="yes"?>
<Relationships xmlns="http://schemas.openxmlformats.org/package/2006/relationships"><Relationship Id="rId1" Type="http://schemas.microsoft.com/office/2006/relationships/activeXControlBinary" Target="activeX6.bin"/></Relationships>
</file>

<file path=ppt/activeX/_rels/activeX7.xml.rels><?xml version="1.0" encoding="UTF-8" standalone="yes"?>
<Relationships xmlns="http://schemas.openxmlformats.org/package/2006/relationships"><Relationship Id="rId1" Type="http://schemas.microsoft.com/office/2006/relationships/activeXControlBinary" Target="activeX7.bin"/></Relationships>
</file>

<file path=ppt/activeX/activeX1.xml><?xml version="1.0" encoding="utf-8"?>
<ax:ocx xmlns:ax="http://schemas.microsoft.com/office/2006/activeX" xmlns:r="http://schemas.openxmlformats.org/officeDocument/2006/relationships" ax:classid="{8BD21D10-EC42-11CE-9E0D-00AA006002F3}" ax:persistence="persistStorage" r:id="rId1"/>
</file>

<file path=ppt/activeX/activeX2.xml><?xml version="1.0" encoding="utf-8"?>
<ax:ocx xmlns:ax="http://schemas.microsoft.com/office/2006/activeX" xmlns:r="http://schemas.openxmlformats.org/officeDocument/2006/relationships" ax:classid="{8BD21D10-EC42-11CE-9E0D-00AA006002F3}" ax:persistence="persistStorage" r:id="rId1"/>
</file>

<file path=ppt/activeX/activeX3.xml><?xml version="1.0" encoding="utf-8"?>
<ax:ocx xmlns:ax="http://schemas.microsoft.com/office/2006/activeX" xmlns:r="http://schemas.openxmlformats.org/officeDocument/2006/relationships" ax:classid="{8BD21D10-EC42-11CE-9E0D-00AA006002F3}" ax:persistence="persistStorage" r:id="rId1"/>
</file>

<file path=ppt/activeX/activeX4.xml><?xml version="1.0" encoding="utf-8"?>
<ax:ocx xmlns:ax="http://schemas.microsoft.com/office/2006/activeX" xmlns:r="http://schemas.openxmlformats.org/officeDocument/2006/relationships" ax:classid="{8BD21D10-EC42-11CE-9E0D-00AA006002F3}" ax:persistence="persistStorage" r:id="rId1"/>
</file>

<file path=ppt/activeX/activeX5.xml><?xml version="1.0" encoding="utf-8"?>
<ax:ocx xmlns:ax="http://schemas.microsoft.com/office/2006/activeX" xmlns:r="http://schemas.openxmlformats.org/officeDocument/2006/relationships" ax:classid="{8BD21D10-EC42-11CE-9E0D-00AA006002F3}" ax:persistence="persistStorage" r:id="rId1"/>
</file>

<file path=ppt/activeX/activeX6.xml><?xml version="1.0" encoding="utf-8"?>
<ax:ocx xmlns:ax="http://schemas.microsoft.com/office/2006/activeX" xmlns:r="http://schemas.openxmlformats.org/officeDocument/2006/relationships" ax:classid="{8BD21D10-EC42-11CE-9E0D-00AA006002F3}" ax:persistence="persistStorage" r:id="rId1"/>
</file>

<file path=ppt/activeX/activeX7.xml><?xml version="1.0" encoding="utf-8"?>
<ax:ocx xmlns:ax="http://schemas.microsoft.com/office/2006/activeX" xmlns:r="http://schemas.openxmlformats.org/officeDocument/2006/relationships" ax:classid="{8BD21D10-EC42-11CE-9E0D-00AA006002F3}" ax:persistence="persistStorage" r:id="rId1"/>
</file>

<file path=ppt/drawings/_rels/vmlDrawing1.vml.rels><?xml version="1.0" encoding="UTF-8" standalone="yes"?>
<Relationships xmlns="http://schemas.openxmlformats.org/package/2006/relationships"><Relationship Id="rId3" Type="http://schemas.openxmlformats.org/officeDocument/2006/relationships/image" Target="../media/image14.emf"/><Relationship Id="rId2" Type="http://schemas.openxmlformats.org/officeDocument/2006/relationships/image" Target="../media/image13.emf"/><Relationship Id="rId1" Type="http://schemas.openxmlformats.org/officeDocument/2006/relationships/image" Target="../media/image12.emf"/></Relationships>
</file>

<file path=ppt/drawings/_rels/vmlDrawing2.vml.rels><?xml version="1.0" encoding="UTF-8" standalone="yes"?>
<Relationships xmlns="http://schemas.openxmlformats.org/package/2006/relationships"><Relationship Id="rId2" Type="http://schemas.openxmlformats.org/officeDocument/2006/relationships/image" Target="../media/image12.emf"/><Relationship Id="rId1" Type="http://schemas.openxmlformats.org/officeDocument/2006/relationships/image" Target="../media/image14.emf"/></Relationships>
</file>

<file path=ppt/drawings/_rels/vmlDrawing3.vml.rels><?xml version="1.0" encoding="UTF-8" standalone="yes"?>
<Relationships xmlns="http://schemas.openxmlformats.org/package/2006/relationships"><Relationship Id="rId3" Type="http://schemas.openxmlformats.org/officeDocument/2006/relationships/image" Target="../media/image16.emf"/><Relationship Id="rId2" Type="http://schemas.openxmlformats.org/officeDocument/2006/relationships/image" Target="../media/image15.emf"/><Relationship Id="rId1" Type="http://schemas.openxmlformats.org/officeDocument/2006/relationships/image" Target="../media/image14.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20.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r>
              <a:rPr lang="en-US" dirty="0" err="1" smtClean="0"/>
              <a:t>Tech·Ed</a:t>
            </a:r>
            <a:r>
              <a:rPr lang="en-US" dirty="0" smtClean="0"/>
              <a:t>  Europe 2009</a:t>
            </a:r>
            <a:endParaRPr lang="en-US" dirty="0">
              <a:latin typeface="Trebuchet MS" pitchFamily="34" charset="0"/>
            </a:endParaRPr>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r>
              <a:rPr lang="en-US" dirty="0" smtClean="0">
                <a:latin typeface="Trebuchet MS" pitchFamily="34" charset="0"/>
              </a:rPr>
              <a:t>November 9 – 13, 2009</a:t>
            </a:r>
            <a:endParaRPr lang="en-US" dirty="0">
              <a:latin typeface="Trebuchet MS" pitchFamily="34" charset="0"/>
            </a:endParaRPr>
          </a:p>
        </p:txBody>
      </p:sp>
      <p:sp>
        <p:nvSpPr>
          <p:cNvPr id="4" name="Footer Placeholder 3"/>
          <p:cNvSpPr>
            <a:spLocks noGrp="1"/>
          </p:cNvSpPr>
          <p:nvPr>
            <p:ph type="ftr" sz="quarter" idx="2"/>
          </p:nvPr>
        </p:nvSpPr>
        <p:spPr>
          <a:xfrm>
            <a:off x="0" y="8685213"/>
            <a:ext cx="6248400" cy="457200"/>
          </a:xfrm>
          <a:prstGeom prst="rect">
            <a:avLst/>
          </a:prstGeom>
        </p:spPr>
        <p:txBody>
          <a:bodyPr vert="horz" lIns="91440" tIns="45720" rIns="91440" bIns="45720" rtlCol="0" anchor="b"/>
          <a:lstStyle>
            <a:lvl1pPr algn="l">
              <a:defRPr sz="1200"/>
            </a:lvl1pPr>
          </a:lstStyle>
          <a:p>
            <a:endParaRPr lang="en-US" sz="1100" dirty="0" smtClean="0">
              <a:solidFill>
                <a:srgbClr val="000000"/>
              </a:solidFill>
              <a:latin typeface="Trebuchet MS" pitchFamily="34" charset="0"/>
            </a:endParaRPr>
          </a:p>
        </p:txBody>
      </p:sp>
      <p:sp>
        <p:nvSpPr>
          <p:cNvPr id="5" name="Slide Number Placeholder 4"/>
          <p:cNvSpPr>
            <a:spLocks noGrp="1"/>
          </p:cNvSpPr>
          <p:nvPr>
            <p:ph type="sldNum" sz="quarter" idx="3"/>
          </p:nvPr>
        </p:nvSpPr>
        <p:spPr>
          <a:xfrm>
            <a:off x="6248399" y="8685213"/>
            <a:ext cx="608013" cy="457200"/>
          </a:xfrm>
          <a:prstGeom prst="rect">
            <a:avLst/>
          </a:prstGeom>
        </p:spPr>
        <p:txBody>
          <a:bodyPr vert="horz" lIns="91440" tIns="45720" rIns="91440" bIns="45720" rtlCol="0" anchor="b"/>
          <a:lstStyle>
            <a:lvl1pPr algn="r">
              <a:defRPr sz="1200"/>
            </a:lvl1pPr>
          </a:lstStyle>
          <a:p>
            <a:fld id="{8980CB99-47E3-46F4-AAEB-3919FBEFC014}" type="slidenum">
              <a:rPr lang="en-US" smtClean="0">
                <a:latin typeface="Trebuchet MS" pitchFamily="34" charset="0"/>
              </a:rPr>
              <a:pPr/>
              <a:t>‹#›</a:t>
            </a:fld>
            <a:endParaRPr lang="en-US" dirty="0">
              <a:latin typeface="Trebuchet MS" pitchFamily="34" charset="0"/>
            </a:endParaRPr>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Trebuchet MS" pitchFamily="34" charset="0"/>
              </a:defRPr>
            </a:lvl1pPr>
          </a:lstStyle>
          <a:p>
            <a:r>
              <a:rPr lang="en-US" dirty="0" err="1" smtClean="0"/>
              <a:t>Tech·Ed</a:t>
            </a:r>
            <a:r>
              <a:rPr lang="en-US" dirty="0" smtClean="0"/>
              <a:t>  North America 2009</a:t>
            </a:r>
            <a:endParaRPr lang="en-US" dirty="0">
              <a:latin typeface="Trebuchet MS" pitchFamily="34" charset="0"/>
            </a:endParaRPr>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Trebuchet MS" pitchFamily="34" charset="0"/>
              </a:defRPr>
            </a:lvl1pPr>
          </a:lstStyle>
          <a:p>
            <a:r>
              <a:rPr lang="en-US" dirty="0" smtClean="0"/>
              <a:t>May 11 – 15, 2009</a:t>
            </a:r>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Footer Placeholder 5"/>
          <p:cNvSpPr>
            <a:spLocks noGrp="1"/>
          </p:cNvSpPr>
          <p:nvPr>
            <p:ph type="ftr" sz="quarter" idx="4"/>
          </p:nvPr>
        </p:nvSpPr>
        <p:spPr>
          <a:xfrm>
            <a:off x="0" y="8685213"/>
            <a:ext cx="6172200" cy="457200"/>
          </a:xfrm>
          <a:prstGeom prst="rect">
            <a:avLst/>
          </a:prstGeom>
        </p:spPr>
        <p:txBody>
          <a:bodyPr vert="horz" lIns="91440" tIns="45720" rIns="91440" bIns="45720" rtlCol="0" anchor="b"/>
          <a:lstStyle>
            <a:lvl1pPr algn="l">
              <a:defRPr sz="400">
                <a:latin typeface="Segoe" pitchFamily="34" charset="0"/>
              </a:defRPr>
            </a:lvl1pPr>
          </a:lstStyle>
          <a:p>
            <a:r>
              <a:rPr lang="en-US" smtClean="0">
                <a:solidFill>
                  <a:srgbClr val="000000"/>
                </a:solidFill>
                <a:latin typeface="Trebuchet MS" pitchFamily="34" charset="0"/>
              </a:rPr>
              <a:t>© 2009 Microsoft Corporation. All rights reserved. Microsoft, Windows, Windows Vista and other product names are or may be registered trademarks and/or trademarks in the U.S. and/or other countries.</a:t>
            </a:r>
          </a:p>
          <a:p>
            <a:r>
              <a:rPr lang="en-US" sz="500" smtClean="0">
                <a:solidFill>
                  <a:srgbClr val="000000"/>
                </a:solidFill>
                <a:latin typeface="Trebuchet MS"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z="500" smtClean="0">
                <a:solidFill>
                  <a:srgbClr val="000000"/>
                </a:solidFill>
                <a:latin typeface="Trebuchet MS" pitchFamily="34" charset="0"/>
              </a:rPr>
            </a:br>
            <a:r>
              <a:rPr lang="en-US" sz="500" smtClean="0">
                <a:solidFill>
                  <a:srgbClr val="000000"/>
                </a:solidFill>
                <a:latin typeface="Trebuchet MS" pitchFamily="34" charset="0"/>
              </a:rPr>
              <a:t>MICROSOFT MAKES NO WARRANTIES, EXPRESS, IMPLIED OR STATUTORY, AS TO THE INFORMATION IN THIS PRESENTATION.</a:t>
            </a:r>
            <a:endParaRPr lang="en-US" sz="500" dirty="0" smtClean="0">
              <a:solidFill>
                <a:srgbClr val="000000"/>
              </a:solidFill>
              <a:latin typeface="Trebuchet MS" pitchFamily="34" charset="0"/>
            </a:endParaRPr>
          </a:p>
        </p:txBody>
      </p:sp>
      <p:sp>
        <p:nvSpPr>
          <p:cNvPr id="7" name="Slide Number Placeholder 6"/>
          <p:cNvSpPr>
            <a:spLocks noGrp="1"/>
          </p:cNvSpPr>
          <p:nvPr>
            <p:ph type="sldNum" sz="quarter" idx="5"/>
          </p:nvPr>
        </p:nvSpPr>
        <p:spPr>
          <a:xfrm>
            <a:off x="6172199" y="8685213"/>
            <a:ext cx="684213" cy="457200"/>
          </a:xfrm>
          <a:prstGeom prst="rect">
            <a:avLst/>
          </a:prstGeom>
        </p:spPr>
        <p:txBody>
          <a:bodyPr vert="horz" lIns="91440" tIns="45720" rIns="91440" bIns="45720" rtlCol="0" anchor="b"/>
          <a:lstStyle>
            <a:lvl1pPr algn="r">
              <a:defRPr sz="1200">
                <a:latin typeface="Trebuchet MS" pitchFamily="34" charset="0"/>
              </a:defRPr>
            </a:lvl1pPr>
          </a:lstStyle>
          <a:p>
            <a:fld id="{8B263312-38AA-4E1E-B2B5-0F8F122B24FE}" type="slidenum">
              <a:rPr lang="en-US" smtClean="0"/>
              <a:pPr/>
              <a:t>‹#›</a:t>
            </a:fld>
            <a:endParaRPr lang="en-US" dirty="0"/>
          </a:p>
        </p:txBody>
      </p:sp>
    </p:spTree>
  </p:cSld>
  <p:clrMap bg1="lt1" tx1="dk1" bg2="lt2" tx2="dk2" accent1="accent1" accent2="accent2" accent3="accent3" accent4="accent4" accent5="accent5" accent6="accent6" hlink="hlink" folHlink="folHlink"/>
  <p:notesStyle>
    <a:lvl1pPr marL="0" algn="l" defTabSz="914363" rtl="0" eaLnBrk="1" latinLnBrk="0" hangingPunct="1">
      <a:lnSpc>
        <a:spcPct val="90000"/>
      </a:lnSpc>
      <a:spcAft>
        <a:spcPts val="333"/>
      </a:spcAft>
      <a:defRPr sz="900" kern="1200">
        <a:solidFill>
          <a:schemeClr val="tx1"/>
        </a:solidFill>
        <a:latin typeface="Trebuchet MS" pitchFamily="34" charset="0"/>
        <a:ea typeface="+mn-ea"/>
        <a:cs typeface="+mn-cs"/>
      </a:defRPr>
    </a:lvl1pPr>
    <a:lvl2pPr marL="212981" indent="-105829"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2pPr>
    <a:lvl3pPr marL="328070" indent="-115090"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3pPr>
    <a:lvl4pPr marL="482846" indent="-146838"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4pPr>
    <a:lvl5pPr marL="615132" indent="-115090"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5pPr>
    <a:lvl6pPr marL="2285909" algn="l" defTabSz="914363" rtl="0" eaLnBrk="1" latinLnBrk="0" hangingPunct="1">
      <a:defRPr sz="1200" kern="1200">
        <a:solidFill>
          <a:schemeClr val="tx1"/>
        </a:solidFill>
        <a:latin typeface="+mn-lt"/>
        <a:ea typeface="+mn-ea"/>
        <a:cs typeface="+mn-cs"/>
      </a:defRPr>
    </a:lvl6pPr>
    <a:lvl7pPr marL="2743090" algn="l" defTabSz="914363" rtl="0" eaLnBrk="1" latinLnBrk="0" hangingPunct="1">
      <a:defRPr sz="1200" kern="1200">
        <a:solidFill>
          <a:schemeClr val="tx1"/>
        </a:solidFill>
        <a:latin typeface="+mn-lt"/>
        <a:ea typeface="+mn-ea"/>
        <a:cs typeface="+mn-cs"/>
      </a:defRPr>
    </a:lvl7pPr>
    <a:lvl8pPr marL="3200272" algn="l" defTabSz="914363" rtl="0" eaLnBrk="1" latinLnBrk="0" hangingPunct="1">
      <a:defRPr sz="1200" kern="1200">
        <a:solidFill>
          <a:schemeClr val="tx1"/>
        </a:solidFill>
        <a:latin typeface="+mn-lt"/>
        <a:ea typeface="+mn-ea"/>
        <a:cs typeface="+mn-cs"/>
      </a:defRPr>
    </a:lvl8pPr>
    <a:lvl9pPr marL="3657454" algn="l" defTabSz="914363"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r>
              <a:rPr lang="en-US" dirty="0" err="1" smtClean="0"/>
              <a:t>Tech·Ed</a:t>
            </a:r>
            <a:r>
              <a:rPr lang="en-US" dirty="0" smtClean="0"/>
              <a:t>  North America 2009</a:t>
            </a:r>
          </a:p>
        </p:txBody>
      </p:sp>
      <p:sp>
        <p:nvSpPr>
          <p:cNvPr id="5" name="Date Placeholder 4"/>
          <p:cNvSpPr>
            <a:spLocks noGrp="1"/>
          </p:cNvSpPr>
          <p:nvPr>
            <p:ph type="dt" idx="11"/>
          </p:nvPr>
        </p:nvSpPr>
        <p:spPr/>
        <p:txBody>
          <a:bodyPr/>
          <a:lstStyle/>
          <a:p>
            <a:fld id="{81331B57-0BE5-4F82-AA58-76F53EFF3ADA}" type="datetime8">
              <a:rPr lang="en-US" smtClean="0"/>
              <a:pPr/>
              <a:t>11/8/2009 9:21 PM</a:t>
            </a:fld>
            <a:endParaRPr lang="en-US" dirty="0"/>
          </a:p>
        </p:txBody>
      </p:sp>
      <p:sp>
        <p:nvSpPr>
          <p:cNvPr id="6" name="Footer Placeholder 5"/>
          <p:cNvSpPr>
            <a:spLocks noGrp="1"/>
          </p:cNvSpPr>
          <p:nvPr>
            <p:ph type="ftr" sz="quarter" idx="12"/>
          </p:nvPr>
        </p:nvSpPr>
        <p:spPr/>
        <p:txBody>
          <a:bodyPr/>
          <a:lstStyle/>
          <a:p>
            <a:r>
              <a:rPr lang="en-US" dirty="0" smtClean="0"/>
              <a:t>© 2009 Microsoft Corporation. All rights reserved. Microsoft, Windows, Windows Vista and other product names are or may be registered trademarks and/or trademarks in the U.S. and/or other countries.</a:t>
            </a:r>
          </a:p>
          <a:p>
            <a:r>
              <a:rPr lang="en-US" dirty="0"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br>
            <a:r>
              <a:rPr lang="en-US" dirty="0"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1</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r>
              <a:rPr lang="en-US" dirty="0" err="1" smtClean="0"/>
              <a:t>Tech·Ed</a:t>
            </a:r>
            <a:r>
              <a:rPr lang="en-US" dirty="0" smtClean="0"/>
              <a:t>  North America 2009</a:t>
            </a:r>
          </a:p>
        </p:txBody>
      </p:sp>
      <p:sp>
        <p:nvSpPr>
          <p:cNvPr id="5" name="Date Placeholder 4"/>
          <p:cNvSpPr>
            <a:spLocks noGrp="1"/>
          </p:cNvSpPr>
          <p:nvPr>
            <p:ph type="dt" idx="11"/>
          </p:nvPr>
        </p:nvSpPr>
        <p:spPr/>
        <p:txBody>
          <a:bodyPr/>
          <a:lstStyle/>
          <a:p>
            <a:fld id="{81331B57-0BE5-4F82-AA58-76F53EFF3ADA}" type="datetime8">
              <a:rPr lang="en-US" smtClean="0"/>
              <a:pPr/>
              <a:t>11/8/2009 9:21 PM</a:t>
            </a:fld>
            <a:endParaRPr lang="en-US" dirty="0"/>
          </a:p>
        </p:txBody>
      </p:sp>
      <p:sp>
        <p:nvSpPr>
          <p:cNvPr id="6" name="Footer Placeholder 5"/>
          <p:cNvSpPr>
            <a:spLocks noGrp="1"/>
          </p:cNvSpPr>
          <p:nvPr>
            <p:ph type="ftr" sz="quarter" idx="12"/>
          </p:nvPr>
        </p:nvSpPr>
        <p:spPr/>
        <p:txBody>
          <a:bodyPr/>
          <a:lstStyle/>
          <a:p>
            <a:r>
              <a:rPr lang="en-US" dirty="0" smtClean="0"/>
              <a:t>© 2009 Microsoft Corporation. All rights reserved. Microsoft, Windows, Windows Vista and other product names are or may be registered trademarks and/or trademarks in the U.S. and/or other countries.</a:t>
            </a:r>
          </a:p>
          <a:p>
            <a:r>
              <a:rPr lang="en-US" dirty="0"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br>
            <a:r>
              <a:rPr lang="en-US" dirty="0"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2</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8B263312-38AA-4E1E-B2B5-0F8F122B24FE}" type="slidenum">
              <a:rPr lang="en-US" smtClean="0"/>
              <a:pPr/>
              <a:t>28</a:t>
            </a:fld>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11/8/2009 9:22 PM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30</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white">
          <a:xfrm>
            <a:off x="490251" y="3929349"/>
            <a:ext cx="7921912" cy="1337595"/>
          </a:xfrm>
        </p:spPr>
        <p:txBody>
          <a:bodyPr>
            <a:noAutofit/>
          </a:bodyPr>
          <a:lstStyle>
            <a:lvl1pPr algn="l" defTabSz="914363" rtl="0" eaLnBrk="1" latinLnBrk="0" hangingPunct="1">
              <a:lnSpc>
                <a:spcPct val="90000"/>
              </a:lnSpc>
              <a:spcBef>
                <a:spcPct val="0"/>
              </a:spcBef>
              <a:buNone/>
              <a:defRPr lang="en-US" sz="6000" b="1" kern="1200" cap="none" spc="-150"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latin typeface="+mj-lt"/>
                <a:ea typeface="+mn-ea"/>
                <a:cs typeface="+mn-cs"/>
              </a:defRPr>
            </a:lvl1pPr>
          </a:lstStyle>
          <a:p>
            <a:r>
              <a:rPr lang="en-US" smtClean="0"/>
              <a:t>Click to edit Master title style</a:t>
            </a:r>
            <a:endParaRPr lang="en-US" dirty="0"/>
          </a:p>
        </p:txBody>
      </p:sp>
      <p:sp>
        <p:nvSpPr>
          <p:cNvPr id="3" name="Subtitle 2"/>
          <p:cNvSpPr>
            <a:spLocks noGrp="1"/>
          </p:cNvSpPr>
          <p:nvPr>
            <p:ph type="subTitle" idx="1"/>
          </p:nvPr>
        </p:nvSpPr>
        <p:spPr bwMode="white">
          <a:xfrm>
            <a:off x="4475221" y="5341785"/>
            <a:ext cx="3812443" cy="461665"/>
          </a:xfrm>
        </p:spPr>
        <p:txBody>
          <a:bodyPr>
            <a:noAutofit/>
          </a:bodyPr>
          <a:lstStyle>
            <a:lvl1pPr marL="0" indent="0" algn="l">
              <a:lnSpc>
                <a:spcPct val="90000"/>
              </a:lnSpc>
              <a:spcBef>
                <a:spcPts val="0"/>
              </a:spcBef>
              <a:buNone/>
              <a:defRPr sz="2400">
                <a:solidFill>
                  <a:schemeClr val="tx1"/>
                </a:solidFill>
                <a:latin typeface="+mn-lt"/>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Tree>
  </p:cSld>
  <p:clrMapOvr>
    <a:masterClrMapping/>
  </p:clrMapOvr>
  <p:transition>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2_Title and Content">
    <p:bg bwMode="black">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381000" y="1411553"/>
            <a:ext cx="8382000" cy="2200602"/>
          </a:xfrm>
        </p:spPr>
        <p:txBody>
          <a:bodyPr/>
          <a:lstStyle>
            <a:lvl1pPr>
              <a:buClr>
                <a:schemeClr val="tx1"/>
              </a:buClr>
              <a:buSzPct val="100000"/>
              <a:buFontTx/>
              <a:buBlip>
                <a:blip r:embed="rId2"/>
              </a:buBlip>
              <a:defRPr/>
            </a:lvl1pPr>
            <a:lvl2pPr>
              <a:buClr>
                <a:schemeClr val="tx1"/>
              </a:buClr>
              <a:buSzPct val="90000"/>
              <a:buFontTx/>
              <a:buBlip>
                <a:blip r:embed="rId3"/>
              </a:buBlip>
              <a:defRPr/>
            </a:lvl2pPr>
            <a:lvl3pPr>
              <a:buClr>
                <a:schemeClr val="tx1"/>
              </a:buClr>
              <a:buSzPct val="90000"/>
              <a:buFontTx/>
              <a:buBlip>
                <a:blip r:embed="rId3"/>
              </a:buBlip>
              <a:defRPr/>
            </a:lvl3pPr>
            <a:lvl4pPr>
              <a:buClr>
                <a:schemeClr val="tx1"/>
              </a:buClr>
              <a:buSzPct val="90000"/>
              <a:buFontTx/>
              <a:buBlip>
                <a:blip r:embed="rId3"/>
              </a:buBlip>
              <a:defRPr/>
            </a:lvl4pPr>
            <a:lvl5pPr>
              <a:buClr>
                <a:schemeClr val="tx1"/>
              </a:buClr>
              <a:buSzPct val="90000"/>
              <a:buFontTx/>
              <a:buBlip>
                <a:blip r:embed="rId3"/>
              </a:buBlip>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Light background developer co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8" name="Picture 7" descr="white-green code shape.png"/>
          <p:cNvPicPr>
            <a:picLocks noChangeAspect="1"/>
          </p:cNvPicPr>
          <p:nvPr userDrawn="1"/>
        </p:nvPicPr>
        <p:blipFill>
          <a:blip r:embed="rId3"/>
          <a:stretch>
            <a:fillRect/>
          </a:stretch>
        </p:blipFill>
        <p:spPr bwMode="white">
          <a:xfrm>
            <a:off x="0" y="0"/>
            <a:ext cx="9144000" cy="6858000"/>
          </a:xfrm>
          <a:prstGeom prst="rect">
            <a:avLst/>
          </a:prstGeom>
        </p:spPr>
      </p:pic>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7" name="Text Placeholder 6"/>
          <p:cNvSpPr>
            <a:spLocks noGrp="1"/>
          </p:cNvSpPr>
          <p:nvPr>
            <p:ph type="body" sz="quarter" idx="10"/>
          </p:nvPr>
        </p:nvSpPr>
        <p:spPr>
          <a:xfrm>
            <a:off x="387055" y="1572364"/>
            <a:ext cx="8346073" cy="1698927"/>
          </a:xfrm>
        </p:spPr>
        <p:txBody>
          <a:bodyPr/>
          <a:lstStyle>
            <a:lvl1pPr marL="0" indent="0">
              <a:lnSpc>
                <a:spcPct val="80000"/>
              </a:lnSpc>
              <a:buFontTx/>
              <a:buNone/>
              <a:defRPr sz="2800" b="0">
                <a:solidFill>
                  <a:srgbClr val="000000"/>
                </a:solidFill>
                <a:latin typeface="Consolas" pitchFamily="49" charset="0"/>
                <a:cs typeface="Courier New" pitchFamily="49" charset="0"/>
              </a:defRPr>
            </a:lvl1pPr>
            <a:lvl2pPr marL="457200" indent="6350">
              <a:lnSpc>
                <a:spcPct val="80000"/>
              </a:lnSpc>
              <a:buFontTx/>
              <a:buNone/>
              <a:defRPr sz="2400" b="0">
                <a:solidFill>
                  <a:srgbClr val="000000"/>
                </a:solidFill>
                <a:latin typeface="Consolas" pitchFamily="49" charset="0"/>
                <a:cs typeface="Courier New" pitchFamily="49" charset="0"/>
              </a:defRPr>
            </a:lvl2pPr>
            <a:lvl3pPr marL="796925" indent="0">
              <a:lnSpc>
                <a:spcPct val="80000"/>
              </a:lnSpc>
              <a:buFontTx/>
              <a:buNone/>
              <a:defRPr sz="2000" b="0">
                <a:solidFill>
                  <a:srgbClr val="000000"/>
                </a:solidFill>
                <a:latin typeface="Consolas" pitchFamily="49" charset="0"/>
                <a:cs typeface="Courier New" pitchFamily="49" charset="0"/>
              </a:defRPr>
            </a:lvl3pPr>
            <a:lvl4pPr marL="1147763" indent="20638">
              <a:lnSpc>
                <a:spcPct val="80000"/>
              </a:lnSpc>
              <a:buFontTx/>
              <a:buNone/>
              <a:defRPr sz="2000" b="0">
                <a:solidFill>
                  <a:srgbClr val="000000"/>
                </a:solidFill>
                <a:latin typeface="Consolas" pitchFamily="49" charset="0"/>
                <a:cs typeface="Courier New" pitchFamily="49" charset="0"/>
              </a:defRPr>
            </a:lvl4pPr>
            <a:lvl5pPr marL="1489075" indent="0">
              <a:lnSpc>
                <a:spcPct val="80000"/>
              </a:lnSpc>
              <a:buFontTx/>
              <a:buNone/>
              <a:defRPr sz="2000" b="0">
                <a:solidFill>
                  <a:srgbClr val="000000"/>
                </a:solidFill>
                <a:latin typeface="Consolas" pitchFamily="49" charset="0"/>
                <a:cs typeface="Courier New" pitchFamily="49"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Related Content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81000" y="228600"/>
            <a:ext cx="8375946" cy="664797"/>
          </a:xfrm>
        </p:spPr>
        <p:txBody>
          <a:bodyPr/>
          <a:lstStyle>
            <a:lvl1pPr marL="0" marR="0" indent="0" defTabSz="914363" rtl="0" eaLnBrk="1" fontAlgn="auto" latinLnBrk="0" hangingPunct="1">
              <a:lnSpc>
                <a:spcPct val="90000"/>
              </a:lnSpc>
              <a:spcBef>
                <a:spcPct val="0"/>
              </a:spcBef>
              <a:spcAft>
                <a:spcPts val="0"/>
              </a:spcAft>
              <a:tabLst/>
              <a:defRPr baseline="0">
                <a:latin typeface="+mj-lt"/>
              </a:defRPr>
            </a:lvl1pPr>
          </a:lstStyle>
          <a:p>
            <a:pPr marL="0" marR="0" lvl="0" indent="0" defTabSz="914363" rtl="0" eaLnBrk="1" fontAlgn="auto" latinLnBrk="0" hangingPunct="1">
              <a:lnSpc>
                <a:spcPct val="90000"/>
              </a:lnSpc>
              <a:spcBef>
                <a:spcPct val="0"/>
              </a:spcBef>
              <a:spcAft>
                <a:spcPts val="0"/>
              </a:spcAft>
              <a:tabLst/>
              <a:defRPr/>
            </a:pPr>
            <a:r>
              <a:rPr kumimoji="0" lang="en-US" sz="4800" b="0" i="0" u="none" strike="noStrike" kern="1200" cap="none" spc="-100" normalizeH="0" baseline="0" noProof="0" dirty="0" smtClean="0">
                <a:ln w="3175">
                  <a:noFill/>
                </a:ln>
                <a:solidFill>
                  <a:schemeClr val="tx1"/>
                </a:solidFill>
                <a:effectLst/>
                <a:uLnTx/>
                <a:uFillTx/>
                <a:latin typeface="Calibri" pitchFamily="34" charset="0"/>
                <a:ea typeface="+mn-ea"/>
                <a:cs typeface="Arial" charset="0"/>
              </a:rPr>
              <a:t>Related Content</a:t>
            </a:r>
            <a:endParaRPr kumimoji="0" lang="en-US" sz="4800" b="0" i="0" u="none" strike="noStrike" kern="1200" cap="none" spc="-100" normalizeH="0" baseline="0" noProof="0" dirty="0">
              <a:ln w="3175">
                <a:noFill/>
              </a:ln>
              <a:solidFill>
                <a:schemeClr val="tx1"/>
              </a:solidFill>
              <a:effectLst/>
              <a:uLnTx/>
              <a:uFillTx/>
              <a:latin typeface="Calibri" pitchFamily="34" charset="0"/>
              <a:ea typeface="+mn-ea"/>
              <a:cs typeface="Arial" charset="0"/>
            </a:endParaRPr>
          </a:p>
        </p:txBody>
      </p:sp>
      <p:sp>
        <p:nvSpPr>
          <p:cNvPr id="11" name="Content Placeholder 10"/>
          <p:cNvSpPr>
            <a:spLocks noGrp="1"/>
          </p:cNvSpPr>
          <p:nvPr>
            <p:ph sz="quarter" idx="10" hasCustomPrompt="1"/>
          </p:nvPr>
        </p:nvSpPr>
        <p:spPr>
          <a:xfrm>
            <a:off x="381000" y="1414460"/>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a:solidFill>
                  <a:srgbClr val="FFFFFF"/>
                </a:solidFill>
                <a:effectLst>
                  <a:outerShdw blurRad="38100" dist="38100" dir="2700000" algn="tl">
                    <a:srgbClr val="000000">
                      <a:alpha val="43137"/>
                    </a:srgbClr>
                  </a:outerShdw>
                </a:effectLst>
                <a:latin typeface="+mn-lt"/>
                <a:ea typeface="+mn-ea"/>
                <a:cs typeface="+mn-cs"/>
              </a:defRPr>
            </a:lvl1pPr>
          </a:lstStyle>
          <a:p>
            <a:pPr defTabSz="914099" fontAlgn="base">
              <a:spcBef>
                <a:spcPct val="0"/>
              </a:spcBef>
              <a:spcAft>
                <a:spcPct val="0"/>
              </a:spcAft>
              <a:defRPr/>
            </a:pPr>
            <a:r>
              <a:rPr lang="en-US" dirty="0" smtClean="0">
                <a:solidFill>
                  <a:srgbClr val="FFFFFF"/>
                </a:solidFill>
                <a:effectLst>
                  <a:outerShdw blurRad="38100" dist="38100" dir="2700000" algn="tl">
                    <a:srgbClr val="000000">
                      <a:alpha val="43137"/>
                    </a:srgbClr>
                  </a:outerShdw>
                </a:effectLst>
              </a:rPr>
              <a:t>Breakout Sessions (session codes and titles)</a:t>
            </a:r>
          </a:p>
        </p:txBody>
      </p:sp>
      <p:sp>
        <p:nvSpPr>
          <p:cNvPr id="12" name="Content Placeholder 10"/>
          <p:cNvSpPr>
            <a:spLocks noGrp="1"/>
          </p:cNvSpPr>
          <p:nvPr>
            <p:ph sz="quarter" idx="11" hasCustomPrompt="1"/>
          </p:nvPr>
        </p:nvSpPr>
        <p:spPr>
          <a:xfrm>
            <a:off x="381000" y="2347420"/>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a:solidFill>
                  <a:srgbClr val="FFFFFF"/>
                </a:solidFill>
                <a:effectLst>
                  <a:outerShdw blurRad="38100" dist="38100" dir="2700000" algn="tl">
                    <a:srgbClr val="000000">
                      <a:alpha val="43137"/>
                    </a:srgbClr>
                  </a:outerShdw>
                </a:effectLst>
                <a:latin typeface="+mn-lt"/>
                <a:ea typeface="+mn-ea"/>
                <a:cs typeface="+mn-cs"/>
              </a:defRPr>
            </a:lvl1pPr>
          </a:lstStyle>
          <a:p>
            <a:pPr>
              <a:defRPr/>
            </a:pPr>
            <a:r>
              <a:rPr lang="en-US" dirty="0" smtClean="0"/>
              <a:t>Interactive Theater Sessions (session codes and titles)</a:t>
            </a:r>
          </a:p>
        </p:txBody>
      </p:sp>
      <p:sp>
        <p:nvSpPr>
          <p:cNvPr id="13" name="Content Placeholder 10"/>
          <p:cNvSpPr>
            <a:spLocks noGrp="1"/>
          </p:cNvSpPr>
          <p:nvPr>
            <p:ph sz="quarter" idx="12" hasCustomPrompt="1"/>
          </p:nvPr>
        </p:nvSpPr>
        <p:spPr>
          <a:xfrm>
            <a:off x="381000" y="3280383"/>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a:solidFill>
                  <a:srgbClr val="FFFFFF"/>
                </a:solidFill>
                <a:effectLst>
                  <a:outerShdw blurRad="38100" dist="38100" dir="2700000" algn="tl">
                    <a:srgbClr val="000000">
                      <a:alpha val="43137"/>
                    </a:srgbClr>
                  </a:outerShdw>
                </a:effectLst>
                <a:latin typeface="+mn-lt"/>
                <a:ea typeface="+mn-ea"/>
                <a:cs typeface="+mn-cs"/>
              </a:defRPr>
            </a:lvl1pPr>
          </a:lstStyle>
          <a:p>
            <a:pPr defTabSz="914099" fontAlgn="base">
              <a:spcBef>
                <a:spcPct val="0"/>
              </a:spcBef>
              <a:spcAft>
                <a:spcPct val="0"/>
              </a:spcAft>
              <a:defRPr/>
            </a:pPr>
            <a:r>
              <a:rPr lang="en-US" dirty="0" smtClean="0">
                <a:solidFill>
                  <a:srgbClr val="FFFFFF"/>
                </a:solidFill>
                <a:effectLst>
                  <a:outerShdw blurRad="38100" dist="38100" dir="2700000" algn="tl">
                    <a:srgbClr val="000000">
                      <a:alpha val="43137"/>
                    </a:srgbClr>
                  </a:outerShdw>
                </a:effectLst>
              </a:rPr>
              <a:t>Hands-on Labs (session codes and titles)</a:t>
            </a: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14" name="Content Placeholder 10"/>
          <p:cNvSpPr>
            <a:spLocks noGrp="1"/>
          </p:cNvSpPr>
          <p:nvPr>
            <p:ph sz="quarter" idx="13" hasCustomPrompt="1"/>
          </p:nvPr>
        </p:nvSpPr>
        <p:spPr>
          <a:xfrm>
            <a:off x="381000" y="4213345"/>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a:solidFill>
                  <a:srgbClr val="FFFFFF"/>
                </a:solidFill>
                <a:effectLst>
                  <a:outerShdw blurRad="38100" dist="38100" dir="2700000" algn="tl">
                    <a:srgbClr val="000000">
                      <a:alpha val="43137"/>
                    </a:srgbClr>
                  </a:outerShdw>
                </a:effectLst>
                <a:latin typeface="+mn-lt"/>
                <a:ea typeface="+mn-ea"/>
                <a:cs typeface="+mn-cs"/>
              </a:defRPr>
            </a:lvl1pPr>
          </a:lstStyle>
          <a:p>
            <a:pPr defTabSz="914099" fontAlgn="base">
              <a:spcBef>
                <a:spcPct val="0"/>
              </a:spcBef>
              <a:spcAft>
                <a:spcPct val="0"/>
              </a:spcAft>
              <a:defRPr/>
            </a:pPr>
            <a:r>
              <a:rPr lang="en-US" dirty="0" smtClean="0">
                <a:solidFill>
                  <a:srgbClr val="FFFFFF"/>
                </a:solidFill>
                <a:effectLst>
                  <a:outerShdw blurRad="38100" dist="38100" dir="2700000" algn="tl">
                    <a:srgbClr val="000000">
                      <a:alpha val="43137"/>
                    </a:srgbClr>
                  </a:outerShdw>
                </a:effectLst>
              </a:rPr>
              <a:t>Hands-on Labs (session codes and titles)</a:t>
            </a:r>
          </a:p>
        </p:txBody>
      </p:sp>
    </p:spTree>
  </p:cSld>
  <p:clrMapOvr>
    <a:masterClrMapping/>
  </p:clrMapOvr>
  <p:transition>
    <p:fade/>
  </p:transition>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Custom Layout">
    <p:spTree>
      <p:nvGrpSpPr>
        <p:cNvPr id="1" name=""/>
        <p:cNvGrpSpPr/>
        <p:nvPr/>
      </p:nvGrpSpPr>
      <p:grpSpPr>
        <a:xfrm>
          <a:off x="0" y="0"/>
          <a:ext cx="0" cy="0"/>
          <a:chOff x="0" y="0"/>
          <a:chExt cx="0" cy="0"/>
        </a:xfrm>
      </p:grpSpPr>
      <p:pic>
        <p:nvPicPr>
          <p:cNvPr id="3" name="Picture 2" descr="MS889_New_Efficiency_Insert_r02_v01.png"/>
          <p:cNvPicPr>
            <a:picLocks noChangeAspect="1"/>
          </p:cNvPicPr>
          <p:nvPr userDrawn="1"/>
        </p:nvPicPr>
        <p:blipFill>
          <a:blip r:embed="rId2"/>
          <a:stretch>
            <a:fillRect/>
          </a:stretch>
        </p:blipFill>
        <p:spPr>
          <a:xfrm>
            <a:off x="1143" y="0"/>
            <a:ext cx="9142856" cy="6857142"/>
          </a:xfrm>
          <a:prstGeom prst="rect">
            <a:avLst/>
          </a:prstGeom>
        </p:spPr>
      </p:pic>
    </p:spTree>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Demo, Video etc. &quot;special&quot; slides">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white">
          <a:xfrm>
            <a:off x="730249" y="4992403"/>
            <a:ext cx="7651245" cy="752822"/>
          </a:xfrm>
        </p:spPr>
        <p:txBody>
          <a:bodyPr vert="horz" wrap="square" lIns="0" tIns="0" rIns="0" bIns="0" rtlCol="0" anchor="t">
            <a:noAutofit/>
          </a:bodyPr>
          <a:lstStyle>
            <a:lvl1pPr algn="l" defTabSz="914363" rtl="0" eaLnBrk="1" latinLnBrk="0" hangingPunct="1">
              <a:lnSpc>
                <a:spcPct val="90000"/>
              </a:lnSpc>
              <a:spcBef>
                <a:spcPct val="0"/>
              </a:spcBef>
              <a:buNone/>
              <a:defRPr lang="en-US" sz="4000" b="0" kern="1200" cap="none" spc="-150" dirty="0">
                <a:ln w="3175">
                  <a:noFill/>
                </a:ln>
                <a:solidFill>
                  <a:schemeClr val="bg1"/>
                </a:solidFill>
                <a:effectLst/>
                <a:latin typeface="+mn-lt"/>
                <a:ea typeface="+mn-ea"/>
                <a:cs typeface="Arial" charset="0"/>
              </a:defRPr>
            </a:lvl1pPr>
          </a:lstStyle>
          <a:p>
            <a:r>
              <a:rPr lang="en-US" smtClean="0"/>
              <a:t>Click to edit Master title style</a:t>
            </a:r>
            <a:endParaRPr lang="en-US" dirty="0"/>
          </a:p>
        </p:txBody>
      </p:sp>
      <p:sp>
        <p:nvSpPr>
          <p:cNvPr id="3" name="Subtitle 2"/>
          <p:cNvSpPr>
            <a:spLocks noGrp="1"/>
          </p:cNvSpPr>
          <p:nvPr>
            <p:ph type="subTitle" idx="1"/>
          </p:nvPr>
        </p:nvSpPr>
        <p:spPr bwMode="white">
          <a:xfrm>
            <a:off x="730249" y="5746265"/>
            <a:ext cx="6803209" cy="461665"/>
          </a:xfrm>
        </p:spPr>
        <p:txBody>
          <a:bodyPr>
            <a:noAutofit/>
          </a:bodyPr>
          <a:lstStyle>
            <a:lvl1pPr marL="0" indent="0" algn="l">
              <a:lnSpc>
                <a:spcPct val="90000"/>
              </a:lnSpc>
              <a:spcBef>
                <a:spcPts val="0"/>
              </a:spcBef>
              <a:buNone/>
              <a:defRPr sz="2000">
                <a:solidFill>
                  <a:schemeClr val="tx1">
                    <a:tint val="75000"/>
                  </a:schemeClr>
                </a:solidFill>
                <a:latin typeface="+mn-lt"/>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7" name="Text Placeholder 6"/>
          <p:cNvSpPr>
            <a:spLocks noGrp="1"/>
          </p:cNvSpPr>
          <p:nvPr>
            <p:ph type="body" sz="quarter" idx="10" hasCustomPrompt="1"/>
          </p:nvPr>
        </p:nvSpPr>
        <p:spPr bwMode="white">
          <a:xfrm>
            <a:off x="510793" y="3813437"/>
            <a:ext cx="7681913" cy="1059925"/>
          </a:xfrm>
        </p:spPr>
        <p:txBody>
          <a:bodyPr anchor="t" anchorCtr="0">
            <a:noAutofit/>
          </a:bodyPr>
          <a:lstStyle>
            <a:lvl1pPr marL="0" indent="0" algn="l">
              <a:buFont typeface="Arial" pitchFamily="34" charset="0"/>
              <a:buNone/>
              <a:defRPr kumimoji="0" lang="en-US" sz="8000" b="1" i="0" u="none" strike="noStrike" kern="1200" cap="none" spc="-560" normalizeH="0" baseline="0" noProof="0"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uLnTx/>
                <a:uFillTx/>
                <a:latin typeface="+mj-lt"/>
                <a:ea typeface="+mn-ea"/>
                <a:cs typeface="+mn-cs"/>
              </a:defRPr>
            </a:lvl1pPr>
          </a:lstStyle>
          <a:p>
            <a:pPr lvl="0"/>
            <a:r>
              <a:rPr lang="en-US" dirty="0" smtClean="0"/>
              <a:t>click to…</a:t>
            </a:r>
          </a:p>
        </p:txBody>
      </p:sp>
    </p:spTree>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mj-lt"/>
              </a:defRPr>
            </a:lvl1pPr>
          </a:lstStyle>
          <a:p>
            <a:r>
              <a:rPr lang="en-US" smtClean="0"/>
              <a:t>Click to edit Master title style</a:t>
            </a:r>
            <a:endParaRPr lang="en-US" dirty="0"/>
          </a:p>
        </p:txBody>
      </p:sp>
      <p:sp>
        <p:nvSpPr>
          <p:cNvPr id="6" name="Text Placeholder 5"/>
          <p:cNvSpPr>
            <a:spLocks noGrp="1"/>
          </p:cNvSpPr>
          <p:nvPr>
            <p:ph type="body" sz="quarter" idx="10"/>
          </p:nvPr>
        </p:nvSpPr>
        <p:spPr>
          <a:xfrm>
            <a:off x="381000" y="1411552"/>
            <a:ext cx="8382000" cy="2210862"/>
          </a:xfrm>
        </p:spPr>
        <p:txBody>
          <a:bodyPr/>
          <a:lstStyle>
            <a:lvl1pPr>
              <a:lnSpc>
                <a:spcPct val="90000"/>
              </a:lnSpc>
              <a:defRPr>
                <a:latin typeface="+mn-lt"/>
              </a:defRPr>
            </a:lvl1pPr>
            <a:lvl2pPr>
              <a:lnSpc>
                <a:spcPct val="90000"/>
              </a:lnSpc>
              <a:defRPr>
                <a:latin typeface="+mn-lt"/>
              </a:defRPr>
            </a:lvl2pPr>
            <a:lvl3pPr>
              <a:lnSpc>
                <a:spcPct val="90000"/>
              </a:lnSpc>
              <a:defRPr>
                <a:latin typeface="+mn-lt"/>
              </a:defRPr>
            </a:lvl3pPr>
            <a:lvl4pPr>
              <a:lnSpc>
                <a:spcPct val="90000"/>
              </a:lnSpc>
              <a:defRPr>
                <a:latin typeface="+mn-lt"/>
              </a:defRPr>
            </a:lvl4pPr>
            <a:lvl5pPr>
              <a:lnSpc>
                <a:spcPct val="90000"/>
              </a:lnSpc>
              <a:defRPr>
                <a:latin typeface="+mn-l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381000" y="1412874"/>
            <a:ext cx="8382000" cy="4561205"/>
          </a:xfrm>
        </p:spPr>
        <p:txBody>
          <a:bodyPr>
            <a:noAutofit/>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381000" y="1411553"/>
            <a:ext cx="4114800" cy="2129814"/>
          </a:xfrm>
        </p:spPr>
        <p:txBody>
          <a:bodyPr/>
          <a:lstStyle>
            <a:lvl1pPr marL="339976" indent="-339976">
              <a:lnSpc>
                <a:spcPct val="90000"/>
              </a:lnSpc>
              <a:defRPr sz="2800"/>
            </a:lvl1pPr>
            <a:lvl2pPr marL="673338" indent="-325424">
              <a:lnSpc>
                <a:spcPct val="90000"/>
              </a:lnSpc>
              <a:defRPr sz="2400"/>
            </a:lvl2pPr>
            <a:lvl3pPr marL="953785" indent="-288384">
              <a:lnSpc>
                <a:spcPct val="90000"/>
              </a:lnSpc>
              <a:defRPr sz="2000"/>
            </a:lvl3pPr>
            <a:lvl4pPr marL="1227618" indent="-273833">
              <a:lnSpc>
                <a:spcPct val="90000"/>
              </a:lnSpc>
              <a:defRPr sz="1800"/>
            </a:lvl4pPr>
            <a:lvl5pPr marL="1516002" indent="-280447">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411553"/>
            <a:ext cx="4114800" cy="2129814"/>
          </a:xfrm>
        </p:spPr>
        <p:txBody>
          <a:bodyPr/>
          <a:lstStyle>
            <a:lvl1pPr marL="347914" indent="-347914">
              <a:lnSpc>
                <a:spcPct val="90000"/>
              </a:lnSpc>
              <a:defRPr sz="2800"/>
            </a:lvl1pPr>
            <a:lvl2pPr marL="673338" indent="-339976">
              <a:lnSpc>
                <a:spcPct val="90000"/>
              </a:lnSpc>
              <a:defRPr sz="2400"/>
            </a:lvl2pPr>
            <a:lvl3pPr marL="961722" indent="-302936">
              <a:lnSpc>
                <a:spcPct val="90000"/>
              </a:lnSpc>
              <a:defRPr sz="2000"/>
            </a:lvl3pPr>
            <a:lvl4pPr marL="1227618" indent="-265896">
              <a:lnSpc>
                <a:spcPct val="90000"/>
              </a:lnSpc>
              <a:defRPr sz="1800"/>
            </a:lvl4pPr>
            <a:lvl5pPr marL="1516002" indent="-273833">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381000" y="1411553"/>
            <a:ext cx="4114800"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80999" y="2174875"/>
            <a:ext cx="4114800" cy="1537344"/>
          </a:xfrm>
        </p:spPr>
        <p:txBody>
          <a:bodyPr/>
          <a:lstStyle>
            <a:lvl1pPr marL="281770" indent="-281770">
              <a:defRPr sz="2300"/>
            </a:lvl1pPr>
            <a:lvl2pPr marL="562218" indent="-265896">
              <a:defRPr sz="2000"/>
            </a:lvl2pPr>
            <a:lvl3pPr marL="813562" indent="-243407">
              <a:defRPr sz="1800"/>
            </a:lvl3pPr>
            <a:lvl4pPr marL="1050354" indent="-228856">
              <a:defRPr sz="1700"/>
            </a:lvl4pPr>
            <a:lvl5pPr marL="1279210" indent="-206367">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981" y="1411553"/>
            <a:ext cx="4117019"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117974" cy="1537344"/>
          </a:xfrm>
        </p:spPr>
        <p:txBody>
          <a:bodyPr/>
          <a:lstStyle>
            <a:lvl1pPr marL="296321" indent="-296321">
              <a:defRPr sz="2300"/>
            </a:lvl1pPr>
            <a:lvl2pPr marL="570155" indent="-273833">
              <a:defRPr sz="2000"/>
            </a:lvl2pPr>
            <a:lvl3pPr marL="821499" indent="-244730">
              <a:defRPr sz="1800"/>
            </a:lvl3pPr>
            <a:lvl4pPr marL="1050354" indent="-236793">
              <a:defRPr sz="1700"/>
            </a:lvl4pPr>
            <a:lvl5pPr marL="1279210" indent="-220919">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Tree>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WALKIN - Prints in GRAYSCALE">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transition>
    <p:fade/>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4.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3.png"/><Relationship Id="rId2" Type="http://schemas.openxmlformats.org/officeDocument/2006/relationships/slideLayout" Target="../slideLayouts/slideLayout2.xml"/><Relationship Id="rId16" Type="http://schemas.openxmlformats.org/officeDocument/2006/relationships/image" Target="../media/image2.wmf"/><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bwMode="blackWhite">
      <p:bgPr>
        <a:blipFill dpi="0" rotWithShape="1">
          <a:blip r:embed="rId15">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30188"/>
            <a:ext cx="8382000" cy="664797"/>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381000" y="1412875"/>
            <a:ext cx="8381999" cy="2135969"/>
          </a:xfrm>
          <a:prstGeom prst="rect">
            <a:avLst/>
          </a:prstGeom>
        </p:spPr>
        <p:txBody>
          <a:bodyPr vert="horz" wrap="square" lIns="0" tIns="0" rIns="0" bIns="0" rtlCol="0">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4" name="Picture 3" descr="XTSeminars.wmf"/>
          <p:cNvPicPr>
            <a:picLocks noChangeAspect="1"/>
          </p:cNvPicPr>
          <p:nvPr userDrawn="1"/>
        </p:nvPicPr>
        <p:blipFill>
          <a:blip r:embed="rId16" cstate="print"/>
          <a:stretch>
            <a:fillRect/>
          </a:stretch>
        </p:blipFill>
        <p:spPr>
          <a:xfrm>
            <a:off x="141168" y="6408810"/>
            <a:ext cx="1857388" cy="303222"/>
          </a:xfrm>
          <a:prstGeom prst="rect">
            <a:avLst/>
          </a:prstGeom>
        </p:spPr>
      </p:pic>
    </p:spTree>
  </p:cSld>
  <p:clrMap bg1="dk1" tx1="lt1" bg2="dk2" tx2="lt2" accent1="accent1" accent2="accent2" accent3="accent3" accent4="accent4" accent5="accent5" accent6="accent6" hlink="hlink" folHlink="folHlink"/>
  <p:sldLayoutIdLst>
    <p:sldLayoutId id="2147483694" r:id="rId1"/>
    <p:sldLayoutId id="2147483695" r:id="rId2"/>
    <p:sldLayoutId id="2147483696" r:id="rId3"/>
    <p:sldLayoutId id="2147483697" r:id="rId4"/>
    <p:sldLayoutId id="2147483698" r:id="rId5"/>
    <p:sldLayoutId id="2147483699" r:id="rId6"/>
    <p:sldLayoutId id="2147483700" r:id="rId7"/>
    <p:sldLayoutId id="2147483701" r:id="rId8"/>
    <p:sldLayoutId id="2147483702" r:id="rId9"/>
    <p:sldLayoutId id="2147483703" r:id="rId10"/>
    <p:sldLayoutId id="2147483724" r:id="rId11"/>
    <p:sldLayoutId id="2147483725" r:id="rId12"/>
    <p:sldLayoutId id="2147483727" r:id="rId13"/>
  </p:sldLayoutIdLst>
  <p:transition>
    <p:fade/>
  </p:transition>
  <p:timing>
    <p:tnLst>
      <p:par>
        <p:cTn id="1" dur="indefinite" restart="never" nodeType="tmRoot"/>
      </p:par>
    </p:tnLst>
  </p:timing>
  <p:txStyles>
    <p:titleStyle>
      <a:lvl1pPr algn="l" defTabSz="914363" rtl="0" eaLnBrk="1" latinLnBrk="0" hangingPunct="1">
        <a:lnSpc>
          <a:spcPct val="90000"/>
        </a:lnSpc>
        <a:spcBef>
          <a:spcPct val="0"/>
        </a:spcBef>
        <a:buNone/>
        <a:defRPr lang="en-US" sz="4800" b="0" kern="1200" cap="none" spc="-150" dirty="0" smtClean="0">
          <a:ln w="3175">
            <a:noFill/>
          </a:ln>
          <a:solidFill>
            <a:srgbClr val="CCFFCC"/>
          </a:solidFill>
          <a:effectLst/>
          <a:latin typeface="+mj-lt"/>
          <a:ea typeface="+mn-ea"/>
          <a:cs typeface="Arial" charset="0"/>
        </a:defRPr>
      </a:lvl1pPr>
    </p:titleStyle>
    <p:bodyStyle>
      <a:lvl1pPr marL="396875" indent="-396875" algn="l" defTabSz="914363" rtl="0" eaLnBrk="1" latinLnBrk="0" hangingPunct="1">
        <a:lnSpc>
          <a:spcPct val="90000"/>
        </a:lnSpc>
        <a:spcBef>
          <a:spcPct val="20000"/>
        </a:spcBef>
        <a:buFontTx/>
        <a:buBlip>
          <a:blip r:embed="rId17"/>
        </a:buBlip>
        <a:defRPr sz="3200" kern="1200">
          <a:solidFill>
            <a:srgbClr val="99CC99"/>
          </a:solidFill>
          <a:latin typeface="+mn-lt"/>
          <a:ea typeface="+mn-ea"/>
          <a:cs typeface="+mn-cs"/>
        </a:defRPr>
      </a:lvl1pPr>
      <a:lvl2pPr marL="914400" indent="-396875" algn="l" defTabSz="914363" rtl="0" eaLnBrk="1" latinLnBrk="0" hangingPunct="1">
        <a:lnSpc>
          <a:spcPct val="90000"/>
        </a:lnSpc>
        <a:spcBef>
          <a:spcPct val="20000"/>
        </a:spcBef>
        <a:buSzPct val="90000"/>
        <a:buFontTx/>
        <a:buBlip>
          <a:blip r:embed="rId18"/>
        </a:buBlip>
        <a:defRPr sz="2800" kern="1200">
          <a:solidFill>
            <a:srgbClr val="99CC99"/>
          </a:solidFill>
          <a:latin typeface="+mn-lt"/>
          <a:ea typeface="+mn-ea"/>
          <a:cs typeface="+mn-cs"/>
        </a:defRPr>
      </a:lvl2pPr>
      <a:lvl3pPr marL="1258888" indent="-344488" algn="l" defTabSz="914363" rtl="0" eaLnBrk="1" latinLnBrk="0" hangingPunct="1">
        <a:lnSpc>
          <a:spcPct val="90000"/>
        </a:lnSpc>
        <a:spcBef>
          <a:spcPct val="20000"/>
        </a:spcBef>
        <a:buSzPct val="90000"/>
        <a:buFontTx/>
        <a:buBlip>
          <a:blip r:embed="rId18"/>
        </a:buBlip>
        <a:defRPr sz="2400" kern="1200">
          <a:solidFill>
            <a:srgbClr val="99CC99"/>
          </a:soli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18"/>
        </a:buBlip>
        <a:defRPr sz="2400" kern="1200">
          <a:solidFill>
            <a:srgbClr val="99CC99"/>
          </a:soli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18"/>
        </a:buBlip>
        <a:defRPr sz="2400" kern="1200">
          <a:solidFill>
            <a:srgbClr val="99CC99"/>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9.xml"/></Relationships>
</file>

<file path=ppt/slides/_rels/slide10.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4.xml"/><Relationship Id="rId1" Type="http://schemas.openxmlformats.org/officeDocument/2006/relationships/vmlDrawing" Target="../drawings/vmlDrawing1.vml"/><Relationship Id="rId5" Type="http://schemas.openxmlformats.org/officeDocument/2006/relationships/oleObject" Target="../embeddings/oleObject3.bin"/><Relationship Id="rId4" Type="http://schemas.openxmlformats.org/officeDocument/2006/relationships/oleObject" Target="../embeddings/oleObject2.bin"/></Relationships>
</file>

<file path=ppt/slides/_rels/slide11.xml.rels><?xml version="1.0" encoding="UTF-8" standalone="yes"?>
<Relationships xmlns="http://schemas.openxmlformats.org/package/2006/relationships"><Relationship Id="rId3" Type="http://schemas.openxmlformats.org/officeDocument/2006/relationships/oleObject" Target="../embeddings/oleObject4.bin"/><Relationship Id="rId2" Type="http://schemas.openxmlformats.org/officeDocument/2006/relationships/slideLayout" Target="../slideLayouts/slideLayout7.xml"/><Relationship Id="rId1" Type="http://schemas.openxmlformats.org/officeDocument/2006/relationships/vmlDrawing" Target="../drawings/vmlDrawing2.vml"/><Relationship Id="rId5" Type="http://schemas.openxmlformats.org/officeDocument/2006/relationships/oleObject" Target="../embeddings/oleObject6.bin"/><Relationship Id="rId4" Type="http://schemas.openxmlformats.org/officeDocument/2006/relationships/oleObject" Target="../embeddings/oleObject5.bin"/></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oleObject" Target="../embeddings/oleObject7.bin"/><Relationship Id="rId2" Type="http://schemas.openxmlformats.org/officeDocument/2006/relationships/slideLayout" Target="../slideLayouts/slideLayout3.xml"/><Relationship Id="rId1" Type="http://schemas.openxmlformats.org/officeDocument/2006/relationships/vmlDrawing" Target="../drawings/vmlDrawing3.vml"/><Relationship Id="rId6" Type="http://schemas.openxmlformats.org/officeDocument/2006/relationships/oleObject" Target="../embeddings/oleObject10.bin"/><Relationship Id="rId5" Type="http://schemas.openxmlformats.org/officeDocument/2006/relationships/oleObject" Target="../embeddings/oleObject9.bin"/><Relationship Id="rId4" Type="http://schemas.openxmlformats.org/officeDocument/2006/relationships/oleObject" Target="../embeddings/oleObject8.bin"/></Relationships>
</file>

<file path=ppt/slides/_rels/slide15.xml.rels><?xml version="1.0" encoding="UTF-8" standalone="yes"?>
<Relationships xmlns="http://schemas.openxmlformats.org/package/2006/relationships"><Relationship Id="rId3" Type="http://schemas.openxmlformats.org/officeDocument/2006/relationships/image" Target="../media/image18.wmf"/><Relationship Id="rId2" Type="http://schemas.openxmlformats.org/officeDocument/2006/relationships/image" Target="../media/image17.wmf"/><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8" Type="http://schemas.openxmlformats.org/officeDocument/2006/relationships/control" Target="../activeX/activeX7.xml"/><Relationship Id="rId3" Type="http://schemas.openxmlformats.org/officeDocument/2006/relationships/control" Target="../activeX/activeX2.xml"/><Relationship Id="rId7" Type="http://schemas.openxmlformats.org/officeDocument/2006/relationships/control" Target="../activeX/activeX6.xml"/><Relationship Id="rId2" Type="http://schemas.openxmlformats.org/officeDocument/2006/relationships/control" Target="../activeX/activeX1.xml"/><Relationship Id="rId1" Type="http://schemas.openxmlformats.org/officeDocument/2006/relationships/vmlDrawing" Target="../drawings/vmlDrawing4.vml"/><Relationship Id="rId6" Type="http://schemas.openxmlformats.org/officeDocument/2006/relationships/control" Target="../activeX/activeX5.xml"/><Relationship Id="rId5" Type="http://schemas.openxmlformats.org/officeDocument/2006/relationships/control" Target="../activeX/activeX4.xml"/><Relationship Id="rId4" Type="http://schemas.openxmlformats.org/officeDocument/2006/relationships/control" Target="../activeX/activeX3.xml"/><Relationship Id="rId9"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8" Type="http://schemas.openxmlformats.org/officeDocument/2006/relationships/hyperlink" Target="http://www.microsoft.com/learning" TargetMode="External"/><Relationship Id="rId3" Type="http://schemas.openxmlformats.org/officeDocument/2006/relationships/hyperlink" Target="http://www.microsoft.com/teched" TargetMode="External"/><Relationship Id="rId7" Type="http://schemas.openxmlformats.org/officeDocument/2006/relationships/hyperlink" Target="http://microsoft.com/msdn" TargetMode="External"/><Relationship Id="rId2" Type="http://schemas.openxmlformats.org/officeDocument/2006/relationships/image" Target="../media/image21.png"/><Relationship Id="rId1" Type="http://schemas.openxmlformats.org/officeDocument/2006/relationships/slideLayout" Target="../slideLayouts/slideLayout7.xml"/><Relationship Id="rId6" Type="http://schemas.openxmlformats.org/officeDocument/2006/relationships/image" Target="../media/image23.png"/><Relationship Id="rId5" Type="http://schemas.openxmlformats.org/officeDocument/2006/relationships/image" Target="../media/image22.png"/><Relationship Id="rId10" Type="http://schemas.openxmlformats.org/officeDocument/2006/relationships/image" Target="../media/image25.png"/><Relationship Id="rId4" Type="http://schemas.openxmlformats.org/officeDocument/2006/relationships/hyperlink" Target="http://microsoft.com/technet" TargetMode="External"/><Relationship Id="rId9" Type="http://schemas.openxmlformats.org/officeDocument/2006/relationships/image" Target="../media/image24.emf"/></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8.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3.xml"/><Relationship Id="rId1" Type="http://schemas.openxmlformats.org/officeDocument/2006/relationships/slideLayout" Target="../slideLayouts/slideLayout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4.xml"/><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3733" name="Object 5"/>
          <p:cNvGraphicFramePr>
            <a:graphicFrameLocks noChangeAspect="1"/>
          </p:cNvGraphicFramePr>
          <p:nvPr/>
        </p:nvGraphicFramePr>
        <p:xfrm>
          <a:off x="364004" y="967349"/>
          <a:ext cx="1289050" cy="1400175"/>
        </p:xfrm>
        <a:graphic>
          <a:graphicData uri="http://schemas.openxmlformats.org/presentationml/2006/ole">
            <p:oleObj spid="_x0000_s150532" name="Visio" r:id="rId3" imgW="1288542" imgH="1399794" progId="">
              <p:embed/>
            </p:oleObj>
          </a:graphicData>
        </a:graphic>
      </p:graphicFrame>
      <p:sp>
        <p:nvSpPr>
          <p:cNvPr id="2" name="Title 1"/>
          <p:cNvSpPr>
            <a:spLocks noGrp="1"/>
          </p:cNvSpPr>
          <p:nvPr>
            <p:ph type="title"/>
          </p:nvPr>
        </p:nvSpPr>
        <p:spPr/>
        <p:txBody>
          <a:bodyPr/>
          <a:lstStyle/>
          <a:p>
            <a:r>
              <a:rPr lang="en-GB" dirty="0" smtClean="0"/>
              <a:t>Service Accounts</a:t>
            </a:r>
            <a:endParaRPr lang="en-GB" dirty="0"/>
          </a:p>
        </p:txBody>
      </p:sp>
      <p:sp>
        <p:nvSpPr>
          <p:cNvPr id="3" name="Content Placeholder 2"/>
          <p:cNvSpPr>
            <a:spLocks noGrp="1"/>
          </p:cNvSpPr>
          <p:nvPr>
            <p:ph idx="1"/>
          </p:nvPr>
        </p:nvSpPr>
        <p:spPr>
          <a:xfrm>
            <a:off x="381000" y="2851704"/>
            <a:ext cx="8382000" cy="3051550"/>
          </a:xfrm>
        </p:spPr>
        <p:txBody>
          <a:bodyPr/>
          <a:lstStyle/>
          <a:p>
            <a:r>
              <a:rPr lang="en-GB" dirty="0" smtClean="0"/>
              <a:t>Using built in accounts for services does not provide service isolation</a:t>
            </a:r>
          </a:p>
          <a:p>
            <a:r>
              <a:rPr lang="en-GB" dirty="0" smtClean="0"/>
              <a:t>What’s the alternative?</a:t>
            </a:r>
          </a:p>
          <a:p>
            <a:pPr lvl="1"/>
            <a:r>
              <a:rPr lang="en-GB" dirty="0" smtClean="0"/>
              <a:t>Run the services using standard user accounts</a:t>
            </a:r>
          </a:p>
          <a:p>
            <a:r>
              <a:rPr lang="en-GB" dirty="0" smtClean="0"/>
              <a:t>How many of you change services account passwords on a regular basis?</a:t>
            </a:r>
          </a:p>
          <a:p>
            <a:pPr lvl="1"/>
            <a:r>
              <a:rPr lang="en-GB" dirty="0" smtClean="0"/>
              <a:t>Any problems? </a:t>
            </a:r>
          </a:p>
          <a:p>
            <a:endParaRPr lang="en-GB" dirty="0"/>
          </a:p>
        </p:txBody>
      </p:sp>
      <p:grpSp>
        <p:nvGrpSpPr>
          <p:cNvPr id="14" name="Group 13"/>
          <p:cNvGrpSpPr/>
          <p:nvPr/>
        </p:nvGrpSpPr>
        <p:grpSpPr>
          <a:xfrm>
            <a:off x="906840" y="753038"/>
            <a:ext cx="7578254" cy="1926942"/>
            <a:chOff x="906840" y="753038"/>
            <a:chExt cx="7578254" cy="1926942"/>
          </a:xfrm>
        </p:grpSpPr>
        <p:sp>
          <p:nvSpPr>
            <p:cNvPr id="5" name="Rounded Rectangle 4"/>
            <p:cNvSpPr/>
            <p:nvPr/>
          </p:nvSpPr>
          <p:spPr bwMode="auto">
            <a:xfrm>
              <a:off x="5957047" y="753038"/>
              <a:ext cx="1976718" cy="1465729"/>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GB" sz="2000" dirty="0" smtClean="0">
                <a:solidFill>
                  <a:srgbClr val="FFFFFF"/>
                </a:solidFill>
                <a:effectLst>
                  <a:outerShdw blurRad="38100" dist="38100" dir="2700000" algn="tl">
                    <a:srgbClr val="000000">
                      <a:alpha val="43137"/>
                    </a:srgbClr>
                  </a:outerShdw>
                </a:effectLst>
                <a:latin typeface="Calibri" pitchFamily="34" charset="0"/>
              </a:endParaRPr>
            </a:p>
          </p:txBody>
        </p:sp>
        <p:graphicFrame>
          <p:nvGraphicFramePr>
            <p:cNvPr id="73730" name="Object 2"/>
            <p:cNvGraphicFramePr>
              <a:graphicFrameLocks noChangeAspect="1"/>
            </p:cNvGraphicFramePr>
            <p:nvPr/>
          </p:nvGraphicFramePr>
          <p:xfrm>
            <a:off x="7291573" y="1583755"/>
            <a:ext cx="1193521" cy="1079233"/>
          </p:xfrm>
          <a:graphic>
            <a:graphicData uri="http://schemas.openxmlformats.org/presentationml/2006/ole">
              <p:oleObj spid="_x0000_s150530" name="Visio" r:id="rId4" imgW="1309497" imgH="1184148" progId="">
                <p:embed/>
              </p:oleObj>
            </a:graphicData>
          </a:graphic>
        </p:graphicFrame>
        <p:sp>
          <p:nvSpPr>
            <p:cNvPr id="6" name="TextBox 5"/>
            <p:cNvSpPr txBox="1"/>
            <p:nvPr/>
          </p:nvSpPr>
          <p:spPr>
            <a:xfrm>
              <a:off x="5916706" y="793379"/>
              <a:ext cx="1763496" cy="646331"/>
            </a:xfrm>
            <a:prstGeom prst="rect">
              <a:avLst/>
            </a:prstGeom>
            <a:noFill/>
          </p:spPr>
          <p:txBody>
            <a:bodyPr wrap="none" rtlCol="0">
              <a:spAutoFit/>
            </a:bodyPr>
            <a:lstStyle/>
            <a:p>
              <a:r>
                <a:rPr lang="en-GB" dirty="0" smtClean="0"/>
                <a:t>Username: SRV1</a:t>
              </a:r>
            </a:p>
            <a:p>
              <a:r>
                <a:rPr lang="en-GB" dirty="0" smtClean="0"/>
                <a:t>Password: *****</a:t>
              </a:r>
              <a:endParaRPr lang="en-GB" dirty="0"/>
            </a:p>
          </p:txBody>
        </p:sp>
        <p:graphicFrame>
          <p:nvGraphicFramePr>
            <p:cNvPr id="73732" name="Object 4"/>
            <p:cNvGraphicFramePr>
              <a:graphicFrameLocks noChangeAspect="1"/>
            </p:cNvGraphicFramePr>
            <p:nvPr/>
          </p:nvGraphicFramePr>
          <p:xfrm>
            <a:off x="906840" y="1729067"/>
            <a:ext cx="714375" cy="950913"/>
          </p:xfrm>
          <a:graphic>
            <a:graphicData uri="http://schemas.openxmlformats.org/presentationml/2006/ole">
              <p:oleObj spid="_x0000_s150531" name="Visio" r:id="rId5" imgW="715137" imgH="950595" progId="">
                <p:embed/>
              </p:oleObj>
            </a:graphicData>
          </a:graphic>
        </p:graphicFrame>
        <p:sp>
          <p:nvSpPr>
            <p:cNvPr id="9" name="TextBox 8"/>
            <p:cNvSpPr txBox="1"/>
            <p:nvPr/>
          </p:nvSpPr>
          <p:spPr>
            <a:xfrm>
              <a:off x="1600203" y="1734674"/>
              <a:ext cx="1763496" cy="923330"/>
            </a:xfrm>
            <a:prstGeom prst="rect">
              <a:avLst/>
            </a:prstGeom>
            <a:noFill/>
          </p:spPr>
          <p:txBody>
            <a:bodyPr wrap="none" rtlCol="0">
              <a:spAutoFit/>
            </a:bodyPr>
            <a:lstStyle/>
            <a:p>
              <a:r>
                <a:rPr lang="en-GB" dirty="0" smtClean="0"/>
                <a:t>Domain account</a:t>
              </a:r>
              <a:br>
                <a:rPr lang="en-GB" dirty="0" smtClean="0"/>
              </a:br>
              <a:r>
                <a:rPr lang="en-GB" dirty="0" smtClean="0"/>
                <a:t>Username: SRV1</a:t>
              </a:r>
            </a:p>
            <a:p>
              <a:r>
                <a:rPr lang="en-GB" dirty="0" smtClean="0"/>
                <a:t>Password: *****</a:t>
              </a:r>
              <a:endParaRPr lang="en-GB" dirty="0"/>
            </a:p>
          </p:txBody>
        </p:sp>
      </p:grpSp>
      <p:sp>
        <p:nvSpPr>
          <p:cNvPr id="11" name="Right Arrow 10"/>
          <p:cNvSpPr/>
          <p:nvPr/>
        </p:nvSpPr>
        <p:spPr bwMode="auto">
          <a:xfrm rot="20691917">
            <a:off x="3367996" y="1731774"/>
            <a:ext cx="3904184" cy="323904"/>
          </a:xfrm>
          <a:prstGeom prst="rightArrow">
            <a:avLst/>
          </a:prstGeom>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GB"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12" name="TextBox 11"/>
          <p:cNvSpPr txBox="1"/>
          <p:nvPr/>
        </p:nvSpPr>
        <p:spPr>
          <a:xfrm>
            <a:off x="3429000" y="874059"/>
            <a:ext cx="2303516" cy="923330"/>
          </a:xfrm>
          <a:prstGeom prst="rect">
            <a:avLst/>
          </a:prstGeom>
          <a:noFill/>
        </p:spPr>
        <p:txBody>
          <a:bodyPr wrap="none" rtlCol="0">
            <a:spAutoFit/>
          </a:bodyPr>
          <a:lstStyle/>
          <a:p>
            <a:r>
              <a:rPr lang="en-GB" dirty="0" smtClean="0"/>
              <a:t>Password changes</a:t>
            </a:r>
            <a:br>
              <a:rPr lang="en-GB" dirty="0" smtClean="0"/>
            </a:br>
            <a:r>
              <a:rPr lang="en-GB" dirty="0" smtClean="0"/>
              <a:t>must be updated</a:t>
            </a:r>
            <a:br>
              <a:rPr lang="en-GB" dirty="0" smtClean="0"/>
            </a:br>
            <a:r>
              <a:rPr lang="en-GB" dirty="0" smtClean="0"/>
              <a:t>on the service account</a:t>
            </a:r>
            <a:endParaRPr lang="en-GB" dirty="0"/>
          </a:p>
        </p:txBody>
      </p:sp>
      <p:sp>
        <p:nvSpPr>
          <p:cNvPr id="13" name="Oval 12"/>
          <p:cNvSpPr/>
          <p:nvPr/>
        </p:nvSpPr>
        <p:spPr>
          <a:xfrm>
            <a:off x="8848763" y="142830"/>
            <a:ext cx="141310" cy="141310"/>
          </a:xfrm>
          <a:prstGeom prst="ellipse">
            <a:avLst/>
          </a:prstGeom>
          <a:ln/>
        </p:spPr>
        <p:style>
          <a:lnRef idx="0">
            <a:schemeClr val="accent3"/>
          </a:lnRef>
          <a:fillRef idx="3">
            <a:schemeClr val="accent3"/>
          </a:fillRef>
          <a:effectRef idx="3">
            <a:schemeClr val="accent3"/>
          </a:effectRef>
          <a:fontRef idx="minor">
            <a:schemeClr val="lt1"/>
          </a:fontRef>
        </p:style>
        <p:txBody>
          <a:bodyPr anchor="ctr"/>
          <a:lstStyle/>
          <a:p>
            <a:pPr algn="ctr" defTabSz="914400" fontAlgn="auto">
              <a:spcBef>
                <a:spcPts val="0"/>
              </a:spcBef>
              <a:spcAft>
                <a:spcPts val="0"/>
              </a:spcAft>
              <a:defRPr/>
            </a:pPr>
            <a:endParaRPr lang="en-US">
              <a:solidFill>
                <a:prstClr val="white"/>
              </a:solidFill>
              <a:latin typeface="Calibri"/>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dissolve">
                                      <p:cBhvr>
                                        <p:cTn id="12" dur="500"/>
                                        <p:tgtEl>
                                          <p:spTgt spid="3">
                                            <p:txEl>
                                              <p:pRg st="1" end="1"/>
                                            </p:txEl>
                                          </p:spTgt>
                                        </p:tgtEl>
                                      </p:cBhvr>
                                    </p:animEffect>
                                  </p:childTnLst>
                                </p:cTn>
                              </p:par>
                              <p:par>
                                <p:cTn id="13" presetID="9" presetClass="entr" presetSubtype="0" fill="hold" grpId="0" nodeType="with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dissolve">
                                      <p:cBhvr>
                                        <p:cTn id="15" dur="500"/>
                                        <p:tgtEl>
                                          <p:spTgt spid="3">
                                            <p:txEl>
                                              <p:pRg st="2" end="2"/>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9" presetClass="entr" presetSubtype="0" fill="hold" nodeType="clickEffect">
                                  <p:stCondLst>
                                    <p:cond delay="0"/>
                                  </p:stCondLst>
                                  <p:childTnLst>
                                    <p:set>
                                      <p:cBhvr>
                                        <p:cTn id="19" dur="1" fill="hold">
                                          <p:stCondLst>
                                            <p:cond delay="0"/>
                                          </p:stCondLst>
                                        </p:cTn>
                                        <p:tgtEl>
                                          <p:spTgt spid="14"/>
                                        </p:tgtEl>
                                        <p:attrNameLst>
                                          <p:attrName>style.visibility</p:attrName>
                                        </p:attrNameLst>
                                      </p:cBhvr>
                                      <p:to>
                                        <p:strVal val="visible"/>
                                      </p:to>
                                    </p:set>
                                    <p:animEffect transition="in" filter="dissolve">
                                      <p:cBhvr>
                                        <p:cTn id="20" dur="500"/>
                                        <p:tgtEl>
                                          <p:spTgt spid="14"/>
                                        </p:tgtEl>
                                      </p:cBhvr>
                                    </p:animEffect>
                                  </p:childTnLst>
                                </p:cTn>
                              </p:par>
                            </p:childTnLst>
                          </p:cTn>
                        </p:par>
                      </p:childTnLst>
                    </p:cTn>
                  </p:par>
                  <p:par>
                    <p:cTn id="21" fill="hold">
                      <p:stCondLst>
                        <p:cond delay="indefinite"/>
                      </p:stCondLst>
                      <p:childTnLst>
                        <p:par>
                          <p:cTn id="22" fill="hold">
                            <p:stCondLst>
                              <p:cond delay="0"/>
                            </p:stCondLst>
                            <p:childTnLst>
                              <p:par>
                                <p:cTn id="23" presetID="9" presetClass="entr" presetSubtype="0"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Effect transition="in" filter="dissolve">
                                      <p:cBhvr>
                                        <p:cTn id="25" dur="500"/>
                                        <p:tgtEl>
                                          <p:spTgt spid="3">
                                            <p:txEl>
                                              <p:pRg st="3" end="3"/>
                                            </p:txEl>
                                          </p:spTgt>
                                        </p:tgtEl>
                                      </p:cBhvr>
                                    </p:animEffect>
                                  </p:childTnLst>
                                </p:cTn>
                              </p:par>
                              <p:par>
                                <p:cTn id="26" presetID="9" presetClass="entr" presetSubtype="0" fill="hold" grpId="0" nodeType="withEffect">
                                  <p:stCondLst>
                                    <p:cond delay="0"/>
                                  </p:stCondLst>
                                  <p:childTnLst>
                                    <p:set>
                                      <p:cBhvr>
                                        <p:cTn id="27" dur="1" fill="hold">
                                          <p:stCondLst>
                                            <p:cond delay="0"/>
                                          </p:stCondLst>
                                        </p:cTn>
                                        <p:tgtEl>
                                          <p:spTgt spid="3">
                                            <p:txEl>
                                              <p:pRg st="4" end="4"/>
                                            </p:txEl>
                                          </p:spTgt>
                                        </p:tgtEl>
                                        <p:attrNameLst>
                                          <p:attrName>style.visibility</p:attrName>
                                        </p:attrNameLst>
                                      </p:cBhvr>
                                      <p:to>
                                        <p:strVal val="visible"/>
                                      </p:to>
                                    </p:set>
                                    <p:animEffect transition="in" filter="dissolve">
                                      <p:cBhvr>
                                        <p:cTn id="28" dur="500"/>
                                        <p:tgtEl>
                                          <p:spTgt spid="3">
                                            <p:txEl>
                                              <p:pRg st="4" end="4"/>
                                            </p:txEl>
                                          </p:spTgt>
                                        </p:tgtEl>
                                      </p:cBhvr>
                                    </p:animEffect>
                                  </p:childTnLst>
                                </p:cTn>
                              </p:par>
                            </p:childTnLst>
                          </p:cTn>
                        </p:par>
                      </p:childTnLst>
                    </p:cTn>
                  </p:par>
                  <p:par>
                    <p:cTn id="29" fill="hold">
                      <p:stCondLst>
                        <p:cond delay="indefinite"/>
                      </p:stCondLst>
                      <p:childTnLst>
                        <p:par>
                          <p:cTn id="30" fill="hold">
                            <p:stCondLst>
                              <p:cond delay="0"/>
                            </p:stCondLst>
                            <p:childTnLst>
                              <p:par>
                                <p:cTn id="31" presetID="9" presetClass="entr" presetSubtype="0" fill="hold" grpId="0" nodeType="clickEffect">
                                  <p:stCondLst>
                                    <p:cond delay="0"/>
                                  </p:stCondLst>
                                  <p:childTnLst>
                                    <p:set>
                                      <p:cBhvr>
                                        <p:cTn id="32" dur="1" fill="hold">
                                          <p:stCondLst>
                                            <p:cond delay="0"/>
                                          </p:stCondLst>
                                        </p:cTn>
                                        <p:tgtEl>
                                          <p:spTgt spid="12"/>
                                        </p:tgtEl>
                                        <p:attrNameLst>
                                          <p:attrName>style.visibility</p:attrName>
                                        </p:attrNameLst>
                                      </p:cBhvr>
                                      <p:to>
                                        <p:strVal val="visible"/>
                                      </p:to>
                                    </p:set>
                                    <p:animEffect transition="in" filter="dissolve">
                                      <p:cBhvr>
                                        <p:cTn id="33" dur="500"/>
                                        <p:tgtEl>
                                          <p:spTgt spid="12"/>
                                        </p:tgtEl>
                                      </p:cBhvr>
                                    </p:animEffect>
                                  </p:childTnLst>
                                </p:cTn>
                              </p:par>
                              <p:par>
                                <p:cTn id="34" presetID="9" presetClass="entr" presetSubtype="0" fill="hold" grpId="0" nodeType="withEffect">
                                  <p:stCondLst>
                                    <p:cond delay="0"/>
                                  </p:stCondLst>
                                  <p:childTnLst>
                                    <p:set>
                                      <p:cBhvr>
                                        <p:cTn id="35" dur="1" fill="hold">
                                          <p:stCondLst>
                                            <p:cond delay="0"/>
                                          </p:stCondLst>
                                        </p:cTn>
                                        <p:tgtEl>
                                          <p:spTgt spid="11"/>
                                        </p:tgtEl>
                                        <p:attrNameLst>
                                          <p:attrName>style.visibility</p:attrName>
                                        </p:attrNameLst>
                                      </p:cBhvr>
                                      <p:to>
                                        <p:strVal val="visible"/>
                                      </p:to>
                                    </p:set>
                                    <p:animEffect transition="in" filter="dissolve">
                                      <p:cBhvr>
                                        <p:cTn id="36" dur="500"/>
                                        <p:tgtEl>
                                          <p:spTgt spid="11"/>
                                        </p:tgtEl>
                                      </p:cBhvr>
                                    </p:animEffect>
                                  </p:childTnLst>
                                </p:cTn>
                              </p:par>
                            </p:childTnLst>
                          </p:cTn>
                        </p:par>
                        <p:par>
                          <p:cTn id="37" fill="hold">
                            <p:stCondLst>
                              <p:cond delay="500"/>
                            </p:stCondLst>
                            <p:childTnLst>
                              <p:par>
                                <p:cTn id="38" presetID="1" presetClass="entr" presetSubtype="0" fill="hold" grpId="0" nodeType="afterEffect">
                                  <p:stCondLst>
                                    <p:cond delay="0"/>
                                  </p:stCondLst>
                                  <p:childTnLst>
                                    <p:set>
                                      <p:cBhvr>
                                        <p:cTn id="39"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11" grpId="0" animBg="1"/>
      <p:bldP spid="12" grpId="0"/>
      <p:bldP spid="13"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Isosceles Triangle 15"/>
          <p:cNvSpPr/>
          <p:nvPr/>
        </p:nvSpPr>
        <p:spPr bwMode="auto">
          <a:xfrm>
            <a:off x="5150224" y="5244351"/>
            <a:ext cx="3980328" cy="739588"/>
          </a:xfrm>
          <a:prstGeom prst="triangle">
            <a:avLst/>
          </a:prstGeom>
          <a:ln>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GB"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15" name="Rounded Rectangle 14"/>
          <p:cNvSpPr/>
          <p:nvPr/>
        </p:nvSpPr>
        <p:spPr bwMode="auto">
          <a:xfrm>
            <a:off x="5593976" y="914400"/>
            <a:ext cx="3012142" cy="4908176"/>
          </a:xfrm>
          <a:prstGeom prst="roundRect">
            <a:avLst/>
          </a:prstGeom>
          <a:ln>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GB"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2" name="Title 1"/>
          <p:cNvSpPr>
            <a:spLocks noGrp="1"/>
          </p:cNvSpPr>
          <p:nvPr>
            <p:ph type="title"/>
          </p:nvPr>
        </p:nvSpPr>
        <p:spPr/>
        <p:txBody>
          <a:bodyPr/>
          <a:lstStyle/>
          <a:p>
            <a:r>
              <a:rPr lang="en-GB" dirty="0" smtClean="0"/>
              <a:t>Managed Service Accounts</a:t>
            </a:r>
            <a:endParaRPr lang="en-GB" dirty="0"/>
          </a:p>
        </p:txBody>
      </p:sp>
      <p:graphicFrame>
        <p:nvGraphicFramePr>
          <p:cNvPr id="4" name="Object 5"/>
          <p:cNvGraphicFramePr>
            <a:graphicFrameLocks noChangeAspect="1"/>
          </p:cNvGraphicFramePr>
          <p:nvPr/>
        </p:nvGraphicFramePr>
        <p:xfrm>
          <a:off x="364004" y="1101819"/>
          <a:ext cx="1289050" cy="1400175"/>
        </p:xfrm>
        <a:graphic>
          <a:graphicData uri="http://schemas.openxmlformats.org/presentationml/2006/ole">
            <p:oleObj spid="_x0000_s151554" name="Visio" r:id="rId3" imgW="1288542" imgH="1399794" progId="">
              <p:embed/>
            </p:oleObj>
          </a:graphicData>
        </a:graphic>
      </p:graphicFrame>
      <p:sp>
        <p:nvSpPr>
          <p:cNvPr id="5" name="Rounded Rectangle 4"/>
          <p:cNvSpPr/>
          <p:nvPr/>
        </p:nvSpPr>
        <p:spPr bwMode="auto">
          <a:xfrm>
            <a:off x="5661212" y="1143001"/>
            <a:ext cx="2823882" cy="1465729"/>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GB" sz="2000" dirty="0" smtClean="0">
              <a:solidFill>
                <a:srgbClr val="FFFFFF"/>
              </a:solidFill>
              <a:effectLst>
                <a:outerShdw blurRad="38100" dist="38100" dir="2700000" algn="tl">
                  <a:srgbClr val="000000">
                    <a:alpha val="43137"/>
                  </a:srgbClr>
                </a:outerShdw>
              </a:effectLst>
              <a:latin typeface="Calibri" pitchFamily="34" charset="0"/>
            </a:endParaRPr>
          </a:p>
        </p:txBody>
      </p:sp>
      <p:graphicFrame>
        <p:nvGraphicFramePr>
          <p:cNvPr id="6" name="Object 2"/>
          <p:cNvGraphicFramePr>
            <a:graphicFrameLocks noChangeAspect="1"/>
          </p:cNvGraphicFramePr>
          <p:nvPr/>
        </p:nvGraphicFramePr>
        <p:xfrm>
          <a:off x="7291573" y="1973718"/>
          <a:ext cx="1193521" cy="1079233"/>
        </p:xfrm>
        <a:graphic>
          <a:graphicData uri="http://schemas.openxmlformats.org/presentationml/2006/ole">
            <p:oleObj spid="_x0000_s151555" name="Visio" r:id="rId4" imgW="1309497" imgH="1184148" progId="">
              <p:embed/>
            </p:oleObj>
          </a:graphicData>
        </a:graphic>
      </p:graphicFrame>
      <p:sp>
        <p:nvSpPr>
          <p:cNvPr id="7" name="TextBox 6"/>
          <p:cNvSpPr txBox="1"/>
          <p:nvPr/>
        </p:nvSpPr>
        <p:spPr>
          <a:xfrm>
            <a:off x="5741895" y="1183342"/>
            <a:ext cx="1265090" cy="646331"/>
          </a:xfrm>
          <a:prstGeom prst="rect">
            <a:avLst/>
          </a:prstGeom>
          <a:noFill/>
        </p:spPr>
        <p:txBody>
          <a:bodyPr wrap="none" rtlCol="0">
            <a:spAutoFit/>
          </a:bodyPr>
          <a:lstStyle/>
          <a:p>
            <a:r>
              <a:rPr lang="en-GB" dirty="0" smtClean="0"/>
              <a:t>Username: </a:t>
            </a:r>
            <a:br>
              <a:rPr lang="en-GB" dirty="0" smtClean="0"/>
            </a:br>
            <a:r>
              <a:rPr lang="en-GB" dirty="0" smtClean="0"/>
              <a:t>Password:</a:t>
            </a:r>
            <a:endParaRPr lang="en-GB" dirty="0"/>
          </a:p>
        </p:txBody>
      </p:sp>
      <p:sp>
        <p:nvSpPr>
          <p:cNvPr id="14" name="TextBox 13"/>
          <p:cNvSpPr txBox="1"/>
          <p:nvPr/>
        </p:nvSpPr>
        <p:spPr>
          <a:xfrm>
            <a:off x="1653989" y="1210236"/>
            <a:ext cx="1436675" cy="646331"/>
          </a:xfrm>
          <a:prstGeom prst="rect">
            <a:avLst/>
          </a:prstGeom>
          <a:noFill/>
        </p:spPr>
        <p:txBody>
          <a:bodyPr wrap="none" rtlCol="0">
            <a:spAutoFit/>
          </a:bodyPr>
          <a:lstStyle/>
          <a:p>
            <a:r>
              <a:rPr lang="en-GB" dirty="0" smtClean="0"/>
              <a:t>Domain:</a:t>
            </a:r>
          </a:p>
          <a:p>
            <a:r>
              <a:rPr lang="en-GB" dirty="0" smtClean="0"/>
              <a:t>example.com</a:t>
            </a:r>
            <a:endParaRPr lang="en-GB" dirty="0"/>
          </a:p>
        </p:txBody>
      </p:sp>
      <p:sp>
        <p:nvSpPr>
          <p:cNvPr id="18" name="TextBox 17"/>
          <p:cNvSpPr txBox="1"/>
          <p:nvPr/>
        </p:nvSpPr>
        <p:spPr>
          <a:xfrm>
            <a:off x="6562165" y="5378823"/>
            <a:ext cx="1010277" cy="369332"/>
          </a:xfrm>
          <a:prstGeom prst="rect">
            <a:avLst/>
          </a:prstGeom>
          <a:noFill/>
        </p:spPr>
        <p:txBody>
          <a:bodyPr wrap="none" rtlCol="0">
            <a:spAutoFit/>
          </a:bodyPr>
          <a:lstStyle/>
          <a:p>
            <a:r>
              <a:rPr lang="en-GB" dirty="0" smtClean="0"/>
              <a:t>SERVER1</a:t>
            </a:r>
            <a:endParaRPr lang="en-GB" dirty="0"/>
          </a:p>
        </p:txBody>
      </p:sp>
      <p:sp>
        <p:nvSpPr>
          <p:cNvPr id="20" name="TextBox 19"/>
          <p:cNvSpPr txBox="1"/>
          <p:nvPr/>
        </p:nvSpPr>
        <p:spPr>
          <a:xfrm>
            <a:off x="6844553" y="1183340"/>
            <a:ext cx="1586203" cy="369332"/>
          </a:xfrm>
          <a:prstGeom prst="rect">
            <a:avLst/>
          </a:prstGeom>
          <a:noFill/>
        </p:spPr>
        <p:txBody>
          <a:bodyPr wrap="none" rtlCol="0">
            <a:spAutoFit/>
          </a:bodyPr>
          <a:lstStyle/>
          <a:p>
            <a:r>
              <a:rPr lang="en-GB" dirty="0" smtClean="0"/>
              <a:t>example\svc1$</a:t>
            </a:r>
            <a:endParaRPr lang="en-GB" dirty="0"/>
          </a:p>
        </p:txBody>
      </p:sp>
      <p:sp>
        <p:nvSpPr>
          <p:cNvPr id="22" name="TextBox 21"/>
          <p:cNvSpPr txBox="1"/>
          <p:nvPr/>
        </p:nvSpPr>
        <p:spPr>
          <a:xfrm>
            <a:off x="3509682" y="1156447"/>
            <a:ext cx="2137252" cy="923330"/>
          </a:xfrm>
          <a:prstGeom prst="rect">
            <a:avLst/>
          </a:prstGeom>
          <a:noFill/>
        </p:spPr>
        <p:txBody>
          <a:bodyPr wrap="none" rtlCol="0">
            <a:spAutoFit/>
          </a:bodyPr>
          <a:lstStyle/>
          <a:p>
            <a:r>
              <a:rPr lang="en-GB" dirty="0" smtClean="0"/>
              <a:t>Configure service:</a:t>
            </a:r>
          </a:p>
          <a:p>
            <a:r>
              <a:rPr lang="en-GB" dirty="0" smtClean="0"/>
              <a:t>Append $ to account</a:t>
            </a:r>
            <a:br>
              <a:rPr lang="en-GB" dirty="0" smtClean="0"/>
            </a:br>
            <a:r>
              <a:rPr lang="en-GB" dirty="0" smtClean="0"/>
              <a:t>name</a:t>
            </a:r>
            <a:endParaRPr lang="en-GB" dirty="0"/>
          </a:p>
        </p:txBody>
      </p:sp>
      <p:sp>
        <p:nvSpPr>
          <p:cNvPr id="23" name="Right Arrow 22"/>
          <p:cNvSpPr/>
          <p:nvPr/>
        </p:nvSpPr>
        <p:spPr bwMode="auto">
          <a:xfrm>
            <a:off x="4504765" y="1842246"/>
            <a:ext cx="981635" cy="349624"/>
          </a:xfrm>
          <a:prstGeom prst="rightArrow">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GB"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25" name="TextBox 24"/>
          <p:cNvSpPr txBox="1"/>
          <p:nvPr/>
        </p:nvSpPr>
        <p:spPr>
          <a:xfrm>
            <a:off x="726141" y="3792070"/>
            <a:ext cx="3751730" cy="646331"/>
          </a:xfrm>
          <a:prstGeom prst="rect">
            <a:avLst/>
          </a:prstGeom>
          <a:noFill/>
        </p:spPr>
        <p:txBody>
          <a:bodyPr wrap="square" rtlCol="0">
            <a:spAutoFit/>
          </a:bodyPr>
          <a:lstStyle/>
          <a:p>
            <a:pPr algn="ctr"/>
            <a:r>
              <a:rPr lang="en-GB" dirty="0" smtClean="0"/>
              <a:t>Server automatically resets based on </a:t>
            </a:r>
            <a:br>
              <a:rPr lang="en-GB" dirty="0" smtClean="0"/>
            </a:br>
            <a:r>
              <a:rPr lang="en-GB" dirty="0" smtClean="0"/>
              <a:t>“Max machine account password age”</a:t>
            </a:r>
            <a:endParaRPr lang="en-GB" dirty="0"/>
          </a:p>
        </p:txBody>
      </p:sp>
      <p:sp>
        <p:nvSpPr>
          <p:cNvPr id="26" name="Right Arrow 25"/>
          <p:cNvSpPr/>
          <p:nvPr/>
        </p:nvSpPr>
        <p:spPr bwMode="auto">
          <a:xfrm rot="10800000">
            <a:off x="4504765" y="3913093"/>
            <a:ext cx="981635" cy="349624"/>
          </a:xfrm>
          <a:prstGeom prst="rightArrow">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GB" sz="2000" dirty="0" smtClean="0">
              <a:solidFill>
                <a:srgbClr val="FFFFFF"/>
              </a:solidFill>
              <a:effectLst>
                <a:outerShdw blurRad="38100" dist="38100" dir="2700000" algn="tl">
                  <a:srgbClr val="000000">
                    <a:alpha val="43137"/>
                  </a:srgbClr>
                </a:outerShdw>
              </a:effectLst>
              <a:latin typeface="Calibri" pitchFamily="34" charset="0"/>
            </a:endParaRPr>
          </a:p>
        </p:txBody>
      </p:sp>
      <p:grpSp>
        <p:nvGrpSpPr>
          <p:cNvPr id="35" name="Group 34"/>
          <p:cNvGrpSpPr/>
          <p:nvPr/>
        </p:nvGrpSpPr>
        <p:grpSpPr>
          <a:xfrm>
            <a:off x="5338483" y="3106270"/>
            <a:ext cx="3307071" cy="430306"/>
            <a:chOff x="5338483" y="3106270"/>
            <a:chExt cx="3307071" cy="430306"/>
          </a:xfrm>
        </p:grpSpPr>
        <p:sp>
          <p:nvSpPr>
            <p:cNvPr id="19" name="TextBox 18"/>
            <p:cNvSpPr txBox="1"/>
            <p:nvPr/>
          </p:nvSpPr>
          <p:spPr>
            <a:xfrm>
              <a:off x="5661211" y="3146613"/>
              <a:ext cx="2984343" cy="369332"/>
            </a:xfrm>
            <a:prstGeom prst="rect">
              <a:avLst/>
            </a:prstGeom>
            <a:noFill/>
          </p:spPr>
          <p:txBody>
            <a:bodyPr wrap="none" rtlCol="0">
              <a:spAutoFit/>
            </a:bodyPr>
            <a:lstStyle/>
            <a:p>
              <a:r>
                <a:rPr lang="en-GB" dirty="0" smtClean="0"/>
                <a:t>Install-</a:t>
              </a:r>
              <a:r>
                <a:rPr lang="en-GB" dirty="0" err="1" smtClean="0"/>
                <a:t>ADServiceAccount</a:t>
              </a:r>
              <a:r>
                <a:rPr lang="en-GB" dirty="0" smtClean="0"/>
                <a:t> svc1</a:t>
              </a:r>
              <a:endParaRPr lang="en-GB" dirty="0"/>
            </a:p>
          </p:txBody>
        </p:sp>
        <p:sp>
          <p:nvSpPr>
            <p:cNvPr id="27" name="8-Point Star 26"/>
            <p:cNvSpPr/>
            <p:nvPr/>
          </p:nvSpPr>
          <p:spPr bwMode="auto">
            <a:xfrm>
              <a:off x="5338483" y="3106270"/>
              <a:ext cx="443753" cy="430306"/>
            </a:xfrm>
            <a:prstGeom prst="star8">
              <a:avLst/>
            </a:prstGeom>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GB" sz="2000" dirty="0" smtClean="0">
                  <a:solidFill>
                    <a:srgbClr val="FFFFFF"/>
                  </a:solidFill>
                  <a:effectLst>
                    <a:outerShdw blurRad="38100" dist="38100" dir="2700000" algn="tl">
                      <a:srgbClr val="000000">
                        <a:alpha val="43137"/>
                      </a:srgbClr>
                    </a:outerShdw>
                  </a:effectLst>
                  <a:latin typeface="Calibri" pitchFamily="34" charset="0"/>
                </a:rPr>
                <a:t>2</a:t>
              </a:r>
            </a:p>
          </p:txBody>
        </p:sp>
      </p:grpSp>
      <p:grpSp>
        <p:nvGrpSpPr>
          <p:cNvPr id="34" name="Group 33"/>
          <p:cNvGrpSpPr/>
          <p:nvPr/>
        </p:nvGrpSpPr>
        <p:grpSpPr>
          <a:xfrm>
            <a:off x="255494" y="1869144"/>
            <a:ext cx="3061013" cy="1668306"/>
            <a:chOff x="255494" y="1869144"/>
            <a:chExt cx="3061013" cy="1668306"/>
          </a:xfrm>
        </p:grpSpPr>
        <p:sp>
          <p:nvSpPr>
            <p:cNvPr id="9" name="TextBox 8"/>
            <p:cNvSpPr txBox="1"/>
            <p:nvPr/>
          </p:nvSpPr>
          <p:spPr>
            <a:xfrm>
              <a:off x="1600203" y="1869144"/>
              <a:ext cx="1716304" cy="646331"/>
            </a:xfrm>
            <a:prstGeom prst="rect">
              <a:avLst/>
            </a:prstGeom>
            <a:noFill/>
          </p:spPr>
          <p:txBody>
            <a:bodyPr wrap="none" rtlCol="0">
              <a:spAutoFit/>
            </a:bodyPr>
            <a:lstStyle/>
            <a:p>
              <a:r>
                <a:rPr lang="en-GB" dirty="0" smtClean="0"/>
                <a:t>Domain account</a:t>
              </a:r>
              <a:br>
                <a:rPr lang="en-GB" dirty="0" smtClean="0"/>
              </a:br>
              <a:r>
                <a:rPr lang="en-GB" dirty="0" smtClean="0"/>
                <a:t>name: SVC1</a:t>
              </a:r>
            </a:p>
          </p:txBody>
        </p:sp>
        <p:graphicFrame>
          <p:nvGraphicFramePr>
            <p:cNvPr id="12" name="Object 2"/>
            <p:cNvGraphicFramePr>
              <a:graphicFrameLocks noChangeAspect="1"/>
            </p:cNvGraphicFramePr>
            <p:nvPr/>
          </p:nvGraphicFramePr>
          <p:xfrm>
            <a:off x="514255" y="1906484"/>
            <a:ext cx="1193521" cy="1079233"/>
          </p:xfrm>
          <a:graphic>
            <a:graphicData uri="http://schemas.openxmlformats.org/presentationml/2006/ole">
              <p:oleObj spid="_x0000_s151556" name="Visio" r:id="rId5" imgW="1309497" imgH="1184148" progId="">
                <p:embed/>
              </p:oleObj>
            </a:graphicData>
          </a:graphic>
        </p:graphicFrame>
        <p:sp>
          <p:nvSpPr>
            <p:cNvPr id="13" name="TextBox 12"/>
            <p:cNvSpPr txBox="1"/>
            <p:nvPr/>
          </p:nvSpPr>
          <p:spPr>
            <a:xfrm>
              <a:off x="255494" y="2891119"/>
              <a:ext cx="2855525" cy="646331"/>
            </a:xfrm>
            <a:prstGeom prst="rect">
              <a:avLst/>
            </a:prstGeom>
            <a:noFill/>
          </p:spPr>
          <p:txBody>
            <a:bodyPr wrap="none" rtlCol="0">
              <a:spAutoFit/>
            </a:bodyPr>
            <a:lstStyle/>
            <a:p>
              <a:r>
                <a:rPr lang="en-GB" dirty="0" smtClean="0"/>
                <a:t>Created in domain:</a:t>
              </a:r>
            </a:p>
            <a:p>
              <a:r>
                <a:rPr lang="en-GB" dirty="0" smtClean="0"/>
                <a:t>New-</a:t>
              </a:r>
              <a:r>
                <a:rPr lang="en-GB" dirty="0" err="1" smtClean="0"/>
                <a:t>ADServiceAccount</a:t>
              </a:r>
              <a:r>
                <a:rPr lang="en-GB" dirty="0" smtClean="0"/>
                <a:t> svc1</a:t>
              </a:r>
              <a:endParaRPr lang="en-GB" dirty="0"/>
            </a:p>
          </p:txBody>
        </p:sp>
        <p:sp>
          <p:nvSpPr>
            <p:cNvPr id="28" name="8-Point Star 27"/>
            <p:cNvSpPr/>
            <p:nvPr/>
          </p:nvSpPr>
          <p:spPr bwMode="auto">
            <a:xfrm>
              <a:off x="2205318" y="2756647"/>
              <a:ext cx="443753" cy="430306"/>
            </a:xfrm>
            <a:prstGeom prst="star8">
              <a:avLst/>
            </a:prstGeom>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GB" sz="2000" dirty="0" smtClean="0">
                  <a:solidFill>
                    <a:srgbClr val="FFFFFF"/>
                  </a:solidFill>
                  <a:effectLst>
                    <a:outerShdw blurRad="38100" dist="38100" dir="2700000" algn="tl">
                      <a:srgbClr val="000000">
                        <a:alpha val="43137"/>
                      </a:srgbClr>
                    </a:outerShdw>
                  </a:effectLst>
                  <a:latin typeface="Calibri" pitchFamily="34" charset="0"/>
                </a:rPr>
                <a:t>1</a:t>
              </a:r>
            </a:p>
          </p:txBody>
        </p:sp>
      </p:grpSp>
      <p:sp>
        <p:nvSpPr>
          <p:cNvPr id="29" name="8-Point Star 28"/>
          <p:cNvSpPr/>
          <p:nvPr/>
        </p:nvSpPr>
        <p:spPr bwMode="auto">
          <a:xfrm>
            <a:off x="3953436" y="2003611"/>
            <a:ext cx="443753" cy="430306"/>
          </a:xfrm>
          <a:prstGeom prst="star8">
            <a:avLst/>
          </a:prstGeom>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GB" sz="2000" dirty="0" smtClean="0">
                <a:solidFill>
                  <a:srgbClr val="FFFFFF"/>
                </a:solidFill>
                <a:effectLst>
                  <a:outerShdw blurRad="38100" dist="38100" dir="2700000" algn="tl">
                    <a:srgbClr val="000000">
                      <a:alpha val="43137"/>
                    </a:srgbClr>
                  </a:outerShdw>
                </a:effectLst>
                <a:latin typeface="Calibri" pitchFamily="34" charset="0"/>
              </a:rPr>
              <a:t>3</a:t>
            </a:r>
          </a:p>
        </p:txBody>
      </p:sp>
      <p:sp>
        <p:nvSpPr>
          <p:cNvPr id="30" name="TextBox 29"/>
          <p:cNvSpPr txBox="1"/>
          <p:nvPr/>
        </p:nvSpPr>
        <p:spPr>
          <a:xfrm>
            <a:off x="5109882" y="4464425"/>
            <a:ext cx="3830729" cy="646331"/>
          </a:xfrm>
          <a:prstGeom prst="rect">
            <a:avLst/>
          </a:prstGeom>
        </p:spPr>
        <p:style>
          <a:lnRef idx="0">
            <a:schemeClr val="accent4"/>
          </a:lnRef>
          <a:fillRef idx="3">
            <a:schemeClr val="accent4"/>
          </a:fillRef>
          <a:effectRef idx="3">
            <a:schemeClr val="accent4"/>
          </a:effectRef>
          <a:fontRef idx="minor">
            <a:schemeClr val="lt1"/>
          </a:fontRef>
        </p:style>
        <p:txBody>
          <a:bodyPr wrap="none" rtlCol="0">
            <a:spAutoFit/>
          </a:bodyPr>
          <a:lstStyle/>
          <a:p>
            <a:r>
              <a:rPr lang="en-GB" dirty="0" smtClean="0"/>
              <a:t>Can reset password with</a:t>
            </a:r>
            <a:br>
              <a:rPr lang="en-GB" dirty="0" smtClean="0"/>
            </a:br>
            <a:r>
              <a:rPr lang="en-GB" dirty="0" smtClean="0"/>
              <a:t>Reset-</a:t>
            </a:r>
            <a:r>
              <a:rPr lang="en-GB" dirty="0" err="1" smtClean="0"/>
              <a:t>ADServiceAccountPassword</a:t>
            </a:r>
            <a:r>
              <a:rPr lang="en-GB" dirty="0" smtClean="0"/>
              <a:t> svc1</a:t>
            </a:r>
            <a:endParaRPr lang="en-GB" dirty="0"/>
          </a:p>
        </p:txBody>
      </p:sp>
      <p:sp>
        <p:nvSpPr>
          <p:cNvPr id="31" name="8-Point Star 30"/>
          <p:cNvSpPr/>
          <p:nvPr/>
        </p:nvSpPr>
        <p:spPr bwMode="auto">
          <a:xfrm>
            <a:off x="3980330" y="3455894"/>
            <a:ext cx="443753" cy="430306"/>
          </a:xfrm>
          <a:prstGeom prst="star8">
            <a:avLst/>
          </a:prstGeom>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GB" sz="2000" dirty="0" smtClean="0">
                <a:solidFill>
                  <a:srgbClr val="FFFFFF"/>
                </a:solidFill>
                <a:effectLst>
                  <a:outerShdw blurRad="38100" dist="38100" dir="2700000" algn="tl">
                    <a:srgbClr val="000000">
                      <a:alpha val="43137"/>
                    </a:srgbClr>
                  </a:outerShdw>
                </a:effectLst>
                <a:latin typeface="Calibri" pitchFamily="34" charset="0"/>
              </a:rPr>
              <a:t>4</a:t>
            </a:r>
          </a:p>
        </p:txBody>
      </p:sp>
      <p:sp>
        <p:nvSpPr>
          <p:cNvPr id="32" name="TextBox 31"/>
          <p:cNvSpPr txBox="1"/>
          <p:nvPr/>
        </p:nvSpPr>
        <p:spPr>
          <a:xfrm>
            <a:off x="282388" y="5029200"/>
            <a:ext cx="3949992" cy="646331"/>
          </a:xfrm>
          <a:prstGeom prst="rect">
            <a:avLst/>
          </a:prstGeom>
          <a:noFill/>
          <a:ln>
            <a:solidFill>
              <a:schemeClr val="tx1"/>
            </a:solidFill>
          </a:ln>
        </p:spPr>
        <p:txBody>
          <a:bodyPr wrap="none" rtlCol="0">
            <a:spAutoFit/>
          </a:bodyPr>
          <a:lstStyle/>
          <a:p>
            <a:pPr algn="ctr"/>
            <a:r>
              <a:rPr lang="en-GB" dirty="0" smtClean="0"/>
              <a:t>Accounts must be created and managed</a:t>
            </a:r>
            <a:br>
              <a:rPr lang="en-GB" dirty="0" smtClean="0"/>
            </a:br>
            <a:r>
              <a:rPr lang="en-GB" dirty="0" smtClean="0"/>
              <a:t>through Windows PowerShell</a:t>
            </a:r>
            <a:endParaRPr lang="en-GB" dirty="0"/>
          </a:p>
        </p:txBody>
      </p:sp>
      <p:sp>
        <p:nvSpPr>
          <p:cNvPr id="33" name="Oval 32"/>
          <p:cNvSpPr/>
          <p:nvPr/>
        </p:nvSpPr>
        <p:spPr>
          <a:xfrm>
            <a:off x="8848763" y="142830"/>
            <a:ext cx="141310" cy="141310"/>
          </a:xfrm>
          <a:prstGeom prst="ellipse">
            <a:avLst/>
          </a:prstGeom>
          <a:ln/>
        </p:spPr>
        <p:style>
          <a:lnRef idx="0">
            <a:schemeClr val="accent3"/>
          </a:lnRef>
          <a:fillRef idx="3">
            <a:schemeClr val="accent3"/>
          </a:fillRef>
          <a:effectRef idx="3">
            <a:schemeClr val="accent3"/>
          </a:effectRef>
          <a:fontRef idx="minor">
            <a:schemeClr val="lt1"/>
          </a:fontRef>
        </p:style>
        <p:txBody>
          <a:bodyPr anchor="ctr"/>
          <a:lstStyle/>
          <a:p>
            <a:pPr algn="ctr" defTabSz="914400" fontAlgn="auto">
              <a:spcBef>
                <a:spcPts val="0"/>
              </a:spcBef>
              <a:spcAft>
                <a:spcPts val="0"/>
              </a:spcAft>
              <a:defRPr/>
            </a:pPr>
            <a:endParaRPr lang="en-US">
              <a:solidFill>
                <a:prstClr val="white"/>
              </a:solidFill>
              <a:latin typeface="Calibri"/>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34"/>
                                        </p:tgtEl>
                                        <p:attrNameLst>
                                          <p:attrName>style.visibility</p:attrName>
                                        </p:attrNameLst>
                                      </p:cBhvr>
                                      <p:to>
                                        <p:strVal val="visible"/>
                                      </p:to>
                                    </p:set>
                                    <p:animEffect transition="in" filter="dissolve">
                                      <p:cBhvr>
                                        <p:cTn id="7" dur="500"/>
                                        <p:tgtEl>
                                          <p:spTgt spid="34"/>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32"/>
                                        </p:tgtEl>
                                        <p:attrNameLst>
                                          <p:attrName>style.visibility</p:attrName>
                                        </p:attrNameLst>
                                      </p:cBhvr>
                                      <p:to>
                                        <p:strVal val="visible"/>
                                      </p:to>
                                    </p:set>
                                    <p:animEffect transition="in" filter="dissolve">
                                      <p:cBhvr>
                                        <p:cTn id="12" dur="500"/>
                                        <p:tgtEl>
                                          <p:spTgt spid="32"/>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nodeType="clickEffect">
                                  <p:stCondLst>
                                    <p:cond delay="0"/>
                                  </p:stCondLst>
                                  <p:childTnLst>
                                    <p:set>
                                      <p:cBhvr>
                                        <p:cTn id="16" dur="1" fill="hold">
                                          <p:stCondLst>
                                            <p:cond delay="0"/>
                                          </p:stCondLst>
                                        </p:cTn>
                                        <p:tgtEl>
                                          <p:spTgt spid="35"/>
                                        </p:tgtEl>
                                        <p:attrNameLst>
                                          <p:attrName>style.visibility</p:attrName>
                                        </p:attrNameLst>
                                      </p:cBhvr>
                                      <p:to>
                                        <p:strVal val="visible"/>
                                      </p:to>
                                    </p:set>
                                    <p:animEffect transition="in" filter="dissolve">
                                      <p:cBhvr>
                                        <p:cTn id="17" dur="500"/>
                                        <p:tgtEl>
                                          <p:spTgt spid="35"/>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grpId="0" nodeType="clickEffect">
                                  <p:stCondLst>
                                    <p:cond delay="0"/>
                                  </p:stCondLst>
                                  <p:childTnLst>
                                    <p:set>
                                      <p:cBhvr>
                                        <p:cTn id="21" dur="1" fill="hold">
                                          <p:stCondLst>
                                            <p:cond delay="0"/>
                                          </p:stCondLst>
                                        </p:cTn>
                                        <p:tgtEl>
                                          <p:spTgt spid="5"/>
                                        </p:tgtEl>
                                        <p:attrNameLst>
                                          <p:attrName>style.visibility</p:attrName>
                                        </p:attrNameLst>
                                      </p:cBhvr>
                                      <p:to>
                                        <p:strVal val="visible"/>
                                      </p:to>
                                    </p:set>
                                    <p:animEffect transition="in" filter="dissolve">
                                      <p:cBhvr>
                                        <p:cTn id="22" dur="500"/>
                                        <p:tgtEl>
                                          <p:spTgt spid="5"/>
                                        </p:tgtEl>
                                      </p:cBhvr>
                                    </p:animEffect>
                                  </p:childTnLst>
                                </p:cTn>
                              </p:par>
                              <p:par>
                                <p:cTn id="23" presetID="9" presetClass="entr" presetSubtype="0" fill="hold" nodeType="withEffect">
                                  <p:stCondLst>
                                    <p:cond delay="0"/>
                                  </p:stCondLst>
                                  <p:childTnLst>
                                    <p:set>
                                      <p:cBhvr>
                                        <p:cTn id="24" dur="1" fill="hold">
                                          <p:stCondLst>
                                            <p:cond delay="0"/>
                                          </p:stCondLst>
                                        </p:cTn>
                                        <p:tgtEl>
                                          <p:spTgt spid="6"/>
                                        </p:tgtEl>
                                        <p:attrNameLst>
                                          <p:attrName>style.visibility</p:attrName>
                                        </p:attrNameLst>
                                      </p:cBhvr>
                                      <p:to>
                                        <p:strVal val="visible"/>
                                      </p:to>
                                    </p:set>
                                    <p:animEffect transition="in" filter="dissolve">
                                      <p:cBhvr>
                                        <p:cTn id="25" dur="500"/>
                                        <p:tgtEl>
                                          <p:spTgt spid="6"/>
                                        </p:tgtEl>
                                      </p:cBhvr>
                                    </p:animEffect>
                                  </p:childTnLst>
                                </p:cTn>
                              </p:par>
                              <p:par>
                                <p:cTn id="26" presetID="9" presetClass="entr" presetSubtype="0" fill="hold" grpId="0" nodeType="withEffect">
                                  <p:stCondLst>
                                    <p:cond delay="0"/>
                                  </p:stCondLst>
                                  <p:childTnLst>
                                    <p:set>
                                      <p:cBhvr>
                                        <p:cTn id="27" dur="1" fill="hold">
                                          <p:stCondLst>
                                            <p:cond delay="0"/>
                                          </p:stCondLst>
                                        </p:cTn>
                                        <p:tgtEl>
                                          <p:spTgt spid="7"/>
                                        </p:tgtEl>
                                        <p:attrNameLst>
                                          <p:attrName>style.visibility</p:attrName>
                                        </p:attrNameLst>
                                      </p:cBhvr>
                                      <p:to>
                                        <p:strVal val="visible"/>
                                      </p:to>
                                    </p:set>
                                    <p:animEffect transition="in" filter="dissolve">
                                      <p:cBhvr>
                                        <p:cTn id="28" dur="500"/>
                                        <p:tgtEl>
                                          <p:spTgt spid="7"/>
                                        </p:tgtEl>
                                      </p:cBhvr>
                                    </p:animEffect>
                                  </p:childTnLst>
                                </p:cTn>
                              </p:par>
                              <p:par>
                                <p:cTn id="29" presetID="9" presetClass="entr" presetSubtype="0" fill="hold" grpId="0" nodeType="withEffect">
                                  <p:stCondLst>
                                    <p:cond delay="0"/>
                                  </p:stCondLst>
                                  <p:childTnLst>
                                    <p:set>
                                      <p:cBhvr>
                                        <p:cTn id="30" dur="1" fill="hold">
                                          <p:stCondLst>
                                            <p:cond delay="0"/>
                                          </p:stCondLst>
                                        </p:cTn>
                                        <p:tgtEl>
                                          <p:spTgt spid="20"/>
                                        </p:tgtEl>
                                        <p:attrNameLst>
                                          <p:attrName>style.visibility</p:attrName>
                                        </p:attrNameLst>
                                      </p:cBhvr>
                                      <p:to>
                                        <p:strVal val="visible"/>
                                      </p:to>
                                    </p:set>
                                    <p:animEffect transition="in" filter="dissolve">
                                      <p:cBhvr>
                                        <p:cTn id="31" dur="500"/>
                                        <p:tgtEl>
                                          <p:spTgt spid="20"/>
                                        </p:tgtEl>
                                      </p:cBhvr>
                                    </p:animEffect>
                                  </p:childTnLst>
                                </p:cTn>
                              </p:par>
                              <p:par>
                                <p:cTn id="32" presetID="9" presetClass="entr" presetSubtype="0" fill="hold" grpId="0" nodeType="withEffect">
                                  <p:stCondLst>
                                    <p:cond delay="0"/>
                                  </p:stCondLst>
                                  <p:childTnLst>
                                    <p:set>
                                      <p:cBhvr>
                                        <p:cTn id="33" dur="1" fill="hold">
                                          <p:stCondLst>
                                            <p:cond delay="0"/>
                                          </p:stCondLst>
                                        </p:cTn>
                                        <p:tgtEl>
                                          <p:spTgt spid="22"/>
                                        </p:tgtEl>
                                        <p:attrNameLst>
                                          <p:attrName>style.visibility</p:attrName>
                                        </p:attrNameLst>
                                      </p:cBhvr>
                                      <p:to>
                                        <p:strVal val="visible"/>
                                      </p:to>
                                    </p:set>
                                    <p:animEffect transition="in" filter="dissolve">
                                      <p:cBhvr>
                                        <p:cTn id="34" dur="500"/>
                                        <p:tgtEl>
                                          <p:spTgt spid="22"/>
                                        </p:tgtEl>
                                      </p:cBhvr>
                                    </p:animEffect>
                                  </p:childTnLst>
                                </p:cTn>
                              </p:par>
                              <p:par>
                                <p:cTn id="35" presetID="9" presetClass="entr" presetSubtype="0" fill="hold" grpId="0" nodeType="withEffect">
                                  <p:stCondLst>
                                    <p:cond delay="0"/>
                                  </p:stCondLst>
                                  <p:childTnLst>
                                    <p:set>
                                      <p:cBhvr>
                                        <p:cTn id="36" dur="1" fill="hold">
                                          <p:stCondLst>
                                            <p:cond delay="0"/>
                                          </p:stCondLst>
                                        </p:cTn>
                                        <p:tgtEl>
                                          <p:spTgt spid="23"/>
                                        </p:tgtEl>
                                        <p:attrNameLst>
                                          <p:attrName>style.visibility</p:attrName>
                                        </p:attrNameLst>
                                      </p:cBhvr>
                                      <p:to>
                                        <p:strVal val="visible"/>
                                      </p:to>
                                    </p:set>
                                    <p:animEffect transition="in" filter="dissolve">
                                      <p:cBhvr>
                                        <p:cTn id="37" dur="500"/>
                                        <p:tgtEl>
                                          <p:spTgt spid="23"/>
                                        </p:tgtEl>
                                      </p:cBhvr>
                                    </p:animEffect>
                                  </p:childTnLst>
                                </p:cTn>
                              </p:par>
                              <p:par>
                                <p:cTn id="38" presetID="9" presetClass="entr" presetSubtype="0" fill="hold" grpId="0" nodeType="withEffect">
                                  <p:stCondLst>
                                    <p:cond delay="0"/>
                                  </p:stCondLst>
                                  <p:childTnLst>
                                    <p:set>
                                      <p:cBhvr>
                                        <p:cTn id="39" dur="1" fill="hold">
                                          <p:stCondLst>
                                            <p:cond delay="0"/>
                                          </p:stCondLst>
                                        </p:cTn>
                                        <p:tgtEl>
                                          <p:spTgt spid="29"/>
                                        </p:tgtEl>
                                        <p:attrNameLst>
                                          <p:attrName>style.visibility</p:attrName>
                                        </p:attrNameLst>
                                      </p:cBhvr>
                                      <p:to>
                                        <p:strVal val="visible"/>
                                      </p:to>
                                    </p:set>
                                    <p:animEffect transition="in" filter="dissolve">
                                      <p:cBhvr>
                                        <p:cTn id="40" dur="500"/>
                                        <p:tgtEl>
                                          <p:spTgt spid="29"/>
                                        </p:tgtEl>
                                      </p:cBhvr>
                                    </p:animEffect>
                                  </p:childTnLst>
                                </p:cTn>
                              </p:par>
                            </p:childTnLst>
                          </p:cTn>
                        </p:par>
                      </p:childTnLst>
                    </p:cTn>
                  </p:par>
                  <p:par>
                    <p:cTn id="41" fill="hold">
                      <p:stCondLst>
                        <p:cond delay="indefinite"/>
                      </p:stCondLst>
                      <p:childTnLst>
                        <p:par>
                          <p:cTn id="42" fill="hold">
                            <p:stCondLst>
                              <p:cond delay="0"/>
                            </p:stCondLst>
                            <p:childTnLst>
                              <p:par>
                                <p:cTn id="43" presetID="9" presetClass="entr" presetSubtype="0" fill="hold" grpId="0" nodeType="clickEffect">
                                  <p:stCondLst>
                                    <p:cond delay="0"/>
                                  </p:stCondLst>
                                  <p:childTnLst>
                                    <p:set>
                                      <p:cBhvr>
                                        <p:cTn id="44" dur="1" fill="hold">
                                          <p:stCondLst>
                                            <p:cond delay="0"/>
                                          </p:stCondLst>
                                        </p:cTn>
                                        <p:tgtEl>
                                          <p:spTgt spid="25"/>
                                        </p:tgtEl>
                                        <p:attrNameLst>
                                          <p:attrName>style.visibility</p:attrName>
                                        </p:attrNameLst>
                                      </p:cBhvr>
                                      <p:to>
                                        <p:strVal val="visible"/>
                                      </p:to>
                                    </p:set>
                                    <p:animEffect transition="in" filter="dissolve">
                                      <p:cBhvr>
                                        <p:cTn id="45" dur="500"/>
                                        <p:tgtEl>
                                          <p:spTgt spid="25"/>
                                        </p:tgtEl>
                                      </p:cBhvr>
                                    </p:animEffect>
                                  </p:childTnLst>
                                </p:cTn>
                              </p:par>
                              <p:par>
                                <p:cTn id="46" presetID="9" presetClass="entr" presetSubtype="0" fill="hold" grpId="0" nodeType="withEffect">
                                  <p:stCondLst>
                                    <p:cond delay="0"/>
                                  </p:stCondLst>
                                  <p:childTnLst>
                                    <p:set>
                                      <p:cBhvr>
                                        <p:cTn id="47" dur="1" fill="hold">
                                          <p:stCondLst>
                                            <p:cond delay="0"/>
                                          </p:stCondLst>
                                        </p:cTn>
                                        <p:tgtEl>
                                          <p:spTgt spid="26"/>
                                        </p:tgtEl>
                                        <p:attrNameLst>
                                          <p:attrName>style.visibility</p:attrName>
                                        </p:attrNameLst>
                                      </p:cBhvr>
                                      <p:to>
                                        <p:strVal val="visible"/>
                                      </p:to>
                                    </p:set>
                                    <p:animEffect transition="in" filter="dissolve">
                                      <p:cBhvr>
                                        <p:cTn id="48" dur="500"/>
                                        <p:tgtEl>
                                          <p:spTgt spid="26"/>
                                        </p:tgtEl>
                                      </p:cBhvr>
                                    </p:animEffect>
                                  </p:childTnLst>
                                </p:cTn>
                              </p:par>
                              <p:par>
                                <p:cTn id="49" presetID="9" presetClass="entr" presetSubtype="0" fill="hold" grpId="0" nodeType="withEffect">
                                  <p:stCondLst>
                                    <p:cond delay="0"/>
                                  </p:stCondLst>
                                  <p:childTnLst>
                                    <p:set>
                                      <p:cBhvr>
                                        <p:cTn id="50" dur="1" fill="hold">
                                          <p:stCondLst>
                                            <p:cond delay="0"/>
                                          </p:stCondLst>
                                        </p:cTn>
                                        <p:tgtEl>
                                          <p:spTgt spid="31"/>
                                        </p:tgtEl>
                                        <p:attrNameLst>
                                          <p:attrName>style.visibility</p:attrName>
                                        </p:attrNameLst>
                                      </p:cBhvr>
                                      <p:to>
                                        <p:strVal val="visible"/>
                                      </p:to>
                                    </p:set>
                                    <p:animEffect transition="in" filter="dissolve">
                                      <p:cBhvr>
                                        <p:cTn id="51" dur="500"/>
                                        <p:tgtEl>
                                          <p:spTgt spid="31"/>
                                        </p:tgtEl>
                                      </p:cBhvr>
                                    </p:animEffect>
                                  </p:childTnLst>
                                </p:cTn>
                              </p:par>
                            </p:childTnLst>
                          </p:cTn>
                        </p:par>
                      </p:childTnLst>
                    </p:cTn>
                  </p:par>
                  <p:par>
                    <p:cTn id="52" fill="hold">
                      <p:stCondLst>
                        <p:cond delay="indefinite"/>
                      </p:stCondLst>
                      <p:childTnLst>
                        <p:par>
                          <p:cTn id="53" fill="hold">
                            <p:stCondLst>
                              <p:cond delay="0"/>
                            </p:stCondLst>
                            <p:childTnLst>
                              <p:par>
                                <p:cTn id="54" presetID="9" presetClass="entr" presetSubtype="0" fill="hold" grpId="0" nodeType="clickEffect">
                                  <p:stCondLst>
                                    <p:cond delay="0"/>
                                  </p:stCondLst>
                                  <p:childTnLst>
                                    <p:set>
                                      <p:cBhvr>
                                        <p:cTn id="55" dur="1" fill="hold">
                                          <p:stCondLst>
                                            <p:cond delay="0"/>
                                          </p:stCondLst>
                                        </p:cTn>
                                        <p:tgtEl>
                                          <p:spTgt spid="30"/>
                                        </p:tgtEl>
                                        <p:attrNameLst>
                                          <p:attrName>style.visibility</p:attrName>
                                        </p:attrNameLst>
                                      </p:cBhvr>
                                      <p:to>
                                        <p:strVal val="visible"/>
                                      </p:to>
                                    </p:set>
                                    <p:animEffect transition="in" filter="dissolve">
                                      <p:cBhvr>
                                        <p:cTn id="56" dur="500"/>
                                        <p:tgtEl>
                                          <p:spTgt spid="30"/>
                                        </p:tgtEl>
                                      </p:cBhvr>
                                    </p:animEffect>
                                  </p:childTnLst>
                                </p:cTn>
                              </p:par>
                            </p:childTnLst>
                          </p:cTn>
                        </p:par>
                        <p:par>
                          <p:cTn id="57" fill="hold">
                            <p:stCondLst>
                              <p:cond delay="500"/>
                            </p:stCondLst>
                            <p:childTnLst>
                              <p:par>
                                <p:cTn id="58" presetID="1" presetClass="entr" presetSubtype="0" fill="hold" grpId="0" nodeType="afterEffect">
                                  <p:stCondLst>
                                    <p:cond delay="0"/>
                                  </p:stCondLst>
                                  <p:childTnLst>
                                    <p:set>
                                      <p:cBhvr>
                                        <p:cTn id="59" dur="1" fill="hold">
                                          <p:stCondLst>
                                            <p:cond delay="0"/>
                                          </p:stCondLst>
                                        </p:cTn>
                                        <p:tgtEl>
                                          <p:spTgt spid="3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7" grpId="0"/>
      <p:bldP spid="20" grpId="0"/>
      <p:bldP spid="22" grpId="0"/>
      <p:bldP spid="23" grpId="0" animBg="1"/>
      <p:bldP spid="25" grpId="0"/>
      <p:bldP spid="26" grpId="0" animBg="1"/>
      <p:bldP spid="29" grpId="0" animBg="1"/>
      <p:bldP spid="30" grpId="0" animBg="1"/>
      <p:bldP spid="31" grpId="0" animBg="1"/>
      <p:bldP spid="32" grpId="0" animBg="1"/>
      <p:bldP spid="33"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GB" dirty="0" smtClean="0"/>
              <a:t>Requirements &amp; Caveats</a:t>
            </a:r>
            <a:endParaRPr lang="en-GB" dirty="0"/>
          </a:p>
        </p:txBody>
      </p:sp>
      <p:sp>
        <p:nvSpPr>
          <p:cNvPr id="4" name="Text Placeholder 3"/>
          <p:cNvSpPr>
            <a:spLocks noGrp="1"/>
          </p:cNvSpPr>
          <p:nvPr>
            <p:ph type="body" sz="quarter" idx="10"/>
          </p:nvPr>
        </p:nvSpPr>
        <p:spPr>
          <a:xfrm>
            <a:off x="381000" y="1411552"/>
            <a:ext cx="8534400" cy="4787542"/>
          </a:xfrm>
        </p:spPr>
        <p:txBody>
          <a:bodyPr/>
          <a:lstStyle/>
          <a:p>
            <a:r>
              <a:rPr lang="en-GB" dirty="0" smtClean="0"/>
              <a:t>Service / application requiring managed account must be running on Windows 7 or 2008 R2</a:t>
            </a:r>
          </a:p>
          <a:p>
            <a:pPr lvl="1"/>
            <a:r>
              <a:rPr lang="en-GB" dirty="0" smtClean="0"/>
              <a:t>Requires AD Module for Windows PowerShell to be installed </a:t>
            </a:r>
          </a:p>
          <a:p>
            <a:r>
              <a:rPr lang="en-GB" dirty="0" smtClean="0"/>
              <a:t>Forest and domain must be prepared for 2008 R2</a:t>
            </a:r>
          </a:p>
          <a:p>
            <a:pPr lvl="1"/>
            <a:r>
              <a:rPr lang="en-GB" dirty="0" err="1" smtClean="0"/>
              <a:t>adprep</a:t>
            </a:r>
            <a:r>
              <a:rPr lang="en-GB" dirty="0" smtClean="0"/>
              <a:t> /</a:t>
            </a:r>
            <a:r>
              <a:rPr lang="en-GB" dirty="0" err="1" smtClean="0"/>
              <a:t>forestprep</a:t>
            </a:r>
            <a:r>
              <a:rPr lang="en-GB" dirty="0" smtClean="0"/>
              <a:t> &amp; </a:t>
            </a:r>
            <a:r>
              <a:rPr lang="en-GB" dirty="0" err="1" smtClean="0"/>
              <a:t>adprep</a:t>
            </a:r>
            <a:r>
              <a:rPr lang="en-GB" dirty="0" smtClean="0"/>
              <a:t> /</a:t>
            </a:r>
            <a:r>
              <a:rPr lang="en-GB" dirty="0" err="1" smtClean="0"/>
              <a:t>domianprep</a:t>
            </a:r>
            <a:endParaRPr lang="en-GB" dirty="0" smtClean="0"/>
          </a:p>
          <a:p>
            <a:r>
              <a:rPr lang="en-GB" dirty="0" smtClean="0"/>
              <a:t>2008 R2 domain functional level adds SPN management</a:t>
            </a:r>
          </a:p>
          <a:p>
            <a:r>
              <a:rPr lang="en-GB" dirty="0" smtClean="0"/>
              <a:t>Managed accounts cannot be shared across multiple servers</a:t>
            </a:r>
          </a:p>
          <a:p>
            <a:pPr>
              <a:buNone/>
            </a:pPr>
            <a:endParaRPr lang="en-GB" dirty="0"/>
          </a:p>
        </p:txBody>
      </p:sp>
      <p:sp>
        <p:nvSpPr>
          <p:cNvPr id="5" name="Oval 4"/>
          <p:cNvSpPr/>
          <p:nvPr/>
        </p:nvSpPr>
        <p:spPr>
          <a:xfrm>
            <a:off x="8848763" y="142830"/>
            <a:ext cx="141310" cy="141310"/>
          </a:xfrm>
          <a:prstGeom prst="ellipse">
            <a:avLst/>
          </a:prstGeom>
          <a:ln/>
        </p:spPr>
        <p:style>
          <a:lnRef idx="0">
            <a:schemeClr val="accent4"/>
          </a:lnRef>
          <a:fillRef idx="3">
            <a:schemeClr val="accent4"/>
          </a:fillRef>
          <a:effectRef idx="3">
            <a:schemeClr val="accent4"/>
          </a:effectRef>
          <a:fontRef idx="minor">
            <a:schemeClr val="lt1"/>
          </a:fontRef>
        </p:style>
        <p:txBody>
          <a:bodyPr anchor="ctr"/>
          <a:lstStyle/>
          <a:p>
            <a:pPr algn="ctr" defTabSz="914400" fontAlgn="auto">
              <a:spcBef>
                <a:spcPts val="0"/>
              </a:spcBef>
              <a:spcAft>
                <a:spcPts val="0"/>
              </a:spcAft>
              <a:defRPr/>
            </a:pPr>
            <a:endParaRPr lang="en-US">
              <a:solidFill>
                <a:prstClr val="white"/>
              </a:solidFill>
              <a:latin typeface="Calibri"/>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Offline  Domain Joins</a:t>
            </a:r>
            <a:endParaRPr lang="en-GB" dirty="0"/>
          </a:p>
        </p:txBody>
      </p:sp>
      <p:sp>
        <p:nvSpPr>
          <p:cNvPr id="3" name="Text Placeholder 2"/>
          <p:cNvSpPr>
            <a:spLocks noGrp="1"/>
          </p:cNvSpPr>
          <p:nvPr>
            <p:ph type="body" sz="quarter" idx="10"/>
          </p:nvPr>
        </p:nvSpPr>
        <p:spPr/>
        <p:txBody>
          <a:bodyPr/>
          <a:lstStyle/>
          <a:p>
            <a:r>
              <a:rPr lang="en-GB" dirty="0" smtClean="0"/>
              <a:t>Allows a Windows 7 or Windows 2008 R2 machines to be joined to a domain while offline</a:t>
            </a:r>
          </a:p>
          <a:p>
            <a:pPr lvl="1"/>
            <a:r>
              <a:rPr lang="en-GB" dirty="0" smtClean="0"/>
              <a:t>On start up, the machine is already domain joined and there is no reboot requirement</a:t>
            </a:r>
          </a:p>
          <a:p>
            <a:r>
              <a:rPr lang="en-GB" dirty="0" smtClean="0"/>
              <a:t> Speeds up deployment of VMs and scripted installs</a:t>
            </a:r>
          </a:p>
          <a:p>
            <a:r>
              <a:rPr lang="en-GB" dirty="0" smtClean="0"/>
              <a:t>New section in unattended.xml supports offline domain joins</a:t>
            </a:r>
          </a:p>
          <a:p>
            <a:r>
              <a:rPr lang="en-GB" dirty="0" smtClean="0"/>
              <a:t>Simplifies domain joins to RODCs </a:t>
            </a:r>
          </a:p>
          <a:p>
            <a:endParaRPr lang="en-GB" dirty="0"/>
          </a:p>
        </p:txBody>
      </p:sp>
      <p:sp>
        <p:nvSpPr>
          <p:cNvPr id="4" name="Oval 3"/>
          <p:cNvSpPr/>
          <p:nvPr/>
        </p:nvSpPr>
        <p:spPr>
          <a:xfrm>
            <a:off x="8848763" y="142830"/>
            <a:ext cx="141310" cy="141310"/>
          </a:xfrm>
          <a:prstGeom prst="ellipse">
            <a:avLst/>
          </a:prstGeom>
          <a:ln/>
        </p:spPr>
        <p:style>
          <a:lnRef idx="0">
            <a:schemeClr val="accent3"/>
          </a:lnRef>
          <a:fillRef idx="3">
            <a:schemeClr val="accent3"/>
          </a:fillRef>
          <a:effectRef idx="3">
            <a:schemeClr val="accent3"/>
          </a:effectRef>
          <a:fontRef idx="minor">
            <a:schemeClr val="lt1"/>
          </a:fontRef>
        </p:style>
        <p:txBody>
          <a:bodyPr anchor="ctr"/>
          <a:lstStyle/>
          <a:p>
            <a:pPr algn="ctr" defTabSz="914400" fontAlgn="auto">
              <a:spcBef>
                <a:spcPts val="0"/>
              </a:spcBef>
              <a:spcAft>
                <a:spcPts val="0"/>
              </a:spcAft>
              <a:defRPr/>
            </a:pPr>
            <a:endParaRPr lang="en-US">
              <a:solidFill>
                <a:prstClr val="white"/>
              </a:solidFill>
              <a:latin typeface="Calibri"/>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6" name="Group 35"/>
          <p:cNvGrpSpPr/>
          <p:nvPr/>
        </p:nvGrpSpPr>
        <p:grpSpPr>
          <a:xfrm>
            <a:off x="2611143" y="3222185"/>
            <a:ext cx="3313741" cy="2040927"/>
            <a:chOff x="2611143" y="3222185"/>
            <a:chExt cx="3313741" cy="2040927"/>
          </a:xfrm>
        </p:grpSpPr>
        <p:sp>
          <p:nvSpPr>
            <p:cNvPr id="26" name="Bent Arrow 25"/>
            <p:cNvSpPr/>
            <p:nvPr/>
          </p:nvSpPr>
          <p:spPr bwMode="auto">
            <a:xfrm rot="10800000">
              <a:off x="3802741" y="3222185"/>
              <a:ext cx="1422399" cy="1103086"/>
            </a:xfrm>
            <a:prstGeom prst="bentArrow">
              <a:avLst>
                <a:gd name="adj1" fmla="val 14474"/>
                <a:gd name="adj2" fmla="val 25000"/>
                <a:gd name="adj3" fmla="val 25000"/>
                <a:gd name="adj4" fmla="val 43750"/>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GB" sz="2000" dirty="0" smtClean="0">
                <a:solidFill>
                  <a:srgbClr val="FFFFFF"/>
                </a:solidFill>
                <a:effectLst>
                  <a:outerShdw blurRad="38100" dist="38100" dir="2700000" algn="tl">
                    <a:srgbClr val="000000">
                      <a:alpha val="43137"/>
                    </a:srgbClr>
                  </a:outerShdw>
                </a:effectLst>
                <a:latin typeface="Calibri" pitchFamily="34" charset="0"/>
              </a:endParaRPr>
            </a:p>
          </p:txBody>
        </p:sp>
        <p:graphicFrame>
          <p:nvGraphicFramePr>
            <p:cNvPr id="24" name="Object 3"/>
            <p:cNvGraphicFramePr>
              <a:graphicFrameLocks noChangeAspect="1"/>
            </p:cNvGraphicFramePr>
            <p:nvPr/>
          </p:nvGraphicFramePr>
          <p:xfrm>
            <a:off x="3351467" y="3655027"/>
            <a:ext cx="465642" cy="633973"/>
          </p:xfrm>
          <a:graphic>
            <a:graphicData uri="http://schemas.openxmlformats.org/presentationml/2006/ole">
              <p:oleObj spid="_x0000_s152584" name="Visio" r:id="rId3" imgW="695706" imgH="947547" progId="">
                <p:embed/>
              </p:oleObj>
            </a:graphicData>
          </a:graphic>
        </p:graphicFrame>
        <p:sp>
          <p:nvSpPr>
            <p:cNvPr id="25" name="TextBox 24"/>
            <p:cNvSpPr txBox="1"/>
            <p:nvPr/>
          </p:nvSpPr>
          <p:spPr>
            <a:xfrm>
              <a:off x="2611143" y="4339782"/>
              <a:ext cx="1687834" cy="923330"/>
            </a:xfrm>
            <a:prstGeom prst="rect">
              <a:avLst/>
            </a:prstGeom>
            <a:noFill/>
          </p:spPr>
          <p:txBody>
            <a:bodyPr wrap="none" rtlCol="0">
              <a:spAutoFit/>
            </a:bodyPr>
            <a:lstStyle/>
            <a:p>
              <a:pPr algn="ctr"/>
              <a:r>
                <a:rPr lang="en-GB" dirty="0" smtClean="0"/>
                <a:t>Online VHD or</a:t>
              </a:r>
            </a:p>
            <a:p>
              <a:pPr algn="ctr"/>
              <a:r>
                <a:rPr lang="en-GB" dirty="0" smtClean="0"/>
                <a:t>Physical system</a:t>
              </a:r>
            </a:p>
            <a:p>
              <a:pPr algn="ctr"/>
              <a:r>
                <a:rPr lang="en-GB" dirty="0" smtClean="0">
                  <a:solidFill>
                    <a:schemeClr val="accent5">
                      <a:lumMod val="60000"/>
                      <a:lumOff val="40000"/>
                    </a:schemeClr>
                  </a:solidFill>
                </a:rPr>
                <a:t>Requires reboot</a:t>
              </a:r>
              <a:endParaRPr lang="en-GB" dirty="0">
                <a:solidFill>
                  <a:schemeClr val="accent5">
                    <a:lumMod val="60000"/>
                    <a:lumOff val="40000"/>
                  </a:schemeClr>
                </a:solidFill>
              </a:endParaRPr>
            </a:p>
          </p:txBody>
        </p:sp>
        <p:sp>
          <p:nvSpPr>
            <p:cNvPr id="27" name="TextBox 26"/>
            <p:cNvSpPr txBox="1"/>
            <p:nvPr/>
          </p:nvSpPr>
          <p:spPr>
            <a:xfrm>
              <a:off x="4136574" y="3410870"/>
              <a:ext cx="1788310" cy="369332"/>
            </a:xfrm>
            <a:prstGeom prst="rect">
              <a:avLst/>
            </a:prstGeom>
          </p:spPr>
          <p:style>
            <a:lnRef idx="0">
              <a:schemeClr val="accent2"/>
            </a:lnRef>
            <a:fillRef idx="3">
              <a:schemeClr val="accent2"/>
            </a:fillRef>
            <a:effectRef idx="3">
              <a:schemeClr val="accent2"/>
            </a:effectRef>
            <a:fontRef idx="minor">
              <a:schemeClr val="lt1"/>
            </a:fontRef>
          </p:style>
          <p:txBody>
            <a:bodyPr wrap="none" rtlCol="0">
              <a:spAutoFit/>
            </a:bodyPr>
            <a:lstStyle/>
            <a:p>
              <a:r>
                <a:rPr lang="en-GB" dirty="0" smtClean="0"/>
                <a:t>Requires /</a:t>
              </a:r>
              <a:r>
                <a:rPr lang="en-GB" dirty="0" err="1" smtClean="0"/>
                <a:t>localos</a:t>
              </a:r>
              <a:endParaRPr lang="en-GB" dirty="0"/>
            </a:p>
          </p:txBody>
        </p:sp>
      </p:grpSp>
      <p:grpSp>
        <p:nvGrpSpPr>
          <p:cNvPr id="35" name="Group 34"/>
          <p:cNvGrpSpPr/>
          <p:nvPr/>
        </p:nvGrpSpPr>
        <p:grpSpPr>
          <a:xfrm>
            <a:off x="203200" y="3222185"/>
            <a:ext cx="2815769" cy="1763928"/>
            <a:chOff x="203200" y="3222185"/>
            <a:chExt cx="2815769" cy="1763928"/>
          </a:xfrm>
        </p:grpSpPr>
        <p:sp>
          <p:nvSpPr>
            <p:cNvPr id="23" name="Bent Arrow 22"/>
            <p:cNvSpPr/>
            <p:nvPr/>
          </p:nvSpPr>
          <p:spPr bwMode="auto">
            <a:xfrm rot="10800000">
              <a:off x="1596570" y="3222185"/>
              <a:ext cx="1422399" cy="1103086"/>
            </a:xfrm>
            <a:prstGeom prst="bentArrow">
              <a:avLst>
                <a:gd name="adj1" fmla="val 14474"/>
                <a:gd name="adj2" fmla="val 25000"/>
                <a:gd name="adj3" fmla="val 25000"/>
                <a:gd name="adj4" fmla="val 43750"/>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GB"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21" name="Flowchart: Magnetic Disk 20"/>
            <p:cNvSpPr/>
            <p:nvPr/>
          </p:nvSpPr>
          <p:spPr bwMode="auto">
            <a:xfrm>
              <a:off x="580571" y="3817268"/>
              <a:ext cx="986971" cy="420914"/>
            </a:xfrm>
            <a:prstGeom prst="flowChartMagneticDisk">
              <a:avLst/>
            </a:prstGeom>
            <a:ln>
              <a:solidFill>
                <a:schemeClr val="bg1"/>
              </a:solidFill>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GB"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22" name="TextBox 21"/>
            <p:cNvSpPr txBox="1"/>
            <p:nvPr/>
          </p:nvSpPr>
          <p:spPr>
            <a:xfrm>
              <a:off x="203200" y="4339782"/>
              <a:ext cx="1626920" cy="646331"/>
            </a:xfrm>
            <a:prstGeom prst="rect">
              <a:avLst/>
            </a:prstGeom>
            <a:noFill/>
          </p:spPr>
          <p:txBody>
            <a:bodyPr wrap="none" rtlCol="0">
              <a:spAutoFit/>
            </a:bodyPr>
            <a:lstStyle/>
            <a:p>
              <a:pPr algn="ctr"/>
              <a:r>
                <a:rPr lang="en-GB" dirty="0" smtClean="0"/>
                <a:t>Offline VHD or</a:t>
              </a:r>
            </a:p>
            <a:p>
              <a:pPr algn="ctr"/>
              <a:r>
                <a:rPr lang="en-GB" dirty="0" smtClean="0"/>
                <a:t>Physical system</a:t>
              </a:r>
              <a:endParaRPr lang="en-GB" dirty="0"/>
            </a:p>
          </p:txBody>
        </p:sp>
      </p:grpSp>
      <p:sp>
        <p:nvSpPr>
          <p:cNvPr id="2" name="Title 1"/>
          <p:cNvSpPr>
            <a:spLocks noGrp="1"/>
          </p:cNvSpPr>
          <p:nvPr>
            <p:ph type="title"/>
          </p:nvPr>
        </p:nvSpPr>
        <p:spPr/>
        <p:txBody>
          <a:bodyPr/>
          <a:lstStyle/>
          <a:p>
            <a:r>
              <a:rPr lang="en-GB" dirty="0" smtClean="0"/>
              <a:t>Djoin.exe</a:t>
            </a:r>
            <a:endParaRPr lang="en-GB" dirty="0"/>
          </a:p>
        </p:txBody>
      </p:sp>
      <p:sp>
        <p:nvSpPr>
          <p:cNvPr id="3" name="Text Placeholder 2"/>
          <p:cNvSpPr>
            <a:spLocks noGrp="1"/>
          </p:cNvSpPr>
          <p:nvPr>
            <p:ph type="body" sz="quarter" idx="10"/>
          </p:nvPr>
        </p:nvSpPr>
        <p:spPr>
          <a:xfrm>
            <a:off x="2614613" y="5294500"/>
            <a:ext cx="6529386" cy="1000227"/>
          </a:xfrm>
        </p:spPr>
        <p:txBody>
          <a:bodyPr/>
          <a:lstStyle/>
          <a:p>
            <a:r>
              <a:rPr lang="en-GB" dirty="0" smtClean="0"/>
              <a:t>Windows 7 or 2008 R2 required for </a:t>
            </a:r>
          </a:p>
          <a:p>
            <a:pPr lvl="1"/>
            <a:r>
              <a:rPr lang="en-GB" dirty="0" smtClean="0"/>
              <a:t>Computers running </a:t>
            </a:r>
            <a:r>
              <a:rPr lang="en-GB" dirty="0" err="1" smtClean="0"/>
              <a:t>djoin</a:t>
            </a:r>
            <a:r>
              <a:rPr lang="en-GB" dirty="0" smtClean="0"/>
              <a:t> </a:t>
            </a:r>
          </a:p>
          <a:p>
            <a:pPr lvl="1"/>
            <a:r>
              <a:rPr lang="en-GB" dirty="0" smtClean="0"/>
              <a:t>Computers being joined to domain</a:t>
            </a:r>
            <a:endParaRPr lang="en-GB" dirty="0"/>
          </a:p>
        </p:txBody>
      </p:sp>
      <p:graphicFrame>
        <p:nvGraphicFramePr>
          <p:cNvPr id="152578" name="Object 2"/>
          <p:cNvGraphicFramePr>
            <a:graphicFrameLocks noChangeAspect="1"/>
          </p:cNvGraphicFramePr>
          <p:nvPr/>
        </p:nvGraphicFramePr>
        <p:xfrm>
          <a:off x="421595" y="1063173"/>
          <a:ext cx="652462" cy="708709"/>
        </p:xfrm>
        <a:graphic>
          <a:graphicData uri="http://schemas.openxmlformats.org/presentationml/2006/ole">
            <p:oleObj spid="_x0000_s152578" name="Visio" r:id="rId4" imgW="1288542" imgH="1399794" progId="">
              <p:embed/>
            </p:oleObj>
          </a:graphicData>
        </a:graphic>
      </p:graphicFrame>
      <p:sp>
        <p:nvSpPr>
          <p:cNvPr id="14" name="TextBox 13"/>
          <p:cNvSpPr txBox="1"/>
          <p:nvPr/>
        </p:nvSpPr>
        <p:spPr>
          <a:xfrm>
            <a:off x="2467429" y="2583559"/>
            <a:ext cx="72571" cy="369332"/>
          </a:xfrm>
          <a:prstGeom prst="rect">
            <a:avLst/>
          </a:prstGeom>
          <a:noFill/>
        </p:spPr>
        <p:txBody>
          <a:bodyPr wrap="square" rtlCol="0">
            <a:spAutoFit/>
          </a:bodyPr>
          <a:lstStyle/>
          <a:p>
            <a:endParaRPr lang="en-GB" dirty="0"/>
          </a:p>
        </p:txBody>
      </p:sp>
      <p:grpSp>
        <p:nvGrpSpPr>
          <p:cNvPr id="29" name="Group 28"/>
          <p:cNvGrpSpPr/>
          <p:nvPr/>
        </p:nvGrpSpPr>
        <p:grpSpPr>
          <a:xfrm>
            <a:off x="216041" y="1393387"/>
            <a:ext cx="8927959" cy="1473648"/>
            <a:chOff x="216041" y="1393387"/>
            <a:chExt cx="8927959" cy="1473648"/>
          </a:xfrm>
        </p:grpSpPr>
        <p:graphicFrame>
          <p:nvGraphicFramePr>
            <p:cNvPr id="152579" name="Object 3"/>
            <p:cNvGraphicFramePr>
              <a:graphicFrameLocks noChangeAspect="1"/>
            </p:cNvGraphicFramePr>
            <p:nvPr/>
          </p:nvGraphicFramePr>
          <p:xfrm>
            <a:off x="1304953" y="2000399"/>
            <a:ext cx="465642" cy="633973"/>
          </p:xfrm>
          <a:graphic>
            <a:graphicData uri="http://schemas.openxmlformats.org/presentationml/2006/ole">
              <p:oleObj spid="_x0000_s152579" name="Visio" r:id="rId5" imgW="695706" imgH="947547" progId="">
                <p:embed/>
              </p:oleObj>
            </a:graphicData>
          </a:graphic>
        </p:graphicFrame>
        <p:graphicFrame>
          <p:nvGraphicFramePr>
            <p:cNvPr id="152582" name="Object 6"/>
            <p:cNvGraphicFramePr>
              <a:graphicFrameLocks noChangeAspect="1"/>
            </p:cNvGraphicFramePr>
            <p:nvPr/>
          </p:nvGraphicFramePr>
          <p:xfrm>
            <a:off x="959985" y="1493170"/>
            <a:ext cx="544512" cy="544512"/>
          </p:xfrm>
          <a:graphic>
            <a:graphicData uri="http://schemas.openxmlformats.org/presentationml/2006/ole">
              <p:oleObj spid="_x0000_s152582" name="Visio" r:id="rId6" imgW="975360" imgH="975360" progId="">
                <p:embed/>
              </p:oleObj>
            </a:graphicData>
          </a:graphic>
        </p:graphicFrame>
        <p:sp>
          <p:nvSpPr>
            <p:cNvPr id="13" name="Bent Arrow 12"/>
            <p:cNvSpPr/>
            <p:nvPr/>
          </p:nvSpPr>
          <p:spPr bwMode="auto">
            <a:xfrm rot="10800000">
              <a:off x="1799770" y="1422414"/>
              <a:ext cx="1422399" cy="1103086"/>
            </a:xfrm>
            <a:prstGeom prst="bentArrow">
              <a:avLst>
                <a:gd name="adj1" fmla="val 14474"/>
                <a:gd name="adj2" fmla="val 25000"/>
                <a:gd name="adj3" fmla="val 25000"/>
                <a:gd name="adj4" fmla="val 43750"/>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GB"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15" name="TextBox 14"/>
            <p:cNvSpPr txBox="1"/>
            <p:nvPr/>
          </p:nvSpPr>
          <p:spPr>
            <a:xfrm>
              <a:off x="216041" y="2220704"/>
              <a:ext cx="1570430" cy="646331"/>
            </a:xfrm>
            <a:prstGeom prst="rect">
              <a:avLst/>
            </a:prstGeom>
            <a:noFill/>
          </p:spPr>
          <p:txBody>
            <a:bodyPr wrap="none" rtlCol="0">
              <a:spAutoFit/>
            </a:bodyPr>
            <a:lstStyle/>
            <a:p>
              <a:r>
                <a:rPr lang="en-GB" dirty="0" smtClean="0"/>
                <a:t>Computer</a:t>
              </a:r>
              <a:br>
                <a:rPr lang="en-GB" dirty="0" smtClean="0"/>
              </a:br>
              <a:r>
                <a:rPr lang="en-GB" dirty="0" smtClean="0"/>
                <a:t>account object</a:t>
              </a:r>
              <a:endParaRPr lang="en-GB" dirty="0"/>
            </a:p>
          </p:txBody>
        </p:sp>
        <p:sp>
          <p:nvSpPr>
            <p:cNvPr id="16" name="Bent Arrow 15"/>
            <p:cNvSpPr/>
            <p:nvPr/>
          </p:nvSpPr>
          <p:spPr bwMode="auto">
            <a:xfrm rot="10800000" flipH="1">
              <a:off x="3069748" y="1393387"/>
              <a:ext cx="1052309" cy="1124859"/>
            </a:xfrm>
            <a:prstGeom prst="bentArrow">
              <a:avLst>
                <a:gd name="adj1" fmla="val 14474"/>
                <a:gd name="adj2" fmla="val 25000"/>
                <a:gd name="adj3" fmla="val 25000"/>
                <a:gd name="adj4" fmla="val 43750"/>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GB"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17" name="Folded Corner 16"/>
            <p:cNvSpPr/>
            <p:nvPr/>
          </p:nvSpPr>
          <p:spPr bwMode="auto">
            <a:xfrm flipV="1">
              <a:off x="4194629" y="1683676"/>
              <a:ext cx="653143" cy="841829"/>
            </a:xfrm>
            <a:prstGeom prst="foldedCorner">
              <a:avLst>
                <a:gd name="adj" fmla="val 37357"/>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GB"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18" name="TextBox 17"/>
            <p:cNvSpPr txBox="1"/>
            <p:nvPr/>
          </p:nvSpPr>
          <p:spPr>
            <a:xfrm>
              <a:off x="4866547" y="1814304"/>
              <a:ext cx="4277453" cy="646331"/>
            </a:xfrm>
            <a:prstGeom prst="rect">
              <a:avLst/>
            </a:prstGeom>
            <a:noFill/>
          </p:spPr>
          <p:txBody>
            <a:bodyPr wrap="none" rtlCol="0">
              <a:spAutoFit/>
            </a:bodyPr>
            <a:lstStyle/>
            <a:p>
              <a:r>
                <a:rPr lang="en-GB" dirty="0" smtClean="0"/>
                <a:t>Computer account  metadata.</a:t>
              </a:r>
            </a:p>
            <a:p>
              <a:r>
                <a:rPr lang="en-GB" dirty="0" smtClean="0"/>
                <a:t>Base-64 encoded, treat as security sensitive</a:t>
              </a:r>
              <a:endParaRPr lang="en-GB" dirty="0"/>
            </a:p>
          </p:txBody>
        </p:sp>
      </p:grpSp>
      <p:grpSp>
        <p:nvGrpSpPr>
          <p:cNvPr id="34" name="Group 33"/>
          <p:cNvGrpSpPr/>
          <p:nvPr/>
        </p:nvGrpSpPr>
        <p:grpSpPr>
          <a:xfrm>
            <a:off x="1711097" y="2569039"/>
            <a:ext cx="7171771" cy="703163"/>
            <a:chOff x="1711097" y="2569039"/>
            <a:chExt cx="7171771" cy="703163"/>
          </a:xfrm>
        </p:grpSpPr>
        <p:sp>
          <p:nvSpPr>
            <p:cNvPr id="20" name="Down Arrow 19"/>
            <p:cNvSpPr/>
            <p:nvPr/>
          </p:nvSpPr>
          <p:spPr bwMode="auto">
            <a:xfrm>
              <a:off x="4383316" y="2569039"/>
              <a:ext cx="304800" cy="304800"/>
            </a:xfrm>
            <a:prstGeom prst="downArrow">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GB"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19" name="TextBox 18"/>
            <p:cNvSpPr txBox="1"/>
            <p:nvPr/>
          </p:nvSpPr>
          <p:spPr>
            <a:xfrm>
              <a:off x="1711097" y="2902870"/>
              <a:ext cx="7171771" cy="369332"/>
            </a:xfrm>
            <a:prstGeom prst="rect">
              <a:avLst/>
            </a:prstGeom>
          </p:spPr>
          <p:style>
            <a:lnRef idx="0">
              <a:schemeClr val="accent4"/>
            </a:lnRef>
            <a:fillRef idx="3">
              <a:schemeClr val="accent4"/>
            </a:fillRef>
            <a:effectRef idx="3">
              <a:schemeClr val="accent4"/>
            </a:effectRef>
            <a:fontRef idx="minor">
              <a:schemeClr val="lt1"/>
            </a:fontRef>
          </p:style>
          <p:txBody>
            <a:bodyPr wrap="none" rtlCol="0">
              <a:spAutoFit/>
            </a:bodyPr>
            <a:lstStyle/>
            <a:p>
              <a:r>
                <a:rPr lang="en-US" dirty="0" err="1" smtClean="0"/>
                <a:t>djoin</a:t>
              </a:r>
              <a:r>
                <a:rPr lang="en-US" dirty="0" smtClean="0"/>
                <a:t> /</a:t>
              </a:r>
              <a:r>
                <a:rPr lang="en-US" dirty="0" err="1" smtClean="0"/>
                <a:t>requestODJ</a:t>
              </a:r>
              <a:r>
                <a:rPr lang="en-US" dirty="0" smtClean="0"/>
                <a:t> /</a:t>
              </a:r>
              <a:r>
                <a:rPr lang="en-US" dirty="0" err="1" smtClean="0"/>
                <a:t>loadfile</a:t>
              </a:r>
              <a:r>
                <a:rPr lang="en-US" dirty="0" smtClean="0"/>
                <a:t> &lt;ms1.txt&gt; /</a:t>
              </a:r>
              <a:r>
                <a:rPr lang="en-US" dirty="0" err="1" smtClean="0"/>
                <a:t>windowspath</a:t>
              </a:r>
              <a:r>
                <a:rPr lang="en-US" dirty="0" smtClean="0"/>
                <a:t> &lt;Windows directory&gt;</a:t>
              </a:r>
              <a:endParaRPr lang="en-GB" dirty="0"/>
            </a:p>
          </p:txBody>
        </p:sp>
      </p:grpSp>
      <p:sp>
        <p:nvSpPr>
          <p:cNvPr id="12" name="TextBox 11"/>
          <p:cNvSpPr txBox="1"/>
          <p:nvPr/>
        </p:nvSpPr>
        <p:spPr>
          <a:xfrm>
            <a:off x="1770749" y="1204695"/>
            <a:ext cx="6881371" cy="369332"/>
          </a:xfrm>
          <a:prstGeom prst="rect">
            <a:avLst/>
          </a:prstGeom>
        </p:spPr>
        <p:style>
          <a:lnRef idx="0">
            <a:schemeClr val="accent2"/>
          </a:lnRef>
          <a:fillRef idx="3">
            <a:schemeClr val="accent2"/>
          </a:fillRef>
          <a:effectRef idx="3">
            <a:schemeClr val="accent2"/>
          </a:effectRef>
          <a:fontRef idx="minor">
            <a:schemeClr val="lt1"/>
          </a:fontRef>
        </p:style>
        <p:txBody>
          <a:bodyPr wrap="none" rtlCol="0">
            <a:spAutoFit/>
          </a:bodyPr>
          <a:lstStyle/>
          <a:p>
            <a:r>
              <a:rPr lang="en-GB" dirty="0" err="1" smtClean="0"/>
              <a:t>Djoin</a:t>
            </a:r>
            <a:r>
              <a:rPr lang="en-GB" dirty="0" smtClean="0"/>
              <a:t> /provision /domain example.com / machine ms1 /</a:t>
            </a:r>
            <a:r>
              <a:rPr lang="en-GB" dirty="0" err="1" smtClean="0"/>
              <a:t>savefile</a:t>
            </a:r>
            <a:r>
              <a:rPr lang="en-GB" dirty="0" smtClean="0"/>
              <a:t> ms1.txt</a:t>
            </a:r>
            <a:endParaRPr lang="en-GB" dirty="0"/>
          </a:p>
        </p:txBody>
      </p:sp>
      <p:grpSp>
        <p:nvGrpSpPr>
          <p:cNvPr id="37" name="Group 36"/>
          <p:cNvGrpSpPr/>
          <p:nvPr/>
        </p:nvGrpSpPr>
        <p:grpSpPr>
          <a:xfrm>
            <a:off x="5921829" y="3585047"/>
            <a:ext cx="3027975" cy="1298228"/>
            <a:chOff x="5921829" y="3585047"/>
            <a:chExt cx="3027975" cy="1298228"/>
          </a:xfrm>
        </p:grpSpPr>
        <p:sp>
          <p:nvSpPr>
            <p:cNvPr id="28" name="Folded Corner 27"/>
            <p:cNvSpPr/>
            <p:nvPr/>
          </p:nvSpPr>
          <p:spPr bwMode="auto">
            <a:xfrm flipV="1">
              <a:off x="6342744" y="3585047"/>
              <a:ext cx="653143" cy="841829"/>
            </a:xfrm>
            <a:prstGeom prst="foldedCorner">
              <a:avLst>
                <a:gd name="adj" fmla="val 37357"/>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GB"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30" name="TextBox 29"/>
            <p:cNvSpPr txBox="1"/>
            <p:nvPr/>
          </p:nvSpPr>
          <p:spPr>
            <a:xfrm>
              <a:off x="5921829" y="4513943"/>
              <a:ext cx="1701235" cy="369332"/>
            </a:xfrm>
            <a:prstGeom prst="rect">
              <a:avLst/>
            </a:prstGeom>
            <a:noFill/>
          </p:spPr>
          <p:txBody>
            <a:bodyPr wrap="none" rtlCol="0">
              <a:spAutoFit/>
            </a:bodyPr>
            <a:lstStyle/>
            <a:p>
              <a:r>
                <a:rPr lang="en-GB" dirty="0" smtClean="0"/>
                <a:t>Unattended.xml</a:t>
              </a:r>
              <a:endParaRPr lang="en-GB" dirty="0"/>
            </a:p>
          </p:txBody>
        </p:sp>
        <p:sp>
          <p:nvSpPr>
            <p:cNvPr id="31" name="Left Arrow 30"/>
            <p:cNvSpPr/>
            <p:nvPr/>
          </p:nvSpPr>
          <p:spPr bwMode="auto">
            <a:xfrm>
              <a:off x="6937829" y="3860801"/>
              <a:ext cx="638628" cy="464457"/>
            </a:xfrm>
            <a:prstGeom prst="leftArrow">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GB"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32" name="TextBox 31"/>
            <p:cNvSpPr txBox="1"/>
            <p:nvPr/>
          </p:nvSpPr>
          <p:spPr>
            <a:xfrm>
              <a:off x="7590970" y="3759200"/>
              <a:ext cx="1358834" cy="646331"/>
            </a:xfrm>
            <a:prstGeom prst="rect">
              <a:avLst/>
            </a:prstGeom>
            <a:noFill/>
          </p:spPr>
          <p:txBody>
            <a:bodyPr wrap="none" rtlCol="0">
              <a:spAutoFit/>
            </a:bodyPr>
            <a:lstStyle/>
            <a:p>
              <a:r>
                <a:rPr lang="en-GB" dirty="0" smtClean="0"/>
                <a:t>Add account</a:t>
              </a:r>
              <a:br>
                <a:rPr lang="en-GB" dirty="0" smtClean="0"/>
              </a:br>
              <a:r>
                <a:rPr lang="en-GB" dirty="0" smtClean="0"/>
                <a:t>metadata</a:t>
              </a:r>
              <a:endParaRPr lang="en-GB" dirty="0"/>
            </a:p>
          </p:txBody>
        </p:sp>
      </p:grpSp>
      <p:sp>
        <p:nvSpPr>
          <p:cNvPr id="33" name="Oval 32"/>
          <p:cNvSpPr/>
          <p:nvPr/>
        </p:nvSpPr>
        <p:spPr>
          <a:xfrm>
            <a:off x="8848763" y="142830"/>
            <a:ext cx="141310" cy="141310"/>
          </a:xfrm>
          <a:prstGeom prst="ellipse">
            <a:avLst/>
          </a:prstGeom>
          <a:ln/>
        </p:spPr>
        <p:style>
          <a:lnRef idx="0">
            <a:schemeClr val="accent4"/>
          </a:lnRef>
          <a:fillRef idx="3">
            <a:schemeClr val="accent4"/>
          </a:fillRef>
          <a:effectRef idx="3">
            <a:schemeClr val="accent4"/>
          </a:effectRef>
          <a:fontRef idx="minor">
            <a:schemeClr val="lt1"/>
          </a:fontRef>
        </p:style>
        <p:txBody>
          <a:bodyPr anchor="ctr"/>
          <a:lstStyle/>
          <a:p>
            <a:pPr algn="ctr" defTabSz="914400" fontAlgn="auto">
              <a:spcBef>
                <a:spcPts val="0"/>
              </a:spcBef>
              <a:spcAft>
                <a:spcPts val="0"/>
              </a:spcAft>
              <a:defRPr/>
            </a:pPr>
            <a:endParaRPr lang="en-US">
              <a:solidFill>
                <a:prstClr val="white"/>
              </a:solidFill>
              <a:latin typeface="Calibri"/>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dissolve">
                                      <p:cBhvr>
                                        <p:cTn id="7" dur="500"/>
                                        <p:tgtEl>
                                          <p:spTgt spid="12"/>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29"/>
                                        </p:tgtEl>
                                        <p:attrNameLst>
                                          <p:attrName>style.visibility</p:attrName>
                                        </p:attrNameLst>
                                      </p:cBhvr>
                                      <p:to>
                                        <p:strVal val="visible"/>
                                      </p:to>
                                    </p:set>
                                    <p:animEffect transition="in" filter="dissolve">
                                      <p:cBhvr>
                                        <p:cTn id="12" dur="500"/>
                                        <p:tgtEl>
                                          <p:spTgt spid="29"/>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nodeType="clickEffect">
                                  <p:stCondLst>
                                    <p:cond delay="0"/>
                                  </p:stCondLst>
                                  <p:childTnLst>
                                    <p:set>
                                      <p:cBhvr>
                                        <p:cTn id="16" dur="1" fill="hold">
                                          <p:stCondLst>
                                            <p:cond delay="0"/>
                                          </p:stCondLst>
                                        </p:cTn>
                                        <p:tgtEl>
                                          <p:spTgt spid="34"/>
                                        </p:tgtEl>
                                        <p:attrNameLst>
                                          <p:attrName>style.visibility</p:attrName>
                                        </p:attrNameLst>
                                      </p:cBhvr>
                                      <p:to>
                                        <p:strVal val="visible"/>
                                      </p:to>
                                    </p:set>
                                    <p:animEffect transition="in" filter="dissolve">
                                      <p:cBhvr>
                                        <p:cTn id="17" dur="500"/>
                                        <p:tgtEl>
                                          <p:spTgt spid="34"/>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nodeType="clickEffect">
                                  <p:stCondLst>
                                    <p:cond delay="0"/>
                                  </p:stCondLst>
                                  <p:childTnLst>
                                    <p:set>
                                      <p:cBhvr>
                                        <p:cTn id="21" dur="1" fill="hold">
                                          <p:stCondLst>
                                            <p:cond delay="0"/>
                                          </p:stCondLst>
                                        </p:cTn>
                                        <p:tgtEl>
                                          <p:spTgt spid="35"/>
                                        </p:tgtEl>
                                        <p:attrNameLst>
                                          <p:attrName>style.visibility</p:attrName>
                                        </p:attrNameLst>
                                      </p:cBhvr>
                                      <p:to>
                                        <p:strVal val="visible"/>
                                      </p:to>
                                    </p:set>
                                    <p:animEffect transition="in" filter="dissolve">
                                      <p:cBhvr>
                                        <p:cTn id="22" dur="500"/>
                                        <p:tgtEl>
                                          <p:spTgt spid="35"/>
                                        </p:tgtEl>
                                      </p:cBhvr>
                                    </p:animEffect>
                                  </p:childTnLst>
                                </p:cTn>
                              </p:par>
                            </p:childTnLst>
                          </p:cTn>
                        </p:par>
                      </p:childTnLst>
                    </p:cTn>
                  </p:par>
                  <p:par>
                    <p:cTn id="23" fill="hold">
                      <p:stCondLst>
                        <p:cond delay="indefinite"/>
                      </p:stCondLst>
                      <p:childTnLst>
                        <p:par>
                          <p:cTn id="24" fill="hold">
                            <p:stCondLst>
                              <p:cond delay="0"/>
                            </p:stCondLst>
                            <p:childTnLst>
                              <p:par>
                                <p:cTn id="25" presetID="9" presetClass="entr" presetSubtype="0" fill="hold" nodeType="clickEffect">
                                  <p:stCondLst>
                                    <p:cond delay="0"/>
                                  </p:stCondLst>
                                  <p:childTnLst>
                                    <p:set>
                                      <p:cBhvr>
                                        <p:cTn id="26" dur="1" fill="hold">
                                          <p:stCondLst>
                                            <p:cond delay="0"/>
                                          </p:stCondLst>
                                        </p:cTn>
                                        <p:tgtEl>
                                          <p:spTgt spid="36"/>
                                        </p:tgtEl>
                                        <p:attrNameLst>
                                          <p:attrName>style.visibility</p:attrName>
                                        </p:attrNameLst>
                                      </p:cBhvr>
                                      <p:to>
                                        <p:strVal val="visible"/>
                                      </p:to>
                                    </p:set>
                                    <p:animEffect transition="in" filter="dissolve">
                                      <p:cBhvr>
                                        <p:cTn id="27" dur="500"/>
                                        <p:tgtEl>
                                          <p:spTgt spid="36"/>
                                        </p:tgtEl>
                                      </p:cBhvr>
                                    </p:animEffect>
                                  </p:childTnLst>
                                </p:cTn>
                              </p:par>
                            </p:childTnLst>
                          </p:cTn>
                        </p:par>
                      </p:childTnLst>
                    </p:cTn>
                  </p:par>
                  <p:par>
                    <p:cTn id="28" fill="hold">
                      <p:stCondLst>
                        <p:cond delay="indefinite"/>
                      </p:stCondLst>
                      <p:childTnLst>
                        <p:par>
                          <p:cTn id="29" fill="hold">
                            <p:stCondLst>
                              <p:cond delay="0"/>
                            </p:stCondLst>
                            <p:childTnLst>
                              <p:par>
                                <p:cTn id="30" presetID="9" presetClass="entr" presetSubtype="0" fill="hold" nodeType="clickEffect">
                                  <p:stCondLst>
                                    <p:cond delay="0"/>
                                  </p:stCondLst>
                                  <p:childTnLst>
                                    <p:set>
                                      <p:cBhvr>
                                        <p:cTn id="31" dur="1" fill="hold">
                                          <p:stCondLst>
                                            <p:cond delay="0"/>
                                          </p:stCondLst>
                                        </p:cTn>
                                        <p:tgtEl>
                                          <p:spTgt spid="37"/>
                                        </p:tgtEl>
                                        <p:attrNameLst>
                                          <p:attrName>style.visibility</p:attrName>
                                        </p:attrNameLst>
                                      </p:cBhvr>
                                      <p:to>
                                        <p:strVal val="visible"/>
                                      </p:to>
                                    </p:set>
                                    <p:animEffect transition="in" filter="dissolve">
                                      <p:cBhvr>
                                        <p:cTn id="32" dur="500"/>
                                        <p:tgtEl>
                                          <p:spTgt spid="37"/>
                                        </p:tgtEl>
                                      </p:cBhvr>
                                    </p:animEffect>
                                  </p:childTnLst>
                                </p:cTn>
                              </p:par>
                            </p:childTnLst>
                          </p:cTn>
                        </p:par>
                      </p:childTnLst>
                    </p:cTn>
                  </p:par>
                  <p:par>
                    <p:cTn id="33" fill="hold">
                      <p:stCondLst>
                        <p:cond delay="indefinite"/>
                      </p:stCondLst>
                      <p:childTnLst>
                        <p:par>
                          <p:cTn id="34" fill="hold">
                            <p:stCondLst>
                              <p:cond delay="0"/>
                            </p:stCondLst>
                            <p:childTnLst>
                              <p:par>
                                <p:cTn id="35" presetID="9" presetClass="entr" presetSubtype="0" fill="hold" grpId="0" nodeType="clickEffect">
                                  <p:stCondLst>
                                    <p:cond delay="0"/>
                                  </p:stCondLst>
                                  <p:childTnLst>
                                    <p:set>
                                      <p:cBhvr>
                                        <p:cTn id="36" dur="1" fill="hold">
                                          <p:stCondLst>
                                            <p:cond delay="0"/>
                                          </p:stCondLst>
                                        </p:cTn>
                                        <p:tgtEl>
                                          <p:spTgt spid="3">
                                            <p:txEl>
                                              <p:pRg st="0" end="0"/>
                                            </p:txEl>
                                          </p:spTgt>
                                        </p:tgtEl>
                                        <p:attrNameLst>
                                          <p:attrName>style.visibility</p:attrName>
                                        </p:attrNameLst>
                                      </p:cBhvr>
                                      <p:to>
                                        <p:strVal val="visible"/>
                                      </p:to>
                                    </p:set>
                                    <p:animEffect transition="in" filter="dissolve">
                                      <p:cBhvr>
                                        <p:cTn id="37" dur="500"/>
                                        <p:tgtEl>
                                          <p:spTgt spid="3">
                                            <p:txEl>
                                              <p:pRg st="0" end="0"/>
                                            </p:txEl>
                                          </p:spTgt>
                                        </p:tgtEl>
                                      </p:cBhvr>
                                    </p:animEffect>
                                  </p:childTnLst>
                                </p:cTn>
                              </p:par>
                              <p:par>
                                <p:cTn id="38" presetID="9" presetClass="entr" presetSubtype="0" fill="hold" grpId="0" nodeType="withEffect">
                                  <p:stCondLst>
                                    <p:cond delay="0"/>
                                  </p:stCondLst>
                                  <p:childTnLst>
                                    <p:set>
                                      <p:cBhvr>
                                        <p:cTn id="39" dur="1" fill="hold">
                                          <p:stCondLst>
                                            <p:cond delay="0"/>
                                          </p:stCondLst>
                                        </p:cTn>
                                        <p:tgtEl>
                                          <p:spTgt spid="3">
                                            <p:txEl>
                                              <p:pRg st="1" end="1"/>
                                            </p:txEl>
                                          </p:spTgt>
                                        </p:tgtEl>
                                        <p:attrNameLst>
                                          <p:attrName>style.visibility</p:attrName>
                                        </p:attrNameLst>
                                      </p:cBhvr>
                                      <p:to>
                                        <p:strVal val="visible"/>
                                      </p:to>
                                    </p:set>
                                    <p:animEffect transition="in" filter="dissolve">
                                      <p:cBhvr>
                                        <p:cTn id="40" dur="500"/>
                                        <p:tgtEl>
                                          <p:spTgt spid="3">
                                            <p:txEl>
                                              <p:pRg st="1" end="1"/>
                                            </p:txEl>
                                          </p:spTgt>
                                        </p:tgtEl>
                                      </p:cBhvr>
                                    </p:animEffect>
                                  </p:childTnLst>
                                </p:cTn>
                              </p:par>
                              <p:par>
                                <p:cTn id="41" presetID="9" presetClass="entr" presetSubtype="0" fill="hold" grpId="0" nodeType="withEffect">
                                  <p:stCondLst>
                                    <p:cond delay="0"/>
                                  </p:stCondLst>
                                  <p:childTnLst>
                                    <p:set>
                                      <p:cBhvr>
                                        <p:cTn id="42" dur="1" fill="hold">
                                          <p:stCondLst>
                                            <p:cond delay="0"/>
                                          </p:stCondLst>
                                        </p:cTn>
                                        <p:tgtEl>
                                          <p:spTgt spid="3">
                                            <p:txEl>
                                              <p:pRg st="2" end="2"/>
                                            </p:txEl>
                                          </p:spTgt>
                                        </p:tgtEl>
                                        <p:attrNameLst>
                                          <p:attrName>style.visibility</p:attrName>
                                        </p:attrNameLst>
                                      </p:cBhvr>
                                      <p:to>
                                        <p:strVal val="visible"/>
                                      </p:to>
                                    </p:set>
                                    <p:animEffect transition="in" filter="dissolve">
                                      <p:cBhvr>
                                        <p:cTn id="43" dur="500"/>
                                        <p:tgtEl>
                                          <p:spTgt spid="3">
                                            <p:txEl>
                                              <p:pRg st="2" end="2"/>
                                            </p:txEl>
                                          </p:spTgt>
                                        </p:tgtEl>
                                      </p:cBhvr>
                                    </p:animEffect>
                                  </p:childTnLst>
                                </p:cTn>
                              </p:par>
                              <p:par>
                                <p:cTn id="44" presetID="1" presetClass="entr" presetSubtype="0" fill="hold" grpId="0" nodeType="withEffect">
                                  <p:stCondLst>
                                    <p:cond delay="0"/>
                                  </p:stCondLst>
                                  <p:childTnLst>
                                    <p:set>
                                      <p:cBhvr>
                                        <p:cTn id="45" dur="1" fill="hold">
                                          <p:stCondLst>
                                            <p:cond delay="0"/>
                                          </p:stCondLst>
                                        </p:cTn>
                                        <p:tgtEl>
                                          <p:spTgt spid="3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12" grpId="0" animBg="1"/>
      <p:bldP spid="33"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0999" y="230188"/>
            <a:ext cx="8763001" cy="1329595"/>
          </a:xfrm>
        </p:spPr>
        <p:txBody>
          <a:bodyPr/>
          <a:lstStyle/>
          <a:p>
            <a:r>
              <a:rPr lang="en-GB" dirty="0" smtClean="0"/>
              <a:t>Authentication Mechanism Assurance</a:t>
            </a:r>
            <a:endParaRPr lang="en-GB" dirty="0"/>
          </a:p>
        </p:txBody>
      </p:sp>
      <p:sp>
        <p:nvSpPr>
          <p:cNvPr id="3" name="Text Placeholder 2"/>
          <p:cNvSpPr>
            <a:spLocks noGrp="1"/>
          </p:cNvSpPr>
          <p:nvPr>
            <p:ph type="body" sz="quarter" idx="10"/>
          </p:nvPr>
        </p:nvSpPr>
        <p:spPr>
          <a:xfrm>
            <a:off x="381000" y="3588652"/>
            <a:ext cx="8382000" cy="2210862"/>
          </a:xfrm>
        </p:spPr>
        <p:txBody>
          <a:bodyPr/>
          <a:lstStyle/>
          <a:p>
            <a:r>
              <a:rPr lang="en-GB" dirty="0" smtClean="0"/>
              <a:t>Allows applications to control access to resources based on authentication strength</a:t>
            </a:r>
          </a:p>
          <a:p>
            <a:pPr lvl="1"/>
            <a:r>
              <a:rPr lang="en-GB" dirty="0" smtClean="0"/>
              <a:t>For example only allow access to a resource if the user has been authenticated using a </a:t>
            </a:r>
            <a:r>
              <a:rPr lang="en-GB" dirty="0" err="1" smtClean="0"/>
              <a:t>SmartCard</a:t>
            </a:r>
            <a:endParaRPr lang="en-GB" dirty="0" smtClean="0"/>
          </a:p>
          <a:p>
            <a:r>
              <a:rPr lang="en-US" dirty="0" smtClean="0"/>
              <a:t>Require Windows 2008 R2 domain functionality</a:t>
            </a:r>
          </a:p>
        </p:txBody>
      </p:sp>
      <p:pic>
        <p:nvPicPr>
          <p:cNvPr id="190466" name="Picture 2" descr="C:\Documents and Settings\John\Local Settings\Temporary Internet Files\Content.IE5\BZI1D98R\MCj00787520000[1].wmf"/>
          <p:cNvPicPr>
            <a:picLocks noChangeAspect="1" noChangeArrowheads="1"/>
          </p:cNvPicPr>
          <p:nvPr/>
        </p:nvPicPr>
        <p:blipFill>
          <a:blip r:embed="rId2">
            <a:duotone>
              <a:schemeClr val="accent5">
                <a:shade val="45000"/>
                <a:satMod val="135000"/>
              </a:schemeClr>
              <a:prstClr val="white"/>
            </a:duotone>
          </a:blip>
          <a:srcRect/>
          <a:stretch>
            <a:fillRect/>
          </a:stretch>
        </p:blipFill>
        <p:spPr bwMode="auto">
          <a:xfrm>
            <a:off x="244475" y="1059542"/>
            <a:ext cx="1779635" cy="1703161"/>
          </a:xfrm>
          <a:prstGeom prst="rect">
            <a:avLst/>
          </a:prstGeom>
          <a:noFill/>
        </p:spPr>
      </p:pic>
      <p:pic>
        <p:nvPicPr>
          <p:cNvPr id="190467" name="Picture 3" descr="C:\Documents and Settings\John\Local Settings\Temporary Internet Files\Content.IE5\81FRNYUH\MCj00787460000[1].wmf"/>
          <p:cNvPicPr>
            <a:picLocks noChangeAspect="1" noChangeArrowheads="1"/>
          </p:cNvPicPr>
          <p:nvPr/>
        </p:nvPicPr>
        <p:blipFill>
          <a:blip r:embed="rId3">
            <a:duotone>
              <a:schemeClr val="accent4">
                <a:shade val="45000"/>
                <a:satMod val="135000"/>
              </a:schemeClr>
              <a:prstClr val="white"/>
            </a:duotone>
          </a:blip>
          <a:srcRect/>
          <a:stretch>
            <a:fillRect/>
          </a:stretch>
        </p:blipFill>
        <p:spPr bwMode="auto">
          <a:xfrm>
            <a:off x="4774066" y="1199527"/>
            <a:ext cx="1728334" cy="1589484"/>
          </a:xfrm>
          <a:prstGeom prst="rect">
            <a:avLst/>
          </a:prstGeom>
          <a:noFill/>
        </p:spPr>
      </p:pic>
      <p:sp>
        <p:nvSpPr>
          <p:cNvPr id="7" name="TextBox 6"/>
          <p:cNvSpPr txBox="1"/>
          <p:nvPr/>
        </p:nvSpPr>
        <p:spPr>
          <a:xfrm>
            <a:off x="4702628" y="2801257"/>
            <a:ext cx="2223429" cy="369332"/>
          </a:xfrm>
          <a:prstGeom prst="rect">
            <a:avLst/>
          </a:prstGeom>
          <a:noFill/>
        </p:spPr>
        <p:txBody>
          <a:bodyPr wrap="none" rtlCol="0">
            <a:spAutoFit/>
          </a:bodyPr>
          <a:lstStyle/>
          <a:p>
            <a:r>
              <a:rPr lang="en-GB" dirty="0" smtClean="0"/>
              <a:t>Strong authentication</a:t>
            </a:r>
            <a:endParaRPr lang="en-GB" dirty="0"/>
          </a:p>
        </p:txBody>
      </p:sp>
      <p:sp>
        <p:nvSpPr>
          <p:cNvPr id="8" name="TextBox 7"/>
          <p:cNvSpPr txBox="1"/>
          <p:nvPr/>
        </p:nvSpPr>
        <p:spPr>
          <a:xfrm>
            <a:off x="261257" y="2801257"/>
            <a:ext cx="2310504" cy="369332"/>
          </a:xfrm>
          <a:prstGeom prst="rect">
            <a:avLst/>
          </a:prstGeom>
          <a:noFill/>
        </p:spPr>
        <p:txBody>
          <a:bodyPr wrap="none" rtlCol="0">
            <a:spAutoFit/>
          </a:bodyPr>
          <a:lstStyle/>
          <a:p>
            <a:r>
              <a:rPr lang="en-GB" dirty="0" smtClean="0"/>
              <a:t>Normal authentication</a:t>
            </a:r>
            <a:endParaRPr lang="en-GB" dirty="0"/>
          </a:p>
        </p:txBody>
      </p:sp>
      <p:sp>
        <p:nvSpPr>
          <p:cNvPr id="9" name="Right Arrow 8"/>
          <p:cNvSpPr/>
          <p:nvPr/>
        </p:nvSpPr>
        <p:spPr bwMode="auto">
          <a:xfrm>
            <a:off x="2075543" y="1233714"/>
            <a:ext cx="2293258" cy="1393372"/>
          </a:xfrm>
          <a:prstGeom prst="rightArrow">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GB" sz="2000" dirty="0" smtClean="0">
                <a:solidFill>
                  <a:srgbClr val="FFFFFF"/>
                </a:solidFill>
                <a:effectLst>
                  <a:outerShdw blurRad="38100" dist="38100" dir="2700000" algn="tl">
                    <a:srgbClr val="000000">
                      <a:alpha val="43137"/>
                    </a:srgbClr>
                  </a:outerShdw>
                </a:effectLst>
                <a:latin typeface="Calibri" pitchFamily="34" charset="0"/>
              </a:rPr>
              <a:t>Restricted access</a:t>
            </a:r>
          </a:p>
        </p:txBody>
      </p:sp>
      <p:sp>
        <p:nvSpPr>
          <p:cNvPr id="10" name="Right Arrow 9"/>
          <p:cNvSpPr/>
          <p:nvPr/>
        </p:nvSpPr>
        <p:spPr bwMode="auto">
          <a:xfrm>
            <a:off x="6531429" y="1233714"/>
            <a:ext cx="2293258" cy="1393372"/>
          </a:xfrm>
          <a:prstGeom prst="rightArrow">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GB" sz="2000" dirty="0" smtClean="0">
                <a:solidFill>
                  <a:srgbClr val="FFFFFF"/>
                </a:solidFill>
                <a:effectLst>
                  <a:outerShdw blurRad="38100" dist="38100" dir="2700000" algn="tl">
                    <a:srgbClr val="000000">
                      <a:alpha val="43137"/>
                    </a:srgbClr>
                  </a:outerShdw>
                </a:effectLst>
                <a:latin typeface="Calibri" pitchFamily="34" charset="0"/>
              </a:rPr>
              <a:t>Full</a:t>
            </a:r>
            <a:br>
              <a:rPr lang="en-GB" sz="2000" dirty="0" smtClean="0">
                <a:solidFill>
                  <a:srgbClr val="FFFFFF"/>
                </a:solidFill>
                <a:effectLst>
                  <a:outerShdw blurRad="38100" dist="38100" dir="2700000" algn="tl">
                    <a:srgbClr val="000000">
                      <a:alpha val="43137"/>
                    </a:srgbClr>
                  </a:outerShdw>
                </a:effectLst>
                <a:latin typeface="Calibri" pitchFamily="34" charset="0"/>
              </a:rPr>
            </a:br>
            <a:r>
              <a:rPr lang="en-GB" sz="2000" dirty="0" smtClean="0">
                <a:solidFill>
                  <a:srgbClr val="FFFFFF"/>
                </a:solidFill>
                <a:effectLst>
                  <a:outerShdw blurRad="38100" dist="38100" dir="2700000" algn="tl">
                    <a:srgbClr val="000000">
                      <a:alpha val="43137"/>
                    </a:srgbClr>
                  </a:outerShdw>
                </a:effectLst>
                <a:latin typeface="Calibri" pitchFamily="34" charset="0"/>
              </a:rPr>
              <a:t>access</a:t>
            </a:r>
          </a:p>
        </p:txBody>
      </p:sp>
      <p:sp>
        <p:nvSpPr>
          <p:cNvPr id="11" name="Oval 10"/>
          <p:cNvSpPr/>
          <p:nvPr/>
        </p:nvSpPr>
        <p:spPr>
          <a:xfrm>
            <a:off x="8848763" y="142830"/>
            <a:ext cx="141310" cy="141310"/>
          </a:xfrm>
          <a:prstGeom prst="ellipse">
            <a:avLst/>
          </a:prstGeom>
          <a:ln/>
        </p:spPr>
        <p:style>
          <a:lnRef idx="0">
            <a:schemeClr val="accent3"/>
          </a:lnRef>
          <a:fillRef idx="3">
            <a:schemeClr val="accent3"/>
          </a:fillRef>
          <a:effectRef idx="3">
            <a:schemeClr val="accent3"/>
          </a:effectRef>
          <a:fontRef idx="minor">
            <a:schemeClr val="lt1"/>
          </a:fontRef>
        </p:style>
        <p:txBody>
          <a:bodyPr anchor="ctr"/>
          <a:lstStyle/>
          <a:p>
            <a:pPr algn="ctr" defTabSz="914400" fontAlgn="auto">
              <a:spcBef>
                <a:spcPts val="0"/>
              </a:spcBef>
              <a:spcAft>
                <a:spcPts val="0"/>
              </a:spcAft>
              <a:defRPr/>
            </a:pPr>
            <a:endParaRPr lang="en-US">
              <a:solidFill>
                <a:prstClr val="white"/>
              </a:solidFill>
              <a:latin typeface="Calibri"/>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190466"/>
                                        </p:tgtEl>
                                        <p:attrNameLst>
                                          <p:attrName>style.visibility</p:attrName>
                                        </p:attrNameLst>
                                      </p:cBhvr>
                                      <p:to>
                                        <p:strVal val="visible"/>
                                      </p:to>
                                    </p:set>
                                    <p:animEffect transition="in" filter="dissolve">
                                      <p:cBhvr>
                                        <p:cTn id="7" dur="500"/>
                                        <p:tgtEl>
                                          <p:spTgt spid="190466"/>
                                        </p:tgtEl>
                                      </p:cBhvr>
                                    </p:animEffect>
                                  </p:childTnLst>
                                </p:cTn>
                              </p:par>
                              <p:par>
                                <p:cTn id="8" presetID="9" presetClass="entr" presetSubtype="0" fill="hold" grpId="0"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dissolve">
                                      <p:cBhvr>
                                        <p:cTn id="10" dur="500"/>
                                        <p:tgtEl>
                                          <p:spTgt spid="8"/>
                                        </p:tgtEl>
                                      </p:cBhvr>
                                    </p:animEffect>
                                  </p:childTnLst>
                                </p:cTn>
                              </p:par>
                              <p:par>
                                <p:cTn id="11" presetID="9" presetClass="entr" presetSubtype="0" fill="hold" grpId="0" nodeType="with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dissolve">
                                      <p:cBhvr>
                                        <p:cTn id="13" dur="500"/>
                                        <p:tgtEl>
                                          <p:spTgt spid="9"/>
                                        </p:tgtEl>
                                      </p:cBhvr>
                                    </p:animEffect>
                                  </p:childTnLst>
                                </p:cTn>
                              </p:par>
                            </p:childTnLst>
                          </p:cTn>
                        </p:par>
                      </p:childTnLst>
                    </p:cTn>
                  </p:par>
                  <p:par>
                    <p:cTn id="14" fill="hold">
                      <p:stCondLst>
                        <p:cond delay="indefinite"/>
                      </p:stCondLst>
                      <p:childTnLst>
                        <p:par>
                          <p:cTn id="15" fill="hold">
                            <p:stCondLst>
                              <p:cond delay="0"/>
                            </p:stCondLst>
                            <p:childTnLst>
                              <p:par>
                                <p:cTn id="16" presetID="9" presetClass="entr" presetSubtype="0" fill="hold" nodeType="clickEffect">
                                  <p:stCondLst>
                                    <p:cond delay="0"/>
                                  </p:stCondLst>
                                  <p:childTnLst>
                                    <p:set>
                                      <p:cBhvr>
                                        <p:cTn id="17" dur="1" fill="hold">
                                          <p:stCondLst>
                                            <p:cond delay="0"/>
                                          </p:stCondLst>
                                        </p:cTn>
                                        <p:tgtEl>
                                          <p:spTgt spid="190467"/>
                                        </p:tgtEl>
                                        <p:attrNameLst>
                                          <p:attrName>style.visibility</p:attrName>
                                        </p:attrNameLst>
                                      </p:cBhvr>
                                      <p:to>
                                        <p:strVal val="visible"/>
                                      </p:to>
                                    </p:set>
                                    <p:animEffect transition="in" filter="dissolve">
                                      <p:cBhvr>
                                        <p:cTn id="18" dur="500"/>
                                        <p:tgtEl>
                                          <p:spTgt spid="190467"/>
                                        </p:tgtEl>
                                      </p:cBhvr>
                                    </p:animEffect>
                                  </p:childTnLst>
                                </p:cTn>
                              </p:par>
                              <p:par>
                                <p:cTn id="19" presetID="9" presetClass="entr" presetSubtype="0" fill="hold" grpId="0" nodeType="withEffect">
                                  <p:stCondLst>
                                    <p:cond delay="0"/>
                                  </p:stCondLst>
                                  <p:childTnLst>
                                    <p:set>
                                      <p:cBhvr>
                                        <p:cTn id="20" dur="1" fill="hold">
                                          <p:stCondLst>
                                            <p:cond delay="0"/>
                                          </p:stCondLst>
                                        </p:cTn>
                                        <p:tgtEl>
                                          <p:spTgt spid="7"/>
                                        </p:tgtEl>
                                        <p:attrNameLst>
                                          <p:attrName>style.visibility</p:attrName>
                                        </p:attrNameLst>
                                      </p:cBhvr>
                                      <p:to>
                                        <p:strVal val="visible"/>
                                      </p:to>
                                    </p:set>
                                    <p:animEffect transition="in" filter="dissolve">
                                      <p:cBhvr>
                                        <p:cTn id="21" dur="500"/>
                                        <p:tgtEl>
                                          <p:spTgt spid="7"/>
                                        </p:tgtEl>
                                      </p:cBhvr>
                                    </p:animEffect>
                                  </p:childTnLst>
                                </p:cTn>
                              </p:par>
                              <p:par>
                                <p:cTn id="22" presetID="9" presetClass="entr" presetSubtype="0" fill="hold" grpId="0" nodeType="withEffect">
                                  <p:stCondLst>
                                    <p:cond delay="0"/>
                                  </p:stCondLst>
                                  <p:childTnLst>
                                    <p:set>
                                      <p:cBhvr>
                                        <p:cTn id="23" dur="1" fill="hold">
                                          <p:stCondLst>
                                            <p:cond delay="0"/>
                                          </p:stCondLst>
                                        </p:cTn>
                                        <p:tgtEl>
                                          <p:spTgt spid="10"/>
                                        </p:tgtEl>
                                        <p:attrNameLst>
                                          <p:attrName>style.visibility</p:attrName>
                                        </p:attrNameLst>
                                      </p:cBhvr>
                                      <p:to>
                                        <p:strVal val="visible"/>
                                      </p:to>
                                    </p:set>
                                    <p:animEffect transition="in" filter="dissolve">
                                      <p:cBhvr>
                                        <p:cTn id="24" dur="500"/>
                                        <p:tgtEl>
                                          <p:spTgt spid="10"/>
                                        </p:tgtEl>
                                      </p:cBhvr>
                                    </p:animEffect>
                                  </p:childTnLst>
                                </p:cTn>
                              </p:par>
                            </p:childTnLst>
                          </p:cTn>
                        </p:par>
                        <p:par>
                          <p:cTn id="25" fill="hold">
                            <p:stCondLst>
                              <p:cond delay="500"/>
                            </p:stCondLst>
                            <p:childTnLst>
                              <p:par>
                                <p:cTn id="26" presetID="1" presetClass="entr" presetSubtype="0" fill="hold" grpId="0" nodeType="afterEffect">
                                  <p:stCondLst>
                                    <p:cond delay="0"/>
                                  </p:stCondLst>
                                  <p:childTnLst>
                                    <p:set>
                                      <p:cBhvr>
                                        <p:cTn id="27"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9" grpId="0" animBg="1"/>
      <p:bldP spid="10" grpId="0" animBg="1"/>
      <p:bldP spid="11"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Resource Access Control</a:t>
            </a:r>
            <a:endParaRPr lang="en-GB" dirty="0"/>
          </a:p>
        </p:txBody>
      </p:sp>
      <p:sp>
        <p:nvSpPr>
          <p:cNvPr id="3" name="Text Placeholder 2"/>
          <p:cNvSpPr>
            <a:spLocks noGrp="1"/>
          </p:cNvSpPr>
          <p:nvPr>
            <p:ph type="body" sz="quarter" idx="10"/>
          </p:nvPr>
        </p:nvSpPr>
        <p:spPr/>
        <p:txBody>
          <a:bodyPr/>
          <a:lstStyle/>
          <a:p>
            <a:r>
              <a:rPr lang="en-US" dirty="0" smtClean="0"/>
              <a:t>When a certificate based logon method is used an administrator-designated universal group is added to the user’s Kerberos token</a:t>
            </a:r>
          </a:p>
          <a:p>
            <a:pPr lvl="1"/>
            <a:r>
              <a:rPr lang="en-US" dirty="0" smtClean="0"/>
              <a:t>This group is then used to control access to resources</a:t>
            </a:r>
          </a:p>
          <a:p>
            <a:r>
              <a:rPr lang="en-US" dirty="0" smtClean="0"/>
              <a:t>It is possible to add different groups based on the type of certificate used to logon</a:t>
            </a:r>
          </a:p>
          <a:p>
            <a:pPr lvl="1"/>
            <a:r>
              <a:rPr lang="en-US" dirty="0" smtClean="0"/>
              <a:t>Access to resources can consequently be based on the certificate type</a:t>
            </a:r>
          </a:p>
          <a:p>
            <a:endParaRPr lang="en-GB" dirty="0"/>
          </a:p>
        </p:txBody>
      </p:sp>
      <p:sp>
        <p:nvSpPr>
          <p:cNvPr id="4" name="Oval 3"/>
          <p:cNvSpPr/>
          <p:nvPr/>
        </p:nvSpPr>
        <p:spPr>
          <a:xfrm>
            <a:off x="8848763" y="142830"/>
            <a:ext cx="141310" cy="141310"/>
          </a:xfrm>
          <a:prstGeom prst="ellipse">
            <a:avLst/>
          </a:prstGeom>
          <a:ln/>
        </p:spPr>
        <p:style>
          <a:lnRef idx="0">
            <a:schemeClr val="accent3"/>
          </a:lnRef>
          <a:fillRef idx="3">
            <a:schemeClr val="accent3"/>
          </a:fillRef>
          <a:effectRef idx="3">
            <a:schemeClr val="accent3"/>
          </a:effectRef>
          <a:fontRef idx="minor">
            <a:schemeClr val="lt1"/>
          </a:fontRef>
        </p:style>
        <p:txBody>
          <a:bodyPr anchor="ctr"/>
          <a:lstStyle/>
          <a:p>
            <a:pPr algn="ctr" defTabSz="914400" fontAlgn="auto">
              <a:spcBef>
                <a:spcPts val="0"/>
              </a:spcBef>
              <a:spcAft>
                <a:spcPts val="0"/>
              </a:spcAft>
              <a:defRPr/>
            </a:pPr>
            <a:endParaRPr lang="en-US">
              <a:solidFill>
                <a:prstClr val="white"/>
              </a:solidFill>
              <a:latin typeface="Calibri"/>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Recycle Bin for AD</a:t>
            </a:r>
            <a:endParaRPr lang="en-GB" dirty="0"/>
          </a:p>
        </p:txBody>
      </p:sp>
      <p:sp>
        <p:nvSpPr>
          <p:cNvPr id="3" name="Text Placeholder 2"/>
          <p:cNvSpPr>
            <a:spLocks noGrp="1"/>
          </p:cNvSpPr>
          <p:nvPr>
            <p:ph type="body" sz="quarter" idx="10"/>
          </p:nvPr>
        </p:nvSpPr>
        <p:spPr>
          <a:xfrm>
            <a:off x="381000" y="1411552"/>
            <a:ext cx="8763000" cy="2210862"/>
          </a:xfrm>
        </p:spPr>
        <p:txBody>
          <a:bodyPr/>
          <a:lstStyle/>
          <a:p>
            <a:r>
              <a:rPr lang="en-GB" dirty="0" smtClean="0"/>
              <a:t>Requires 2008 R2 Forest functionality</a:t>
            </a:r>
          </a:p>
          <a:p>
            <a:r>
              <a:rPr lang="en-GB" dirty="0" smtClean="0"/>
              <a:t>PowerShell driven</a:t>
            </a:r>
          </a:p>
          <a:p>
            <a:pPr lvl="1"/>
            <a:r>
              <a:rPr lang="en-US" dirty="0" smtClean="0"/>
              <a:t>Enable-</a:t>
            </a:r>
            <a:r>
              <a:rPr lang="en-US" dirty="0" err="1" smtClean="0"/>
              <a:t>ADOptionalFeature</a:t>
            </a:r>
            <a:r>
              <a:rPr lang="en-US" dirty="0" smtClean="0"/>
              <a:t> ‘Recycle Bin Feature’ –Scope </a:t>
            </a:r>
            <a:r>
              <a:rPr lang="en-US" dirty="0" err="1" smtClean="0"/>
              <a:t>ForestOrConfigurationSet</a:t>
            </a:r>
            <a:r>
              <a:rPr lang="en-US" dirty="0" smtClean="0"/>
              <a:t> –Target ‘forest’</a:t>
            </a:r>
          </a:p>
          <a:p>
            <a:pPr lvl="2"/>
            <a:r>
              <a:rPr lang="en-US" dirty="0" smtClean="0"/>
              <a:t>Once enabled cannot be disabled</a:t>
            </a:r>
            <a:endParaRPr lang="en-GB" dirty="0" smtClean="0"/>
          </a:p>
          <a:p>
            <a:pPr lvl="1"/>
            <a:r>
              <a:rPr lang="en-GB" dirty="0" smtClean="0"/>
              <a:t>Get-</a:t>
            </a:r>
            <a:r>
              <a:rPr lang="en-GB" dirty="0" err="1" smtClean="0"/>
              <a:t>ADObject</a:t>
            </a:r>
            <a:r>
              <a:rPr lang="en-GB" dirty="0" smtClean="0"/>
              <a:t> –</a:t>
            </a:r>
            <a:r>
              <a:rPr lang="en-GB" dirty="0" err="1" smtClean="0"/>
              <a:t>LDAPFilter</a:t>
            </a:r>
            <a:r>
              <a:rPr lang="en-GB" dirty="0" smtClean="0"/>
              <a:t> {} –</a:t>
            </a:r>
            <a:r>
              <a:rPr lang="en-GB" dirty="0" err="1" smtClean="0"/>
              <a:t>IncludeDeletedObjects</a:t>
            </a:r>
            <a:endParaRPr lang="en-GB" dirty="0" smtClean="0"/>
          </a:p>
          <a:p>
            <a:pPr lvl="1"/>
            <a:r>
              <a:rPr lang="en-GB" dirty="0" smtClean="0"/>
              <a:t>Restore-</a:t>
            </a:r>
            <a:r>
              <a:rPr lang="en-GB" dirty="0" err="1" smtClean="0"/>
              <a:t>ADObject</a:t>
            </a:r>
            <a:r>
              <a:rPr lang="en-GB" dirty="0" smtClean="0"/>
              <a:t> –Identity &lt;id&gt;</a:t>
            </a:r>
          </a:p>
          <a:p>
            <a:pPr lvl="1"/>
            <a:r>
              <a:rPr lang="en-GB" dirty="0" smtClean="0"/>
              <a:t>Parent object must be restored in advance of child object</a:t>
            </a:r>
          </a:p>
          <a:p>
            <a:r>
              <a:rPr lang="en-GB" dirty="0" smtClean="0"/>
              <a:t>Restores all attributes including linked Attributes</a:t>
            </a:r>
          </a:p>
        </p:txBody>
      </p:sp>
      <p:sp>
        <p:nvSpPr>
          <p:cNvPr id="4" name="Oval 3"/>
          <p:cNvSpPr/>
          <p:nvPr/>
        </p:nvSpPr>
        <p:spPr>
          <a:xfrm>
            <a:off x="8848763" y="142830"/>
            <a:ext cx="141310" cy="141310"/>
          </a:xfrm>
          <a:prstGeom prst="ellipse">
            <a:avLst/>
          </a:prstGeom>
          <a:ln/>
        </p:spPr>
        <p:style>
          <a:lnRef idx="0">
            <a:schemeClr val="accent3"/>
          </a:lnRef>
          <a:fillRef idx="3">
            <a:schemeClr val="accent3"/>
          </a:fillRef>
          <a:effectRef idx="3">
            <a:schemeClr val="accent3"/>
          </a:effectRef>
          <a:fontRef idx="minor">
            <a:schemeClr val="lt1"/>
          </a:fontRef>
        </p:style>
        <p:txBody>
          <a:bodyPr anchor="ctr"/>
          <a:lstStyle/>
          <a:p>
            <a:pPr algn="ctr" defTabSz="914400" fontAlgn="auto">
              <a:spcBef>
                <a:spcPts val="0"/>
              </a:spcBef>
              <a:spcAft>
                <a:spcPts val="0"/>
              </a:spcAft>
              <a:defRPr/>
            </a:pPr>
            <a:endParaRPr lang="en-US">
              <a:solidFill>
                <a:prstClr val="white"/>
              </a:solidFill>
              <a:latin typeface="Calibri"/>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No Recycle Bin</a:t>
            </a:r>
            <a:endParaRPr lang="en-GB" dirty="0"/>
          </a:p>
        </p:txBody>
      </p:sp>
      <p:sp>
        <p:nvSpPr>
          <p:cNvPr id="56" name="Text Placeholder 55"/>
          <p:cNvSpPr>
            <a:spLocks noGrp="1"/>
          </p:cNvSpPr>
          <p:nvPr>
            <p:ph type="body" sz="quarter" idx="10"/>
          </p:nvPr>
        </p:nvSpPr>
        <p:spPr>
          <a:xfrm>
            <a:off x="381000" y="3545110"/>
            <a:ext cx="8382000" cy="2210862"/>
          </a:xfrm>
        </p:spPr>
        <p:txBody>
          <a:bodyPr/>
          <a:lstStyle/>
          <a:p>
            <a:r>
              <a:rPr lang="en-GB" dirty="0" smtClean="0"/>
              <a:t>Re-animate API restores objects while on-line</a:t>
            </a:r>
          </a:p>
          <a:p>
            <a:pPr lvl="1"/>
            <a:r>
              <a:rPr lang="en-GB" dirty="0" smtClean="0"/>
              <a:t>Many attributes missing</a:t>
            </a:r>
          </a:p>
          <a:p>
            <a:r>
              <a:rPr lang="en-GB" dirty="0" smtClean="0"/>
              <a:t>Re-animation does not restore multi-valued linked attributes such as group membership</a:t>
            </a:r>
          </a:p>
        </p:txBody>
      </p:sp>
      <p:grpSp>
        <p:nvGrpSpPr>
          <p:cNvPr id="23" name="Group 22"/>
          <p:cNvGrpSpPr/>
          <p:nvPr/>
        </p:nvGrpSpPr>
        <p:grpSpPr>
          <a:xfrm>
            <a:off x="322732" y="1492624"/>
            <a:ext cx="1337746" cy="793377"/>
            <a:chOff x="322732" y="1492624"/>
            <a:chExt cx="1337746" cy="793377"/>
          </a:xfrm>
        </p:grpSpPr>
        <p:sp>
          <p:nvSpPr>
            <p:cNvPr id="5" name="Rounded Rectangle 4"/>
            <p:cNvSpPr/>
            <p:nvPr/>
          </p:nvSpPr>
          <p:spPr bwMode="auto">
            <a:xfrm>
              <a:off x="322732" y="1492624"/>
              <a:ext cx="1304362" cy="793377"/>
            </a:xfrm>
            <a:prstGeom prst="roundRect">
              <a:avLst/>
            </a:prstGeom>
            <a:ln>
              <a:headEnd type="none" w="med" len="med"/>
              <a:tailEnd type="none" w="med" len="med"/>
            </a:ln>
          </p:spPr>
          <p:style>
            <a:lnRef idx="0">
              <a:schemeClr val="accent5"/>
            </a:lnRef>
            <a:fillRef idx="3">
              <a:schemeClr val="accent5"/>
            </a:fillRef>
            <a:effectRef idx="3">
              <a:schemeClr val="accent5"/>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GB"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6" name="TextBox 5"/>
            <p:cNvSpPr txBox="1"/>
            <p:nvPr/>
          </p:nvSpPr>
          <p:spPr>
            <a:xfrm>
              <a:off x="887509" y="1546413"/>
              <a:ext cx="772969" cy="646331"/>
            </a:xfrm>
            <a:prstGeom prst="rect">
              <a:avLst/>
            </a:prstGeom>
            <a:noFill/>
          </p:spPr>
          <p:txBody>
            <a:bodyPr wrap="none" rtlCol="0">
              <a:spAutoFit/>
            </a:bodyPr>
            <a:lstStyle/>
            <a:p>
              <a:pPr algn="ctr"/>
              <a:r>
                <a:rPr lang="en-GB" dirty="0" smtClean="0">
                  <a:solidFill>
                    <a:schemeClr val="bg1"/>
                  </a:solidFill>
                </a:rPr>
                <a:t>Live </a:t>
              </a:r>
              <a:br>
                <a:rPr lang="en-GB" dirty="0" smtClean="0">
                  <a:solidFill>
                    <a:schemeClr val="bg1"/>
                  </a:solidFill>
                </a:rPr>
              </a:br>
              <a:r>
                <a:rPr lang="en-GB" dirty="0" smtClean="0">
                  <a:solidFill>
                    <a:schemeClr val="bg1"/>
                  </a:solidFill>
                </a:rPr>
                <a:t>object</a:t>
              </a:r>
              <a:endParaRPr lang="en-GB" dirty="0">
                <a:solidFill>
                  <a:schemeClr val="bg1"/>
                </a:solidFill>
              </a:endParaRPr>
            </a:p>
          </p:txBody>
        </p:sp>
        <p:pic>
          <p:nvPicPr>
            <p:cNvPr id="14" name="Picture 68" descr="YellowUser"/>
            <p:cNvPicPr>
              <a:picLocks noChangeAspect="1" noChangeArrowheads="1"/>
            </p:cNvPicPr>
            <p:nvPr/>
          </p:nvPicPr>
          <p:blipFill>
            <a:blip r:embed="rId2">
              <a:clrChange>
                <a:clrFrom>
                  <a:srgbClr val="08369A"/>
                </a:clrFrom>
                <a:clrTo>
                  <a:srgbClr val="08369A">
                    <a:alpha val="0"/>
                  </a:srgbClr>
                </a:clrTo>
              </a:clrChange>
              <a:duotone>
                <a:prstClr val="black"/>
                <a:schemeClr val="accent3">
                  <a:tint val="45000"/>
                  <a:satMod val="400000"/>
                </a:schemeClr>
              </a:duotone>
            </a:blip>
            <a:srcRect/>
            <a:stretch>
              <a:fillRect/>
            </a:stretch>
          </p:blipFill>
          <p:spPr bwMode="auto">
            <a:xfrm>
              <a:off x="478181" y="1604937"/>
              <a:ext cx="495444" cy="523042"/>
            </a:xfrm>
            <a:prstGeom prst="rect">
              <a:avLst/>
            </a:prstGeom>
            <a:noFill/>
          </p:spPr>
        </p:pic>
      </p:grpSp>
      <p:grpSp>
        <p:nvGrpSpPr>
          <p:cNvPr id="28" name="Group 27"/>
          <p:cNvGrpSpPr/>
          <p:nvPr/>
        </p:nvGrpSpPr>
        <p:grpSpPr>
          <a:xfrm>
            <a:off x="1680884" y="1021978"/>
            <a:ext cx="3718525" cy="1264023"/>
            <a:chOff x="1680884" y="1021978"/>
            <a:chExt cx="3718525" cy="1264023"/>
          </a:xfrm>
        </p:grpSpPr>
        <p:grpSp>
          <p:nvGrpSpPr>
            <p:cNvPr id="24" name="Group 23"/>
            <p:cNvGrpSpPr/>
            <p:nvPr/>
          </p:nvGrpSpPr>
          <p:grpSpPr>
            <a:xfrm>
              <a:off x="1680884" y="1021978"/>
              <a:ext cx="3718525" cy="1264023"/>
              <a:chOff x="1680884" y="1021978"/>
              <a:chExt cx="3718525" cy="1264023"/>
            </a:xfrm>
          </p:grpSpPr>
          <p:sp>
            <p:nvSpPr>
              <p:cNvPr id="7" name="Rounded Rectangle 6"/>
              <p:cNvSpPr/>
              <p:nvPr/>
            </p:nvSpPr>
            <p:spPr bwMode="auto">
              <a:xfrm>
                <a:off x="2985249" y="1492624"/>
                <a:ext cx="1600200" cy="793377"/>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GB"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9" name="TextBox 8"/>
              <p:cNvSpPr txBox="1"/>
              <p:nvPr/>
            </p:nvSpPr>
            <p:spPr>
              <a:xfrm>
                <a:off x="3391657" y="1546413"/>
                <a:ext cx="1224181" cy="646331"/>
              </a:xfrm>
              <a:prstGeom prst="rect">
                <a:avLst/>
              </a:prstGeom>
              <a:noFill/>
            </p:spPr>
            <p:txBody>
              <a:bodyPr wrap="none" rtlCol="0">
                <a:spAutoFit/>
              </a:bodyPr>
              <a:lstStyle/>
              <a:p>
                <a:pPr algn="ctr"/>
                <a:r>
                  <a:rPr lang="en-GB" dirty="0" smtClean="0"/>
                  <a:t>Tombstone</a:t>
                </a:r>
                <a:br>
                  <a:rPr lang="en-GB" dirty="0" smtClean="0"/>
                </a:br>
                <a:r>
                  <a:rPr lang="en-GB" dirty="0" smtClean="0"/>
                  <a:t>object</a:t>
                </a:r>
                <a:endParaRPr lang="en-GB" dirty="0"/>
              </a:p>
            </p:txBody>
          </p:sp>
          <p:sp>
            <p:nvSpPr>
              <p:cNvPr id="10" name="Right Arrow 9"/>
              <p:cNvSpPr/>
              <p:nvPr/>
            </p:nvSpPr>
            <p:spPr bwMode="auto">
              <a:xfrm>
                <a:off x="1680884" y="1559860"/>
                <a:ext cx="1290918" cy="645459"/>
              </a:xfrm>
              <a:prstGeom prst="rightArrow">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GB" sz="2000" dirty="0" smtClean="0">
                    <a:solidFill>
                      <a:srgbClr val="FFFFFF"/>
                    </a:solidFill>
                    <a:effectLst>
                      <a:outerShdw blurRad="38100" dist="38100" dir="2700000" algn="tl">
                        <a:srgbClr val="000000">
                          <a:alpha val="43137"/>
                        </a:srgbClr>
                      </a:outerShdw>
                    </a:effectLst>
                    <a:latin typeface="Calibri" pitchFamily="34" charset="0"/>
                  </a:rPr>
                  <a:t>Delete</a:t>
                </a:r>
              </a:p>
            </p:txBody>
          </p:sp>
          <p:sp>
            <p:nvSpPr>
              <p:cNvPr id="50" name="TextBox 49"/>
              <p:cNvSpPr txBox="1"/>
              <p:nvPr/>
            </p:nvSpPr>
            <p:spPr>
              <a:xfrm>
                <a:off x="2433917" y="1021978"/>
                <a:ext cx="2965492" cy="369332"/>
              </a:xfrm>
              <a:prstGeom prst="rect">
                <a:avLst/>
              </a:prstGeom>
              <a:noFill/>
            </p:spPr>
            <p:txBody>
              <a:bodyPr wrap="none" rtlCol="0">
                <a:spAutoFit/>
              </a:bodyPr>
              <a:lstStyle/>
              <a:p>
                <a:r>
                  <a:rPr lang="en-GB" dirty="0" smtClean="0"/>
                  <a:t>Majority of attributes deleted</a:t>
                </a:r>
                <a:endParaRPr lang="en-GB" dirty="0"/>
              </a:p>
            </p:txBody>
          </p:sp>
        </p:grpSp>
        <p:pic>
          <p:nvPicPr>
            <p:cNvPr id="15" name="Picture 68" descr="YellowUser"/>
            <p:cNvPicPr>
              <a:picLocks noChangeAspect="1" noChangeArrowheads="1"/>
            </p:cNvPicPr>
            <p:nvPr/>
          </p:nvPicPr>
          <p:blipFill>
            <a:blip r:embed="rId2">
              <a:clrChange>
                <a:clrFrom>
                  <a:srgbClr val="08369A"/>
                </a:clrFrom>
                <a:clrTo>
                  <a:srgbClr val="08369A">
                    <a:alpha val="0"/>
                  </a:srgbClr>
                </a:clrTo>
              </a:clrChange>
              <a:duotone>
                <a:prstClr val="black"/>
                <a:schemeClr val="accent1">
                  <a:lumMod val="20000"/>
                  <a:lumOff val="80000"/>
                  <a:tint val="45000"/>
                  <a:satMod val="400000"/>
                </a:schemeClr>
              </a:duotone>
            </a:blip>
            <a:srcRect/>
            <a:stretch>
              <a:fillRect/>
            </a:stretch>
          </p:blipFill>
          <p:spPr bwMode="auto">
            <a:xfrm>
              <a:off x="3046569" y="1604937"/>
              <a:ext cx="495444" cy="523042"/>
            </a:xfrm>
            <a:prstGeom prst="rect">
              <a:avLst/>
            </a:prstGeom>
            <a:noFill/>
          </p:spPr>
        </p:pic>
      </p:grpSp>
      <p:grpSp>
        <p:nvGrpSpPr>
          <p:cNvPr id="26" name="Group 25"/>
          <p:cNvGrpSpPr/>
          <p:nvPr/>
        </p:nvGrpSpPr>
        <p:grpSpPr>
          <a:xfrm>
            <a:off x="5351932" y="1492624"/>
            <a:ext cx="3409883" cy="1238002"/>
            <a:chOff x="5351932" y="1492624"/>
            <a:chExt cx="3409883" cy="1238002"/>
          </a:xfrm>
        </p:grpSpPr>
        <p:sp>
          <p:nvSpPr>
            <p:cNvPr id="16" name="Rounded Rectangle 15"/>
            <p:cNvSpPr/>
            <p:nvPr/>
          </p:nvSpPr>
          <p:spPr bwMode="auto">
            <a:xfrm>
              <a:off x="5351932" y="1492624"/>
              <a:ext cx="1600200" cy="793377"/>
            </a:xfrm>
            <a:prstGeom prst="roundRect">
              <a:avLst/>
            </a:prstGeom>
            <a:ln>
              <a:headEnd type="none" w="med" len="med"/>
              <a:tailEnd type="none" w="med" len="med"/>
            </a:ln>
          </p:spPr>
          <p:style>
            <a:lnRef idx="0">
              <a:schemeClr val="accent6"/>
            </a:lnRef>
            <a:fillRef idx="3">
              <a:schemeClr val="accent6"/>
            </a:fillRef>
            <a:effectRef idx="3">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GB" sz="2000" dirty="0" smtClean="0">
                  <a:solidFill>
                    <a:srgbClr val="FFFFFF"/>
                  </a:solidFill>
                  <a:effectLst>
                    <a:outerShdw blurRad="38100" dist="38100" dir="2700000" algn="tl">
                      <a:srgbClr val="000000">
                        <a:alpha val="43137"/>
                      </a:srgbClr>
                    </a:outerShdw>
                  </a:effectLst>
                  <a:latin typeface="Calibri" pitchFamily="34" charset="0"/>
                </a:rPr>
                <a:t>Garbage</a:t>
              </a:r>
              <a:br>
                <a:rPr lang="en-GB" sz="2000" dirty="0" smtClean="0">
                  <a:solidFill>
                    <a:srgbClr val="FFFFFF"/>
                  </a:solidFill>
                  <a:effectLst>
                    <a:outerShdw blurRad="38100" dist="38100" dir="2700000" algn="tl">
                      <a:srgbClr val="000000">
                        <a:alpha val="43137"/>
                      </a:srgbClr>
                    </a:outerShdw>
                  </a:effectLst>
                  <a:latin typeface="Calibri" pitchFamily="34" charset="0"/>
                </a:rPr>
              </a:br>
              <a:r>
                <a:rPr lang="en-GB" sz="2000" dirty="0" smtClean="0">
                  <a:solidFill>
                    <a:srgbClr val="FFFFFF"/>
                  </a:solidFill>
                  <a:effectLst>
                    <a:outerShdw blurRad="38100" dist="38100" dir="2700000" algn="tl">
                      <a:srgbClr val="000000">
                        <a:alpha val="43137"/>
                      </a:srgbClr>
                    </a:outerShdw>
                  </a:effectLst>
                  <a:latin typeface="Calibri" pitchFamily="34" charset="0"/>
                </a:rPr>
                <a:t>collection</a:t>
              </a:r>
            </a:p>
          </p:txBody>
        </p:sp>
        <p:pic>
          <p:nvPicPr>
            <p:cNvPr id="18" name="Picture 68" descr="YellowUser"/>
            <p:cNvPicPr>
              <a:picLocks noChangeAspect="1" noChangeArrowheads="1"/>
            </p:cNvPicPr>
            <p:nvPr/>
          </p:nvPicPr>
          <p:blipFill>
            <a:blip r:embed="rId2">
              <a:clrChange>
                <a:clrFrom>
                  <a:srgbClr val="08369A"/>
                </a:clrFrom>
                <a:clrTo>
                  <a:srgbClr val="08369A">
                    <a:alpha val="0"/>
                  </a:srgbClr>
                </a:clrTo>
              </a:clrChange>
              <a:duotone>
                <a:prstClr val="black"/>
                <a:schemeClr val="accent1">
                  <a:lumMod val="20000"/>
                  <a:lumOff val="80000"/>
                  <a:tint val="45000"/>
                  <a:satMod val="400000"/>
                </a:schemeClr>
              </a:duotone>
            </a:blip>
            <a:srcRect/>
            <a:stretch>
              <a:fillRect/>
            </a:stretch>
          </p:blipFill>
          <p:spPr bwMode="auto">
            <a:xfrm>
              <a:off x="7645462" y="1604937"/>
              <a:ext cx="495444" cy="523042"/>
            </a:xfrm>
            <a:prstGeom prst="rect">
              <a:avLst/>
            </a:prstGeom>
            <a:noFill/>
          </p:spPr>
        </p:pic>
        <p:sp>
          <p:nvSpPr>
            <p:cNvPr id="19" name="TextBox 18"/>
            <p:cNvSpPr txBox="1"/>
            <p:nvPr/>
          </p:nvSpPr>
          <p:spPr>
            <a:xfrm>
              <a:off x="7664823" y="1532966"/>
              <a:ext cx="423514" cy="646331"/>
            </a:xfrm>
            <a:prstGeom prst="rect">
              <a:avLst/>
            </a:prstGeom>
            <a:noFill/>
          </p:spPr>
          <p:txBody>
            <a:bodyPr wrap="none" rtlCol="0">
              <a:spAutoFit/>
            </a:bodyPr>
            <a:lstStyle/>
            <a:p>
              <a:r>
                <a:rPr lang="en-GB" sz="3600" dirty="0" smtClean="0">
                  <a:solidFill>
                    <a:srgbClr val="FF0000"/>
                  </a:solidFill>
                </a:rPr>
                <a:t>X</a:t>
              </a:r>
              <a:endParaRPr lang="en-GB" sz="3600" dirty="0">
                <a:solidFill>
                  <a:srgbClr val="FF0000"/>
                </a:solidFill>
              </a:endParaRPr>
            </a:p>
          </p:txBody>
        </p:sp>
        <p:sp>
          <p:nvSpPr>
            <p:cNvPr id="20" name="Right Arrow 19"/>
            <p:cNvSpPr/>
            <p:nvPr/>
          </p:nvSpPr>
          <p:spPr bwMode="auto">
            <a:xfrm>
              <a:off x="6965578" y="1559860"/>
              <a:ext cx="739586" cy="645459"/>
            </a:xfrm>
            <a:prstGeom prst="rightArrow">
              <a:avLst/>
            </a:prstGeom>
            <a:ln>
              <a:headEnd type="none" w="med" len="med"/>
              <a:tailEnd type="none" w="med" len="med"/>
            </a:ln>
          </p:spPr>
          <p:style>
            <a:lnRef idx="0">
              <a:schemeClr val="accent6"/>
            </a:lnRef>
            <a:fillRef idx="3">
              <a:schemeClr val="accent6"/>
            </a:fillRef>
            <a:effectRef idx="3">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GB"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21" name="TextBox 20"/>
            <p:cNvSpPr txBox="1"/>
            <p:nvPr/>
          </p:nvSpPr>
          <p:spPr>
            <a:xfrm>
              <a:off x="7409329" y="2084295"/>
              <a:ext cx="1352486" cy="646331"/>
            </a:xfrm>
            <a:prstGeom prst="rect">
              <a:avLst/>
            </a:prstGeom>
            <a:noFill/>
          </p:spPr>
          <p:txBody>
            <a:bodyPr wrap="none" rtlCol="0">
              <a:spAutoFit/>
            </a:bodyPr>
            <a:lstStyle/>
            <a:p>
              <a:pPr algn="ctr"/>
              <a:r>
                <a:rPr lang="en-GB" dirty="0" smtClean="0"/>
                <a:t>Purged from</a:t>
              </a:r>
              <a:br>
                <a:rPr lang="en-GB" dirty="0" smtClean="0"/>
              </a:br>
              <a:r>
                <a:rPr lang="en-GB" dirty="0" smtClean="0"/>
                <a:t>directory</a:t>
              </a:r>
              <a:endParaRPr lang="en-GB" dirty="0"/>
            </a:p>
          </p:txBody>
        </p:sp>
      </p:grpSp>
      <p:grpSp>
        <p:nvGrpSpPr>
          <p:cNvPr id="25" name="Group 24"/>
          <p:cNvGrpSpPr/>
          <p:nvPr/>
        </p:nvGrpSpPr>
        <p:grpSpPr>
          <a:xfrm>
            <a:off x="4498042" y="1559860"/>
            <a:ext cx="3069861" cy="1619909"/>
            <a:chOff x="4498042" y="1559860"/>
            <a:chExt cx="3069861" cy="1619909"/>
          </a:xfrm>
        </p:grpSpPr>
        <p:sp>
          <p:nvSpPr>
            <p:cNvPr id="17" name="Right Arrow 16"/>
            <p:cNvSpPr/>
            <p:nvPr/>
          </p:nvSpPr>
          <p:spPr bwMode="auto">
            <a:xfrm>
              <a:off x="4612343" y="1559860"/>
              <a:ext cx="739586" cy="645459"/>
            </a:xfrm>
            <a:prstGeom prst="rightArrow">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GB"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45" name="Right Brace 44"/>
            <p:cNvSpPr/>
            <p:nvPr/>
          </p:nvSpPr>
          <p:spPr>
            <a:xfrm rot="5400000">
              <a:off x="4760260" y="2138083"/>
              <a:ext cx="389964" cy="914400"/>
            </a:xfrm>
            <a:prstGeom prst="rightBrace">
              <a:avLst/>
            </a:prstGeom>
            <a:ln w="28575"/>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46" name="TextBox 45"/>
            <p:cNvSpPr txBox="1"/>
            <p:nvPr/>
          </p:nvSpPr>
          <p:spPr>
            <a:xfrm>
              <a:off x="4558553" y="2810437"/>
              <a:ext cx="3009350" cy="369332"/>
            </a:xfrm>
            <a:prstGeom prst="rect">
              <a:avLst/>
            </a:prstGeom>
            <a:noFill/>
          </p:spPr>
          <p:txBody>
            <a:bodyPr wrap="none" rtlCol="0">
              <a:spAutoFit/>
            </a:bodyPr>
            <a:lstStyle/>
            <a:p>
              <a:r>
                <a:rPr lang="en-GB" dirty="0" smtClean="0"/>
                <a:t>Tombstone lifetime (180 days)</a:t>
              </a:r>
              <a:endParaRPr lang="en-GB" dirty="0"/>
            </a:p>
          </p:txBody>
        </p:sp>
      </p:grpSp>
      <p:grpSp>
        <p:nvGrpSpPr>
          <p:cNvPr id="27" name="Group 26"/>
          <p:cNvGrpSpPr/>
          <p:nvPr/>
        </p:nvGrpSpPr>
        <p:grpSpPr>
          <a:xfrm>
            <a:off x="1156446" y="2292727"/>
            <a:ext cx="2809359" cy="739123"/>
            <a:chOff x="1156446" y="2292727"/>
            <a:chExt cx="2809359" cy="739123"/>
          </a:xfrm>
        </p:grpSpPr>
        <p:sp>
          <p:nvSpPr>
            <p:cNvPr id="54" name="Curved Left Arrow 53"/>
            <p:cNvSpPr/>
            <p:nvPr/>
          </p:nvSpPr>
          <p:spPr bwMode="auto">
            <a:xfrm rot="5400000">
              <a:off x="2084296" y="1600203"/>
              <a:ext cx="571497" cy="1956546"/>
            </a:xfrm>
            <a:prstGeom prst="curvedLeftArrow">
              <a:avLst/>
            </a:prstGeom>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GB"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53" name="TextBox 52"/>
            <p:cNvSpPr txBox="1"/>
            <p:nvPr/>
          </p:nvSpPr>
          <p:spPr>
            <a:xfrm>
              <a:off x="1156446" y="2662518"/>
              <a:ext cx="2809359" cy="369332"/>
            </a:xfrm>
            <a:prstGeom prst="rect">
              <a:avLst/>
            </a:prstGeom>
          </p:spPr>
          <p:style>
            <a:lnRef idx="0">
              <a:schemeClr val="accent4"/>
            </a:lnRef>
            <a:fillRef idx="3">
              <a:schemeClr val="accent4"/>
            </a:fillRef>
            <a:effectRef idx="3">
              <a:schemeClr val="accent4"/>
            </a:effectRef>
            <a:fontRef idx="minor">
              <a:schemeClr val="lt1"/>
            </a:fontRef>
          </p:style>
          <p:txBody>
            <a:bodyPr wrap="none" rtlCol="0">
              <a:spAutoFit/>
            </a:bodyPr>
            <a:lstStyle/>
            <a:p>
              <a:r>
                <a:rPr lang="en-GB" dirty="0" smtClean="0"/>
                <a:t>Offline authoritative restore</a:t>
              </a:r>
              <a:endParaRPr lang="en-GB" dirty="0"/>
            </a:p>
          </p:txBody>
        </p:sp>
      </p:grpSp>
      <p:sp>
        <p:nvSpPr>
          <p:cNvPr id="22" name="Oval 21"/>
          <p:cNvSpPr/>
          <p:nvPr/>
        </p:nvSpPr>
        <p:spPr>
          <a:xfrm>
            <a:off x="8848763" y="142830"/>
            <a:ext cx="141310" cy="141310"/>
          </a:xfrm>
          <a:prstGeom prst="ellipse">
            <a:avLst/>
          </a:prstGeom>
          <a:ln/>
        </p:spPr>
        <p:style>
          <a:lnRef idx="0">
            <a:schemeClr val="accent3"/>
          </a:lnRef>
          <a:fillRef idx="3">
            <a:schemeClr val="accent3"/>
          </a:fillRef>
          <a:effectRef idx="3">
            <a:schemeClr val="accent3"/>
          </a:effectRef>
          <a:fontRef idx="minor">
            <a:schemeClr val="lt1"/>
          </a:fontRef>
        </p:style>
        <p:txBody>
          <a:bodyPr anchor="ctr"/>
          <a:lstStyle/>
          <a:p>
            <a:pPr algn="ctr" defTabSz="914400" fontAlgn="auto">
              <a:spcBef>
                <a:spcPts val="0"/>
              </a:spcBef>
              <a:spcAft>
                <a:spcPts val="0"/>
              </a:spcAft>
              <a:defRPr/>
            </a:pPr>
            <a:endParaRPr lang="en-US">
              <a:solidFill>
                <a:prstClr val="white"/>
              </a:solidFill>
              <a:latin typeface="Calibri"/>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dissolve">
                                      <p:cBhvr>
                                        <p:cTn id="7" dur="500"/>
                                        <p:tgtEl>
                                          <p:spTgt spid="23"/>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28"/>
                                        </p:tgtEl>
                                        <p:attrNameLst>
                                          <p:attrName>style.visibility</p:attrName>
                                        </p:attrNameLst>
                                      </p:cBhvr>
                                      <p:to>
                                        <p:strVal val="visible"/>
                                      </p:to>
                                    </p:set>
                                    <p:animEffect transition="in" filter="dissolve">
                                      <p:cBhvr>
                                        <p:cTn id="12" dur="500"/>
                                        <p:tgtEl>
                                          <p:spTgt spid="28"/>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nodeType="clickEffect">
                                  <p:stCondLst>
                                    <p:cond delay="0"/>
                                  </p:stCondLst>
                                  <p:childTnLst>
                                    <p:set>
                                      <p:cBhvr>
                                        <p:cTn id="16" dur="1" fill="hold">
                                          <p:stCondLst>
                                            <p:cond delay="0"/>
                                          </p:stCondLst>
                                        </p:cTn>
                                        <p:tgtEl>
                                          <p:spTgt spid="27"/>
                                        </p:tgtEl>
                                        <p:attrNameLst>
                                          <p:attrName>style.visibility</p:attrName>
                                        </p:attrNameLst>
                                      </p:cBhvr>
                                      <p:to>
                                        <p:strVal val="visible"/>
                                      </p:to>
                                    </p:set>
                                    <p:animEffect transition="in" filter="dissolve">
                                      <p:cBhvr>
                                        <p:cTn id="17" dur="500"/>
                                        <p:tgtEl>
                                          <p:spTgt spid="27"/>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nodeType="clickEffect">
                                  <p:stCondLst>
                                    <p:cond delay="0"/>
                                  </p:stCondLst>
                                  <p:childTnLst>
                                    <p:set>
                                      <p:cBhvr>
                                        <p:cTn id="21" dur="1" fill="hold">
                                          <p:stCondLst>
                                            <p:cond delay="0"/>
                                          </p:stCondLst>
                                        </p:cTn>
                                        <p:tgtEl>
                                          <p:spTgt spid="25"/>
                                        </p:tgtEl>
                                        <p:attrNameLst>
                                          <p:attrName>style.visibility</p:attrName>
                                        </p:attrNameLst>
                                      </p:cBhvr>
                                      <p:to>
                                        <p:strVal val="visible"/>
                                      </p:to>
                                    </p:set>
                                    <p:animEffect transition="in" filter="dissolve">
                                      <p:cBhvr>
                                        <p:cTn id="22" dur="500"/>
                                        <p:tgtEl>
                                          <p:spTgt spid="25"/>
                                        </p:tgtEl>
                                      </p:cBhvr>
                                    </p:animEffect>
                                  </p:childTnLst>
                                </p:cTn>
                              </p:par>
                            </p:childTnLst>
                          </p:cTn>
                        </p:par>
                      </p:childTnLst>
                    </p:cTn>
                  </p:par>
                  <p:par>
                    <p:cTn id="23" fill="hold">
                      <p:stCondLst>
                        <p:cond delay="indefinite"/>
                      </p:stCondLst>
                      <p:childTnLst>
                        <p:par>
                          <p:cTn id="24" fill="hold">
                            <p:stCondLst>
                              <p:cond delay="0"/>
                            </p:stCondLst>
                            <p:childTnLst>
                              <p:par>
                                <p:cTn id="25" presetID="9" presetClass="entr" presetSubtype="0" fill="hold" nodeType="clickEffect">
                                  <p:stCondLst>
                                    <p:cond delay="0"/>
                                  </p:stCondLst>
                                  <p:childTnLst>
                                    <p:set>
                                      <p:cBhvr>
                                        <p:cTn id="26" dur="1" fill="hold">
                                          <p:stCondLst>
                                            <p:cond delay="0"/>
                                          </p:stCondLst>
                                        </p:cTn>
                                        <p:tgtEl>
                                          <p:spTgt spid="26"/>
                                        </p:tgtEl>
                                        <p:attrNameLst>
                                          <p:attrName>style.visibility</p:attrName>
                                        </p:attrNameLst>
                                      </p:cBhvr>
                                      <p:to>
                                        <p:strVal val="visible"/>
                                      </p:to>
                                    </p:set>
                                    <p:animEffect transition="in" filter="dissolve">
                                      <p:cBhvr>
                                        <p:cTn id="27" dur="500"/>
                                        <p:tgtEl>
                                          <p:spTgt spid="26"/>
                                        </p:tgtEl>
                                      </p:cBhvr>
                                    </p:animEffect>
                                  </p:childTnLst>
                                </p:cTn>
                              </p:par>
                            </p:childTnLst>
                          </p:cTn>
                        </p:par>
                      </p:childTnLst>
                    </p:cTn>
                  </p:par>
                  <p:par>
                    <p:cTn id="28" fill="hold">
                      <p:stCondLst>
                        <p:cond delay="indefinite"/>
                      </p:stCondLst>
                      <p:childTnLst>
                        <p:par>
                          <p:cTn id="29" fill="hold">
                            <p:stCondLst>
                              <p:cond delay="0"/>
                            </p:stCondLst>
                            <p:childTnLst>
                              <p:par>
                                <p:cTn id="30" presetID="9" presetClass="entr" presetSubtype="0" fill="hold" grpId="0" nodeType="clickEffect">
                                  <p:stCondLst>
                                    <p:cond delay="0"/>
                                  </p:stCondLst>
                                  <p:childTnLst>
                                    <p:set>
                                      <p:cBhvr>
                                        <p:cTn id="31" dur="1" fill="hold">
                                          <p:stCondLst>
                                            <p:cond delay="0"/>
                                          </p:stCondLst>
                                        </p:cTn>
                                        <p:tgtEl>
                                          <p:spTgt spid="56">
                                            <p:txEl>
                                              <p:pRg st="0" end="0"/>
                                            </p:txEl>
                                          </p:spTgt>
                                        </p:tgtEl>
                                        <p:attrNameLst>
                                          <p:attrName>style.visibility</p:attrName>
                                        </p:attrNameLst>
                                      </p:cBhvr>
                                      <p:to>
                                        <p:strVal val="visible"/>
                                      </p:to>
                                    </p:set>
                                    <p:animEffect transition="in" filter="dissolve">
                                      <p:cBhvr>
                                        <p:cTn id="32" dur="500"/>
                                        <p:tgtEl>
                                          <p:spTgt spid="56">
                                            <p:txEl>
                                              <p:pRg st="0" end="0"/>
                                            </p:txEl>
                                          </p:spTgt>
                                        </p:tgtEl>
                                      </p:cBhvr>
                                    </p:animEffect>
                                  </p:childTnLst>
                                </p:cTn>
                              </p:par>
                              <p:par>
                                <p:cTn id="33" presetID="9" presetClass="entr" presetSubtype="0" fill="hold" grpId="0" nodeType="withEffect">
                                  <p:stCondLst>
                                    <p:cond delay="0"/>
                                  </p:stCondLst>
                                  <p:childTnLst>
                                    <p:set>
                                      <p:cBhvr>
                                        <p:cTn id="34" dur="1" fill="hold">
                                          <p:stCondLst>
                                            <p:cond delay="0"/>
                                          </p:stCondLst>
                                        </p:cTn>
                                        <p:tgtEl>
                                          <p:spTgt spid="56">
                                            <p:txEl>
                                              <p:pRg st="1" end="1"/>
                                            </p:txEl>
                                          </p:spTgt>
                                        </p:tgtEl>
                                        <p:attrNameLst>
                                          <p:attrName>style.visibility</p:attrName>
                                        </p:attrNameLst>
                                      </p:cBhvr>
                                      <p:to>
                                        <p:strVal val="visible"/>
                                      </p:to>
                                    </p:set>
                                    <p:animEffect transition="in" filter="dissolve">
                                      <p:cBhvr>
                                        <p:cTn id="35" dur="500"/>
                                        <p:tgtEl>
                                          <p:spTgt spid="56">
                                            <p:txEl>
                                              <p:pRg st="1" end="1"/>
                                            </p:txEl>
                                          </p:spTgt>
                                        </p:tgtEl>
                                      </p:cBhvr>
                                    </p:animEffect>
                                  </p:childTnLst>
                                </p:cTn>
                              </p:par>
                            </p:childTnLst>
                          </p:cTn>
                        </p:par>
                      </p:childTnLst>
                    </p:cTn>
                  </p:par>
                  <p:par>
                    <p:cTn id="36" fill="hold">
                      <p:stCondLst>
                        <p:cond delay="indefinite"/>
                      </p:stCondLst>
                      <p:childTnLst>
                        <p:par>
                          <p:cTn id="37" fill="hold">
                            <p:stCondLst>
                              <p:cond delay="0"/>
                            </p:stCondLst>
                            <p:childTnLst>
                              <p:par>
                                <p:cTn id="38" presetID="9" presetClass="entr" presetSubtype="0" fill="hold" grpId="0" nodeType="clickEffect">
                                  <p:stCondLst>
                                    <p:cond delay="0"/>
                                  </p:stCondLst>
                                  <p:childTnLst>
                                    <p:set>
                                      <p:cBhvr>
                                        <p:cTn id="39" dur="1" fill="hold">
                                          <p:stCondLst>
                                            <p:cond delay="0"/>
                                          </p:stCondLst>
                                        </p:cTn>
                                        <p:tgtEl>
                                          <p:spTgt spid="56">
                                            <p:txEl>
                                              <p:pRg st="2" end="2"/>
                                            </p:txEl>
                                          </p:spTgt>
                                        </p:tgtEl>
                                        <p:attrNameLst>
                                          <p:attrName>style.visibility</p:attrName>
                                        </p:attrNameLst>
                                      </p:cBhvr>
                                      <p:to>
                                        <p:strVal val="visible"/>
                                      </p:to>
                                    </p:set>
                                    <p:animEffect transition="in" filter="dissolve">
                                      <p:cBhvr>
                                        <p:cTn id="40" dur="500"/>
                                        <p:tgtEl>
                                          <p:spTgt spid="56">
                                            <p:txEl>
                                              <p:pRg st="2" end="2"/>
                                            </p:txEl>
                                          </p:spTgt>
                                        </p:tgtEl>
                                      </p:cBhvr>
                                    </p:animEffect>
                                  </p:childTnLst>
                                </p:cTn>
                              </p:par>
                            </p:childTnLst>
                          </p:cTn>
                        </p:par>
                        <p:par>
                          <p:cTn id="41" fill="hold">
                            <p:stCondLst>
                              <p:cond delay="500"/>
                            </p:stCondLst>
                            <p:childTnLst>
                              <p:par>
                                <p:cTn id="42" presetID="1" presetClass="entr" presetSubtype="0" fill="hold" grpId="0" nodeType="afterEffect">
                                  <p:stCondLst>
                                    <p:cond delay="0"/>
                                  </p:stCondLst>
                                  <p:childTnLst>
                                    <p:set>
                                      <p:cBhvr>
                                        <p:cTn id="43" dur="1" fill="hold">
                                          <p:stCondLst>
                                            <p:cond delay="0"/>
                                          </p:stCondLst>
                                        </p:cTn>
                                        <p:tgtEl>
                                          <p:spTgt spid="2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6" grpId="0" build="p"/>
      <p:bldP spid="22"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Recycle Bin Enabled</a:t>
            </a:r>
            <a:endParaRPr lang="en-GB" dirty="0"/>
          </a:p>
        </p:txBody>
      </p:sp>
      <p:sp>
        <p:nvSpPr>
          <p:cNvPr id="56" name="Text Placeholder 55"/>
          <p:cNvSpPr>
            <a:spLocks noGrp="1"/>
          </p:cNvSpPr>
          <p:nvPr>
            <p:ph type="body" sz="quarter" idx="10"/>
          </p:nvPr>
        </p:nvSpPr>
        <p:spPr>
          <a:xfrm>
            <a:off x="381000" y="5213184"/>
            <a:ext cx="8382000" cy="781209"/>
          </a:xfrm>
        </p:spPr>
        <p:txBody>
          <a:bodyPr/>
          <a:lstStyle/>
          <a:p>
            <a:r>
              <a:rPr lang="en-GB" dirty="0" smtClean="0"/>
              <a:t>All attributes restored</a:t>
            </a:r>
            <a:endParaRPr lang="en-GB" dirty="0"/>
          </a:p>
        </p:txBody>
      </p:sp>
      <p:grpSp>
        <p:nvGrpSpPr>
          <p:cNvPr id="32" name="Group 31"/>
          <p:cNvGrpSpPr/>
          <p:nvPr/>
        </p:nvGrpSpPr>
        <p:grpSpPr>
          <a:xfrm>
            <a:off x="322732" y="1758400"/>
            <a:ext cx="1337746" cy="793377"/>
            <a:chOff x="322732" y="1758400"/>
            <a:chExt cx="1337746" cy="793377"/>
          </a:xfrm>
        </p:grpSpPr>
        <p:sp>
          <p:nvSpPr>
            <p:cNvPr id="23" name="Rounded Rectangle 22"/>
            <p:cNvSpPr/>
            <p:nvPr/>
          </p:nvSpPr>
          <p:spPr bwMode="auto">
            <a:xfrm>
              <a:off x="322732" y="1758400"/>
              <a:ext cx="1304362" cy="793377"/>
            </a:xfrm>
            <a:prstGeom prst="roundRect">
              <a:avLst/>
            </a:prstGeom>
            <a:ln>
              <a:headEnd type="none" w="med" len="med"/>
              <a:tailEnd type="none" w="med" len="med"/>
            </a:ln>
          </p:spPr>
          <p:style>
            <a:lnRef idx="0">
              <a:schemeClr val="accent5"/>
            </a:lnRef>
            <a:fillRef idx="3">
              <a:schemeClr val="accent5"/>
            </a:fillRef>
            <a:effectRef idx="3">
              <a:schemeClr val="accent5"/>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GB"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24" name="TextBox 23"/>
            <p:cNvSpPr txBox="1"/>
            <p:nvPr/>
          </p:nvSpPr>
          <p:spPr>
            <a:xfrm>
              <a:off x="887509" y="1812189"/>
              <a:ext cx="772969" cy="646331"/>
            </a:xfrm>
            <a:prstGeom prst="rect">
              <a:avLst/>
            </a:prstGeom>
            <a:noFill/>
          </p:spPr>
          <p:txBody>
            <a:bodyPr wrap="none" rtlCol="0">
              <a:spAutoFit/>
            </a:bodyPr>
            <a:lstStyle/>
            <a:p>
              <a:pPr algn="ctr"/>
              <a:r>
                <a:rPr lang="en-GB" dirty="0" smtClean="0">
                  <a:solidFill>
                    <a:schemeClr val="bg1"/>
                  </a:solidFill>
                </a:rPr>
                <a:t>Live </a:t>
              </a:r>
              <a:br>
                <a:rPr lang="en-GB" dirty="0" smtClean="0">
                  <a:solidFill>
                    <a:schemeClr val="bg1"/>
                  </a:solidFill>
                </a:rPr>
              </a:br>
              <a:r>
                <a:rPr lang="en-GB" dirty="0" smtClean="0">
                  <a:solidFill>
                    <a:schemeClr val="bg1"/>
                  </a:solidFill>
                </a:rPr>
                <a:t>object</a:t>
              </a:r>
              <a:endParaRPr lang="en-GB" dirty="0">
                <a:solidFill>
                  <a:schemeClr val="bg1"/>
                </a:solidFill>
              </a:endParaRPr>
            </a:p>
          </p:txBody>
        </p:sp>
        <p:pic>
          <p:nvPicPr>
            <p:cNvPr id="28" name="Picture 68" descr="YellowUser"/>
            <p:cNvPicPr>
              <a:picLocks noChangeAspect="1" noChangeArrowheads="1"/>
            </p:cNvPicPr>
            <p:nvPr/>
          </p:nvPicPr>
          <p:blipFill>
            <a:blip r:embed="rId2">
              <a:clrChange>
                <a:clrFrom>
                  <a:srgbClr val="08369A"/>
                </a:clrFrom>
                <a:clrTo>
                  <a:srgbClr val="08369A">
                    <a:alpha val="0"/>
                  </a:srgbClr>
                </a:clrTo>
              </a:clrChange>
              <a:duotone>
                <a:prstClr val="black"/>
                <a:schemeClr val="accent3">
                  <a:tint val="45000"/>
                  <a:satMod val="400000"/>
                </a:schemeClr>
              </a:duotone>
            </a:blip>
            <a:srcRect/>
            <a:stretch>
              <a:fillRect/>
            </a:stretch>
          </p:blipFill>
          <p:spPr bwMode="auto">
            <a:xfrm>
              <a:off x="478181" y="1870713"/>
              <a:ext cx="495444" cy="523042"/>
            </a:xfrm>
            <a:prstGeom prst="rect">
              <a:avLst/>
            </a:prstGeom>
            <a:noFill/>
          </p:spPr>
        </p:pic>
      </p:grpSp>
      <p:grpSp>
        <p:nvGrpSpPr>
          <p:cNvPr id="46" name="Group 45"/>
          <p:cNvGrpSpPr/>
          <p:nvPr/>
        </p:nvGrpSpPr>
        <p:grpSpPr>
          <a:xfrm>
            <a:off x="5446061" y="3277916"/>
            <a:ext cx="3409883" cy="1238002"/>
            <a:chOff x="5446061" y="3277916"/>
            <a:chExt cx="3409883" cy="1238002"/>
          </a:xfrm>
        </p:grpSpPr>
        <p:sp>
          <p:nvSpPr>
            <p:cNvPr id="37" name="Rounded Rectangle 36"/>
            <p:cNvSpPr/>
            <p:nvPr/>
          </p:nvSpPr>
          <p:spPr bwMode="auto">
            <a:xfrm>
              <a:off x="5446061" y="3277916"/>
              <a:ext cx="1600200" cy="793377"/>
            </a:xfrm>
            <a:prstGeom prst="roundRect">
              <a:avLst/>
            </a:prstGeom>
            <a:ln>
              <a:headEnd type="none" w="med" len="med"/>
              <a:tailEnd type="none" w="med" len="med"/>
            </a:ln>
          </p:spPr>
          <p:style>
            <a:lnRef idx="0">
              <a:schemeClr val="accent6"/>
            </a:lnRef>
            <a:fillRef idx="3">
              <a:schemeClr val="accent6"/>
            </a:fillRef>
            <a:effectRef idx="3">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GB" sz="2000" dirty="0" smtClean="0">
                  <a:solidFill>
                    <a:srgbClr val="FFFFFF"/>
                  </a:solidFill>
                  <a:effectLst>
                    <a:outerShdw blurRad="38100" dist="38100" dir="2700000" algn="tl">
                      <a:srgbClr val="000000">
                        <a:alpha val="43137"/>
                      </a:srgbClr>
                    </a:outerShdw>
                  </a:effectLst>
                  <a:latin typeface="Calibri" pitchFamily="34" charset="0"/>
                </a:rPr>
                <a:t>Garbage</a:t>
              </a:r>
              <a:br>
                <a:rPr lang="en-GB" sz="2000" dirty="0" smtClean="0">
                  <a:solidFill>
                    <a:srgbClr val="FFFFFF"/>
                  </a:solidFill>
                  <a:effectLst>
                    <a:outerShdw blurRad="38100" dist="38100" dir="2700000" algn="tl">
                      <a:srgbClr val="000000">
                        <a:alpha val="43137"/>
                      </a:srgbClr>
                    </a:outerShdw>
                  </a:effectLst>
                  <a:latin typeface="Calibri" pitchFamily="34" charset="0"/>
                </a:rPr>
              </a:br>
              <a:r>
                <a:rPr lang="en-GB" sz="2000" dirty="0" smtClean="0">
                  <a:solidFill>
                    <a:srgbClr val="FFFFFF"/>
                  </a:solidFill>
                  <a:effectLst>
                    <a:outerShdw blurRad="38100" dist="38100" dir="2700000" algn="tl">
                      <a:srgbClr val="000000">
                        <a:alpha val="43137"/>
                      </a:srgbClr>
                    </a:outerShdw>
                  </a:effectLst>
                  <a:latin typeface="Calibri" pitchFamily="34" charset="0"/>
                </a:rPr>
                <a:t>collection</a:t>
              </a:r>
            </a:p>
          </p:txBody>
        </p:sp>
        <p:pic>
          <p:nvPicPr>
            <p:cNvPr id="39" name="Picture 68" descr="YellowUser"/>
            <p:cNvPicPr>
              <a:picLocks noChangeAspect="1" noChangeArrowheads="1"/>
            </p:cNvPicPr>
            <p:nvPr/>
          </p:nvPicPr>
          <p:blipFill>
            <a:blip r:embed="rId2">
              <a:clrChange>
                <a:clrFrom>
                  <a:srgbClr val="08369A"/>
                </a:clrFrom>
                <a:clrTo>
                  <a:srgbClr val="08369A">
                    <a:alpha val="0"/>
                  </a:srgbClr>
                </a:clrTo>
              </a:clrChange>
              <a:duotone>
                <a:prstClr val="black"/>
                <a:schemeClr val="accent1">
                  <a:lumMod val="20000"/>
                  <a:lumOff val="80000"/>
                  <a:tint val="45000"/>
                  <a:satMod val="400000"/>
                </a:schemeClr>
              </a:duotone>
            </a:blip>
            <a:srcRect/>
            <a:stretch>
              <a:fillRect/>
            </a:stretch>
          </p:blipFill>
          <p:spPr bwMode="auto">
            <a:xfrm>
              <a:off x="7739591" y="3390229"/>
              <a:ext cx="495444" cy="523042"/>
            </a:xfrm>
            <a:prstGeom prst="rect">
              <a:avLst/>
            </a:prstGeom>
            <a:noFill/>
          </p:spPr>
        </p:pic>
        <p:sp>
          <p:nvSpPr>
            <p:cNvPr id="40" name="TextBox 39"/>
            <p:cNvSpPr txBox="1"/>
            <p:nvPr/>
          </p:nvSpPr>
          <p:spPr>
            <a:xfrm>
              <a:off x="7758952" y="3318258"/>
              <a:ext cx="423514" cy="646331"/>
            </a:xfrm>
            <a:prstGeom prst="rect">
              <a:avLst/>
            </a:prstGeom>
            <a:noFill/>
          </p:spPr>
          <p:txBody>
            <a:bodyPr wrap="none" rtlCol="0">
              <a:spAutoFit/>
            </a:bodyPr>
            <a:lstStyle/>
            <a:p>
              <a:r>
                <a:rPr lang="en-GB" sz="3600" dirty="0" smtClean="0">
                  <a:solidFill>
                    <a:srgbClr val="FF0000"/>
                  </a:solidFill>
                </a:rPr>
                <a:t>X</a:t>
              </a:r>
              <a:endParaRPr lang="en-GB" sz="3600" dirty="0">
                <a:solidFill>
                  <a:srgbClr val="FF0000"/>
                </a:solidFill>
              </a:endParaRPr>
            </a:p>
          </p:txBody>
        </p:sp>
        <p:sp>
          <p:nvSpPr>
            <p:cNvPr id="41" name="Right Arrow 40"/>
            <p:cNvSpPr/>
            <p:nvPr/>
          </p:nvSpPr>
          <p:spPr bwMode="auto">
            <a:xfrm>
              <a:off x="7059707" y="3345152"/>
              <a:ext cx="739586" cy="645459"/>
            </a:xfrm>
            <a:prstGeom prst="rightArrow">
              <a:avLst/>
            </a:prstGeom>
            <a:ln>
              <a:headEnd type="none" w="med" len="med"/>
              <a:tailEnd type="none" w="med" len="med"/>
            </a:ln>
          </p:spPr>
          <p:style>
            <a:lnRef idx="0">
              <a:schemeClr val="accent6"/>
            </a:lnRef>
            <a:fillRef idx="3">
              <a:schemeClr val="accent6"/>
            </a:fillRef>
            <a:effectRef idx="3">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GB"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42" name="TextBox 41"/>
            <p:cNvSpPr txBox="1"/>
            <p:nvPr/>
          </p:nvSpPr>
          <p:spPr>
            <a:xfrm>
              <a:off x="7503458" y="3869587"/>
              <a:ext cx="1352486" cy="646331"/>
            </a:xfrm>
            <a:prstGeom prst="rect">
              <a:avLst/>
            </a:prstGeom>
            <a:noFill/>
          </p:spPr>
          <p:txBody>
            <a:bodyPr wrap="none" rtlCol="0">
              <a:spAutoFit/>
            </a:bodyPr>
            <a:lstStyle/>
            <a:p>
              <a:pPr algn="ctr"/>
              <a:r>
                <a:rPr lang="en-GB" dirty="0" smtClean="0"/>
                <a:t>Purged from</a:t>
              </a:r>
              <a:br>
                <a:rPr lang="en-GB" dirty="0" smtClean="0"/>
              </a:br>
              <a:r>
                <a:rPr lang="en-GB" dirty="0" smtClean="0"/>
                <a:t>directory</a:t>
              </a:r>
              <a:endParaRPr lang="en-GB" dirty="0"/>
            </a:p>
          </p:txBody>
        </p:sp>
      </p:grpSp>
      <p:grpSp>
        <p:nvGrpSpPr>
          <p:cNvPr id="35" name="Group 34"/>
          <p:cNvGrpSpPr/>
          <p:nvPr/>
        </p:nvGrpSpPr>
        <p:grpSpPr>
          <a:xfrm>
            <a:off x="3079379" y="2531609"/>
            <a:ext cx="5001890" cy="1539684"/>
            <a:chOff x="3079379" y="2531609"/>
            <a:chExt cx="5001890" cy="1539684"/>
          </a:xfrm>
        </p:grpSpPr>
        <p:sp>
          <p:nvSpPr>
            <p:cNvPr id="30" name="Rounded Rectangle 29"/>
            <p:cNvSpPr/>
            <p:nvPr/>
          </p:nvSpPr>
          <p:spPr bwMode="auto">
            <a:xfrm>
              <a:off x="3079379" y="3277916"/>
              <a:ext cx="1600200" cy="793377"/>
            </a:xfrm>
            <a:prstGeom prst="roundRect">
              <a:avLst/>
            </a:prstGeom>
            <a:ln>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GB" sz="2000" dirty="0" smtClean="0">
                  <a:solidFill>
                    <a:srgbClr val="FFFFFF"/>
                  </a:solidFill>
                  <a:effectLst>
                    <a:outerShdw blurRad="38100" dist="38100" dir="2700000" algn="tl">
                      <a:srgbClr val="000000">
                        <a:alpha val="43137"/>
                      </a:srgbClr>
                    </a:outerShdw>
                  </a:effectLst>
                  <a:latin typeface="Calibri" pitchFamily="34" charset="0"/>
                </a:rPr>
                <a:t>Recycled</a:t>
              </a:r>
              <a:br>
                <a:rPr lang="en-GB" sz="2000" dirty="0" smtClean="0">
                  <a:solidFill>
                    <a:srgbClr val="FFFFFF"/>
                  </a:solidFill>
                  <a:effectLst>
                    <a:outerShdw blurRad="38100" dist="38100" dir="2700000" algn="tl">
                      <a:srgbClr val="000000">
                        <a:alpha val="43137"/>
                      </a:srgbClr>
                    </a:outerShdw>
                  </a:effectLst>
                  <a:latin typeface="Calibri" pitchFamily="34" charset="0"/>
                </a:rPr>
              </a:br>
              <a:r>
                <a:rPr lang="en-GB" sz="2000" dirty="0" smtClean="0">
                  <a:solidFill>
                    <a:srgbClr val="FFFFFF"/>
                  </a:solidFill>
                  <a:effectLst>
                    <a:outerShdw blurRad="38100" dist="38100" dir="2700000" algn="tl">
                      <a:srgbClr val="000000">
                        <a:alpha val="43137"/>
                      </a:srgbClr>
                    </a:outerShdw>
                  </a:effectLst>
                  <a:latin typeface="Calibri" pitchFamily="34" charset="0"/>
                </a:rPr>
                <a:t>object</a:t>
              </a:r>
            </a:p>
          </p:txBody>
        </p:sp>
        <p:sp>
          <p:nvSpPr>
            <p:cNvPr id="31" name="Right Arrow 30"/>
            <p:cNvSpPr/>
            <p:nvPr/>
          </p:nvSpPr>
          <p:spPr bwMode="auto">
            <a:xfrm rot="5400000">
              <a:off x="3509685" y="2578672"/>
              <a:ext cx="739586" cy="645459"/>
            </a:xfrm>
            <a:prstGeom prst="rightArrow">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GB"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43" name="TextBox 42"/>
            <p:cNvSpPr txBox="1"/>
            <p:nvPr/>
          </p:nvSpPr>
          <p:spPr>
            <a:xfrm>
              <a:off x="4733365" y="2699694"/>
              <a:ext cx="3347904" cy="369332"/>
            </a:xfrm>
            <a:prstGeom prst="rect">
              <a:avLst/>
            </a:prstGeom>
            <a:noFill/>
          </p:spPr>
          <p:txBody>
            <a:bodyPr wrap="none" rtlCol="0">
              <a:spAutoFit/>
            </a:bodyPr>
            <a:lstStyle/>
            <a:p>
              <a:r>
                <a:rPr lang="en-GB" dirty="0" smtClean="0"/>
                <a:t>Deleted object lifetime (180 days)</a:t>
              </a:r>
              <a:endParaRPr lang="en-GB" dirty="0"/>
            </a:p>
          </p:txBody>
        </p:sp>
        <p:sp>
          <p:nvSpPr>
            <p:cNvPr id="44" name="Right Brace 43"/>
            <p:cNvSpPr/>
            <p:nvPr/>
          </p:nvSpPr>
          <p:spPr>
            <a:xfrm>
              <a:off x="4437529" y="2578670"/>
              <a:ext cx="215153" cy="591670"/>
            </a:xfrm>
            <a:prstGeom prst="rightBrace">
              <a:avLst/>
            </a:prstGeom>
            <a:ln w="28575"/>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grpSp>
      <p:grpSp>
        <p:nvGrpSpPr>
          <p:cNvPr id="45" name="Group 44"/>
          <p:cNvGrpSpPr/>
          <p:nvPr/>
        </p:nvGrpSpPr>
        <p:grpSpPr>
          <a:xfrm>
            <a:off x="4578725" y="3345152"/>
            <a:ext cx="3069861" cy="1579568"/>
            <a:chOff x="4578725" y="3345152"/>
            <a:chExt cx="3069861" cy="1579568"/>
          </a:xfrm>
        </p:grpSpPr>
        <p:sp>
          <p:nvSpPr>
            <p:cNvPr id="38" name="Right Arrow 37"/>
            <p:cNvSpPr/>
            <p:nvPr/>
          </p:nvSpPr>
          <p:spPr bwMode="auto">
            <a:xfrm>
              <a:off x="4706472" y="3345152"/>
              <a:ext cx="739586" cy="645459"/>
            </a:xfrm>
            <a:prstGeom prst="rightArrow">
              <a:avLst/>
            </a:prstGeom>
            <a:ln>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GB"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47" name="Right Brace 46"/>
            <p:cNvSpPr/>
            <p:nvPr/>
          </p:nvSpPr>
          <p:spPr>
            <a:xfrm rot="5400000">
              <a:off x="4840943" y="3883034"/>
              <a:ext cx="389964" cy="914400"/>
            </a:xfrm>
            <a:prstGeom prst="rightBrace">
              <a:avLst/>
            </a:prstGeom>
            <a:ln w="28575"/>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48" name="TextBox 47"/>
            <p:cNvSpPr txBox="1"/>
            <p:nvPr/>
          </p:nvSpPr>
          <p:spPr>
            <a:xfrm>
              <a:off x="4639236" y="4555388"/>
              <a:ext cx="3009350" cy="369332"/>
            </a:xfrm>
            <a:prstGeom prst="rect">
              <a:avLst/>
            </a:prstGeom>
            <a:noFill/>
          </p:spPr>
          <p:txBody>
            <a:bodyPr wrap="none" rtlCol="0">
              <a:spAutoFit/>
            </a:bodyPr>
            <a:lstStyle/>
            <a:p>
              <a:r>
                <a:rPr lang="en-GB" dirty="0" smtClean="0"/>
                <a:t>Tombstone lifetime (180 days)</a:t>
              </a:r>
              <a:endParaRPr lang="en-GB" dirty="0"/>
            </a:p>
          </p:txBody>
        </p:sp>
      </p:grpSp>
      <p:grpSp>
        <p:nvGrpSpPr>
          <p:cNvPr id="50" name="Group 49"/>
          <p:cNvGrpSpPr/>
          <p:nvPr/>
        </p:nvGrpSpPr>
        <p:grpSpPr>
          <a:xfrm>
            <a:off x="1680884" y="1395330"/>
            <a:ext cx="3241318" cy="1156447"/>
            <a:chOff x="1680884" y="1395330"/>
            <a:chExt cx="3241318" cy="1156447"/>
          </a:xfrm>
        </p:grpSpPr>
        <p:sp>
          <p:nvSpPr>
            <p:cNvPr id="27" name="Right Arrow 26"/>
            <p:cNvSpPr/>
            <p:nvPr/>
          </p:nvSpPr>
          <p:spPr bwMode="auto">
            <a:xfrm>
              <a:off x="1680884" y="1825636"/>
              <a:ext cx="1290918" cy="645459"/>
            </a:xfrm>
            <a:prstGeom prst="rightArrow">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GB" sz="2000" dirty="0" smtClean="0">
                  <a:solidFill>
                    <a:srgbClr val="FFFFFF"/>
                  </a:solidFill>
                  <a:effectLst>
                    <a:outerShdw blurRad="38100" dist="38100" dir="2700000" algn="tl">
                      <a:srgbClr val="000000">
                        <a:alpha val="43137"/>
                      </a:srgbClr>
                    </a:outerShdw>
                  </a:effectLst>
                  <a:latin typeface="Calibri" pitchFamily="34" charset="0"/>
                </a:rPr>
                <a:t>Delete</a:t>
              </a:r>
            </a:p>
          </p:txBody>
        </p:sp>
        <p:grpSp>
          <p:nvGrpSpPr>
            <p:cNvPr id="33" name="Group 32"/>
            <p:cNvGrpSpPr/>
            <p:nvPr/>
          </p:nvGrpSpPr>
          <p:grpSpPr>
            <a:xfrm>
              <a:off x="2689411" y="1395330"/>
              <a:ext cx="2232791" cy="1156447"/>
              <a:chOff x="2689411" y="1395330"/>
              <a:chExt cx="2232791" cy="1156447"/>
            </a:xfrm>
          </p:grpSpPr>
          <p:sp>
            <p:nvSpPr>
              <p:cNvPr id="25" name="Rounded Rectangle 24"/>
              <p:cNvSpPr/>
              <p:nvPr/>
            </p:nvSpPr>
            <p:spPr bwMode="auto">
              <a:xfrm>
                <a:off x="2985249" y="1758400"/>
                <a:ext cx="1600200" cy="793377"/>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GB"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26" name="TextBox 25"/>
              <p:cNvSpPr txBox="1"/>
              <p:nvPr/>
            </p:nvSpPr>
            <p:spPr>
              <a:xfrm>
                <a:off x="3542982" y="1812189"/>
                <a:ext cx="921534" cy="646331"/>
              </a:xfrm>
              <a:prstGeom prst="rect">
                <a:avLst/>
              </a:prstGeom>
              <a:noFill/>
            </p:spPr>
            <p:txBody>
              <a:bodyPr wrap="none" rtlCol="0">
                <a:spAutoFit/>
              </a:bodyPr>
              <a:lstStyle/>
              <a:p>
                <a:pPr algn="ctr"/>
                <a:r>
                  <a:rPr lang="en-GB" dirty="0" smtClean="0"/>
                  <a:t>Deleted</a:t>
                </a:r>
                <a:br>
                  <a:rPr lang="en-GB" dirty="0" smtClean="0"/>
                </a:br>
                <a:r>
                  <a:rPr lang="en-GB" dirty="0" smtClean="0"/>
                  <a:t>object</a:t>
                </a:r>
                <a:endParaRPr lang="en-GB" dirty="0"/>
              </a:p>
            </p:txBody>
          </p:sp>
          <p:pic>
            <p:nvPicPr>
              <p:cNvPr id="49" name="Picture 68" descr="YellowUser"/>
              <p:cNvPicPr>
                <a:picLocks noChangeAspect="1" noChangeArrowheads="1"/>
              </p:cNvPicPr>
              <p:nvPr/>
            </p:nvPicPr>
            <p:blipFill>
              <a:blip r:embed="rId2">
                <a:clrChange>
                  <a:clrFrom>
                    <a:srgbClr val="08369A"/>
                  </a:clrFrom>
                  <a:clrTo>
                    <a:srgbClr val="08369A">
                      <a:alpha val="0"/>
                    </a:srgbClr>
                  </a:clrTo>
                </a:clrChange>
                <a:duotone>
                  <a:prstClr val="black"/>
                  <a:schemeClr val="accent3">
                    <a:tint val="45000"/>
                    <a:satMod val="400000"/>
                  </a:schemeClr>
                </a:duotone>
              </a:blip>
              <a:srcRect/>
              <a:stretch>
                <a:fillRect/>
              </a:stretch>
            </p:blipFill>
            <p:spPr bwMode="auto">
              <a:xfrm>
                <a:off x="3113805" y="1870713"/>
                <a:ext cx="495444" cy="523042"/>
              </a:xfrm>
              <a:prstGeom prst="rect">
                <a:avLst/>
              </a:prstGeom>
              <a:noFill/>
            </p:spPr>
          </p:pic>
          <p:sp>
            <p:nvSpPr>
              <p:cNvPr id="51" name="TextBox 50"/>
              <p:cNvSpPr txBox="1"/>
              <p:nvPr/>
            </p:nvSpPr>
            <p:spPr>
              <a:xfrm>
                <a:off x="2689411" y="1395330"/>
                <a:ext cx="2232791" cy="369332"/>
              </a:xfrm>
              <a:prstGeom prst="rect">
                <a:avLst/>
              </a:prstGeom>
              <a:noFill/>
            </p:spPr>
            <p:txBody>
              <a:bodyPr wrap="none" rtlCol="0">
                <a:spAutoFit/>
              </a:bodyPr>
              <a:lstStyle/>
              <a:p>
                <a:r>
                  <a:rPr lang="en-GB" dirty="0" smtClean="0"/>
                  <a:t>All attributes retained</a:t>
                </a:r>
                <a:endParaRPr lang="en-GB" dirty="0"/>
              </a:p>
            </p:txBody>
          </p:sp>
        </p:grpSp>
      </p:grpSp>
      <p:grpSp>
        <p:nvGrpSpPr>
          <p:cNvPr id="34" name="Group 33"/>
          <p:cNvGrpSpPr/>
          <p:nvPr/>
        </p:nvGrpSpPr>
        <p:grpSpPr>
          <a:xfrm>
            <a:off x="1143000" y="2545055"/>
            <a:ext cx="2124635" cy="819807"/>
            <a:chOff x="1143000" y="2545055"/>
            <a:chExt cx="2124635" cy="819807"/>
          </a:xfrm>
        </p:grpSpPr>
        <p:sp>
          <p:nvSpPr>
            <p:cNvPr id="52" name="Curved Left Arrow 51"/>
            <p:cNvSpPr/>
            <p:nvPr/>
          </p:nvSpPr>
          <p:spPr bwMode="auto">
            <a:xfrm rot="5400000">
              <a:off x="2043954" y="1892872"/>
              <a:ext cx="571497" cy="1875864"/>
            </a:xfrm>
            <a:prstGeom prst="curvedLeftArrow">
              <a:avLst/>
            </a:prstGeom>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GB"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55" name="TextBox 54"/>
            <p:cNvSpPr txBox="1"/>
            <p:nvPr/>
          </p:nvSpPr>
          <p:spPr>
            <a:xfrm>
              <a:off x="1143000" y="2995530"/>
              <a:ext cx="1692579" cy="369332"/>
            </a:xfrm>
            <a:prstGeom prst="rect">
              <a:avLst/>
            </a:prstGeom>
          </p:spPr>
          <p:style>
            <a:lnRef idx="0">
              <a:schemeClr val="accent4"/>
            </a:lnRef>
            <a:fillRef idx="3">
              <a:schemeClr val="accent4"/>
            </a:fillRef>
            <a:effectRef idx="3">
              <a:schemeClr val="accent4"/>
            </a:effectRef>
            <a:fontRef idx="minor">
              <a:schemeClr val="lt1"/>
            </a:fontRef>
          </p:style>
          <p:txBody>
            <a:bodyPr wrap="none" rtlCol="0">
              <a:spAutoFit/>
            </a:bodyPr>
            <a:lstStyle/>
            <a:p>
              <a:r>
                <a:rPr lang="en-GB" dirty="0" smtClean="0"/>
                <a:t>Online undelete</a:t>
              </a:r>
              <a:endParaRPr lang="en-GB" dirty="0"/>
            </a:p>
          </p:txBody>
        </p:sp>
      </p:grpSp>
      <p:sp>
        <p:nvSpPr>
          <p:cNvPr id="29" name="Oval 28"/>
          <p:cNvSpPr/>
          <p:nvPr/>
        </p:nvSpPr>
        <p:spPr>
          <a:xfrm>
            <a:off x="8848763" y="142830"/>
            <a:ext cx="141310" cy="141310"/>
          </a:xfrm>
          <a:prstGeom prst="ellipse">
            <a:avLst/>
          </a:prstGeom>
          <a:ln/>
        </p:spPr>
        <p:style>
          <a:lnRef idx="0">
            <a:schemeClr val="accent3"/>
          </a:lnRef>
          <a:fillRef idx="3">
            <a:schemeClr val="accent3"/>
          </a:fillRef>
          <a:effectRef idx="3">
            <a:schemeClr val="accent3"/>
          </a:effectRef>
          <a:fontRef idx="minor">
            <a:schemeClr val="lt1"/>
          </a:fontRef>
        </p:style>
        <p:txBody>
          <a:bodyPr anchor="ctr"/>
          <a:lstStyle/>
          <a:p>
            <a:pPr algn="ctr" defTabSz="914400" fontAlgn="auto">
              <a:spcBef>
                <a:spcPts val="0"/>
              </a:spcBef>
              <a:spcAft>
                <a:spcPts val="0"/>
              </a:spcAft>
              <a:defRPr/>
            </a:pPr>
            <a:endParaRPr lang="en-US">
              <a:solidFill>
                <a:prstClr val="white"/>
              </a:solidFill>
              <a:latin typeface="Calibri"/>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32"/>
                                        </p:tgtEl>
                                        <p:attrNameLst>
                                          <p:attrName>style.visibility</p:attrName>
                                        </p:attrNameLst>
                                      </p:cBhvr>
                                      <p:to>
                                        <p:strVal val="visible"/>
                                      </p:to>
                                    </p:set>
                                    <p:animEffect transition="in" filter="dissolve">
                                      <p:cBhvr>
                                        <p:cTn id="7" dur="500"/>
                                        <p:tgtEl>
                                          <p:spTgt spid="32"/>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50"/>
                                        </p:tgtEl>
                                        <p:attrNameLst>
                                          <p:attrName>style.visibility</p:attrName>
                                        </p:attrNameLst>
                                      </p:cBhvr>
                                      <p:to>
                                        <p:strVal val="visible"/>
                                      </p:to>
                                    </p:set>
                                    <p:animEffect transition="in" filter="dissolve">
                                      <p:cBhvr>
                                        <p:cTn id="12" dur="500"/>
                                        <p:tgtEl>
                                          <p:spTgt spid="50"/>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nodeType="clickEffect">
                                  <p:stCondLst>
                                    <p:cond delay="0"/>
                                  </p:stCondLst>
                                  <p:childTnLst>
                                    <p:set>
                                      <p:cBhvr>
                                        <p:cTn id="16" dur="1" fill="hold">
                                          <p:stCondLst>
                                            <p:cond delay="0"/>
                                          </p:stCondLst>
                                        </p:cTn>
                                        <p:tgtEl>
                                          <p:spTgt spid="34"/>
                                        </p:tgtEl>
                                        <p:attrNameLst>
                                          <p:attrName>style.visibility</p:attrName>
                                        </p:attrNameLst>
                                      </p:cBhvr>
                                      <p:to>
                                        <p:strVal val="visible"/>
                                      </p:to>
                                    </p:set>
                                    <p:animEffect transition="in" filter="dissolve">
                                      <p:cBhvr>
                                        <p:cTn id="17" dur="500"/>
                                        <p:tgtEl>
                                          <p:spTgt spid="34"/>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grpId="0" nodeType="clickEffect">
                                  <p:stCondLst>
                                    <p:cond delay="0"/>
                                  </p:stCondLst>
                                  <p:childTnLst>
                                    <p:set>
                                      <p:cBhvr>
                                        <p:cTn id="21" dur="1" fill="hold">
                                          <p:stCondLst>
                                            <p:cond delay="0"/>
                                          </p:stCondLst>
                                        </p:cTn>
                                        <p:tgtEl>
                                          <p:spTgt spid="56">
                                            <p:txEl>
                                              <p:pRg st="0" end="0"/>
                                            </p:txEl>
                                          </p:spTgt>
                                        </p:tgtEl>
                                        <p:attrNameLst>
                                          <p:attrName>style.visibility</p:attrName>
                                        </p:attrNameLst>
                                      </p:cBhvr>
                                      <p:to>
                                        <p:strVal val="visible"/>
                                      </p:to>
                                    </p:set>
                                    <p:animEffect transition="in" filter="dissolve">
                                      <p:cBhvr>
                                        <p:cTn id="22" dur="500"/>
                                        <p:tgtEl>
                                          <p:spTgt spid="56">
                                            <p:txEl>
                                              <p:pRg st="0" end="0"/>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9" presetClass="entr" presetSubtype="0" fill="hold" nodeType="clickEffect">
                                  <p:stCondLst>
                                    <p:cond delay="0"/>
                                  </p:stCondLst>
                                  <p:childTnLst>
                                    <p:set>
                                      <p:cBhvr>
                                        <p:cTn id="26" dur="1" fill="hold">
                                          <p:stCondLst>
                                            <p:cond delay="0"/>
                                          </p:stCondLst>
                                        </p:cTn>
                                        <p:tgtEl>
                                          <p:spTgt spid="35"/>
                                        </p:tgtEl>
                                        <p:attrNameLst>
                                          <p:attrName>style.visibility</p:attrName>
                                        </p:attrNameLst>
                                      </p:cBhvr>
                                      <p:to>
                                        <p:strVal val="visible"/>
                                      </p:to>
                                    </p:set>
                                    <p:animEffect transition="in" filter="dissolve">
                                      <p:cBhvr>
                                        <p:cTn id="27" dur="500"/>
                                        <p:tgtEl>
                                          <p:spTgt spid="35"/>
                                        </p:tgtEl>
                                      </p:cBhvr>
                                    </p:animEffect>
                                  </p:childTnLst>
                                </p:cTn>
                              </p:par>
                            </p:childTnLst>
                          </p:cTn>
                        </p:par>
                      </p:childTnLst>
                    </p:cTn>
                  </p:par>
                  <p:par>
                    <p:cTn id="28" fill="hold">
                      <p:stCondLst>
                        <p:cond delay="indefinite"/>
                      </p:stCondLst>
                      <p:childTnLst>
                        <p:par>
                          <p:cTn id="29" fill="hold">
                            <p:stCondLst>
                              <p:cond delay="0"/>
                            </p:stCondLst>
                            <p:childTnLst>
                              <p:par>
                                <p:cTn id="30" presetID="9" presetClass="entr" presetSubtype="0" fill="hold" nodeType="clickEffect">
                                  <p:stCondLst>
                                    <p:cond delay="0"/>
                                  </p:stCondLst>
                                  <p:childTnLst>
                                    <p:set>
                                      <p:cBhvr>
                                        <p:cTn id="31" dur="1" fill="hold">
                                          <p:stCondLst>
                                            <p:cond delay="0"/>
                                          </p:stCondLst>
                                        </p:cTn>
                                        <p:tgtEl>
                                          <p:spTgt spid="45"/>
                                        </p:tgtEl>
                                        <p:attrNameLst>
                                          <p:attrName>style.visibility</p:attrName>
                                        </p:attrNameLst>
                                      </p:cBhvr>
                                      <p:to>
                                        <p:strVal val="visible"/>
                                      </p:to>
                                    </p:set>
                                    <p:animEffect transition="in" filter="dissolve">
                                      <p:cBhvr>
                                        <p:cTn id="32" dur="500"/>
                                        <p:tgtEl>
                                          <p:spTgt spid="45"/>
                                        </p:tgtEl>
                                      </p:cBhvr>
                                    </p:animEffect>
                                  </p:childTnLst>
                                </p:cTn>
                              </p:par>
                            </p:childTnLst>
                          </p:cTn>
                        </p:par>
                      </p:childTnLst>
                    </p:cTn>
                  </p:par>
                  <p:par>
                    <p:cTn id="33" fill="hold">
                      <p:stCondLst>
                        <p:cond delay="indefinite"/>
                      </p:stCondLst>
                      <p:childTnLst>
                        <p:par>
                          <p:cTn id="34" fill="hold">
                            <p:stCondLst>
                              <p:cond delay="0"/>
                            </p:stCondLst>
                            <p:childTnLst>
                              <p:par>
                                <p:cTn id="35" presetID="9" presetClass="entr" presetSubtype="0" fill="hold" nodeType="clickEffect">
                                  <p:stCondLst>
                                    <p:cond delay="0"/>
                                  </p:stCondLst>
                                  <p:childTnLst>
                                    <p:set>
                                      <p:cBhvr>
                                        <p:cTn id="36" dur="1" fill="hold">
                                          <p:stCondLst>
                                            <p:cond delay="0"/>
                                          </p:stCondLst>
                                        </p:cTn>
                                        <p:tgtEl>
                                          <p:spTgt spid="46"/>
                                        </p:tgtEl>
                                        <p:attrNameLst>
                                          <p:attrName>style.visibility</p:attrName>
                                        </p:attrNameLst>
                                      </p:cBhvr>
                                      <p:to>
                                        <p:strVal val="visible"/>
                                      </p:to>
                                    </p:set>
                                    <p:animEffect transition="in" filter="dissolve">
                                      <p:cBhvr>
                                        <p:cTn id="37" dur="500"/>
                                        <p:tgtEl>
                                          <p:spTgt spid="46"/>
                                        </p:tgtEl>
                                      </p:cBhvr>
                                    </p:animEffect>
                                  </p:childTnLst>
                                </p:cTn>
                              </p:par>
                              <p:par>
                                <p:cTn id="38" presetID="1" presetClass="entr" presetSubtype="0" fill="hold" grpId="0" nodeType="withEffect">
                                  <p:stCondLst>
                                    <p:cond delay="0"/>
                                  </p:stCondLst>
                                  <p:childTnLst>
                                    <p:set>
                                      <p:cBhvr>
                                        <p:cTn id="39" dur="1" fill="hold">
                                          <p:stCondLst>
                                            <p:cond delay="0"/>
                                          </p:stCondLst>
                                        </p:cTn>
                                        <p:tgtEl>
                                          <p:spTgt spid="2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6" grpId="0" build="p"/>
      <p:bldP spid="29"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90251" y="3781432"/>
            <a:ext cx="7921912" cy="1337595"/>
          </a:xfrm>
        </p:spPr>
        <p:txBody>
          <a:bodyPr/>
          <a:lstStyle/>
          <a:p>
            <a:r>
              <a:rPr lang="en-US" sz="4800" dirty="0" smtClean="0"/>
              <a:t>What's Windows Server 2008 R2 Going to Do for Your Active Directory?</a:t>
            </a:r>
            <a:endParaRPr sz="4800" b="1"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cs typeface="+mn-cs"/>
            </a:endParaRPr>
          </a:p>
        </p:txBody>
      </p:sp>
      <p:sp>
        <p:nvSpPr>
          <p:cNvPr id="3" name="Subtitle 2"/>
          <p:cNvSpPr>
            <a:spLocks noGrp="1"/>
          </p:cNvSpPr>
          <p:nvPr>
            <p:ph type="subTitle" idx="1"/>
          </p:nvPr>
        </p:nvSpPr>
        <p:spPr>
          <a:xfrm>
            <a:off x="4475221" y="5341785"/>
            <a:ext cx="4453626" cy="461665"/>
          </a:xfrm>
        </p:spPr>
        <p:txBody>
          <a:bodyPr/>
          <a:lstStyle/>
          <a:p>
            <a:r>
              <a:rPr lang="en-US" dirty="0" smtClean="0"/>
              <a:t>John Craddock</a:t>
            </a:r>
            <a:endParaRPr lang="en-US" dirty="0" smtClean="0">
              <a:solidFill>
                <a:schemeClr val="tx1"/>
              </a:solidFill>
            </a:endParaRPr>
          </a:p>
          <a:p>
            <a:r>
              <a:rPr lang="en-US" dirty="0" smtClean="0">
                <a:solidFill>
                  <a:schemeClr val="tx1"/>
                </a:solidFill>
              </a:rPr>
              <a:t>Infrastructure &amp; Security Architect</a:t>
            </a:r>
          </a:p>
          <a:p>
            <a:r>
              <a:rPr lang="en-US" dirty="0" smtClean="0">
                <a:solidFill>
                  <a:schemeClr val="tx1"/>
                </a:solidFill>
              </a:rPr>
              <a:t>XTSeminars Ltd</a:t>
            </a:r>
          </a:p>
          <a:p>
            <a:r>
              <a:rPr lang="en-US" dirty="0" smtClean="0">
                <a:solidFill>
                  <a:schemeClr val="tx1"/>
                </a:solidFill>
              </a:rPr>
              <a:t>Session Code</a:t>
            </a:r>
            <a:r>
              <a:rPr lang="en-US" dirty="0" smtClean="0"/>
              <a:t>: SIA319 </a:t>
            </a:r>
            <a:endParaRPr lang="en-US" dirty="0">
              <a:solidFill>
                <a:schemeClr val="tx1"/>
              </a:solidFill>
            </a:endParaRPr>
          </a:p>
        </p:txBody>
      </p:sp>
    </p:spTree>
  </p:cSld>
  <p:clrMapOvr>
    <a:masterClrMapping/>
  </p:clrMapOvr>
  <p:transition>
    <p:fad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Other Thoughts	</a:t>
            </a:r>
            <a:endParaRPr lang="en-GB" dirty="0"/>
          </a:p>
        </p:txBody>
      </p:sp>
      <p:sp>
        <p:nvSpPr>
          <p:cNvPr id="3" name="Text Placeholder 2"/>
          <p:cNvSpPr>
            <a:spLocks noGrp="1"/>
          </p:cNvSpPr>
          <p:nvPr>
            <p:ph type="body" sz="quarter" idx="10"/>
          </p:nvPr>
        </p:nvSpPr>
        <p:spPr/>
        <p:txBody>
          <a:bodyPr/>
          <a:lstStyle/>
          <a:p>
            <a:r>
              <a:rPr lang="en-GB" dirty="0" smtClean="0"/>
              <a:t>Backups are valid for max of smallest value of DOL or TSL</a:t>
            </a:r>
          </a:p>
          <a:p>
            <a:pPr lvl="1"/>
            <a:r>
              <a:rPr lang="en-GB" dirty="0" smtClean="0"/>
              <a:t>Best practice recommendation DOL = TSL</a:t>
            </a:r>
          </a:p>
          <a:p>
            <a:r>
              <a:rPr lang="en-GB" dirty="0" smtClean="0"/>
              <a:t>Anticipated database growth 5-10%</a:t>
            </a:r>
          </a:p>
          <a:p>
            <a:r>
              <a:rPr lang="en-GB" dirty="0" smtClean="0"/>
              <a:t>On deletion, regulatory compliance may not allow retained of full copy of deleted object</a:t>
            </a:r>
          </a:p>
          <a:p>
            <a:pPr lvl="1"/>
            <a:r>
              <a:rPr lang="en-GB" dirty="0" smtClean="0"/>
              <a:t>Permanently delete with </a:t>
            </a:r>
          </a:p>
          <a:p>
            <a:pPr lvl="2"/>
            <a:r>
              <a:rPr lang="en-GB" dirty="0" smtClean="0"/>
              <a:t>Get-</a:t>
            </a:r>
            <a:r>
              <a:rPr lang="en-GB" dirty="0" err="1" smtClean="0"/>
              <a:t>Adobject</a:t>
            </a:r>
            <a:r>
              <a:rPr lang="en-GB" dirty="0" smtClean="0"/>
              <a:t> –</a:t>
            </a:r>
            <a:r>
              <a:rPr lang="en-GB" dirty="0" err="1" smtClean="0"/>
              <a:t>LDAPFilter</a:t>
            </a:r>
            <a:r>
              <a:rPr lang="en-GB" dirty="0" smtClean="0"/>
              <a:t> {} –</a:t>
            </a:r>
            <a:r>
              <a:rPr lang="en-GB" dirty="0" err="1" smtClean="0"/>
              <a:t>IncludeDeletedObjects</a:t>
            </a:r>
            <a:r>
              <a:rPr lang="en-GB" dirty="0" smtClean="0"/>
              <a:t> | Remove-</a:t>
            </a:r>
            <a:r>
              <a:rPr lang="en-GB" dirty="0" err="1" smtClean="0"/>
              <a:t>ADObject</a:t>
            </a:r>
            <a:endParaRPr lang="en-GB" dirty="0" smtClean="0"/>
          </a:p>
        </p:txBody>
      </p:sp>
      <p:sp>
        <p:nvSpPr>
          <p:cNvPr id="5" name="Oval 4"/>
          <p:cNvSpPr/>
          <p:nvPr/>
        </p:nvSpPr>
        <p:spPr>
          <a:xfrm>
            <a:off x="8848763" y="142830"/>
            <a:ext cx="141310" cy="141310"/>
          </a:xfrm>
          <a:prstGeom prst="ellipse">
            <a:avLst/>
          </a:prstGeom>
          <a:ln/>
        </p:spPr>
        <p:style>
          <a:lnRef idx="0">
            <a:schemeClr val="accent4"/>
          </a:lnRef>
          <a:fillRef idx="3">
            <a:schemeClr val="accent4"/>
          </a:fillRef>
          <a:effectRef idx="3">
            <a:schemeClr val="accent4"/>
          </a:effectRef>
          <a:fontRef idx="minor">
            <a:schemeClr val="lt1"/>
          </a:fontRef>
        </p:style>
        <p:txBody>
          <a:bodyPr anchor="ctr"/>
          <a:lstStyle/>
          <a:p>
            <a:pPr algn="ctr" defTabSz="914400" fontAlgn="auto">
              <a:spcBef>
                <a:spcPts val="0"/>
              </a:spcBef>
              <a:spcAft>
                <a:spcPts val="0"/>
              </a:spcAft>
              <a:defRPr/>
            </a:pPr>
            <a:endParaRPr lang="en-US">
              <a:solidFill>
                <a:prstClr val="white"/>
              </a:solidFill>
              <a:latin typeface="Calibri"/>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What to Know More?</a:t>
            </a:r>
            <a:endParaRPr lang="en-GB" dirty="0"/>
          </a:p>
        </p:txBody>
      </p:sp>
      <p:sp>
        <p:nvSpPr>
          <p:cNvPr id="3" name="Text Placeholder 2"/>
          <p:cNvSpPr>
            <a:spLocks noGrp="1"/>
          </p:cNvSpPr>
          <p:nvPr>
            <p:ph type="body" sz="quarter" idx="10"/>
          </p:nvPr>
        </p:nvSpPr>
        <p:spPr/>
        <p:txBody>
          <a:bodyPr/>
          <a:lstStyle/>
          <a:p>
            <a:r>
              <a:rPr lang="en-GB" dirty="0" smtClean="0"/>
              <a:t>Come to my session</a:t>
            </a:r>
          </a:p>
          <a:p>
            <a:pPr lvl="1"/>
            <a:r>
              <a:rPr lang="en-US" dirty="0" smtClean="0"/>
              <a:t>SIA402</a:t>
            </a:r>
          </a:p>
          <a:p>
            <a:pPr lvl="1"/>
            <a:r>
              <a:rPr lang="en-US" dirty="0" smtClean="0"/>
              <a:t>Online Recovery of Active Directory Deleted Objects and the Windows Server 2008 R2 Recycle Bin </a:t>
            </a:r>
            <a:endParaRPr lang="en-GB" dirty="0" smtClean="0"/>
          </a:p>
          <a:p>
            <a:pPr lvl="1"/>
            <a:r>
              <a:rPr lang="en-GB" dirty="0" smtClean="0"/>
              <a:t>Friday 13/11/2009 </a:t>
            </a:r>
          </a:p>
          <a:p>
            <a:pPr lvl="1"/>
            <a:r>
              <a:rPr lang="en-GB" dirty="0" smtClean="0"/>
              <a:t>13:00-14:15 </a:t>
            </a:r>
          </a:p>
          <a:p>
            <a:pPr lvl="1"/>
            <a:r>
              <a:rPr lang="en-GB" dirty="0" smtClean="0"/>
              <a:t>Budapest - Hall 7-2b </a:t>
            </a:r>
            <a:endParaRPr lang="en-GB" dirty="0"/>
          </a:p>
        </p:txBody>
      </p:sp>
      <p:sp>
        <p:nvSpPr>
          <p:cNvPr id="5" name="Oval 4"/>
          <p:cNvSpPr/>
          <p:nvPr/>
        </p:nvSpPr>
        <p:spPr>
          <a:xfrm>
            <a:off x="8848763" y="142830"/>
            <a:ext cx="141310" cy="141310"/>
          </a:xfrm>
          <a:prstGeom prst="ellipse">
            <a:avLst/>
          </a:prstGeom>
          <a:ln/>
        </p:spPr>
        <p:style>
          <a:lnRef idx="0">
            <a:schemeClr val="accent3"/>
          </a:lnRef>
          <a:fillRef idx="3">
            <a:schemeClr val="accent3"/>
          </a:fillRef>
          <a:effectRef idx="3">
            <a:schemeClr val="accent3"/>
          </a:effectRef>
          <a:fontRef idx="minor">
            <a:schemeClr val="lt1"/>
          </a:fontRef>
        </p:style>
        <p:txBody>
          <a:bodyPr anchor="ctr"/>
          <a:lstStyle/>
          <a:p>
            <a:pPr algn="ctr" defTabSz="914400" fontAlgn="auto">
              <a:spcBef>
                <a:spcPts val="0"/>
              </a:spcBef>
              <a:spcAft>
                <a:spcPts val="0"/>
              </a:spcAft>
              <a:defRPr/>
            </a:pPr>
            <a:endParaRPr lang="en-US">
              <a:solidFill>
                <a:prstClr val="white"/>
              </a:solidFill>
              <a:latin typeface="Calibri"/>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763000" cy="1329595"/>
          </a:xfrm>
        </p:spPr>
        <p:txBody>
          <a:bodyPr/>
          <a:lstStyle/>
          <a:p>
            <a:r>
              <a:rPr lang="en-GB" dirty="0" smtClean="0"/>
              <a:t>The Path to Windows Server 2008 R2</a:t>
            </a:r>
            <a:endParaRPr lang="en-GB" dirty="0"/>
          </a:p>
        </p:txBody>
      </p:sp>
      <p:sp>
        <p:nvSpPr>
          <p:cNvPr id="3" name="Text Placeholder 2"/>
          <p:cNvSpPr>
            <a:spLocks noGrp="1"/>
          </p:cNvSpPr>
          <p:nvPr>
            <p:ph type="body" sz="quarter" idx="10"/>
          </p:nvPr>
        </p:nvSpPr>
        <p:spPr>
          <a:xfrm>
            <a:off x="381000" y="1411552"/>
            <a:ext cx="8588829" cy="4568334"/>
          </a:xfrm>
        </p:spPr>
        <p:txBody>
          <a:bodyPr/>
          <a:lstStyle/>
          <a:p>
            <a:r>
              <a:rPr lang="en-GB" dirty="0" smtClean="0"/>
              <a:t>Prep forest and domain for Windows 2008 R2</a:t>
            </a:r>
          </a:p>
          <a:p>
            <a:r>
              <a:rPr lang="en-GB" dirty="0" smtClean="0"/>
              <a:t>Windows 7 clients can be provision with offline domain joins against existing 2003/2008 infrastructure</a:t>
            </a:r>
          </a:p>
          <a:p>
            <a:r>
              <a:rPr lang="en-GB" dirty="0" smtClean="0"/>
              <a:t>Install </a:t>
            </a:r>
            <a:r>
              <a:rPr lang="en-US" dirty="0" smtClean="0"/>
              <a:t>Active Directory Management Gateway (ADMG) service on Windows 2003/2008 servers </a:t>
            </a:r>
          </a:p>
          <a:p>
            <a:pPr lvl="1"/>
            <a:r>
              <a:rPr lang="en-GB" dirty="0" smtClean="0"/>
              <a:t>Use AD PowerShell and ADAC running on Windows 7</a:t>
            </a:r>
          </a:p>
          <a:p>
            <a:r>
              <a:rPr lang="en-GB" dirty="0" smtClean="0"/>
              <a:t>Upgraded servers can use Managed Service Accounts</a:t>
            </a:r>
          </a:p>
          <a:p>
            <a:endParaRPr lang="en-GB" dirty="0"/>
          </a:p>
        </p:txBody>
      </p:sp>
      <p:sp>
        <p:nvSpPr>
          <p:cNvPr id="4" name="Oval 3"/>
          <p:cNvSpPr/>
          <p:nvPr/>
        </p:nvSpPr>
        <p:spPr>
          <a:xfrm>
            <a:off x="8848763" y="142830"/>
            <a:ext cx="141310" cy="141310"/>
          </a:xfrm>
          <a:prstGeom prst="ellipse">
            <a:avLst/>
          </a:prstGeom>
          <a:ln/>
        </p:spPr>
        <p:style>
          <a:lnRef idx="0">
            <a:schemeClr val="accent3"/>
          </a:lnRef>
          <a:fillRef idx="3">
            <a:schemeClr val="accent3"/>
          </a:fillRef>
          <a:effectRef idx="3">
            <a:schemeClr val="accent3"/>
          </a:effectRef>
          <a:fontRef idx="minor">
            <a:schemeClr val="lt1"/>
          </a:fontRef>
        </p:style>
        <p:txBody>
          <a:bodyPr anchor="ctr"/>
          <a:lstStyle/>
          <a:p>
            <a:pPr algn="ctr" defTabSz="914400" fontAlgn="auto">
              <a:spcBef>
                <a:spcPts val="0"/>
              </a:spcBef>
              <a:spcAft>
                <a:spcPts val="0"/>
              </a:spcAft>
              <a:defRPr/>
            </a:pPr>
            <a:endParaRPr lang="en-US">
              <a:solidFill>
                <a:prstClr val="white"/>
              </a:solidFill>
              <a:latin typeface="Calibri"/>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Functional Levels</a:t>
            </a:r>
            <a:endParaRPr lang="en-GB" dirty="0"/>
          </a:p>
        </p:txBody>
      </p:sp>
      <p:sp>
        <p:nvSpPr>
          <p:cNvPr id="3" name="Text Placeholder 2"/>
          <p:cNvSpPr>
            <a:spLocks noGrp="1"/>
          </p:cNvSpPr>
          <p:nvPr>
            <p:ph type="body" sz="quarter" idx="10"/>
          </p:nvPr>
        </p:nvSpPr>
        <p:spPr/>
        <p:txBody>
          <a:bodyPr/>
          <a:lstStyle/>
          <a:p>
            <a:r>
              <a:rPr lang="en-GB" dirty="0" smtClean="0"/>
              <a:t>Switches to R2 domain and forest functionality are reversible</a:t>
            </a:r>
          </a:p>
          <a:p>
            <a:pPr lvl="1"/>
            <a:r>
              <a:rPr lang="en-GB" dirty="0" smtClean="0"/>
              <a:t>Use PowerShell to reverse</a:t>
            </a:r>
          </a:p>
          <a:p>
            <a:pPr lvl="1"/>
            <a:r>
              <a:rPr lang="en-GB" dirty="0" smtClean="0"/>
              <a:t>Cannot be reversed once Recycle Bin is enabled</a:t>
            </a:r>
          </a:p>
          <a:p>
            <a:r>
              <a:rPr lang="en-GB" dirty="0" smtClean="0"/>
              <a:t>2008 R2 domain functionality for:</a:t>
            </a:r>
          </a:p>
          <a:p>
            <a:pPr lvl="1"/>
            <a:r>
              <a:rPr lang="en-GB" dirty="0" smtClean="0"/>
              <a:t>Authentication Mechanism Assurance</a:t>
            </a:r>
          </a:p>
          <a:p>
            <a:pPr lvl="1"/>
            <a:r>
              <a:rPr lang="en-GB" dirty="0" smtClean="0"/>
              <a:t>SPN management for Manage Service Accounts</a:t>
            </a:r>
          </a:p>
          <a:p>
            <a:r>
              <a:rPr lang="en-GB" dirty="0" smtClean="0"/>
              <a:t>2008 R2 forest functionality allows Recycle Bin to be enabled</a:t>
            </a:r>
            <a:endParaRPr lang="en-GB" dirty="0"/>
          </a:p>
        </p:txBody>
      </p:sp>
      <p:sp>
        <p:nvSpPr>
          <p:cNvPr id="4" name="Oval 3"/>
          <p:cNvSpPr/>
          <p:nvPr/>
        </p:nvSpPr>
        <p:spPr>
          <a:xfrm>
            <a:off x="8848763" y="142830"/>
            <a:ext cx="141310" cy="141310"/>
          </a:xfrm>
          <a:prstGeom prst="ellipse">
            <a:avLst/>
          </a:prstGeom>
          <a:ln/>
        </p:spPr>
        <p:style>
          <a:lnRef idx="0">
            <a:schemeClr val="accent3"/>
          </a:lnRef>
          <a:fillRef idx="3">
            <a:schemeClr val="accent3"/>
          </a:fillRef>
          <a:effectRef idx="3">
            <a:schemeClr val="accent3"/>
          </a:effectRef>
          <a:fontRef idx="minor">
            <a:schemeClr val="lt1"/>
          </a:fontRef>
        </p:style>
        <p:txBody>
          <a:bodyPr anchor="ctr"/>
          <a:lstStyle/>
          <a:p>
            <a:pPr algn="ctr" defTabSz="914400" fontAlgn="auto">
              <a:spcBef>
                <a:spcPts val="0"/>
              </a:spcBef>
              <a:spcAft>
                <a:spcPts val="0"/>
              </a:spcAft>
              <a:defRPr/>
            </a:pPr>
            <a:endParaRPr lang="en-US">
              <a:solidFill>
                <a:prstClr val="white"/>
              </a:solidFill>
              <a:latin typeface="Calibri"/>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GB" dirty="0" smtClean="0"/>
              <a:t>What’s your Favourite?</a:t>
            </a:r>
            <a:endParaRPr lang="en-GB" dirty="0"/>
          </a:p>
        </p:txBody>
      </p:sp>
      <p:sp>
        <p:nvSpPr>
          <p:cNvPr id="6" name="Content Placeholder 5"/>
          <p:cNvSpPr>
            <a:spLocks noGrp="1"/>
          </p:cNvSpPr>
          <p:nvPr>
            <p:ph idx="1"/>
          </p:nvPr>
        </p:nvSpPr>
        <p:spPr>
          <a:xfrm>
            <a:off x="845448" y="1412874"/>
            <a:ext cx="7340600" cy="4561205"/>
          </a:xfrm>
        </p:spPr>
        <p:txBody>
          <a:bodyPr/>
          <a:lstStyle/>
          <a:p>
            <a:r>
              <a:rPr lang="en-GB" dirty="0" smtClean="0"/>
              <a:t>AD module for Windows PowerShell </a:t>
            </a:r>
          </a:p>
          <a:p>
            <a:r>
              <a:rPr lang="en-GB" dirty="0" smtClean="0"/>
              <a:t>AD Administrative </a:t>
            </a:r>
            <a:r>
              <a:rPr lang="en-GB" dirty="0" err="1" smtClean="0"/>
              <a:t>Center</a:t>
            </a:r>
            <a:endParaRPr lang="en-GB" dirty="0" smtClean="0"/>
          </a:p>
          <a:p>
            <a:r>
              <a:rPr lang="en-GB" dirty="0" smtClean="0"/>
              <a:t>AD Best Practice Analyser</a:t>
            </a:r>
          </a:p>
          <a:p>
            <a:r>
              <a:rPr lang="en-GB" dirty="0" smtClean="0"/>
              <a:t>Managed Service Accounts</a:t>
            </a:r>
          </a:p>
          <a:p>
            <a:r>
              <a:rPr lang="en-GB" dirty="0" smtClean="0"/>
              <a:t>Offline domain join</a:t>
            </a:r>
          </a:p>
          <a:p>
            <a:r>
              <a:rPr lang="en-GB" dirty="0" smtClean="0"/>
              <a:t>Authentication mechanism assurance</a:t>
            </a:r>
          </a:p>
          <a:p>
            <a:r>
              <a:rPr lang="en-GB" dirty="0" smtClean="0"/>
              <a:t>AD Recycle Bin</a:t>
            </a:r>
            <a:endParaRPr lang="en-GB" dirty="0"/>
          </a:p>
        </p:txBody>
      </p:sp>
      <p:sp>
        <p:nvSpPr>
          <p:cNvPr id="4" name="Oval 3"/>
          <p:cNvSpPr/>
          <p:nvPr/>
        </p:nvSpPr>
        <p:spPr>
          <a:xfrm>
            <a:off x="8848763" y="142830"/>
            <a:ext cx="141310" cy="141310"/>
          </a:xfrm>
          <a:prstGeom prst="ellipse">
            <a:avLst/>
          </a:prstGeom>
          <a:ln/>
        </p:spPr>
        <p:style>
          <a:lnRef idx="0">
            <a:schemeClr val="accent3"/>
          </a:lnRef>
          <a:fillRef idx="3">
            <a:schemeClr val="accent3"/>
          </a:fillRef>
          <a:effectRef idx="3">
            <a:schemeClr val="accent3"/>
          </a:effectRef>
          <a:fontRef idx="minor">
            <a:schemeClr val="lt1"/>
          </a:fontRef>
        </p:style>
        <p:txBody>
          <a:bodyPr anchor="ctr"/>
          <a:lstStyle/>
          <a:p>
            <a:pPr algn="ctr" defTabSz="914400" fontAlgn="auto">
              <a:spcBef>
                <a:spcPts val="0"/>
              </a:spcBef>
              <a:spcAft>
                <a:spcPts val="0"/>
              </a:spcAft>
              <a:defRPr/>
            </a:pPr>
            <a:endParaRPr lang="en-US">
              <a:solidFill>
                <a:prstClr val="white"/>
              </a:solidFill>
              <a:latin typeface="Calibri"/>
            </a:endParaRPr>
          </a:p>
        </p:txBody>
      </p:sp>
    </p:spTree>
    <p:controls>
      <p:control spid="153602" name="TextBox1" r:id="rId2" imgW="533520" imgH="324000"/>
      <p:control spid="153603" name="TextBox2" r:id="rId3" imgW="533520" imgH="324000"/>
      <p:control spid="153604" name="TextBox3" r:id="rId4" imgW="533520" imgH="324000"/>
      <p:control spid="153605" name="TextBox4" r:id="rId5" imgW="533520" imgH="324000"/>
      <p:control spid="153606" name="TextBox5" r:id="rId6" imgW="533520" imgH="324000"/>
      <p:control spid="153607" name="TextBox6" r:id="rId7" imgW="533520" imgH="324000"/>
      <p:control spid="153608" name="TextBox7" r:id="rId8" imgW="533520" imgH="324000"/>
    </p:controls>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Rounded Rectangle 28"/>
          <p:cNvSpPr/>
          <p:nvPr/>
        </p:nvSpPr>
        <p:spPr bwMode="auto">
          <a:xfrm>
            <a:off x="162044" y="1178489"/>
            <a:ext cx="429768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49" name="Rounded Rectangle 48"/>
          <p:cNvSpPr/>
          <p:nvPr/>
        </p:nvSpPr>
        <p:spPr bwMode="auto">
          <a:xfrm>
            <a:off x="162044" y="3506886"/>
            <a:ext cx="429768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pic>
        <p:nvPicPr>
          <p:cNvPr id="24" name="Picture 23" descr="TechNet.png"/>
          <p:cNvPicPr>
            <a:picLocks noChangeAspect="1"/>
          </p:cNvPicPr>
          <p:nvPr/>
        </p:nvPicPr>
        <p:blipFill>
          <a:blip r:embed="rId2"/>
          <a:stretch>
            <a:fillRect/>
          </a:stretch>
        </p:blipFill>
        <p:spPr bwMode="black">
          <a:xfrm>
            <a:off x="762000" y="3607054"/>
            <a:ext cx="3624263" cy="738032"/>
          </a:xfrm>
          <a:prstGeom prst="rect">
            <a:avLst/>
          </a:prstGeom>
        </p:spPr>
      </p:pic>
      <p:grpSp>
        <p:nvGrpSpPr>
          <p:cNvPr id="3" name="Group 29"/>
          <p:cNvGrpSpPr/>
          <p:nvPr/>
        </p:nvGrpSpPr>
        <p:grpSpPr>
          <a:xfrm>
            <a:off x="276225" y="1426139"/>
            <a:ext cx="457200" cy="457200"/>
            <a:chOff x="0" y="1400175"/>
            <a:chExt cx="457200" cy="457200"/>
          </a:xfrm>
        </p:grpSpPr>
        <p:sp>
          <p:nvSpPr>
            <p:cNvPr id="31" name="Oval 30"/>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2" name="Oval 31"/>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3" name="Oval 32"/>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42" name="Oval 41"/>
          <p:cNvSpPr/>
          <p:nvPr/>
        </p:nvSpPr>
        <p:spPr bwMode="auto">
          <a:xfrm>
            <a:off x="123825" y="1273739"/>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sp>
        <p:nvSpPr>
          <p:cNvPr id="47" name="Rectangle 46"/>
          <p:cNvSpPr/>
          <p:nvPr/>
        </p:nvSpPr>
        <p:spPr>
          <a:xfrm>
            <a:off x="838200" y="2322868"/>
            <a:ext cx="3849547" cy="954107"/>
          </a:xfrm>
          <a:prstGeom prst="rect">
            <a:avLst/>
          </a:prstGeom>
        </p:spPr>
        <p:txBody>
          <a:bodyPr wrap="square">
            <a:spAutoFit/>
          </a:bodyPr>
          <a:lstStyle/>
          <a:p>
            <a:pPr>
              <a:spcBef>
                <a:spcPts val="600"/>
              </a:spcBef>
            </a:pPr>
            <a:r>
              <a:rPr lang="en-US" sz="2000" dirty="0" smtClean="0">
                <a:hlinkClick r:id="rId3"/>
              </a:rPr>
              <a:t>www.microsoft.com/teched</a:t>
            </a:r>
            <a:r>
              <a:rPr lang="en-US" sz="2000" dirty="0" smtClean="0"/>
              <a:t> </a:t>
            </a:r>
          </a:p>
          <a:p>
            <a:pPr marL="0" lvl="1" indent="0">
              <a:lnSpc>
                <a:spcPct val="100000"/>
              </a:lnSpc>
              <a:spcBef>
                <a:spcPts val="0"/>
              </a:spcBef>
              <a:buNone/>
              <a:tabLst>
                <a:tab pos="1828800" algn="l"/>
              </a:tabLst>
            </a:pPr>
            <a:endParaRPr lang="en-US" dirty="0" smtClean="0"/>
          </a:p>
          <a:p>
            <a:pPr marL="0" lvl="1" indent="0">
              <a:lnSpc>
                <a:spcPct val="100000"/>
              </a:lnSpc>
              <a:spcBef>
                <a:spcPts val="0"/>
              </a:spcBef>
              <a:buNone/>
              <a:tabLst>
                <a:tab pos="1828800" algn="l"/>
              </a:tabLst>
            </a:pPr>
            <a:r>
              <a:rPr lang="en-US" dirty="0" smtClean="0"/>
              <a:t>Sessions On-Demand &amp; Community</a:t>
            </a:r>
          </a:p>
        </p:txBody>
      </p:sp>
      <p:sp>
        <p:nvSpPr>
          <p:cNvPr id="48" name="Rectangle 47"/>
          <p:cNvSpPr/>
          <p:nvPr/>
        </p:nvSpPr>
        <p:spPr>
          <a:xfrm>
            <a:off x="838200" y="4474336"/>
            <a:ext cx="3733800" cy="1046440"/>
          </a:xfrm>
          <a:prstGeom prst="rect">
            <a:avLst/>
          </a:prstGeom>
        </p:spPr>
        <p:txBody>
          <a:bodyPr wrap="square">
            <a:spAutoFit/>
          </a:bodyPr>
          <a:lstStyle/>
          <a:p>
            <a:pPr lvl="0">
              <a:spcBef>
                <a:spcPts val="600"/>
              </a:spcBef>
              <a:buSzPct val="120000"/>
              <a:tabLst>
                <a:tab pos="1828800" algn="l"/>
              </a:tabLst>
              <a:defRPr/>
            </a:pPr>
            <a:r>
              <a:rPr lang="en-US" sz="2000" dirty="0" smtClean="0">
                <a:latin typeface="Calibri" pitchFamily="34" charset="0"/>
                <a:hlinkClick r:id="rId4"/>
              </a:rPr>
              <a:t>http://microsoft.com/technet</a:t>
            </a:r>
            <a:r>
              <a:rPr lang="en-US" sz="2400" b="1" dirty="0" smtClean="0">
                <a:latin typeface="Calibri" pitchFamily="34" charset="0"/>
              </a:rPr>
              <a:t>  </a:t>
            </a:r>
            <a:endParaRPr lang="en-US" sz="2400" dirty="0" smtClean="0">
              <a:latin typeface="Calibri" pitchFamily="34" charset="0"/>
            </a:endParaRPr>
          </a:p>
          <a:p>
            <a:pPr marL="0" lvl="1">
              <a:tabLst>
                <a:tab pos="1828800" algn="l"/>
              </a:tabLst>
              <a:defRPr/>
            </a:pPr>
            <a:endParaRPr lang="en-US" dirty="0" smtClean="0">
              <a:latin typeface="Calibri" pitchFamily="34" charset="0"/>
            </a:endParaRPr>
          </a:p>
          <a:p>
            <a:pPr marL="0" lvl="1">
              <a:tabLst>
                <a:tab pos="1828800" algn="l"/>
              </a:tabLst>
              <a:defRPr/>
            </a:pPr>
            <a:r>
              <a:rPr lang="en-US" dirty="0" smtClean="0">
                <a:latin typeface="Calibri" pitchFamily="34" charset="0"/>
              </a:rPr>
              <a:t>Resources for IT Professionals</a:t>
            </a:r>
          </a:p>
        </p:txBody>
      </p:sp>
      <p:pic>
        <p:nvPicPr>
          <p:cNvPr id="25" name="Picture 24" descr="TechEd_online.png"/>
          <p:cNvPicPr>
            <a:picLocks noChangeAspect="1"/>
          </p:cNvPicPr>
          <p:nvPr/>
        </p:nvPicPr>
        <p:blipFill>
          <a:blip r:embed="rId5"/>
          <a:stretch>
            <a:fillRect/>
          </a:stretch>
        </p:blipFill>
        <p:spPr bwMode="black">
          <a:xfrm>
            <a:off x="914400" y="1281128"/>
            <a:ext cx="2409825" cy="1076325"/>
          </a:xfrm>
          <a:prstGeom prst="rect">
            <a:avLst/>
          </a:prstGeom>
        </p:spPr>
      </p:pic>
      <p:sp>
        <p:nvSpPr>
          <p:cNvPr id="22" name="Rounded Rectangle 21"/>
          <p:cNvSpPr/>
          <p:nvPr/>
        </p:nvSpPr>
        <p:spPr bwMode="auto">
          <a:xfrm>
            <a:off x="4612234" y="3506886"/>
            <a:ext cx="429768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pic>
        <p:nvPicPr>
          <p:cNvPr id="27" name="Picture 26" descr="msdn_1inch_rgb.png"/>
          <p:cNvPicPr>
            <a:picLocks noChangeAspect="1"/>
          </p:cNvPicPr>
          <p:nvPr/>
        </p:nvPicPr>
        <p:blipFill>
          <a:blip r:embed="rId6"/>
          <a:stretch>
            <a:fillRect/>
          </a:stretch>
        </p:blipFill>
        <p:spPr bwMode="black">
          <a:xfrm>
            <a:off x="5457615" y="3583086"/>
            <a:ext cx="1857375" cy="942975"/>
          </a:xfrm>
          <a:prstGeom prst="rect">
            <a:avLst/>
          </a:prstGeom>
        </p:spPr>
      </p:pic>
      <p:sp>
        <p:nvSpPr>
          <p:cNvPr id="28" name="Rectangle 27"/>
          <p:cNvSpPr/>
          <p:nvPr/>
        </p:nvSpPr>
        <p:spPr>
          <a:xfrm>
            <a:off x="5457615" y="4474336"/>
            <a:ext cx="3352800" cy="1046440"/>
          </a:xfrm>
          <a:prstGeom prst="rect">
            <a:avLst/>
          </a:prstGeom>
        </p:spPr>
        <p:txBody>
          <a:bodyPr wrap="square">
            <a:spAutoFit/>
          </a:bodyPr>
          <a:lstStyle/>
          <a:p>
            <a:pPr>
              <a:spcBef>
                <a:spcPts val="600"/>
              </a:spcBef>
              <a:tabLst>
                <a:tab pos="1828800" algn="l"/>
              </a:tabLst>
            </a:pPr>
            <a:r>
              <a:rPr lang="en-US" sz="2000" dirty="0" smtClean="0">
                <a:hlinkClick r:id="rId7"/>
              </a:rPr>
              <a:t>http://microsoft.com/msdn</a:t>
            </a:r>
            <a:r>
              <a:rPr lang="en-US" sz="2400" b="1" dirty="0" smtClean="0"/>
              <a:t>  </a:t>
            </a:r>
            <a:endParaRPr lang="en-US" sz="2400" dirty="0" smtClean="0"/>
          </a:p>
          <a:p>
            <a:pPr marL="0" lvl="1" indent="0">
              <a:lnSpc>
                <a:spcPct val="100000"/>
              </a:lnSpc>
              <a:spcBef>
                <a:spcPts val="0"/>
              </a:spcBef>
              <a:buNone/>
              <a:tabLst>
                <a:tab pos="1828800" algn="l"/>
              </a:tabLst>
            </a:pPr>
            <a:endParaRPr lang="en-US" dirty="0" smtClean="0"/>
          </a:p>
          <a:p>
            <a:pPr marL="0" lvl="1" indent="0">
              <a:lnSpc>
                <a:spcPct val="100000"/>
              </a:lnSpc>
              <a:spcBef>
                <a:spcPts val="0"/>
              </a:spcBef>
              <a:buNone/>
              <a:tabLst>
                <a:tab pos="1828800" algn="l"/>
              </a:tabLst>
            </a:pPr>
            <a:r>
              <a:rPr lang="en-US" dirty="0" smtClean="0"/>
              <a:t>Resources for Developers</a:t>
            </a:r>
          </a:p>
        </p:txBody>
      </p:sp>
      <p:grpSp>
        <p:nvGrpSpPr>
          <p:cNvPr id="4" name="Group 29"/>
          <p:cNvGrpSpPr/>
          <p:nvPr/>
        </p:nvGrpSpPr>
        <p:grpSpPr>
          <a:xfrm>
            <a:off x="276225" y="3758636"/>
            <a:ext cx="457200" cy="457200"/>
            <a:chOff x="0" y="1400175"/>
            <a:chExt cx="457200" cy="457200"/>
          </a:xfrm>
        </p:grpSpPr>
        <p:sp>
          <p:nvSpPr>
            <p:cNvPr id="38" name="Oval 37"/>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9" name="Oval 38"/>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0" name="Oval 39"/>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41" name="Oval 40"/>
          <p:cNvSpPr/>
          <p:nvPr/>
        </p:nvSpPr>
        <p:spPr bwMode="auto">
          <a:xfrm>
            <a:off x="123825" y="3664111"/>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grpSp>
        <p:nvGrpSpPr>
          <p:cNvPr id="5" name="Group 43"/>
          <p:cNvGrpSpPr/>
          <p:nvPr/>
        </p:nvGrpSpPr>
        <p:grpSpPr>
          <a:xfrm>
            <a:off x="4800600" y="3758636"/>
            <a:ext cx="457200" cy="457200"/>
            <a:chOff x="0" y="1400175"/>
            <a:chExt cx="457200" cy="457200"/>
          </a:xfrm>
        </p:grpSpPr>
        <p:sp>
          <p:nvSpPr>
            <p:cNvPr id="45" name="Oval 44"/>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6" name="Oval 45"/>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50" name="Oval 49"/>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51" name="Oval 50"/>
          <p:cNvSpPr/>
          <p:nvPr/>
        </p:nvSpPr>
        <p:spPr bwMode="auto">
          <a:xfrm>
            <a:off x="4648200" y="3606236"/>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sp>
        <p:nvSpPr>
          <p:cNvPr id="35" name="Rounded Rectangle 34"/>
          <p:cNvSpPr/>
          <p:nvPr/>
        </p:nvSpPr>
        <p:spPr bwMode="auto">
          <a:xfrm>
            <a:off x="4612234" y="1178489"/>
            <a:ext cx="429768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grpSp>
        <p:nvGrpSpPr>
          <p:cNvPr id="6" name="Group 29"/>
          <p:cNvGrpSpPr/>
          <p:nvPr/>
        </p:nvGrpSpPr>
        <p:grpSpPr>
          <a:xfrm>
            <a:off x="4761140" y="1426139"/>
            <a:ext cx="457200" cy="457200"/>
            <a:chOff x="0" y="1400175"/>
            <a:chExt cx="457200" cy="457200"/>
          </a:xfrm>
        </p:grpSpPr>
        <p:sp>
          <p:nvSpPr>
            <p:cNvPr id="37" name="Oval 36"/>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3" name="Oval 42"/>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4" name="Oval 43"/>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52" name="Oval 51"/>
          <p:cNvSpPr/>
          <p:nvPr/>
        </p:nvSpPr>
        <p:spPr bwMode="auto">
          <a:xfrm>
            <a:off x="4608740" y="1273739"/>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sp>
        <p:nvSpPr>
          <p:cNvPr id="57" name="Rectangle 56"/>
          <p:cNvSpPr/>
          <p:nvPr/>
        </p:nvSpPr>
        <p:spPr>
          <a:xfrm>
            <a:off x="4629872" y="2322868"/>
            <a:ext cx="4514127" cy="954107"/>
          </a:xfrm>
          <a:prstGeom prst="rect">
            <a:avLst/>
          </a:prstGeom>
        </p:spPr>
        <p:txBody>
          <a:bodyPr wrap="square">
            <a:spAutoFit/>
          </a:bodyPr>
          <a:lstStyle/>
          <a:p>
            <a:pPr>
              <a:spcBef>
                <a:spcPts val="600"/>
              </a:spcBef>
            </a:pPr>
            <a:r>
              <a:rPr lang="en-US" sz="2000" dirty="0" smtClean="0">
                <a:hlinkClick r:id="rId8"/>
              </a:rPr>
              <a:t>www.microsoft.com/learning</a:t>
            </a:r>
            <a:r>
              <a:rPr lang="en-US" sz="2000" dirty="0" smtClean="0"/>
              <a:t>  </a:t>
            </a:r>
          </a:p>
          <a:p>
            <a:pPr marL="0" lvl="1" indent="0">
              <a:lnSpc>
                <a:spcPct val="100000"/>
              </a:lnSpc>
              <a:spcBef>
                <a:spcPts val="0"/>
              </a:spcBef>
              <a:buNone/>
              <a:tabLst>
                <a:tab pos="1828800" algn="l"/>
              </a:tabLst>
            </a:pPr>
            <a:endParaRPr lang="en-US" dirty="0" smtClean="0"/>
          </a:p>
          <a:p>
            <a:r>
              <a:rPr lang="en-US" dirty="0" smtClean="0"/>
              <a:t>Microsoft Certification &amp; Training Resources</a:t>
            </a:r>
            <a:endParaRPr lang="en-US" dirty="0"/>
          </a:p>
        </p:txBody>
      </p:sp>
      <p:sp>
        <p:nvSpPr>
          <p:cNvPr id="54" name="Title 1"/>
          <p:cNvSpPr>
            <a:spLocks noGrp="1"/>
          </p:cNvSpPr>
          <p:nvPr>
            <p:ph type="title"/>
          </p:nvPr>
        </p:nvSpPr>
        <p:spPr/>
        <p:txBody>
          <a:bodyPr vert="horz" wrap="square" lIns="0" tIns="0" rIns="0" bIns="0" rtlCol="0" anchor="t">
            <a:spAutoFit/>
          </a:bodyPr>
          <a:lstStyle/>
          <a:p>
            <a:r>
              <a:rPr/>
              <a:t>Resources</a:t>
            </a:r>
          </a:p>
        </p:txBody>
      </p:sp>
      <p:grpSp>
        <p:nvGrpSpPr>
          <p:cNvPr id="58" name="Group 57"/>
          <p:cNvGrpSpPr/>
          <p:nvPr/>
        </p:nvGrpSpPr>
        <p:grpSpPr bwMode="black">
          <a:xfrm>
            <a:off x="5457615" y="1234828"/>
            <a:ext cx="3477054" cy="771334"/>
            <a:chOff x="5561787" y="0"/>
            <a:chExt cx="3477054" cy="771334"/>
          </a:xfrm>
        </p:grpSpPr>
        <p:pic>
          <p:nvPicPr>
            <p:cNvPr id="56" name="Picture 55" descr="ms_Learning_w.eps"/>
            <p:cNvPicPr>
              <a:picLocks noChangeAspect="1"/>
            </p:cNvPicPr>
            <p:nvPr/>
          </p:nvPicPr>
          <p:blipFill>
            <a:blip r:embed="rId9"/>
            <a:srcRect l="51467"/>
            <a:stretch>
              <a:fillRect/>
            </a:stretch>
          </p:blipFill>
          <p:spPr bwMode="black">
            <a:xfrm>
              <a:off x="7257327" y="0"/>
              <a:ext cx="1781514" cy="771334"/>
            </a:xfrm>
            <a:prstGeom prst="rect">
              <a:avLst/>
            </a:prstGeom>
          </p:spPr>
        </p:pic>
        <p:pic>
          <p:nvPicPr>
            <p:cNvPr id="1026" name="Picture 2" descr="C:\Documents and Settings\Pennie\My Documents\ACERDATA (D)\Pennie's documents\MS Image\Boxshot_Logo\MICROSOFT\Microsoft Logo wht shadow.png"/>
            <p:cNvPicPr>
              <a:picLocks noChangeAspect="1" noChangeArrowheads="1"/>
            </p:cNvPicPr>
            <p:nvPr/>
          </p:nvPicPr>
          <p:blipFill>
            <a:blip r:embed="rId10"/>
            <a:srcRect/>
            <a:stretch>
              <a:fillRect/>
            </a:stretch>
          </p:blipFill>
          <p:spPr bwMode="black">
            <a:xfrm>
              <a:off x="5561787" y="254642"/>
              <a:ext cx="1693646" cy="312516"/>
            </a:xfrm>
            <a:prstGeom prst="rect">
              <a:avLst/>
            </a:prstGeom>
            <a:noFill/>
          </p:spPr>
        </p:pic>
      </p:grpSp>
      <p:sp>
        <p:nvSpPr>
          <p:cNvPr id="53" name="Rectangle 52"/>
          <p:cNvSpPr/>
          <p:nvPr/>
        </p:nvSpPr>
        <p:spPr bwMode="auto">
          <a:xfrm>
            <a:off x="-2298032" y="0"/>
            <a:ext cx="2141623" cy="3072384"/>
          </a:xfrm>
          <a:prstGeom prst="rect">
            <a:avLst/>
          </a:prstGeom>
          <a:ln w="38100">
            <a:solidFill>
              <a:srgbClr val="FFFF00"/>
            </a:solidFill>
            <a:headEnd type="none" w="med" len="med"/>
            <a:tailEnd type="none" w="med" len="med"/>
          </a:ln>
        </p:spPr>
        <p:style>
          <a:lnRef idx="0">
            <a:schemeClr val="dk1"/>
          </a:lnRef>
          <a:fillRef idx="3">
            <a:schemeClr val="dk1"/>
          </a:fillRef>
          <a:effectRef idx="3">
            <a:schemeClr val="dk1"/>
          </a:effectRef>
          <a:fontRef idx="minor">
            <a:schemeClr val="lt1"/>
          </a:fontRef>
        </p:style>
        <p:txBody>
          <a:bodyPr vert="horz" wrap="square" lIns="91436" tIns="45718" rIns="91436" bIns="45718" numCol="1" rtlCol="0" anchor="t" anchorCtr="0" compatLnSpc="1">
            <a:prstTxWarp prst="textNoShape">
              <a:avLst/>
            </a:prstTxWarp>
          </a:bodyPr>
          <a:lstStyle/>
          <a:p>
            <a:pPr defTabSz="914099" fontAlgn="base">
              <a:spcBef>
                <a:spcPct val="0"/>
              </a:spcBef>
              <a:spcAft>
                <a:spcPct val="0"/>
              </a:spcAft>
            </a:pPr>
            <a:r>
              <a:rPr lang="en-US" sz="2400" b="1" dirty="0" smtClean="0"/>
              <a:t>Required Slide</a:t>
            </a:r>
            <a:endParaRPr lang="en-US" sz="2400" b="1" dirty="0" smtClean="0">
              <a:solidFill>
                <a:srgbClr val="FFFFFF"/>
              </a:solidFill>
              <a:effectLst>
                <a:outerShdw blurRad="38100" dist="38100" dir="2700000" algn="tl">
                  <a:srgbClr val="000000">
                    <a:alpha val="43137"/>
                  </a:srgbClr>
                </a:outerShdw>
              </a:effectLst>
            </a:endParaRPr>
          </a:p>
          <a:p>
            <a:pPr defTabSz="914099" fontAlgn="base">
              <a:spcBef>
                <a:spcPct val="0"/>
              </a:spcBef>
              <a:spcAft>
                <a:spcPct val="0"/>
              </a:spcAft>
            </a:pPr>
            <a:r>
              <a:rPr lang="en-US" sz="2000" b="1" dirty="0" smtClean="0">
                <a:solidFill>
                  <a:schemeClr val="accent5"/>
                </a:solidFill>
              </a:rPr>
              <a:t>Speakers, </a:t>
            </a:r>
          </a:p>
          <a:p>
            <a:r>
              <a:rPr lang="en-US" dirty="0" smtClean="0"/>
              <a:t>TechEd 2009 is not producing </a:t>
            </a:r>
          </a:p>
          <a:p>
            <a:r>
              <a:rPr lang="en-US" dirty="0" smtClean="0"/>
              <a:t>a DVD. Please announce that </a:t>
            </a:r>
          </a:p>
          <a:p>
            <a:r>
              <a:rPr lang="en-US" dirty="0" smtClean="0"/>
              <a:t>attendees can </a:t>
            </a:r>
            <a:r>
              <a:rPr lang="en-US" b="1" dirty="0" smtClean="0"/>
              <a:t>access session </a:t>
            </a:r>
            <a:endParaRPr lang="en-US" dirty="0" smtClean="0"/>
          </a:p>
          <a:p>
            <a:r>
              <a:rPr lang="en-US" b="1" dirty="0" smtClean="0"/>
              <a:t>recordings at TechEd Online. </a:t>
            </a:r>
            <a:endParaRPr lang="en-US"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0"/>
                                          </p:stCondLst>
                                        </p:cTn>
                                        <p:tgtEl>
                                          <p:spTgt spid="42"/>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gtEl>
                                        <p:attrNameLst>
                                          <p:attrName>style.visibility</p:attrName>
                                        </p:attrNameLst>
                                      </p:cBhvr>
                                      <p:to>
                                        <p:strVal val="visible"/>
                                      </p:to>
                                    </p:set>
                                  </p:childTnLst>
                                </p:cTn>
                              </p:par>
                            </p:childTnLst>
                          </p:cTn>
                        </p:par>
                        <p:par>
                          <p:cTn id="9" fill="hold">
                            <p:stCondLst>
                              <p:cond delay="0"/>
                            </p:stCondLst>
                            <p:childTnLst>
                              <p:par>
                                <p:cTn id="10" presetID="10" presetClass="exit" presetSubtype="0" fill="hold" grpId="1" nodeType="afterEffect">
                                  <p:stCondLst>
                                    <p:cond delay="200"/>
                                  </p:stCondLst>
                                  <p:childTnLst>
                                    <p:animEffect transition="out" filter="fade">
                                      <p:cBhvr>
                                        <p:cTn id="11" dur="2000"/>
                                        <p:tgtEl>
                                          <p:spTgt spid="42"/>
                                        </p:tgtEl>
                                      </p:cBhvr>
                                    </p:animEffect>
                                    <p:set>
                                      <p:cBhvr>
                                        <p:cTn id="12" dur="1" fill="hold">
                                          <p:stCondLst>
                                            <p:cond delay="1999"/>
                                          </p:stCondLst>
                                        </p:cTn>
                                        <p:tgtEl>
                                          <p:spTgt spid="42"/>
                                        </p:tgtEl>
                                        <p:attrNameLst>
                                          <p:attrName>style.visibility</p:attrName>
                                        </p:attrNameLst>
                                      </p:cBhvr>
                                      <p:to>
                                        <p:strVal val="hidden"/>
                                      </p:to>
                                    </p:set>
                                  </p:childTnLst>
                                </p:cTn>
                              </p:par>
                            </p:childTnLst>
                          </p:cTn>
                        </p:par>
                        <p:par>
                          <p:cTn id="13" fill="hold">
                            <p:stCondLst>
                              <p:cond delay="2200"/>
                            </p:stCondLst>
                            <p:childTnLst>
                              <p:par>
                                <p:cTn id="14" presetID="1" presetClass="entr" presetSubtype="0" fill="hold" grpId="0" nodeType="afterEffect">
                                  <p:stCondLst>
                                    <p:cond delay="0"/>
                                  </p:stCondLst>
                                  <p:childTnLst>
                                    <p:set>
                                      <p:cBhvr>
                                        <p:cTn id="15" dur="1" fill="hold">
                                          <p:stCondLst>
                                            <p:cond delay="0"/>
                                          </p:stCondLst>
                                        </p:cTn>
                                        <p:tgtEl>
                                          <p:spTgt spid="41"/>
                                        </p:tgtEl>
                                        <p:attrNameLst>
                                          <p:attrName>style.visibility</p:attrName>
                                        </p:attrNameLst>
                                      </p:cBhvr>
                                      <p:to>
                                        <p:strVal val="visible"/>
                                      </p:to>
                                    </p:set>
                                  </p:childTnLst>
                                </p:cTn>
                              </p:par>
                              <p:par>
                                <p:cTn id="16" presetID="1" presetClass="entr" presetSubtype="0" fill="hold" nodeType="withEffect">
                                  <p:stCondLst>
                                    <p:cond delay="0"/>
                                  </p:stCondLst>
                                  <p:childTnLst>
                                    <p:set>
                                      <p:cBhvr>
                                        <p:cTn id="17" dur="1" fill="hold">
                                          <p:stCondLst>
                                            <p:cond delay="0"/>
                                          </p:stCondLst>
                                        </p:cTn>
                                        <p:tgtEl>
                                          <p:spTgt spid="4"/>
                                        </p:tgtEl>
                                        <p:attrNameLst>
                                          <p:attrName>style.visibility</p:attrName>
                                        </p:attrNameLst>
                                      </p:cBhvr>
                                      <p:to>
                                        <p:strVal val="visible"/>
                                      </p:to>
                                    </p:set>
                                  </p:childTnLst>
                                </p:cTn>
                              </p:par>
                            </p:childTnLst>
                          </p:cTn>
                        </p:par>
                        <p:par>
                          <p:cTn id="18" fill="hold">
                            <p:stCondLst>
                              <p:cond delay="2200"/>
                            </p:stCondLst>
                            <p:childTnLst>
                              <p:par>
                                <p:cTn id="19" presetID="10" presetClass="exit" presetSubtype="0" fill="hold" grpId="1" nodeType="afterEffect">
                                  <p:stCondLst>
                                    <p:cond delay="200"/>
                                  </p:stCondLst>
                                  <p:childTnLst>
                                    <p:animEffect transition="out" filter="fade">
                                      <p:cBhvr>
                                        <p:cTn id="20" dur="2000"/>
                                        <p:tgtEl>
                                          <p:spTgt spid="41"/>
                                        </p:tgtEl>
                                      </p:cBhvr>
                                    </p:animEffect>
                                    <p:set>
                                      <p:cBhvr>
                                        <p:cTn id="21" dur="1" fill="hold">
                                          <p:stCondLst>
                                            <p:cond delay="1999"/>
                                          </p:stCondLst>
                                        </p:cTn>
                                        <p:tgtEl>
                                          <p:spTgt spid="41"/>
                                        </p:tgtEl>
                                        <p:attrNameLst>
                                          <p:attrName>style.visibility</p:attrName>
                                        </p:attrNameLst>
                                      </p:cBhvr>
                                      <p:to>
                                        <p:strVal val="hidden"/>
                                      </p:to>
                                    </p:set>
                                  </p:childTnLst>
                                </p:cTn>
                              </p:par>
                            </p:childTnLst>
                          </p:cTn>
                        </p:par>
                        <p:par>
                          <p:cTn id="22" fill="hold">
                            <p:stCondLst>
                              <p:cond delay="4400"/>
                            </p:stCondLst>
                            <p:childTnLst>
                              <p:par>
                                <p:cTn id="23" presetID="1" presetClass="entr" presetSubtype="0" fill="hold" grpId="0" nodeType="afterEffect">
                                  <p:stCondLst>
                                    <p:cond delay="0"/>
                                  </p:stCondLst>
                                  <p:childTnLst>
                                    <p:set>
                                      <p:cBhvr>
                                        <p:cTn id="24" dur="1" fill="hold">
                                          <p:stCondLst>
                                            <p:cond delay="0"/>
                                          </p:stCondLst>
                                        </p:cTn>
                                        <p:tgtEl>
                                          <p:spTgt spid="51"/>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5"/>
                                        </p:tgtEl>
                                        <p:attrNameLst>
                                          <p:attrName>style.visibility</p:attrName>
                                        </p:attrNameLst>
                                      </p:cBhvr>
                                      <p:to>
                                        <p:strVal val="visible"/>
                                      </p:to>
                                    </p:set>
                                  </p:childTnLst>
                                </p:cTn>
                              </p:par>
                            </p:childTnLst>
                          </p:cTn>
                        </p:par>
                        <p:par>
                          <p:cTn id="27" fill="hold">
                            <p:stCondLst>
                              <p:cond delay="4400"/>
                            </p:stCondLst>
                            <p:childTnLst>
                              <p:par>
                                <p:cTn id="28" presetID="10" presetClass="exit" presetSubtype="0" fill="hold" grpId="1" nodeType="afterEffect">
                                  <p:stCondLst>
                                    <p:cond delay="200"/>
                                  </p:stCondLst>
                                  <p:childTnLst>
                                    <p:animEffect transition="out" filter="fade">
                                      <p:cBhvr>
                                        <p:cTn id="29" dur="2000"/>
                                        <p:tgtEl>
                                          <p:spTgt spid="51"/>
                                        </p:tgtEl>
                                      </p:cBhvr>
                                    </p:animEffect>
                                    <p:set>
                                      <p:cBhvr>
                                        <p:cTn id="30" dur="1" fill="hold">
                                          <p:stCondLst>
                                            <p:cond delay="1999"/>
                                          </p:stCondLst>
                                        </p:cTn>
                                        <p:tgtEl>
                                          <p:spTgt spid="51"/>
                                        </p:tgtEl>
                                        <p:attrNameLst>
                                          <p:attrName>style.visibility</p:attrName>
                                        </p:attrNameLst>
                                      </p:cBhvr>
                                      <p:to>
                                        <p:strVal val="hidden"/>
                                      </p:to>
                                    </p:set>
                                  </p:childTnLst>
                                </p:cTn>
                              </p:par>
                            </p:childTnLst>
                          </p:cTn>
                        </p:par>
                        <p:par>
                          <p:cTn id="31" fill="hold">
                            <p:stCondLst>
                              <p:cond delay="6600"/>
                            </p:stCondLst>
                            <p:childTnLst>
                              <p:par>
                                <p:cTn id="32" presetID="1" presetClass="entr" presetSubtype="0" fill="hold" grpId="0" nodeType="afterEffect">
                                  <p:stCondLst>
                                    <p:cond delay="0"/>
                                  </p:stCondLst>
                                  <p:childTnLst>
                                    <p:set>
                                      <p:cBhvr>
                                        <p:cTn id="33" dur="1" fill="hold">
                                          <p:stCondLst>
                                            <p:cond delay="0"/>
                                          </p:stCondLst>
                                        </p:cTn>
                                        <p:tgtEl>
                                          <p:spTgt spid="52"/>
                                        </p:tgtEl>
                                        <p:attrNameLst>
                                          <p:attrName>style.visibility</p:attrName>
                                        </p:attrNameLst>
                                      </p:cBhvr>
                                      <p:to>
                                        <p:strVal val="visible"/>
                                      </p:to>
                                    </p:set>
                                  </p:childTnLst>
                                </p:cTn>
                              </p:par>
                              <p:par>
                                <p:cTn id="34" presetID="1" presetClass="entr" presetSubtype="0" fill="hold" nodeType="withEffect">
                                  <p:stCondLst>
                                    <p:cond delay="0"/>
                                  </p:stCondLst>
                                  <p:childTnLst>
                                    <p:set>
                                      <p:cBhvr>
                                        <p:cTn id="35" dur="1" fill="hold">
                                          <p:stCondLst>
                                            <p:cond delay="0"/>
                                          </p:stCondLst>
                                        </p:cTn>
                                        <p:tgtEl>
                                          <p:spTgt spid="6"/>
                                        </p:tgtEl>
                                        <p:attrNameLst>
                                          <p:attrName>style.visibility</p:attrName>
                                        </p:attrNameLst>
                                      </p:cBhvr>
                                      <p:to>
                                        <p:strVal val="visible"/>
                                      </p:to>
                                    </p:set>
                                  </p:childTnLst>
                                </p:cTn>
                              </p:par>
                            </p:childTnLst>
                          </p:cTn>
                        </p:par>
                        <p:par>
                          <p:cTn id="36" fill="hold">
                            <p:stCondLst>
                              <p:cond delay="6600"/>
                            </p:stCondLst>
                            <p:childTnLst>
                              <p:par>
                                <p:cTn id="37" presetID="10" presetClass="exit" presetSubtype="0" fill="hold" grpId="1" nodeType="afterEffect">
                                  <p:stCondLst>
                                    <p:cond delay="200"/>
                                  </p:stCondLst>
                                  <p:childTnLst>
                                    <p:animEffect transition="out" filter="fade">
                                      <p:cBhvr>
                                        <p:cTn id="38" dur="2000"/>
                                        <p:tgtEl>
                                          <p:spTgt spid="52"/>
                                        </p:tgtEl>
                                      </p:cBhvr>
                                    </p:animEffect>
                                    <p:set>
                                      <p:cBhvr>
                                        <p:cTn id="39" dur="1" fill="hold">
                                          <p:stCondLst>
                                            <p:cond delay="1999"/>
                                          </p:stCondLst>
                                        </p:cTn>
                                        <p:tgtEl>
                                          <p:spTgt spid="5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animBg="1"/>
      <p:bldP spid="42" grpId="1" animBg="1"/>
      <p:bldP spid="41" grpId="0" animBg="1"/>
      <p:bldP spid="41" grpId="1" animBg="1"/>
      <p:bldP spid="51" grpId="0" animBg="1"/>
      <p:bldP spid="51" grpId="1" animBg="1"/>
      <p:bldP spid="52" grpId="0" animBg="1"/>
      <p:bldP spid="52" grpId="1"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itle 15"/>
          <p:cNvSpPr>
            <a:spLocks noGrp="1"/>
          </p:cNvSpPr>
          <p:nvPr>
            <p:ph type="title"/>
          </p:nvPr>
        </p:nvSpPr>
        <p:spPr/>
        <p:txBody>
          <a:bodyPr/>
          <a:lstStyle/>
          <a:p>
            <a:r>
              <a:rPr smtClean="0"/>
              <a:t>Related Content</a:t>
            </a:r>
            <a:endParaRPr lang="en-US" dirty="0"/>
          </a:p>
        </p:txBody>
      </p:sp>
      <p:sp>
        <p:nvSpPr>
          <p:cNvPr id="17" name="Content Placeholder 16"/>
          <p:cNvSpPr>
            <a:spLocks noGrp="1"/>
          </p:cNvSpPr>
          <p:nvPr>
            <p:ph sz="quarter" idx="10"/>
          </p:nvPr>
        </p:nvSpPr>
        <p:spPr>
          <a:xfrm>
            <a:off x="381000" y="1179871"/>
            <a:ext cx="8385048" cy="1932020"/>
          </a:xfrm>
        </p:spPr>
        <p:txBody>
          <a:bodyPr/>
          <a:lstStyle/>
          <a:p>
            <a:endParaRPr dirty="0" smtClean="0"/>
          </a:p>
          <a:p>
            <a:endParaRPr lang="en-US" dirty="0" smtClean="0"/>
          </a:p>
          <a:p>
            <a:r>
              <a:rPr dirty="0" smtClean="0"/>
              <a:t>Breakout Sessions:</a:t>
            </a:r>
          </a:p>
          <a:p>
            <a:r>
              <a:rPr lang="en-US" dirty="0" smtClean="0"/>
              <a:t>SIA402 Recovery of Active Directory Deleted Objects and the Windows Server 2008 R2 Recycle Bin</a:t>
            </a:r>
          </a:p>
          <a:p>
            <a:r>
              <a:rPr lang="en-US" dirty="0" smtClean="0"/>
              <a:t>SVR317 Managing Windows Server 2008 R2 and Windows 7 with Windows PowerShell V2</a:t>
            </a:r>
          </a:p>
          <a:p>
            <a:endParaRPr lang="en-US" dirty="0" smtClean="0"/>
          </a:p>
          <a:p>
            <a:endParaRPr dirty="0" smtClean="0"/>
          </a:p>
          <a:p>
            <a:endParaRPr dirty="0" smtClean="0"/>
          </a:p>
        </p:txBody>
      </p:sp>
      <p:sp>
        <p:nvSpPr>
          <p:cNvPr id="18" name="Content Placeholder 17"/>
          <p:cNvSpPr>
            <a:spLocks noGrp="1"/>
          </p:cNvSpPr>
          <p:nvPr>
            <p:ph sz="quarter" idx="11"/>
          </p:nvPr>
        </p:nvSpPr>
        <p:spPr>
          <a:xfrm>
            <a:off x="381000" y="3040576"/>
            <a:ext cx="8385048" cy="685800"/>
          </a:xfrm>
        </p:spPr>
        <p:txBody>
          <a:bodyPr/>
          <a:lstStyle/>
          <a:p>
            <a:pPr>
              <a:defRPr/>
            </a:pPr>
            <a:r>
              <a:rPr dirty="0" smtClean="0"/>
              <a:t>Interactive Theater Sessions :</a:t>
            </a:r>
          </a:p>
          <a:p>
            <a:pPr>
              <a:defRPr/>
            </a:pPr>
            <a:r>
              <a:rPr lang="en-US" dirty="0" smtClean="0"/>
              <a:t>SIA02-IS Active Directory: What's New in R2</a:t>
            </a:r>
            <a:endParaRPr dirty="0" smtClean="0"/>
          </a:p>
        </p:txBody>
      </p:sp>
      <p:sp>
        <p:nvSpPr>
          <p:cNvPr id="19" name="Content Placeholder 18"/>
          <p:cNvSpPr>
            <a:spLocks noGrp="1"/>
          </p:cNvSpPr>
          <p:nvPr>
            <p:ph sz="quarter" idx="12"/>
          </p:nvPr>
        </p:nvSpPr>
        <p:spPr>
          <a:xfrm>
            <a:off x="381000" y="3973539"/>
            <a:ext cx="8385048" cy="1158900"/>
          </a:xfrm>
        </p:spPr>
        <p:txBody>
          <a:bodyPr/>
          <a:lstStyle/>
          <a:p>
            <a:r>
              <a:rPr dirty="0" smtClean="0"/>
              <a:t>Hands-on Labs:</a:t>
            </a:r>
          </a:p>
          <a:p>
            <a:r>
              <a:rPr lang="en-US" dirty="0" smtClean="0"/>
              <a:t>WSV03-HOL Advanced Windows PowerShell Scripting</a:t>
            </a:r>
          </a:p>
          <a:p>
            <a:r>
              <a:rPr lang="en-US" dirty="0" smtClean="0"/>
              <a:t>WSV20-HOL Windows Server 2008 R2: What's New in Microsoft Active Directory</a:t>
            </a:r>
          </a:p>
          <a:p>
            <a:endParaRPr dirty="0" smtClean="0"/>
          </a:p>
        </p:txBody>
      </p:sp>
      <p:sp>
        <p:nvSpPr>
          <p:cNvPr id="8" name="Rectangle 7"/>
          <p:cNvSpPr/>
          <p:nvPr/>
        </p:nvSpPr>
        <p:spPr bwMode="auto">
          <a:xfrm>
            <a:off x="-2298032" y="0"/>
            <a:ext cx="2141623" cy="2586789"/>
          </a:xfrm>
          <a:prstGeom prst="rect">
            <a:avLst/>
          </a:prstGeom>
          <a:ln w="38100">
            <a:solidFill>
              <a:srgbClr val="FFFF00"/>
            </a:solidFill>
            <a:headEnd type="none" w="med" len="med"/>
            <a:tailEnd type="none" w="med" len="med"/>
          </a:ln>
        </p:spPr>
        <p:style>
          <a:lnRef idx="0">
            <a:schemeClr val="dk1"/>
          </a:lnRef>
          <a:fillRef idx="3">
            <a:schemeClr val="dk1"/>
          </a:fillRef>
          <a:effectRef idx="3">
            <a:schemeClr val="dk1"/>
          </a:effectRef>
          <a:fontRef idx="minor">
            <a:schemeClr val="lt1"/>
          </a:fontRef>
        </p:style>
        <p:txBody>
          <a:bodyPr vert="horz" wrap="square" lIns="91436" tIns="45718" rIns="91436" bIns="45718" numCol="1" rtlCol="0" anchor="t" anchorCtr="0" compatLnSpc="1">
            <a:prstTxWarp prst="textNoShape">
              <a:avLst/>
            </a:prstTxWarp>
          </a:bodyPr>
          <a:lstStyle/>
          <a:p>
            <a:pPr defTabSz="914099" fontAlgn="base">
              <a:spcBef>
                <a:spcPct val="0"/>
              </a:spcBef>
              <a:spcAft>
                <a:spcPct val="0"/>
              </a:spcAft>
            </a:pPr>
            <a:r>
              <a:rPr lang="en-US" sz="2400" b="1" dirty="0" smtClean="0"/>
              <a:t>Required Slide</a:t>
            </a:r>
            <a:endParaRPr lang="en-US" sz="2400" b="1" dirty="0" smtClean="0">
              <a:solidFill>
                <a:srgbClr val="FFFFFF"/>
              </a:solidFill>
              <a:effectLst>
                <a:outerShdw blurRad="38100" dist="38100" dir="2700000" algn="tl">
                  <a:srgbClr val="000000">
                    <a:alpha val="43137"/>
                  </a:srgbClr>
                </a:outerShdw>
              </a:effectLst>
            </a:endParaRPr>
          </a:p>
          <a:p>
            <a:pPr defTabSz="914099" fontAlgn="base">
              <a:spcBef>
                <a:spcPct val="0"/>
              </a:spcBef>
              <a:spcAft>
                <a:spcPct val="0"/>
              </a:spcAft>
            </a:pPr>
            <a:r>
              <a:rPr lang="en-US" sz="2000" b="1" dirty="0" smtClean="0">
                <a:solidFill>
                  <a:schemeClr val="accent5"/>
                </a:solidFill>
              </a:rPr>
              <a:t>Speakers, </a:t>
            </a:r>
          </a:p>
          <a:p>
            <a:pPr defTabSz="914099" fontAlgn="base">
              <a:spcBef>
                <a:spcPct val="0"/>
              </a:spcBef>
              <a:spcAft>
                <a:spcPct val="0"/>
              </a:spcAft>
            </a:pPr>
            <a:r>
              <a:rPr lang="en-US" dirty="0" smtClean="0"/>
              <a:t>please list the Breakout Sessions, </a:t>
            </a:r>
            <a:br>
              <a:rPr lang="en-US" dirty="0" smtClean="0"/>
            </a:br>
            <a:r>
              <a:rPr lang="en-US" dirty="0" smtClean="0"/>
              <a:t>TLC Interactive Theaters and Labs </a:t>
            </a:r>
            <a:br>
              <a:rPr lang="en-US" dirty="0" smtClean="0"/>
            </a:br>
            <a:r>
              <a:rPr lang="en-US" dirty="0" smtClean="0"/>
              <a:t>that are related to your session.</a:t>
            </a:r>
          </a:p>
        </p:txBody>
      </p:sp>
    </p:spTree>
  </p:cSld>
  <p:clrMapOvr>
    <a:masterClrMapping/>
  </p:clrMapOvr>
  <p:transition>
    <p:fade/>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itle 15"/>
          <p:cNvSpPr>
            <a:spLocks noGrp="1"/>
          </p:cNvSpPr>
          <p:nvPr>
            <p:ph type="title"/>
          </p:nvPr>
        </p:nvSpPr>
        <p:spPr/>
        <p:txBody>
          <a:bodyPr/>
          <a:lstStyle/>
          <a:p>
            <a:r>
              <a:rPr dirty="0" smtClean="0"/>
              <a:t>My Sessions at </a:t>
            </a:r>
            <a:r>
              <a:rPr dirty="0" err="1" smtClean="0"/>
              <a:t>TechEd</a:t>
            </a:r>
            <a:endParaRPr lang="en-US" dirty="0"/>
          </a:p>
        </p:txBody>
      </p:sp>
      <p:sp>
        <p:nvSpPr>
          <p:cNvPr id="17" name="Content Placeholder 16"/>
          <p:cNvSpPr>
            <a:spLocks noGrp="1"/>
          </p:cNvSpPr>
          <p:nvPr>
            <p:ph sz="quarter" idx="10"/>
          </p:nvPr>
        </p:nvSpPr>
        <p:spPr>
          <a:xfrm>
            <a:off x="366713" y="1371595"/>
            <a:ext cx="8385048" cy="2934933"/>
          </a:xfrm>
        </p:spPr>
        <p:txBody>
          <a:bodyPr/>
          <a:lstStyle/>
          <a:p>
            <a:r>
              <a:rPr dirty="0" smtClean="0"/>
              <a:t>Breakout Sessions:</a:t>
            </a:r>
          </a:p>
          <a:p>
            <a:r>
              <a:rPr lang="en-US" dirty="0" smtClean="0"/>
              <a:t>SIA319 What's Windows Server 2008 R2 Going to Do for Your Active Directory?</a:t>
            </a:r>
          </a:p>
          <a:p>
            <a:r>
              <a:rPr lang="en-US" dirty="0" smtClean="0"/>
              <a:t>SIA402 Recovery of Active Directory Deleted Objects and the Windows Server 2008 R2 Recycle Bin</a:t>
            </a:r>
          </a:p>
          <a:p>
            <a:r>
              <a:rPr lang="en-US" dirty="0" smtClean="0"/>
              <a:t>SVR401 DirectAccess Technical Drilldown, Part 1 of 2: IPv6 and Transition Technologies</a:t>
            </a:r>
          </a:p>
          <a:p>
            <a:r>
              <a:rPr lang="en-US" dirty="0" smtClean="0"/>
              <a:t>SVR402 DirectAccess Technical Drilldown, Part 2 of 2: Putting It All Together</a:t>
            </a:r>
          </a:p>
          <a:p>
            <a:endParaRPr dirty="0" smtClean="0"/>
          </a:p>
        </p:txBody>
      </p:sp>
      <p:sp>
        <p:nvSpPr>
          <p:cNvPr id="18" name="Content Placeholder 17"/>
          <p:cNvSpPr>
            <a:spLocks noGrp="1"/>
          </p:cNvSpPr>
          <p:nvPr>
            <p:ph sz="quarter" idx="11"/>
          </p:nvPr>
        </p:nvSpPr>
        <p:spPr>
          <a:xfrm>
            <a:off x="381000" y="3953185"/>
            <a:ext cx="8385048" cy="1610184"/>
          </a:xfrm>
        </p:spPr>
        <p:txBody>
          <a:bodyPr/>
          <a:lstStyle/>
          <a:p>
            <a:pPr>
              <a:defRPr/>
            </a:pPr>
            <a:r>
              <a:rPr dirty="0" smtClean="0"/>
              <a:t>Interactive Theater Sessions:</a:t>
            </a:r>
          </a:p>
          <a:p>
            <a:pPr>
              <a:defRPr/>
            </a:pPr>
            <a:r>
              <a:rPr lang="en-US" dirty="0" smtClean="0"/>
              <a:t>SVR08-IS End-to-End Remote Connectivity with DirectAccess</a:t>
            </a:r>
            <a:endParaRPr dirty="0" smtClean="0"/>
          </a:p>
        </p:txBody>
      </p:sp>
      <p:sp>
        <p:nvSpPr>
          <p:cNvPr id="8" name="Rectangle 7"/>
          <p:cNvSpPr/>
          <p:nvPr/>
        </p:nvSpPr>
        <p:spPr bwMode="auto">
          <a:xfrm>
            <a:off x="-2298032" y="0"/>
            <a:ext cx="2141623" cy="2586789"/>
          </a:xfrm>
          <a:prstGeom prst="rect">
            <a:avLst/>
          </a:prstGeom>
          <a:ln w="38100">
            <a:solidFill>
              <a:srgbClr val="FFFF00"/>
            </a:solidFill>
            <a:headEnd type="none" w="med" len="med"/>
            <a:tailEnd type="none" w="med" len="med"/>
          </a:ln>
        </p:spPr>
        <p:style>
          <a:lnRef idx="0">
            <a:schemeClr val="dk1"/>
          </a:lnRef>
          <a:fillRef idx="3">
            <a:schemeClr val="dk1"/>
          </a:fillRef>
          <a:effectRef idx="3">
            <a:schemeClr val="dk1"/>
          </a:effectRef>
          <a:fontRef idx="minor">
            <a:schemeClr val="lt1"/>
          </a:fontRef>
        </p:style>
        <p:txBody>
          <a:bodyPr vert="horz" wrap="square" lIns="91436" tIns="45718" rIns="91436" bIns="45718" numCol="1" rtlCol="0" anchor="t" anchorCtr="0" compatLnSpc="1">
            <a:prstTxWarp prst="textNoShape">
              <a:avLst/>
            </a:prstTxWarp>
          </a:bodyPr>
          <a:lstStyle/>
          <a:p>
            <a:pPr defTabSz="914099" fontAlgn="base">
              <a:spcBef>
                <a:spcPct val="0"/>
              </a:spcBef>
              <a:spcAft>
                <a:spcPct val="0"/>
              </a:spcAft>
            </a:pPr>
            <a:r>
              <a:rPr lang="en-US" sz="2400" b="1" dirty="0" smtClean="0"/>
              <a:t>Required Slide</a:t>
            </a:r>
            <a:endParaRPr lang="en-US" sz="2400" b="1" dirty="0" smtClean="0">
              <a:solidFill>
                <a:srgbClr val="FFFFFF"/>
              </a:solidFill>
              <a:effectLst>
                <a:outerShdw blurRad="38100" dist="38100" dir="2700000" algn="tl">
                  <a:srgbClr val="000000">
                    <a:alpha val="43137"/>
                  </a:srgbClr>
                </a:outerShdw>
              </a:effectLst>
            </a:endParaRPr>
          </a:p>
          <a:p>
            <a:pPr defTabSz="914099" fontAlgn="base">
              <a:spcBef>
                <a:spcPct val="0"/>
              </a:spcBef>
              <a:spcAft>
                <a:spcPct val="0"/>
              </a:spcAft>
            </a:pPr>
            <a:r>
              <a:rPr lang="en-US" sz="2000" b="1" dirty="0" smtClean="0">
                <a:solidFill>
                  <a:schemeClr val="accent5"/>
                </a:solidFill>
              </a:rPr>
              <a:t>Speakers, </a:t>
            </a:r>
          </a:p>
          <a:p>
            <a:pPr defTabSz="914099" fontAlgn="base">
              <a:spcBef>
                <a:spcPct val="0"/>
              </a:spcBef>
              <a:spcAft>
                <a:spcPct val="0"/>
              </a:spcAft>
            </a:pPr>
            <a:r>
              <a:rPr lang="en-US" dirty="0" smtClean="0"/>
              <a:t>please list the Breakout Sessions, </a:t>
            </a:r>
            <a:br>
              <a:rPr lang="en-US" dirty="0" smtClean="0"/>
            </a:br>
            <a:r>
              <a:rPr lang="en-US" dirty="0" smtClean="0"/>
              <a:t>TLC Interactive Theaters and Labs </a:t>
            </a:r>
            <a:br>
              <a:rPr lang="en-US" dirty="0" smtClean="0"/>
            </a:br>
            <a:r>
              <a:rPr lang="en-US" dirty="0" smtClean="0"/>
              <a:t>that are related to your session.</a:t>
            </a:r>
          </a:p>
        </p:txBody>
      </p:sp>
    </p:spTree>
  </p:cSld>
  <p:clrMapOvr>
    <a:masterClrMapping/>
  </p:clrMapOvr>
  <p:transition>
    <p:fade/>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Freeform 17"/>
          <p:cNvSpPr/>
          <p:nvPr/>
        </p:nvSpPr>
        <p:spPr bwMode="auto">
          <a:xfrm>
            <a:off x="-37474" y="-60065"/>
            <a:ext cx="10109200" cy="6931025"/>
          </a:xfrm>
          <a:custGeom>
            <a:avLst/>
            <a:gdLst>
              <a:gd name="connsiteX0" fmla="*/ 0 w 6962775"/>
              <a:gd name="connsiteY0" fmla="*/ 0 h 3952875"/>
              <a:gd name="connsiteX1" fmla="*/ 6962775 w 6962775"/>
              <a:gd name="connsiteY1" fmla="*/ 3952875 h 3952875"/>
              <a:gd name="connsiteX2" fmla="*/ 6429375 w 6962775"/>
              <a:gd name="connsiteY2" fmla="*/ 3952875 h 3952875"/>
              <a:gd name="connsiteX3" fmla="*/ 0 w 6962775"/>
              <a:gd name="connsiteY3" fmla="*/ 552450 h 3952875"/>
              <a:gd name="connsiteX4" fmla="*/ 0 w 6962775"/>
              <a:gd name="connsiteY4" fmla="*/ 0 h 3952875"/>
              <a:gd name="connsiteX0" fmla="*/ 0 w 7188200"/>
              <a:gd name="connsiteY0" fmla="*/ 2978150 h 6931025"/>
              <a:gd name="connsiteX1" fmla="*/ 6962775 w 7188200"/>
              <a:gd name="connsiteY1" fmla="*/ 6931025 h 6931025"/>
              <a:gd name="connsiteX2" fmla="*/ 6429375 w 7188200"/>
              <a:gd name="connsiteY2" fmla="*/ 6931025 h 6931025"/>
              <a:gd name="connsiteX3" fmla="*/ 0 w 7188200"/>
              <a:gd name="connsiteY3" fmla="*/ 3530600 h 6931025"/>
              <a:gd name="connsiteX4" fmla="*/ 0 w 7188200"/>
              <a:gd name="connsiteY4" fmla="*/ 2978150 h 6931025"/>
              <a:gd name="connsiteX0" fmla="*/ 0 w 10109200"/>
              <a:gd name="connsiteY0" fmla="*/ 2978150 h 6931025"/>
              <a:gd name="connsiteX1" fmla="*/ 6962775 w 10109200"/>
              <a:gd name="connsiteY1" fmla="*/ 6931025 h 6931025"/>
              <a:gd name="connsiteX2" fmla="*/ 6429375 w 10109200"/>
              <a:gd name="connsiteY2" fmla="*/ 6931025 h 6931025"/>
              <a:gd name="connsiteX3" fmla="*/ 0 w 10109200"/>
              <a:gd name="connsiteY3" fmla="*/ 3530600 h 6931025"/>
              <a:gd name="connsiteX4" fmla="*/ 0 w 10109200"/>
              <a:gd name="connsiteY4" fmla="*/ 2978150 h 6931025"/>
              <a:gd name="connsiteX0" fmla="*/ 0 w 10109200"/>
              <a:gd name="connsiteY0" fmla="*/ 2978150 h 6931025"/>
              <a:gd name="connsiteX1" fmla="*/ 6962775 w 10109200"/>
              <a:gd name="connsiteY1" fmla="*/ 6931025 h 6931025"/>
              <a:gd name="connsiteX2" fmla="*/ 6429375 w 10109200"/>
              <a:gd name="connsiteY2" fmla="*/ 6931025 h 6931025"/>
              <a:gd name="connsiteX3" fmla="*/ 0 w 10109200"/>
              <a:gd name="connsiteY3" fmla="*/ 3530600 h 6931025"/>
              <a:gd name="connsiteX4" fmla="*/ 0 w 10109200"/>
              <a:gd name="connsiteY4" fmla="*/ 2978150 h 6931025"/>
              <a:gd name="connsiteX0" fmla="*/ 0 w 10109200"/>
              <a:gd name="connsiteY0" fmla="*/ 2978150 h 6931025"/>
              <a:gd name="connsiteX1" fmla="*/ 6962775 w 10109200"/>
              <a:gd name="connsiteY1" fmla="*/ 6931025 h 6931025"/>
              <a:gd name="connsiteX2" fmla="*/ 6429375 w 10109200"/>
              <a:gd name="connsiteY2" fmla="*/ 6931025 h 6931025"/>
              <a:gd name="connsiteX3" fmla="*/ 0 w 10109200"/>
              <a:gd name="connsiteY3" fmla="*/ 3530600 h 6931025"/>
              <a:gd name="connsiteX4" fmla="*/ 0 w 10109200"/>
              <a:gd name="connsiteY4" fmla="*/ 2978150 h 6931025"/>
              <a:gd name="connsiteX0" fmla="*/ 0 w 10109200"/>
              <a:gd name="connsiteY0" fmla="*/ 2978150 h 6931025"/>
              <a:gd name="connsiteX1" fmla="*/ 6962775 w 10109200"/>
              <a:gd name="connsiteY1" fmla="*/ 6931025 h 6931025"/>
              <a:gd name="connsiteX2" fmla="*/ 6429375 w 10109200"/>
              <a:gd name="connsiteY2" fmla="*/ 6931025 h 6931025"/>
              <a:gd name="connsiteX3" fmla="*/ 0 w 10109200"/>
              <a:gd name="connsiteY3" fmla="*/ 3530600 h 6931025"/>
              <a:gd name="connsiteX4" fmla="*/ 0 w 10109200"/>
              <a:gd name="connsiteY4" fmla="*/ 2978150 h 69310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109200" h="6931025">
                <a:moveTo>
                  <a:pt x="0" y="2978150"/>
                </a:moveTo>
                <a:cubicBezTo>
                  <a:pt x="7188200" y="0"/>
                  <a:pt x="10109200" y="2984500"/>
                  <a:pt x="6962775" y="6931025"/>
                </a:cubicBezTo>
                <a:lnTo>
                  <a:pt x="6429375" y="6931025"/>
                </a:lnTo>
                <a:cubicBezTo>
                  <a:pt x="6924675" y="4321175"/>
                  <a:pt x="4371975" y="2511425"/>
                  <a:pt x="0" y="3530600"/>
                </a:cubicBezTo>
                <a:lnTo>
                  <a:pt x="0" y="2978150"/>
                </a:lnTo>
                <a:close/>
              </a:path>
            </a:pathLst>
          </a:custGeom>
          <a:gradFill flip="none" rotWithShape="1">
            <a:gsLst>
              <a:gs pos="0">
                <a:schemeClr val="accent1">
                  <a:alpha val="30000"/>
                </a:schemeClr>
              </a:gs>
              <a:gs pos="100000">
                <a:srgbClr val="000000">
                  <a:alpha val="10000"/>
                </a:srgbClr>
              </a:gs>
            </a:gsLst>
            <a:lin ang="2700000" scaled="1"/>
            <a:tileRect/>
          </a:gradFill>
          <a:ln w="9525">
            <a:noFill/>
            <a:miter lim="800000"/>
            <a:headEnd/>
            <a:tailEnd/>
          </a:ln>
        </p:spPr>
        <p:txBody>
          <a:bodyPr anchor="t" anchorCtr="0"/>
          <a:lstStyle/>
          <a:p>
            <a:pPr algn="ctr" defTabSz="914099" fontAlgn="base">
              <a:spcBef>
                <a:spcPct val="0"/>
              </a:spcBef>
              <a:spcAft>
                <a:spcPct val="0"/>
              </a:spcAft>
              <a:defRPr/>
            </a:pPr>
            <a:endParaRPr lang="en-US" sz="32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35" name="Round Same Side Corner Rectangle 34"/>
          <p:cNvSpPr/>
          <p:nvPr/>
        </p:nvSpPr>
        <p:spPr bwMode="hidden">
          <a:xfrm rot="5400000">
            <a:off x="1064193" y="2283808"/>
            <a:ext cx="2443162" cy="5360192"/>
          </a:xfrm>
          <a:prstGeom prst="round2SameRect">
            <a:avLst>
              <a:gd name="adj1" fmla="val 50000"/>
              <a:gd name="adj2" fmla="val 0"/>
            </a:avLst>
          </a:prstGeom>
          <a:gradFill flip="none" rotWithShape="1">
            <a:gsLst>
              <a:gs pos="0">
                <a:schemeClr val="accent2"/>
              </a:gs>
              <a:gs pos="24000">
                <a:schemeClr val="accent2">
                  <a:alpha val="65000"/>
                </a:schemeClr>
              </a:gs>
              <a:gs pos="35000">
                <a:schemeClr val="accent2">
                  <a:alpha val="75000"/>
                </a:schemeClr>
              </a:gs>
              <a:gs pos="100000">
                <a:srgbClr val="0270DB">
                  <a:alpha val="0"/>
                </a:srgbClr>
              </a:gs>
            </a:gsLst>
            <a:lin ang="5400000" scaled="1"/>
            <a:tileRect/>
          </a:gradFill>
          <a:ln w="38100">
            <a:noFill/>
            <a:headEnd type="none" w="med" len="med"/>
            <a:tailEnd type="none" w="med" len="med"/>
          </a:ln>
          <a:effectLst/>
          <a:scene3d>
            <a:camera prst="orthographicFront">
              <a:rot lat="0" lon="0" rev="0"/>
            </a:camera>
            <a:lightRig rig="threePt" dir="t">
              <a:rot lat="0" lon="0" rev="9000000"/>
            </a:lightRig>
          </a:scene3d>
          <a:sp3d prstMaterial="flat">
            <a:bevelT w="95250" h="95250"/>
            <a:extrusionClr>
              <a:srgbClr val="C00000"/>
            </a:extrusionClr>
            <a:contourClr>
              <a:srgbClr val="FF9D17"/>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sp>
        <p:nvSpPr>
          <p:cNvPr id="11" name="Rounded Rectangle 10"/>
          <p:cNvSpPr/>
          <p:nvPr/>
        </p:nvSpPr>
        <p:spPr bwMode="blackGray">
          <a:xfrm>
            <a:off x="41077" y="3971504"/>
            <a:ext cx="5055579" cy="2009776"/>
          </a:xfrm>
          <a:prstGeom prst="roundRect">
            <a:avLst/>
          </a:prstGeom>
          <a:noFill/>
          <a:ln w="9525">
            <a:noFill/>
            <a:miter lim="800000"/>
            <a:headEnd/>
            <a:tailEnd/>
          </a:ln>
          <a:scene3d>
            <a:camera prst="orthographicFront"/>
            <a:lightRig rig="contrasting" dir="t">
              <a:rot lat="0" lon="0" rev="7800000"/>
            </a:lightRig>
          </a:scene3d>
          <a:sp3d prstMaterial="metal">
            <a:bevelB w="0" h="0"/>
          </a:sp3d>
        </p:spPr>
        <p:txBody>
          <a:bodyPr anchor="ctr" anchorCtr="0"/>
          <a:lstStyle/>
          <a:p>
            <a:pPr defTabSz="914099" fontAlgn="base">
              <a:spcBef>
                <a:spcPct val="0"/>
              </a:spcBef>
              <a:spcAft>
                <a:spcPct val="0"/>
              </a:spcAft>
              <a:defRPr/>
            </a:pPr>
            <a:r>
              <a:rPr lang="en-US" sz="3200" dirty="0" smtClean="0">
                <a:solidFill>
                  <a:srgbClr val="FFFFFF"/>
                </a:solidFill>
                <a:effectLst>
                  <a:outerShdw blurRad="38100" dist="38100" dir="2700000" algn="tl">
                    <a:srgbClr val="000000">
                      <a:alpha val="43137"/>
                    </a:srgbClr>
                  </a:outerShdw>
                </a:effectLst>
                <a:latin typeface="Segoe" pitchFamily="34" charset="0"/>
              </a:rPr>
              <a:t>Complete an evaluation on </a:t>
            </a:r>
            <a:r>
              <a:rPr lang="en-US" sz="3200" dirty="0" err="1" smtClean="0">
                <a:solidFill>
                  <a:srgbClr val="FFFFFF"/>
                </a:solidFill>
                <a:effectLst>
                  <a:outerShdw blurRad="38100" dist="38100" dir="2700000" algn="tl">
                    <a:srgbClr val="000000">
                      <a:alpha val="43137"/>
                    </a:srgbClr>
                  </a:outerShdw>
                </a:effectLst>
                <a:latin typeface="Segoe" pitchFamily="34" charset="0"/>
              </a:rPr>
              <a:t>CommNet</a:t>
            </a:r>
            <a:r>
              <a:rPr lang="en-US" sz="3200" dirty="0" smtClean="0">
                <a:solidFill>
                  <a:srgbClr val="FFFFFF"/>
                </a:solidFill>
                <a:effectLst>
                  <a:outerShdw blurRad="38100" dist="38100" dir="2700000" algn="tl">
                    <a:srgbClr val="000000">
                      <a:alpha val="43137"/>
                    </a:srgbClr>
                  </a:outerShdw>
                </a:effectLst>
                <a:latin typeface="Segoe" pitchFamily="34" charset="0"/>
              </a:rPr>
              <a:t> and enter to win an Xbox 360 Elite!</a:t>
            </a:r>
          </a:p>
        </p:txBody>
      </p:sp>
      <p:sp>
        <p:nvSpPr>
          <p:cNvPr id="6" name="Rectangle 5"/>
          <p:cNvSpPr/>
          <p:nvPr/>
        </p:nvSpPr>
        <p:spPr bwMode="auto">
          <a:xfrm>
            <a:off x="-2298032" y="23853"/>
            <a:ext cx="2141623" cy="794084"/>
          </a:xfrm>
          <a:prstGeom prst="rect">
            <a:avLst/>
          </a:prstGeom>
          <a:ln w="38100">
            <a:solidFill>
              <a:srgbClr val="FFFF00"/>
            </a:solidFill>
            <a:headEnd type="none" w="med" len="med"/>
            <a:tailEnd type="none" w="med" len="med"/>
          </a:ln>
        </p:spPr>
        <p:style>
          <a:lnRef idx="0">
            <a:schemeClr val="dk1"/>
          </a:lnRef>
          <a:fillRef idx="3">
            <a:schemeClr val="dk1"/>
          </a:fillRef>
          <a:effectRef idx="3">
            <a:schemeClr val="dk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400" b="1" dirty="0" smtClean="0"/>
              <a:t>Required Slide</a:t>
            </a:r>
            <a:endParaRPr lang="en-US" sz="2400" b="1" dirty="0" smtClean="0">
              <a:solidFill>
                <a:srgbClr val="FFFFFF"/>
              </a:solidFill>
              <a:effectLst>
                <a:outerShdw blurRad="38100" dist="38100" dir="2700000" algn="tl">
                  <a:srgbClr val="000000">
                    <a:alpha val="43137"/>
                  </a:srgbClr>
                </a:outerShdw>
              </a:effectLst>
            </a:endParaRPr>
          </a:p>
        </p:txBody>
      </p:sp>
      <p:pic>
        <p:nvPicPr>
          <p:cNvPr id="16" name="Picture 15" descr="xbox_360_elite_2_2.png"/>
          <p:cNvPicPr>
            <a:picLocks noChangeAspect="1"/>
          </p:cNvPicPr>
          <p:nvPr/>
        </p:nvPicPr>
        <p:blipFill>
          <a:blip r:embed="rId3"/>
          <a:stretch>
            <a:fillRect/>
          </a:stretch>
        </p:blipFill>
        <p:spPr>
          <a:xfrm>
            <a:off x="4794692" y="404813"/>
            <a:ext cx="4349308" cy="5781675"/>
          </a:xfrm>
          <a:prstGeom prst="rect">
            <a:avLst/>
          </a:prstGeom>
          <a:effectLst>
            <a:outerShdw blurRad="76200" dist="12700" dir="2700000" sy="-23000" kx="-800400" algn="bl" rotWithShape="0">
              <a:prstClr val="black">
                <a:alpha val="20000"/>
              </a:prstClr>
            </a:outerShdw>
          </a:effec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5"/>
                                        </p:tgtEl>
                                        <p:attrNameLst>
                                          <p:attrName>style.visibility</p:attrName>
                                        </p:attrNameLst>
                                      </p:cBhvr>
                                      <p:to>
                                        <p:strVal val="visible"/>
                                      </p:to>
                                    </p:set>
                                    <p:animEffect transition="in" filter="fade">
                                      <p:cBhvr>
                                        <p:cTn id="7" dur="1000"/>
                                        <p:tgtEl>
                                          <p:spTgt spid="35"/>
                                        </p:tgtEl>
                                      </p:cBhvr>
                                    </p:animEffect>
                                  </p:childTnLst>
                                </p:cTn>
                              </p:par>
                              <p:par>
                                <p:cTn id="8" presetID="63" presetClass="path" presetSubtype="0" decel="50000" fill="hold" grpId="1" nodeType="withEffect">
                                  <p:stCondLst>
                                    <p:cond delay="0"/>
                                  </p:stCondLst>
                                  <p:childTnLst>
                                    <p:animMotion origin="layout" path="M -0.25 -1.48148E-6 L 3.33333E-6 -1.48148E-6 " pathEditMode="relative" rAng="0" ptsTypes="AA">
                                      <p:cBhvr>
                                        <p:cTn id="9" dur="1000" fill="hold"/>
                                        <p:tgtEl>
                                          <p:spTgt spid="35"/>
                                        </p:tgtEl>
                                        <p:attrNameLst>
                                          <p:attrName>ppt_x</p:attrName>
                                          <p:attrName>ppt_y</p:attrName>
                                        </p:attrNameLst>
                                      </p:cBhvr>
                                      <p:rCtr x="125" y="0"/>
                                    </p:animMotion>
                                  </p:childTnLst>
                                </p:cTn>
                              </p:par>
                              <p:par>
                                <p:cTn id="10" presetID="10" presetClass="entr" presetSubtype="0" fill="hold" grpId="0" nodeType="with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fade">
                                      <p:cBhvr>
                                        <p:cTn id="12" dur="1000"/>
                                        <p:tgtEl>
                                          <p:spTgt spid="11"/>
                                        </p:tgtEl>
                                      </p:cBhvr>
                                    </p:animEffect>
                                  </p:childTnLst>
                                </p:cTn>
                              </p:par>
                              <p:par>
                                <p:cTn id="13" presetID="64" presetClass="path" presetSubtype="0" decel="50000" fill="hold" grpId="1" nodeType="withEffect">
                                  <p:stCondLst>
                                    <p:cond delay="0"/>
                                  </p:stCondLst>
                                  <p:childTnLst>
                                    <p:animMotion origin="layout" path="M 4.16667E-6 0.33334 L 4.16667E-6 -3.33333E-6 " pathEditMode="relative" rAng="0" ptsTypes="AA">
                                      <p:cBhvr>
                                        <p:cTn id="14" dur="1000" fill="hold"/>
                                        <p:tgtEl>
                                          <p:spTgt spid="11"/>
                                        </p:tgtEl>
                                        <p:attrNameLst>
                                          <p:attrName>ppt_x</p:attrName>
                                          <p:attrName>ppt_y</p:attrName>
                                        </p:attrNameLst>
                                      </p:cBhvr>
                                      <p:rCtr x="0" y="-167"/>
                                    </p:animMotion>
                                  </p:childTnLst>
                                </p:cTn>
                              </p:par>
                            </p:childTnLst>
                          </p:cTn>
                        </p:par>
                        <p:par>
                          <p:cTn id="15" fill="hold">
                            <p:stCondLst>
                              <p:cond delay="1000"/>
                            </p:stCondLst>
                            <p:childTnLst>
                              <p:par>
                                <p:cTn id="16" presetID="10" presetClass="entr" presetSubtype="0" fill="hold" nodeType="afterEffect">
                                  <p:stCondLst>
                                    <p:cond delay="0"/>
                                  </p:stCondLst>
                                  <p:childTnLst>
                                    <p:set>
                                      <p:cBhvr>
                                        <p:cTn id="17" dur="1" fill="hold">
                                          <p:stCondLst>
                                            <p:cond delay="0"/>
                                          </p:stCondLst>
                                        </p:cTn>
                                        <p:tgtEl>
                                          <p:spTgt spid="16"/>
                                        </p:tgtEl>
                                        <p:attrNameLst>
                                          <p:attrName>style.visibility</p:attrName>
                                        </p:attrNameLst>
                                      </p:cBhvr>
                                      <p:to>
                                        <p:strVal val="visible"/>
                                      </p:to>
                                    </p:set>
                                    <p:animEffect transition="in" filter="fade">
                                      <p:cBhvr>
                                        <p:cTn id="18" dur="10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animBg="1"/>
      <p:bldP spid="35" grpId="1" animBg="1"/>
      <p:bldP spid="11" grpId="0"/>
      <p:bldP spid="11" grpId="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GB" dirty="0" smtClean="0"/>
              <a:t>Agenda	</a:t>
            </a:r>
            <a:endParaRPr lang="en-GB" dirty="0"/>
          </a:p>
        </p:txBody>
      </p:sp>
      <p:sp>
        <p:nvSpPr>
          <p:cNvPr id="6" name="Content Placeholder 5"/>
          <p:cNvSpPr>
            <a:spLocks noGrp="1"/>
          </p:cNvSpPr>
          <p:nvPr>
            <p:ph idx="1"/>
          </p:nvPr>
        </p:nvSpPr>
        <p:spPr/>
        <p:txBody>
          <a:bodyPr/>
          <a:lstStyle/>
          <a:p>
            <a:r>
              <a:rPr lang="en-GB" dirty="0" smtClean="0"/>
              <a:t>AD module for Windows PowerShell </a:t>
            </a:r>
          </a:p>
          <a:p>
            <a:r>
              <a:rPr lang="en-GB" dirty="0" smtClean="0"/>
              <a:t>AD Administrative </a:t>
            </a:r>
            <a:r>
              <a:rPr lang="en-GB" dirty="0" err="1" smtClean="0"/>
              <a:t>Center</a:t>
            </a:r>
            <a:endParaRPr lang="en-GB" dirty="0" smtClean="0"/>
          </a:p>
          <a:p>
            <a:r>
              <a:rPr lang="en-GB" dirty="0" smtClean="0"/>
              <a:t>AD Best Practice Analyser</a:t>
            </a:r>
          </a:p>
          <a:p>
            <a:r>
              <a:rPr lang="en-GB" dirty="0" smtClean="0"/>
              <a:t>Managed Service Accounts</a:t>
            </a:r>
          </a:p>
          <a:p>
            <a:r>
              <a:rPr lang="en-GB" dirty="0" smtClean="0"/>
              <a:t>Offline domain join</a:t>
            </a:r>
          </a:p>
          <a:p>
            <a:r>
              <a:rPr lang="en-GB" dirty="0" smtClean="0"/>
              <a:t>Authentication mechanism assurance</a:t>
            </a:r>
          </a:p>
          <a:p>
            <a:r>
              <a:rPr lang="en-GB" dirty="0" smtClean="0"/>
              <a:t>AD Recycle Bin</a:t>
            </a:r>
            <a:endParaRPr lang="en-GB" dirty="0"/>
          </a:p>
        </p:txBody>
      </p:sp>
      <p:sp>
        <p:nvSpPr>
          <p:cNvPr id="4" name="Oval 3"/>
          <p:cNvSpPr/>
          <p:nvPr/>
        </p:nvSpPr>
        <p:spPr>
          <a:xfrm>
            <a:off x="8848763" y="142830"/>
            <a:ext cx="141310" cy="141310"/>
          </a:xfrm>
          <a:prstGeom prst="ellipse">
            <a:avLst/>
          </a:prstGeom>
          <a:ln/>
        </p:spPr>
        <p:style>
          <a:lnRef idx="0">
            <a:schemeClr val="accent3"/>
          </a:lnRef>
          <a:fillRef idx="3">
            <a:schemeClr val="accent3"/>
          </a:fillRef>
          <a:effectRef idx="3">
            <a:schemeClr val="accent3"/>
          </a:effectRef>
          <a:fontRef idx="minor">
            <a:schemeClr val="lt1"/>
          </a:fontRef>
        </p:style>
        <p:txBody>
          <a:bodyPr anchor="ctr"/>
          <a:lstStyle/>
          <a:p>
            <a:pPr algn="ctr" defTabSz="914400" fontAlgn="auto">
              <a:spcBef>
                <a:spcPts val="0"/>
              </a:spcBef>
              <a:spcAft>
                <a:spcPts val="0"/>
              </a:spcAft>
              <a:defRPr/>
            </a:pPr>
            <a:endParaRPr lang="en-US">
              <a:solidFill>
                <a:prstClr val="white"/>
              </a:solidFill>
              <a:latin typeface="Calibri"/>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Microsoft logo and tagline"/>
          <p:cNvPicPr>
            <a:picLocks noChangeAspect="1" noChangeArrowheads="1"/>
          </p:cNvPicPr>
          <p:nvPr/>
        </p:nvPicPr>
        <p:blipFill>
          <a:blip r:embed="rId3"/>
          <a:stretch>
            <a:fillRect/>
          </a:stretch>
        </p:blipFill>
        <p:spPr bwMode="black">
          <a:xfrm>
            <a:off x="2286000" y="2590800"/>
            <a:ext cx="4572000" cy="986114"/>
          </a:xfrm>
          <a:prstGeom prst="rect">
            <a:avLst/>
          </a:prstGeom>
          <a:noFill/>
          <a:ln>
            <a:noFill/>
          </a:ln>
        </p:spPr>
      </p:pic>
      <p:sp>
        <p:nvSpPr>
          <p:cNvPr id="5" name="Text Box 3"/>
          <p:cNvSpPr txBox="1">
            <a:spLocks noChangeArrowheads="1"/>
          </p:cNvSpPr>
          <p:nvPr/>
        </p:nvSpPr>
        <p:spPr bwMode="blackWhite">
          <a:xfrm>
            <a:off x="967578" y="5580925"/>
            <a:ext cx="7208845" cy="461651"/>
          </a:xfrm>
          <a:prstGeom prst="rect">
            <a:avLst/>
          </a:prstGeom>
          <a:noFill/>
          <a:ln w="12700">
            <a:noFill/>
            <a:miter lim="800000"/>
            <a:headEnd type="none" w="sm" len="sm"/>
            <a:tailEnd type="none" w="sm" len="sm"/>
          </a:ln>
          <a:effectLst/>
        </p:spPr>
        <p:txBody>
          <a:bodyPr vert="horz" wrap="square" lIns="91425" tIns="45713" rIns="91425" bIns="45713" numCol="1" anchor="t" anchorCtr="0" compatLnSpc="1">
            <a:prstTxWarp prst="textNoShape">
              <a:avLst/>
            </a:prstTxWarp>
            <a:spAutoFit/>
          </a:bodyPr>
          <a:lstStyle/>
          <a:p>
            <a:pPr algn="ctr" defTabSz="914099" eaLnBrk="0" hangingPunct="0"/>
            <a:r>
              <a:rPr lang="en-US" sz="600" dirty="0">
                <a:latin typeface="Calibri" pitchFamily="34" charset="0"/>
                <a:cs typeface="Arial" charset="0"/>
              </a:rPr>
              <a:t>© </a:t>
            </a:r>
            <a:r>
              <a:rPr lang="en-US" sz="600" dirty="0" smtClean="0">
                <a:latin typeface="Calibri" pitchFamily="34" charset="0"/>
                <a:cs typeface="Arial" charset="0"/>
              </a:rPr>
              <a:t>2009 Microsoft </a:t>
            </a:r>
            <a:r>
              <a:rPr lang="en-US" sz="600" dirty="0">
                <a:latin typeface="Calibri" pitchFamily="34" charset="0"/>
                <a:cs typeface="Arial" charset="0"/>
              </a:rPr>
              <a:t>Corporation. All rights reserved. Microsoft, Windows, Windows Vista and other product names are or may be registered trademarks and/or trademarks in the U.S. and/or other countries.</a:t>
            </a:r>
          </a:p>
          <a:p>
            <a:pPr algn="ctr" defTabSz="914099" eaLnBrk="0" hangingPunct="0"/>
            <a:r>
              <a:rPr lang="en-US" sz="600" dirty="0">
                <a:latin typeface="Calibri" pitchFamily="34" charset="0"/>
                <a:cs typeface="Arial"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r>
              <a:rPr lang="en-US" sz="600" dirty="0" smtClean="0">
                <a:latin typeface="Calibri" pitchFamily="34" charset="0"/>
                <a:cs typeface="Arial" charset="0"/>
              </a:rPr>
              <a:t>MICROSOFT </a:t>
            </a:r>
            <a:r>
              <a:rPr lang="en-US" sz="600" dirty="0">
                <a:latin typeface="Calibri" pitchFamily="34" charset="0"/>
                <a:cs typeface="Arial" charset="0"/>
              </a:rPr>
              <a:t>MAKES NO WARRANTIES, EXPRESS, IMPLIED OR STATUTORY, AS TO THE INFORMATION IN THIS PRESENTATION.</a:t>
            </a:r>
          </a:p>
        </p:txBody>
      </p:sp>
      <p:sp>
        <p:nvSpPr>
          <p:cNvPr id="6" name="Rectangle 5"/>
          <p:cNvSpPr/>
          <p:nvPr/>
        </p:nvSpPr>
        <p:spPr bwMode="auto">
          <a:xfrm>
            <a:off x="-2298032" y="0"/>
            <a:ext cx="2141623" cy="794084"/>
          </a:xfrm>
          <a:prstGeom prst="rect">
            <a:avLst/>
          </a:prstGeom>
          <a:ln w="38100">
            <a:solidFill>
              <a:srgbClr val="FFFF00"/>
            </a:solidFill>
            <a:headEnd type="none" w="med" len="med"/>
            <a:tailEnd type="none" w="med" len="med"/>
          </a:ln>
        </p:spPr>
        <p:style>
          <a:lnRef idx="0">
            <a:schemeClr val="dk1"/>
          </a:lnRef>
          <a:fillRef idx="3">
            <a:schemeClr val="dk1"/>
          </a:fillRef>
          <a:effectRef idx="3">
            <a:schemeClr val="dk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400" b="1" dirty="0" smtClean="0"/>
              <a:t>Required Slide</a:t>
            </a:r>
            <a:endParaRPr lang="en-US" sz="2400" b="1" dirty="0" smtClean="0">
              <a:solidFill>
                <a:srgbClr val="FFFFFF"/>
              </a:solidFill>
              <a:effectLst>
                <a:outerShdw blurRad="38100" dist="38100" dir="2700000" algn="tl">
                  <a:srgbClr val="000000">
                    <a:alpha val="43137"/>
                  </a:srgbClr>
                </a:outerShdw>
              </a:effectLst>
            </a:endParaRPr>
          </a:p>
        </p:txBody>
      </p:sp>
    </p:spTree>
  </p:cSld>
  <p:clrMapOvr>
    <a:masterClrMapping/>
  </p:clrMapOvr>
  <p:transition>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6673" name="Picture 1"/>
          <p:cNvPicPr>
            <a:picLocks noChangeAspect="1" noChangeArrowheads="1"/>
          </p:cNvPicPr>
          <p:nvPr/>
        </p:nvPicPr>
        <p:blipFill>
          <a:blip r:embed="rId2">
            <a:lum bright="-30000"/>
          </a:blip>
          <a:srcRect/>
          <a:stretch>
            <a:fillRect/>
          </a:stretch>
        </p:blipFill>
        <p:spPr bwMode="auto">
          <a:xfrm>
            <a:off x="6883887" y="0"/>
            <a:ext cx="2260113" cy="1422400"/>
          </a:xfrm>
          <a:prstGeom prst="rect">
            <a:avLst/>
          </a:prstGeom>
          <a:noFill/>
          <a:ln w="9525">
            <a:noFill/>
            <a:miter lim="800000"/>
            <a:headEnd/>
            <a:tailEnd/>
          </a:ln>
        </p:spPr>
      </p:pic>
      <p:sp>
        <p:nvSpPr>
          <p:cNvPr id="2" name="Title 1"/>
          <p:cNvSpPr>
            <a:spLocks noGrp="1"/>
          </p:cNvSpPr>
          <p:nvPr>
            <p:ph type="title"/>
          </p:nvPr>
        </p:nvSpPr>
        <p:spPr/>
        <p:txBody>
          <a:bodyPr/>
          <a:lstStyle/>
          <a:p>
            <a:r>
              <a:rPr lang="en-GB" dirty="0" smtClean="0"/>
              <a:t>Windows PowerShell for AD</a:t>
            </a:r>
            <a:endParaRPr lang="en-GB" dirty="0"/>
          </a:p>
        </p:txBody>
      </p:sp>
      <p:sp>
        <p:nvSpPr>
          <p:cNvPr id="3" name="Content Placeholder 2"/>
          <p:cNvSpPr>
            <a:spLocks noGrp="1"/>
          </p:cNvSpPr>
          <p:nvPr>
            <p:ph idx="1"/>
          </p:nvPr>
        </p:nvSpPr>
        <p:spPr/>
        <p:txBody>
          <a:bodyPr/>
          <a:lstStyle/>
          <a:p>
            <a:r>
              <a:rPr lang="en-GB" dirty="0" smtClean="0"/>
              <a:t>PowerShell v2 includes an AD Module</a:t>
            </a:r>
          </a:p>
          <a:p>
            <a:r>
              <a:rPr lang="en-GB" dirty="0" smtClean="0"/>
              <a:t>Comprehensive set of AD </a:t>
            </a:r>
            <a:r>
              <a:rPr lang="en-GB" dirty="0" err="1" smtClean="0"/>
              <a:t>cmdlets</a:t>
            </a:r>
            <a:r>
              <a:rPr lang="en-GB" dirty="0" smtClean="0"/>
              <a:t> for AD DS and AD LDS administration, configuration and diagnostic tasks</a:t>
            </a:r>
          </a:p>
          <a:p>
            <a:r>
              <a:rPr lang="en-GB" dirty="0" smtClean="0"/>
              <a:t>Easy to compose and manage complex tasks</a:t>
            </a:r>
          </a:p>
          <a:p>
            <a:r>
              <a:rPr lang="en-GB" dirty="0" smtClean="0"/>
              <a:t>PowerShell drives for AD</a:t>
            </a:r>
          </a:p>
          <a:p>
            <a:pPr lvl="1"/>
            <a:r>
              <a:rPr lang="en-GB" dirty="0" smtClean="0"/>
              <a:t>Simple navigation in AD DS, AD LDS and AD Snapshots  </a:t>
            </a:r>
          </a:p>
          <a:p>
            <a:r>
              <a:rPr lang="en-GB" dirty="0" smtClean="0"/>
              <a:t>Certain tasks can only be achieved through PowerShell</a:t>
            </a:r>
          </a:p>
          <a:p>
            <a:pPr>
              <a:buNone/>
            </a:pPr>
            <a:endParaRPr lang="en-GB" dirty="0"/>
          </a:p>
        </p:txBody>
      </p:sp>
      <p:sp>
        <p:nvSpPr>
          <p:cNvPr id="6" name="Oval 5"/>
          <p:cNvSpPr/>
          <p:nvPr/>
        </p:nvSpPr>
        <p:spPr>
          <a:xfrm>
            <a:off x="8848763" y="142830"/>
            <a:ext cx="141310" cy="141310"/>
          </a:xfrm>
          <a:prstGeom prst="ellipse">
            <a:avLst/>
          </a:prstGeom>
          <a:ln/>
        </p:spPr>
        <p:style>
          <a:lnRef idx="0">
            <a:schemeClr val="accent3"/>
          </a:lnRef>
          <a:fillRef idx="3">
            <a:schemeClr val="accent3"/>
          </a:fillRef>
          <a:effectRef idx="3">
            <a:schemeClr val="accent3"/>
          </a:effectRef>
          <a:fontRef idx="minor">
            <a:schemeClr val="lt1"/>
          </a:fontRef>
        </p:style>
        <p:txBody>
          <a:bodyPr anchor="ctr"/>
          <a:lstStyle/>
          <a:p>
            <a:pPr algn="ctr" defTabSz="914400" fontAlgn="auto">
              <a:spcBef>
                <a:spcPts val="0"/>
              </a:spcBef>
              <a:spcAft>
                <a:spcPts val="0"/>
              </a:spcAft>
              <a:defRPr/>
            </a:pPr>
            <a:endParaRPr lang="en-US">
              <a:solidFill>
                <a:prstClr val="white"/>
              </a:solidFill>
              <a:latin typeface="Calibri"/>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Example</a:t>
            </a:r>
            <a:endParaRPr lang="en-GB" dirty="0"/>
          </a:p>
        </p:txBody>
      </p:sp>
      <p:sp>
        <p:nvSpPr>
          <p:cNvPr id="4" name="Text Placeholder 3"/>
          <p:cNvSpPr>
            <a:spLocks noGrp="1"/>
          </p:cNvSpPr>
          <p:nvPr>
            <p:ph type="body" sz="quarter" idx="10"/>
          </p:nvPr>
        </p:nvSpPr>
        <p:spPr/>
        <p:txBody>
          <a:bodyPr/>
          <a:lstStyle/>
          <a:p>
            <a:r>
              <a:rPr lang="en-GB" dirty="0" smtClean="0"/>
              <a:t>Import-module </a:t>
            </a:r>
            <a:r>
              <a:rPr lang="en-GB" dirty="0" err="1" smtClean="0"/>
              <a:t>ActiveDirectory</a:t>
            </a:r>
            <a:endParaRPr lang="en-GB" dirty="0" smtClean="0"/>
          </a:p>
          <a:p>
            <a:endParaRPr lang="en-GB" dirty="0" smtClean="0"/>
          </a:p>
          <a:p>
            <a:r>
              <a:rPr lang="en-GB" dirty="0" smtClean="0"/>
              <a:t>New-</a:t>
            </a:r>
            <a:r>
              <a:rPr lang="en-GB" dirty="0" err="1" smtClean="0"/>
              <a:t>ADUser</a:t>
            </a:r>
            <a:r>
              <a:rPr lang="en-GB" dirty="0" smtClean="0"/>
              <a:t> -Name “Craddock John” </a:t>
            </a:r>
            <a:br>
              <a:rPr lang="en-GB" dirty="0" smtClean="0"/>
            </a:br>
            <a:r>
              <a:rPr lang="en-GB" dirty="0" smtClean="0"/>
              <a:t>-</a:t>
            </a:r>
            <a:r>
              <a:rPr lang="en-GB" dirty="0" err="1" smtClean="0"/>
              <a:t>SamAccountName</a:t>
            </a:r>
            <a:r>
              <a:rPr lang="en-GB" dirty="0" smtClean="0"/>
              <a:t> “</a:t>
            </a:r>
            <a:r>
              <a:rPr lang="en-GB" dirty="0" err="1" smtClean="0"/>
              <a:t>jcraddock</a:t>
            </a:r>
            <a:r>
              <a:rPr lang="en-GB" dirty="0" smtClean="0"/>
              <a:t>" </a:t>
            </a:r>
            <a:br>
              <a:rPr lang="en-GB" dirty="0" smtClean="0"/>
            </a:br>
            <a:r>
              <a:rPr lang="en-GB" dirty="0" smtClean="0"/>
              <a:t>-</a:t>
            </a:r>
            <a:r>
              <a:rPr lang="en-GB" dirty="0" err="1" smtClean="0"/>
              <a:t>AccountPassword</a:t>
            </a:r>
            <a:r>
              <a:rPr lang="en-GB" dirty="0" smtClean="0"/>
              <a:t> (</a:t>
            </a:r>
            <a:r>
              <a:rPr lang="en-GB" dirty="0" err="1" smtClean="0"/>
              <a:t>ConvertTo-SecureString</a:t>
            </a:r>
            <a:r>
              <a:rPr lang="en-GB" dirty="0" smtClean="0"/>
              <a:t> </a:t>
            </a:r>
            <a:br>
              <a:rPr lang="en-GB" dirty="0" smtClean="0"/>
            </a:br>
            <a:r>
              <a:rPr lang="en-GB" dirty="0" smtClean="0"/>
              <a:t>-</a:t>
            </a:r>
            <a:r>
              <a:rPr lang="en-GB" dirty="0" err="1" smtClean="0"/>
              <a:t>AsPlainText</a:t>
            </a:r>
            <a:r>
              <a:rPr lang="en-GB" dirty="0" smtClean="0"/>
              <a:t> “Temp0Pwd0!" -Force) </a:t>
            </a:r>
            <a:br>
              <a:rPr lang="en-GB" dirty="0" smtClean="0"/>
            </a:br>
            <a:r>
              <a:rPr lang="en-GB" dirty="0" smtClean="0"/>
              <a:t>-Enabled $true </a:t>
            </a:r>
            <a:br>
              <a:rPr lang="en-GB" dirty="0" smtClean="0"/>
            </a:br>
            <a:r>
              <a:rPr lang="en-GB" dirty="0" smtClean="0"/>
              <a:t>-</a:t>
            </a:r>
            <a:r>
              <a:rPr lang="en-GB" dirty="0" err="1" smtClean="0"/>
              <a:t>ChangePasswordAtLogon</a:t>
            </a:r>
            <a:r>
              <a:rPr lang="en-GB" dirty="0" smtClean="0"/>
              <a:t> $true </a:t>
            </a:r>
            <a:br>
              <a:rPr lang="en-GB" dirty="0" smtClean="0"/>
            </a:br>
            <a:r>
              <a:rPr lang="en-GB" dirty="0" smtClean="0"/>
              <a:t>-</a:t>
            </a:r>
            <a:r>
              <a:rPr lang="en-GB" dirty="0" err="1" smtClean="0"/>
              <a:t>GivenName</a:t>
            </a:r>
            <a:r>
              <a:rPr lang="en-GB" dirty="0" smtClean="0"/>
              <a:t> “John" -Surname “Craddock" </a:t>
            </a:r>
            <a:br>
              <a:rPr lang="en-GB" dirty="0" smtClean="0"/>
            </a:br>
            <a:r>
              <a:rPr lang="en-GB" dirty="0" smtClean="0"/>
              <a:t>-</a:t>
            </a:r>
            <a:r>
              <a:rPr lang="en-GB" dirty="0" err="1" smtClean="0"/>
              <a:t>UserPrincipalName</a:t>
            </a:r>
            <a:r>
              <a:rPr lang="en-GB" dirty="0" smtClean="0"/>
              <a:t> “jcraddock@example.com”</a:t>
            </a:r>
            <a:br>
              <a:rPr lang="en-GB" dirty="0" smtClean="0"/>
            </a:br>
            <a:r>
              <a:rPr lang="en-GB" dirty="0" smtClean="0"/>
              <a:t>-Path “OU=</a:t>
            </a:r>
            <a:r>
              <a:rPr lang="en-GB" dirty="0" err="1" smtClean="0"/>
              <a:t>Admins,OU</a:t>
            </a:r>
            <a:r>
              <a:rPr lang="en-GB" dirty="0" smtClean="0"/>
              <a:t>=UK,DC=</a:t>
            </a:r>
            <a:r>
              <a:rPr lang="en-GB" dirty="0" err="1" smtClean="0"/>
              <a:t>example,DC</a:t>
            </a:r>
            <a:r>
              <a:rPr lang="en-GB" dirty="0" smtClean="0"/>
              <a:t>=com"</a:t>
            </a:r>
          </a:p>
          <a:p>
            <a:endParaRPr lang="en-GB" dirty="0"/>
          </a:p>
        </p:txBody>
      </p:sp>
      <p:sp>
        <p:nvSpPr>
          <p:cNvPr id="5" name="Oval 4"/>
          <p:cNvSpPr/>
          <p:nvPr/>
        </p:nvSpPr>
        <p:spPr>
          <a:xfrm>
            <a:off x="8848763" y="142830"/>
            <a:ext cx="141310" cy="141310"/>
          </a:xfrm>
          <a:prstGeom prst="ellipse">
            <a:avLst/>
          </a:prstGeom>
          <a:ln/>
        </p:spPr>
        <p:style>
          <a:lnRef idx="0">
            <a:schemeClr val="accent4"/>
          </a:lnRef>
          <a:fillRef idx="3">
            <a:schemeClr val="accent4"/>
          </a:fillRef>
          <a:effectRef idx="3">
            <a:schemeClr val="accent4"/>
          </a:effectRef>
          <a:fontRef idx="minor">
            <a:schemeClr val="lt1"/>
          </a:fontRef>
        </p:style>
        <p:txBody>
          <a:bodyPr anchor="ctr"/>
          <a:lstStyle/>
          <a:p>
            <a:pPr algn="ctr" defTabSz="914400" fontAlgn="auto">
              <a:spcBef>
                <a:spcPts val="0"/>
              </a:spcBef>
              <a:spcAft>
                <a:spcPts val="0"/>
              </a:spcAft>
              <a:defRPr/>
            </a:pPr>
            <a:endParaRPr lang="en-US">
              <a:solidFill>
                <a:prstClr val="white"/>
              </a:solidFill>
              <a:latin typeface="Calibri"/>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AD Web Services (ADWS)</a:t>
            </a:r>
            <a:endParaRPr lang="en-GB" dirty="0"/>
          </a:p>
        </p:txBody>
      </p:sp>
      <p:sp>
        <p:nvSpPr>
          <p:cNvPr id="23" name="Content Placeholder 22"/>
          <p:cNvSpPr>
            <a:spLocks noGrp="1"/>
          </p:cNvSpPr>
          <p:nvPr>
            <p:ph sz="half" idx="2"/>
          </p:nvPr>
        </p:nvSpPr>
        <p:spPr>
          <a:xfrm>
            <a:off x="4648199" y="1411553"/>
            <a:ext cx="4332027" cy="3419754"/>
          </a:xfrm>
        </p:spPr>
        <p:txBody>
          <a:bodyPr/>
          <a:lstStyle/>
          <a:p>
            <a:r>
              <a:rPr lang="en-GB" dirty="0" smtClean="0"/>
              <a:t>ADWS is automatically installed with AD DS and AD LDS</a:t>
            </a:r>
          </a:p>
          <a:p>
            <a:pPr lvl="1"/>
            <a:r>
              <a:rPr lang="en-GB" dirty="0" smtClean="0"/>
              <a:t>Port 9389 must be open for remote administration</a:t>
            </a:r>
          </a:p>
          <a:p>
            <a:r>
              <a:rPr lang="en-US" dirty="0" smtClean="0"/>
              <a:t>Active Directory Management Gateway (ADMG) service </a:t>
            </a:r>
            <a:r>
              <a:rPr lang="en-GB" dirty="0" smtClean="0"/>
              <a:t>available for Windows Server 2003 and 2008</a:t>
            </a:r>
          </a:p>
          <a:p>
            <a:pPr lvl="1"/>
            <a:r>
              <a:rPr lang="en-GB" dirty="0" smtClean="0"/>
              <a:t>Does not support instances of AD Mounting Tool</a:t>
            </a:r>
            <a:endParaRPr lang="en-GB" dirty="0"/>
          </a:p>
        </p:txBody>
      </p:sp>
      <p:sp>
        <p:nvSpPr>
          <p:cNvPr id="4" name="Rounded Rectangle 3"/>
          <p:cNvSpPr/>
          <p:nvPr/>
        </p:nvSpPr>
        <p:spPr bwMode="auto">
          <a:xfrm>
            <a:off x="191070" y="3575707"/>
            <a:ext cx="4135270" cy="655093"/>
          </a:xfrm>
          <a:prstGeom prst="roundRect">
            <a:avLst/>
          </a:prstGeom>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GB" sz="2000" dirty="0" smtClean="0">
                <a:solidFill>
                  <a:srgbClr val="FFFFFF"/>
                </a:solidFill>
                <a:effectLst>
                  <a:outerShdw blurRad="38100" dist="38100" dir="2700000" algn="tl">
                    <a:srgbClr val="000000">
                      <a:alpha val="43137"/>
                    </a:srgbClr>
                  </a:outerShdw>
                </a:effectLst>
                <a:latin typeface="Calibri" pitchFamily="34" charset="0"/>
              </a:rPr>
              <a:t>ADWS</a:t>
            </a:r>
          </a:p>
        </p:txBody>
      </p:sp>
      <p:sp>
        <p:nvSpPr>
          <p:cNvPr id="5" name="Rounded Rectangle 4"/>
          <p:cNvSpPr/>
          <p:nvPr/>
        </p:nvSpPr>
        <p:spPr bwMode="auto">
          <a:xfrm>
            <a:off x="1119116" y="1610430"/>
            <a:ext cx="2101756" cy="655093"/>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GB" sz="2000" dirty="0" smtClean="0">
                <a:solidFill>
                  <a:srgbClr val="FFFFFF"/>
                </a:solidFill>
                <a:effectLst>
                  <a:outerShdw blurRad="38100" dist="38100" dir="2700000" algn="tl">
                    <a:srgbClr val="000000">
                      <a:alpha val="43137"/>
                    </a:srgbClr>
                  </a:outerShdw>
                </a:effectLst>
                <a:latin typeface="Calibri" pitchFamily="34" charset="0"/>
              </a:rPr>
              <a:t>PowerShell Cmdlets</a:t>
            </a:r>
          </a:p>
        </p:txBody>
      </p:sp>
      <p:sp>
        <p:nvSpPr>
          <p:cNvPr id="6" name="Down Arrow 5"/>
          <p:cNvSpPr/>
          <p:nvPr/>
        </p:nvSpPr>
        <p:spPr bwMode="auto">
          <a:xfrm>
            <a:off x="2047165" y="2320114"/>
            <a:ext cx="368490" cy="1241946"/>
          </a:xfrm>
          <a:prstGeom prst="downArrow">
            <a:avLst/>
          </a:prstGeom>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GB"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7" name="Rounded Rectangle 6"/>
          <p:cNvSpPr/>
          <p:nvPr/>
        </p:nvSpPr>
        <p:spPr bwMode="auto">
          <a:xfrm>
            <a:off x="3179938" y="4940483"/>
            <a:ext cx="1173708" cy="723338"/>
          </a:xfrm>
          <a:prstGeom prst="roundRect">
            <a:avLst/>
          </a:prstGeom>
          <a:ln>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GB" sz="2000" dirty="0" smtClean="0">
                <a:solidFill>
                  <a:srgbClr val="FFFFFF"/>
                </a:solidFill>
                <a:effectLst>
                  <a:outerShdw blurRad="38100" dist="38100" dir="2700000" algn="tl">
                    <a:srgbClr val="000000">
                      <a:alpha val="43137"/>
                    </a:srgbClr>
                  </a:outerShdw>
                </a:effectLst>
                <a:latin typeface="Calibri" pitchFamily="34" charset="0"/>
              </a:rPr>
              <a:t>AD / GC</a:t>
            </a:r>
          </a:p>
        </p:txBody>
      </p:sp>
      <p:sp>
        <p:nvSpPr>
          <p:cNvPr id="8" name="Down Arrow 7"/>
          <p:cNvSpPr/>
          <p:nvPr/>
        </p:nvSpPr>
        <p:spPr bwMode="auto">
          <a:xfrm>
            <a:off x="3357358" y="4258096"/>
            <a:ext cx="300251" cy="655092"/>
          </a:xfrm>
          <a:prstGeom prst="downArrow">
            <a:avLst/>
          </a:prstGeom>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GB"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9" name="TextBox 8"/>
          <p:cNvSpPr txBox="1"/>
          <p:nvPr/>
        </p:nvSpPr>
        <p:spPr>
          <a:xfrm>
            <a:off x="2538484" y="3207218"/>
            <a:ext cx="652743" cy="369332"/>
          </a:xfrm>
          <a:prstGeom prst="rect">
            <a:avLst/>
          </a:prstGeom>
          <a:noFill/>
        </p:spPr>
        <p:txBody>
          <a:bodyPr wrap="none" rtlCol="0">
            <a:spAutoFit/>
          </a:bodyPr>
          <a:lstStyle/>
          <a:p>
            <a:r>
              <a:rPr lang="en-GB" dirty="0" smtClean="0"/>
              <a:t>9389</a:t>
            </a:r>
            <a:endParaRPr lang="en-GB" dirty="0"/>
          </a:p>
        </p:txBody>
      </p:sp>
      <p:sp>
        <p:nvSpPr>
          <p:cNvPr id="10" name="TextBox 9"/>
          <p:cNvSpPr txBox="1"/>
          <p:nvPr/>
        </p:nvSpPr>
        <p:spPr>
          <a:xfrm>
            <a:off x="2906983" y="4612940"/>
            <a:ext cx="535724" cy="369332"/>
          </a:xfrm>
          <a:prstGeom prst="rect">
            <a:avLst/>
          </a:prstGeom>
          <a:noFill/>
        </p:spPr>
        <p:txBody>
          <a:bodyPr wrap="none" rtlCol="0">
            <a:spAutoFit/>
          </a:bodyPr>
          <a:lstStyle/>
          <a:p>
            <a:r>
              <a:rPr lang="en-GB" dirty="0" smtClean="0"/>
              <a:t>389</a:t>
            </a:r>
            <a:endParaRPr lang="en-GB" dirty="0"/>
          </a:p>
        </p:txBody>
      </p:sp>
      <p:sp>
        <p:nvSpPr>
          <p:cNvPr id="11" name="Down Arrow 10"/>
          <p:cNvSpPr/>
          <p:nvPr/>
        </p:nvSpPr>
        <p:spPr bwMode="auto">
          <a:xfrm>
            <a:off x="3848677" y="4258096"/>
            <a:ext cx="300251" cy="655092"/>
          </a:xfrm>
          <a:prstGeom prst="downArrow">
            <a:avLst/>
          </a:prstGeom>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GB"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12" name="TextBox 11"/>
          <p:cNvSpPr txBox="1"/>
          <p:nvPr/>
        </p:nvSpPr>
        <p:spPr>
          <a:xfrm>
            <a:off x="4067040" y="4599291"/>
            <a:ext cx="652743" cy="369332"/>
          </a:xfrm>
          <a:prstGeom prst="rect">
            <a:avLst/>
          </a:prstGeom>
          <a:noFill/>
        </p:spPr>
        <p:txBody>
          <a:bodyPr wrap="none" rtlCol="0">
            <a:spAutoFit/>
          </a:bodyPr>
          <a:lstStyle/>
          <a:p>
            <a:r>
              <a:rPr lang="en-GB" dirty="0" smtClean="0"/>
              <a:t>3268</a:t>
            </a:r>
            <a:endParaRPr lang="en-GB" dirty="0"/>
          </a:p>
        </p:txBody>
      </p:sp>
      <p:sp>
        <p:nvSpPr>
          <p:cNvPr id="13" name="TextBox 12"/>
          <p:cNvSpPr txBox="1"/>
          <p:nvPr/>
        </p:nvSpPr>
        <p:spPr>
          <a:xfrm>
            <a:off x="1364775" y="2511182"/>
            <a:ext cx="680443" cy="369332"/>
          </a:xfrm>
          <a:prstGeom prst="rect">
            <a:avLst/>
          </a:prstGeom>
          <a:noFill/>
        </p:spPr>
        <p:txBody>
          <a:bodyPr wrap="none" rtlCol="0">
            <a:spAutoFit/>
          </a:bodyPr>
          <a:lstStyle/>
          <a:p>
            <a:r>
              <a:rPr lang="en-GB" dirty="0" smtClean="0"/>
              <a:t>WS-*</a:t>
            </a:r>
            <a:endParaRPr lang="en-GB" dirty="0"/>
          </a:p>
        </p:txBody>
      </p:sp>
      <p:sp>
        <p:nvSpPr>
          <p:cNvPr id="14" name="Rounded Rectangle 13"/>
          <p:cNvSpPr/>
          <p:nvPr/>
        </p:nvSpPr>
        <p:spPr bwMode="auto">
          <a:xfrm>
            <a:off x="1869752" y="4940483"/>
            <a:ext cx="1173708" cy="723337"/>
          </a:xfrm>
          <a:prstGeom prst="roundRect">
            <a:avLst/>
          </a:prstGeom>
          <a:ln>
            <a:headEnd type="none" w="med" len="med"/>
            <a:tailEnd type="none" w="med" len="med"/>
          </a:ln>
        </p:spPr>
        <p:style>
          <a:lnRef idx="0">
            <a:schemeClr val="accent6"/>
          </a:lnRef>
          <a:fillRef idx="3">
            <a:schemeClr val="accent6"/>
          </a:fillRef>
          <a:effectRef idx="3">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GB" sz="2000" dirty="0" smtClean="0">
                <a:solidFill>
                  <a:srgbClr val="FFFFFF"/>
                </a:solidFill>
                <a:effectLst>
                  <a:outerShdw blurRad="38100" dist="38100" dir="2700000" algn="tl">
                    <a:srgbClr val="000000">
                      <a:alpha val="43137"/>
                    </a:srgbClr>
                  </a:outerShdw>
                </a:effectLst>
                <a:latin typeface="Calibri" pitchFamily="34" charset="0"/>
              </a:rPr>
              <a:t>AD LDS</a:t>
            </a:r>
            <a:br>
              <a:rPr lang="en-GB" sz="2000" dirty="0" smtClean="0">
                <a:solidFill>
                  <a:srgbClr val="FFFFFF"/>
                </a:solidFill>
                <a:effectLst>
                  <a:outerShdw blurRad="38100" dist="38100" dir="2700000" algn="tl">
                    <a:srgbClr val="000000">
                      <a:alpha val="43137"/>
                    </a:srgbClr>
                  </a:outerShdw>
                </a:effectLst>
                <a:latin typeface="Calibri" pitchFamily="34" charset="0"/>
              </a:rPr>
            </a:br>
            <a:r>
              <a:rPr lang="en-GB" sz="2000" dirty="0" smtClean="0">
                <a:solidFill>
                  <a:srgbClr val="FFFFFF"/>
                </a:solidFill>
                <a:effectLst>
                  <a:outerShdw blurRad="38100" dist="38100" dir="2700000" algn="tl">
                    <a:srgbClr val="000000">
                      <a:alpha val="43137"/>
                    </a:srgbClr>
                  </a:outerShdw>
                </a:effectLst>
                <a:latin typeface="Calibri" pitchFamily="34" charset="0"/>
              </a:rPr>
              <a:t>instance</a:t>
            </a:r>
          </a:p>
        </p:txBody>
      </p:sp>
      <p:sp>
        <p:nvSpPr>
          <p:cNvPr id="15" name="Down Arrow 14"/>
          <p:cNvSpPr/>
          <p:nvPr/>
        </p:nvSpPr>
        <p:spPr bwMode="auto">
          <a:xfrm>
            <a:off x="2306482" y="4258096"/>
            <a:ext cx="300251" cy="655092"/>
          </a:xfrm>
          <a:prstGeom prst="downArrow">
            <a:avLst/>
          </a:prstGeom>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GB"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16" name="Rounded Rectangle 15"/>
          <p:cNvSpPr/>
          <p:nvPr/>
        </p:nvSpPr>
        <p:spPr bwMode="auto">
          <a:xfrm>
            <a:off x="191069" y="4940483"/>
            <a:ext cx="1528549" cy="723337"/>
          </a:xfrm>
          <a:prstGeom prst="roundRect">
            <a:avLst/>
          </a:prstGeom>
          <a:ln>
            <a:headEnd type="none" w="med" len="med"/>
            <a:tailEnd type="none" w="med" len="med"/>
          </a:ln>
        </p:spPr>
        <p:style>
          <a:lnRef idx="0">
            <a:schemeClr val="accent5"/>
          </a:lnRef>
          <a:fillRef idx="3">
            <a:schemeClr val="accent5"/>
          </a:fillRef>
          <a:effectRef idx="3">
            <a:schemeClr val="accent5"/>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GB" sz="2000" dirty="0" smtClean="0">
                <a:solidFill>
                  <a:schemeClr val="bg1"/>
                </a:solidFill>
                <a:effectLst>
                  <a:outerShdw blurRad="38100" dist="38100" dir="2700000" algn="tl">
                    <a:srgbClr val="000000">
                      <a:alpha val="43137"/>
                    </a:srgbClr>
                  </a:outerShdw>
                </a:effectLst>
                <a:latin typeface="Calibri" pitchFamily="34" charset="0"/>
              </a:rPr>
              <a:t>Mounted</a:t>
            </a:r>
            <a:br>
              <a:rPr lang="en-GB" sz="2000" dirty="0" smtClean="0">
                <a:solidFill>
                  <a:schemeClr val="bg1"/>
                </a:solidFill>
                <a:effectLst>
                  <a:outerShdw blurRad="38100" dist="38100" dir="2700000" algn="tl">
                    <a:srgbClr val="000000">
                      <a:alpha val="43137"/>
                    </a:srgbClr>
                  </a:outerShdw>
                </a:effectLst>
                <a:latin typeface="Calibri" pitchFamily="34" charset="0"/>
              </a:rPr>
            </a:br>
            <a:r>
              <a:rPr lang="en-GB" sz="2000" dirty="0" smtClean="0">
                <a:solidFill>
                  <a:schemeClr val="bg1"/>
                </a:solidFill>
                <a:effectLst>
                  <a:outerShdw blurRad="38100" dist="38100" dir="2700000" algn="tl">
                    <a:srgbClr val="000000">
                      <a:alpha val="43137"/>
                    </a:srgbClr>
                  </a:outerShdw>
                </a:effectLst>
                <a:latin typeface="Calibri" pitchFamily="34" charset="0"/>
              </a:rPr>
              <a:t>AD instance</a:t>
            </a:r>
          </a:p>
        </p:txBody>
      </p:sp>
      <p:sp>
        <p:nvSpPr>
          <p:cNvPr id="17" name="Down Arrow 16"/>
          <p:cNvSpPr/>
          <p:nvPr/>
        </p:nvSpPr>
        <p:spPr bwMode="auto">
          <a:xfrm>
            <a:off x="818870" y="4258096"/>
            <a:ext cx="300251" cy="655092"/>
          </a:xfrm>
          <a:prstGeom prst="downArrow">
            <a:avLst/>
          </a:prstGeom>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GB"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19" name="TextBox 18"/>
          <p:cNvSpPr txBox="1"/>
          <p:nvPr/>
        </p:nvSpPr>
        <p:spPr>
          <a:xfrm>
            <a:off x="1064528" y="4312693"/>
            <a:ext cx="673389" cy="369332"/>
          </a:xfrm>
          <a:prstGeom prst="rect">
            <a:avLst/>
          </a:prstGeom>
          <a:noFill/>
        </p:spPr>
        <p:txBody>
          <a:bodyPr wrap="none" rtlCol="0">
            <a:spAutoFit/>
          </a:bodyPr>
          <a:lstStyle/>
          <a:p>
            <a:r>
              <a:rPr lang="en-GB" dirty="0" smtClean="0"/>
              <a:t>LDAP</a:t>
            </a:r>
            <a:endParaRPr lang="en-GB" dirty="0"/>
          </a:p>
        </p:txBody>
      </p:sp>
      <p:sp>
        <p:nvSpPr>
          <p:cNvPr id="20" name="TextBox 19"/>
          <p:cNvSpPr txBox="1"/>
          <p:nvPr/>
        </p:nvSpPr>
        <p:spPr>
          <a:xfrm>
            <a:off x="2524835" y="4312693"/>
            <a:ext cx="673389" cy="369332"/>
          </a:xfrm>
          <a:prstGeom prst="rect">
            <a:avLst/>
          </a:prstGeom>
          <a:noFill/>
        </p:spPr>
        <p:txBody>
          <a:bodyPr wrap="none" rtlCol="0">
            <a:spAutoFit/>
          </a:bodyPr>
          <a:lstStyle/>
          <a:p>
            <a:r>
              <a:rPr lang="en-GB" dirty="0" smtClean="0"/>
              <a:t>LDAP</a:t>
            </a:r>
            <a:endParaRPr lang="en-GB" dirty="0"/>
          </a:p>
        </p:txBody>
      </p:sp>
      <p:sp>
        <p:nvSpPr>
          <p:cNvPr id="21" name="TextBox 20"/>
          <p:cNvSpPr txBox="1"/>
          <p:nvPr/>
        </p:nvSpPr>
        <p:spPr>
          <a:xfrm>
            <a:off x="4080680" y="4312693"/>
            <a:ext cx="673389" cy="369332"/>
          </a:xfrm>
          <a:prstGeom prst="rect">
            <a:avLst/>
          </a:prstGeom>
          <a:noFill/>
        </p:spPr>
        <p:txBody>
          <a:bodyPr wrap="none" rtlCol="0">
            <a:spAutoFit/>
          </a:bodyPr>
          <a:lstStyle/>
          <a:p>
            <a:r>
              <a:rPr lang="en-GB" dirty="0" smtClean="0"/>
              <a:t>LDAP</a:t>
            </a:r>
            <a:endParaRPr lang="en-GB" dirty="0"/>
          </a:p>
        </p:txBody>
      </p:sp>
      <p:sp>
        <p:nvSpPr>
          <p:cNvPr id="24" name="Oval 23"/>
          <p:cNvSpPr/>
          <p:nvPr/>
        </p:nvSpPr>
        <p:spPr>
          <a:xfrm>
            <a:off x="8848763" y="142830"/>
            <a:ext cx="141310" cy="141310"/>
          </a:xfrm>
          <a:prstGeom prst="ellipse">
            <a:avLst/>
          </a:prstGeom>
          <a:ln/>
        </p:spPr>
        <p:style>
          <a:lnRef idx="0">
            <a:schemeClr val="accent4"/>
          </a:lnRef>
          <a:fillRef idx="3">
            <a:schemeClr val="accent4"/>
          </a:fillRef>
          <a:effectRef idx="3">
            <a:schemeClr val="accent4"/>
          </a:effectRef>
          <a:fontRef idx="minor">
            <a:schemeClr val="lt1"/>
          </a:fontRef>
        </p:style>
        <p:txBody>
          <a:bodyPr anchor="ctr"/>
          <a:lstStyle/>
          <a:p>
            <a:pPr algn="ctr" defTabSz="914400" fontAlgn="auto">
              <a:spcBef>
                <a:spcPts val="0"/>
              </a:spcBef>
              <a:spcAft>
                <a:spcPts val="0"/>
              </a:spcAft>
              <a:defRPr/>
            </a:pPr>
            <a:endParaRPr lang="en-US">
              <a:solidFill>
                <a:prstClr val="white"/>
              </a:solidFill>
              <a:latin typeface="Calibri"/>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dissolve">
                                      <p:cBhvr>
                                        <p:cTn id="7" dur="500"/>
                                        <p:tgtEl>
                                          <p:spTgt spid="7"/>
                                        </p:tgtEl>
                                      </p:cBhvr>
                                    </p:animEffect>
                                  </p:childTnLst>
                                </p:cTn>
                              </p:par>
                              <p:par>
                                <p:cTn id="8" presetID="9" presetClass="entr" presetSubtype="0" fill="hold" grpId="0" nodeType="withEffect">
                                  <p:stCondLst>
                                    <p:cond delay="0"/>
                                  </p:stCondLst>
                                  <p:childTnLst>
                                    <p:set>
                                      <p:cBhvr>
                                        <p:cTn id="9" dur="1" fill="hold">
                                          <p:stCondLst>
                                            <p:cond delay="0"/>
                                          </p:stCondLst>
                                        </p:cTn>
                                        <p:tgtEl>
                                          <p:spTgt spid="14"/>
                                        </p:tgtEl>
                                        <p:attrNameLst>
                                          <p:attrName>style.visibility</p:attrName>
                                        </p:attrNameLst>
                                      </p:cBhvr>
                                      <p:to>
                                        <p:strVal val="visible"/>
                                      </p:to>
                                    </p:set>
                                    <p:animEffect transition="in" filter="dissolve">
                                      <p:cBhvr>
                                        <p:cTn id="10" dur="500"/>
                                        <p:tgtEl>
                                          <p:spTgt spid="14"/>
                                        </p:tgtEl>
                                      </p:cBhvr>
                                    </p:animEffect>
                                  </p:childTnLst>
                                </p:cTn>
                              </p:par>
                              <p:par>
                                <p:cTn id="11" presetID="9" presetClass="entr" presetSubtype="0" fill="hold" grpId="0" nodeType="withEffect">
                                  <p:stCondLst>
                                    <p:cond delay="0"/>
                                  </p:stCondLst>
                                  <p:childTnLst>
                                    <p:set>
                                      <p:cBhvr>
                                        <p:cTn id="12" dur="1" fill="hold">
                                          <p:stCondLst>
                                            <p:cond delay="0"/>
                                          </p:stCondLst>
                                        </p:cTn>
                                        <p:tgtEl>
                                          <p:spTgt spid="16"/>
                                        </p:tgtEl>
                                        <p:attrNameLst>
                                          <p:attrName>style.visibility</p:attrName>
                                        </p:attrNameLst>
                                      </p:cBhvr>
                                      <p:to>
                                        <p:strVal val="visible"/>
                                      </p:to>
                                    </p:set>
                                    <p:animEffect transition="in" filter="dissolve">
                                      <p:cBhvr>
                                        <p:cTn id="13" dur="500"/>
                                        <p:tgtEl>
                                          <p:spTgt spid="16"/>
                                        </p:tgtEl>
                                      </p:cBhvr>
                                    </p:animEffect>
                                  </p:childTnLst>
                                </p:cTn>
                              </p:par>
                            </p:childTnLst>
                          </p:cTn>
                        </p:par>
                      </p:childTnLst>
                    </p:cTn>
                  </p:par>
                  <p:par>
                    <p:cTn id="14" fill="hold">
                      <p:stCondLst>
                        <p:cond delay="indefinite"/>
                      </p:stCondLst>
                      <p:childTnLst>
                        <p:par>
                          <p:cTn id="15" fill="hold">
                            <p:stCondLst>
                              <p:cond delay="0"/>
                            </p:stCondLst>
                            <p:childTnLst>
                              <p:par>
                                <p:cTn id="16" presetID="9" presetClass="entr" presetSubtype="0" fill="hold" grpId="0" nodeType="clickEffect">
                                  <p:stCondLst>
                                    <p:cond delay="0"/>
                                  </p:stCondLst>
                                  <p:childTnLst>
                                    <p:set>
                                      <p:cBhvr>
                                        <p:cTn id="17" dur="1" fill="hold">
                                          <p:stCondLst>
                                            <p:cond delay="0"/>
                                          </p:stCondLst>
                                        </p:cTn>
                                        <p:tgtEl>
                                          <p:spTgt spid="8"/>
                                        </p:tgtEl>
                                        <p:attrNameLst>
                                          <p:attrName>style.visibility</p:attrName>
                                        </p:attrNameLst>
                                      </p:cBhvr>
                                      <p:to>
                                        <p:strVal val="visible"/>
                                      </p:to>
                                    </p:set>
                                    <p:animEffect transition="in" filter="dissolve">
                                      <p:cBhvr>
                                        <p:cTn id="18" dur="500"/>
                                        <p:tgtEl>
                                          <p:spTgt spid="8"/>
                                        </p:tgtEl>
                                      </p:cBhvr>
                                    </p:animEffect>
                                  </p:childTnLst>
                                </p:cTn>
                              </p:par>
                              <p:par>
                                <p:cTn id="19" presetID="9" presetClass="entr" presetSubtype="0" fill="hold" grpId="0" nodeType="withEffect">
                                  <p:stCondLst>
                                    <p:cond delay="0"/>
                                  </p:stCondLst>
                                  <p:childTnLst>
                                    <p:set>
                                      <p:cBhvr>
                                        <p:cTn id="20" dur="1" fill="hold">
                                          <p:stCondLst>
                                            <p:cond delay="0"/>
                                          </p:stCondLst>
                                        </p:cTn>
                                        <p:tgtEl>
                                          <p:spTgt spid="10"/>
                                        </p:tgtEl>
                                        <p:attrNameLst>
                                          <p:attrName>style.visibility</p:attrName>
                                        </p:attrNameLst>
                                      </p:cBhvr>
                                      <p:to>
                                        <p:strVal val="visible"/>
                                      </p:to>
                                    </p:set>
                                    <p:animEffect transition="in" filter="dissolve">
                                      <p:cBhvr>
                                        <p:cTn id="21" dur="500"/>
                                        <p:tgtEl>
                                          <p:spTgt spid="10"/>
                                        </p:tgtEl>
                                      </p:cBhvr>
                                    </p:animEffect>
                                  </p:childTnLst>
                                </p:cTn>
                              </p:par>
                              <p:par>
                                <p:cTn id="22" presetID="9" presetClass="entr" presetSubtype="0" fill="hold" grpId="0" nodeType="withEffect">
                                  <p:stCondLst>
                                    <p:cond delay="0"/>
                                  </p:stCondLst>
                                  <p:childTnLst>
                                    <p:set>
                                      <p:cBhvr>
                                        <p:cTn id="23" dur="1" fill="hold">
                                          <p:stCondLst>
                                            <p:cond delay="0"/>
                                          </p:stCondLst>
                                        </p:cTn>
                                        <p:tgtEl>
                                          <p:spTgt spid="11"/>
                                        </p:tgtEl>
                                        <p:attrNameLst>
                                          <p:attrName>style.visibility</p:attrName>
                                        </p:attrNameLst>
                                      </p:cBhvr>
                                      <p:to>
                                        <p:strVal val="visible"/>
                                      </p:to>
                                    </p:set>
                                    <p:animEffect transition="in" filter="dissolve">
                                      <p:cBhvr>
                                        <p:cTn id="24" dur="500"/>
                                        <p:tgtEl>
                                          <p:spTgt spid="11"/>
                                        </p:tgtEl>
                                      </p:cBhvr>
                                    </p:animEffect>
                                  </p:childTnLst>
                                </p:cTn>
                              </p:par>
                              <p:par>
                                <p:cTn id="25" presetID="9" presetClass="entr" presetSubtype="0" fill="hold" grpId="0" nodeType="withEffect">
                                  <p:stCondLst>
                                    <p:cond delay="0"/>
                                  </p:stCondLst>
                                  <p:childTnLst>
                                    <p:set>
                                      <p:cBhvr>
                                        <p:cTn id="26" dur="1" fill="hold">
                                          <p:stCondLst>
                                            <p:cond delay="0"/>
                                          </p:stCondLst>
                                        </p:cTn>
                                        <p:tgtEl>
                                          <p:spTgt spid="12"/>
                                        </p:tgtEl>
                                        <p:attrNameLst>
                                          <p:attrName>style.visibility</p:attrName>
                                        </p:attrNameLst>
                                      </p:cBhvr>
                                      <p:to>
                                        <p:strVal val="visible"/>
                                      </p:to>
                                    </p:set>
                                    <p:animEffect transition="in" filter="dissolve">
                                      <p:cBhvr>
                                        <p:cTn id="27" dur="500"/>
                                        <p:tgtEl>
                                          <p:spTgt spid="12"/>
                                        </p:tgtEl>
                                      </p:cBhvr>
                                    </p:animEffect>
                                  </p:childTnLst>
                                </p:cTn>
                              </p:par>
                              <p:par>
                                <p:cTn id="28" presetID="9" presetClass="entr" presetSubtype="0" fill="hold" grpId="0" nodeType="withEffect">
                                  <p:stCondLst>
                                    <p:cond delay="0"/>
                                  </p:stCondLst>
                                  <p:childTnLst>
                                    <p:set>
                                      <p:cBhvr>
                                        <p:cTn id="29" dur="1" fill="hold">
                                          <p:stCondLst>
                                            <p:cond delay="0"/>
                                          </p:stCondLst>
                                        </p:cTn>
                                        <p:tgtEl>
                                          <p:spTgt spid="15"/>
                                        </p:tgtEl>
                                        <p:attrNameLst>
                                          <p:attrName>style.visibility</p:attrName>
                                        </p:attrNameLst>
                                      </p:cBhvr>
                                      <p:to>
                                        <p:strVal val="visible"/>
                                      </p:to>
                                    </p:set>
                                    <p:animEffect transition="in" filter="dissolve">
                                      <p:cBhvr>
                                        <p:cTn id="30" dur="500"/>
                                        <p:tgtEl>
                                          <p:spTgt spid="15"/>
                                        </p:tgtEl>
                                      </p:cBhvr>
                                    </p:animEffect>
                                  </p:childTnLst>
                                </p:cTn>
                              </p:par>
                              <p:par>
                                <p:cTn id="31" presetID="9" presetClass="entr" presetSubtype="0" fill="hold" grpId="0" nodeType="withEffect">
                                  <p:stCondLst>
                                    <p:cond delay="0"/>
                                  </p:stCondLst>
                                  <p:childTnLst>
                                    <p:set>
                                      <p:cBhvr>
                                        <p:cTn id="32" dur="1" fill="hold">
                                          <p:stCondLst>
                                            <p:cond delay="0"/>
                                          </p:stCondLst>
                                        </p:cTn>
                                        <p:tgtEl>
                                          <p:spTgt spid="17"/>
                                        </p:tgtEl>
                                        <p:attrNameLst>
                                          <p:attrName>style.visibility</p:attrName>
                                        </p:attrNameLst>
                                      </p:cBhvr>
                                      <p:to>
                                        <p:strVal val="visible"/>
                                      </p:to>
                                    </p:set>
                                    <p:animEffect transition="in" filter="dissolve">
                                      <p:cBhvr>
                                        <p:cTn id="33" dur="500"/>
                                        <p:tgtEl>
                                          <p:spTgt spid="17"/>
                                        </p:tgtEl>
                                      </p:cBhvr>
                                    </p:animEffect>
                                  </p:childTnLst>
                                </p:cTn>
                              </p:par>
                              <p:par>
                                <p:cTn id="34" presetID="9" presetClass="entr" presetSubtype="0" fill="hold" grpId="0" nodeType="withEffect">
                                  <p:stCondLst>
                                    <p:cond delay="0"/>
                                  </p:stCondLst>
                                  <p:childTnLst>
                                    <p:set>
                                      <p:cBhvr>
                                        <p:cTn id="35" dur="1" fill="hold">
                                          <p:stCondLst>
                                            <p:cond delay="0"/>
                                          </p:stCondLst>
                                        </p:cTn>
                                        <p:tgtEl>
                                          <p:spTgt spid="19"/>
                                        </p:tgtEl>
                                        <p:attrNameLst>
                                          <p:attrName>style.visibility</p:attrName>
                                        </p:attrNameLst>
                                      </p:cBhvr>
                                      <p:to>
                                        <p:strVal val="visible"/>
                                      </p:to>
                                    </p:set>
                                    <p:animEffect transition="in" filter="dissolve">
                                      <p:cBhvr>
                                        <p:cTn id="36" dur="500"/>
                                        <p:tgtEl>
                                          <p:spTgt spid="19"/>
                                        </p:tgtEl>
                                      </p:cBhvr>
                                    </p:animEffect>
                                  </p:childTnLst>
                                </p:cTn>
                              </p:par>
                              <p:par>
                                <p:cTn id="37" presetID="9" presetClass="entr" presetSubtype="0" fill="hold" grpId="0" nodeType="withEffect">
                                  <p:stCondLst>
                                    <p:cond delay="0"/>
                                  </p:stCondLst>
                                  <p:childTnLst>
                                    <p:set>
                                      <p:cBhvr>
                                        <p:cTn id="38" dur="1" fill="hold">
                                          <p:stCondLst>
                                            <p:cond delay="0"/>
                                          </p:stCondLst>
                                        </p:cTn>
                                        <p:tgtEl>
                                          <p:spTgt spid="20"/>
                                        </p:tgtEl>
                                        <p:attrNameLst>
                                          <p:attrName>style.visibility</p:attrName>
                                        </p:attrNameLst>
                                      </p:cBhvr>
                                      <p:to>
                                        <p:strVal val="visible"/>
                                      </p:to>
                                    </p:set>
                                    <p:animEffect transition="in" filter="dissolve">
                                      <p:cBhvr>
                                        <p:cTn id="39" dur="500"/>
                                        <p:tgtEl>
                                          <p:spTgt spid="20"/>
                                        </p:tgtEl>
                                      </p:cBhvr>
                                    </p:animEffect>
                                  </p:childTnLst>
                                </p:cTn>
                              </p:par>
                              <p:par>
                                <p:cTn id="40" presetID="9" presetClass="entr" presetSubtype="0" fill="hold" grpId="0" nodeType="withEffect">
                                  <p:stCondLst>
                                    <p:cond delay="0"/>
                                  </p:stCondLst>
                                  <p:childTnLst>
                                    <p:set>
                                      <p:cBhvr>
                                        <p:cTn id="41" dur="1" fill="hold">
                                          <p:stCondLst>
                                            <p:cond delay="0"/>
                                          </p:stCondLst>
                                        </p:cTn>
                                        <p:tgtEl>
                                          <p:spTgt spid="21"/>
                                        </p:tgtEl>
                                        <p:attrNameLst>
                                          <p:attrName>style.visibility</p:attrName>
                                        </p:attrNameLst>
                                      </p:cBhvr>
                                      <p:to>
                                        <p:strVal val="visible"/>
                                      </p:to>
                                    </p:set>
                                    <p:animEffect transition="in" filter="dissolve">
                                      <p:cBhvr>
                                        <p:cTn id="42" dur="500"/>
                                        <p:tgtEl>
                                          <p:spTgt spid="21"/>
                                        </p:tgtEl>
                                      </p:cBhvr>
                                    </p:animEffect>
                                  </p:childTnLst>
                                </p:cTn>
                              </p:par>
                            </p:childTnLst>
                          </p:cTn>
                        </p:par>
                      </p:childTnLst>
                    </p:cTn>
                  </p:par>
                  <p:par>
                    <p:cTn id="43" fill="hold">
                      <p:stCondLst>
                        <p:cond delay="indefinite"/>
                      </p:stCondLst>
                      <p:childTnLst>
                        <p:par>
                          <p:cTn id="44" fill="hold">
                            <p:stCondLst>
                              <p:cond delay="0"/>
                            </p:stCondLst>
                            <p:childTnLst>
                              <p:par>
                                <p:cTn id="45" presetID="9" presetClass="entr" presetSubtype="0" fill="hold" grpId="0" nodeType="clickEffect">
                                  <p:stCondLst>
                                    <p:cond delay="0"/>
                                  </p:stCondLst>
                                  <p:childTnLst>
                                    <p:set>
                                      <p:cBhvr>
                                        <p:cTn id="46" dur="1" fill="hold">
                                          <p:stCondLst>
                                            <p:cond delay="0"/>
                                          </p:stCondLst>
                                        </p:cTn>
                                        <p:tgtEl>
                                          <p:spTgt spid="4"/>
                                        </p:tgtEl>
                                        <p:attrNameLst>
                                          <p:attrName>style.visibility</p:attrName>
                                        </p:attrNameLst>
                                      </p:cBhvr>
                                      <p:to>
                                        <p:strVal val="visible"/>
                                      </p:to>
                                    </p:set>
                                    <p:animEffect transition="in" filter="dissolve">
                                      <p:cBhvr>
                                        <p:cTn id="47" dur="500"/>
                                        <p:tgtEl>
                                          <p:spTgt spid="4"/>
                                        </p:tgtEl>
                                      </p:cBhvr>
                                    </p:animEffect>
                                  </p:childTnLst>
                                </p:cTn>
                              </p:par>
                            </p:childTnLst>
                          </p:cTn>
                        </p:par>
                      </p:childTnLst>
                    </p:cTn>
                  </p:par>
                  <p:par>
                    <p:cTn id="48" fill="hold">
                      <p:stCondLst>
                        <p:cond delay="indefinite"/>
                      </p:stCondLst>
                      <p:childTnLst>
                        <p:par>
                          <p:cTn id="49" fill="hold">
                            <p:stCondLst>
                              <p:cond delay="0"/>
                            </p:stCondLst>
                            <p:childTnLst>
                              <p:par>
                                <p:cTn id="50" presetID="9" presetClass="entr" presetSubtype="0" fill="hold" grpId="0" nodeType="clickEffect">
                                  <p:stCondLst>
                                    <p:cond delay="0"/>
                                  </p:stCondLst>
                                  <p:childTnLst>
                                    <p:set>
                                      <p:cBhvr>
                                        <p:cTn id="51" dur="1" fill="hold">
                                          <p:stCondLst>
                                            <p:cond delay="0"/>
                                          </p:stCondLst>
                                        </p:cTn>
                                        <p:tgtEl>
                                          <p:spTgt spid="5"/>
                                        </p:tgtEl>
                                        <p:attrNameLst>
                                          <p:attrName>style.visibility</p:attrName>
                                        </p:attrNameLst>
                                      </p:cBhvr>
                                      <p:to>
                                        <p:strVal val="visible"/>
                                      </p:to>
                                    </p:set>
                                    <p:animEffect transition="in" filter="dissolve">
                                      <p:cBhvr>
                                        <p:cTn id="52" dur="500"/>
                                        <p:tgtEl>
                                          <p:spTgt spid="5"/>
                                        </p:tgtEl>
                                      </p:cBhvr>
                                    </p:animEffect>
                                  </p:childTnLst>
                                </p:cTn>
                              </p:par>
                              <p:par>
                                <p:cTn id="53" presetID="9" presetClass="entr" presetSubtype="0" fill="hold" grpId="0" nodeType="withEffect">
                                  <p:stCondLst>
                                    <p:cond delay="0"/>
                                  </p:stCondLst>
                                  <p:childTnLst>
                                    <p:set>
                                      <p:cBhvr>
                                        <p:cTn id="54" dur="1" fill="hold">
                                          <p:stCondLst>
                                            <p:cond delay="0"/>
                                          </p:stCondLst>
                                        </p:cTn>
                                        <p:tgtEl>
                                          <p:spTgt spid="6"/>
                                        </p:tgtEl>
                                        <p:attrNameLst>
                                          <p:attrName>style.visibility</p:attrName>
                                        </p:attrNameLst>
                                      </p:cBhvr>
                                      <p:to>
                                        <p:strVal val="visible"/>
                                      </p:to>
                                    </p:set>
                                    <p:animEffect transition="in" filter="dissolve">
                                      <p:cBhvr>
                                        <p:cTn id="55" dur="500"/>
                                        <p:tgtEl>
                                          <p:spTgt spid="6"/>
                                        </p:tgtEl>
                                      </p:cBhvr>
                                    </p:animEffect>
                                  </p:childTnLst>
                                </p:cTn>
                              </p:par>
                              <p:par>
                                <p:cTn id="56" presetID="9" presetClass="entr" presetSubtype="0" fill="hold" grpId="0" nodeType="withEffect">
                                  <p:stCondLst>
                                    <p:cond delay="0"/>
                                  </p:stCondLst>
                                  <p:childTnLst>
                                    <p:set>
                                      <p:cBhvr>
                                        <p:cTn id="57" dur="1" fill="hold">
                                          <p:stCondLst>
                                            <p:cond delay="0"/>
                                          </p:stCondLst>
                                        </p:cTn>
                                        <p:tgtEl>
                                          <p:spTgt spid="9"/>
                                        </p:tgtEl>
                                        <p:attrNameLst>
                                          <p:attrName>style.visibility</p:attrName>
                                        </p:attrNameLst>
                                      </p:cBhvr>
                                      <p:to>
                                        <p:strVal val="visible"/>
                                      </p:to>
                                    </p:set>
                                    <p:animEffect transition="in" filter="dissolve">
                                      <p:cBhvr>
                                        <p:cTn id="58" dur="500"/>
                                        <p:tgtEl>
                                          <p:spTgt spid="9"/>
                                        </p:tgtEl>
                                      </p:cBhvr>
                                    </p:animEffect>
                                  </p:childTnLst>
                                </p:cTn>
                              </p:par>
                              <p:par>
                                <p:cTn id="59" presetID="9" presetClass="entr" presetSubtype="0" fill="hold" grpId="0" nodeType="withEffect">
                                  <p:stCondLst>
                                    <p:cond delay="0"/>
                                  </p:stCondLst>
                                  <p:childTnLst>
                                    <p:set>
                                      <p:cBhvr>
                                        <p:cTn id="60" dur="1" fill="hold">
                                          <p:stCondLst>
                                            <p:cond delay="0"/>
                                          </p:stCondLst>
                                        </p:cTn>
                                        <p:tgtEl>
                                          <p:spTgt spid="13"/>
                                        </p:tgtEl>
                                        <p:attrNameLst>
                                          <p:attrName>style.visibility</p:attrName>
                                        </p:attrNameLst>
                                      </p:cBhvr>
                                      <p:to>
                                        <p:strVal val="visible"/>
                                      </p:to>
                                    </p:set>
                                    <p:animEffect transition="in" filter="dissolve">
                                      <p:cBhvr>
                                        <p:cTn id="61" dur="500"/>
                                        <p:tgtEl>
                                          <p:spTgt spid="13"/>
                                        </p:tgtEl>
                                      </p:cBhvr>
                                    </p:animEffect>
                                  </p:childTnLst>
                                </p:cTn>
                              </p:par>
                            </p:childTnLst>
                          </p:cTn>
                        </p:par>
                      </p:childTnLst>
                    </p:cTn>
                  </p:par>
                  <p:par>
                    <p:cTn id="62" fill="hold">
                      <p:stCondLst>
                        <p:cond delay="indefinite"/>
                      </p:stCondLst>
                      <p:childTnLst>
                        <p:par>
                          <p:cTn id="63" fill="hold">
                            <p:stCondLst>
                              <p:cond delay="0"/>
                            </p:stCondLst>
                            <p:childTnLst>
                              <p:par>
                                <p:cTn id="64" presetID="9" presetClass="entr" presetSubtype="0" fill="hold" grpId="0" nodeType="clickEffect">
                                  <p:stCondLst>
                                    <p:cond delay="0"/>
                                  </p:stCondLst>
                                  <p:childTnLst>
                                    <p:set>
                                      <p:cBhvr>
                                        <p:cTn id="65" dur="1" fill="hold">
                                          <p:stCondLst>
                                            <p:cond delay="0"/>
                                          </p:stCondLst>
                                        </p:cTn>
                                        <p:tgtEl>
                                          <p:spTgt spid="23">
                                            <p:txEl>
                                              <p:pRg st="0" end="0"/>
                                            </p:txEl>
                                          </p:spTgt>
                                        </p:tgtEl>
                                        <p:attrNameLst>
                                          <p:attrName>style.visibility</p:attrName>
                                        </p:attrNameLst>
                                      </p:cBhvr>
                                      <p:to>
                                        <p:strVal val="visible"/>
                                      </p:to>
                                    </p:set>
                                    <p:animEffect transition="in" filter="dissolve">
                                      <p:cBhvr>
                                        <p:cTn id="66" dur="500"/>
                                        <p:tgtEl>
                                          <p:spTgt spid="23">
                                            <p:txEl>
                                              <p:pRg st="0" end="0"/>
                                            </p:txEl>
                                          </p:spTgt>
                                        </p:tgtEl>
                                      </p:cBhvr>
                                    </p:animEffect>
                                  </p:childTnLst>
                                </p:cTn>
                              </p:par>
                              <p:par>
                                <p:cTn id="67" presetID="9" presetClass="entr" presetSubtype="0" fill="hold" grpId="0" nodeType="withEffect">
                                  <p:stCondLst>
                                    <p:cond delay="0"/>
                                  </p:stCondLst>
                                  <p:childTnLst>
                                    <p:set>
                                      <p:cBhvr>
                                        <p:cTn id="68" dur="1" fill="hold">
                                          <p:stCondLst>
                                            <p:cond delay="0"/>
                                          </p:stCondLst>
                                        </p:cTn>
                                        <p:tgtEl>
                                          <p:spTgt spid="23">
                                            <p:txEl>
                                              <p:pRg st="1" end="1"/>
                                            </p:txEl>
                                          </p:spTgt>
                                        </p:tgtEl>
                                        <p:attrNameLst>
                                          <p:attrName>style.visibility</p:attrName>
                                        </p:attrNameLst>
                                      </p:cBhvr>
                                      <p:to>
                                        <p:strVal val="visible"/>
                                      </p:to>
                                    </p:set>
                                    <p:animEffect transition="in" filter="dissolve">
                                      <p:cBhvr>
                                        <p:cTn id="69" dur="500"/>
                                        <p:tgtEl>
                                          <p:spTgt spid="23">
                                            <p:txEl>
                                              <p:pRg st="1" end="1"/>
                                            </p:txEl>
                                          </p:spTgt>
                                        </p:tgtEl>
                                      </p:cBhvr>
                                    </p:animEffect>
                                  </p:childTnLst>
                                </p:cTn>
                              </p:par>
                            </p:childTnLst>
                          </p:cTn>
                        </p:par>
                      </p:childTnLst>
                    </p:cTn>
                  </p:par>
                  <p:par>
                    <p:cTn id="70" fill="hold">
                      <p:stCondLst>
                        <p:cond delay="indefinite"/>
                      </p:stCondLst>
                      <p:childTnLst>
                        <p:par>
                          <p:cTn id="71" fill="hold">
                            <p:stCondLst>
                              <p:cond delay="0"/>
                            </p:stCondLst>
                            <p:childTnLst>
                              <p:par>
                                <p:cTn id="72" presetID="9" presetClass="entr" presetSubtype="0" fill="hold" grpId="0" nodeType="clickEffect">
                                  <p:stCondLst>
                                    <p:cond delay="0"/>
                                  </p:stCondLst>
                                  <p:childTnLst>
                                    <p:set>
                                      <p:cBhvr>
                                        <p:cTn id="73" dur="1" fill="hold">
                                          <p:stCondLst>
                                            <p:cond delay="0"/>
                                          </p:stCondLst>
                                        </p:cTn>
                                        <p:tgtEl>
                                          <p:spTgt spid="23">
                                            <p:txEl>
                                              <p:pRg st="2" end="2"/>
                                            </p:txEl>
                                          </p:spTgt>
                                        </p:tgtEl>
                                        <p:attrNameLst>
                                          <p:attrName>style.visibility</p:attrName>
                                        </p:attrNameLst>
                                      </p:cBhvr>
                                      <p:to>
                                        <p:strVal val="visible"/>
                                      </p:to>
                                    </p:set>
                                    <p:animEffect transition="in" filter="dissolve">
                                      <p:cBhvr>
                                        <p:cTn id="74" dur="500"/>
                                        <p:tgtEl>
                                          <p:spTgt spid="23">
                                            <p:txEl>
                                              <p:pRg st="2" end="2"/>
                                            </p:txEl>
                                          </p:spTgt>
                                        </p:tgtEl>
                                      </p:cBhvr>
                                    </p:animEffect>
                                  </p:childTnLst>
                                </p:cTn>
                              </p:par>
                              <p:par>
                                <p:cTn id="75" presetID="9" presetClass="entr" presetSubtype="0" fill="hold" grpId="0" nodeType="withEffect">
                                  <p:stCondLst>
                                    <p:cond delay="0"/>
                                  </p:stCondLst>
                                  <p:childTnLst>
                                    <p:set>
                                      <p:cBhvr>
                                        <p:cTn id="76" dur="1" fill="hold">
                                          <p:stCondLst>
                                            <p:cond delay="0"/>
                                          </p:stCondLst>
                                        </p:cTn>
                                        <p:tgtEl>
                                          <p:spTgt spid="23">
                                            <p:txEl>
                                              <p:pRg st="3" end="3"/>
                                            </p:txEl>
                                          </p:spTgt>
                                        </p:tgtEl>
                                        <p:attrNameLst>
                                          <p:attrName>style.visibility</p:attrName>
                                        </p:attrNameLst>
                                      </p:cBhvr>
                                      <p:to>
                                        <p:strVal val="visible"/>
                                      </p:to>
                                    </p:set>
                                    <p:animEffect transition="in" filter="dissolve">
                                      <p:cBhvr>
                                        <p:cTn id="77" dur="500"/>
                                        <p:tgtEl>
                                          <p:spTgt spid="23">
                                            <p:txEl>
                                              <p:pRg st="3" end="3"/>
                                            </p:txEl>
                                          </p:spTgt>
                                        </p:tgtEl>
                                      </p:cBhvr>
                                    </p:animEffect>
                                  </p:childTnLst>
                                </p:cTn>
                              </p:par>
                              <p:par>
                                <p:cTn id="78" presetID="1" presetClass="entr" presetSubtype="0" fill="hold" grpId="0" nodeType="withEffect">
                                  <p:stCondLst>
                                    <p:cond delay="0"/>
                                  </p:stCondLst>
                                  <p:childTnLst>
                                    <p:set>
                                      <p:cBhvr>
                                        <p:cTn id="79" dur="1" fill="hold">
                                          <p:stCondLst>
                                            <p:cond delay="0"/>
                                          </p:stCondLst>
                                        </p:cTn>
                                        <p:tgtEl>
                                          <p:spTgt spid="2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uiExpand="1" build="p"/>
      <p:bldP spid="4" grpId="0" animBg="1"/>
      <p:bldP spid="5" grpId="0" animBg="1"/>
      <p:bldP spid="6" grpId="0" animBg="1"/>
      <p:bldP spid="7" grpId="0" animBg="1"/>
      <p:bldP spid="8" grpId="0" animBg="1"/>
      <p:bldP spid="9" grpId="0"/>
      <p:bldP spid="10" grpId="0"/>
      <p:bldP spid="11" grpId="0" animBg="1"/>
      <p:bldP spid="12" grpId="0"/>
      <p:bldP spid="13" grpId="0"/>
      <p:bldP spid="14" grpId="0" animBg="1"/>
      <p:bldP spid="15" grpId="0" animBg="1"/>
      <p:bldP spid="16" grpId="0" animBg="1"/>
      <p:bldP spid="17" grpId="0" animBg="1"/>
      <p:bldP spid="19" grpId="0"/>
      <p:bldP spid="20" grpId="0"/>
      <p:bldP spid="21" grpId="0"/>
      <p:bldP spid="24"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GB" dirty="0" smtClean="0"/>
              <a:t>AD Administrative </a:t>
            </a:r>
            <a:r>
              <a:rPr lang="en-GB" dirty="0" err="1" smtClean="0"/>
              <a:t>Center</a:t>
            </a:r>
            <a:endParaRPr lang="en-GB" dirty="0"/>
          </a:p>
        </p:txBody>
      </p:sp>
      <p:pic>
        <p:nvPicPr>
          <p:cNvPr id="192514" name="Picture 2"/>
          <p:cNvPicPr>
            <a:picLocks noChangeAspect="1" noChangeArrowheads="1"/>
          </p:cNvPicPr>
          <p:nvPr/>
        </p:nvPicPr>
        <p:blipFill>
          <a:blip r:embed="rId2"/>
          <a:srcRect/>
          <a:stretch>
            <a:fillRect/>
          </a:stretch>
        </p:blipFill>
        <p:spPr bwMode="auto">
          <a:xfrm>
            <a:off x="894670" y="1007382"/>
            <a:ext cx="7436530" cy="5086566"/>
          </a:xfrm>
          <a:prstGeom prst="rect">
            <a:avLst/>
          </a:prstGeom>
          <a:noFill/>
          <a:ln w="9525">
            <a:noFill/>
            <a:miter lim="800000"/>
            <a:headEnd/>
            <a:tailEnd/>
          </a:ln>
        </p:spPr>
      </p:pic>
      <p:sp>
        <p:nvSpPr>
          <p:cNvPr id="7" name="TextBox 6"/>
          <p:cNvSpPr txBox="1"/>
          <p:nvPr/>
        </p:nvSpPr>
        <p:spPr>
          <a:xfrm>
            <a:off x="6821715" y="2133599"/>
            <a:ext cx="2104872" cy="369332"/>
          </a:xfrm>
          <a:prstGeom prst="rect">
            <a:avLst/>
          </a:prstGeom>
        </p:spPr>
        <p:style>
          <a:lnRef idx="1">
            <a:schemeClr val="accent3"/>
          </a:lnRef>
          <a:fillRef idx="2">
            <a:schemeClr val="accent3"/>
          </a:fillRef>
          <a:effectRef idx="1">
            <a:schemeClr val="accent3"/>
          </a:effectRef>
          <a:fontRef idx="minor">
            <a:schemeClr val="dk1"/>
          </a:fontRef>
        </p:style>
        <p:txBody>
          <a:bodyPr wrap="none" rtlCol="0">
            <a:spAutoFit/>
          </a:bodyPr>
          <a:lstStyle/>
          <a:p>
            <a:pPr marL="0" lvl="1"/>
            <a:r>
              <a:rPr lang="en-GB" dirty="0" smtClean="0"/>
              <a:t>Task-oriented model</a:t>
            </a:r>
          </a:p>
        </p:txBody>
      </p:sp>
      <p:sp>
        <p:nvSpPr>
          <p:cNvPr id="8" name="TextBox 7"/>
          <p:cNvSpPr txBox="1"/>
          <p:nvPr/>
        </p:nvSpPr>
        <p:spPr>
          <a:xfrm>
            <a:off x="3410857" y="5138057"/>
            <a:ext cx="2960169" cy="369332"/>
          </a:xfrm>
          <a:prstGeom prst="rect">
            <a:avLst/>
          </a:prstGeom>
        </p:spPr>
        <p:style>
          <a:lnRef idx="1">
            <a:schemeClr val="accent3"/>
          </a:lnRef>
          <a:fillRef idx="2">
            <a:schemeClr val="accent3"/>
          </a:fillRef>
          <a:effectRef idx="1">
            <a:schemeClr val="accent3"/>
          </a:effectRef>
          <a:fontRef idx="minor">
            <a:schemeClr val="dk1"/>
          </a:fontRef>
        </p:style>
        <p:txBody>
          <a:bodyPr wrap="none" rtlCol="0">
            <a:spAutoFit/>
          </a:bodyPr>
          <a:lstStyle/>
          <a:p>
            <a:pPr marL="0" lvl="1"/>
            <a:r>
              <a:rPr lang="en-GB" dirty="0" smtClean="0"/>
              <a:t>Progressive disclosure of data</a:t>
            </a:r>
          </a:p>
        </p:txBody>
      </p:sp>
      <p:sp>
        <p:nvSpPr>
          <p:cNvPr id="9" name="TextBox 8"/>
          <p:cNvSpPr txBox="1"/>
          <p:nvPr/>
        </p:nvSpPr>
        <p:spPr>
          <a:xfrm>
            <a:off x="6981527" y="5268686"/>
            <a:ext cx="1988301" cy="369332"/>
          </a:xfrm>
          <a:prstGeom prst="rect">
            <a:avLst/>
          </a:prstGeom>
        </p:spPr>
        <p:style>
          <a:lnRef idx="1">
            <a:schemeClr val="accent3"/>
          </a:lnRef>
          <a:fillRef idx="2">
            <a:schemeClr val="accent3"/>
          </a:fillRef>
          <a:effectRef idx="1">
            <a:schemeClr val="accent3"/>
          </a:effectRef>
          <a:fontRef idx="minor">
            <a:schemeClr val="dk1"/>
          </a:fontRef>
        </p:style>
        <p:txBody>
          <a:bodyPr wrap="none" rtlCol="0">
            <a:spAutoFit/>
          </a:bodyPr>
          <a:lstStyle/>
          <a:p>
            <a:pPr marL="0" lvl="1"/>
            <a:r>
              <a:rPr lang="en-GB" dirty="0" smtClean="0"/>
              <a:t>Powerful Searching</a:t>
            </a:r>
          </a:p>
        </p:txBody>
      </p:sp>
      <p:sp>
        <p:nvSpPr>
          <p:cNvPr id="10" name="TextBox 9"/>
          <p:cNvSpPr txBox="1"/>
          <p:nvPr/>
        </p:nvSpPr>
        <p:spPr>
          <a:xfrm>
            <a:off x="174171" y="4005943"/>
            <a:ext cx="2472215" cy="646331"/>
          </a:xfrm>
          <a:prstGeom prst="rect">
            <a:avLst/>
          </a:prstGeom>
        </p:spPr>
        <p:style>
          <a:lnRef idx="1">
            <a:schemeClr val="accent3"/>
          </a:lnRef>
          <a:fillRef idx="2">
            <a:schemeClr val="accent3"/>
          </a:fillRef>
          <a:effectRef idx="1">
            <a:schemeClr val="accent3"/>
          </a:effectRef>
          <a:fontRef idx="minor">
            <a:schemeClr val="dk1"/>
          </a:fontRef>
        </p:style>
        <p:txBody>
          <a:bodyPr wrap="none" rtlCol="0">
            <a:spAutoFit/>
          </a:bodyPr>
          <a:lstStyle/>
          <a:p>
            <a:pPr marL="0" lvl="1"/>
            <a:r>
              <a:rPr lang="en-GB" dirty="0" smtClean="0"/>
              <a:t>Simultaneously  connect</a:t>
            </a:r>
            <a:br>
              <a:rPr lang="en-GB" dirty="0" smtClean="0"/>
            </a:br>
            <a:r>
              <a:rPr lang="en-GB" dirty="0" smtClean="0"/>
              <a:t>to other domains</a:t>
            </a:r>
          </a:p>
        </p:txBody>
      </p:sp>
      <p:sp>
        <p:nvSpPr>
          <p:cNvPr id="11" name="TextBox 10"/>
          <p:cNvSpPr txBox="1"/>
          <p:nvPr/>
        </p:nvSpPr>
        <p:spPr>
          <a:xfrm>
            <a:off x="4804228" y="885372"/>
            <a:ext cx="2822439" cy="369332"/>
          </a:xfrm>
          <a:prstGeom prst="rect">
            <a:avLst/>
          </a:prstGeom>
        </p:spPr>
        <p:style>
          <a:lnRef idx="1">
            <a:schemeClr val="accent3"/>
          </a:lnRef>
          <a:fillRef idx="2">
            <a:schemeClr val="accent3"/>
          </a:fillRef>
          <a:effectRef idx="1">
            <a:schemeClr val="accent3"/>
          </a:effectRef>
          <a:fontRef idx="minor">
            <a:schemeClr val="dk1"/>
          </a:fontRef>
        </p:style>
        <p:txBody>
          <a:bodyPr wrap="none" rtlCol="0">
            <a:spAutoFit/>
          </a:bodyPr>
          <a:lstStyle/>
          <a:p>
            <a:pPr marL="0" lvl="1"/>
            <a:r>
              <a:rPr lang="en-GB" dirty="0" smtClean="0"/>
              <a:t>Built on PowerShell Cmdlets</a:t>
            </a:r>
          </a:p>
        </p:txBody>
      </p:sp>
      <p:sp>
        <p:nvSpPr>
          <p:cNvPr id="12" name="Oval 11"/>
          <p:cNvSpPr/>
          <p:nvPr/>
        </p:nvSpPr>
        <p:spPr>
          <a:xfrm>
            <a:off x="8848763" y="142830"/>
            <a:ext cx="141310" cy="141310"/>
          </a:xfrm>
          <a:prstGeom prst="ellipse">
            <a:avLst/>
          </a:prstGeom>
          <a:ln/>
        </p:spPr>
        <p:style>
          <a:lnRef idx="0">
            <a:schemeClr val="accent4"/>
          </a:lnRef>
          <a:fillRef idx="3">
            <a:schemeClr val="accent4"/>
          </a:fillRef>
          <a:effectRef idx="3">
            <a:schemeClr val="accent4"/>
          </a:effectRef>
          <a:fontRef idx="minor">
            <a:schemeClr val="lt1"/>
          </a:fontRef>
        </p:style>
        <p:txBody>
          <a:bodyPr anchor="ctr"/>
          <a:lstStyle/>
          <a:p>
            <a:pPr algn="ctr" defTabSz="914400" fontAlgn="auto">
              <a:spcBef>
                <a:spcPts val="0"/>
              </a:spcBef>
              <a:spcAft>
                <a:spcPts val="0"/>
              </a:spcAft>
              <a:defRPr/>
            </a:pPr>
            <a:endParaRPr lang="en-US">
              <a:solidFill>
                <a:prstClr val="white"/>
              </a:solidFill>
              <a:latin typeface="Calibri"/>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dissolve">
                                      <p:cBhvr>
                                        <p:cTn id="7" dur="500"/>
                                        <p:tgtEl>
                                          <p:spTgt spid="10"/>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dissolve">
                                      <p:cBhvr>
                                        <p:cTn id="12" dur="500"/>
                                        <p:tgtEl>
                                          <p:spTgt spid="8"/>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dissolve">
                                      <p:cBhvr>
                                        <p:cTn id="17" dur="500"/>
                                        <p:tgtEl>
                                          <p:spTgt spid="7"/>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grpId="0" nodeType="clickEffect">
                                  <p:stCondLst>
                                    <p:cond delay="0"/>
                                  </p:stCondLst>
                                  <p:childTnLst>
                                    <p:set>
                                      <p:cBhvr>
                                        <p:cTn id="21" dur="1" fill="hold">
                                          <p:stCondLst>
                                            <p:cond delay="0"/>
                                          </p:stCondLst>
                                        </p:cTn>
                                        <p:tgtEl>
                                          <p:spTgt spid="9"/>
                                        </p:tgtEl>
                                        <p:attrNameLst>
                                          <p:attrName>style.visibility</p:attrName>
                                        </p:attrNameLst>
                                      </p:cBhvr>
                                      <p:to>
                                        <p:strVal val="visible"/>
                                      </p:to>
                                    </p:set>
                                    <p:animEffect transition="in" filter="dissolve">
                                      <p:cBhvr>
                                        <p:cTn id="22" dur="500"/>
                                        <p:tgtEl>
                                          <p:spTgt spid="9"/>
                                        </p:tgtEl>
                                      </p:cBhvr>
                                    </p:animEffect>
                                  </p:childTnLst>
                                </p:cTn>
                              </p:par>
                            </p:childTnLst>
                          </p:cTn>
                        </p:par>
                      </p:childTnLst>
                    </p:cTn>
                  </p:par>
                  <p:par>
                    <p:cTn id="23" fill="hold">
                      <p:stCondLst>
                        <p:cond delay="indefinite"/>
                      </p:stCondLst>
                      <p:childTnLst>
                        <p:par>
                          <p:cTn id="24" fill="hold">
                            <p:stCondLst>
                              <p:cond delay="0"/>
                            </p:stCondLst>
                            <p:childTnLst>
                              <p:par>
                                <p:cTn id="25" presetID="9" presetClass="entr" presetSubtype="0" fill="hold" grpId="0" nodeType="clickEffect">
                                  <p:stCondLst>
                                    <p:cond delay="0"/>
                                  </p:stCondLst>
                                  <p:childTnLst>
                                    <p:set>
                                      <p:cBhvr>
                                        <p:cTn id="26" dur="1" fill="hold">
                                          <p:stCondLst>
                                            <p:cond delay="0"/>
                                          </p:stCondLst>
                                        </p:cTn>
                                        <p:tgtEl>
                                          <p:spTgt spid="11"/>
                                        </p:tgtEl>
                                        <p:attrNameLst>
                                          <p:attrName>style.visibility</p:attrName>
                                        </p:attrNameLst>
                                      </p:cBhvr>
                                      <p:to>
                                        <p:strVal val="visible"/>
                                      </p:to>
                                    </p:set>
                                    <p:animEffect transition="in" filter="dissolve">
                                      <p:cBhvr>
                                        <p:cTn id="27" dur="500"/>
                                        <p:tgtEl>
                                          <p:spTgt spid="11"/>
                                        </p:tgtEl>
                                      </p:cBhvr>
                                    </p:animEffect>
                                  </p:childTnLst>
                                </p:cTn>
                              </p:par>
                              <p:par>
                                <p:cTn id="28" presetID="1" presetClass="entr" presetSubtype="0" fill="hold" grpId="0" nodeType="withEffect">
                                  <p:stCondLst>
                                    <p:cond delay="0"/>
                                  </p:stCondLst>
                                  <p:childTnLst>
                                    <p:set>
                                      <p:cBhvr>
                                        <p:cTn id="29"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P spid="10" grpId="0" animBg="1"/>
      <p:bldP spid="11" grpId="0" animBg="1"/>
      <p:bldP spid="12"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Best Practice Analyser</a:t>
            </a:r>
            <a:endParaRPr lang="en-GB" dirty="0"/>
          </a:p>
        </p:txBody>
      </p:sp>
      <p:sp>
        <p:nvSpPr>
          <p:cNvPr id="3" name="Text Placeholder 2"/>
          <p:cNvSpPr>
            <a:spLocks noGrp="1"/>
          </p:cNvSpPr>
          <p:nvPr>
            <p:ph type="body" sz="quarter" idx="10"/>
          </p:nvPr>
        </p:nvSpPr>
        <p:spPr/>
        <p:txBody>
          <a:bodyPr/>
          <a:lstStyle/>
          <a:p>
            <a:r>
              <a:rPr lang="en-GB" dirty="0" smtClean="0"/>
              <a:t>Compares current configuration on DC to best practice recommendations</a:t>
            </a:r>
          </a:p>
          <a:p>
            <a:r>
              <a:rPr lang="en-GB" dirty="0" smtClean="0"/>
              <a:t>Scan started via Server Manager or PowerShell</a:t>
            </a:r>
          </a:p>
          <a:p>
            <a:pPr lvl="1"/>
            <a:r>
              <a:rPr lang="en-GB" dirty="0" smtClean="0"/>
              <a:t>Results through UI and PowerShell output</a:t>
            </a:r>
          </a:p>
          <a:p>
            <a:r>
              <a:rPr lang="en-GB" dirty="0" smtClean="0"/>
              <a:t>Provides guidance, does not fix problems</a:t>
            </a:r>
          </a:p>
          <a:p>
            <a:pPr lvl="1"/>
            <a:r>
              <a:rPr lang="en-GB" dirty="0" smtClean="0"/>
              <a:t>Red Eye</a:t>
            </a:r>
          </a:p>
          <a:p>
            <a:pPr lvl="1"/>
            <a:r>
              <a:rPr lang="en-GB" dirty="0" smtClean="0"/>
              <a:t>Warning</a:t>
            </a:r>
          </a:p>
          <a:p>
            <a:pPr lvl="1"/>
            <a:r>
              <a:rPr lang="en-GB" dirty="0" smtClean="0"/>
              <a:t>Information</a:t>
            </a:r>
          </a:p>
          <a:p>
            <a:r>
              <a:rPr lang="en-GB" dirty="0" smtClean="0"/>
              <a:t>Quarterly </a:t>
            </a:r>
            <a:br>
              <a:rPr lang="en-GB" dirty="0" smtClean="0"/>
            </a:br>
            <a:r>
              <a:rPr lang="en-GB" dirty="0" smtClean="0"/>
              <a:t>updates</a:t>
            </a:r>
          </a:p>
        </p:txBody>
      </p:sp>
      <p:pic>
        <p:nvPicPr>
          <p:cNvPr id="181250" name="Picture 2"/>
          <p:cNvPicPr>
            <a:picLocks noChangeAspect="1" noChangeArrowheads="1"/>
          </p:cNvPicPr>
          <p:nvPr/>
        </p:nvPicPr>
        <p:blipFill>
          <a:blip r:embed="rId2"/>
          <a:srcRect/>
          <a:stretch>
            <a:fillRect/>
          </a:stretch>
        </p:blipFill>
        <p:spPr bwMode="auto">
          <a:xfrm>
            <a:off x="3241449" y="3902527"/>
            <a:ext cx="5744020" cy="2759529"/>
          </a:xfrm>
          <a:prstGeom prst="rect">
            <a:avLst/>
          </a:prstGeom>
          <a:noFill/>
          <a:ln w="9525">
            <a:noFill/>
            <a:miter lim="800000"/>
            <a:headEnd/>
            <a:tailEnd/>
          </a:ln>
        </p:spPr>
      </p:pic>
      <p:sp>
        <p:nvSpPr>
          <p:cNvPr id="6" name="Oval 5"/>
          <p:cNvSpPr/>
          <p:nvPr/>
        </p:nvSpPr>
        <p:spPr>
          <a:xfrm>
            <a:off x="8848763" y="142830"/>
            <a:ext cx="141310" cy="141310"/>
          </a:xfrm>
          <a:prstGeom prst="ellipse">
            <a:avLst/>
          </a:prstGeom>
          <a:ln/>
        </p:spPr>
        <p:style>
          <a:lnRef idx="0">
            <a:schemeClr val="accent3"/>
          </a:lnRef>
          <a:fillRef idx="3">
            <a:schemeClr val="accent3"/>
          </a:fillRef>
          <a:effectRef idx="3">
            <a:schemeClr val="accent3"/>
          </a:effectRef>
          <a:fontRef idx="minor">
            <a:schemeClr val="lt1"/>
          </a:fontRef>
        </p:style>
        <p:txBody>
          <a:bodyPr anchor="ctr"/>
          <a:lstStyle/>
          <a:p>
            <a:pPr algn="ctr" defTabSz="914400" fontAlgn="auto">
              <a:spcBef>
                <a:spcPts val="0"/>
              </a:spcBef>
              <a:spcAft>
                <a:spcPts val="0"/>
              </a:spcAft>
              <a:defRPr/>
            </a:pPr>
            <a:endParaRPr lang="en-US">
              <a:solidFill>
                <a:prstClr val="white"/>
              </a:solidFill>
              <a:latin typeface="Calibri"/>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181250"/>
                                        </p:tgtEl>
                                        <p:attrNameLst>
                                          <p:attrName>style.visibility</p:attrName>
                                        </p:attrNameLst>
                                      </p:cBhvr>
                                      <p:to>
                                        <p:strVal val="visible"/>
                                      </p:to>
                                    </p:set>
                                    <p:animEffect transition="in" filter="dissolve">
                                      <p:cBhvr>
                                        <p:cTn id="7" dur="500"/>
                                        <p:tgtEl>
                                          <p:spTgt spid="181250"/>
                                        </p:tgtEl>
                                      </p:cBhvr>
                                    </p:animEffect>
                                  </p:childTnLst>
                                </p:cTn>
                              </p:par>
                            </p:childTnLst>
                          </p:cTn>
                        </p:par>
                        <p:par>
                          <p:cTn id="8" fill="hold">
                            <p:stCondLst>
                              <p:cond delay="500"/>
                            </p:stCondLst>
                            <p:childTnLst>
                              <p:par>
                                <p:cTn id="9" presetID="1" presetClass="entr" presetSubtype="0"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Collecting and Analysing Data</a:t>
            </a:r>
            <a:endParaRPr lang="en-GB" dirty="0"/>
          </a:p>
        </p:txBody>
      </p:sp>
      <p:sp>
        <p:nvSpPr>
          <p:cNvPr id="4" name="Rounded Rectangle 3"/>
          <p:cNvSpPr/>
          <p:nvPr/>
        </p:nvSpPr>
        <p:spPr bwMode="auto">
          <a:xfrm>
            <a:off x="775152" y="4301519"/>
            <a:ext cx="1815152" cy="463153"/>
          </a:xfrm>
          <a:prstGeom prst="roundRect">
            <a:avLst/>
          </a:prstGeom>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GB" sz="2000" dirty="0" smtClean="0">
                <a:solidFill>
                  <a:srgbClr val="FFFFFF"/>
                </a:solidFill>
                <a:effectLst>
                  <a:outerShdw blurRad="38100" dist="38100" dir="2700000" algn="tl">
                    <a:srgbClr val="000000">
                      <a:alpha val="43137"/>
                    </a:srgbClr>
                  </a:outerShdw>
                </a:effectLst>
                <a:latin typeface="Calibri" pitchFamily="34" charset="0"/>
              </a:rPr>
              <a:t>BPA Run Time</a:t>
            </a:r>
          </a:p>
        </p:txBody>
      </p:sp>
      <p:sp>
        <p:nvSpPr>
          <p:cNvPr id="5" name="TextBox 4"/>
          <p:cNvSpPr txBox="1"/>
          <p:nvPr/>
        </p:nvSpPr>
        <p:spPr>
          <a:xfrm>
            <a:off x="627799" y="2451779"/>
            <a:ext cx="2210936" cy="923330"/>
          </a:xfrm>
          <a:prstGeom prst="rect">
            <a:avLst/>
          </a:prstGeom>
          <a:noFill/>
          <a:ln>
            <a:solidFill>
              <a:schemeClr val="tx1"/>
            </a:solidFill>
          </a:ln>
        </p:spPr>
        <p:txBody>
          <a:bodyPr wrap="square" rtlCol="0">
            <a:spAutoFit/>
          </a:bodyPr>
          <a:lstStyle/>
          <a:p>
            <a:pPr algn="ctr"/>
            <a:r>
              <a:rPr lang="en-GB" dirty="0" smtClean="0"/>
              <a:t>AD DS BPA</a:t>
            </a:r>
            <a:br>
              <a:rPr lang="en-GB" dirty="0" smtClean="0"/>
            </a:br>
            <a:r>
              <a:rPr lang="en-GB" dirty="0" smtClean="0"/>
              <a:t>PowerShell Script</a:t>
            </a:r>
          </a:p>
          <a:p>
            <a:pPr algn="ctr"/>
            <a:r>
              <a:rPr lang="en-GB" dirty="0" smtClean="0"/>
              <a:t>Collects data</a:t>
            </a:r>
            <a:endParaRPr lang="en-GB" dirty="0"/>
          </a:p>
        </p:txBody>
      </p:sp>
      <p:sp>
        <p:nvSpPr>
          <p:cNvPr id="6" name="TextBox 5"/>
          <p:cNvSpPr txBox="1"/>
          <p:nvPr/>
        </p:nvSpPr>
        <p:spPr>
          <a:xfrm>
            <a:off x="4211699" y="1023582"/>
            <a:ext cx="1388522" cy="369332"/>
          </a:xfrm>
          <a:prstGeom prst="rect">
            <a:avLst/>
          </a:prstGeom>
          <a:noFill/>
          <a:ln>
            <a:solidFill>
              <a:schemeClr val="tx1"/>
            </a:solidFill>
          </a:ln>
        </p:spPr>
        <p:txBody>
          <a:bodyPr wrap="none" rtlCol="0">
            <a:spAutoFit/>
          </a:bodyPr>
          <a:lstStyle/>
          <a:p>
            <a:r>
              <a:rPr lang="en-GB" dirty="0" smtClean="0"/>
              <a:t>XML Schema</a:t>
            </a:r>
            <a:endParaRPr lang="en-GB" dirty="0"/>
          </a:p>
        </p:txBody>
      </p:sp>
      <p:sp>
        <p:nvSpPr>
          <p:cNvPr id="7" name="TextBox 6"/>
          <p:cNvSpPr txBox="1"/>
          <p:nvPr/>
        </p:nvSpPr>
        <p:spPr>
          <a:xfrm>
            <a:off x="3739487" y="2725135"/>
            <a:ext cx="2332946" cy="369332"/>
          </a:xfrm>
          <a:prstGeom prst="rect">
            <a:avLst/>
          </a:prstGeom>
          <a:noFill/>
          <a:ln>
            <a:solidFill>
              <a:schemeClr val="tx1"/>
            </a:solidFill>
          </a:ln>
        </p:spPr>
        <p:txBody>
          <a:bodyPr wrap="none" rtlCol="0">
            <a:spAutoFit/>
          </a:bodyPr>
          <a:lstStyle/>
          <a:p>
            <a:r>
              <a:rPr lang="en-GB" dirty="0" smtClean="0"/>
              <a:t>XML Results document</a:t>
            </a:r>
            <a:endParaRPr lang="en-GB" dirty="0"/>
          </a:p>
        </p:txBody>
      </p:sp>
      <p:sp>
        <p:nvSpPr>
          <p:cNvPr id="8" name="TextBox 7"/>
          <p:cNvSpPr txBox="1"/>
          <p:nvPr/>
        </p:nvSpPr>
        <p:spPr>
          <a:xfrm>
            <a:off x="3510887" y="5026589"/>
            <a:ext cx="1174360" cy="646331"/>
          </a:xfrm>
          <a:prstGeom prst="rect">
            <a:avLst/>
          </a:prstGeom>
          <a:noFill/>
          <a:ln>
            <a:solidFill>
              <a:schemeClr val="tx1"/>
            </a:solidFill>
          </a:ln>
        </p:spPr>
        <p:txBody>
          <a:bodyPr wrap="none" rtlCol="0">
            <a:spAutoFit/>
          </a:bodyPr>
          <a:lstStyle/>
          <a:p>
            <a:pPr algn="ctr"/>
            <a:r>
              <a:rPr lang="en-GB" dirty="0" smtClean="0"/>
              <a:t>AD DS BPA</a:t>
            </a:r>
            <a:br>
              <a:rPr lang="en-GB" dirty="0" smtClean="0"/>
            </a:br>
            <a:r>
              <a:rPr lang="en-GB" dirty="0" smtClean="0"/>
              <a:t>guidance</a:t>
            </a:r>
            <a:endParaRPr lang="en-GB" dirty="0"/>
          </a:p>
        </p:txBody>
      </p:sp>
      <p:sp>
        <p:nvSpPr>
          <p:cNvPr id="9" name="TextBox 8"/>
          <p:cNvSpPr txBox="1"/>
          <p:nvPr/>
        </p:nvSpPr>
        <p:spPr>
          <a:xfrm>
            <a:off x="3510887" y="3834820"/>
            <a:ext cx="1174360" cy="646331"/>
          </a:xfrm>
          <a:prstGeom prst="rect">
            <a:avLst/>
          </a:prstGeom>
          <a:noFill/>
          <a:ln>
            <a:solidFill>
              <a:schemeClr val="tx1"/>
            </a:solidFill>
          </a:ln>
        </p:spPr>
        <p:txBody>
          <a:bodyPr wrap="none" rtlCol="0">
            <a:spAutoFit/>
          </a:bodyPr>
          <a:lstStyle/>
          <a:p>
            <a:pPr algn="ctr"/>
            <a:r>
              <a:rPr lang="en-GB" dirty="0" smtClean="0"/>
              <a:t>AD DS BPA</a:t>
            </a:r>
            <a:br>
              <a:rPr lang="en-GB" dirty="0" smtClean="0"/>
            </a:br>
            <a:r>
              <a:rPr lang="en-GB" dirty="0" smtClean="0"/>
              <a:t>rule set</a:t>
            </a:r>
            <a:endParaRPr lang="en-GB" dirty="0"/>
          </a:p>
        </p:txBody>
      </p:sp>
      <p:sp>
        <p:nvSpPr>
          <p:cNvPr id="10" name="Rounded Rectangle 9"/>
          <p:cNvSpPr/>
          <p:nvPr/>
        </p:nvSpPr>
        <p:spPr bwMode="auto">
          <a:xfrm>
            <a:off x="5236967" y="3926409"/>
            <a:ext cx="1815152" cy="463153"/>
          </a:xfrm>
          <a:prstGeom prst="roundRect">
            <a:avLst/>
          </a:prstGeom>
          <a:ln>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GB" sz="2000" dirty="0" smtClean="0">
                <a:solidFill>
                  <a:srgbClr val="FFFFFF"/>
                </a:solidFill>
                <a:effectLst>
                  <a:outerShdw blurRad="38100" dist="38100" dir="2700000" algn="tl">
                    <a:srgbClr val="000000">
                      <a:alpha val="43137"/>
                    </a:srgbClr>
                  </a:outerShdw>
                </a:effectLst>
                <a:latin typeface="Calibri" pitchFamily="34" charset="0"/>
              </a:rPr>
              <a:t>Analysis</a:t>
            </a:r>
          </a:p>
        </p:txBody>
      </p:sp>
      <p:sp>
        <p:nvSpPr>
          <p:cNvPr id="11" name="Rounded Rectangle 10"/>
          <p:cNvSpPr/>
          <p:nvPr/>
        </p:nvSpPr>
        <p:spPr bwMode="auto">
          <a:xfrm>
            <a:off x="3998384" y="1787925"/>
            <a:ext cx="1815152" cy="463153"/>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GB" sz="2000" dirty="0" smtClean="0">
                <a:solidFill>
                  <a:srgbClr val="FFFFFF"/>
                </a:solidFill>
                <a:effectLst>
                  <a:outerShdw blurRad="38100" dist="38100" dir="2700000" algn="tl">
                    <a:srgbClr val="000000">
                      <a:alpha val="43137"/>
                    </a:srgbClr>
                  </a:outerShdw>
                </a:effectLst>
                <a:latin typeface="Calibri" pitchFamily="34" charset="0"/>
              </a:rPr>
              <a:t>Validation</a:t>
            </a:r>
          </a:p>
        </p:txBody>
      </p:sp>
      <p:sp>
        <p:nvSpPr>
          <p:cNvPr id="12" name="TextBox 11"/>
          <p:cNvSpPr txBox="1"/>
          <p:nvPr/>
        </p:nvSpPr>
        <p:spPr>
          <a:xfrm>
            <a:off x="7492622" y="3834820"/>
            <a:ext cx="1174360" cy="646331"/>
          </a:xfrm>
          <a:prstGeom prst="rect">
            <a:avLst/>
          </a:prstGeom>
          <a:noFill/>
          <a:ln>
            <a:solidFill>
              <a:schemeClr val="tx1"/>
            </a:solidFill>
          </a:ln>
        </p:spPr>
        <p:txBody>
          <a:bodyPr wrap="none" rtlCol="0">
            <a:spAutoFit/>
          </a:bodyPr>
          <a:lstStyle/>
          <a:p>
            <a:pPr algn="ctr"/>
            <a:r>
              <a:rPr lang="en-GB" dirty="0" smtClean="0"/>
              <a:t>AD DS BPA</a:t>
            </a:r>
            <a:br>
              <a:rPr lang="en-GB" dirty="0" smtClean="0"/>
            </a:br>
            <a:r>
              <a:rPr lang="en-GB" dirty="0" smtClean="0"/>
              <a:t>Report</a:t>
            </a:r>
            <a:endParaRPr lang="en-GB" dirty="0"/>
          </a:p>
        </p:txBody>
      </p:sp>
      <p:sp>
        <p:nvSpPr>
          <p:cNvPr id="13" name="Up Arrow 12"/>
          <p:cNvSpPr/>
          <p:nvPr/>
        </p:nvSpPr>
        <p:spPr bwMode="auto">
          <a:xfrm>
            <a:off x="1519518" y="3496235"/>
            <a:ext cx="403412" cy="658906"/>
          </a:xfrm>
          <a:prstGeom prst="upArrow">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GB" sz="2000" dirty="0" smtClean="0">
              <a:solidFill>
                <a:srgbClr val="FFFFFF"/>
              </a:solidFill>
              <a:effectLst>
                <a:outerShdw blurRad="38100" dist="38100" dir="2700000" algn="tl">
                  <a:srgbClr val="000000">
                    <a:alpha val="43137"/>
                  </a:srgbClr>
                </a:outerShdw>
              </a:effectLst>
              <a:latin typeface="Calibri" pitchFamily="34" charset="0"/>
            </a:endParaRPr>
          </a:p>
        </p:txBody>
      </p:sp>
      <p:cxnSp>
        <p:nvCxnSpPr>
          <p:cNvPr id="17" name="Straight Arrow Connector 16"/>
          <p:cNvCxnSpPr/>
          <p:nvPr/>
        </p:nvCxnSpPr>
        <p:spPr>
          <a:xfrm>
            <a:off x="2864223" y="2904563"/>
            <a:ext cx="793377" cy="1588"/>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cxnSp>
        <p:nvCxnSpPr>
          <p:cNvPr id="19" name="Straight Arrow Connector 18"/>
          <p:cNvCxnSpPr/>
          <p:nvPr/>
        </p:nvCxnSpPr>
        <p:spPr>
          <a:xfrm>
            <a:off x="4685247" y="4157191"/>
            <a:ext cx="551720" cy="1588"/>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cxnSp>
        <p:nvCxnSpPr>
          <p:cNvPr id="24" name="Straight Arrow Connector 23"/>
          <p:cNvCxnSpPr>
            <a:stCxn id="10" idx="3"/>
            <a:endCxn id="12" idx="1"/>
          </p:cNvCxnSpPr>
          <p:nvPr/>
        </p:nvCxnSpPr>
        <p:spPr>
          <a:xfrm>
            <a:off x="7052119" y="4157986"/>
            <a:ext cx="440503" cy="1588"/>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cxnSp>
        <p:nvCxnSpPr>
          <p:cNvPr id="26" name="Straight Connector 25"/>
          <p:cNvCxnSpPr>
            <a:stCxn id="11" idx="0"/>
            <a:endCxn id="6" idx="2"/>
          </p:cNvCxnSpPr>
          <p:nvPr/>
        </p:nvCxnSpPr>
        <p:spPr>
          <a:xfrm rot="5400000" flipH="1" flipV="1">
            <a:off x="4708455" y="1590420"/>
            <a:ext cx="395011" cy="0"/>
          </a:xfrm>
          <a:prstGeom prst="line">
            <a:avLst/>
          </a:prstGeom>
          <a:ln w="28575">
            <a:prstDash val="sysDash"/>
          </a:ln>
        </p:spPr>
        <p:style>
          <a:lnRef idx="1">
            <a:schemeClr val="accent1"/>
          </a:lnRef>
          <a:fillRef idx="0">
            <a:schemeClr val="accent1"/>
          </a:fillRef>
          <a:effectRef idx="0">
            <a:schemeClr val="accent1"/>
          </a:effectRef>
          <a:fontRef idx="minor">
            <a:schemeClr val="tx1"/>
          </a:fontRef>
        </p:style>
      </p:cxnSp>
      <p:cxnSp>
        <p:nvCxnSpPr>
          <p:cNvPr id="28" name="Straight Connector 27"/>
          <p:cNvCxnSpPr>
            <a:stCxn id="7" idx="0"/>
            <a:endCxn id="11" idx="2"/>
          </p:cNvCxnSpPr>
          <p:nvPr/>
        </p:nvCxnSpPr>
        <p:spPr>
          <a:xfrm rot="5400000" flipH="1" flipV="1">
            <a:off x="4668932" y="2488107"/>
            <a:ext cx="474057" cy="0"/>
          </a:xfrm>
          <a:prstGeom prst="line">
            <a:avLst/>
          </a:prstGeom>
          <a:ln w="28575">
            <a:prstDash val="sysDash"/>
          </a:ln>
        </p:spPr>
        <p:style>
          <a:lnRef idx="1">
            <a:schemeClr val="accent1"/>
          </a:lnRef>
          <a:fillRef idx="0">
            <a:schemeClr val="accent1"/>
          </a:fillRef>
          <a:effectRef idx="0">
            <a:schemeClr val="accent1"/>
          </a:effectRef>
          <a:fontRef idx="minor">
            <a:schemeClr val="tx1"/>
          </a:fontRef>
        </p:style>
      </p:cxnSp>
      <p:cxnSp>
        <p:nvCxnSpPr>
          <p:cNvPr id="30" name="Elbow Connector 29"/>
          <p:cNvCxnSpPr>
            <a:stCxn id="7" idx="2"/>
            <a:endCxn id="10" idx="0"/>
          </p:cNvCxnSpPr>
          <p:nvPr/>
        </p:nvCxnSpPr>
        <p:spPr>
          <a:xfrm rot="16200000" flipH="1">
            <a:off x="5109280" y="2891146"/>
            <a:ext cx="831942" cy="1238583"/>
          </a:xfrm>
          <a:prstGeom prst="bentConnector3">
            <a:avLst>
              <a:gd name="adj1" fmla="val 50000"/>
            </a:avLst>
          </a:prstGeom>
          <a:ln w="28575">
            <a:tailEnd type="arrow"/>
          </a:ln>
        </p:spPr>
        <p:style>
          <a:lnRef idx="1">
            <a:schemeClr val="accent1"/>
          </a:lnRef>
          <a:fillRef idx="0">
            <a:schemeClr val="accent1"/>
          </a:fillRef>
          <a:effectRef idx="0">
            <a:schemeClr val="accent1"/>
          </a:effectRef>
          <a:fontRef idx="minor">
            <a:schemeClr val="tx1"/>
          </a:fontRef>
        </p:style>
      </p:cxnSp>
      <p:cxnSp>
        <p:nvCxnSpPr>
          <p:cNvPr id="32" name="Shape 31"/>
          <p:cNvCxnSpPr>
            <a:stCxn id="8" idx="3"/>
            <a:endCxn id="10" idx="2"/>
          </p:cNvCxnSpPr>
          <p:nvPr/>
        </p:nvCxnSpPr>
        <p:spPr>
          <a:xfrm flipV="1">
            <a:off x="4685247" y="4389562"/>
            <a:ext cx="1459296" cy="960193"/>
          </a:xfrm>
          <a:prstGeom prst="bentConnector2">
            <a:avLst/>
          </a:prstGeom>
          <a:ln w="28575">
            <a:tailEnd type="arrow"/>
          </a:ln>
        </p:spPr>
        <p:style>
          <a:lnRef idx="1">
            <a:schemeClr val="accent1"/>
          </a:lnRef>
          <a:fillRef idx="0">
            <a:schemeClr val="accent1"/>
          </a:fillRef>
          <a:effectRef idx="0">
            <a:schemeClr val="accent1"/>
          </a:effectRef>
          <a:fontRef idx="minor">
            <a:schemeClr val="tx1"/>
          </a:fontRef>
        </p:style>
      </p:cxnSp>
      <p:sp>
        <p:nvSpPr>
          <p:cNvPr id="33" name="Oval 32"/>
          <p:cNvSpPr/>
          <p:nvPr/>
        </p:nvSpPr>
        <p:spPr>
          <a:xfrm>
            <a:off x="8848763" y="142830"/>
            <a:ext cx="141310" cy="141310"/>
          </a:xfrm>
          <a:prstGeom prst="ellipse">
            <a:avLst/>
          </a:prstGeom>
          <a:ln/>
        </p:spPr>
        <p:style>
          <a:lnRef idx="0">
            <a:schemeClr val="accent4"/>
          </a:lnRef>
          <a:fillRef idx="3">
            <a:schemeClr val="accent4"/>
          </a:fillRef>
          <a:effectRef idx="3">
            <a:schemeClr val="accent4"/>
          </a:effectRef>
          <a:fontRef idx="minor">
            <a:schemeClr val="lt1"/>
          </a:fontRef>
        </p:style>
        <p:txBody>
          <a:bodyPr anchor="ctr"/>
          <a:lstStyle/>
          <a:p>
            <a:pPr algn="ctr" defTabSz="914400" fontAlgn="auto">
              <a:spcBef>
                <a:spcPts val="0"/>
              </a:spcBef>
              <a:spcAft>
                <a:spcPts val="0"/>
              </a:spcAft>
              <a:defRPr/>
            </a:pPr>
            <a:endParaRPr lang="en-US">
              <a:solidFill>
                <a:prstClr val="white"/>
              </a:solidFill>
              <a:latin typeface="Calibri"/>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ssolve">
                                      <p:cBhvr>
                                        <p:cTn id="7" dur="500"/>
                                        <p:tgtEl>
                                          <p:spTgt spid="4"/>
                                        </p:tgtEl>
                                      </p:cBhvr>
                                    </p:animEffect>
                                  </p:childTnLst>
                                </p:cTn>
                              </p:par>
                              <p:par>
                                <p:cTn id="8" presetID="9" presetClass="entr" presetSubtype="0"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dissolve">
                                      <p:cBhvr>
                                        <p:cTn id="10" dur="500"/>
                                        <p:tgtEl>
                                          <p:spTgt spid="5"/>
                                        </p:tgtEl>
                                      </p:cBhvr>
                                    </p:animEffect>
                                  </p:childTnLst>
                                </p:cTn>
                              </p:par>
                              <p:par>
                                <p:cTn id="11" presetID="9" presetClass="entr" presetSubtype="0" fill="hold" grpId="0" nodeType="withEffect">
                                  <p:stCondLst>
                                    <p:cond delay="0"/>
                                  </p:stCondLst>
                                  <p:childTnLst>
                                    <p:set>
                                      <p:cBhvr>
                                        <p:cTn id="12" dur="1" fill="hold">
                                          <p:stCondLst>
                                            <p:cond delay="0"/>
                                          </p:stCondLst>
                                        </p:cTn>
                                        <p:tgtEl>
                                          <p:spTgt spid="13"/>
                                        </p:tgtEl>
                                        <p:attrNameLst>
                                          <p:attrName>style.visibility</p:attrName>
                                        </p:attrNameLst>
                                      </p:cBhvr>
                                      <p:to>
                                        <p:strVal val="visible"/>
                                      </p:to>
                                    </p:set>
                                    <p:animEffect transition="in" filter="dissolve">
                                      <p:cBhvr>
                                        <p:cTn id="13" dur="500"/>
                                        <p:tgtEl>
                                          <p:spTgt spid="13"/>
                                        </p:tgtEl>
                                      </p:cBhvr>
                                    </p:animEffect>
                                  </p:childTnLst>
                                </p:cTn>
                              </p:par>
                            </p:childTnLst>
                          </p:cTn>
                        </p:par>
                      </p:childTnLst>
                    </p:cTn>
                  </p:par>
                  <p:par>
                    <p:cTn id="14" fill="hold">
                      <p:stCondLst>
                        <p:cond delay="indefinite"/>
                      </p:stCondLst>
                      <p:childTnLst>
                        <p:par>
                          <p:cTn id="15" fill="hold">
                            <p:stCondLst>
                              <p:cond delay="0"/>
                            </p:stCondLst>
                            <p:childTnLst>
                              <p:par>
                                <p:cTn id="16" presetID="9" presetClass="entr" presetSubtype="0" fill="hold" grpId="0" nodeType="clickEffect">
                                  <p:stCondLst>
                                    <p:cond delay="0"/>
                                  </p:stCondLst>
                                  <p:childTnLst>
                                    <p:set>
                                      <p:cBhvr>
                                        <p:cTn id="17" dur="1" fill="hold">
                                          <p:stCondLst>
                                            <p:cond delay="0"/>
                                          </p:stCondLst>
                                        </p:cTn>
                                        <p:tgtEl>
                                          <p:spTgt spid="7"/>
                                        </p:tgtEl>
                                        <p:attrNameLst>
                                          <p:attrName>style.visibility</p:attrName>
                                        </p:attrNameLst>
                                      </p:cBhvr>
                                      <p:to>
                                        <p:strVal val="visible"/>
                                      </p:to>
                                    </p:set>
                                    <p:animEffect transition="in" filter="dissolve">
                                      <p:cBhvr>
                                        <p:cTn id="18" dur="500"/>
                                        <p:tgtEl>
                                          <p:spTgt spid="7"/>
                                        </p:tgtEl>
                                      </p:cBhvr>
                                    </p:animEffect>
                                  </p:childTnLst>
                                </p:cTn>
                              </p:par>
                              <p:par>
                                <p:cTn id="19" presetID="9" presetClass="entr" presetSubtype="0" fill="hold" nodeType="withEffect">
                                  <p:stCondLst>
                                    <p:cond delay="0"/>
                                  </p:stCondLst>
                                  <p:childTnLst>
                                    <p:set>
                                      <p:cBhvr>
                                        <p:cTn id="20" dur="1" fill="hold">
                                          <p:stCondLst>
                                            <p:cond delay="0"/>
                                          </p:stCondLst>
                                        </p:cTn>
                                        <p:tgtEl>
                                          <p:spTgt spid="17"/>
                                        </p:tgtEl>
                                        <p:attrNameLst>
                                          <p:attrName>style.visibility</p:attrName>
                                        </p:attrNameLst>
                                      </p:cBhvr>
                                      <p:to>
                                        <p:strVal val="visible"/>
                                      </p:to>
                                    </p:set>
                                    <p:animEffect transition="in" filter="dissolve">
                                      <p:cBhvr>
                                        <p:cTn id="21" dur="500"/>
                                        <p:tgtEl>
                                          <p:spTgt spid="17"/>
                                        </p:tgtEl>
                                      </p:cBhvr>
                                    </p:animEffect>
                                  </p:childTnLst>
                                </p:cTn>
                              </p:par>
                            </p:childTnLst>
                          </p:cTn>
                        </p:par>
                      </p:childTnLst>
                    </p:cTn>
                  </p:par>
                  <p:par>
                    <p:cTn id="22" fill="hold">
                      <p:stCondLst>
                        <p:cond delay="indefinite"/>
                      </p:stCondLst>
                      <p:childTnLst>
                        <p:par>
                          <p:cTn id="23" fill="hold">
                            <p:stCondLst>
                              <p:cond delay="0"/>
                            </p:stCondLst>
                            <p:childTnLst>
                              <p:par>
                                <p:cTn id="24" presetID="9" presetClass="entr" presetSubtype="0" fill="hold" grpId="0" nodeType="clickEffect">
                                  <p:stCondLst>
                                    <p:cond delay="0"/>
                                  </p:stCondLst>
                                  <p:childTnLst>
                                    <p:set>
                                      <p:cBhvr>
                                        <p:cTn id="25" dur="1" fill="hold">
                                          <p:stCondLst>
                                            <p:cond delay="0"/>
                                          </p:stCondLst>
                                        </p:cTn>
                                        <p:tgtEl>
                                          <p:spTgt spid="6"/>
                                        </p:tgtEl>
                                        <p:attrNameLst>
                                          <p:attrName>style.visibility</p:attrName>
                                        </p:attrNameLst>
                                      </p:cBhvr>
                                      <p:to>
                                        <p:strVal val="visible"/>
                                      </p:to>
                                    </p:set>
                                    <p:animEffect transition="in" filter="dissolve">
                                      <p:cBhvr>
                                        <p:cTn id="26" dur="500"/>
                                        <p:tgtEl>
                                          <p:spTgt spid="6"/>
                                        </p:tgtEl>
                                      </p:cBhvr>
                                    </p:animEffect>
                                  </p:childTnLst>
                                </p:cTn>
                              </p:par>
                              <p:par>
                                <p:cTn id="27" presetID="9" presetClass="entr" presetSubtype="0" fill="hold" grpId="0" nodeType="withEffect">
                                  <p:stCondLst>
                                    <p:cond delay="0"/>
                                  </p:stCondLst>
                                  <p:childTnLst>
                                    <p:set>
                                      <p:cBhvr>
                                        <p:cTn id="28" dur="1" fill="hold">
                                          <p:stCondLst>
                                            <p:cond delay="0"/>
                                          </p:stCondLst>
                                        </p:cTn>
                                        <p:tgtEl>
                                          <p:spTgt spid="11"/>
                                        </p:tgtEl>
                                        <p:attrNameLst>
                                          <p:attrName>style.visibility</p:attrName>
                                        </p:attrNameLst>
                                      </p:cBhvr>
                                      <p:to>
                                        <p:strVal val="visible"/>
                                      </p:to>
                                    </p:set>
                                    <p:animEffect transition="in" filter="dissolve">
                                      <p:cBhvr>
                                        <p:cTn id="29" dur="500"/>
                                        <p:tgtEl>
                                          <p:spTgt spid="11"/>
                                        </p:tgtEl>
                                      </p:cBhvr>
                                    </p:animEffect>
                                  </p:childTnLst>
                                </p:cTn>
                              </p:par>
                              <p:par>
                                <p:cTn id="30" presetID="9" presetClass="entr" presetSubtype="0" fill="hold" nodeType="withEffect">
                                  <p:stCondLst>
                                    <p:cond delay="0"/>
                                  </p:stCondLst>
                                  <p:childTnLst>
                                    <p:set>
                                      <p:cBhvr>
                                        <p:cTn id="31" dur="1" fill="hold">
                                          <p:stCondLst>
                                            <p:cond delay="0"/>
                                          </p:stCondLst>
                                        </p:cTn>
                                        <p:tgtEl>
                                          <p:spTgt spid="26"/>
                                        </p:tgtEl>
                                        <p:attrNameLst>
                                          <p:attrName>style.visibility</p:attrName>
                                        </p:attrNameLst>
                                      </p:cBhvr>
                                      <p:to>
                                        <p:strVal val="visible"/>
                                      </p:to>
                                    </p:set>
                                    <p:animEffect transition="in" filter="dissolve">
                                      <p:cBhvr>
                                        <p:cTn id="32" dur="500"/>
                                        <p:tgtEl>
                                          <p:spTgt spid="26"/>
                                        </p:tgtEl>
                                      </p:cBhvr>
                                    </p:animEffect>
                                  </p:childTnLst>
                                </p:cTn>
                              </p:par>
                              <p:par>
                                <p:cTn id="33" presetID="9" presetClass="entr" presetSubtype="0" fill="hold" nodeType="withEffect">
                                  <p:stCondLst>
                                    <p:cond delay="0"/>
                                  </p:stCondLst>
                                  <p:childTnLst>
                                    <p:set>
                                      <p:cBhvr>
                                        <p:cTn id="34" dur="1" fill="hold">
                                          <p:stCondLst>
                                            <p:cond delay="0"/>
                                          </p:stCondLst>
                                        </p:cTn>
                                        <p:tgtEl>
                                          <p:spTgt spid="28"/>
                                        </p:tgtEl>
                                        <p:attrNameLst>
                                          <p:attrName>style.visibility</p:attrName>
                                        </p:attrNameLst>
                                      </p:cBhvr>
                                      <p:to>
                                        <p:strVal val="visible"/>
                                      </p:to>
                                    </p:set>
                                    <p:animEffect transition="in" filter="dissolve">
                                      <p:cBhvr>
                                        <p:cTn id="35" dur="500"/>
                                        <p:tgtEl>
                                          <p:spTgt spid="28"/>
                                        </p:tgtEl>
                                      </p:cBhvr>
                                    </p:animEffect>
                                  </p:childTnLst>
                                </p:cTn>
                              </p:par>
                            </p:childTnLst>
                          </p:cTn>
                        </p:par>
                      </p:childTnLst>
                    </p:cTn>
                  </p:par>
                  <p:par>
                    <p:cTn id="36" fill="hold">
                      <p:stCondLst>
                        <p:cond delay="indefinite"/>
                      </p:stCondLst>
                      <p:childTnLst>
                        <p:par>
                          <p:cTn id="37" fill="hold">
                            <p:stCondLst>
                              <p:cond delay="0"/>
                            </p:stCondLst>
                            <p:childTnLst>
                              <p:par>
                                <p:cTn id="38" presetID="9" presetClass="entr" presetSubtype="0" fill="hold" nodeType="clickEffect">
                                  <p:stCondLst>
                                    <p:cond delay="0"/>
                                  </p:stCondLst>
                                  <p:childTnLst>
                                    <p:set>
                                      <p:cBhvr>
                                        <p:cTn id="39" dur="1" fill="hold">
                                          <p:stCondLst>
                                            <p:cond delay="0"/>
                                          </p:stCondLst>
                                        </p:cTn>
                                        <p:tgtEl>
                                          <p:spTgt spid="30"/>
                                        </p:tgtEl>
                                        <p:attrNameLst>
                                          <p:attrName>style.visibility</p:attrName>
                                        </p:attrNameLst>
                                      </p:cBhvr>
                                      <p:to>
                                        <p:strVal val="visible"/>
                                      </p:to>
                                    </p:set>
                                    <p:animEffect transition="in" filter="dissolve">
                                      <p:cBhvr>
                                        <p:cTn id="40" dur="500"/>
                                        <p:tgtEl>
                                          <p:spTgt spid="30"/>
                                        </p:tgtEl>
                                      </p:cBhvr>
                                    </p:animEffect>
                                  </p:childTnLst>
                                </p:cTn>
                              </p:par>
                              <p:par>
                                <p:cTn id="41" presetID="9" presetClass="entr" presetSubtype="0" fill="hold" grpId="0" nodeType="withEffect">
                                  <p:stCondLst>
                                    <p:cond delay="0"/>
                                  </p:stCondLst>
                                  <p:childTnLst>
                                    <p:set>
                                      <p:cBhvr>
                                        <p:cTn id="42" dur="1" fill="hold">
                                          <p:stCondLst>
                                            <p:cond delay="0"/>
                                          </p:stCondLst>
                                        </p:cTn>
                                        <p:tgtEl>
                                          <p:spTgt spid="10"/>
                                        </p:tgtEl>
                                        <p:attrNameLst>
                                          <p:attrName>style.visibility</p:attrName>
                                        </p:attrNameLst>
                                      </p:cBhvr>
                                      <p:to>
                                        <p:strVal val="visible"/>
                                      </p:to>
                                    </p:set>
                                    <p:animEffect transition="in" filter="dissolve">
                                      <p:cBhvr>
                                        <p:cTn id="43" dur="500"/>
                                        <p:tgtEl>
                                          <p:spTgt spid="10"/>
                                        </p:tgtEl>
                                      </p:cBhvr>
                                    </p:animEffect>
                                  </p:childTnLst>
                                </p:cTn>
                              </p:par>
                            </p:childTnLst>
                          </p:cTn>
                        </p:par>
                      </p:childTnLst>
                    </p:cTn>
                  </p:par>
                  <p:par>
                    <p:cTn id="44" fill="hold">
                      <p:stCondLst>
                        <p:cond delay="indefinite"/>
                      </p:stCondLst>
                      <p:childTnLst>
                        <p:par>
                          <p:cTn id="45" fill="hold">
                            <p:stCondLst>
                              <p:cond delay="0"/>
                            </p:stCondLst>
                            <p:childTnLst>
                              <p:par>
                                <p:cTn id="46" presetID="9" presetClass="entr" presetSubtype="0" fill="hold" grpId="0" nodeType="clickEffect">
                                  <p:stCondLst>
                                    <p:cond delay="0"/>
                                  </p:stCondLst>
                                  <p:childTnLst>
                                    <p:set>
                                      <p:cBhvr>
                                        <p:cTn id="47" dur="1" fill="hold">
                                          <p:stCondLst>
                                            <p:cond delay="0"/>
                                          </p:stCondLst>
                                        </p:cTn>
                                        <p:tgtEl>
                                          <p:spTgt spid="9"/>
                                        </p:tgtEl>
                                        <p:attrNameLst>
                                          <p:attrName>style.visibility</p:attrName>
                                        </p:attrNameLst>
                                      </p:cBhvr>
                                      <p:to>
                                        <p:strVal val="visible"/>
                                      </p:to>
                                    </p:set>
                                    <p:animEffect transition="in" filter="dissolve">
                                      <p:cBhvr>
                                        <p:cTn id="48" dur="500"/>
                                        <p:tgtEl>
                                          <p:spTgt spid="9"/>
                                        </p:tgtEl>
                                      </p:cBhvr>
                                    </p:animEffect>
                                  </p:childTnLst>
                                </p:cTn>
                              </p:par>
                              <p:par>
                                <p:cTn id="49" presetID="9" presetClass="entr" presetSubtype="0" fill="hold" nodeType="withEffect">
                                  <p:stCondLst>
                                    <p:cond delay="0"/>
                                  </p:stCondLst>
                                  <p:childTnLst>
                                    <p:set>
                                      <p:cBhvr>
                                        <p:cTn id="50" dur="1" fill="hold">
                                          <p:stCondLst>
                                            <p:cond delay="0"/>
                                          </p:stCondLst>
                                        </p:cTn>
                                        <p:tgtEl>
                                          <p:spTgt spid="19"/>
                                        </p:tgtEl>
                                        <p:attrNameLst>
                                          <p:attrName>style.visibility</p:attrName>
                                        </p:attrNameLst>
                                      </p:cBhvr>
                                      <p:to>
                                        <p:strVal val="visible"/>
                                      </p:to>
                                    </p:set>
                                    <p:animEffect transition="in" filter="dissolve">
                                      <p:cBhvr>
                                        <p:cTn id="51" dur="500"/>
                                        <p:tgtEl>
                                          <p:spTgt spid="19"/>
                                        </p:tgtEl>
                                      </p:cBhvr>
                                    </p:animEffect>
                                  </p:childTnLst>
                                </p:cTn>
                              </p:par>
                              <p:par>
                                <p:cTn id="52" presetID="9" presetClass="entr" presetSubtype="0" fill="hold" nodeType="withEffect">
                                  <p:stCondLst>
                                    <p:cond delay="0"/>
                                  </p:stCondLst>
                                  <p:childTnLst>
                                    <p:set>
                                      <p:cBhvr>
                                        <p:cTn id="53" dur="1" fill="hold">
                                          <p:stCondLst>
                                            <p:cond delay="0"/>
                                          </p:stCondLst>
                                        </p:cTn>
                                        <p:tgtEl>
                                          <p:spTgt spid="32"/>
                                        </p:tgtEl>
                                        <p:attrNameLst>
                                          <p:attrName>style.visibility</p:attrName>
                                        </p:attrNameLst>
                                      </p:cBhvr>
                                      <p:to>
                                        <p:strVal val="visible"/>
                                      </p:to>
                                    </p:set>
                                    <p:animEffect transition="in" filter="dissolve">
                                      <p:cBhvr>
                                        <p:cTn id="54" dur="500"/>
                                        <p:tgtEl>
                                          <p:spTgt spid="32"/>
                                        </p:tgtEl>
                                      </p:cBhvr>
                                    </p:animEffect>
                                  </p:childTnLst>
                                </p:cTn>
                              </p:par>
                              <p:par>
                                <p:cTn id="55" presetID="9" presetClass="entr" presetSubtype="0" fill="hold" grpId="0" nodeType="withEffect">
                                  <p:stCondLst>
                                    <p:cond delay="0"/>
                                  </p:stCondLst>
                                  <p:childTnLst>
                                    <p:set>
                                      <p:cBhvr>
                                        <p:cTn id="56" dur="1" fill="hold">
                                          <p:stCondLst>
                                            <p:cond delay="0"/>
                                          </p:stCondLst>
                                        </p:cTn>
                                        <p:tgtEl>
                                          <p:spTgt spid="8"/>
                                        </p:tgtEl>
                                        <p:attrNameLst>
                                          <p:attrName>style.visibility</p:attrName>
                                        </p:attrNameLst>
                                      </p:cBhvr>
                                      <p:to>
                                        <p:strVal val="visible"/>
                                      </p:to>
                                    </p:set>
                                    <p:animEffect transition="in" filter="dissolve">
                                      <p:cBhvr>
                                        <p:cTn id="57" dur="500"/>
                                        <p:tgtEl>
                                          <p:spTgt spid="8"/>
                                        </p:tgtEl>
                                      </p:cBhvr>
                                    </p:animEffect>
                                  </p:childTnLst>
                                </p:cTn>
                              </p:par>
                            </p:childTnLst>
                          </p:cTn>
                        </p:par>
                      </p:childTnLst>
                    </p:cTn>
                  </p:par>
                  <p:par>
                    <p:cTn id="58" fill="hold">
                      <p:stCondLst>
                        <p:cond delay="indefinite"/>
                      </p:stCondLst>
                      <p:childTnLst>
                        <p:par>
                          <p:cTn id="59" fill="hold">
                            <p:stCondLst>
                              <p:cond delay="0"/>
                            </p:stCondLst>
                            <p:childTnLst>
                              <p:par>
                                <p:cTn id="60" presetID="9" presetClass="entr" presetSubtype="0" fill="hold" grpId="0" nodeType="clickEffect">
                                  <p:stCondLst>
                                    <p:cond delay="0"/>
                                  </p:stCondLst>
                                  <p:childTnLst>
                                    <p:set>
                                      <p:cBhvr>
                                        <p:cTn id="61" dur="1" fill="hold">
                                          <p:stCondLst>
                                            <p:cond delay="0"/>
                                          </p:stCondLst>
                                        </p:cTn>
                                        <p:tgtEl>
                                          <p:spTgt spid="12"/>
                                        </p:tgtEl>
                                        <p:attrNameLst>
                                          <p:attrName>style.visibility</p:attrName>
                                        </p:attrNameLst>
                                      </p:cBhvr>
                                      <p:to>
                                        <p:strVal val="visible"/>
                                      </p:to>
                                    </p:set>
                                    <p:animEffect transition="in" filter="dissolve">
                                      <p:cBhvr>
                                        <p:cTn id="62" dur="500"/>
                                        <p:tgtEl>
                                          <p:spTgt spid="12"/>
                                        </p:tgtEl>
                                      </p:cBhvr>
                                    </p:animEffect>
                                  </p:childTnLst>
                                </p:cTn>
                              </p:par>
                              <p:par>
                                <p:cTn id="63" presetID="9" presetClass="entr" presetSubtype="0" fill="hold" nodeType="withEffect">
                                  <p:stCondLst>
                                    <p:cond delay="0"/>
                                  </p:stCondLst>
                                  <p:childTnLst>
                                    <p:set>
                                      <p:cBhvr>
                                        <p:cTn id="64" dur="1" fill="hold">
                                          <p:stCondLst>
                                            <p:cond delay="0"/>
                                          </p:stCondLst>
                                        </p:cTn>
                                        <p:tgtEl>
                                          <p:spTgt spid="24"/>
                                        </p:tgtEl>
                                        <p:attrNameLst>
                                          <p:attrName>style.visibility</p:attrName>
                                        </p:attrNameLst>
                                      </p:cBhvr>
                                      <p:to>
                                        <p:strVal val="visible"/>
                                      </p:to>
                                    </p:set>
                                    <p:animEffect transition="in" filter="dissolve">
                                      <p:cBhvr>
                                        <p:cTn id="65" dur="500"/>
                                        <p:tgtEl>
                                          <p:spTgt spid="24"/>
                                        </p:tgtEl>
                                      </p:cBhvr>
                                    </p:animEffect>
                                  </p:childTnLst>
                                </p:cTn>
                              </p:par>
                              <p:par>
                                <p:cTn id="66" presetID="1" presetClass="entr" presetSubtype="0" fill="hold" grpId="0" nodeType="withEffect">
                                  <p:stCondLst>
                                    <p:cond delay="0"/>
                                  </p:stCondLst>
                                  <p:childTnLst>
                                    <p:set>
                                      <p:cBhvr>
                                        <p:cTn id="67" dur="1" fill="hold">
                                          <p:stCondLst>
                                            <p:cond delay="0"/>
                                          </p:stCondLst>
                                        </p:cTn>
                                        <p:tgtEl>
                                          <p:spTgt spid="3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animBg="1"/>
      <p:bldP spid="11" grpId="0" animBg="1"/>
      <p:bldP spid="12" grpId="0" animBg="1"/>
      <p:bldP spid="13" grpId="0" animBg="1"/>
      <p:bldP spid="33" grpId="0" animBg="1"/>
    </p:bldLst>
  </p:timing>
</p:sld>
</file>

<file path=ppt/theme/theme1.xml><?xml version="1.0" encoding="utf-8"?>
<a:theme xmlns:a="http://schemas.openxmlformats.org/drawingml/2006/main" name="TechEd09_Europe">
  <a:themeElements>
    <a:clrScheme name="Custom 26">
      <a:dk1>
        <a:srgbClr val="000000"/>
      </a:dk1>
      <a:lt1>
        <a:srgbClr val="FFFFFF"/>
      </a:lt1>
      <a:dk2>
        <a:srgbClr val="CCFFCC"/>
      </a:dk2>
      <a:lt2>
        <a:srgbClr val="CCCCCC"/>
      </a:lt2>
      <a:accent1>
        <a:srgbClr val="99CC99"/>
      </a:accent1>
      <a:accent2>
        <a:srgbClr val="00994B"/>
      </a:accent2>
      <a:accent3>
        <a:srgbClr val="1E78B9"/>
      </a:accent3>
      <a:accent4>
        <a:srgbClr val="F5821E"/>
      </a:accent4>
      <a:accent5>
        <a:srgbClr val="FFFF11"/>
      </a:accent5>
      <a:accent6>
        <a:srgbClr val="D90026"/>
      </a:accent6>
      <a:hlink>
        <a:srgbClr val="F3EB4F"/>
      </a:hlink>
      <a:folHlink>
        <a:srgbClr val="68188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000" dirty="0" smtClean="0">
            <a:solidFill>
              <a:srgbClr val="FFFFFF"/>
            </a:solidFill>
            <a:effectLst>
              <a:outerShdw blurRad="38100" dist="38100" dir="2700000" algn="tl">
                <a:srgbClr val="000000">
                  <a:alpha val="43137"/>
                </a:srgbClr>
              </a:outerShdw>
            </a:effectLst>
            <a:latin typeface="Calibri"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TechEd09_Europe</Template>
  <TotalTime>11791</TotalTime>
  <Words>1654</Words>
  <Application>Microsoft Office PowerPoint</Application>
  <PresentationFormat>On-screen Show (4:3)</PresentationFormat>
  <Paragraphs>276</Paragraphs>
  <Slides>30</Slides>
  <Notes>4</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30</vt:i4>
      </vt:variant>
    </vt:vector>
  </HeadingPairs>
  <TitlesOfParts>
    <vt:vector size="32" baseType="lpstr">
      <vt:lpstr>TechEd09_Europe</vt:lpstr>
      <vt:lpstr>Visio</vt:lpstr>
      <vt:lpstr>Slide 1</vt:lpstr>
      <vt:lpstr>What's Windows Server 2008 R2 Going to Do for Your Active Directory?</vt:lpstr>
      <vt:lpstr>Agenda </vt:lpstr>
      <vt:lpstr>Windows PowerShell for AD</vt:lpstr>
      <vt:lpstr>Example</vt:lpstr>
      <vt:lpstr>AD Web Services (ADWS)</vt:lpstr>
      <vt:lpstr>AD Administrative Center</vt:lpstr>
      <vt:lpstr>Best Practice Analyser</vt:lpstr>
      <vt:lpstr>Collecting and Analysing Data</vt:lpstr>
      <vt:lpstr>Service Accounts</vt:lpstr>
      <vt:lpstr>Managed Service Accounts</vt:lpstr>
      <vt:lpstr>Requirements &amp; Caveats</vt:lpstr>
      <vt:lpstr>Offline  Domain Joins</vt:lpstr>
      <vt:lpstr>Djoin.exe</vt:lpstr>
      <vt:lpstr>Authentication Mechanism Assurance</vt:lpstr>
      <vt:lpstr>Resource Access Control</vt:lpstr>
      <vt:lpstr>Recycle Bin for AD</vt:lpstr>
      <vt:lpstr>No Recycle Bin</vt:lpstr>
      <vt:lpstr>Recycle Bin Enabled</vt:lpstr>
      <vt:lpstr>Other Thoughts </vt:lpstr>
      <vt:lpstr>What to Know More?</vt:lpstr>
      <vt:lpstr>The Path to Windows Server 2008 R2</vt:lpstr>
      <vt:lpstr>Functional Levels</vt:lpstr>
      <vt:lpstr>What’s your Favourite?</vt:lpstr>
      <vt:lpstr>Resources</vt:lpstr>
      <vt:lpstr>Related Content</vt:lpstr>
      <vt:lpstr>My Sessions at TechEd</vt:lpstr>
      <vt:lpstr>Slide 28</vt:lpstr>
      <vt:lpstr>Slide 29</vt:lpstr>
      <vt:lpstr>Slide 30</vt:lpstr>
    </vt:vector>
  </TitlesOfParts>
  <Manager>&lt;Content Manager Name Here&gt;</Manager>
  <Company>Slidework LLC</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subject>Tech·Ed Europe 2009</dc:subject>
  <dc:creator> </dc:creator>
  <dc:description>Tech·Ed Europe 2009</dc:description>
  <cp:lastModifiedBy>cn_user</cp:lastModifiedBy>
  <cp:revision>26</cp:revision>
  <dcterms:created xsi:type="dcterms:W3CDTF">2009-09-30T14:43:28Z</dcterms:created>
  <dcterms:modified xsi:type="dcterms:W3CDTF">2009-11-08T20:22:50Z</dcterms:modified>
</cp:coreProperties>
</file>