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Default Extension="gif" ContentType="image/gif"/>
  <Override PartName="/ppt/notesSlides/notesSlide31.xml" ContentType="application/vnd.openxmlformats-officedocument.presentationml.notesSlide+xml"/>
  <Override PartName="/ppt/diagrams/layout2.xml" ContentType="application/vnd.openxmlformats-officedocument.drawingml.diagramLayout+xml"/>
  <Override PartName="/ppt/diagrams/data3.xml" ContentType="application/vnd.openxmlformats-officedocument.drawingml.diagramData+xml"/>
  <Override PartName="/ppt/diagrams/colors5.xml" ContentType="application/vnd.openxmlformats-officedocument.drawingml.diagramColors+xml"/>
  <Override PartName="/ppt/slides/slide4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wmf" ContentType="image/x-wmf"/>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diagrams/drawing5.xml" ContentType="application/vnd.ms-office.drawingml.diagramDrawing+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diagrams/drawing1.xml" ContentType="application/vnd.ms-office.drawingml.diagramDrawing+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diagrams/quickStyle1.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diagrams/layout4.xml" ContentType="application/vnd.openxmlformats-officedocument.drawingml.diagramLayout+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diagrams/data5.xml" ContentType="application/vnd.openxmlformats-officedocument.drawingml.diagramData+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charts/chart2.xml" ContentType="application/vnd.openxmlformats-officedocument.drawingml.chart+xml"/>
  <Override PartName="/ppt/diagrams/data1.xml" ContentType="application/vnd.openxmlformats-officedocument.drawingml.diagramData+xml"/>
  <Override PartName="/ppt/diagrams/colors3.xml" ContentType="application/vnd.openxmlformats-officedocument.drawingml.diagramColors+xml"/>
  <Override PartName="/ppt/slides/slide29.xml" ContentType="application/vnd.openxmlformats-officedocument.presentationml.slide+xml"/>
  <Override PartName="/ppt/slides/slide76.xml" ContentType="application/vnd.openxmlformats-officedocument.presentationml.slide+xml"/>
  <Override PartName="/ppt/diagrams/drawing2.xml" ContentType="application/vnd.ms-office.drawingml.diagramDrawing+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67.xml" ContentType="application/vnd.openxmlformats-officedocument.presentationml.notesSlide+xml"/>
  <Override PartName="/ppt/slides/slide43.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diagrams/layout5.xml" ContentType="application/vnd.openxmlformats-officedocument.drawingml.diagramLayout+xml"/>
  <Override PartName="/ppt/notesSlides/notesSlide7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7" r:id="rId2"/>
  </p:sldMasterIdLst>
  <p:notesMasterIdLst>
    <p:notesMasterId r:id="rId82"/>
  </p:notesMasterIdLst>
  <p:handoutMasterIdLst>
    <p:handoutMasterId r:id="rId83"/>
  </p:handoutMasterIdLst>
  <p:sldIdLst>
    <p:sldId id="256" r:id="rId3"/>
    <p:sldId id="257" r:id="rId4"/>
    <p:sldId id="283" r:id="rId5"/>
    <p:sldId id="402" r:id="rId6"/>
    <p:sldId id="400" r:id="rId7"/>
    <p:sldId id="401" r:id="rId8"/>
    <p:sldId id="284" r:id="rId9"/>
    <p:sldId id="287" r:id="rId10"/>
    <p:sldId id="285" r:id="rId11"/>
    <p:sldId id="290" r:id="rId12"/>
    <p:sldId id="295" r:id="rId13"/>
    <p:sldId id="372" r:id="rId14"/>
    <p:sldId id="373" r:id="rId15"/>
    <p:sldId id="374" r:id="rId16"/>
    <p:sldId id="375" r:id="rId17"/>
    <p:sldId id="404" r:id="rId18"/>
    <p:sldId id="367" r:id="rId19"/>
    <p:sldId id="368" r:id="rId20"/>
    <p:sldId id="403" r:id="rId21"/>
    <p:sldId id="371" r:id="rId22"/>
    <p:sldId id="294" r:id="rId23"/>
    <p:sldId id="296" r:id="rId24"/>
    <p:sldId id="288" r:id="rId25"/>
    <p:sldId id="376" r:id="rId26"/>
    <p:sldId id="377" r:id="rId27"/>
    <p:sldId id="378" r:id="rId28"/>
    <p:sldId id="379" r:id="rId29"/>
    <p:sldId id="380" r:id="rId30"/>
    <p:sldId id="381" r:id="rId31"/>
    <p:sldId id="382" r:id="rId32"/>
    <p:sldId id="383" r:id="rId33"/>
    <p:sldId id="384" r:id="rId34"/>
    <p:sldId id="385" r:id="rId35"/>
    <p:sldId id="297" r:id="rId36"/>
    <p:sldId id="303" r:id="rId37"/>
    <p:sldId id="299" r:id="rId38"/>
    <p:sldId id="317" r:id="rId39"/>
    <p:sldId id="304" r:id="rId40"/>
    <p:sldId id="305" r:id="rId41"/>
    <p:sldId id="306" r:id="rId42"/>
    <p:sldId id="307" r:id="rId43"/>
    <p:sldId id="309" r:id="rId44"/>
    <p:sldId id="311" r:id="rId45"/>
    <p:sldId id="312" r:id="rId46"/>
    <p:sldId id="313" r:id="rId47"/>
    <p:sldId id="314" r:id="rId48"/>
    <p:sldId id="326" r:id="rId49"/>
    <p:sldId id="329" r:id="rId50"/>
    <p:sldId id="331" r:id="rId51"/>
    <p:sldId id="333" r:id="rId52"/>
    <p:sldId id="332" r:id="rId53"/>
    <p:sldId id="334" r:id="rId54"/>
    <p:sldId id="395" r:id="rId55"/>
    <p:sldId id="396" r:id="rId56"/>
    <p:sldId id="397" r:id="rId57"/>
    <p:sldId id="398" r:id="rId58"/>
    <p:sldId id="399" r:id="rId59"/>
    <p:sldId id="388" r:id="rId60"/>
    <p:sldId id="389" r:id="rId61"/>
    <p:sldId id="390" r:id="rId62"/>
    <p:sldId id="391" r:id="rId63"/>
    <p:sldId id="392" r:id="rId64"/>
    <p:sldId id="393" r:id="rId65"/>
    <p:sldId id="394" r:id="rId66"/>
    <p:sldId id="405" r:id="rId67"/>
    <p:sldId id="345" r:id="rId68"/>
    <p:sldId id="343" r:id="rId69"/>
    <p:sldId id="349" r:id="rId70"/>
    <p:sldId id="350" r:id="rId71"/>
    <p:sldId id="406" r:id="rId72"/>
    <p:sldId id="407" r:id="rId73"/>
    <p:sldId id="357" r:id="rId74"/>
    <p:sldId id="408" r:id="rId75"/>
    <p:sldId id="358" r:id="rId76"/>
    <p:sldId id="361" r:id="rId77"/>
    <p:sldId id="359" r:id="rId78"/>
    <p:sldId id="360" r:id="rId79"/>
    <p:sldId id="409" r:id="rId80"/>
    <p:sldId id="363" r:id="rId81"/>
  </p:sldIdLst>
  <p:sldSz cx="9144000" cy="6858000" type="screen4x3"/>
  <p:notesSz cx="7010400" cy="92964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72828" autoAdjust="0"/>
  </p:normalViewPr>
  <p:slideViewPr>
    <p:cSldViewPr snapToGrid="0">
      <p:cViewPr varScale="1">
        <p:scale>
          <a:sx n="92" d="100"/>
          <a:sy n="92" d="100"/>
        </p:scale>
        <p:origin x="-1386"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96" d="100"/>
          <a:sy n="96" d="100"/>
        </p:scale>
        <p:origin x="-2604" y="-102"/>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commentAuthors" Target="commentAuthor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notesMaster" Target="notesMasters/notesMaster1.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handoutMaster" Target="handoutMasters/handout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roundedCorners val="1"/>
  <c:style val="18"/>
  <c:chart>
    <c:title>
      <c:tx>
        <c:rich>
          <a:bodyPr/>
          <a:lstStyle/>
          <a:p>
            <a:pPr>
              <a:defRPr/>
            </a:pPr>
            <a:r>
              <a:rPr lang="en-US" dirty="0" err="1"/>
              <a:t>Fuzzing</a:t>
            </a:r>
            <a:r>
              <a:rPr lang="en-US" dirty="0"/>
              <a:t> Iterations Completed</a:t>
            </a:r>
          </a:p>
        </c:rich>
      </c:tx>
      <c:layout/>
    </c:title>
    <c:view3D>
      <c:rAngAx val="1"/>
    </c:view3D>
    <c:floor>
      <c:spPr>
        <a:solidFill>
          <a:srgbClr val="FFFFFF">
            <a:alpha val="25000"/>
          </a:srgbClr>
        </a:solidFill>
        <a:ln>
          <a:solidFill>
            <a:srgbClr val="000000"/>
          </a:solidFill>
        </a:ln>
      </c:spPr>
    </c:floor>
    <c:sideWall>
      <c:spPr>
        <a:gradFill>
          <a:gsLst>
            <a:gs pos="0">
              <a:srgbClr val="FFFFFF">
                <a:alpha val="14000"/>
              </a:srgbClr>
            </a:gs>
            <a:gs pos="100000">
              <a:srgbClr val="FFFFFF">
                <a:alpha val="11000"/>
              </a:srgbClr>
            </a:gs>
          </a:gsLst>
          <a:lin ang="5400000" scaled="0"/>
        </a:gradFill>
      </c:spPr>
    </c:sideWall>
    <c:backWall>
      <c:spPr>
        <a:gradFill>
          <a:gsLst>
            <a:gs pos="0">
              <a:srgbClr val="FFFFFF">
                <a:alpha val="0"/>
              </a:srgbClr>
            </a:gs>
            <a:gs pos="100000">
              <a:srgbClr val="FFFFFF">
                <a:alpha val="15000"/>
              </a:srgbClr>
            </a:gs>
          </a:gsLst>
          <a:lin ang="5400000" scaled="0"/>
        </a:gradFill>
      </c:spPr>
    </c:backWall>
    <c:plotArea>
      <c:layout/>
      <c:bar3DChart>
        <c:barDir val="col"/>
        <c:grouping val="clustered"/>
        <c:shape val="cylinder"/>
        <c:axId val="30217728"/>
        <c:axId val="30219264"/>
        <c:axId val="0"/>
      </c:bar3DChart>
      <c:catAx>
        <c:axId val="30217728"/>
        <c:scaling>
          <c:orientation val="minMax"/>
        </c:scaling>
        <c:axPos val="b"/>
        <c:tickLblPos val="nextTo"/>
        <c:txPr>
          <a:bodyPr/>
          <a:lstStyle/>
          <a:p>
            <a:pPr>
              <a:defRPr sz="1200"/>
            </a:pPr>
            <a:endParaRPr lang="en-US"/>
          </a:p>
        </c:txPr>
        <c:crossAx val="30219264"/>
        <c:crosses val="autoZero"/>
        <c:auto val="1"/>
        <c:lblAlgn val="ctr"/>
        <c:lblOffset val="100"/>
      </c:catAx>
      <c:valAx>
        <c:axId val="30219264"/>
        <c:scaling>
          <c:orientation val="minMax"/>
        </c:scaling>
        <c:delete val="1"/>
        <c:axPos val="l"/>
        <c:majorGridlines>
          <c:spPr>
            <a:ln>
              <a:solidFill>
                <a:schemeClr val="bg2"/>
              </a:solidFill>
            </a:ln>
          </c:spPr>
        </c:majorGridlines>
        <c:numFmt formatCode="General" sourceLinked="1"/>
        <c:tickLblPos val="none"/>
        <c:crossAx val="30217728"/>
        <c:crosses val="autoZero"/>
        <c:crossBetween val="between"/>
        <c:majorUnit val="1"/>
      </c:valAx>
    </c:plotArea>
    <c:plotVisOnly val="1"/>
    <c:dispBlanksAs val="gap"/>
  </c:chart>
  <c:spPr>
    <a:solidFill>
      <a:schemeClr val="dk1"/>
    </a:solidFill>
    <a:ln w="38100" cap="flat" cmpd="sng" algn="ctr">
      <a:noFill/>
      <a:prstDash val="solid"/>
    </a:ln>
    <a:effectLst>
      <a:outerShdw blurRad="50800" dist="38100" dir="2700000" algn="tl" rotWithShape="0">
        <a:prstClr val="black">
          <a:alpha val="40000"/>
        </a:prstClr>
      </a:outerShdw>
    </a:effectLst>
  </c:spPr>
  <c:txPr>
    <a:bodyPr/>
    <a:lstStyle/>
    <a:p>
      <a:pPr>
        <a:defRPr>
          <a:solidFill>
            <a:schemeClr val="lt1"/>
          </a:solidFill>
          <a:latin typeface="+mn-lt"/>
          <a:ea typeface="+mn-ea"/>
          <a:cs typeface="+mn-cs"/>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roundedCorners val="1"/>
  <c:chart>
    <c:autoTitleDeleted val="1"/>
    <c:view3D>
      <c:rotX val="30"/>
      <c:perspective val="30"/>
    </c:view3D>
    <c:plotArea>
      <c:layout>
        <c:manualLayout>
          <c:layoutTarget val="inner"/>
          <c:xMode val="edge"/>
          <c:yMode val="edge"/>
          <c:x val="0.125"/>
          <c:y val="0.2531250000000001"/>
          <c:w val="0.75833333333333364"/>
          <c:h val="0.74062500000000653"/>
        </c:manualLayout>
      </c:layout>
      <c:pie3DChart>
        <c:varyColors val="1"/>
        <c:ser>
          <c:idx val="1"/>
          <c:order val="1"/>
          <c:tx>
            <c:strRef>
              <c:f>Sheet1!$B$1</c:f>
              <c:strCache>
                <c:ptCount val="1"/>
                <c:pt idx="0">
                  <c:v>Sales</c:v>
                </c:pt>
              </c:strCache>
            </c:strRef>
          </c:tx>
          <c:cat>
            <c:strRef>
              <c:f>Sheet1!$A$2:$A$5</c:f>
              <c:strCache>
                <c:ptCount val="2"/>
                <c:pt idx="0">
                  <c:v>1st Qtr</c:v>
                </c:pt>
                <c:pt idx="1">
                  <c:v>2nd Qtr</c:v>
                </c:pt>
              </c:strCache>
            </c:strRef>
          </c:cat>
          <c:val>
            <c:numRef>
              <c:f>Sheet1!$B$2:$B$5</c:f>
              <c:numCache>
                <c:formatCode>General</c:formatCode>
                <c:ptCount val="4"/>
                <c:pt idx="0">
                  <c:v>7.2</c:v>
                </c:pt>
                <c:pt idx="1">
                  <c:v>2.8</c:v>
                </c:pt>
              </c:numCache>
            </c:numRef>
          </c:val>
        </c:ser>
        <c:ser>
          <c:idx val="0"/>
          <c:order val="0"/>
          <c:tx>
            <c:strRef>
              <c:f>Sheet1!$B$1</c:f>
              <c:strCache>
                <c:ptCount val="1"/>
                <c:pt idx="0">
                  <c:v>Sales</c:v>
                </c:pt>
              </c:strCache>
            </c:strRef>
          </c:tx>
          <c:cat>
            <c:strRef>
              <c:f>Sheet1!$A$2:$A$5</c:f>
              <c:strCache>
                <c:ptCount val="2"/>
                <c:pt idx="0">
                  <c:v>1st Qtr</c:v>
                </c:pt>
                <c:pt idx="1">
                  <c:v>2nd Qtr</c:v>
                </c:pt>
              </c:strCache>
            </c:strRef>
          </c:cat>
          <c:val>
            <c:numRef>
              <c:f>Sheet1!$B$2:$B$5</c:f>
              <c:numCache>
                <c:formatCode>General</c:formatCode>
                <c:ptCount val="4"/>
                <c:pt idx="0">
                  <c:v>7.2</c:v>
                </c:pt>
                <c:pt idx="1">
                  <c:v>2.8</c:v>
                </c:pt>
              </c:numCache>
            </c:numRef>
          </c:val>
        </c:ser>
      </c:pie3DChart>
    </c:plotArea>
    <c:plotVisOnly val="1"/>
    <c:dispBlanksAs val="zero"/>
  </c:chart>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txPr>
    <a:bodyPr/>
    <a:lstStyle/>
    <a:p>
      <a:pPr>
        <a:defRPr>
          <a:solidFill>
            <a:schemeClr val="lt1"/>
          </a:solidFill>
          <a:latin typeface="+mn-lt"/>
          <a:ea typeface="+mn-ea"/>
          <a:cs typeface="+mn-cs"/>
        </a:defRPr>
      </a:pPr>
      <a:endParaRPr lang="en-US"/>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F38BF5-21A0-4F82-90E6-E149E4894AC0}"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D050CA4-A3A5-42BD-A63F-B69CCEAC2B72}">
      <dgm:prSet/>
      <dgm:spPr/>
      <dgm:t>
        <a:bodyPr/>
        <a:lstStyle/>
        <a:p>
          <a:pPr rtl="0"/>
          <a:r>
            <a:rPr lang="en-US" dirty="0" smtClean="0"/>
            <a:t>Malicious PPT drops an EXE and a clean PPT on users desktop</a:t>
          </a:r>
          <a:endParaRPr lang="en-US" dirty="0"/>
        </a:p>
      </dgm:t>
    </dgm:pt>
    <dgm:pt modelId="{C756CF54-0231-465E-B9B0-F85635E57AB3}" type="parTrans" cxnId="{AAE46F6B-8EC1-41FE-9BB8-8CD16F0CF1C2}">
      <dgm:prSet/>
      <dgm:spPr/>
      <dgm:t>
        <a:bodyPr/>
        <a:lstStyle/>
        <a:p>
          <a:endParaRPr lang="en-US"/>
        </a:p>
      </dgm:t>
    </dgm:pt>
    <dgm:pt modelId="{BC3BF3FF-ED48-4FA9-8789-725A898D4BF5}" type="sibTrans" cxnId="{AAE46F6B-8EC1-41FE-9BB8-8CD16F0CF1C2}">
      <dgm:prSet/>
      <dgm:spPr/>
      <dgm:t>
        <a:bodyPr/>
        <a:lstStyle/>
        <a:p>
          <a:endParaRPr lang="en-US"/>
        </a:p>
      </dgm:t>
    </dgm:pt>
    <dgm:pt modelId="{F5746C04-7133-4B66-BA23-E0656397216E}">
      <dgm:prSet/>
      <dgm:spPr/>
      <dgm:t>
        <a:bodyPr/>
        <a:lstStyle/>
        <a:p>
          <a:pPr rtl="0"/>
          <a:r>
            <a:rPr lang="en-US" dirty="0" smtClean="0"/>
            <a:t>The EXE creates a ‘.log’ file in users temp folder and executes it.</a:t>
          </a:r>
          <a:endParaRPr lang="en-US" dirty="0"/>
        </a:p>
      </dgm:t>
    </dgm:pt>
    <dgm:pt modelId="{5735C4D3-4A50-4852-9294-78307A750451}" type="parTrans" cxnId="{D369B88C-CEFC-4051-BBBB-6D70CE1B8683}">
      <dgm:prSet/>
      <dgm:spPr/>
      <dgm:t>
        <a:bodyPr/>
        <a:lstStyle/>
        <a:p>
          <a:endParaRPr lang="en-US"/>
        </a:p>
      </dgm:t>
    </dgm:pt>
    <dgm:pt modelId="{8EFF3262-C06B-4AEC-9983-6D18106D06E5}" type="sibTrans" cxnId="{D369B88C-CEFC-4051-BBBB-6D70CE1B8683}">
      <dgm:prSet/>
      <dgm:spPr/>
      <dgm:t>
        <a:bodyPr/>
        <a:lstStyle/>
        <a:p>
          <a:endParaRPr lang="en-US"/>
        </a:p>
      </dgm:t>
    </dgm:pt>
    <dgm:pt modelId="{8D3BD850-5FA7-493B-BC02-71832D0502C6}">
      <dgm:prSet/>
      <dgm:spPr/>
      <dgm:t>
        <a:bodyPr/>
        <a:lstStyle/>
        <a:p>
          <a:pPr rtl="0"/>
          <a:r>
            <a:rPr lang="en-US" dirty="0" smtClean="0"/>
            <a:t>The malware creates 2 binaries in system32 and modifies HKLM registry keys</a:t>
          </a:r>
          <a:endParaRPr lang="en-US" dirty="0"/>
        </a:p>
      </dgm:t>
    </dgm:pt>
    <dgm:pt modelId="{CF595938-EAC0-4239-9FE6-7608DE291D65}" type="parTrans" cxnId="{98C9D248-9AC1-44F1-8E46-D93547FD2DF9}">
      <dgm:prSet/>
      <dgm:spPr/>
      <dgm:t>
        <a:bodyPr/>
        <a:lstStyle/>
        <a:p>
          <a:endParaRPr lang="en-US"/>
        </a:p>
      </dgm:t>
    </dgm:pt>
    <dgm:pt modelId="{98DC2E65-BAD5-42B7-8C9B-DFD8F25F77EB}" type="sibTrans" cxnId="{98C9D248-9AC1-44F1-8E46-D93547FD2DF9}">
      <dgm:prSet/>
      <dgm:spPr/>
      <dgm:t>
        <a:bodyPr/>
        <a:lstStyle/>
        <a:p>
          <a:endParaRPr lang="en-US"/>
        </a:p>
      </dgm:t>
    </dgm:pt>
    <dgm:pt modelId="{620FF722-A3C2-45F9-BC22-271E7FDE9CD8}">
      <dgm:prSet/>
      <dgm:spPr/>
      <dgm:t>
        <a:bodyPr/>
        <a:lstStyle/>
        <a:p>
          <a:pPr rtl="0"/>
          <a:r>
            <a:rPr lang="en-US" dirty="0" smtClean="0"/>
            <a:t>The binaries are injected into SYSTEM processes like winlogon.exe</a:t>
          </a:r>
          <a:endParaRPr lang="en-US" dirty="0"/>
        </a:p>
      </dgm:t>
    </dgm:pt>
    <dgm:pt modelId="{6724DDFC-CF33-42E8-80DD-EBA1ACE1CBC6}" type="parTrans" cxnId="{5BD9C370-4B9B-49B9-A240-DF1344D70ABD}">
      <dgm:prSet/>
      <dgm:spPr/>
      <dgm:t>
        <a:bodyPr/>
        <a:lstStyle/>
        <a:p>
          <a:endParaRPr lang="en-US"/>
        </a:p>
      </dgm:t>
    </dgm:pt>
    <dgm:pt modelId="{C469A97E-FE7F-441B-B951-A607EA7B33FB}" type="sibTrans" cxnId="{5BD9C370-4B9B-49B9-A240-DF1344D70ABD}">
      <dgm:prSet/>
      <dgm:spPr/>
      <dgm:t>
        <a:bodyPr/>
        <a:lstStyle/>
        <a:p>
          <a:endParaRPr lang="en-US"/>
        </a:p>
      </dgm:t>
    </dgm:pt>
    <dgm:pt modelId="{691E6A89-1871-4565-9B36-C75E0F59F5F6}" type="pres">
      <dgm:prSet presAssocID="{9EF38BF5-21A0-4F82-90E6-E149E4894AC0}" presName="Name0" presStyleCnt="0">
        <dgm:presLayoutVars>
          <dgm:chPref val="3"/>
          <dgm:dir/>
          <dgm:animLvl val="lvl"/>
          <dgm:resizeHandles/>
        </dgm:presLayoutVars>
      </dgm:prSet>
      <dgm:spPr/>
      <dgm:t>
        <a:bodyPr/>
        <a:lstStyle/>
        <a:p>
          <a:endParaRPr lang="en-US"/>
        </a:p>
      </dgm:t>
    </dgm:pt>
    <dgm:pt modelId="{7D0A8E3E-554A-4F4B-852F-80B5E211BF20}" type="pres">
      <dgm:prSet presAssocID="{AD050CA4-A3A5-42BD-A63F-B69CCEAC2B72}" presName="horFlow" presStyleCnt="0"/>
      <dgm:spPr/>
    </dgm:pt>
    <dgm:pt modelId="{ADA9536D-4BC1-4B68-BE71-1B080B3841C5}" type="pres">
      <dgm:prSet presAssocID="{AD050CA4-A3A5-42BD-A63F-B69CCEAC2B72}" presName="bigChev" presStyleLbl="node1" presStyleIdx="0" presStyleCnt="4"/>
      <dgm:spPr/>
      <dgm:t>
        <a:bodyPr/>
        <a:lstStyle/>
        <a:p>
          <a:endParaRPr lang="en-US"/>
        </a:p>
      </dgm:t>
    </dgm:pt>
    <dgm:pt modelId="{239A1960-B54E-4ACF-91FD-E3CFA29980D8}" type="pres">
      <dgm:prSet presAssocID="{AD050CA4-A3A5-42BD-A63F-B69CCEAC2B72}" presName="vSp" presStyleCnt="0"/>
      <dgm:spPr/>
    </dgm:pt>
    <dgm:pt modelId="{942D5C46-03A5-47F0-B096-E3C2E743DB7B}" type="pres">
      <dgm:prSet presAssocID="{F5746C04-7133-4B66-BA23-E0656397216E}" presName="horFlow" presStyleCnt="0"/>
      <dgm:spPr/>
    </dgm:pt>
    <dgm:pt modelId="{B8A63459-9A6B-4636-97AA-2765CD65A7F8}" type="pres">
      <dgm:prSet presAssocID="{F5746C04-7133-4B66-BA23-E0656397216E}" presName="bigChev" presStyleLbl="node1" presStyleIdx="1" presStyleCnt="4"/>
      <dgm:spPr/>
      <dgm:t>
        <a:bodyPr/>
        <a:lstStyle/>
        <a:p>
          <a:endParaRPr lang="en-US"/>
        </a:p>
      </dgm:t>
    </dgm:pt>
    <dgm:pt modelId="{289EAA8B-4031-4F9C-9FBA-E43868AD0042}" type="pres">
      <dgm:prSet presAssocID="{F5746C04-7133-4B66-BA23-E0656397216E}" presName="vSp" presStyleCnt="0"/>
      <dgm:spPr/>
    </dgm:pt>
    <dgm:pt modelId="{B46DE81D-A414-46DF-9C4A-9D8370F72DC9}" type="pres">
      <dgm:prSet presAssocID="{8D3BD850-5FA7-493B-BC02-71832D0502C6}" presName="horFlow" presStyleCnt="0"/>
      <dgm:spPr/>
    </dgm:pt>
    <dgm:pt modelId="{4C4FFC28-C7A7-43C0-A9BD-B46B161730B5}" type="pres">
      <dgm:prSet presAssocID="{8D3BD850-5FA7-493B-BC02-71832D0502C6}" presName="bigChev" presStyleLbl="node1" presStyleIdx="2" presStyleCnt="4"/>
      <dgm:spPr/>
      <dgm:t>
        <a:bodyPr/>
        <a:lstStyle/>
        <a:p>
          <a:endParaRPr lang="en-US"/>
        </a:p>
      </dgm:t>
    </dgm:pt>
    <dgm:pt modelId="{6EDA471D-E29C-4357-A3C3-BB6F0496D817}" type="pres">
      <dgm:prSet presAssocID="{8D3BD850-5FA7-493B-BC02-71832D0502C6}" presName="vSp" presStyleCnt="0"/>
      <dgm:spPr/>
    </dgm:pt>
    <dgm:pt modelId="{3E6BA0DE-BC26-4F2C-BF4F-0790E40A06B3}" type="pres">
      <dgm:prSet presAssocID="{620FF722-A3C2-45F9-BC22-271E7FDE9CD8}" presName="horFlow" presStyleCnt="0"/>
      <dgm:spPr/>
    </dgm:pt>
    <dgm:pt modelId="{FF08EE8B-C3D4-44E8-88DF-6473F1B698ED}" type="pres">
      <dgm:prSet presAssocID="{620FF722-A3C2-45F9-BC22-271E7FDE9CD8}" presName="bigChev" presStyleLbl="node1" presStyleIdx="3" presStyleCnt="4"/>
      <dgm:spPr/>
      <dgm:t>
        <a:bodyPr/>
        <a:lstStyle/>
        <a:p>
          <a:endParaRPr lang="en-US"/>
        </a:p>
      </dgm:t>
    </dgm:pt>
  </dgm:ptLst>
  <dgm:cxnLst>
    <dgm:cxn modelId="{A09BBCA1-9D1C-4B63-8C0E-0EBFBDC46E93}" type="presOf" srcId="{620FF722-A3C2-45F9-BC22-271E7FDE9CD8}" destId="{FF08EE8B-C3D4-44E8-88DF-6473F1B698ED}" srcOrd="0" destOrd="0" presId="urn:microsoft.com/office/officeart/2005/8/layout/lProcess3"/>
    <dgm:cxn modelId="{5BD9C370-4B9B-49B9-A240-DF1344D70ABD}" srcId="{9EF38BF5-21A0-4F82-90E6-E149E4894AC0}" destId="{620FF722-A3C2-45F9-BC22-271E7FDE9CD8}" srcOrd="3" destOrd="0" parTransId="{6724DDFC-CF33-42E8-80DD-EBA1ACE1CBC6}" sibTransId="{C469A97E-FE7F-441B-B951-A607EA7B33FB}"/>
    <dgm:cxn modelId="{F6018F79-D616-4991-9CEE-ABD855E266C7}" type="presOf" srcId="{9EF38BF5-21A0-4F82-90E6-E149E4894AC0}" destId="{691E6A89-1871-4565-9B36-C75E0F59F5F6}" srcOrd="0" destOrd="0" presId="urn:microsoft.com/office/officeart/2005/8/layout/lProcess3"/>
    <dgm:cxn modelId="{16028DBF-B51D-4A49-8662-A324DED4C770}" type="presOf" srcId="{AD050CA4-A3A5-42BD-A63F-B69CCEAC2B72}" destId="{ADA9536D-4BC1-4B68-BE71-1B080B3841C5}" srcOrd="0" destOrd="0" presId="urn:microsoft.com/office/officeart/2005/8/layout/lProcess3"/>
    <dgm:cxn modelId="{04DE6E51-E1E5-4687-A2BC-8F500187D6D8}" type="presOf" srcId="{8D3BD850-5FA7-493B-BC02-71832D0502C6}" destId="{4C4FFC28-C7A7-43C0-A9BD-B46B161730B5}" srcOrd="0" destOrd="0" presId="urn:microsoft.com/office/officeart/2005/8/layout/lProcess3"/>
    <dgm:cxn modelId="{98C9D248-9AC1-44F1-8E46-D93547FD2DF9}" srcId="{9EF38BF5-21A0-4F82-90E6-E149E4894AC0}" destId="{8D3BD850-5FA7-493B-BC02-71832D0502C6}" srcOrd="2" destOrd="0" parTransId="{CF595938-EAC0-4239-9FE6-7608DE291D65}" sibTransId="{98DC2E65-BAD5-42B7-8C9B-DFD8F25F77EB}"/>
    <dgm:cxn modelId="{D369B88C-CEFC-4051-BBBB-6D70CE1B8683}" srcId="{9EF38BF5-21A0-4F82-90E6-E149E4894AC0}" destId="{F5746C04-7133-4B66-BA23-E0656397216E}" srcOrd="1" destOrd="0" parTransId="{5735C4D3-4A50-4852-9294-78307A750451}" sibTransId="{8EFF3262-C06B-4AEC-9983-6D18106D06E5}"/>
    <dgm:cxn modelId="{6E8D54AF-0428-477E-8BD7-981C4F140C11}" type="presOf" srcId="{F5746C04-7133-4B66-BA23-E0656397216E}" destId="{B8A63459-9A6B-4636-97AA-2765CD65A7F8}" srcOrd="0" destOrd="0" presId="urn:microsoft.com/office/officeart/2005/8/layout/lProcess3"/>
    <dgm:cxn modelId="{AAE46F6B-8EC1-41FE-9BB8-8CD16F0CF1C2}" srcId="{9EF38BF5-21A0-4F82-90E6-E149E4894AC0}" destId="{AD050CA4-A3A5-42BD-A63F-B69CCEAC2B72}" srcOrd="0" destOrd="0" parTransId="{C756CF54-0231-465E-B9B0-F85635E57AB3}" sibTransId="{BC3BF3FF-ED48-4FA9-8789-725A898D4BF5}"/>
    <dgm:cxn modelId="{10653411-F209-4DD6-93F5-0BC127309BDC}" type="presParOf" srcId="{691E6A89-1871-4565-9B36-C75E0F59F5F6}" destId="{7D0A8E3E-554A-4F4B-852F-80B5E211BF20}" srcOrd="0" destOrd="0" presId="urn:microsoft.com/office/officeart/2005/8/layout/lProcess3"/>
    <dgm:cxn modelId="{E0A47A88-B130-4A2C-9B7C-F45FA113205B}" type="presParOf" srcId="{7D0A8E3E-554A-4F4B-852F-80B5E211BF20}" destId="{ADA9536D-4BC1-4B68-BE71-1B080B3841C5}" srcOrd="0" destOrd="0" presId="urn:microsoft.com/office/officeart/2005/8/layout/lProcess3"/>
    <dgm:cxn modelId="{8A1D295B-40D9-4089-BAC1-43F94DC612BD}" type="presParOf" srcId="{691E6A89-1871-4565-9B36-C75E0F59F5F6}" destId="{239A1960-B54E-4ACF-91FD-E3CFA29980D8}" srcOrd="1" destOrd="0" presId="urn:microsoft.com/office/officeart/2005/8/layout/lProcess3"/>
    <dgm:cxn modelId="{9C54B787-36ED-443B-95A3-69A59ECB9277}" type="presParOf" srcId="{691E6A89-1871-4565-9B36-C75E0F59F5F6}" destId="{942D5C46-03A5-47F0-B096-E3C2E743DB7B}" srcOrd="2" destOrd="0" presId="urn:microsoft.com/office/officeart/2005/8/layout/lProcess3"/>
    <dgm:cxn modelId="{C6C26116-BF00-461A-B6BB-222C6614BA78}" type="presParOf" srcId="{942D5C46-03A5-47F0-B096-E3C2E743DB7B}" destId="{B8A63459-9A6B-4636-97AA-2765CD65A7F8}" srcOrd="0" destOrd="0" presId="urn:microsoft.com/office/officeart/2005/8/layout/lProcess3"/>
    <dgm:cxn modelId="{972ED5BF-168E-4459-BD9E-C367923AACE0}" type="presParOf" srcId="{691E6A89-1871-4565-9B36-C75E0F59F5F6}" destId="{289EAA8B-4031-4F9C-9FBA-E43868AD0042}" srcOrd="3" destOrd="0" presId="urn:microsoft.com/office/officeart/2005/8/layout/lProcess3"/>
    <dgm:cxn modelId="{71DB1CD9-3B52-4842-965A-3DDC72224E32}" type="presParOf" srcId="{691E6A89-1871-4565-9B36-C75E0F59F5F6}" destId="{B46DE81D-A414-46DF-9C4A-9D8370F72DC9}" srcOrd="4" destOrd="0" presId="urn:microsoft.com/office/officeart/2005/8/layout/lProcess3"/>
    <dgm:cxn modelId="{4146085C-316E-4FAE-B769-8DA8B7C0DE81}" type="presParOf" srcId="{B46DE81D-A414-46DF-9C4A-9D8370F72DC9}" destId="{4C4FFC28-C7A7-43C0-A9BD-B46B161730B5}" srcOrd="0" destOrd="0" presId="urn:microsoft.com/office/officeart/2005/8/layout/lProcess3"/>
    <dgm:cxn modelId="{4DA811F5-48BE-44D0-B596-6BA0CE22F3B6}" type="presParOf" srcId="{691E6A89-1871-4565-9B36-C75E0F59F5F6}" destId="{6EDA471D-E29C-4357-A3C3-BB6F0496D817}" srcOrd="5" destOrd="0" presId="urn:microsoft.com/office/officeart/2005/8/layout/lProcess3"/>
    <dgm:cxn modelId="{8919B136-ABA1-493D-81E5-5908F8143F4E}" type="presParOf" srcId="{691E6A89-1871-4565-9B36-C75E0F59F5F6}" destId="{3E6BA0DE-BC26-4F2C-BF4F-0790E40A06B3}" srcOrd="6" destOrd="0" presId="urn:microsoft.com/office/officeart/2005/8/layout/lProcess3"/>
    <dgm:cxn modelId="{50DE4962-A2F6-4814-894F-9C8837F94535}" type="presParOf" srcId="{3E6BA0DE-BC26-4F2C-BF4F-0790E40A06B3}" destId="{FF08EE8B-C3D4-44E8-88DF-6473F1B698ED}" srcOrd="0" destOrd="0" presId="urn:microsoft.com/office/officeart/2005/8/layout/l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79A2383-7203-43CB-90C7-D069463A9E8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BA1E3B67-2438-453F-814D-6F375A431069}">
      <dgm:prSet/>
      <dgm:spPr/>
      <dgm:t>
        <a:bodyPr/>
        <a:lstStyle/>
        <a:p>
          <a:pPr rtl="0"/>
          <a:r>
            <a:rPr lang="en-US" dirty="0" smtClean="0"/>
            <a:t>Requires regular user rights</a:t>
          </a:r>
          <a:endParaRPr lang="en-US" dirty="0"/>
        </a:p>
      </dgm:t>
    </dgm:pt>
    <dgm:pt modelId="{E4B87937-1DC2-4FF8-8DCF-218E0EE0829B}" type="parTrans" cxnId="{048ECB31-1FEB-4F6C-87E1-1B50C9B6D448}">
      <dgm:prSet/>
      <dgm:spPr/>
      <dgm:t>
        <a:bodyPr/>
        <a:lstStyle/>
        <a:p>
          <a:endParaRPr lang="en-US"/>
        </a:p>
      </dgm:t>
    </dgm:pt>
    <dgm:pt modelId="{F1469E10-12CA-4E18-B785-EB72D315EED2}" type="sibTrans" cxnId="{048ECB31-1FEB-4F6C-87E1-1B50C9B6D448}">
      <dgm:prSet/>
      <dgm:spPr/>
      <dgm:t>
        <a:bodyPr/>
        <a:lstStyle/>
        <a:p>
          <a:endParaRPr lang="en-US"/>
        </a:p>
      </dgm:t>
    </dgm:pt>
    <dgm:pt modelId="{FB8B8149-96A1-40DB-B9DE-9C8C02BE5FDC}">
      <dgm:prSet/>
      <dgm:spPr/>
      <dgm:t>
        <a:bodyPr/>
        <a:lstStyle/>
        <a:p>
          <a:pPr rtl="0"/>
          <a:r>
            <a:rPr lang="en-US" dirty="0" smtClean="0"/>
            <a:t>Requires regular user rights</a:t>
          </a:r>
          <a:endParaRPr lang="en-US" dirty="0"/>
        </a:p>
      </dgm:t>
    </dgm:pt>
    <dgm:pt modelId="{BF83ECF4-1C6B-4606-BCF4-16352FA7936C}" type="parTrans" cxnId="{FD0C50FD-A124-4274-B254-26ED64B55176}">
      <dgm:prSet/>
      <dgm:spPr/>
      <dgm:t>
        <a:bodyPr/>
        <a:lstStyle/>
        <a:p>
          <a:endParaRPr lang="en-US"/>
        </a:p>
      </dgm:t>
    </dgm:pt>
    <dgm:pt modelId="{85203773-71A5-404A-98DD-60C12E41C5D9}" type="sibTrans" cxnId="{FD0C50FD-A124-4274-B254-26ED64B55176}">
      <dgm:prSet/>
      <dgm:spPr/>
      <dgm:t>
        <a:bodyPr/>
        <a:lstStyle/>
        <a:p>
          <a:endParaRPr lang="en-US"/>
        </a:p>
      </dgm:t>
    </dgm:pt>
    <dgm:pt modelId="{EDFA62E8-28E4-4B2E-9B5F-038C2239004E}">
      <dgm:prSet/>
      <dgm:spPr/>
      <dgm:t>
        <a:bodyPr/>
        <a:lstStyle/>
        <a:p>
          <a:pPr rtl="0"/>
          <a:r>
            <a:rPr lang="en-US" dirty="0" smtClean="0"/>
            <a:t>Requires admin rights</a:t>
          </a:r>
          <a:endParaRPr lang="en-US" dirty="0"/>
        </a:p>
      </dgm:t>
    </dgm:pt>
    <dgm:pt modelId="{5307B2F9-940C-45B7-80AD-EA98F11D6D5F}" type="parTrans" cxnId="{5F20F4E5-970B-44B8-8B3B-103B53118D02}">
      <dgm:prSet/>
      <dgm:spPr/>
      <dgm:t>
        <a:bodyPr/>
        <a:lstStyle/>
        <a:p>
          <a:endParaRPr lang="en-US"/>
        </a:p>
      </dgm:t>
    </dgm:pt>
    <dgm:pt modelId="{1AA6E066-14E5-4B1A-9A0A-5F3408442FAA}" type="sibTrans" cxnId="{5F20F4E5-970B-44B8-8B3B-103B53118D02}">
      <dgm:prSet/>
      <dgm:spPr/>
      <dgm:t>
        <a:bodyPr/>
        <a:lstStyle/>
        <a:p>
          <a:endParaRPr lang="en-US"/>
        </a:p>
      </dgm:t>
    </dgm:pt>
    <dgm:pt modelId="{F5206360-2D4B-41EC-92FE-E2B607DD3BA5}">
      <dgm:prSet/>
      <dgm:spPr/>
      <dgm:t>
        <a:bodyPr/>
        <a:lstStyle/>
        <a:p>
          <a:pPr rtl="0"/>
          <a:r>
            <a:rPr lang="en-US" dirty="0" smtClean="0"/>
            <a:t>Requires admin rights</a:t>
          </a:r>
          <a:endParaRPr lang="en-US" dirty="0"/>
        </a:p>
      </dgm:t>
    </dgm:pt>
    <dgm:pt modelId="{97EF35AF-6D29-44BE-9979-448AB39F0D3E}" type="parTrans" cxnId="{136AE3FB-3034-4963-A38E-A5B490F837A1}">
      <dgm:prSet/>
      <dgm:spPr/>
      <dgm:t>
        <a:bodyPr/>
        <a:lstStyle/>
        <a:p>
          <a:endParaRPr lang="en-US"/>
        </a:p>
      </dgm:t>
    </dgm:pt>
    <dgm:pt modelId="{8D2B0718-11F1-4513-B13B-8413FB9E0663}" type="sibTrans" cxnId="{136AE3FB-3034-4963-A38E-A5B490F837A1}">
      <dgm:prSet/>
      <dgm:spPr/>
      <dgm:t>
        <a:bodyPr/>
        <a:lstStyle/>
        <a:p>
          <a:endParaRPr lang="en-US"/>
        </a:p>
      </dgm:t>
    </dgm:pt>
    <dgm:pt modelId="{BD489577-30E9-4FF3-B195-F251AFDE589D}" type="pres">
      <dgm:prSet presAssocID="{679A2383-7203-43CB-90C7-D069463A9E8C}" presName="Name0" presStyleCnt="0">
        <dgm:presLayoutVars>
          <dgm:dir/>
          <dgm:animLvl val="lvl"/>
          <dgm:resizeHandles val="exact"/>
        </dgm:presLayoutVars>
      </dgm:prSet>
      <dgm:spPr/>
      <dgm:t>
        <a:bodyPr/>
        <a:lstStyle/>
        <a:p>
          <a:endParaRPr lang="en-US"/>
        </a:p>
      </dgm:t>
    </dgm:pt>
    <dgm:pt modelId="{0B84F245-1F77-4DF7-A5A6-3C63B2E902D8}" type="pres">
      <dgm:prSet presAssocID="{BA1E3B67-2438-453F-814D-6F375A431069}" presName="linNode" presStyleCnt="0"/>
      <dgm:spPr/>
    </dgm:pt>
    <dgm:pt modelId="{DFAA466C-5B06-4DBA-A9C5-B306DEE63E60}" type="pres">
      <dgm:prSet presAssocID="{BA1E3B67-2438-453F-814D-6F375A431069}" presName="parentText" presStyleLbl="node1" presStyleIdx="0" presStyleCnt="4">
        <dgm:presLayoutVars>
          <dgm:chMax val="1"/>
          <dgm:bulletEnabled val="1"/>
        </dgm:presLayoutVars>
      </dgm:prSet>
      <dgm:spPr/>
      <dgm:t>
        <a:bodyPr/>
        <a:lstStyle/>
        <a:p>
          <a:endParaRPr lang="en-US"/>
        </a:p>
      </dgm:t>
    </dgm:pt>
    <dgm:pt modelId="{02CFDDBC-DBBA-4488-995E-023E719848F4}" type="pres">
      <dgm:prSet presAssocID="{F1469E10-12CA-4E18-B785-EB72D315EED2}" presName="sp" presStyleCnt="0"/>
      <dgm:spPr/>
    </dgm:pt>
    <dgm:pt modelId="{E3A549A8-64AB-4FD0-9325-7900FFFF8104}" type="pres">
      <dgm:prSet presAssocID="{FB8B8149-96A1-40DB-B9DE-9C8C02BE5FDC}" presName="linNode" presStyleCnt="0"/>
      <dgm:spPr/>
    </dgm:pt>
    <dgm:pt modelId="{23BCA3BB-33B4-471A-95CE-1362950D6C41}" type="pres">
      <dgm:prSet presAssocID="{FB8B8149-96A1-40DB-B9DE-9C8C02BE5FDC}" presName="parentText" presStyleLbl="node1" presStyleIdx="1" presStyleCnt="4">
        <dgm:presLayoutVars>
          <dgm:chMax val="1"/>
          <dgm:bulletEnabled val="1"/>
        </dgm:presLayoutVars>
      </dgm:prSet>
      <dgm:spPr/>
      <dgm:t>
        <a:bodyPr/>
        <a:lstStyle/>
        <a:p>
          <a:endParaRPr lang="en-US"/>
        </a:p>
      </dgm:t>
    </dgm:pt>
    <dgm:pt modelId="{C27DBA0A-B3E7-4345-8864-AA190F6800DB}" type="pres">
      <dgm:prSet presAssocID="{85203773-71A5-404A-98DD-60C12E41C5D9}" presName="sp" presStyleCnt="0"/>
      <dgm:spPr/>
    </dgm:pt>
    <dgm:pt modelId="{D9413F92-7EAA-4A1F-A7E4-3FF7DA5879DB}" type="pres">
      <dgm:prSet presAssocID="{EDFA62E8-28E4-4B2E-9B5F-038C2239004E}" presName="linNode" presStyleCnt="0"/>
      <dgm:spPr/>
    </dgm:pt>
    <dgm:pt modelId="{4529A7BA-3200-4F57-854F-C1977E34F2BC}" type="pres">
      <dgm:prSet presAssocID="{EDFA62E8-28E4-4B2E-9B5F-038C2239004E}" presName="parentText" presStyleLbl="node1" presStyleIdx="2" presStyleCnt="4">
        <dgm:presLayoutVars>
          <dgm:chMax val="1"/>
          <dgm:bulletEnabled val="1"/>
        </dgm:presLayoutVars>
      </dgm:prSet>
      <dgm:spPr/>
      <dgm:t>
        <a:bodyPr/>
        <a:lstStyle/>
        <a:p>
          <a:endParaRPr lang="en-US"/>
        </a:p>
      </dgm:t>
    </dgm:pt>
    <dgm:pt modelId="{73A62FC8-9ADF-40C9-8587-F6454FA343DF}" type="pres">
      <dgm:prSet presAssocID="{1AA6E066-14E5-4B1A-9A0A-5F3408442FAA}" presName="sp" presStyleCnt="0"/>
      <dgm:spPr/>
    </dgm:pt>
    <dgm:pt modelId="{3A202372-DD8F-494A-A2AC-55E596F8AC5A}" type="pres">
      <dgm:prSet presAssocID="{F5206360-2D4B-41EC-92FE-E2B607DD3BA5}" presName="linNode" presStyleCnt="0"/>
      <dgm:spPr/>
    </dgm:pt>
    <dgm:pt modelId="{0C6DDE5F-AF4B-4567-A569-B8B32F4D00A8}" type="pres">
      <dgm:prSet presAssocID="{F5206360-2D4B-41EC-92FE-E2B607DD3BA5}" presName="parentText" presStyleLbl="node1" presStyleIdx="3" presStyleCnt="4">
        <dgm:presLayoutVars>
          <dgm:chMax val="1"/>
          <dgm:bulletEnabled val="1"/>
        </dgm:presLayoutVars>
      </dgm:prSet>
      <dgm:spPr/>
      <dgm:t>
        <a:bodyPr/>
        <a:lstStyle/>
        <a:p>
          <a:endParaRPr lang="en-US"/>
        </a:p>
      </dgm:t>
    </dgm:pt>
  </dgm:ptLst>
  <dgm:cxnLst>
    <dgm:cxn modelId="{E3CDD92F-137A-4382-A26A-CCD3905E2F9C}" type="presOf" srcId="{679A2383-7203-43CB-90C7-D069463A9E8C}" destId="{BD489577-30E9-4FF3-B195-F251AFDE589D}" srcOrd="0" destOrd="0" presId="urn:microsoft.com/office/officeart/2005/8/layout/vList5"/>
    <dgm:cxn modelId="{FD0C50FD-A124-4274-B254-26ED64B55176}" srcId="{679A2383-7203-43CB-90C7-D069463A9E8C}" destId="{FB8B8149-96A1-40DB-B9DE-9C8C02BE5FDC}" srcOrd="1" destOrd="0" parTransId="{BF83ECF4-1C6B-4606-BCF4-16352FA7936C}" sibTransId="{85203773-71A5-404A-98DD-60C12E41C5D9}"/>
    <dgm:cxn modelId="{27384D93-B10B-4FE0-AE7D-F4CB5D99A89C}" type="presOf" srcId="{FB8B8149-96A1-40DB-B9DE-9C8C02BE5FDC}" destId="{23BCA3BB-33B4-471A-95CE-1362950D6C41}" srcOrd="0" destOrd="0" presId="urn:microsoft.com/office/officeart/2005/8/layout/vList5"/>
    <dgm:cxn modelId="{136AE3FB-3034-4963-A38E-A5B490F837A1}" srcId="{679A2383-7203-43CB-90C7-D069463A9E8C}" destId="{F5206360-2D4B-41EC-92FE-E2B607DD3BA5}" srcOrd="3" destOrd="0" parTransId="{97EF35AF-6D29-44BE-9979-448AB39F0D3E}" sibTransId="{8D2B0718-11F1-4513-B13B-8413FB9E0663}"/>
    <dgm:cxn modelId="{88CFDF86-2BFC-4D08-AEA5-BC20D16553AB}" type="presOf" srcId="{BA1E3B67-2438-453F-814D-6F375A431069}" destId="{DFAA466C-5B06-4DBA-A9C5-B306DEE63E60}" srcOrd="0" destOrd="0" presId="urn:microsoft.com/office/officeart/2005/8/layout/vList5"/>
    <dgm:cxn modelId="{535CF397-CDDE-47AE-BF6D-A92A5C2ACE0D}" type="presOf" srcId="{F5206360-2D4B-41EC-92FE-E2B607DD3BA5}" destId="{0C6DDE5F-AF4B-4567-A569-B8B32F4D00A8}" srcOrd="0" destOrd="0" presId="urn:microsoft.com/office/officeart/2005/8/layout/vList5"/>
    <dgm:cxn modelId="{5F20F4E5-970B-44B8-8B3B-103B53118D02}" srcId="{679A2383-7203-43CB-90C7-D069463A9E8C}" destId="{EDFA62E8-28E4-4B2E-9B5F-038C2239004E}" srcOrd="2" destOrd="0" parTransId="{5307B2F9-940C-45B7-80AD-EA98F11D6D5F}" sibTransId="{1AA6E066-14E5-4B1A-9A0A-5F3408442FAA}"/>
    <dgm:cxn modelId="{048ECB31-1FEB-4F6C-87E1-1B50C9B6D448}" srcId="{679A2383-7203-43CB-90C7-D069463A9E8C}" destId="{BA1E3B67-2438-453F-814D-6F375A431069}" srcOrd="0" destOrd="0" parTransId="{E4B87937-1DC2-4FF8-8DCF-218E0EE0829B}" sibTransId="{F1469E10-12CA-4E18-B785-EB72D315EED2}"/>
    <dgm:cxn modelId="{8A88D611-4C42-40C8-BB77-4E2A86657F55}" type="presOf" srcId="{EDFA62E8-28E4-4B2E-9B5F-038C2239004E}" destId="{4529A7BA-3200-4F57-854F-C1977E34F2BC}" srcOrd="0" destOrd="0" presId="urn:microsoft.com/office/officeart/2005/8/layout/vList5"/>
    <dgm:cxn modelId="{D72DDE58-89A7-40CA-9711-E48302FA012B}" type="presParOf" srcId="{BD489577-30E9-4FF3-B195-F251AFDE589D}" destId="{0B84F245-1F77-4DF7-A5A6-3C63B2E902D8}" srcOrd="0" destOrd="0" presId="urn:microsoft.com/office/officeart/2005/8/layout/vList5"/>
    <dgm:cxn modelId="{2BC0BDD0-F24B-48B1-A949-95739776D12E}" type="presParOf" srcId="{0B84F245-1F77-4DF7-A5A6-3C63B2E902D8}" destId="{DFAA466C-5B06-4DBA-A9C5-B306DEE63E60}" srcOrd="0" destOrd="0" presId="urn:microsoft.com/office/officeart/2005/8/layout/vList5"/>
    <dgm:cxn modelId="{6C138351-5C69-4F58-89F1-63708E9AF126}" type="presParOf" srcId="{BD489577-30E9-4FF3-B195-F251AFDE589D}" destId="{02CFDDBC-DBBA-4488-995E-023E719848F4}" srcOrd="1" destOrd="0" presId="urn:microsoft.com/office/officeart/2005/8/layout/vList5"/>
    <dgm:cxn modelId="{20E5F0AC-F2A5-4221-BBB0-29E18511976A}" type="presParOf" srcId="{BD489577-30E9-4FF3-B195-F251AFDE589D}" destId="{E3A549A8-64AB-4FD0-9325-7900FFFF8104}" srcOrd="2" destOrd="0" presId="urn:microsoft.com/office/officeart/2005/8/layout/vList5"/>
    <dgm:cxn modelId="{CFD68663-BBB7-4C00-A0F7-D5E000950048}" type="presParOf" srcId="{E3A549A8-64AB-4FD0-9325-7900FFFF8104}" destId="{23BCA3BB-33B4-471A-95CE-1362950D6C41}" srcOrd="0" destOrd="0" presId="urn:microsoft.com/office/officeart/2005/8/layout/vList5"/>
    <dgm:cxn modelId="{9FAA0D1B-3F67-494D-A674-AC6054DC24EF}" type="presParOf" srcId="{BD489577-30E9-4FF3-B195-F251AFDE589D}" destId="{C27DBA0A-B3E7-4345-8864-AA190F6800DB}" srcOrd="3" destOrd="0" presId="urn:microsoft.com/office/officeart/2005/8/layout/vList5"/>
    <dgm:cxn modelId="{054D025B-27F7-4F45-BAB0-3A8DA534B8F9}" type="presParOf" srcId="{BD489577-30E9-4FF3-B195-F251AFDE589D}" destId="{D9413F92-7EAA-4A1F-A7E4-3FF7DA5879DB}" srcOrd="4" destOrd="0" presId="urn:microsoft.com/office/officeart/2005/8/layout/vList5"/>
    <dgm:cxn modelId="{ADE889CE-40B2-43BC-A19B-F6261A5E39E5}" type="presParOf" srcId="{D9413F92-7EAA-4A1F-A7E4-3FF7DA5879DB}" destId="{4529A7BA-3200-4F57-854F-C1977E34F2BC}" srcOrd="0" destOrd="0" presId="urn:microsoft.com/office/officeart/2005/8/layout/vList5"/>
    <dgm:cxn modelId="{CE8AC943-61C2-4EE5-8F9A-087DBE3B309B}" type="presParOf" srcId="{BD489577-30E9-4FF3-B195-F251AFDE589D}" destId="{73A62FC8-9ADF-40C9-8587-F6454FA343DF}" srcOrd="5" destOrd="0" presId="urn:microsoft.com/office/officeart/2005/8/layout/vList5"/>
    <dgm:cxn modelId="{53256E5A-A831-4E15-AB9E-A814B9C3E74A}" type="presParOf" srcId="{BD489577-30E9-4FF3-B195-F251AFDE589D}" destId="{3A202372-DD8F-494A-A2AC-55E596F8AC5A}" srcOrd="6" destOrd="0" presId="urn:microsoft.com/office/officeart/2005/8/layout/vList5"/>
    <dgm:cxn modelId="{AB28B613-D0C4-4788-9D97-D6D3BA47F2CF}" type="presParOf" srcId="{3A202372-DD8F-494A-A2AC-55E596F8AC5A}" destId="{0C6DDE5F-AF4B-4567-A569-B8B32F4D00A8}" srcOrd="0" destOrd="0" presId="urn:microsoft.com/office/officeart/2005/8/layout/vList5"/>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EF38BF5-21A0-4F82-90E6-E149E4894AC0}"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D050CA4-A3A5-42BD-A63F-B69CCEAC2B72}">
      <dgm:prSet/>
      <dgm:spPr/>
      <dgm:t>
        <a:bodyPr/>
        <a:lstStyle/>
        <a:p>
          <a:pPr rtl="0"/>
          <a:r>
            <a:rPr lang="en-US" dirty="0" smtClean="0"/>
            <a:t>Malicious PPT drops an EXE and a clean PPT on users desktop</a:t>
          </a:r>
          <a:endParaRPr lang="en-US" dirty="0"/>
        </a:p>
      </dgm:t>
    </dgm:pt>
    <dgm:pt modelId="{C756CF54-0231-465E-B9B0-F85635E57AB3}" type="parTrans" cxnId="{AAE46F6B-8EC1-41FE-9BB8-8CD16F0CF1C2}">
      <dgm:prSet/>
      <dgm:spPr/>
      <dgm:t>
        <a:bodyPr/>
        <a:lstStyle/>
        <a:p>
          <a:endParaRPr lang="en-US"/>
        </a:p>
      </dgm:t>
    </dgm:pt>
    <dgm:pt modelId="{BC3BF3FF-ED48-4FA9-8789-725A898D4BF5}" type="sibTrans" cxnId="{AAE46F6B-8EC1-41FE-9BB8-8CD16F0CF1C2}">
      <dgm:prSet/>
      <dgm:spPr/>
      <dgm:t>
        <a:bodyPr/>
        <a:lstStyle/>
        <a:p>
          <a:endParaRPr lang="en-US"/>
        </a:p>
      </dgm:t>
    </dgm:pt>
    <dgm:pt modelId="{F5746C04-7133-4B66-BA23-E0656397216E}">
      <dgm:prSet/>
      <dgm:spPr/>
      <dgm:t>
        <a:bodyPr/>
        <a:lstStyle/>
        <a:p>
          <a:pPr rtl="0"/>
          <a:r>
            <a:rPr lang="en-US" dirty="0" smtClean="0"/>
            <a:t>The EXE creates a ‘.log’ file in users temp folder and executes it.</a:t>
          </a:r>
          <a:endParaRPr lang="en-US" dirty="0"/>
        </a:p>
      </dgm:t>
    </dgm:pt>
    <dgm:pt modelId="{5735C4D3-4A50-4852-9294-78307A750451}" type="parTrans" cxnId="{D369B88C-CEFC-4051-BBBB-6D70CE1B8683}">
      <dgm:prSet/>
      <dgm:spPr/>
      <dgm:t>
        <a:bodyPr/>
        <a:lstStyle/>
        <a:p>
          <a:endParaRPr lang="en-US"/>
        </a:p>
      </dgm:t>
    </dgm:pt>
    <dgm:pt modelId="{8EFF3262-C06B-4AEC-9983-6D18106D06E5}" type="sibTrans" cxnId="{D369B88C-CEFC-4051-BBBB-6D70CE1B8683}">
      <dgm:prSet/>
      <dgm:spPr/>
      <dgm:t>
        <a:bodyPr/>
        <a:lstStyle/>
        <a:p>
          <a:endParaRPr lang="en-US"/>
        </a:p>
      </dgm:t>
    </dgm:pt>
    <dgm:pt modelId="{8D3BD850-5FA7-493B-BC02-71832D0502C6}">
      <dgm:prSet/>
      <dgm:spPr/>
      <dgm:t>
        <a:bodyPr/>
        <a:lstStyle/>
        <a:p>
          <a:pPr rtl="0"/>
          <a:r>
            <a:rPr lang="en-US" dirty="0" smtClean="0"/>
            <a:t>The malware creates 2 binaries in system32 and modifies HKLM registry keys</a:t>
          </a:r>
          <a:endParaRPr lang="en-US" dirty="0"/>
        </a:p>
      </dgm:t>
    </dgm:pt>
    <dgm:pt modelId="{CF595938-EAC0-4239-9FE6-7608DE291D65}" type="parTrans" cxnId="{98C9D248-9AC1-44F1-8E46-D93547FD2DF9}">
      <dgm:prSet/>
      <dgm:spPr/>
      <dgm:t>
        <a:bodyPr/>
        <a:lstStyle/>
        <a:p>
          <a:endParaRPr lang="en-US"/>
        </a:p>
      </dgm:t>
    </dgm:pt>
    <dgm:pt modelId="{98DC2E65-BAD5-42B7-8C9B-DFD8F25F77EB}" type="sibTrans" cxnId="{98C9D248-9AC1-44F1-8E46-D93547FD2DF9}">
      <dgm:prSet/>
      <dgm:spPr/>
      <dgm:t>
        <a:bodyPr/>
        <a:lstStyle/>
        <a:p>
          <a:endParaRPr lang="en-US"/>
        </a:p>
      </dgm:t>
    </dgm:pt>
    <dgm:pt modelId="{620FF722-A3C2-45F9-BC22-271E7FDE9CD8}">
      <dgm:prSet/>
      <dgm:spPr/>
      <dgm:t>
        <a:bodyPr/>
        <a:lstStyle/>
        <a:p>
          <a:pPr rtl="0"/>
          <a:r>
            <a:rPr lang="en-US" dirty="0" smtClean="0"/>
            <a:t>The binaries are injected into SYSTEM processes like winlogon.exe</a:t>
          </a:r>
          <a:endParaRPr lang="en-US" dirty="0"/>
        </a:p>
      </dgm:t>
    </dgm:pt>
    <dgm:pt modelId="{6724DDFC-CF33-42E8-80DD-EBA1ACE1CBC6}" type="parTrans" cxnId="{5BD9C370-4B9B-49B9-A240-DF1344D70ABD}">
      <dgm:prSet/>
      <dgm:spPr/>
      <dgm:t>
        <a:bodyPr/>
        <a:lstStyle/>
        <a:p>
          <a:endParaRPr lang="en-US"/>
        </a:p>
      </dgm:t>
    </dgm:pt>
    <dgm:pt modelId="{C469A97E-FE7F-441B-B951-A607EA7B33FB}" type="sibTrans" cxnId="{5BD9C370-4B9B-49B9-A240-DF1344D70ABD}">
      <dgm:prSet/>
      <dgm:spPr/>
      <dgm:t>
        <a:bodyPr/>
        <a:lstStyle/>
        <a:p>
          <a:endParaRPr lang="en-US"/>
        </a:p>
      </dgm:t>
    </dgm:pt>
    <dgm:pt modelId="{691E6A89-1871-4565-9B36-C75E0F59F5F6}" type="pres">
      <dgm:prSet presAssocID="{9EF38BF5-21A0-4F82-90E6-E149E4894AC0}" presName="Name0" presStyleCnt="0">
        <dgm:presLayoutVars>
          <dgm:chPref val="3"/>
          <dgm:dir/>
          <dgm:animLvl val="lvl"/>
          <dgm:resizeHandles/>
        </dgm:presLayoutVars>
      </dgm:prSet>
      <dgm:spPr/>
      <dgm:t>
        <a:bodyPr/>
        <a:lstStyle/>
        <a:p>
          <a:endParaRPr lang="en-US"/>
        </a:p>
      </dgm:t>
    </dgm:pt>
    <dgm:pt modelId="{7D0A8E3E-554A-4F4B-852F-80B5E211BF20}" type="pres">
      <dgm:prSet presAssocID="{AD050CA4-A3A5-42BD-A63F-B69CCEAC2B72}" presName="horFlow" presStyleCnt="0"/>
      <dgm:spPr/>
    </dgm:pt>
    <dgm:pt modelId="{ADA9536D-4BC1-4B68-BE71-1B080B3841C5}" type="pres">
      <dgm:prSet presAssocID="{AD050CA4-A3A5-42BD-A63F-B69CCEAC2B72}" presName="bigChev" presStyleLbl="node1" presStyleIdx="0" presStyleCnt="4"/>
      <dgm:spPr/>
      <dgm:t>
        <a:bodyPr/>
        <a:lstStyle/>
        <a:p>
          <a:endParaRPr lang="en-US"/>
        </a:p>
      </dgm:t>
    </dgm:pt>
    <dgm:pt modelId="{239A1960-B54E-4ACF-91FD-E3CFA29980D8}" type="pres">
      <dgm:prSet presAssocID="{AD050CA4-A3A5-42BD-A63F-B69CCEAC2B72}" presName="vSp" presStyleCnt="0"/>
      <dgm:spPr/>
    </dgm:pt>
    <dgm:pt modelId="{942D5C46-03A5-47F0-B096-E3C2E743DB7B}" type="pres">
      <dgm:prSet presAssocID="{F5746C04-7133-4B66-BA23-E0656397216E}" presName="horFlow" presStyleCnt="0"/>
      <dgm:spPr/>
    </dgm:pt>
    <dgm:pt modelId="{B8A63459-9A6B-4636-97AA-2765CD65A7F8}" type="pres">
      <dgm:prSet presAssocID="{F5746C04-7133-4B66-BA23-E0656397216E}" presName="bigChev" presStyleLbl="node1" presStyleIdx="1" presStyleCnt="4"/>
      <dgm:spPr/>
      <dgm:t>
        <a:bodyPr/>
        <a:lstStyle/>
        <a:p>
          <a:endParaRPr lang="en-US"/>
        </a:p>
      </dgm:t>
    </dgm:pt>
    <dgm:pt modelId="{289EAA8B-4031-4F9C-9FBA-E43868AD0042}" type="pres">
      <dgm:prSet presAssocID="{F5746C04-7133-4B66-BA23-E0656397216E}" presName="vSp" presStyleCnt="0"/>
      <dgm:spPr/>
    </dgm:pt>
    <dgm:pt modelId="{B46DE81D-A414-46DF-9C4A-9D8370F72DC9}" type="pres">
      <dgm:prSet presAssocID="{8D3BD850-5FA7-493B-BC02-71832D0502C6}" presName="horFlow" presStyleCnt="0"/>
      <dgm:spPr/>
    </dgm:pt>
    <dgm:pt modelId="{4C4FFC28-C7A7-43C0-A9BD-B46B161730B5}" type="pres">
      <dgm:prSet presAssocID="{8D3BD850-5FA7-493B-BC02-71832D0502C6}" presName="bigChev" presStyleLbl="node1" presStyleIdx="2" presStyleCnt="4"/>
      <dgm:spPr/>
      <dgm:t>
        <a:bodyPr/>
        <a:lstStyle/>
        <a:p>
          <a:endParaRPr lang="en-US"/>
        </a:p>
      </dgm:t>
    </dgm:pt>
    <dgm:pt modelId="{6EDA471D-E29C-4357-A3C3-BB6F0496D817}" type="pres">
      <dgm:prSet presAssocID="{8D3BD850-5FA7-493B-BC02-71832D0502C6}" presName="vSp" presStyleCnt="0"/>
      <dgm:spPr/>
    </dgm:pt>
    <dgm:pt modelId="{3E6BA0DE-BC26-4F2C-BF4F-0790E40A06B3}" type="pres">
      <dgm:prSet presAssocID="{620FF722-A3C2-45F9-BC22-271E7FDE9CD8}" presName="horFlow" presStyleCnt="0"/>
      <dgm:spPr/>
    </dgm:pt>
    <dgm:pt modelId="{FF08EE8B-C3D4-44E8-88DF-6473F1B698ED}" type="pres">
      <dgm:prSet presAssocID="{620FF722-A3C2-45F9-BC22-271E7FDE9CD8}" presName="bigChev" presStyleLbl="node1" presStyleIdx="3" presStyleCnt="4"/>
      <dgm:spPr/>
      <dgm:t>
        <a:bodyPr/>
        <a:lstStyle/>
        <a:p>
          <a:endParaRPr lang="en-US"/>
        </a:p>
      </dgm:t>
    </dgm:pt>
  </dgm:ptLst>
  <dgm:cxnLst>
    <dgm:cxn modelId="{5BD9C370-4B9B-49B9-A240-DF1344D70ABD}" srcId="{9EF38BF5-21A0-4F82-90E6-E149E4894AC0}" destId="{620FF722-A3C2-45F9-BC22-271E7FDE9CD8}" srcOrd="3" destOrd="0" parTransId="{6724DDFC-CF33-42E8-80DD-EBA1ACE1CBC6}" sibTransId="{C469A97E-FE7F-441B-B951-A607EA7B33FB}"/>
    <dgm:cxn modelId="{5D56D1C4-73E9-4133-9523-B7EABD5BFCEF}" type="presOf" srcId="{F5746C04-7133-4B66-BA23-E0656397216E}" destId="{B8A63459-9A6B-4636-97AA-2765CD65A7F8}" srcOrd="0" destOrd="0" presId="urn:microsoft.com/office/officeart/2005/8/layout/lProcess3"/>
    <dgm:cxn modelId="{98C9D248-9AC1-44F1-8E46-D93547FD2DF9}" srcId="{9EF38BF5-21A0-4F82-90E6-E149E4894AC0}" destId="{8D3BD850-5FA7-493B-BC02-71832D0502C6}" srcOrd="2" destOrd="0" parTransId="{CF595938-EAC0-4239-9FE6-7608DE291D65}" sibTransId="{98DC2E65-BAD5-42B7-8C9B-DFD8F25F77EB}"/>
    <dgm:cxn modelId="{0990BCA9-C679-4865-9A15-3C4A2FD9CA71}" type="presOf" srcId="{AD050CA4-A3A5-42BD-A63F-B69CCEAC2B72}" destId="{ADA9536D-4BC1-4B68-BE71-1B080B3841C5}" srcOrd="0" destOrd="0" presId="urn:microsoft.com/office/officeart/2005/8/layout/lProcess3"/>
    <dgm:cxn modelId="{A3D22048-D728-47E6-B843-D7412348C369}" type="presOf" srcId="{8D3BD850-5FA7-493B-BC02-71832D0502C6}" destId="{4C4FFC28-C7A7-43C0-A9BD-B46B161730B5}" srcOrd="0" destOrd="0" presId="urn:microsoft.com/office/officeart/2005/8/layout/lProcess3"/>
    <dgm:cxn modelId="{D369B88C-CEFC-4051-BBBB-6D70CE1B8683}" srcId="{9EF38BF5-21A0-4F82-90E6-E149E4894AC0}" destId="{F5746C04-7133-4B66-BA23-E0656397216E}" srcOrd="1" destOrd="0" parTransId="{5735C4D3-4A50-4852-9294-78307A750451}" sibTransId="{8EFF3262-C06B-4AEC-9983-6D18106D06E5}"/>
    <dgm:cxn modelId="{8108426D-FE2B-4DCD-9B76-3703FB50BEBA}" type="presOf" srcId="{9EF38BF5-21A0-4F82-90E6-E149E4894AC0}" destId="{691E6A89-1871-4565-9B36-C75E0F59F5F6}" srcOrd="0" destOrd="0" presId="urn:microsoft.com/office/officeart/2005/8/layout/lProcess3"/>
    <dgm:cxn modelId="{AAE46F6B-8EC1-41FE-9BB8-8CD16F0CF1C2}" srcId="{9EF38BF5-21A0-4F82-90E6-E149E4894AC0}" destId="{AD050CA4-A3A5-42BD-A63F-B69CCEAC2B72}" srcOrd="0" destOrd="0" parTransId="{C756CF54-0231-465E-B9B0-F85635E57AB3}" sibTransId="{BC3BF3FF-ED48-4FA9-8789-725A898D4BF5}"/>
    <dgm:cxn modelId="{C9B73B54-1AD9-45D5-B819-B85316303817}" type="presOf" srcId="{620FF722-A3C2-45F9-BC22-271E7FDE9CD8}" destId="{FF08EE8B-C3D4-44E8-88DF-6473F1B698ED}" srcOrd="0" destOrd="0" presId="urn:microsoft.com/office/officeart/2005/8/layout/lProcess3"/>
    <dgm:cxn modelId="{9BCA4D5C-89BA-4E48-B879-E3BE72A4ECBE}" type="presParOf" srcId="{691E6A89-1871-4565-9B36-C75E0F59F5F6}" destId="{7D0A8E3E-554A-4F4B-852F-80B5E211BF20}" srcOrd="0" destOrd="0" presId="urn:microsoft.com/office/officeart/2005/8/layout/lProcess3"/>
    <dgm:cxn modelId="{176DD932-1EBE-4B08-A0DA-DFF4B98F98EA}" type="presParOf" srcId="{7D0A8E3E-554A-4F4B-852F-80B5E211BF20}" destId="{ADA9536D-4BC1-4B68-BE71-1B080B3841C5}" srcOrd="0" destOrd="0" presId="urn:microsoft.com/office/officeart/2005/8/layout/lProcess3"/>
    <dgm:cxn modelId="{76527121-DED2-4812-9460-646B7CBB316E}" type="presParOf" srcId="{691E6A89-1871-4565-9B36-C75E0F59F5F6}" destId="{239A1960-B54E-4ACF-91FD-E3CFA29980D8}" srcOrd="1" destOrd="0" presId="urn:microsoft.com/office/officeart/2005/8/layout/lProcess3"/>
    <dgm:cxn modelId="{51391A3B-BEF5-474D-AB42-23A25D568892}" type="presParOf" srcId="{691E6A89-1871-4565-9B36-C75E0F59F5F6}" destId="{942D5C46-03A5-47F0-B096-E3C2E743DB7B}" srcOrd="2" destOrd="0" presId="urn:microsoft.com/office/officeart/2005/8/layout/lProcess3"/>
    <dgm:cxn modelId="{B0E5C56D-90A4-40A6-BECD-2A59F023137B}" type="presParOf" srcId="{942D5C46-03A5-47F0-B096-E3C2E743DB7B}" destId="{B8A63459-9A6B-4636-97AA-2765CD65A7F8}" srcOrd="0" destOrd="0" presId="urn:microsoft.com/office/officeart/2005/8/layout/lProcess3"/>
    <dgm:cxn modelId="{FC2C74CF-48C0-44F6-A84D-6019E8A2BA71}" type="presParOf" srcId="{691E6A89-1871-4565-9B36-C75E0F59F5F6}" destId="{289EAA8B-4031-4F9C-9FBA-E43868AD0042}" srcOrd="3" destOrd="0" presId="urn:microsoft.com/office/officeart/2005/8/layout/lProcess3"/>
    <dgm:cxn modelId="{36B14FCA-F10B-43E4-9849-C826E6011428}" type="presParOf" srcId="{691E6A89-1871-4565-9B36-C75E0F59F5F6}" destId="{B46DE81D-A414-46DF-9C4A-9D8370F72DC9}" srcOrd="4" destOrd="0" presId="urn:microsoft.com/office/officeart/2005/8/layout/lProcess3"/>
    <dgm:cxn modelId="{53C17872-AFFF-427A-ABE7-E9B2AAC0FBF9}" type="presParOf" srcId="{B46DE81D-A414-46DF-9C4A-9D8370F72DC9}" destId="{4C4FFC28-C7A7-43C0-A9BD-B46B161730B5}" srcOrd="0" destOrd="0" presId="urn:microsoft.com/office/officeart/2005/8/layout/lProcess3"/>
    <dgm:cxn modelId="{3EEF5B52-8FF7-41C5-958B-F4038099C5C0}" type="presParOf" srcId="{691E6A89-1871-4565-9B36-C75E0F59F5F6}" destId="{6EDA471D-E29C-4357-A3C3-BB6F0496D817}" srcOrd="5" destOrd="0" presId="urn:microsoft.com/office/officeart/2005/8/layout/lProcess3"/>
    <dgm:cxn modelId="{98998DE4-28A0-46BE-847E-3DF11D5D4A49}" type="presParOf" srcId="{691E6A89-1871-4565-9B36-C75E0F59F5F6}" destId="{3E6BA0DE-BC26-4F2C-BF4F-0790E40A06B3}" srcOrd="6" destOrd="0" presId="urn:microsoft.com/office/officeart/2005/8/layout/lProcess3"/>
    <dgm:cxn modelId="{0CCDF561-64D6-4DF5-A2CF-F6C7FD868F87}" type="presParOf" srcId="{3E6BA0DE-BC26-4F2C-BF4F-0790E40A06B3}" destId="{FF08EE8B-C3D4-44E8-88DF-6473F1B698ED}" srcOrd="0" destOrd="0" presId="urn:microsoft.com/office/officeart/2005/8/layout/l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79A2383-7203-43CB-90C7-D069463A9E8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BA1E3B67-2438-453F-814D-6F375A431069}">
      <dgm:prSet/>
      <dgm:spPr/>
      <dgm:t>
        <a:bodyPr/>
        <a:lstStyle/>
        <a:p>
          <a:pPr rtl="0"/>
          <a:r>
            <a:rPr lang="en-US" dirty="0" smtClean="0"/>
            <a:t>Requires regular user rights</a:t>
          </a:r>
          <a:endParaRPr lang="en-US" dirty="0"/>
        </a:p>
      </dgm:t>
    </dgm:pt>
    <dgm:pt modelId="{E4B87937-1DC2-4FF8-8DCF-218E0EE0829B}" type="parTrans" cxnId="{048ECB31-1FEB-4F6C-87E1-1B50C9B6D448}">
      <dgm:prSet/>
      <dgm:spPr/>
      <dgm:t>
        <a:bodyPr/>
        <a:lstStyle/>
        <a:p>
          <a:endParaRPr lang="en-US"/>
        </a:p>
      </dgm:t>
    </dgm:pt>
    <dgm:pt modelId="{F1469E10-12CA-4E18-B785-EB72D315EED2}" type="sibTrans" cxnId="{048ECB31-1FEB-4F6C-87E1-1B50C9B6D448}">
      <dgm:prSet/>
      <dgm:spPr/>
      <dgm:t>
        <a:bodyPr/>
        <a:lstStyle/>
        <a:p>
          <a:endParaRPr lang="en-US"/>
        </a:p>
      </dgm:t>
    </dgm:pt>
    <dgm:pt modelId="{FB8B8149-96A1-40DB-B9DE-9C8C02BE5FDC}">
      <dgm:prSet/>
      <dgm:spPr/>
      <dgm:t>
        <a:bodyPr/>
        <a:lstStyle/>
        <a:p>
          <a:pPr rtl="0"/>
          <a:r>
            <a:rPr lang="en-US" dirty="0" smtClean="0"/>
            <a:t>Requires regular user rights</a:t>
          </a:r>
          <a:endParaRPr lang="en-US" dirty="0"/>
        </a:p>
      </dgm:t>
    </dgm:pt>
    <dgm:pt modelId="{BF83ECF4-1C6B-4606-BCF4-16352FA7936C}" type="parTrans" cxnId="{FD0C50FD-A124-4274-B254-26ED64B55176}">
      <dgm:prSet/>
      <dgm:spPr/>
      <dgm:t>
        <a:bodyPr/>
        <a:lstStyle/>
        <a:p>
          <a:endParaRPr lang="en-US"/>
        </a:p>
      </dgm:t>
    </dgm:pt>
    <dgm:pt modelId="{85203773-71A5-404A-98DD-60C12E41C5D9}" type="sibTrans" cxnId="{FD0C50FD-A124-4274-B254-26ED64B55176}">
      <dgm:prSet/>
      <dgm:spPr/>
      <dgm:t>
        <a:bodyPr/>
        <a:lstStyle/>
        <a:p>
          <a:endParaRPr lang="en-US"/>
        </a:p>
      </dgm:t>
    </dgm:pt>
    <dgm:pt modelId="{EDFA62E8-28E4-4B2E-9B5F-038C2239004E}">
      <dgm:prSet/>
      <dgm:spPr/>
      <dgm:t>
        <a:bodyPr/>
        <a:lstStyle/>
        <a:p>
          <a:pPr rtl="0"/>
          <a:r>
            <a:rPr lang="en-US" dirty="0" smtClean="0"/>
            <a:t>Requires admin rights</a:t>
          </a:r>
          <a:endParaRPr lang="en-US" dirty="0"/>
        </a:p>
      </dgm:t>
    </dgm:pt>
    <dgm:pt modelId="{5307B2F9-940C-45B7-80AD-EA98F11D6D5F}" type="parTrans" cxnId="{5F20F4E5-970B-44B8-8B3B-103B53118D02}">
      <dgm:prSet/>
      <dgm:spPr/>
      <dgm:t>
        <a:bodyPr/>
        <a:lstStyle/>
        <a:p>
          <a:endParaRPr lang="en-US"/>
        </a:p>
      </dgm:t>
    </dgm:pt>
    <dgm:pt modelId="{1AA6E066-14E5-4B1A-9A0A-5F3408442FAA}" type="sibTrans" cxnId="{5F20F4E5-970B-44B8-8B3B-103B53118D02}">
      <dgm:prSet/>
      <dgm:spPr/>
      <dgm:t>
        <a:bodyPr/>
        <a:lstStyle/>
        <a:p>
          <a:endParaRPr lang="en-US"/>
        </a:p>
      </dgm:t>
    </dgm:pt>
    <dgm:pt modelId="{F5206360-2D4B-41EC-92FE-E2B607DD3BA5}">
      <dgm:prSet/>
      <dgm:spPr/>
      <dgm:t>
        <a:bodyPr/>
        <a:lstStyle/>
        <a:p>
          <a:pPr rtl="0"/>
          <a:r>
            <a:rPr lang="en-US" dirty="0" smtClean="0"/>
            <a:t>Requires admin rights</a:t>
          </a:r>
          <a:endParaRPr lang="en-US" dirty="0"/>
        </a:p>
      </dgm:t>
    </dgm:pt>
    <dgm:pt modelId="{97EF35AF-6D29-44BE-9979-448AB39F0D3E}" type="parTrans" cxnId="{136AE3FB-3034-4963-A38E-A5B490F837A1}">
      <dgm:prSet/>
      <dgm:spPr/>
      <dgm:t>
        <a:bodyPr/>
        <a:lstStyle/>
        <a:p>
          <a:endParaRPr lang="en-US"/>
        </a:p>
      </dgm:t>
    </dgm:pt>
    <dgm:pt modelId="{8D2B0718-11F1-4513-B13B-8413FB9E0663}" type="sibTrans" cxnId="{136AE3FB-3034-4963-A38E-A5B490F837A1}">
      <dgm:prSet/>
      <dgm:spPr/>
      <dgm:t>
        <a:bodyPr/>
        <a:lstStyle/>
        <a:p>
          <a:endParaRPr lang="en-US"/>
        </a:p>
      </dgm:t>
    </dgm:pt>
    <dgm:pt modelId="{BD489577-30E9-4FF3-B195-F251AFDE589D}" type="pres">
      <dgm:prSet presAssocID="{679A2383-7203-43CB-90C7-D069463A9E8C}" presName="Name0" presStyleCnt="0">
        <dgm:presLayoutVars>
          <dgm:dir/>
          <dgm:animLvl val="lvl"/>
          <dgm:resizeHandles val="exact"/>
        </dgm:presLayoutVars>
      </dgm:prSet>
      <dgm:spPr/>
      <dgm:t>
        <a:bodyPr/>
        <a:lstStyle/>
        <a:p>
          <a:endParaRPr lang="en-US"/>
        </a:p>
      </dgm:t>
    </dgm:pt>
    <dgm:pt modelId="{0B84F245-1F77-4DF7-A5A6-3C63B2E902D8}" type="pres">
      <dgm:prSet presAssocID="{BA1E3B67-2438-453F-814D-6F375A431069}" presName="linNode" presStyleCnt="0"/>
      <dgm:spPr/>
    </dgm:pt>
    <dgm:pt modelId="{DFAA466C-5B06-4DBA-A9C5-B306DEE63E60}" type="pres">
      <dgm:prSet presAssocID="{BA1E3B67-2438-453F-814D-6F375A431069}" presName="parentText" presStyleLbl="node1" presStyleIdx="0" presStyleCnt="4">
        <dgm:presLayoutVars>
          <dgm:chMax val="1"/>
          <dgm:bulletEnabled val="1"/>
        </dgm:presLayoutVars>
      </dgm:prSet>
      <dgm:spPr/>
      <dgm:t>
        <a:bodyPr/>
        <a:lstStyle/>
        <a:p>
          <a:endParaRPr lang="en-US"/>
        </a:p>
      </dgm:t>
    </dgm:pt>
    <dgm:pt modelId="{02CFDDBC-DBBA-4488-995E-023E719848F4}" type="pres">
      <dgm:prSet presAssocID="{F1469E10-12CA-4E18-B785-EB72D315EED2}" presName="sp" presStyleCnt="0"/>
      <dgm:spPr/>
    </dgm:pt>
    <dgm:pt modelId="{E3A549A8-64AB-4FD0-9325-7900FFFF8104}" type="pres">
      <dgm:prSet presAssocID="{FB8B8149-96A1-40DB-B9DE-9C8C02BE5FDC}" presName="linNode" presStyleCnt="0"/>
      <dgm:spPr/>
    </dgm:pt>
    <dgm:pt modelId="{23BCA3BB-33B4-471A-95CE-1362950D6C41}" type="pres">
      <dgm:prSet presAssocID="{FB8B8149-96A1-40DB-B9DE-9C8C02BE5FDC}" presName="parentText" presStyleLbl="node1" presStyleIdx="1" presStyleCnt="4">
        <dgm:presLayoutVars>
          <dgm:chMax val="1"/>
          <dgm:bulletEnabled val="1"/>
        </dgm:presLayoutVars>
      </dgm:prSet>
      <dgm:spPr/>
      <dgm:t>
        <a:bodyPr/>
        <a:lstStyle/>
        <a:p>
          <a:endParaRPr lang="en-US"/>
        </a:p>
      </dgm:t>
    </dgm:pt>
    <dgm:pt modelId="{C27DBA0A-B3E7-4345-8864-AA190F6800DB}" type="pres">
      <dgm:prSet presAssocID="{85203773-71A5-404A-98DD-60C12E41C5D9}" presName="sp" presStyleCnt="0"/>
      <dgm:spPr/>
    </dgm:pt>
    <dgm:pt modelId="{D9413F92-7EAA-4A1F-A7E4-3FF7DA5879DB}" type="pres">
      <dgm:prSet presAssocID="{EDFA62E8-28E4-4B2E-9B5F-038C2239004E}" presName="linNode" presStyleCnt="0"/>
      <dgm:spPr/>
    </dgm:pt>
    <dgm:pt modelId="{4529A7BA-3200-4F57-854F-C1977E34F2BC}" type="pres">
      <dgm:prSet presAssocID="{EDFA62E8-28E4-4B2E-9B5F-038C2239004E}" presName="parentText" presStyleLbl="node1" presStyleIdx="2" presStyleCnt="4">
        <dgm:presLayoutVars>
          <dgm:chMax val="1"/>
          <dgm:bulletEnabled val="1"/>
        </dgm:presLayoutVars>
      </dgm:prSet>
      <dgm:spPr/>
      <dgm:t>
        <a:bodyPr/>
        <a:lstStyle/>
        <a:p>
          <a:endParaRPr lang="en-US"/>
        </a:p>
      </dgm:t>
    </dgm:pt>
    <dgm:pt modelId="{73A62FC8-9ADF-40C9-8587-F6454FA343DF}" type="pres">
      <dgm:prSet presAssocID="{1AA6E066-14E5-4B1A-9A0A-5F3408442FAA}" presName="sp" presStyleCnt="0"/>
      <dgm:spPr/>
    </dgm:pt>
    <dgm:pt modelId="{3A202372-DD8F-494A-A2AC-55E596F8AC5A}" type="pres">
      <dgm:prSet presAssocID="{F5206360-2D4B-41EC-92FE-E2B607DD3BA5}" presName="linNode" presStyleCnt="0"/>
      <dgm:spPr/>
    </dgm:pt>
    <dgm:pt modelId="{0C6DDE5F-AF4B-4567-A569-B8B32F4D00A8}" type="pres">
      <dgm:prSet presAssocID="{F5206360-2D4B-41EC-92FE-E2B607DD3BA5}" presName="parentText" presStyleLbl="node1" presStyleIdx="3" presStyleCnt="4">
        <dgm:presLayoutVars>
          <dgm:chMax val="1"/>
          <dgm:bulletEnabled val="1"/>
        </dgm:presLayoutVars>
      </dgm:prSet>
      <dgm:spPr/>
      <dgm:t>
        <a:bodyPr/>
        <a:lstStyle/>
        <a:p>
          <a:endParaRPr lang="en-US"/>
        </a:p>
      </dgm:t>
    </dgm:pt>
  </dgm:ptLst>
  <dgm:cxnLst>
    <dgm:cxn modelId="{27A8B03A-BF5D-436A-BF10-759E28709CE7}" type="presOf" srcId="{679A2383-7203-43CB-90C7-D069463A9E8C}" destId="{BD489577-30E9-4FF3-B195-F251AFDE589D}" srcOrd="0" destOrd="0" presId="urn:microsoft.com/office/officeart/2005/8/layout/vList5"/>
    <dgm:cxn modelId="{FD0C50FD-A124-4274-B254-26ED64B55176}" srcId="{679A2383-7203-43CB-90C7-D069463A9E8C}" destId="{FB8B8149-96A1-40DB-B9DE-9C8C02BE5FDC}" srcOrd="1" destOrd="0" parTransId="{BF83ECF4-1C6B-4606-BCF4-16352FA7936C}" sibTransId="{85203773-71A5-404A-98DD-60C12E41C5D9}"/>
    <dgm:cxn modelId="{136AE3FB-3034-4963-A38E-A5B490F837A1}" srcId="{679A2383-7203-43CB-90C7-D069463A9E8C}" destId="{F5206360-2D4B-41EC-92FE-E2B607DD3BA5}" srcOrd="3" destOrd="0" parTransId="{97EF35AF-6D29-44BE-9979-448AB39F0D3E}" sibTransId="{8D2B0718-11F1-4513-B13B-8413FB9E0663}"/>
    <dgm:cxn modelId="{1FCFEDA2-D7AA-4787-A3D4-FB686CB1CC9B}" type="presOf" srcId="{BA1E3B67-2438-453F-814D-6F375A431069}" destId="{DFAA466C-5B06-4DBA-A9C5-B306DEE63E60}" srcOrd="0" destOrd="0" presId="urn:microsoft.com/office/officeart/2005/8/layout/vList5"/>
    <dgm:cxn modelId="{953F8FD3-6A29-4CC4-AB43-E06B971CEDEC}" type="presOf" srcId="{EDFA62E8-28E4-4B2E-9B5F-038C2239004E}" destId="{4529A7BA-3200-4F57-854F-C1977E34F2BC}" srcOrd="0" destOrd="0" presId="urn:microsoft.com/office/officeart/2005/8/layout/vList5"/>
    <dgm:cxn modelId="{A759DF81-79A0-4120-B162-20FD6065CADE}" type="presOf" srcId="{F5206360-2D4B-41EC-92FE-E2B607DD3BA5}" destId="{0C6DDE5F-AF4B-4567-A569-B8B32F4D00A8}" srcOrd="0" destOrd="0" presId="urn:microsoft.com/office/officeart/2005/8/layout/vList5"/>
    <dgm:cxn modelId="{5F20F4E5-970B-44B8-8B3B-103B53118D02}" srcId="{679A2383-7203-43CB-90C7-D069463A9E8C}" destId="{EDFA62E8-28E4-4B2E-9B5F-038C2239004E}" srcOrd="2" destOrd="0" parTransId="{5307B2F9-940C-45B7-80AD-EA98F11D6D5F}" sibTransId="{1AA6E066-14E5-4B1A-9A0A-5F3408442FAA}"/>
    <dgm:cxn modelId="{048ECB31-1FEB-4F6C-87E1-1B50C9B6D448}" srcId="{679A2383-7203-43CB-90C7-D069463A9E8C}" destId="{BA1E3B67-2438-453F-814D-6F375A431069}" srcOrd="0" destOrd="0" parTransId="{E4B87937-1DC2-4FF8-8DCF-218E0EE0829B}" sibTransId="{F1469E10-12CA-4E18-B785-EB72D315EED2}"/>
    <dgm:cxn modelId="{D9F5F285-9425-402D-80E0-E0A5F09470A4}" type="presOf" srcId="{FB8B8149-96A1-40DB-B9DE-9C8C02BE5FDC}" destId="{23BCA3BB-33B4-471A-95CE-1362950D6C41}" srcOrd="0" destOrd="0" presId="urn:microsoft.com/office/officeart/2005/8/layout/vList5"/>
    <dgm:cxn modelId="{3CB05E94-943F-4DEE-AD3C-D539C3BC5C31}" type="presParOf" srcId="{BD489577-30E9-4FF3-B195-F251AFDE589D}" destId="{0B84F245-1F77-4DF7-A5A6-3C63B2E902D8}" srcOrd="0" destOrd="0" presId="urn:microsoft.com/office/officeart/2005/8/layout/vList5"/>
    <dgm:cxn modelId="{732D2EE8-4262-44C9-8C6E-C26C8605CB8B}" type="presParOf" srcId="{0B84F245-1F77-4DF7-A5A6-3C63B2E902D8}" destId="{DFAA466C-5B06-4DBA-A9C5-B306DEE63E60}" srcOrd="0" destOrd="0" presId="urn:microsoft.com/office/officeart/2005/8/layout/vList5"/>
    <dgm:cxn modelId="{AB4CA964-8C3C-4EF3-B53E-2F24C0FD2E96}" type="presParOf" srcId="{BD489577-30E9-4FF3-B195-F251AFDE589D}" destId="{02CFDDBC-DBBA-4488-995E-023E719848F4}" srcOrd="1" destOrd="0" presId="urn:microsoft.com/office/officeart/2005/8/layout/vList5"/>
    <dgm:cxn modelId="{43D515B8-0B21-4840-A01A-07FFD2778715}" type="presParOf" srcId="{BD489577-30E9-4FF3-B195-F251AFDE589D}" destId="{E3A549A8-64AB-4FD0-9325-7900FFFF8104}" srcOrd="2" destOrd="0" presId="urn:microsoft.com/office/officeart/2005/8/layout/vList5"/>
    <dgm:cxn modelId="{1444D038-602D-4D01-83EA-EF3FD5E394AC}" type="presParOf" srcId="{E3A549A8-64AB-4FD0-9325-7900FFFF8104}" destId="{23BCA3BB-33B4-471A-95CE-1362950D6C41}" srcOrd="0" destOrd="0" presId="urn:microsoft.com/office/officeart/2005/8/layout/vList5"/>
    <dgm:cxn modelId="{985C15AE-D17A-4A9C-8B2D-EBFC01FD5489}" type="presParOf" srcId="{BD489577-30E9-4FF3-B195-F251AFDE589D}" destId="{C27DBA0A-B3E7-4345-8864-AA190F6800DB}" srcOrd="3" destOrd="0" presId="urn:microsoft.com/office/officeart/2005/8/layout/vList5"/>
    <dgm:cxn modelId="{462F738F-4F46-42EA-87A2-EAA7BEC3DFED}" type="presParOf" srcId="{BD489577-30E9-4FF3-B195-F251AFDE589D}" destId="{D9413F92-7EAA-4A1F-A7E4-3FF7DA5879DB}" srcOrd="4" destOrd="0" presId="urn:microsoft.com/office/officeart/2005/8/layout/vList5"/>
    <dgm:cxn modelId="{12D27EA6-D23E-49A9-9084-2A3F3FD6C999}" type="presParOf" srcId="{D9413F92-7EAA-4A1F-A7E4-3FF7DA5879DB}" destId="{4529A7BA-3200-4F57-854F-C1977E34F2BC}" srcOrd="0" destOrd="0" presId="urn:microsoft.com/office/officeart/2005/8/layout/vList5"/>
    <dgm:cxn modelId="{743C02BA-4F8B-466D-81DC-917DD9A4416A}" type="presParOf" srcId="{BD489577-30E9-4FF3-B195-F251AFDE589D}" destId="{73A62FC8-9ADF-40C9-8587-F6454FA343DF}" srcOrd="5" destOrd="0" presId="urn:microsoft.com/office/officeart/2005/8/layout/vList5"/>
    <dgm:cxn modelId="{0091FB26-BEF6-4F38-A070-EC2EB2C98107}" type="presParOf" srcId="{BD489577-30E9-4FF3-B195-F251AFDE589D}" destId="{3A202372-DD8F-494A-A2AC-55E596F8AC5A}" srcOrd="6" destOrd="0" presId="urn:microsoft.com/office/officeart/2005/8/layout/vList5"/>
    <dgm:cxn modelId="{931BDA69-BEDC-4392-8D93-2EE18FAED9D0}" type="presParOf" srcId="{3A202372-DD8F-494A-A2AC-55E596F8AC5A}" destId="{0C6DDE5F-AF4B-4567-A569-B8B32F4D00A8}" srcOrd="0" destOrd="0" presId="urn:microsoft.com/office/officeart/2005/8/layout/vList5"/>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191F5FD-4E1A-4ADB-B98C-026D8F00B352}"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n-US"/>
        </a:p>
      </dgm:t>
    </dgm:pt>
    <dgm:pt modelId="{67C98F2F-F61B-4B1E-9E58-5068639D9827}">
      <dgm:prSet phldrT="[Text]"/>
      <dgm:spPr>
        <a:solidFill>
          <a:srgbClr val="00B050"/>
        </a:solidFill>
      </dgm:spPr>
      <dgm:t>
        <a:bodyPr/>
        <a:lstStyle/>
        <a:p>
          <a:r>
            <a:rPr lang="en-US" dirty="0" smtClean="0"/>
            <a:t>File Block</a:t>
          </a:r>
          <a:endParaRPr lang="en-US" dirty="0"/>
        </a:p>
      </dgm:t>
    </dgm:pt>
    <dgm:pt modelId="{A136F582-58E0-4782-A026-F695E54CD681}" type="parTrans" cxnId="{D5E574B3-7263-4A61-B347-187A12FB908D}">
      <dgm:prSet/>
      <dgm:spPr/>
      <dgm:t>
        <a:bodyPr/>
        <a:lstStyle/>
        <a:p>
          <a:endParaRPr lang="en-US"/>
        </a:p>
      </dgm:t>
    </dgm:pt>
    <dgm:pt modelId="{F95C49D4-1528-4BF7-88D4-302279C64D55}" type="sibTrans" cxnId="{D5E574B3-7263-4A61-B347-187A12FB908D}">
      <dgm:prSet/>
      <dgm:spPr/>
      <dgm:t>
        <a:bodyPr/>
        <a:lstStyle/>
        <a:p>
          <a:endParaRPr lang="en-US"/>
        </a:p>
      </dgm:t>
    </dgm:pt>
    <dgm:pt modelId="{93CE5453-B5B1-41D8-8D84-BCDF49333D18}">
      <dgm:prSet phldrT="[Text]"/>
      <dgm:spPr>
        <a:solidFill>
          <a:srgbClr val="FFC000"/>
        </a:solidFill>
      </dgm:spPr>
      <dgm:t>
        <a:bodyPr/>
        <a:lstStyle/>
        <a:p>
          <a:r>
            <a:rPr lang="en-US" dirty="0" err="1" smtClean="0"/>
            <a:t>GateKeeper</a:t>
          </a:r>
          <a:endParaRPr lang="en-US" dirty="0"/>
        </a:p>
      </dgm:t>
    </dgm:pt>
    <dgm:pt modelId="{193E33C4-03B6-42ED-A6E2-85050CDC1663}" type="parTrans" cxnId="{B0D94BFB-8C03-4E7B-AD57-6613E316C7B3}">
      <dgm:prSet/>
      <dgm:spPr/>
      <dgm:t>
        <a:bodyPr/>
        <a:lstStyle/>
        <a:p>
          <a:endParaRPr lang="en-US"/>
        </a:p>
      </dgm:t>
    </dgm:pt>
    <dgm:pt modelId="{CFA916AE-D34C-45E6-97CD-0245A9E5BF3E}" type="sibTrans" cxnId="{B0D94BFB-8C03-4E7B-AD57-6613E316C7B3}">
      <dgm:prSet/>
      <dgm:spPr/>
      <dgm:t>
        <a:bodyPr/>
        <a:lstStyle/>
        <a:p>
          <a:endParaRPr lang="en-US"/>
        </a:p>
      </dgm:t>
    </dgm:pt>
    <dgm:pt modelId="{03C1E817-6867-427C-AD48-0A0BEDFDD716}">
      <dgm:prSet phldrT="[Text]"/>
      <dgm:spPr>
        <a:solidFill>
          <a:srgbClr val="FF0000"/>
        </a:solidFill>
      </dgm:spPr>
      <dgm:t>
        <a:bodyPr/>
        <a:lstStyle/>
        <a:p>
          <a:r>
            <a:rPr lang="en-US" dirty="0" smtClean="0"/>
            <a:t>Standard User / UAC</a:t>
          </a:r>
          <a:endParaRPr lang="en-US" dirty="0"/>
        </a:p>
      </dgm:t>
    </dgm:pt>
    <dgm:pt modelId="{1DC674E6-CD7E-4EBF-89A2-C8BF7AC0AA39}" type="parTrans" cxnId="{2B0CABCB-C640-4AD6-9395-34C662291459}">
      <dgm:prSet/>
      <dgm:spPr/>
      <dgm:t>
        <a:bodyPr/>
        <a:lstStyle/>
        <a:p>
          <a:endParaRPr lang="en-US"/>
        </a:p>
      </dgm:t>
    </dgm:pt>
    <dgm:pt modelId="{9FE4D4E4-B2E9-4A32-94A4-23236F1E0A48}" type="sibTrans" cxnId="{2B0CABCB-C640-4AD6-9395-34C662291459}">
      <dgm:prSet/>
      <dgm:spPr/>
      <dgm:t>
        <a:bodyPr/>
        <a:lstStyle/>
        <a:p>
          <a:endParaRPr lang="en-US"/>
        </a:p>
      </dgm:t>
    </dgm:pt>
    <dgm:pt modelId="{C95ECCB8-9AAA-4CE6-85A7-3FDDDC3A41B8}">
      <dgm:prSet phldrT="[Text]"/>
      <dgm:spPr>
        <a:solidFill>
          <a:srgbClr val="7030A0"/>
        </a:solidFill>
      </dgm:spPr>
      <dgm:t>
        <a:bodyPr/>
        <a:lstStyle/>
        <a:p>
          <a:r>
            <a:rPr lang="en-US" dirty="0" smtClean="0"/>
            <a:t>UAC “Dark Roast”</a:t>
          </a:r>
          <a:endParaRPr lang="en-US" dirty="0"/>
        </a:p>
      </dgm:t>
    </dgm:pt>
    <dgm:pt modelId="{80CDC7E8-4A7C-453B-8BAF-3D0578EB2CCF}" type="parTrans" cxnId="{14EA54F2-3D3C-456B-9446-32E4F94399A7}">
      <dgm:prSet/>
      <dgm:spPr/>
      <dgm:t>
        <a:bodyPr/>
        <a:lstStyle/>
        <a:p>
          <a:endParaRPr lang="en-US"/>
        </a:p>
      </dgm:t>
    </dgm:pt>
    <dgm:pt modelId="{EC424DC7-13D4-4FEF-BA1D-B921766F019F}" type="sibTrans" cxnId="{14EA54F2-3D3C-456B-9446-32E4F94399A7}">
      <dgm:prSet/>
      <dgm:spPr/>
      <dgm:t>
        <a:bodyPr/>
        <a:lstStyle/>
        <a:p>
          <a:endParaRPr lang="en-US"/>
        </a:p>
      </dgm:t>
    </dgm:pt>
    <dgm:pt modelId="{CDCF9FEF-BE85-4BE1-91FB-D381D90E9F4E}" type="pres">
      <dgm:prSet presAssocID="{C191F5FD-4E1A-4ADB-B98C-026D8F00B352}" presName="Name0" presStyleCnt="0">
        <dgm:presLayoutVars>
          <dgm:chMax val="7"/>
          <dgm:resizeHandles val="exact"/>
        </dgm:presLayoutVars>
      </dgm:prSet>
      <dgm:spPr/>
      <dgm:t>
        <a:bodyPr/>
        <a:lstStyle/>
        <a:p>
          <a:endParaRPr lang="en-US"/>
        </a:p>
      </dgm:t>
    </dgm:pt>
    <dgm:pt modelId="{DFDCDD18-5C6D-4518-9C43-B9C8A9174A66}" type="pres">
      <dgm:prSet presAssocID="{C191F5FD-4E1A-4ADB-B98C-026D8F00B352}" presName="comp1" presStyleCnt="0"/>
      <dgm:spPr/>
    </dgm:pt>
    <dgm:pt modelId="{A438E278-D602-4C96-BE1E-61B9A6028C56}" type="pres">
      <dgm:prSet presAssocID="{C191F5FD-4E1A-4ADB-B98C-026D8F00B352}" presName="circle1" presStyleLbl="node1" presStyleIdx="0" presStyleCnt="4"/>
      <dgm:spPr/>
      <dgm:t>
        <a:bodyPr/>
        <a:lstStyle/>
        <a:p>
          <a:endParaRPr lang="en-US"/>
        </a:p>
      </dgm:t>
    </dgm:pt>
    <dgm:pt modelId="{07C3FDEA-13A2-47D1-9DFB-2475D6CEBAD0}" type="pres">
      <dgm:prSet presAssocID="{C191F5FD-4E1A-4ADB-B98C-026D8F00B352}" presName="c1text" presStyleLbl="node1" presStyleIdx="0" presStyleCnt="4">
        <dgm:presLayoutVars>
          <dgm:bulletEnabled val="1"/>
        </dgm:presLayoutVars>
      </dgm:prSet>
      <dgm:spPr/>
      <dgm:t>
        <a:bodyPr/>
        <a:lstStyle/>
        <a:p>
          <a:endParaRPr lang="en-US"/>
        </a:p>
      </dgm:t>
    </dgm:pt>
    <dgm:pt modelId="{3F864A4A-852B-4DCB-A984-A501DF69C155}" type="pres">
      <dgm:prSet presAssocID="{C191F5FD-4E1A-4ADB-B98C-026D8F00B352}" presName="comp2" presStyleCnt="0"/>
      <dgm:spPr/>
    </dgm:pt>
    <dgm:pt modelId="{1792A2BC-3F3C-4680-AAC9-303C92CCDD6A}" type="pres">
      <dgm:prSet presAssocID="{C191F5FD-4E1A-4ADB-B98C-026D8F00B352}" presName="circle2" presStyleLbl="node1" presStyleIdx="1" presStyleCnt="4"/>
      <dgm:spPr/>
      <dgm:t>
        <a:bodyPr/>
        <a:lstStyle/>
        <a:p>
          <a:endParaRPr lang="en-US"/>
        </a:p>
      </dgm:t>
    </dgm:pt>
    <dgm:pt modelId="{35DB97DF-9875-4394-9A16-808D477654C3}" type="pres">
      <dgm:prSet presAssocID="{C191F5FD-4E1A-4ADB-B98C-026D8F00B352}" presName="c2text" presStyleLbl="node1" presStyleIdx="1" presStyleCnt="4">
        <dgm:presLayoutVars>
          <dgm:bulletEnabled val="1"/>
        </dgm:presLayoutVars>
      </dgm:prSet>
      <dgm:spPr/>
      <dgm:t>
        <a:bodyPr/>
        <a:lstStyle/>
        <a:p>
          <a:endParaRPr lang="en-US"/>
        </a:p>
      </dgm:t>
    </dgm:pt>
    <dgm:pt modelId="{A97C3E15-B0CF-4976-9EDE-28C3CB083A9B}" type="pres">
      <dgm:prSet presAssocID="{C191F5FD-4E1A-4ADB-B98C-026D8F00B352}" presName="comp3" presStyleCnt="0"/>
      <dgm:spPr/>
    </dgm:pt>
    <dgm:pt modelId="{7F6B30F0-EFEF-4C47-99B8-94DB23492225}" type="pres">
      <dgm:prSet presAssocID="{C191F5FD-4E1A-4ADB-B98C-026D8F00B352}" presName="circle3" presStyleLbl="node1" presStyleIdx="2" presStyleCnt="4"/>
      <dgm:spPr/>
      <dgm:t>
        <a:bodyPr/>
        <a:lstStyle/>
        <a:p>
          <a:endParaRPr lang="en-US"/>
        </a:p>
      </dgm:t>
    </dgm:pt>
    <dgm:pt modelId="{89CDB817-D0C3-4D05-A6F0-3E8CD1C0228E}" type="pres">
      <dgm:prSet presAssocID="{C191F5FD-4E1A-4ADB-B98C-026D8F00B352}" presName="c3text" presStyleLbl="node1" presStyleIdx="2" presStyleCnt="4">
        <dgm:presLayoutVars>
          <dgm:bulletEnabled val="1"/>
        </dgm:presLayoutVars>
      </dgm:prSet>
      <dgm:spPr/>
      <dgm:t>
        <a:bodyPr/>
        <a:lstStyle/>
        <a:p>
          <a:endParaRPr lang="en-US"/>
        </a:p>
      </dgm:t>
    </dgm:pt>
    <dgm:pt modelId="{E2A5B488-5435-432C-B6AC-9C8057F7856B}" type="pres">
      <dgm:prSet presAssocID="{C191F5FD-4E1A-4ADB-B98C-026D8F00B352}" presName="comp4" presStyleCnt="0"/>
      <dgm:spPr/>
    </dgm:pt>
    <dgm:pt modelId="{3E0E51EC-FD52-4968-AE6E-D9FE264FB43E}" type="pres">
      <dgm:prSet presAssocID="{C191F5FD-4E1A-4ADB-B98C-026D8F00B352}" presName="circle4" presStyleLbl="node1" presStyleIdx="3" presStyleCnt="4"/>
      <dgm:spPr/>
      <dgm:t>
        <a:bodyPr/>
        <a:lstStyle/>
        <a:p>
          <a:endParaRPr lang="en-US"/>
        </a:p>
      </dgm:t>
    </dgm:pt>
    <dgm:pt modelId="{7ECF5816-07E0-436A-BA9E-A4744DAEFD83}" type="pres">
      <dgm:prSet presAssocID="{C191F5FD-4E1A-4ADB-B98C-026D8F00B352}" presName="c4text" presStyleLbl="node1" presStyleIdx="3" presStyleCnt="4">
        <dgm:presLayoutVars>
          <dgm:bulletEnabled val="1"/>
        </dgm:presLayoutVars>
      </dgm:prSet>
      <dgm:spPr/>
      <dgm:t>
        <a:bodyPr/>
        <a:lstStyle/>
        <a:p>
          <a:endParaRPr lang="en-US"/>
        </a:p>
      </dgm:t>
    </dgm:pt>
  </dgm:ptLst>
  <dgm:cxnLst>
    <dgm:cxn modelId="{8D7F60BF-07D8-46FD-9DD7-77FF2010FC1E}" type="presOf" srcId="{67C98F2F-F61B-4B1E-9E58-5068639D9827}" destId="{07C3FDEA-13A2-47D1-9DFB-2475D6CEBAD0}" srcOrd="1" destOrd="0" presId="urn:microsoft.com/office/officeart/2005/8/layout/venn2"/>
    <dgm:cxn modelId="{07E6560F-268F-4A92-8454-DDAC9BBBB39D}" type="presOf" srcId="{03C1E817-6867-427C-AD48-0A0BEDFDD716}" destId="{89CDB817-D0C3-4D05-A6F0-3E8CD1C0228E}" srcOrd="1" destOrd="0" presId="urn:microsoft.com/office/officeart/2005/8/layout/venn2"/>
    <dgm:cxn modelId="{EE00BA7F-5105-4268-B096-1260E01390E8}" type="presOf" srcId="{03C1E817-6867-427C-AD48-0A0BEDFDD716}" destId="{7F6B30F0-EFEF-4C47-99B8-94DB23492225}" srcOrd="0" destOrd="0" presId="urn:microsoft.com/office/officeart/2005/8/layout/venn2"/>
    <dgm:cxn modelId="{69D5F651-0B4D-45DF-B0BE-BE041C9C7A74}" type="presOf" srcId="{93CE5453-B5B1-41D8-8D84-BCDF49333D18}" destId="{35DB97DF-9875-4394-9A16-808D477654C3}" srcOrd="1" destOrd="0" presId="urn:microsoft.com/office/officeart/2005/8/layout/venn2"/>
    <dgm:cxn modelId="{B0D94BFB-8C03-4E7B-AD57-6613E316C7B3}" srcId="{C191F5FD-4E1A-4ADB-B98C-026D8F00B352}" destId="{93CE5453-B5B1-41D8-8D84-BCDF49333D18}" srcOrd="1" destOrd="0" parTransId="{193E33C4-03B6-42ED-A6E2-85050CDC1663}" sibTransId="{CFA916AE-D34C-45E6-97CD-0245A9E5BF3E}"/>
    <dgm:cxn modelId="{2B0CABCB-C640-4AD6-9395-34C662291459}" srcId="{C191F5FD-4E1A-4ADB-B98C-026D8F00B352}" destId="{03C1E817-6867-427C-AD48-0A0BEDFDD716}" srcOrd="2" destOrd="0" parTransId="{1DC674E6-CD7E-4EBF-89A2-C8BF7AC0AA39}" sibTransId="{9FE4D4E4-B2E9-4A32-94A4-23236F1E0A48}"/>
    <dgm:cxn modelId="{8DAB2EE7-AAAC-42A9-A5AA-CBE0DEE12D67}" type="presOf" srcId="{67C98F2F-F61B-4B1E-9E58-5068639D9827}" destId="{A438E278-D602-4C96-BE1E-61B9A6028C56}" srcOrd="0" destOrd="0" presId="urn:microsoft.com/office/officeart/2005/8/layout/venn2"/>
    <dgm:cxn modelId="{14EA54F2-3D3C-456B-9446-32E4F94399A7}" srcId="{C191F5FD-4E1A-4ADB-B98C-026D8F00B352}" destId="{C95ECCB8-9AAA-4CE6-85A7-3FDDDC3A41B8}" srcOrd="3" destOrd="0" parTransId="{80CDC7E8-4A7C-453B-8BAF-3D0578EB2CCF}" sibTransId="{EC424DC7-13D4-4FEF-BA1D-B921766F019F}"/>
    <dgm:cxn modelId="{D5E574B3-7263-4A61-B347-187A12FB908D}" srcId="{C191F5FD-4E1A-4ADB-B98C-026D8F00B352}" destId="{67C98F2F-F61B-4B1E-9E58-5068639D9827}" srcOrd="0" destOrd="0" parTransId="{A136F582-58E0-4782-A026-F695E54CD681}" sibTransId="{F95C49D4-1528-4BF7-88D4-302279C64D55}"/>
    <dgm:cxn modelId="{89C8E00A-2F9B-4064-8BEA-FB74CFD504E6}" type="presOf" srcId="{93CE5453-B5B1-41D8-8D84-BCDF49333D18}" destId="{1792A2BC-3F3C-4680-AAC9-303C92CCDD6A}" srcOrd="0" destOrd="0" presId="urn:microsoft.com/office/officeart/2005/8/layout/venn2"/>
    <dgm:cxn modelId="{F471AB70-4C2A-497A-A009-970C3C3DB3F4}" type="presOf" srcId="{C95ECCB8-9AAA-4CE6-85A7-3FDDDC3A41B8}" destId="{7ECF5816-07E0-436A-BA9E-A4744DAEFD83}" srcOrd="1" destOrd="0" presId="urn:microsoft.com/office/officeart/2005/8/layout/venn2"/>
    <dgm:cxn modelId="{144B91EA-72B8-46A8-8210-A377BBADE9B2}" type="presOf" srcId="{C191F5FD-4E1A-4ADB-B98C-026D8F00B352}" destId="{CDCF9FEF-BE85-4BE1-91FB-D381D90E9F4E}" srcOrd="0" destOrd="0" presId="urn:microsoft.com/office/officeart/2005/8/layout/venn2"/>
    <dgm:cxn modelId="{23E065FE-230A-489D-B929-0DA3636439FC}" type="presOf" srcId="{C95ECCB8-9AAA-4CE6-85A7-3FDDDC3A41B8}" destId="{3E0E51EC-FD52-4968-AE6E-D9FE264FB43E}" srcOrd="0" destOrd="0" presId="urn:microsoft.com/office/officeart/2005/8/layout/venn2"/>
    <dgm:cxn modelId="{809838E7-D2C4-434F-9B3A-9A4264A6D5FA}" type="presParOf" srcId="{CDCF9FEF-BE85-4BE1-91FB-D381D90E9F4E}" destId="{DFDCDD18-5C6D-4518-9C43-B9C8A9174A66}" srcOrd="0" destOrd="0" presId="urn:microsoft.com/office/officeart/2005/8/layout/venn2"/>
    <dgm:cxn modelId="{E678093A-E5AE-4791-A810-0633222481C4}" type="presParOf" srcId="{DFDCDD18-5C6D-4518-9C43-B9C8A9174A66}" destId="{A438E278-D602-4C96-BE1E-61B9A6028C56}" srcOrd="0" destOrd="0" presId="urn:microsoft.com/office/officeart/2005/8/layout/venn2"/>
    <dgm:cxn modelId="{CC744F2F-9DD0-414C-8F67-A2F48479122B}" type="presParOf" srcId="{DFDCDD18-5C6D-4518-9C43-B9C8A9174A66}" destId="{07C3FDEA-13A2-47D1-9DFB-2475D6CEBAD0}" srcOrd="1" destOrd="0" presId="urn:microsoft.com/office/officeart/2005/8/layout/venn2"/>
    <dgm:cxn modelId="{3163E292-1869-4DDD-84CE-3DA92249170A}" type="presParOf" srcId="{CDCF9FEF-BE85-4BE1-91FB-D381D90E9F4E}" destId="{3F864A4A-852B-4DCB-A984-A501DF69C155}" srcOrd="1" destOrd="0" presId="urn:microsoft.com/office/officeart/2005/8/layout/venn2"/>
    <dgm:cxn modelId="{038D906B-0E36-4929-871F-BEF4E94813E0}" type="presParOf" srcId="{3F864A4A-852B-4DCB-A984-A501DF69C155}" destId="{1792A2BC-3F3C-4680-AAC9-303C92CCDD6A}" srcOrd="0" destOrd="0" presId="urn:microsoft.com/office/officeart/2005/8/layout/venn2"/>
    <dgm:cxn modelId="{27262722-9C31-4B76-8EB7-ED1FD2E09A66}" type="presParOf" srcId="{3F864A4A-852B-4DCB-A984-A501DF69C155}" destId="{35DB97DF-9875-4394-9A16-808D477654C3}" srcOrd="1" destOrd="0" presId="urn:microsoft.com/office/officeart/2005/8/layout/venn2"/>
    <dgm:cxn modelId="{7A820DF8-0105-40D8-9B24-67E8D7B79184}" type="presParOf" srcId="{CDCF9FEF-BE85-4BE1-91FB-D381D90E9F4E}" destId="{A97C3E15-B0CF-4976-9EDE-28C3CB083A9B}" srcOrd="2" destOrd="0" presId="urn:microsoft.com/office/officeart/2005/8/layout/venn2"/>
    <dgm:cxn modelId="{FF7A599B-B33F-447D-8B96-5DFB15FAE7DF}" type="presParOf" srcId="{A97C3E15-B0CF-4976-9EDE-28C3CB083A9B}" destId="{7F6B30F0-EFEF-4C47-99B8-94DB23492225}" srcOrd="0" destOrd="0" presId="urn:microsoft.com/office/officeart/2005/8/layout/venn2"/>
    <dgm:cxn modelId="{4D273671-D3F8-48D2-B1EB-95F440D80253}" type="presParOf" srcId="{A97C3E15-B0CF-4976-9EDE-28C3CB083A9B}" destId="{89CDB817-D0C3-4D05-A6F0-3E8CD1C0228E}" srcOrd="1" destOrd="0" presId="urn:microsoft.com/office/officeart/2005/8/layout/venn2"/>
    <dgm:cxn modelId="{9BB184CC-DC53-4E6B-9FFF-C6BD16F2DBD7}" type="presParOf" srcId="{CDCF9FEF-BE85-4BE1-91FB-D381D90E9F4E}" destId="{E2A5B488-5435-432C-B6AC-9C8057F7856B}" srcOrd="3" destOrd="0" presId="urn:microsoft.com/office/officeart/2005/8/layout/venn2"/>
    <dgm:cxn modelId="{5989AA1C-C31F-4E4C-8865-89B78029EE55}" type="presParOf" srcId="{E2A5B488-5435-432C-B6AC-9C8057F7856B}" destId="{3E0E51EC-FD52-4968-AE6E-D9FE264FB43E}" srcOrd="0" destOrd="0" presId="urn:microsoft.com/office/officeart/2005/8/layout/venn2"/>
    <dgm:cxn modelId="{02A776F5-39DE-4530-B221-D52CB32E5DBD}" type="presParOf" srcId="{E2A5B488-5435-432C-B6AC-9C8057F7856B}" destId="{7ECF5816-07E0-436A-BA9E-A4744DAEFD83}" srcOrd="1" destOrd="0" presId="urn:microsoft.com/office/officeart/2005/8/layout/ven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DA9536D-4BC1-4B68-BE71-1B080B3841C5}">
      <dsp:nvSpPr>
        <dsp:cNvPr id="0" name=""/>
        <dsp:cNvSpPr/>
      </dsp:nvSpPr>
      <dsp:spPr>
        <a:xfrm>
          <a:off x="550068" y="2184"/>
          <a:ext cx="2557462" cy="1022985"/>
        </a:xfrm>
        <a:prstGeom prst="chevron">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8890" rIns="0" bIns="8890" numCol="1" spcCol="1270" anchor="ctr" anchorCtr="0">
          <a:noAutofit/>
        </a:bodyPr>
        <a:lstStyle/>
        <a:p>
          <a:pPr lvl="0" algn="ctr" defTabSz="622300" rtl="0">
            <a:lnSpc>
              <a:spcPct val="90000"/>
            </a:lnSpc>
            <a:spcBef>
              <a:spcPct val="0"/>
            </a:spcBef>
            <a:spcAft>
              <a:spcPct val="35000"/>
            </a:spcAft>
          </a:pPr>
          <a:r>
            <a:rPr lang="en-US" sz="1400" kern="1200" dirty="0" smtClean="0"/>
            <a:t>Malicious PPT drops an EXE and a clean PPT on users desktop</a:t>
          </a:r>
          <a:endParaRPr lang="en-US" sz="1400" kern="1200" dirty="0"/>
        </a:p>
      </dsp:txBody>
      <dsp:txXfrm>
        <a:off x="550068" y="2184"/>
        <a:ext cx="2557462" cy="1022985"/>
      </dsp:txXfrm>
    </dsp:sp>
    <dsp:sp modelId="{B8A63459-9A6B-4636-97AA-2765CD65A7F8}">
      <dsp:nvSpPr>
        <dsp:cNvPr id="0" name=""/>
        <dsp:cNvSpPr/>
      </dsp:nvSpPr>
      <dsp:spPr>
        <a:xfrm>
          <a:off x="550068" y="1168387"/>
          <a:ext cx="2557462" cy="1022985"/>
        </a:xfrm>
        <a:prstGeom prst="chevron">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8890" rIns="0" bIns="8890" numCol="1" spcCol="1270" anchor="ctr" anchorCtr="0">
          <a:noAutofit/>
        </a:bodyPr>
        <a:lstStyle/>
        <a:p>
          <a:pPr lvl="0" algn="ctr" defTabSz="622300" rtl="0">
            <a:lnSpc>
              <a:spcPct val="90000"/>
            </a:lnSpc>
            <a:spcBef>
              <a:spcPct val="0"/>
            </a:spcBef>
            <a:spcAft>
              <a:spcPct val="35000"/>
            </a:spcAft>
          </a:pPr>
          <a:r>
            <a:rPr lang="en-US" sz="1400" kern="1200" dirty="0" smtClean="0"/>
            <a:t>The EXE creates a ‘.log’ file in users temp folder and executes it.</a:t>
          </a:r>
          <a:endParaRPr lang="en-US" sz="1400" kern="1200" dirty="0"/>
        </a:p>
      </dsp:txBody>
      <dsp:txXfrm>
        <a:off x="550068" y="1168387"/>
        <a:ext cx="2557462" cy="1022985"/>
      </dsp:txXfrm>
    </dsp:sp>
    <dsp:sp modelId="{4C4FFC28-C7A7-43C0-A9BD-B46B161730B5}">
      <dsp:nvSpPr>
        <dsp:cNvPr id="0" name=""/>
        <dsp:cNvSpPr/>
      </dsp:nvSpPr>
      <dsp:spPr>
        <a:xfrm>
          <a:off x="550068" y="2334590"/>
          <a:ext cx="2557462" cy="1022985"/>
        </a:xfrm>
        <a:prstGeom prst="chevron">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8890" rIns="0" bIns="8890" numCol="1" spcCol="1270" anchor="ctr" anchorCtr="0">
          <a:noAutofit/>
        </a:bodyPr>
        <a:lstStyle/>
        <a:p>
          <a:pPr lvl="0" algn="ctr" defTabSz="622300" rtl="0">
            <a:lnSpc>
              <a:spcPct val="90000"/>
            </a:lnSpc>
            <a:spcBef>
              <a:spcPct val="0"/>
            </a:spcBef>
            <a:spcAft>
              <a:spcPct val="35000"/>
            </a:spcAft>
          </a:pPr>
          <a:r>
            <a:rPr lang="en-US" sz="1400" kern="1200" dirty="0" smtClean="0"/>
            <a:t>The malware creates 2 binaries in system32 and modifies HKLM registry keys</a:t>
          </a:r>
          <a:endParaRPr lang="en-US" sz="1400" kern="1200" dirty="0"/>
        </a:p>
      </dsp:txBody>
      <dsp:txXfrm>
        <a:off x="550068" y="2334590"/>
        <a:ext cx="2557462" cy="1022985"/>
      </dsp:txXfrm>
    </dsp:sp>
    <dsp:sp modelId="{FF08EE8B-C3D4-44E8-88DF-6473F1B698ED}">
      <dsp:nvSpPr>
        <dsp:cNvPr id="0" name=""/>
        <dsp:cNvSpPr/>
      </dsp:nvSpPr>
      <dsp:spPr>
        <a:xfrm>
          <a:off x="550068" y="3500793"/>
          <a:ext cx="2557462" cy="1022985"/>
        </a:xfrm>
        <a:prstGeom prst="chevron">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8890" rIns="0" bIns="8890" numCol="1" spcCol="1270" anchor="ctr" anchorCtr="0">
          <a:noAutofit/>
        </a:bodyPr>
        <a:lstStyle/>
        <a:p>
          <a:pPr lvl="0" algn="ctr" defTabSz="622300" rtl="0">
            <a:lnSpc>
              <a:spcPct val="90000"/>
            </a:lnSpc>
            <a:spcBef>
              <a:spcPct val="0"/>
            </a:spcBef>
            <a:spcAft>
              <a:spcPct val="35000"/>
            </a:spcAft>
          </a:pPr>
          <a:r>
            <a:rPr lang="en-US" sz="1400" kern="1200" dirty="0" smtClean="0"/>
            <a:t>The binaries are injected into SYSTEM processes like winlogon.exe</a:t>
          </a:r>
          <a:endParaRPr lang="en-US" sz="1400" kern="1200" dirty="0"/>
        </a:p>
      </dsp:txBody>
      <dsp:txXfrm>
        <a:off x="550068" y="3500793"/>
        <a:ext cx="2557462" cy="102298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AA466C-5B06-4DBA-A9C5-B306DEE63E60}">
      <dsp:nvSpPr>
        <dsp:cNvPr id="0" name=""/>
        <dsp:cNvSpPr/>
      </dsp:nvSpPr>
      <dsp:spPr>
        <a:xfrm>
          <a:off x="1170432" y="2265"/>
          <a:ext cx="1316736" cy="1089501"/>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rtl="0">
            <a:lnSpc>
              <a:spcPct val="90000"/>
            </a:lnSpc>
            <a:spcBef>
              <a:spcPct val="0"/>
            </a:spcBef>
            <a:spcAft>
              <a:spcPct val="35000"/>
            </a:spcAft>
          </a:pPr>
          <a:r>
            <a:rPr lang="en-US" sz="1900" kern="1200" dirty="0" smtClean="0"/>
            <a:t>Requires regular user rights</a:t>
          </a:r>
          <a:endParaRPr lang="en-US" sz="1900" kern="1200" dirty="0"/>
        </a:p>
      </dsp:txBody>
      <dsp:txXfrm>
        <a:off x="1170432" y="2265"/>
        <a:ext cx="1316736" cy="1089501"/>
      </dsp:txXfrm>
    </dsp:sp>
    <dsp:sp modelId="{23BCA3BB-33B4-471A-95CE-1362950D6C41}">
      <dsp:nvSpPr>
        <dsp:cNvPr id="0" name=""/>
        <dsp:cNvSpPr/>
      </dsp:nvSpPr>
      <dsp:spPr>
        <a:xfrm>
          <a:off x="1170432" y="1146242"/>
          <a:ext cx="1316736" cy="1089501"/>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rtl="0">
            <a:lnSpc>
              <a:spcPct val="90000"/>
            </a:lnSpc>
            <a:spcBef>
              <a:spcPct val="0"/>
            </a:spcBef>
            <a:spcAft>
              <a:spcPct val="35000"/>
            </a:spcAft>
          </a:pPr>
          <a:r>
            <a:rPr lang="en-US" sz="1900" kern="1200" dirty="0" smtClean="0"/>
            <a:t>Requires regular user rights</a:t>
          </a:r>
          <a:endParaRPr lang="en-US" sz="1900" kern="1200" dirty="0"/>
        </a:p>
      </dsp:txBody>
      <dsp:txXfrm>
        <a:off x="1170432" y="1146242"/>
        <a:ext cx="1316736" cy="1089501"/>
      </dsp:txXfrm>
    </dsp:sp>
    <dsp:sp modelId="{4529A7BA-3200-4F57-854F-C1977E34F2BC}">
      <dsp:nvSpPr>
        <dsp:cNvPr id="0" name=""/>
        <dsp:cNvSpPr/>
      </dsp:nvSpPr>
      <dsp:spPr>
        <a:xfrm>
          <a:off x="1170432" y="2290219"/>
          <a:ext cx="1316736" cy="1089501"/>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rtl="0">
            <a:lnSpc>
              <a:spcPct val="90000"/>
            </a:lnSpc>
            <a:spcBef>
              <a:spcPct val="0"/>
            </a:spcBef>
            <a:spcAft>
              <a:spcPct val="35000"/>
            </a:spcAft>
          </a:pPr>
          <a:r>
            <a:rPr lang="en-US" sz="1900" kern="1200" dirty="0" smtClean="0"/>
            <a:t>Requires admin rights</a:t>
          </a:r>
          <a:endParaRPr lang="en-US" sz="1900" kern="1200" dirty="0"/>
        </a:p>
      </dsp:txBody>
      <dsp:txXfrm>
        <a:off x="1170432" y="2290219"/>
        <a:ext cx="1316736" cy="1089501"/>
      </dsp:txXfrm>
    </dsp:sp>
    <dsp:sp modelId="{0C6DDE5F-AF4B-4567-A569-B8B32F4D00A8}">
      <dsp:nvSpPr>
        <dsp:cNvPr id="0" name=""/>
        <dsp:cNvSpPr/>
      </dsp:nvSpPr>
      <dsp:spPr>
        <a:xfrm>
          <a:off x="1170432" y="3434195"/>
          <a:ext cx="1316736" cy="1089501"/>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rtl="0">
            <a:lnSpc>
              <a:spcPct val="90000"/>
            </a:lnSpc>
            <a:spcBef>
              <a:spcPct val="0"/>
            </a:spcBef>
            <a:spcAft>
              <a:spcPct val="35000"/>
            </a:spcAft>
          </a:pPr>
          <a:r>
            <a:rPr lang="en-US" sz="1900" kern="1200" dirty="0" smtClean="0"/>
            <a:t>Requires admin rights</a:t>
          </a:r>
          <a:endParaRPr lang="en-US" sz="1900" kern="1200" dirty="0"/>
        </a:p>
      </dsp:txBody>
      <dsp:txXfrm>
        <a:off x="1170432" y="3434195"/>
        <a:ext cx="1316736" cy="1089501"/>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DA9536D-4BC1-4B68-BE71-1B080B3841C5}">
      <dsp:nvSpPr>
        <dsp:cNvPr id="0" name=""/>
        <dsp:cNvSpPr/>
      </dsp:nvSpPr>
      <dsp:spPr>
        <a:xfrm>
          <a:off x="550068" y="2184"/>
          <a:ext cx="2557462" cy="1022985"/>
        </a:xfrm>
        <a:prstGeom prst="chevron">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8890" rIns="0" bIns="8890" numCol="1" spcCol="1270" anchor="ctr" anchorCtr="0">
          <a:noAutofit/>
        </a:bodyPr>
        <a:lstStyle/>
        <a:p>
          <a:pPr lvl="0" algn="ctr" defTabSz="622300" rtl="0">
            <a:lnSpc>
              <a:spcPct val="90000"/>
            </a:lnSpc>
            <a:spcBef>
              <a:spcPct val="0"/>
            </a:spcBef>
            <a:spcAft>
              <a:spcPct val="35000"/>
            </a:spcAft>
          </a:pPr>
          <a:r>
            <a:rPr lang="en-US" sz="1400" kern="1200" dirty="0" smtClean="0"/>
            <a:t>Malicious PPT drops an EXE and a clean PPT on users desktop</a:t>
          </a:r>
          <a:endParaRPr lang="en-US" sz="1400" kern="1200" dirty="0"/>
        </a:p>
      </dsp:txBody>
      <dsp:txXfrm>
        <a:off x="550068" y="2184"/>
        <a:ext cx="2557462" cy="1022985"/>
      </dsp:txXfrm>
    </dsp:sp>
    <dsp:sp modelId="{B8A63459-9A6B-4636-97AA-2765CD65A7F8}">
      <dsp:nvSpPr>
        <dsp:cNvPr id="0" name=""/>
        <dsp:cNvSpPr/>
      </dsp:nvSpPr>
      <dsp:spPr>
        <a:xfrm>
          <a:off x="550068" y="1168387"/>
          <a:ext cx="2557462" cy="1022985"/>
        </a:xfrm>
        <a:prstGeom prst="chevron">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8890" rIns="0" bIns="8890" numCol="1" spcCol="1270" anchor="ctr" anchorCtr="0">
          <a:noAutofit/>
        </a:bodyPr>
        <a:lstStyle/>
        <a:p>
          <a:pPr lvl="0" algn="ctr" defTabSz="622300" rtl="0">
            <a:lnSpc>
              <a:spcPct val="90000"/>
            </a:lnSpc>
            <a:spcBef>
              <a:spcPct val="0"/>
            </a:spcBef>
            <a:spcAft>
              <a:spcPct val="35000"/>
            </a:spcAft>
          </a:pPr>
          <a:r>
            <a:rPr lang="en-US" sz="1400" kern="1200" dirty="0" smtClean="0"/>
            <a:t>The EXE creates a ‘.log’ file in users temp folder and executes it.</a:t>
          </a:r>
          <a:endParaRPr lang="en-US" sz="1400" kern="1200" dirty="0"/>
        </a:p>
      </dsp:txBody>
      <dsp:txXfrm>
        <a:off x="550068" y="1168387"/>
        <a:ext cx="2557462" cy="1022985"/>
      </dsp:txXfrm>
    </dsp:sp>
    <dsp:sp modelId="{4C4FFC28-C7A7-43C0-A9BD-B46B161730B5}">
      <dsp:nvSpPr>
        <dsp:cNvPr id="0" name=""/>
        <dsp:cNvSpPr/>
      </dsp:nvSpPr>
      <dsp:spPr>
        <a:xfrm>
          <a:off x="550068" y="2334590"/>
          <a:ext cx="2557462" cy="1022985"/>
        </a:xfrm>
        <a:prstGeom prst="chevron">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8890" rIns="0" bIns="8890" numCol="1" spcCol="1270" anchor="ctr" anchorCtr="0">
          <a:noAutofit/>
        </a:bodyPr>
        <a:lstStyle/>
        <a:p>
          <a:pPr lvl="0" algn="ctr" defTabSz="622300" rtl="0">
            <a:lnSpc>
              <a:spcPct val="90000"/>
            </a:lnSpc>
            <a:spcBef>
              <a:spcPct val="0"/>
            </a:spcBef>
            <a:spcAft>
              <a:spcPct val="35000"/>
            </a:spcAft>
          </a:pPr>
          <a:r>
            <a:rPr lang="en-US" sz="1400" kern="1200" dirty="0" smtClean="0"/>
            <a:t>The malware creates 2 binaries in system32 and modifies HKLM registry keys</a:t>
          </a:r>
          <a:endParaRPr lang="en-US" sz="1400" kern="1200" dirty="0"/>
        </a:p>
      </dsp:txBody>
      <dsp:txXfrm>
        <a:off x="550068" y="2334590"/>
        <a:ext cx="2557462" cy="1022985"/>
      </dsp:txXfrm>
    </dsp:sp>
    <dsp:sp modelId="{FF08EE8B-C3D4-44E8-88DF-6473F1B698ED}">
      <dsp:nvSpPr>
        <dsp:cNvPr id="0" name=""/>
        <dsp:cNvSpPr/>
      </dsp:nvSpPr>
      <dsp:spPr>
        <a:xfrm>
          <a:off x="550068" y="3500793"/>
          <a:ext cx="2557462" cy="1022985"/>
        </a:xfrm>
        <a:prstGeom prst="chevron">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8890" rIns="0" bIns="8890" numCol="1" spcCol="1270" anchor="ctr" anchorCtr="0">
          <a:noAutofit/>
        </a:bodyPr>
        <a:lstStyle/>
        <a:p>
          <a:pPr lvl="0" algn="ctr" defTabSz="622300" rtl="0">
            <a:lnSpc>
              <a:spcPct val="90000"/>
            </a:lnSpc>
            <a:spcBef>
              <a:spcPct val="0"/>
            </a:spcBef>
            <a:spcAft>
              <a:spcPct val="35000"/>
            </a:spcAft>
          </a:pPr>
          <a:r>
            <a:rPr lang="en-US" sz="1400" kern="1200" dirty="0" smtClean="0"/>
            <a:t>The binaries are injected into SYSTEM processes like winlogon.exe</a:t>
          </a:r>
          <a:endParaRPr lang="en-US" sz="1400" kern="1200" dirty="0"/>
        </a:p>
      </dsp:txBody>
      <dsp:txXfrm>
        <a:off x="550068" y="3500793"/>
        <a:ext cx="2557462" cy="1022985"/>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AA466C-5B06-4DBA-A9C5-B306DEE63E60}">
      <dsp:nvSpPr>
        <dsp:cNvPr id="0" name=""/>
        <dsp:cNvSpPr/>
      </dsp:nvSpPr>
      <dsp:spPr>
        <a:xfrm>
          <a:off x="1170432" y="2265"/>
          <a:ext cx="1316736" cy="1089501"/>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rtl="0">
            <a:lnSpc>
              <a:spcPct val="90000"/>
            </a:lnSpc>
            <a:spcBef>
              <a:spcPct val="0"/>
            </a:spcBef>
            <a:spcAft>
              <a:spcPct val="35000"/>
            </a:spcAft>
          </a:pPr>
          <a:r>
            <a:rPr lang="en-US" sz="1900" kern="1200" dirty="0" smtClean="0"/>
            <a:t>Requires regular user rights</a:t>
          </a:r>
          <a:endParaRPr lang="en-US" sz="1900" kern="1200" dirty="0"/>
        </a:p>
      </dsp:txBody>
      <dsp:txXfrm>
        <a:off x="1170432" y="2265"/>
        <a:ext cx="1316736" cy="1089501"/>
      </dsp:txXfrm>
    </dsp:sp>
    <dsp:sp modelId="{23BCA3BB-33B4-471A-95CE-1362950D6C41}">
      <dsp:nvSpPr>
        <dsp:cNvPr id="0" name=""/>
        <dsp:cNvSpPr/>
      </dsp:nvSpPr>
      <dsp:spPr>
        <a:xfrm>
          <a:off x="1170432" y="1146242"/>
          <a:ext cx="1316736" cy="1089501"/>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rtl="0">
            <a:lnSpc>
              <a:spcPct val="90000"/>
            </a:lnSpc>
            <a:spcBef>
              <a:spcPct val="0"/>
            </a:spcBef>
            <a:spcAft>
              <a:spcPct val="35000"/>
            </a:spcAft>
          </a:pPr>
          <a:r>
            <a:rPr lang="en-US" sz="1900" kern="1200" dirty="0" smtClean="0"/>
            <a:t>Requires regular user rights</a:t>
          </a:r>
          <a:endParaRPr lang="en-US" sz="1900" kern="1200" dirty="0"/>
        </a:p>
      </dsp:txBody>
      <dsp:txXfrm>
        <a:off x="1170432" y="1146242"/>
        <a:ext cx="1316736" cy="1089501"/>
      </dsp:txXfrm>
    </dsp:sp>
    <dsp:sp modelId="{4529A7BA-3200-4F57-854F-C1977E34F2BC}">
      <dsp:nvSpPr>
        <dsp:cNvPr id="0" name=""/>
        <dsp:cNvSpPr/>
      </dsp:nvSpPr>
      <dsp:spPr>
        <a:xfrm>
          <a:off x="1170432" y="2290219"/>
          <a:ext cx="1316736" cy="1089501"/>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rtl="0">
            <a:lnSpc>
              <a:spcPct val="90000"/>
            </a:lnSpc>
            <a:spcBef>
              <a:spcPct val="0"/>
            </a:spcBef>
            <a:spcAft>
              <a:spcPct val="35000"/>
            </a:spcAft>
          </a:pPr>
          <a:r>
            <a:rPr lang="en-US" sz="1900" kern="1200" dirty="0" smtClean="0"/>
            <a:t>Requires admin rights</a:t>
          </a:r>
          <a:endParaRPr lang="en-US" sz="1900" kern="1200" dirty="0"/>
        </a:p>
      </dsp:txBody>
      <dsp:txXfrm>
        <a:off x="1170432" y="2290219"/>
        <a:ext cx="1316736" cy="1089501"/>
      </dsp:txXfrm>
    </dsp:sp>
    <dsp:sp modelId="{0C6DDE5F-AF4B-4567-A569-B8B32F4D00A8}">
      <dsp:nvSpPr>
        <dsp:cNvPr id="0" name=""/>
        <dsp:cNvSpPr/>
      </dsp:nvSpPr>
      <dsp:spPr>
        <a:xfrm>
          <a:off x="1170432" y="3434195"/>
          <a:ext cx="1316736" cy="1089501"/>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rtl="0">
            <a:lnSpc>
              <a:spcPct val="90000"/>
            </a:lnSpc>
            <a:spcBef>
              <a:spcPct val="0"/>
            </a:spcBef>
            <a:spcAft>
              <a:spcPct val="35000"/>
            </a:spcAft>
          </a:pPr>
          <a:r>
            <a:rPr lang="en-US" sz="1900" kern="1200" dirty="0" smtClean="0"/>
            <a:t>Requires admin rights</a:t>
          </a:r>
          <a:endParaRPr lang="en-US" sz="1900" kern="1200" dirty="0"/>
        </a:p>
      </dsp:txBody>
      <dsp:txXfrm>
        <a:off x="1170432" y="3434195"/>
        <a:ext cx="1316736" cy="1089501"/>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438E278-D602-4C96-BE1E-61B9A6028C56}">
      <dsp:nvSpPr>
        <dsp:cNvPr id="0" name=""/>
        <dsp:cNvSpPr/>
      </dsp:nvSpPr>
      <dsp:spPr>
        <a:xfrm>
          <a:off x="1470818" y="0"/>
          <a:ext cx="4525963" cy="4525963"/>
        </a:xfrm>
        <a:prstGeom prst="ellipse">
          <a:avLst/>
        </a:prstGeom>
        <a:solidFill>
          <a:srgbClr val="00B050"/>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kern="1200" dirty="0" smtClean="0"/>
            <a:t>File Block</a:t>
          </a:r>
          <a:endParaRPr lang="en-US" sz="1400" kern="1200" dirty="0"/>
        </a:p>
      </dsp:txBody>
      <dsp:txXfrm>
        <a:off x="3101070" y="226298"/>
        <a:ext cx="1265459" cy="678894"/>
      </dsp:txXfrm>
    </dsp:sp>
    <dsp:sp modelId="{1792A2BC-3F3C-4680-AAC9-303C92CCDD6A}">
      <dsp:nvSpPr>
        <dsp:cNvPr id="0" name=""/>
        <dsp:cNvSpPr/>
      </dsp:nvSpPr>
      <dsp:spPr>
        <a:xfrm>
          <a:off x="1923414" y="905192"/>
          <a:ext cx="3620770" cy="3620770"/>
        </a:xfrm>
        <a:prstGeom prst="ellipse">
          <a:avLst/>
        </a:prstGeom>
        <a:solidFill>
          <a:srgbClr val="FFC000"/>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kern="1200" dirty="0" err="1" smtClean="0"/>
            <a:t>GateKeeper</a:t>
          </a:r>
          <a:endParaRPr lang="en-US" sz="1400" kern="1200" dirty="0"/>
        </a:p>
      </dsp:txBody>
      <dsp:txXfrm>
        <a:off x="3101070" y="1122438"/>
        <a:ext cx="1265459" cy="651738"/>
      </dsp:txXfrm>
    </dsp:sp>
    <dsp:sp modelId="{7F6B30F0-EFEF-4C47-99B8-94DB23492225}">
      <dsp:nvSpPr>
        <dsp:cNvPr id="0" name=""/>
        <dsp:cNvSpPr/>
      </dsp:nvSpPr>
      <dsp:spPr>
        <a:xfrm>
          <a:off x="2376011" y="1810385"/>
          <a:ext cx="2715577" cy="2715577"/>
        </a:xfrm>
        <a:prstGeom prst="ellipse">
          <a:avLst/>
        </a:prstGeom>
        <a:solidFill>
          <a:srgbClr val="FF0000"/>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kern="1200" dirty="0" smtClean="0"/>
            <a:t>Standard User / UAC</a:t>
          </a:r>
          <a:endParaRPr lang="en-US" sz="1400" kern="1200" dirty="0"/>
        </a:p>
      </dsp:txBody>
      <dsp:txXfrm>
        <a:off x="3101070" y="2014053"/>
        <a:ext cx="1265459" cy="611005"/>
      </dsp:txXfrm>
    </dsp:sp>
    <dsp:sp modelId="{3E0E51EC-FD52-4968-AE6E-D9FE264FB43E}">
      <dsp:nvSpPr>
        <dsp:cNvPr id="0" name=""/>
        <dsp:cNvSpPr/>
      </dsp:nvSpPr>
      <dsp:spPr>
        <a:xfrm>
          <a:off x="2828607" y="2715577"/>
          <a:ext cx="1810385" cy="1810385"/>
        </a:xfrm>
        <a:prstGeom prst="ellipse">
          <a:avLst/>
        </a:prstGeom>
        <a:solidFill>
          <a:srgbClr val="7030A0"/>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kern="1200" dirty="0" smtClean="0"/>
            <a:t>UAC “Dark Roast”</a:t>
          </a:r>
          <a:endParaRPr lang="en-US" sz="1400" kern="1200" dirty="0"/>
        </a:p>
      </dsp:txBody>
      <dsp:txXfrm>
        <a:off x="3093732" y="3168174"/>
        <a:ext cx="1280135" cy="905192"/>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829967"/>
            <a:ext cx="6387253" cy="464820"/>
          </a:xfrm>
          <a:prstGeom prst="rect">
            <a:avLst/>
          </a:prstGeom>
        </p:spPr>
        <p:txBody>
          <a:bodyPr vert="horz" lIns="93177" tIns="46589" rIns="93177" bIns="46589" rtlCol="0" anchor="b"/>
          <a:lstStyle>
            <a:lvl1pPr algn="l">
              <a:defRPr sz="1200"/>
            </a:lvl1pPr>
          </a:lstStyle>
          <a:p>
            <a:r>
              <a:rPr lang="en-US" sz="1400" smtClean="0">
                <a:solidFill>
                  <a:srgbClr val="000000"/>
                </a:solidFill>
                <a:latin typeface="Trebuchet MS" pitchFamily="34" charset="0"/>
              </a:rPr>
              <a:t>sia313_calladine.pptx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387253" y="8829967"/>
            <a:ext cx="621524" cy="464820"/>
          </a:xfrm>
          <a:prstGeom prst="rect">
            <a:avLst/>
          </a:prstGeom>
        </p:spPr>
        <p:txBody>
          <a:bodyPr vert="horz" lIns="93177" tIns="46589" rIns="93177" bIns="46589"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829967"/>
            <a:ext cx="6309360" cy="464820"/>
          </a:xfrm>
          <a:prstGeom prst="rect">
            <a:avLst/>
          </a:prstGeom>
        </p:spPr>
        <p:txBody>
          <a:bodyPr vert="horz" lIns="93177" tIns="46589" rIns="93177" bIns="46589" rtlCol="0" anchor="b"/>
          <a:lstStyle>
            <a:lvl1pPr algn="l">
              <a:defRPr sz="400">
                <a:latin typeface="Segoe" pitchFamily="34" charset="0"/>
              </a:defRPr>
            </a:lvl1pPr>
          </a:lstStyle>
          <a:p>
            <a:r>
              <a:rPr lang="en-US" dirty="0"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Trebuchet MS" pitchFamily="34" charset="0"/>
              </a:rPr>
            </a:br>
            <a:r>
              <a:rPr lang="en-US" sz="500" dirty="0" smtClean="0">
                <a:solidFill>
                  <a:srgbClr val="000000"/>
                </a:solidFill>
                <a:latin typeface="Trebuchet MS"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309359" y="8829967"/>
            <a:ext cx="699418" cy="464820"/>
          </a:xfrm>
          <a:prstGeom prst="rect">
            <a:avLst/>
          </a:prstGeom>
        </p:spPr>
        <p:txBody>
          <a:bodyPr vert="horz" lIns="93177" tIns="46589" rIns="93177" bIns="46589"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79563" y="465138"/>
            <a:ext cx="3798887" cy="2847975"/>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79563" y="465138"/>
            <a:ext cx="3798887" cy="2847975"/>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79563" y="465138"/>
            <a:ext cx="3798887" cy="2847975"/>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wrap="square" numCol="1" anchor="t" anchorCtr="0" compatLnSpc="1">
            <a:prstTxWarp prst="textNoShape">
              <a:avLst/>
            </a:prstTxWarp>
          </a:bodyPr>
          <a:lstStyle/>
          <a:p>
            <a:pPr>
              <a:lnSpc>
                <a:spcPct val="90000"/>
              </a:lnSpc>
            </a:pPr>
            <a:endParaRPr lang="en-US" smtClean="0"/>
          </a:p>
        </p:txBody>
      </p:sp>
      <p:sp>
        <p:nvSpPr>
          <p:cNvPr id="4" name="Slide Number Placeholder 3"/>
          <p:cNvSpPr>
            <a:spLocks noGrp="1"/>
          </p:cNvSpPr>
          <p:nvPr>
            <p:ph type="sldNum" sz="quarter" idx="5"/>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wrap="square" numCol="1" anchor="t" anchorCtr="0" compatLnSpc="1">
            <a:prstTxWarp prst="textNoShape">
              <a:avLst/>
            </a:prstTxWarp>
          </a:bodyPr>
          <a:lstStyle/>
          <a:p>
            <a:pPr>
              <a:lnSpc>
                <a:spcPct val="90000"/>
              </a:lnSpc>
            </a:pPr>
            <a:endParaRPr lang="en-US" smtClean="0"/>
          </a:p>
        </p:txBody>
      </p:sp>
      <p:sp>
        <p:nvSpPr>
          <p:cNvPr id="4" name="Slide Number Placeholder 3"/>
          <p:cNvSpPr>
            <a:spLocks noGrp="1"/>
          </p:cNvSpPr>
          <p:nvPr>
            <p:ph type="sldNum" sz="quarter" idx="5"/>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79563" y="465138"/>
            <a:ext cx="3798887" cy="2847975"/>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79563" y="465138"/>
            <a:ext cx="3798887" cy="2847975"/>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79563" y="465138"/>
            <a:ext cx="3798887" cy="2847975"/>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79563" y="465138"/>
            <a:ext cx="3798887" cy="2847975"/>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latin typeface="Segoe UI" pitchFamily="34" charset="0"/>
            </a:endParaRPr>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smtClean="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NZ"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baseline="0" dirty="0" smtClean="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79563" y="465138"/>
            <a:ext cx="3798887" cy="2847975"/>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79563" y="465138"/>
            <a:ext cx="3798887" cy="2847975"/>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4" r:id="rId11"/>
    <p:sldLayoutId id="2147483725" r:id="rId12"/>
    <p:sldLayoutId id="2147483726" r:id="rId13"/>
  </p:sldLayoutIdLst>
  <p:transition>
    <p:fade/>
  </p:transition>
  <p:hf hdr="0" ftr="0" dt="0"/>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Lst>
  <p:transition>
    <p:fade/>
  </p:transition>
  <p:hf hdr="0" ftr="0" dt="0"/>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14.jpeg"/><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3" Type="http://schemas.openxmlformats.org/officeDocument/2006/relationships/hyperlink" Target="http://www.microsoft.com/security/portal/Threat/Encyclopedia/Entry.aspx?Name=Win32/FakeVimes"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24.png"/><Relationship Id="rId4" Type="http://schemas.openxmlformats.org/officeDocument/2006/relationships/hyperlink" Target="http://www.microsoft.com/security/portal/Threat/Encyclopedia/Entry.aspx?Name=Win32/PrivacyCenter"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8.xml"/><Relationship Id="rId1" Type="http://schemas.openxmlformats.org/officeDocument/2006/relationships/tags" Target="../tags/tag1.xml"/><Relationship Id="rId5" Type="http://schemas.openxmlformats.org/officeDocument/2006/relationships/image" Target="../media/image26.png"/><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29.jpeg"/></Relationships>
</file>

<file path=ppt/slides/_rels/slide26.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http://xssed.com/" TargetMode="External"/><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35.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9.xml"/><Relationship Id="rId1" Type="http://schemas.openxmlformats.org/officeDocument/2006/relationships/slideLayout" Target="../slideLayouts/slideLayout4.xml"/><Relationship Id="rId6" Type="http://schemas.openxmlformats.org/officeDocument/2006/relationships/image" Target="../media/image39.wmf"/><Relationship Id="rId5" Type="http://schemas.openxmlformats.org/officeDocument/2006/relationships/image" Target="../media/image38.png"/><Relationship Id="rId4" Type="http://schemas.openxmlformats.org/officeDocument/2006/relationships/image" Target="../media/image37.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6.png"/><Relationship Id="rId7" Type="http://schemas.openxmlformats.org/officeDocument/2006/relationships/image" Target="../media/image39.wmf"/><Relationship Id="rId2" Type="http://schemas.openxmlformats.org/officeDocument/2006/relationships/notesSlide" Target="../notesSlides/notesSlide40.xml"/><Relationship Id="rId1" Type="http://schemas.openxmlformats.org/officeDocument/2006/relationships/slideLayout" Target="../slideLayouts/slideLayout4.xml"/><Relationship Id="rId6" Type="http://schemas.openxmlformats.org/officeDocument/2006/relationships/image" Target="../media/image41.png"/><Relationship Id="rId5" Type="http://schemas.openxmlformats.org/officeDocument/2006/relationships/image" Target="../media/image40.wmf"/><Relationship Id="rId4" Type="http://schemas.openxmlformats.org/officeDocument/2006/relationships/image" Target="../media/image37.png"/><Relationship Id="rId9" Type="http://schemas.openxmlformats.org/officeDocument/2006/relationships/image" Target="../media/image43.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notesSlide" Target="../notesSlides/notesSlide53.xml"/><Relationship Id="rId1" Type="http://schemas.openxmlformats.org/officeDocument/2006/relationships/slideLayout" Target="../slideLayouts/slideLayout4.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8.xml"/><Relationship Id="rId1" Type="http://schemas.openxmlformats.org/officeDocument/2006/relationships/slideLayout" Target="../slideLayouts/slideLayout3.xml"/><Relationship Id="rId4" Type="http://schemas.openxmlformats.org/officeDocument/2006/relationships/chart" Target="../charts/chart2.xml"/></Relationships>
</file>

<file path=ppt/slides/_rels/slide59.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notesSlide" Target="../notesSlides/notesSlide59.xml"/><Relationship Id="rId1" Type="http://schemas.openxmlformats.org/officeDocument/2006/relationships/slideLayout" Target="../slideLayouts/slideLayout3.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66.xml"/><Relationship Id="rId1" Type="http://schemas.openxmlformats.org/officeDocument/2006/relationships/slideLayout" Target="../slideLayouts/slideLayout5.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67.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67.xml"/><Relationship Id="rId1" Type="http://schemas.openxmlformats.org/officeDocument/2006/relationships/slideLayout" Target="../slideLayouts/slideLayout5.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6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8.xml"/><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69.xml.rels><?xml version="1.0" encoding="UTF-8" standalone="yes"?>
<Relationships xmlns="http://schemas.openxmlformats.org/package/2006/relationships"><Relationship Id="rId3" Type="http://schemas.openxmlformats.org/officeDocument/2006/relationships/hyperlink" Target="http://www.microsoft.com/technet/security/bulletin/" TargetMode="External"/><Relationship Id="rId2" Type="http://schemas.openxmlformats.org/officeDocument/2006/relationships/notesSlide" Target="../notesSlides/notesSlide69.xml"/><Relationship Id="rId1" Type="http://schemas.openxmlformats.org/officeDocument/2006/relationships/slideLayout" Target="../slideLayouts/slideLayout4.xml"/><Relationship Id="rId4" Type="http://schemas.openxmlformats.org/officeDocument/2006/relationships/hyperlink" Target="http://www.adobe.com/downloads/updates/"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MovieClip.wmv"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8" Type="http://schemas.openxmlformats.org/officeDocument/2006/relationships/hyperlink" Target="http://www.microsoft.com/av" TargetMode="External"/><Relationship Id="rId3" Type="http://schemas.openxmlformats.org/officeDocument/2006/relationships/hyperlink" Target="http://www.microsoft.com/security/portal" TargetMode="External"/><Relationship Id="rId7" Type="http://schemas.openxmlformats.org/officeDocument/2006/relationships/hyperlink" Target="http://www.microsoft.com/security/portal/Threat/SIR.aspx" TargetMode="External"/><Relationship Id="rId2" Type="http://schemas.openxmlformats.org/officeDocument/2006/relationships/notesSlide" Target="../notesSlides/notesSlide73.xml"/><Relationship Id="rId1" Type="http://schemas.openxmlformats.org/officeDocument/2006/relationships/slideLayout" Target="../slideLayouts/slideLayout3.xml"/><Relationship Id="rId6" Type="http://schemas.openxmlformats.org/officeDocument/2006/relationships/hyperlink" Target="http://www.microsoft.com/security/msrc/default.aspx" TargetMode="External"/><Relationship Id="rId11" Type="http://schemas.openxmlformats.org/officeDocument/2006/relationships/hyperlink" Target="http://www.microsoft.com/sdl" TargetMode="External"/><Relationship Id="rId5" Type="http://schemas.openxmlformats.org/officeDocument/2006/relationships/hyperlink" Target="http://www.microsoft.com/security/msec.aspx" TargetMode="External"/><Relationship Id="rId10" Type="http://schemas.openxmlformats.org/officeDocument/2006/relationships/hyperlink" Target="http://www.microsoft.com/endtoendtrust" TargetMode="External"/><Relationship Id="rId4" Type="http://schemas.openxmlformats.org/officeDocument/2006/relationships/hyperlink" Target="http://www.microsoft.com/downloads/details.aspx?familyid=C3D986D0-ECC3-4CE0-9C25-048EC5B52A4F&amp;displaylang=en" TargetMode="External"/><Relationship Id="rId9" Type="http://schemas.openxmlformats.org/officeDocument/2006/relationships/hyperlink" Target="http://www.microsoft.com/security_essentials" TargetMode="Externa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8" Type="http://schemas.openxmlformats.org/officeDocument/2006/relationships/hyperlink" Target="http://www.microsoft.com/security/msec.aspx" TargetMode="External"/><Relationship Id="rId13" Type="http://schemas.openxmlformats.org/officeDocument/2006/relationships/hyperlink" Target="http://www.microsoft.com/endtoendtrust" TargetMode="External"/><Relationship Id="rId3" Type="http://schemas.openxmlformats.org/officeDocument/2006/relationships/hyperlink" Target="http://www.securityfocus.com/" TargetMode="External"/><Relationship Id="rId7" Type="http://schemas.openxmlformats.org/officeDocument/2006/relationships/hyperlink" Target="http://www.microsoft.com/downloads/details.aspx?familyid=C3D986D0-ECC3-4CE0-9C25-048EC5B52A4F&amp;displaylang=en" TargetMode="External"/><Relationship Id="rId12" Type="http://schemas.openxmlformats.org/officeDocument/2006/relationships/hyperlink" Target="http://www.microsoft.com/security_essentials" TargetMode="External"/><Relationship Id="rId2" Type="http://schemas.openxmlformats.org/officeDocument/2006/relationships/notesSlide" Target="../notesSlides/notesSlide75.xml"/><Relationship Id="rId1" Type="http://schemas.openxmlformats.org/officeDocument/2006/relationships/slideLayout" Target="../slideLayouts/slideLayout13.xml"/><Relationship Id="rId6" Type="http://schemas.openxmlformats.org/officeDocument/2006/relationships/hyperlink" Target="http://www.microsoft.com/security/portal" TargetMode="External"/><Relationship Id="rId11" Type="http://schemas.openxmlformats.org/officeDocument/2006/relationships/hyperlink" Target="http://www.microsoft.com/av" TargetMode="External"/><Relationship Id="rId5" Type="http://schemas.openxmlformats.org/officeDocument/2006/relationships/hyperlink" Target="http://www.securitytracker.com/" TargetMode="External"/><Relationship Id="rId10" Type="http://schemas.openxmlformats.org/officeDocument/2006/relationships/hyperlink" Target="http://www.microsoft.com/security/portal/Threat/SIR.aspx" TargetMode="External"/><Relationship Id="rId4" Type="http://schemas.openxmlformats.org/officeDocument/2006/relationships/hyperlink" Target="http://www.secunia.com/" TargetMode="External"/><Relationship Id="rId9" Type="http://schemas.openxmlformats.org/officeDocument/2006/relationships/hyperlink" Target="http://www.microsoft.com/security/msrc/default.aspx" TargetMode="External"/><Relationship Id="rId14" Type="http://schemas.openxmlformats.org/officeDocument/2006/relationships/hyperlink" Target="http://www.microsoft.com/sdl" TargetMode="External"/></Relationships>
</file>

<file path=ppt/slides/_rels/slide76.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59.png"/><Relationship Id="rId7" Type="http://schemas.openxmlformats.org/officeDocument/2006/relationships/image" Target="../media/image61.png"/><Relationship Id="rId2" Type="http://schemas.openxmlformats.org/officeDocument/2006/relationships/notesSlide" Target="../notesSlides/notesSlide76.xml"/><Relationship Id="rId1" Type="http://schemas.openxmlformats.org/officeDocument/2006/relationships/slideLayout" Target="../slideLayouts/slideLayout7.xml"/><Relationship Id="rId6" Type="http://schemas.openxmlformats.org/officeDocument/2006/relationships/image" Target="../media/image60.png"/><Relationship Id="rId11" Type="http://schemas.openxmlformats.org/officeDocument/2006/relationships/image" Target="../media/image63.png"/><Relationship Id="rId5" Type="http://schemas.openxmlformats.org/officeDocument/2006/relationships/hyperlink" Target="http://microsoft.com/technet" TargetMode="External"/><Relationship Id="rId10" Type="http://schemas.openxmlformats.org/officeDocument/2006/relationships/image" Target="../media/image62.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4.xml"/></Relationships>
</file>

<file path=ppt/slides/_rels/slide7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78.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Attack Vectors and Trends</a:t>
            </a:r>
            <a:endParaRPr lang="en-US" dirty="0"/>
          </a:p>
        </p:txBody>
      </p:sp>
      <p:sp>
        <p:nvSpPr>
          <p:cNvPr id="3" name="Text Placeholder 2"/>
          <p:cNvSpPr>
            <a:spLocks noGrp="1"/>
          </p:cNvSpPr>
          <p:nvPr>
            <p:ph type="body" sz="quarter" idx="10"/>
          </p:nvPr>
        </p:nvSpPr>
        <p:spPr/>
        <p:txBody>
          <a:bodyPr/>
          <a:lstStyle/>
          <a:p>
            <a:r>
              <a:rPr lang="en-US" dirty="0" smtClean="0"/>
              <a:t>Current attacks in the wild</a:t>
            </a:r>
          </a:p>
          <a:p>
            <a:pPr lvl="1"/>
            <a:r>
              <a:rPr lang="en-US" dirty="0" smtClean="0"/>
              <a:t>Rogue Security Software and Worm</a:t>
            </a:r>
          </a:p>
          <a:p>
            <a:pPr lvl="1"/>
            <a:r>
              <a:rPr lang="en-US" dirty="0" smtClean="0"/>
              <a:t>Browser Based Attacks</a:t>
            </a:r>
          </a:p>
          <a:p>
            <a:pPr lvl="2"/>
            <a:r>
              <a:rPr lang="en-US" dirty="0" smtClean="0"/>
              <a:t>Phishing</a:t>
            </a:r>
          </a:p>
          <a:p>
            <a:pPr lvl="2"/>
            <a:r>
              <a:rPr lang="en-US" dirty="0" smtClean="0"/>
              <a:t>Cross Site Scripting</a:t>
            </a:r>
          </a:p>
          <a:p>
            <a:pPr lvl="2"/>
            <a:r>
              <a:rPr lang="en-US" dirty="0" err="1" smtClean="0"/>
              <a:t>Clickjacking</a:t>
            </a:r>
            <a:endParaRPr lang="en-US" dirty="0" smtClean="0"/>
          </a:p>
          <a:p>
            <a:pPr lvl="1"/>
            <a:r>
              <a:rPr lang="en-US" dirty="0" smtClean="0"/>
              <a:t>File Format Attacks</a:t>
            </a:r>
          </a:p>
          <a:p>
            <a:endParaRPr lang="en-US"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Attack Vectors and Trends</a:t>
            </a:r>
            <a:endParaRPr lang="en-US" dirty="0"/>
          </a:p>
        </p:txBody>
      </p:sp>
      <p:sp>
        <p:nvSpPr>
          <p:cNvPr id="3" name="Text Placeholder 2"/>
          <p:cNvSpPr>
            <a:spLocks noGrp="1"/>
          </p:cNvSpPr>
          <p:nvPr>
            <p:ph type="body" sz="quarter" idx="10"/>
          </p:nvPr>
        </p:nvSpPr>
        <p:spPr/>
        <p:txBody>
          <a:bodyPr/>
          <a:lstStyle/>
          <a:p>
            <a:endParaRPr lang="en-US" dirty="0" smtClean="0"/>
          </a:p>
          <a:p>
            <a:r>
              <a:rPr lang="en-US" sz="4400" dirty="0" smtClean="0">
                <a:solidFill>
                  <a:schemeClr val="tx1"/>
                </a:solidFill>
              </a:rPr>
              <a:t>Rogue Security Software and Worms</a:t>
            </a:r>
          </a:p>
          <a:p>
            <a:r>
              <a:rPr lang="en-US" dirty="0" smtClean="0"/>
              <a:t>Browser Based Attacks</a:t>
            </a:r>
          </a:p>
          <a:p>
            <a:r>
              <a:rPr lang="en-US" dirty="0" smtClean="0"/>
              <a:t>File Format Attack</a:t>
            </a:r>
          </a:p>
          <a:p>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Rogue Unwanted Software</a:t>
            </a:r>
            <a:endParaRPr lang="en-US" dirty="0"/>
          </a:p>
        </p:txBody>
      </p:sp>
      <p:sp>
        <p:nvSpPr>
          <p:cNvPr id="3" name="Text Placeholder 2"/>
          <p:cNvSpPr>
            <a:spLocks noGrp="1"/>
          </p:cNvSpPr>
          <p:nvPr>
            <p:ph type="body" sz="quarter" idx="10"/>
          </p:nvPr>
        </p:nvSpPr>
        <p:spPr/>
        <p:txBody>
          <a:bodyPr/>
          <a:lstStyle/>
          <a:p>
            <a:endParaRPr lang="en-US" dirty="0"/>
          </a:p>
        </p:txBody>
      </p:sp>
      <p:sp>
        <p:nvSpPr>
          <p:cNvPr id="5" name="Rectangle 4"/>
          <p:cNvSpPr/>
          <p:nvPr/>
        </p:nvSpPr>
        <p:spPr bwMode="auto">
          <a:xfrm>
            <a:off x="959004" y="1442225"/>
            <a:ext cx="6809678" cy="639337"/>
          </a:xfrm>
          <a:prstGeom prst="rect">
            <a:avLst/>
          </a:prstGeom>
          <a:no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aphicFrame>
        <p:nvGraphicFramePr>
          <p:cNvPr id="11" name="Table 10"/>
          <p:cNvGraphicFramePr>
            <a:graphicFrameLocks noGrp="1"/>
          </p:cNvGraphicFramePr>
          <p:nvPr/>
        </p:nvGraphicFramePr>
        <p:xfrm>
          <a:off x="1196899" y="1278054"/>
          <a:ext cx="6096000" cy="4408944"/>
        </p:xfrm>
        <a:graphic>
          <a:graphicData uri="http://schemas.openxmlformats.org/drawingml/2006/table">
            <a:tbl>
              <a:tblPr firstRow="1" bandRow="1">
                <a:tableStyleId>{5C22544A-7EE6-4342-B048-85BDC9FD1C3A}</a:tableStyleId>
              </a:tblPr>
              <a:tblGrid>
                <a:gridCol w="899532"/>
                <a:gridCol w="1955180"/>
                <a:gridCol w="1717288"/>
                <a:gridCol w="1524000"/>
              </a:tblGrid>
              <a:tr h="370840">
                <a:tc>
                  <a:txBody>
                    <a:bodyPr/>
                    <a:lstStyle/>
                    <a:p>
                      <a:r>
                        <a:rPr lang="en-US" dirty="0" smtClean="0"/>
                        <a:t>Rank</a:t>
                      </a:r>
                      <a:endParaRPr lang="en-US" dirty="0"/>
                    </a:p>
                  </a:txBody>
                  <a:tcPr/>
                </a:tc>
                <a:tc>
                  <a:txBody>
                    <a:bodyPr/>
                    <a:lstStyle/>
                    <a:p>
                      <a:r>
                        <a:rPr lang="en-US" dirty="0" smtClean="0"/>
                        <a:t>Family</a:t>
                      </a:r>
                      <a:endParaRPr lang="en-US" dirty="0"/>
                    </a:p>
                  </a:txBody>
                  <a:tcPr/>
                </a:tc>
                <a:tc>
                  <a:txBody>
                    <a:bodyPr/>
                    <a:lstStyle/>
                    <a:p>
                      <a:r>
                        <a:rPr lang="en-US" dirty="0" smtClean="0"/>
                        <a:t>Most Significant</a:t>
                      </a:r>
                      <a:r>
                        <a:rPr lang="en-US" baseline="0" dirty="0" smtClean="0"/>
                        <a:t> Category</a:t>
                      </a:r>
                      <a:endParaRPr lang="en-US" dirty="0"/>
                    </a:p>
                  </a:txBody>
                  <a:tcPr/>
                </a:tc>
                <a:tc>
                  <a:txBody>
                    <a:bodyPr/>
                    <a:lstStyle/>
                    <a:p>
                      <a:r>
                        <a:rPr lang="en-US" dirty="0" smtClean="0"/>
                        <a:t>Infected Machines</a:t>
                      </a:r>
                      <a:endParaRPr lang="en-US" dirty="0"/>
                    </a:p>
                  </a:txBody>
                  <a:tcPr/>
                </a:tc>
              </a:tr>
              <a:tr h="370840">
                <a:tc>
                  <a:txBody>
                    <a:bodyPr/>
                    <a:lstStyle/>
                    <a:p>
                      <a:r>
                        <a:rPr lang="en-US" dirty="0" smtClean="0"/>
                        <a:t>1</a:t>
                      </a:r>
                    </a:p>
                  </a:txBody>
                  <a:tcPr/>
                </a:tc>
                <a:tc>
                  <a:txBody>
                    <a:bodyPr/>
                    <a:lstStyle/>
                    <a:p>
                      <a:pPr algn="l" fontAlgn="b"/>
                      <a:r>
                        <a:rPr lang="en-US" sz="1100" b="0" i="0" u="none" strike="noStrike" dirty="0">
                          <a:solidFill>
                            <a:srgbClr val="000000"/>
                          </a:solidFill>
                          <a:latin typeface="Calibri"/>
                        </a:rPr>
                        <a:t>Win32/</a:t>
                      </a:r>
                      <a:r>
                        <a:rPr lang="en-US" sz="1100" b="0" i="0" u="none" strike="noStrike" dirty="0" err="1">
                          <a:solidFill>
                            <a:srgbClr val="000000"/>
                          </a:solidFill>
                          <a:latin typeface="Calibri"/>
                        </a:rPr>
                        <a:t>Renos</a:t>
                      </a:r>
                      <a:endParaRPr lang="en-US" sz="1100" b="0" i="0" u="none" strike="noStrike" dirty="0">
                        <a:solidFill>
                          <a:srgbClr val="000000"/>
                        </a:solidFill>
                        <a:latin typeface="Calibri"/>
                      </a:endParaRPr>
                    </a:p>
                  </a:txBody>
                  <a:tcPr marL="9525" marR="9525" marT="9525" marB="0" anchor="b"/>
                </a:tc>
                <a:tc>
                  <a:txBody>
                    <a:bodyPr/>
                    <a:lstStyle/>
                    <a:p>
                      <a:pPr algn="l" fontAlgn="b"/>
                      <a:r>
                        <a:rPr lang="en-US" sz="1100" b="0" i="0" u="none" strike="noStrike">
                          <a:solidFill>
                            <a:srgbClr val="000000"/>
                          </a:solidFill>
                          <a:latin typeface="Calibri"/>
                        </a:rPr>
                        <a:t>Trojan Downloaders &amp; Droppers</a:t>
                      </a:r>
                    </a:p>
                  </a:txBody>
                  <a:tcPr marL="9525" marR="9525" marT="9525" marB="0" anchor="b"/>
                </a:tc>
                <a:tc>
                  <a:txBody>
                    <a:bodyPr/>
                    <a:lstStyle/>
                    <a:p>
                      <a:pPr algn="r" fontAlgn="b"/>
                      <a:r>
                        <a:rPr lang="en-US" sz="1100" b="0" i="0" u="none" strike="noStrike">
                          <a:solidFill>
                            <a:srgbClr val="000000"/>
                          </a:solidFill>
                          <a:latin typeface="Calibri"/>
                        </a:rPr>
                        <a:t>4,371,508</a:t>
                      </a:r>
                    </a:p>
                  </a:txBody>
                  <a:tcPr marL="9525" marR="9525" marT="9525" marB="0" anchor="b"/>
                </a:tc>
              </a:tr>
              <a:tr h="370840">
                <a:tc>
                  <a:txBody>
                    <a:bodyPr/>
                    <a:lstStyle/>
                    <a:p>
                      <a:r>
                        <a:rPr lang="en-US" dirty="0" smtClean="0"/>
                        <a:t>2</a:t>
                      </a:r>
                      <a:endParaRPr lang="en-US" dirty="0"/>
                    </a:p>
                  </a:txBody>
                  <a:tcPr/>
                </a:tc>
                <a:tc>
                  <a:txBody>
                    <a:bodyPr/>
                    <a:lstStyle/>
                    <a:p>
                      <a:pPr algn="l" fontAlgn="b"/>
                      <a:r>
                        <a:rPr lang="en-US" sz="1100" b="0" i="0" u="none" strike="noStrike" dirty="0">
                          <a:solidFill>
                            <a:srgbClr val="000000"/>
                          </a:solidFill>
                          <a:latin typeface="Calibri"/>
                        </a:rPr>
                        <a:t>Win32/</a:t>
                      </a:r>
                      <a:r>
                        <a:rPr lang="en-US" sz="1100" b="0" i="0" u="none" strike="noStrike" dirty="0" err="1">
                          <a:solidFill>
                            <a:srgbClr val="000000"/>
                          </a:solidFill>
                          <a:latin typeface="Calibri"/>
                        </a:rPr>
                        <a:t>Zlob</a:t>
                      </a:r>
                      <a:endParaRPr lang="en-US" sz="1100" b="0" i="0" u="none" strike="noStrike" dirty="0">
                        <a:solidFill>
                          <a:srgbClr val="000000"/>
                        </a:solidFill>
                        <a:latin typeface="Calibri"/>
                      </a:endParaRPr>
                    </a:p>
                  </a:txBody>
                  <a:tcPr marL="9525" marR="9525" marT="9525" marB="0" anchor="b"/>
                </a:tc>
                <a:tc>
                  <a:txBody>
                    <a:bodyPr/>
                    <a:lstStyle/>
                    <a:p>
                      <a:pPr algn="l" fontAlgn="b"/>
                      <a:r>
                        <a:rPr lang="en-US" sz="1100" b="0" i="0" u="none" strike="noStrike">
                          <a:solidFill>
                            <a:srgbClr val="000000"/>
                          </a:solidFill>
                          <a:latin typeface="Calibri"/>
                        </a:rPr>
                        <a:t>Trojan Downloaders &amp; Droppers </a:t>
                      </a:r>
                    </a:p>
                  </a:txBody>
                  <a:tcPr marL="9525" marR="9525" marT="9525" marB="0" anchor="b"/>
                </a:tc>
                <a:tc>
                  <a:txBody>
                    <a:bodyPr/>
                    <a:lstStyle/>
                    <a:p>
                      <a:pPr algn="r" fontAlgn="b"/>
                      <a:r>
                        <a:rPr lang="en-US" sz="1100" b="0" i="0" u="none" strike="noStrike">
                          <a:solidFill>
                            <a:srgbClr val="000000"/>
                          </a:solidFill>
                          <a:latin typeface="Calibri"/>
                        </a:rPr>
                        <a:t>3,772,217</a:t>
                      </a:r>
                    </a:p>
                  </a:txBody>
                  <a:tcPr marL="9525" marR="9525" marT="9525" marB="0" anchor="b"/>
                </a:tc>
              </a:tr>
              <a:tr h="370840">
                <a:tc>
                  <a:txBody>
                    <a:bodyPr/>
                    <a:lstStyle/>
                    <a:p>
                      <a:r>
                        <a:rPr lang="en-US" dirty="0" smtClean="0"/>
                        <a:t>3</a:t>
                      </a:r>
                      <a:endParaRPr lang="en-US" dirty="0"/>
                    </a:p>
                  </a:txBody>
                  <a:tcPr/>
                </a:tc>
                <a:tc>
                  <a:txBody>
                    <a:bodyPr/>
                    <a:lstStyle/>
                    <a:p>
                      <a:pPr algn="l" fontAlgn="b"/>
                      <a:r>
                        <a:rPr lang="en-US" sz="1100" b="0" i="0" u="none" strike="noStrike">
                          <a:solidFill>
                            <a:srgbClr val="000000"/>
                          </a:solidFill>
                          <a:latin typeface="Calibri"/>
                        </a:rPr>
                        <a:t>Win32/Vundo </a:t>
                      </a:r>
                    </a:p>
                  </a:txBody>
                  <a:tcPr marL="9525" marR="9525" marT="9525" marB="0" anchor="b"/>
                </a:tc>
                <a:tc>
                  <a:txBody>
                    <a:bodyPr/>
                    <a:lstStyle/>
                    <a:p>
                      <a:pPr algn="l" fontAlgn="b"/>
                      <a:r>
                        <a:rPr lang="en-US" sz="1100" b="0" i="0" u="none" strike="noStrike">
                          <a:solidFill>
                            <a:srgbClr val="000000"/>
                          </a:solidFill>
                          <a:latin typeface="Calibri"/>
                        </a:rPr>
                        <a:t>Miscellaneous Trojans </a:t>
                      </a:r>
                    </a:p>
                  </a:txBody>
                  <a:tcPr marL="9525" marR="9525" marT="9525" marB="0" anchor="b"/>
                </a:tc>
                <a:tc>
                  <a:txBody>
                    <a:bodyPr/>
                    <a:lstStyle/>
                    <a:p>
                      <a:pPr algn="r" fontAlgn="b"/>
                      <a:r>
                        <a:rPr lang="en-US" sz="1100" b="0" i="0" u="none" strike="noStrike">
                          <a:solidFill>
                            <a:srgbClr val="000000"/>
                          </a:solidFill>
                          <a:latin typeface="Calibri"/>
                        </a:rPr>
                        <a:t>3,635,207</a:t>
                      </a:r>
                    </a:p>
                  </a:txBody>
                  <a:tcPr marL="9525" marR="9525" marT="9525" marB="0" anchor="b"/>
                </a:tc>
              </a:tr>
              <a:tr h="370840">
                <a:tc>
                  <a:txBody>
                    <a:bodyPr/>
                    <a:lstStyle/>
                    <a:p>
                      <a:r>
                        <a:rPr lang="en-US" dirty="0" smtClean="0"/>
                        <a:t>4</a:t>
                      </a:r>
                      <a:endParaRPr lang="en-US" dirty="0"/>
                    </a:p>
                  </a:txBody>
                  <a:tcPr/>
                </a:tc>
                <a:tc>
                  <a:txBody>
                    <a:bodyPr/>
                    <a:lstStyle/>
                    <a:p>
                      <a:pPr algn="l" fontAlgn="b"/>
                      <a:r>
                        <a:rPr lang="en-US" sz="1100" b="0" i="0" u="none" strike="noStrike">
                          <a:solidFill>
                            <a:srgbClr val="000000"/>
                          </a:solidFill>
                          <a:latin typeface="Calibri"/>
                        </a:rPr>
                        <a:t>Win32/ZangoSearchAssistant</a:t>
                      </a:r>
                    </a:p>
                  </a:txBody>
                  <a:tcPr marL="9525" marR="9525" marT="9525" marB="0" anchor="b"/>
                </a:tc>
                <a:tc>
                  <a:txBody>
                    <a:bodyPr/>
                    <a:lstStyle/>
                    <a:p>
                      <a:pPr algn="l" fontAlgn="b"/>
                      <a:r>
                        <a:rPr lang="en-US" sz="1100" b="0" i="0" u="none" strike="noStrike">
                          <a:solidFill>
                            <a:srgbClr val="000000"/>
                          </a:solidFill>
                          <a:latin typeface="Calibri"/>
                        </a:rPr>
                        <a:t>Adware</a:t>
                      </a:r>
                    </a:p>
                  </a:txBody>
                  <a:tcPr marL="9525" marR="9525" marT="9525" marB="0" anchor="b"/>
                </a:tc>
                <a:tc>
                  <a:txBody>
                    <a:bodyPr/>
                    <a:lstStyle/>
                    <a:p>
                      <a:pPr algn="r" fontAlgn="b"/>
                      <a:r>
                        <a:rPr lang="en-US" sz="1100" b="0" i="0" u="none" strike="noStrike">
                          <a:solidFill>
                            <a:srgbClr val="000000"/>
                          </a:solidFill>
                          <a:latin typeface="Calibri"/>
                        </a:rPr>
                        <a:t>3,326,275</a:t>
                      </a:r>
                    </a:p>
                  </a:txBody>
                  <a:tcPr marL="9525" marR="9525" marT="9525" marB="0" anchor="b"/>
                </a:tc>
              </a:tr>
              <a:tr h="370840">
                <a:tc>
                  <a:txBody>
                    <a:bodyPr/>
                    <a:lstStyle/>
                    <a:p>
                      <a:r>
                        <a:rPr lang="en-US" dirty="0" smtClean="0"/>
                        <a:t>5</a:t>
                      </a:r>
                      <a:endParaRPr lang="en-US" dirty="0"/>
                    </a:p>
                  </a:txBody>
                  <a:tcPr/>
                </a:tc>
                <a:tc>
                  <a:txBody>
                    <a:bodyPr/>
                    <a:lstStyle/>
                    <a:p>
                      <a:pPr algn="l" fontAlgn="b"/>
                      <a:r>
                        <a:rPr lang="en-US" sz="1100" b="0" i="0" u="none" strike="noStrike">
                          <a:solidFill>
                            <a:srgbClr val="000000"/>
                          </a:solidFill>
                          <a:latin typeface="Calibri"/>
                        </a:rPr>
                        <a:t>Win32/Taterf</a:t>
                      </a:r>
                    </a:p>
                  </a:txBody>
                  <a:tcPr marL="9525" marR="9525" marT="9525" marB="0" anchor="b"/>
                </a:tc>
                <a:tc>
                  <a:txBody>
                    <a:bodyPr/>
                    <a:lstStyle/>
                    <a:p>
                      <a:pPr algn="l" fontAlgn="b"/>
                      <a:r>
                        <a:rPr lang="en-US" sz="1100" b="0" i="0" u="none" strike="noStrike">
                          <a:solidFill>
                            <a:srgbClr val="000000"/>
                          </a:solidFill>
                          <a:latin typeface="Calibri"/>
                        </a:rPr>
                        <a:t>Worms</a:t>
                      </a:r>
                    </a:p>
                  </a:txBody>
                  <a:tcPr marL="9525" marR="9525" marT="9525" marB="0" anchor="b"/>
                </a:tc>
                <a:tc>
                  <a:txBody>
                    <a:bodyPr/>
                    <a:lstStyle/>
                    <a:p>
                      <a:pPr algn="r" fontAlgn="b"/>
                      <a:r>
                        <a:rPr lang="en-US" sz="1100" b="0" i="0" u="none" strike="noStrike">
                          <a:solidFill>
                            <a:srgbClr val="000000"/>
                          </a:solidFill>
                          <a:latin typeface="Calibri"/>
                        </a:rPr>
                        <a:t>1,916,446</a:t>
                      </a:r>
                    </a:p>
                  </a:txBody>
                  <a:tcPr marL="9525" marR="9525" marT="9525" marB="0" anchor="b"/>
                </a:tc>
              </a:tr>
              <a:tr h="370840">
                <a:tc>
                  <a:txBody>
                    <a:bodyPr/>
                    <a:lstStyle/>
                    <a:p>
                      <a:r>
                        <a:rPr lang="en-US" dirty="0" smtClean="0"/>
                        <a:t>6</a:t>
                      </a:r>
                      <a:endParaRPr lang="en-US" dirty="0"/>
                    </a:p>
                  </a:txBody>
                  <a:tcPr/>
                </a:tc>
                <a:tc>
                  <a:txBody>
                    <a:bodyPr/>
                    <a:lstStyle/>
                    <a:p>
                      <a:pPr algn="l" fontAlgn="b"/>
                      <a:r>
                        <a:rPr lang="en-US" sz="1100" b="0" i="0" u="none" strike="noStrike">
                          <a:solidFill>
                            <a:srgbClr val="000000"/>
                          </a:solidFill>
                          <a:latin typeface="Calibri"/>
                        </a:rPr>
                        <a:t>Win32/ZangoShoppingreports</a:t>
                      </a:r>
                    </a:p>
                  </a:txBody>
                  <a:tcPr marL="9525" marR="9525" marT="9525" marB="0" anchor="b"/>
                </a:tc>
                <a:tc>
                  <a:txBody>
                    <a:bodyPr/>
                    <a:lstStyle/>
                    <a:p>
                      <a:pPr algn="l" fontAlgn="b"/>
                      <a:r>
                        <a:rPr lang="en-US" sz="1100" b="0" i="0" u="none" strike="noStrike">
                          <a:solidFill>
                            <a:srgbClr val="000000"/>
                          </a:solidFill>
                          <a:latin typeface="Calibri"/>
                        </a:rPr>
                        <a:t>Adware</a:t>
                      </a:r>
                    </a:p>
                  </a:txBody>
                  <a:tcPr marL="9525" marR="9525" marT="9525" marB="0" anchor="b"/>
                </a:tc>
                <a:tc>
                  <a:txBody>
                    <a:bodyPr/>
                    <a:lstStyle/>
                    <a:p>
                      <a:pPr algn="r" fontAlgn="b"/>
                      <a:r>
                        <a:rPr lang="en-US" sz="1100" b="0" i="0" u="none" strike="noStrike">
                          <a:solidFill>
                            <a:srgbClr val="000000"/>
                          </a:solidFill>
                          <a:latin typeface="Calibri"/>
                        </a:rPr>
                        <a:t>1,752,252</a:t>
                      </a:r>
                    </a:p>
                  </a:txBody>
                  <a:tcPr marL="9525" marR="9525" marT="9525" marB="0" anchor="b"/>
                </a:tc>
              </a:tr>
              <a:tr h="370840">
                <a:tc>
                  <a:txBody>
                    <a:bodyPr/>
                    <a:lstStyle/>
                    <a:p>
                      <a:r>
                        <a:rPr lang="en-US" dirty="0" smtClean="0"/>
                        <a:t>7</a:t>
                      </a:r>
                      <a:endParaRPr lang="en-US" dirty="0"/>
                    </a:p>
                  </a:txBody>
                  <a:tcPr/>
                </a:tc>
                <a:tc>
                  <a:txBody>
                    <a:bodyPr/>
                    <a:lstStyle/>
                    <a:p>
                      <a:pPr algn="l" fontAlgn="b"/>
                      <a:r>
                        <a:rPr lang="en-US" sz="1100" b="0" i="0" u="none" strike="noStrike">
                          <a:solidFill>
                            <a:srgbClr val="000000"/>
                          </a:solidFill>
                          <a:latin typeface="Calibri"/>
                        </a:rPr>
                        <a:t>Win32/FakeXPA</a:t>
                      </a:r>
                    </a:p>
                  </a:txBody>
                  <a:tcPr marL="9525" marR="9525" marT="9525" marB="0" anchor="b"/>
                </a:tc>
                <a:tc>
                  <a:txBody>
                    <a:bodyPr/>
                    <a:lstStyle/>
                    <a:p>
                      <a:pPr algn="l" fontAlgn="b"/>
                      <a:r>
                        <a:rPr lang="en-US" sz="1100" b="0" i="0" u="none" strike="noStrike">
                          <a:solidFill>
                            <a:srgbClr val="000000"/>
                          </a:solidFill>
                          <a:latin typeface="Calibri"/>
                        </a:rPr>
                        <a:t>Miscellaneous Trojans</a:t>
                      </a:r>
                    </a:p>
                  </a:txBody>
                  <a:tcPr marL="9525" marR="9525" marT="9525" marB="0" anchor="b"/>
                </a:tc>
                <a:tc>
                  <a:txBody>
                    <a:bodyPr/>
                    <a:lstStyle/>
                    <a:p>
                      <a:pPr algn="r" fontAlgn="b"/>
                      <a:r>
                        <a:rPr lang="en-US" sz="1100" b="0" i="0" u="none" strike="noStrike">
                          <a:solidFill>
                            <a:srgbClr val="000000"/>
                          </a:solidFill>
                          <a:latin typeface="Calibri"/>
                        </a:rPr>
                        <a:t>1,691,393</a:t>
                      </a:r>
                    </a:p>
                  </a:txBody>
                  <a:tcPr marL="9525" marR="9525" marT="9525" marB="0" anchor="b"/>
                </a:tc>
              </a:tr>
              <a:tr h="431304">
                <a:tc>
                  <a:txBody>
                    <a:bodyPr/>
                    <a:lstStyle/>
                    <a:p>
                      <a:r>
                        <a:rPr lang="en-US" dirty="0" smtClean="0"/>
                        <a:t>8</a:t>
                      </a:r>
                      <a:endParaRPr lang="en-US" dirty="0"/>
                    </a:p>
                  </a:txBody>
                  <a:tcPr/>
                </a:tc>
                <a:tc>
                  <a:txBody>
                    <a:bodyPr/>
                    <a:lstStyle/>
                    <a:p>
                      <a:pPr algn="l" fontAlgn="b"/>
                      <a:r>
                        <a:rPr lang="en-US" sz="1100" b="0" i="0" u="none" strike="noStrike">
                          <a:solidFill>
                            <a:srgbClr val="000000"/>
                          </a:solidFill>
                          <a:latin typeface="Calibri"/>
                        </a:rPr>
                        <a:t>Win32/FakeSecSen</a:t>
                      </a:r>
                    </a:p>
                  </a:txBody>
                  <a:tcPr marL="9525" marR="9525" marT="9525" marB="0" anchor="b"/>
                </a:tc>
                <a:tc>
                  <a:txBody>
                    <a:bodyPr/>
                    <a:lstStyle/>
                    <a:p>
                      <a:pPr algn="l" fontAlgn="b"/>
                      <a:r>
                        <a:rPr lang="en-US" sz="1100" b="0" i="0" u="none" strike="noStrike">
                          <a:solidFill>
                            <a:srgbClr val="000000"/>
                          </a:solidFill>
                          <a:latin typeface="Calibri"/>
                        </a:rPr>
                        <a:t>Miscellaneous Trojans</a:t>
                      </a:r>
                    </a:p>
                  </a:txBody>
                  <a:tcPr marL="9525" marR="9525" marT="9525" marB="0" anchor="b"/>
                </a:tc>
                <a:tc>
                  <a:txBody>
                    <a:bodyPr/>
                    <a:lstStyle/>
                    <a:p>
                      <a:pPr algn="r" fontAlgn="b"/>
                      <a:r>
                        <a:rPr lang="en-US" sz="1100" b="0" i="0" u="none" strike="noStrike">
                          <a:solidFill>
                            <a:srgbClr val="000000"/>
                          </a:solidFill>
                          <a:latin typeface="Calibri"/>
                        </a:rPr>
                        <a:t>1,575,648</a:t>
                      </a:r>
                    </a:p>
                  </a:txBody>
                  <a:tcPr marL="9525" marR="9525" marT="9525" marB="0" anchor="b"/>
                </a:tc>
              </a:tr>
              <a:tr h="370840">
                <a:tc>
                  <a:txBody>
                    <a:bodyPr/>
                    <a:lstStyle/>
                    <a:p>
                      <a:r>
                        <a:rPr lang="en-US" dirty="0" smtClean="0"/>
                        <a:t>9</a:t>
                      </a:r>
                      <a:endParaRPr lang="en-US" dirty="0"/>
                    </a:p>
                  </a:txBody>
                  <a:tcPr/>
                </a:tc>
                <a:tc>
                  <a:txBody>
                    <a:bodyPr/>
                    <a:lstStyle/>
                    <a:p>
                      <a:pPr algn="l" fontAlgn="b"/>
                      <a:r>
                        <a:rPr lang="en-US" sz="1100" b="0" i="0" u="none" strike="noStrike">
                          <a:solidFill>
                            <a:srgbClr val="000000"/>
                          </a:solidFill>
                          <a:latin typeface="Calibri"/>
                        </a:rPr>
                        <a:t>Win32/Hotbar</a:t>
                      </a:r>
                    </a:p>
                  </a:txBody>
                  <a:tcPr marL="9525" marR="9525" marT="9525" marB="0" anchor="b"/>
                </a:tc>
                <a:tc>
                  <a:txBody>
                    <a:bodyPr/>
                    <a:lstStyle/>
                    <a:p>
                      <a:pPr algn="l" fontAlgn="b"/>
                      <a:r>
                        <a:rPr lang="en-US" sz="1100" b="0" i="0" u="none" strike="noStrike">
                          <a:solidFill>
                            <a:srgbClr val="000000"/>
                          </a:solidFill>
                          <a:latin typeface="Calibri"/>
                        </a:rPr>
                        <a:t>Adware</a:t>
                      </a:r>
                    </a:p>
                  </a:txBody>
                  <a:tcPr marL="9525" marR="9525" marT="9525" marB="0" anchor="b"/>
                </a:tc>
                <a:tc>
                  <a:txBody>
                    <a:bodyPr/>
                    <a:lstStyle/>
                    <a:p>
                      <a:pPr algn="r" fontAlgn="b"/>
                      <a:r>
                        <a:rPr lang="en-US" sz="1100" b="0" i="0" u="none" strike="noStrike">
                          <a:solidFill>
                            <a:srgbClr val="000000"/>
                          </a:solidFill>
                          <a:latin typeface="Calibri"/>
                        </a:rPr>
                        <a:t>1,477,886</a:t>
                      </a:r>
                    </a:p>
                  </a:txBody>
                  <a:tcPr marL="9525" marR="9525" marT="9525" marB="0" anchor="b"/>
                </a:tc>
              </a:tr>
              <a:tr h="370840">
                <a:tc>
                  <a:txBody>
                    <a:bodyPr/>
                    <a:lstStyle/>
                    <a:p>
                      <a:r>
                        <a:rPr lang="en-US" dirty="0" smtClean="0"/>
                        <a:t>10</a:t>
                      </a:r>
                      <a:endParaRPr lang="en-US" dirty="0"/>
                    </a:p>
                  </a:txBody>
                  <a:tcPr/>
                </a:tc>
                <a:tc>
                  <a:txBody>
                    <a:bodyPr/>
                    <a:lstStyle/>
                    <a:p>
                      <a:pPr algn="l" fontAlgn="b"/>
                      <a:r>
                        <a:rPr lang="en-US" sz="1100" b="0" i="0" u="none" strike="noStrike">
                          <a:solidFill>
                            <a:srgbClr val="000000"/>
                          </a:solidFill>
                          <a:latin typeface="Calibri"/>
                        </a:rPr>
                        <a:t>Win32/Agent</a:t>
                      </a:r>
                    </a:p>
                  </a:txBody>
                  <a:tcPr marL="9525" marR="9525" marT="9525" marB="0" anchor="b"/>
                </a:tc>
                <a:tc>
                  <a:txBody>
                    <a:bodyPr/>
                    <a:lstStyle/>
                    <a:p>
                      <a:pPr algn="l" fontAlgn="b"/>
                      <a:r>
                        <a:rPr lang="en-US" sz="1100" b="0" i="0" u="none" strike="noStrike">
                          <a:solidFill>
                            <a:srgbClr val="000000"/>
                          </a:solidFill>
                          <a:latin typeface="Calibri"/>
                        </a:rPr>
                        <a:t>Miscellaneous Trojans</a:t>
                      </a:r>
                    </a:p>
                  </a:txBody>
                  <a:tcPr marL="9525" marR="9525" marT="9525" marB="0" anchor="b"/>
                </a:tc>
                <a:tc>
                  <a:txBody>
                    <a:bodyPr/>
                    <a:lstStyle/>
                    <a:p>
                      <a:pPr algn="r" fontAlgn="b"/>
                      <a:r>
                        <a:rPr lang="en-US" sz="1100" b="0" i="0" u="none" strike="noStrike" dirty="0">
                          <a:solidFill>
                            <a:srgbClr val="000000"/>
                          </a:solidFill>
                          <a:latin typeface="Calibri"/>
                        </a:rPr>
                        <a:t>1,289,178</a:t>
                      </a:r>
                    </a:p>
                  </a:txBody>
                  <a:tcPr marL="9525" marR="9525" marT="9525" marB="0" anchor="b"/>
                </a:tc>
              </a:tr>
            </a:tbl>
          </a:graphicData>
        </a:graphic>
      </p:graphicFrame>
      <p:sp>
        <p:nvSpPr>
          <p:cNvPr id="12" name="Rectangle 11"/>
          <p:cNvSpPr/>
          <p:nvPr/>
        </p:nvSpPr>
        <p:spPr bwMode="auto">
          <a:xfrm>
            <a:off x="2133599" y="1865973"/>
            <a:ext cx="2601951" cy="550126"/>
          </a:xfrm>
          <a:prstGeom prst="rect">
            <a:avLst/>
          </a:prstGeom>
          <a:solidFill>
            <a:schemeClr val="tx1"/>
          </a:solidFill>
          <a:ln w="50800" cmpd="sng">
            <a:solidFill>
              <a:schemeClr val="accent6"/>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dirty="0" smtClean="0">
                <a:solidFill>
                  <a:schemeClr val="bg1"/>
                </a:solidFill>
                <a:effectLst>
                  <a:outerShdw blurRad="38100" dist="38100" dir="2700000" algn="tl">
                    <a:srgbClr val="000000">
                      <a:alpha val="43137"/>
                    </a:srgbClr>
                  </a:outerShdw>
                </a:effectLst>
                <a:latin typeface="Calibri" pitchFamily="34" charset="0"/>
              </a:rPr>
              <a:t>Win32/</a:t>
            </a:r>
            <a:r>
              <a:rPr lang="en-US" sz="3200" dirty="0" err="1" smtClean="0">
                <a:solidFill>
                  <a:schemeClr val="bg1"/>
                </a:solidFill>
                <a:effectLst>
                  <a:outerShdw blurRad="38100" dist="38100" dir="2700000" algn="tl">
                    <a:srgbClr val="000000">
                      <a:alpha val="43137"/>
                    </a:srgbClr>
                  </a:outerShdw>
                </a:effectLst>
                <a:latin typeface="Calibri" pitchFamily="34" charset="0"/>
              </a:rPr>
              <a:t>Renos</a:t>
            </a:r>
            <a:endParaRPr lang="en-US" sz="32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3" name="Rectangle 12"/>
          <p:cNvSpPr/>
          <p:nvPr/>
        </p:nvSpPr>
        <p:spPr bwMode="auto">
          <a:xfrm>
            <a:off x="2039076" y="4075606"/>
            <a:ext cx="3345365" cy="557348"/>
          </a:xfrm>
          <a:prstGeom prst="rect">
            <a:avLst/>
          </a:prstGeom>
          <a:solidFill>
            <a:schemeClr val="tx1"/>
          </a:solidFill>
          <a:ln w="50800" cmpd="sng">
            <a:solidFill>
              <a:schemeClr val="accent6"/>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dirty="0" smtClean="0">
                <a:solidFill>
                  <a:schemeClr val="bg1"/>
                </a:solidFill>
                <a:effectLst>
                  <a:outerShdw blurRad="38100" dist="38100" dir="2700000" algn="tl">
                    <a:srgbClr val="000000">
                      <a:alpha val="43137"/>
                    </a:srgbClr>
                  </a:outerShdw>
                </a:effectLst>
                <a:latin typeface="Calibri" pitchFamily="34" charset="0"/>
              </a:rPr>
              <a:t>Win32/</a:t>
            </a:r>
            <a:r>
              <a:rPr lang="en-US" sz="3200" dirty="0" err="1" smtClean="0">
                <a:solidFill>
                  <a:schemeClr val="bg1"/>
                </a:solidFill>
                <a:effectLst>
                  <a:outerShdw blurRad="38100" dist="38100" dir="2700000" algn="tl">
                    <a:srgbClr val="000000">
                      <a:alpha val="43137"/>
                    </a:srgbClr>
                  </a:outerShdw>
                </a:effectLst>
                <a:latin typeface="Calibri" pitchFamily="34" charset="0"/>
              </a:rPr>
              <a:t>FakeXPA</a:t>
            </a:r>
            <a:endParaRPr lang="en-US" sz="3200" dirty="0" smtClean="0">
              <a:solidFill>
                <a:schemeClr val="bg1"/>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linds(horizontal)">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Rogue Security Software 1</a:t>
            </a:r>
            <a:endParaRPr lang="en-US" dirty="0"/>
          </a:p>
        </p:txBody>
      </p:sp>
      <p:sp>
        <p:nvSpPr>
          <p:cNvPr id="3" name="Content Placeholder 2"/>
          <p:cNvSpPr>
            <a:spLocks noGrp="1"/>
          </p:cNvSpPr>
          <p:nvPr>
            <p:ph idx="1"/>
          </p:nvPr>
        </p:nvSpPr>
        <p:spPr/>
        <p:txBody>
          <a:bodyPr/>
          <a:lstStyle/>
          <a:p>
            <a:r>
              <a:rPr lang="en-US" dirty="0" smtClean="0"/>
              <a:t>Use </a:t>
            </a:r>
            <a:r>
              <a:rPr lang="en-US" dirty="0" smtClean="0">
                <a:solidFill>
                  <a:schemeClr val="accent5"/>
                </a:solidFill>
              </a:rPr>
              <a:t>Fear</a:t>
            </a:r>
            <a:r>
              <a:rPr lang="en-US" dirty="0" smtClean="0"/>
              <a:t> to convince victims</a:t>
            </a:r>
          </a:p>
          <a:p>
            <a:pPr lvl="1"/>
            <a:r>
              <a:rPr lang="en-US" dirty="0" smtClean="0"/>
              <a:t>Win32/</a:t>
            </a:r>
            <a:r>
              <a:rPr lang="en-US" dirty="0" err="1" smtClean="0"/>
              <a:t>Renos</a:t>
            </a:r>
            <a:r>
              <a:rPr lang="en-US" dirty="0" smtClean="0"/>
              <a:t> Family</a:t>
            </a:r>
            <a:endParaRPr lang="en-US" dirty="0"/>
          </a:p>
        </p:txBody>
      </p:sp>
      <p:pic>
        <p:nvPicPr>
          <p:cNvPr id="59394" name="Picture 2" descr="http://www.microsoft.com/security/encyclopedia/en-us/i/bcb12a8b5234f45.jpg"/>
          <p:cNvPicPr>
            <a:picLocks noChangeAspect="1" noChangeArrowheads="1"/>
          </p:cNvPicPr>
          <p:nvPr/>
        </p:nvPicPr>
        <p:blipFill>
          <a:blip r:embed="rId3"/>
          <a:srcRect/>
          <a:stretch>
            <a:fillRect/>
          </a:stretch>
        </p:blipFill>
        <p:spPr bwMode="auto">
          <a:xfrm>
            <a:off x="1166619" y="2990889"/>
            <a:ext cx="847725" cy="466726"/>
          </a:xfrm>
          <a:prstGeom prst="rect">
            <a:avLst/>
          </a:prstGeom>
          <a:noFill/>
        </p:spPr>
      </p:pic>
      <p:pic>
        <p:nvPicPr>
          <p:cNvPr id="59396" name="Picture 4" descr="http://www.microsoft.com/security/encyclopedia/en-us/i/f32f5adfc2d74d9e.jpg"/>
          <p:cNvPicPr>
            <a:picLocks noChangeAspect="1" noChangeArrowheads="1"/>
          </p:cNvPicPr>
          <p:nvPr/>
        </p:nvPicPr>
        <p:blipFill>
          <a:blip r:embed="rId4"/>
          <a:srcRect/>
          <a:stretch>
            <a:fillRect/>
          </a:stretch>
        </p:blipFill>
        <p:spPr bwMode="auto">
          <a:xfrm>
            <a:off x="2356082" y="2946283"/>
            <a:ext cx="2124075" cy="2371726"/>
          </a:xfrm>
          <a:prstGeom prst="rect">
            <a:avLst/>
          </a:prstGeom>
          <a:noFill/>
        </p:spPr>
      </p:pic>
      <p:pic>
        <p:nvPicPr>
          <p:cNvPr id="59398" name="Picture 6" descr="http://www.microsoft.com/security/encyclopedia/en-us/i/9377f1209d444d55.jpg"/>
          <p:cNvPicPr>
            <a:picLocks noChangeAspect="1" noChangeArrowheads="1"/>
          </p:cNvPicPr>
          <p:nvPr/>
        </p:nvPicPr>
        <p:blipFill>
          <a:blip r:embed="rId5"/>
          <a:srcRect/>
          <a:stretch>
            <a:fillRect/>
          </a:stretch>
        </p:blipFill>
        <p:spPr bwMode="auto">
          <a:xfrm>
            <a:off x="4824219" y="2944928"/>
            <a:ext cx="3848100" cy="1876425"/>
          </a:xfrm>
          <a:prstGeom prst="rect">
            <a:avLst/>
          </a:prstGeom>
          <a:noFill/>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Rogue </a:t>
            </a:r>
            <a:r>
              <a:rPr lang="en-US" dirty="0" smtClean="0"/>
              <a:t>Security </a:t>
            </a:r>
            <a:r>
              <a:rPr lang="en-US" dirty="0"/>
              <a:t>Software </a:t>
            </a:r>
            <a:r>
              <a:rPr lang="en-US" dirty="0" smtClean="0"/>
              <a:t>2</a:t>
            </a:r>
            <a:endParaRPr lang="en-US" dirty="0"/>
          </a:p>
        </p:txBody>
      </p:sp>
      <p:sp>
        <p:nvSpPr>
          <p:cNvPr id="3" name="Content Placeholder 2"/>
          <p:cNvSpPr>
            <a:spLocks noGrp="1"/>
          </p:cNvSpPr>
          <p:nvPr>
            <p:ph idx="1"/>
          </p:nvPr>
        </p:nvSpPr>
        <p:spPr/>
        <p:txBody>
          <a:bodyPr/>
          <a:lstStyle/>
          <a:p>
            <a:r>
              <a:rPr lang="en-US" dirty="0" smtClean="0"/>
              <a:t>Use the same logic</a:t>
            </a:r>
          </a:p>
          <a:p>
            <a:pPr lvl="1"/>
            <a:r>
              <a:rPr lang="en-US" dirty="0" smtClean="0"/>
              <a:t>Win32/</a:t>
            </a:r>
            <a:r>
              <a:rPr lang="en-US" dirty="0" err="1" smtClean="0"/>
              <a:t>FakeXPA</a:t>
            </a:r>
            <a:r>
              <a:rPr lang="en-US" dirty="0" smtClean="0"/>
              <a:t> Family</a:t>
            </a:r>
          </a:p>
          <a:p>
            <a:pPr lvl="1"/>
            <a:endParaRPr lang="en-US" dirty="0"/>
          </a:p>
        </p:txBody>
      </p:sp>
      <p:pic>
        <p:nvPicPr>
          <p:cNvPr id="62466" name="Picture 2" descr="http://www.microsoft.com/security/encyclopedia/en-us/i/1ffab04b68154df2.jpg"/>
          <p:cNvPicPr>
            <a:picLocks noChangeAspect="1" noChangeArrowheads="1"/>
          </p:cNvPicPr>
          <p:nvPr/>
        </p:nvPicPr>
        <p:blipFill>
          <a:blip r:embed="rId3"/>
          <a:srcRect/>
          <a:stretch>
            <a:fillRect/>
          </a:stretch>
        </p:blipFill>
        <p:spPr bwMode="auto">
          <a:xfrm>
            <a:off x="1166619" y="1959905"/>
            <a:ext cx="2552700" cy="923925"/>
          </a:xfrm>
          <a:prstGeom prst="rect">
            <a:avLst/>
          </a:prstGeom>
          <a:noFill/>
        </p:spPr>
      </p:pic>
      <p:pic>
        <p:nvPicPr>
          <p:cNvPr id="62470" name="Picture 6" descr="http://www.microsoft.com/security/encyclopedia/en-us/i/a35856aaeab64af9.jpg"/>
          <p:cNvPicPr>
            <a:picLocks noChangeAspect="1" noChangeArrowheads="1"/>
          </p:cNvPicPr>
          <p:nvPr/>
        </p:nvPicPr>
        <p:blipFill>
          <a:blip r:embed="rId4"/>
          <a:srcRect/>
          <a:stretch>
            <a:fillRect/>
          </a:stretch>
        </p:blipFill>
        <p:spPr bwMode="auto">
          <a:xfrm>
            <a:off x="1865429" y="1715933"/>
            <a:ext cx="5353050" cy="3952876"/>
          </a:xfrm>
          <a:prstGeom prst="rect">
            <a:avLst/>
          </a:prstGeom>
          <a:noFill/>
        </p:spPr>
      </p:pic>
      <p:pic>
        <p:nvPicPr>
          <p:cNvPr id="62468" name="Picture 4" descr="http://www.microsoft.com/security/encyclopedia/en-us/i/c40647fde2204126.jpg"/>
          <p:cNvPicPr>
            <a:picLocks noChangeAspect="1" noChangeArrowheads="1"/>
          </p:cNvPicPr>
          <p:nvPr/>
        </p:nvPicPr>
        <p:blipFill>
          <a:blip r:embed="rId5"/>
          <a:srcRect/>
          <a:stretch>
            <a:fillRect/>
          </a:stretch>
        </p:blipFill>
        <p:spPr bwMode="auto">
          <a:xfrm>
            <a:off x="3530678" y="2089498"/>
            <a:ext cx="3895725" cy="3800476"/>
          </a:xfrm>
          <a:prstGeom prst="rect">
            <a:avLst/>
          </a:prstGeom>
          <a:noFill/>
        </p:spPr>
      </p:pic>
      <p:pic>
        <p:nvPicPr>
          <p:cNvPr id="62472" name="Picture 8" descr="http://www.microsoft.com/security/encyclopedia/en-us/i/7f51a796c1444574.jpg"/>
          <p:cNvPicPr>
            <a:picLocks noChangeAspect="1" noChangeArrowheads="1"/>
          </p:cNvPicPr>
          <p:nvPr/>
        </p:nvPicPr>
        <p:blipFill>
          <a:blip r:embed="rId6"/>
          <a:srcRect/>
          <a:stretch>
            <a:fillRect/>
          </a:stretch>
        </p:blipFill>
        <p:spPr bwMode="auto">
          <a:xfrm>
            <a:off x="1248395" y="2757139"/>
            <a:ext cx="3829050" cy="1352550"/>
          </a:xfrm>
          <a:prstGeom prst="rect">
            <a:avLst/>
          </a:prstGeom>
          <a:noFill/>
        </p:spPr>
      </p:pic>
      <p:pic>
        <p:nvPicPr>
          <p:cNvPr id="62474" name="Picture 10" descr="http://www.microsoft.com/security/encyclopedia/en-us/i/ba6695b18feb4308.jpg"/>
          <p:cNvPicPr>
            <a:picLocks noChangeAspect="1" noChangeArrowheads="1"/>
          </p:cNvPicPr>
          <p:nvPr/>
        </p:nvPicPr>
        <p:blipFill>
          <a:blip r:embed="rId7"/>
          <a:srcRect/>
          <a:stretch>
            <a:fillRect/>
          </a:stretch>
        </p:blipFill>
        <p:spPr bwMode="auto">
          <a:xfrm>
            <a:off x="3099497" y="2383651"/>
            <a:ext cx="5524500" cy="4105275"/>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box(in)">
                                      <p:cBhvr>
                                        <p:cTn id="7" dur="500"/>
                                        <p:tgtEl>
                                          <p:spTgt spid="6246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2470"/>
                                        </p:tgtEl>
                                        <p:attrNameLst>
                                          <p:attrName>style.visibility</p:attrName>
                                        </p:attrNameLst>
                                      </p:cBhvr>
                                      <p:to>
                                        <p:strVal val="visible"/>
                                      </p:to>
                                    </p:set>
                                    <p:animEffect transition="in" filter="box(in)">
                                      <p:cBhvr>
                                        <p:cTn id="12" dur="500"/>
                                        <p:tgtEl>
                                          <p:spTgt spid="6247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62468"/>
                                        </p:tgtEl>
                                        <p:attrNameLst>
                                          <p:attrName>style.visibility</p:attrName>
                                        </p:attrNameLst>
                                      </p:cBhvr>
                                      <p:to>
                                        <p:strVal val="visible"/>
                                      </p:to>
                                    </p:set>
                                    <p:animEffect transition="in" filter="box(in)">
                                      <p:cBhvr>
                                        <p:cTn id="17" dur="500"/>
                                        <p:tgtEl>
                                          <p:spTgt spid="62468"/>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62472"/>
                                        </p:tgtEl>
                                        <p:attrNameLst>
                                          <p:attrName>style.visibility</p:attrName>
                                        </p:attrNameLst>
                                      </p:cBhvr>
                                      <p:to>
                                        <p:strVal val="visible"/>
                                      </p:to>
                                    </p:set>
                                    <p:animEffect transition="in" filter="box(in)">
                                      <p:cBhvr>
                                        <p:cTn id="22" dur="500"/>
                                        <p:tgtEl>
                                          <p:spTgt spid="62472"/>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62474"/>
                                        </p:tgtEl>
                                        <p:attrNameLst>
                                          <p:attrName>style.visibility</p:attrName>
                                        </p:attrNameLst>
                                      </p:cBhvr>
                                      <p:to>
                                        <p:strVal val="visible"/>
                                      </p:to>
                                    </p:set>
                                    <p:animEffect transition="in" filter="box(in)">
                                      <p:cBhvr>
                                        <p:cTn id="27" dur="500"/>
                                        <p:tgtEl>
                                          <p:spTgt spid="624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Use your </a:t>
            </a:r>
            <a:r>
              <a:rPr lang="en-US" dirty="0" smtClean="0">
                <a:solidFill>
                  <a:schemeClr val="accent5"/>
                </a:solidFill>
              </a:rPr>
              <a:t>Desire</a:t>
            </a:r>
            <a:endParaRPr lang="en-US" dirty="0">
              <a:solidFill>
                <a:schemeClr val="accent5"/>
              </a:solidFill>
            </a:endParaRPr>
          </a:p>
        </p:txBody>
      </p:sp>
      <p:pic>
        <p:nvPicPr>
          <p:cNvPr id="7" name="Picture 2" descr="Malicious YouTube post"/>
          <p:cNvPicPr>
            <a:picLocks noChangeAspect="1" noChangeArrowheads="1"/>
          </p:cNvPicPr>
          <p:nvPr/>
        </p:nvPicPr>
        <p:blipFill>
          <a:blip r:embed="rId3"/>
          <a:srcRect/>
          <a:stretch>
            <a:fillRect/>
          </a:stretch>
        </p:blipFill>
        <p:spPr bwMode="auto">
          <a:xfrm>
            <a:off x="2581784" y="1051072"/>
            <a:ext cx="5394833" cy="5179040"/>
          </a:xfrm>
          <a:prstGeom prst="rect">
            <a:avLst/>
          </a:prstGeom>
          <a:noFill/>
        </p:spPr>
      </p:pic>
      <p:sp>
        <p:nvSpPr>
          <p:cNvPr id="2" name="Title 1"/>
          <p:cNvSpPr>
            <a:spLocks noGrp="1"/>
          </p:cNvSpPr>
          <p:nvPr>
            <p:ph type="title"/>
          </p:nvPr>
        </p:nvSpPr>
        <p:spPr>
          <a:xfrm>
            <a:off x="381000" y="230188"/>
            <a:ext cx="8382000" cy="664797"/>
          </a:xfrm>
        </p:spPr>
        <p:txBody>
          <a:bodyPr/>
          <a:lstStyle/>
          <a:p>
            <a:r>
              <a:rPr lang="en-US" dirty="0" smtClean="0"/>
              <a:t>A Rogue Software Real Sample</a:t>
            </a:r>
            <a:endParaRPr lang="en-US" dirty="0"/>
          </a:p>
        </p:txBody>
      </p:sp>
      <p:pic>
        <p:nvPicPr>
          <p:cNvPr id="4" name="Picture 4" descr="http://www.microsoft.com/security/portal/blog-images/WinWebsec_image2.jpg"/>
          <p:cNvPicPr>
            <a:picLocks noChangeAspect="1" noChangeArrowheads="1"/>
          </p:cNvPicPr>
          <p:nvPr/>
        </p:nvPicPr>
        <p:blipFill>
          <a:blip r:embed="rId4"/>
          <a:srcRect/>
          <a:stretch>
            <a:fillRect/>
          </a:stretch>
        </p:blipFill>
        <p:spPr bwMode="auto">
          <a:xfrm>
            <a:off x="3701705" y="1492214"/>
            <a:ext cx="5149473" cy="5012690"/>
          </a:xfrm>
          <a:prstGeom prst="rect">
            <a:avLst/>
          </a:prstGeom>
          <a:noFill/>
        </p:spPr>
      </p:pic>
      <p:pic>
        <p:nvPicPr>
          <p:cNvPr id="5" name="Picture 6" descr="http://www.microsoft.com/security/portal/blog-images/WinWebsec_image3.jpg"/>
          <p:cNvPicPr>
            <a:picLocks noChangeAspect="1" noChangeArrowheads="1"/>
          </p:cNvPicPr>
          <p:nvPr/>
        </p:nvPicPr>
        <p:blipFill>
          <a:blip r:embed="rId5"/>
          <a:srcRect/>
          <a:stretch>
            <a:fillRect/>
          </a:stretch>
        </p:blipFill>
        <p:spPr bwMode="auto">
          <a:xfrm>
            <a:off x="2425899" y="2298628"/>
            <a:ext cx="5636594" cy="4139375"/>
          </a:xfrm>
          <a:prstGeom prst="rect">
            <a:avLst/>
          </a:prstGeom>
          <a:noFill/>
        </p:spPr>
      </p:pic>
      <p:pic>
        <p:nvPicPr>
          <p:cNvPr id="6" name="Picture 8" descr="http://www.microsoft.com/security/portal/blog-images/WinWebsec_image5.jpg"/>
          <p:cNvPicPr>
            <a:picLocks noChangeAspect="1" noChangeArrowheads="1"/>
          </p:cNvPicPr>
          <p:nvPr/>
        </p:nvPicPr>
        <p:blipFill>
          <a:blip r:embed="rId6"/>
          <a:srcRect/>
          <a:stretch>
            <a:fillRect/>
          </a:stretch>
        </p:blipFill>
        <p:spPr bwMode="auto">
          <a:xfrm>
            <a:off x="2340991" y="3532060"/>
            <a:ext cx="3114675" cy="1076326"/>
          </a:xfrm>
          <a:prstGeom prst="rect">
            <a:avLst/>
          </a:prstGeom>
          <a:noFill/>
        </p:spPr>
      </p:pic>
      <p:sp>
        <p:nvSpPr>
          <p:cNvPr id="8" name="Rectangle 7"/>
          <p:cNvSpPr/>
          <p:nvPr/>
        </p:nvSpPr>
        <p:spPr>
          <a:xfrm>
            <a:off x="683622" y="6448589"/>
            <a:ext cx="7667897" cy="369332"/>
          </a:xfrm>
          <a:prstGeom prst="rect">
            <a:avLst/>
          </a:prstGeom>
        </p:spPr>
        <p:txBody>
          <a:bodyPr wrap="square">
            <a:spAutoFit/>
          </a:bodyPr>
          <a:lstStyle/>
          <a:p>
            <a:r>
              <a:rPr lang="en-US" dirty="0" smtClean="0"/>
              <a:t>There is no security issue or vulnerability in YouTube.com. </a:t>
            </a:r>
            <a:endParaRPr lang="en-US" dirty="0"/>
          </a:p>
        </p:txBody>
      </p:sp>
      <p:sp>
        <p:nvSpPr>
          <p:cNvPr id="9" name="Rectangle 8"/>
          <p:cNvSpPr/>
          <p:nvPr/>
        </p:nvSpPr>
        <p:spPr>
          <a:xfrm>
            <a:off x="1580321" y="809896"/>
            <a:ext cx="6867939" cy="261610"/>
          </a:xfrm>
          <a:prstGeom prst="rect">
            <a:avLst/>
          </a:prstGeom>
        </p:spPr>
        <p:txBody>
          <a:bodyPr wrap="square">
            <a:spAutoFit/>
          </a:bodyPr>
          <a:lstStyle/>
          <a:p>
            <a:r>
              <a:rPr lang="en-US" sz="1100" dirty="0" smtClean="0"/>
              <a:t>http://blogs.technet.com/mmpc/archive/2009/08/20/winwebsec-on-youtube.aspx</a:t>
            </a:r>
            <a:endParaRPr lang="en-US" sz="1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i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ox(in)">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ox(in)">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Rogue Software	</a:t>
            </a:r>
            <a:endParaRPr lang="en-GB" dirty="0"/>
          </a:p>
        </p:txBody>
      </p:sp>
      <p:sp>
        <p:nvSpPr>
          <p:cNvPr id="3" name="Content Placeholder 2"/>
          <p:cNvSpPr>
            <a:spLocks noGrp="1"/>
          </p:cNvSpPr>
          <p:nvPr>
            <p:ph idx="1"/>
          </p:nvPr>
        </p:nvSpPr>
        <p:spPr/>
        <p:txBody>
          <a:bodyPr/>
          <a:lstStyle/>
          <a:p>
            <a:r>
              <a:rPr lang="en-GB" dirty="0" smtClean="0">
                <a:hlinkClick r:id="rId3"/>
              </a:rPr>
              <a:t>Win32/</a:t>
            </a:r>
            <a:r>
              <a:rPr lang="en-GB" dirty="0" err="1" smtClean="0">
                <a:hlinkClick r:id="rId3"/>
              </a:rPr>
              <a:t>FakeVimes</a:t>
            </a:r>
            <a:r>
              <a:rPr lang="en-GB" dirty="0" smtClean="0"/>
              <a:t> and </a:t>
            </a:r>
            <a:r>
              <a:rPr lang="en-GB" dirty="0" smtClean="0">
                <a:hlinkClick r:id="rId4"/>
              </a:rPr>
              <a:t>Win32/</a:t>
            </a:r>
            <a:r>
              <a:rPr lang="en-GB" dirty="0" err="1" smtClean="0">
                <a:hlinkClick r:id="rId4"/>
              </a:rPr>
              <a:t>PrivacyCenter</a:t>
            </a:r>
            <a:r>
              <a:rPr lang="en-GB" dirty="0" smtClean="0"/>
              <a:t> have become more prevalent in the last </a:t>
            </a:r>
            <a:r>
              <a:rPr lang="en-GB" dirty="0" smtClean="0"/>
              <a:t/>
            </a:r>
            <a:br>
              <a:rPr lang="en-GB" dirty="0" smtClean="0"/>
            </a:br>
            <a:r>
              <a:rPr lang="en-GB" dirty="0" smtClean="0"/>
              <a:t>2 months</a:t>
            </a:r>
            <a:endParaRPr lang="en-GB" dirty="0" smtClean="0"/>
          </a:p>
          <a:p>
            <a:r>
              <a:rPr lang="en-US" dirty="0" smtClean="0"/>
              <a:t>Distributed via fake online scanners</a:t>
            </a:r>
            <a:endParaRPr lang="en-GB" dirty="0"/>
          </a:p>
        </p:txBody>
      </p:sp>
      <p:pic>
        <p:nvPicPr>
          <p:cNvPr id="3074" name="Picture 2" descr="C:\Users\grahamca\Pictures\FakeVimes.png"/>
          <p:cNvPicPr>
            <a:picLocks noChangeAspect="1" noChangeArrowheads="1"/>
          </p:cNvPicPr>
          <p:nvPr/>
        </p:nvPicPr>
        <p:blipFill>
          <a:blip r:embed="rId5"/>
          <a:srcRect/>
          <a:stretch>
            <a:fillRect/>
          </a:stretch>
        </p:blipFill>
        <p:spPr bwMode="auto">
          <a:xfrm>
            <a:off x="2594112" y="3344746"/>
            <a:ext cx="6422143" cy="4662099"/>
          </a:xfrm>
          <a:prstGeom prst="rect">
            <a:avLst/>
          </a:prstGeom>
          <a:noFill/>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Worms: Win32/</a:t>
            </a:r>
            <a:r>
              <a:rPr lang="en-US" dirty="0" err="1" smtClean="0"/>
              <a:t>Conficker.A</a:t>
            </a:r>
            <a:r>
              <a:rPr lang="en-US" dirty="0" smtClean="0"/>
              <a:t> to E</a:t>
            </a:r>
            <a:endParaRPr lang="en-US" dirty="0"/>
          </a:p>
        </p:txBody>
      </p:sp>
      <p:sp>
        <p:nvSpPr>
          <p:cNvPr id="3" name="Content Placeholder 2"/>
          <p:cNvSpPr>
            <a:spLocks noGrp="1"/>
          </p:cNvSpPr>
          <p:nvPr>
            <p:ph idx="1"/>
          </p:nvPr>
        </p:nvSpPr>
        <p:spPr>
          <a:xfrm>
            <a:off x="381000" y="1205054"/>
            <a:ext cx="8382000" cy="4987928"/>
          </a:xfrm>
        </p:spPr>
        <p:txBody>
          <a:bodyPr>
            <a:normAutofit fontScale="85000" lnSpcReduction="10000"/>
          </a:bodyPr>
          <a:lstStyle/>
          <a:p>
            <a:pPr>
              <a:lnSpc>
                <a:spcPct val="110000"/>
              </a:lnSpc>
              <a:spcBef>
                <a:spcPts val="0"/>
              </a:spcBef>
            </a:pPr>
            <a:r>
              <a:rPr lang="en-US" sz="2400" dirty="0" smtClean="0"/>
              <a:t>Win32/</a:t>
            </a:r>
            <a:r>
              <a:rPr lang="en-US" sz="2400" dirty="0" err="1" smtClean="0"/>
              <a:t>Conficker</a:t>
            </a:r>
            <a:r>
              <a:rPr lang="en-US" sz="2400" dirty="0" smtClean="0"/>
              <a:t> is a worm that infects other computers across a network by exploiting a vulnerability in the Windows Server service (SVCHOST.EXE)</a:t>
            </a:r>
          </a:p>
          <a:p>
            <a:pPr>
              <a:lnSpc>
                <a:spcPct val="110000"/>
              </a:lnSpc>
              <a:spcBef>
                <a:spcPts val="0"/>
              </a:spcBef>
            </a:pPr>
            <a:endParaRPr lang="en-US" sz="1500" dirty="0" smtClean="0">
              <a:solidFill>
                <a:schemeClr val="accent5"/>
              </a:solidFill>
            </a:endParaRPr>
          </a:p>
          <a:p>
            <a:pPr lvl="1">
              <a:lnSpc>
                <a:spcPct val="110000"/>
              </a:lnSpc>
              <a:spcBef>
                <a:spcPts val="0"/>
              </a:spcBef>
            </a:pPr>
            <a:r>
              <a:rPr lang="en-US" sz="2000" dirty="0" smtClean="0">
                <a:solidFill>
                  <a:schemeClr val="accent5"/>
                </a:solidFill>
              </a:rPr>
              <a:t>On October 23, 2008</a:t>
            </a:r>
            <a:r>
              <a:rPr lang="en-US" sz="2000" dirty="0" smtClean="0"/>
              <a:t>, Microsoft released critical security update </a:t>
            </a:r>
            <a:r>
              <a:rPr lang="en-US" sz="2000" b="1" dirty="0" smtClean="0">
                <a:solidFill>
                  <a:srgbClr val="FF0000"/>
                </a:solidFill>
              </a:rPr>
              <a:t>MS08-067</a:t>
            </a:r>
          </a:p>
          <a:p>
            <a:pPr lvl="2">
              <a:lnSpc>
                <a:spcPct val="110000"/>
              </a:lnSpc>
              <a:spcBef>
                <a:spcPts val="0"/>
              </a:spcBef>
            </a:pPr>
            <a:r>
              <a:rPr lang="en-US" sz="2000" dirty="0" smtClean="0"/>
              <a:t>Allow remote code execution if an affected system received a specially crafted Remote Procedure Call (</a:t>
            </a:r>
            <a:r>
              <a:rPr lang="en-US" sz="2000" dirty="0" smtClean="0">
                <a:solidFill>
                  <a:srgbClr val="FF0000"/>
                </a:solidFill>
              </a:rPr>
              <a:t>RPC</a:t>
            </a:r>
            <a:r>
              <a:rPr lang="en-US" sz="2000" dirty="0" smtClean="0"/>
              <a:t>) request</a:t>
            </a:r>
          </a:p>
          <a:p>
            <a:pPr lvl="1">
              <a:lnSpc>
                <a:spcPct val="110000"/>
              </a:lnSpc>
              <a:spcBef>
                <a:spcPts val="0"/>
              </a:spcBef>
            </a:pPr>
            <a:r>
              <a:rPr lang="en-US" sz="2000" dirty="0" smtClean="0">
                <a:solidFill>
                  <a:schemeClr val="accent5"/>
                </a:solidFill>
              </a:rPr>
              <a:t>On November 21, 2008</a:t>
            </a:r>
            <a:r>
              <a:rPr lang="en-US" sz="2000" dirty="0" smtClean="0"/>
              <a:t>, the first significant worm that exploits MS08-067 </a:t>
            </a:r>
            <a:r>
              <a:rPr lang="en-US" sz="2000" dirty="0" smtClean="0"/>
              <a:t/>
            </a:r>
            <a:br>
              <a:rPr lang="en-US" sz="2000" dirty="0" smtClean="0"/>
            </a:br>
            <a:r>
              <a:rPr lang="en-US" sz="2000" dirty="0" smtClean="0"/>
              <a:t>was discovered</a:t>
            </a:r>
            <a:endParaRPr lang="en-US" sz="2000" dirty="0" smtClean="0"/>
          </a:p>
          <a:p>
            <a:pPr lvl="2">
              <a:lnSpc>
                <a:spcPct val="110000"/>
              </a:lnSpc>
              <a:spcBef>
                <a:spcPts val="0"/>
              </a:spcBef>
            </a:pPr>
            <a:r>
              <a:rPr lang="en-US" sz="2000" dirty="0" smtClean="0"/>
              <a:t>The first variant discovered, Worm:Win32/</a:t>
            </a:r>
            <a:r>
              <a:rPr lang="en-US" sz="2000" dirty="0" err="1" smtClean="0"/>
              <a:t>Conficker.A</a:t>
            </a:r>
            <a:r>
              <a:rPr lang="en-US" sz="2000" dirty="0" smtClean="0"/>
              <a:t>, only uses MS08-067 exploits to propagate</a:t>
            </a:r>
          </a:p>
          <a:p>
            <a:pPr lvl="1">
              <a:lnSpc>
                <a:spcPct val="110000"/>
              </a:lnSpc>
              <a:spcBef>
                <a:spcPts val="0"/>
              </a:spcBef>
            </a:pPr>
            <a:r>
              <a:rPr lang="en-US" sz="2000" dirty="0" smtClean="0">
                <a:solidFill>
                  <a:schemeClr val="accent5"/>
                </a:solidFill>
              </a:rPr>
              <a:t>On December 29 2008</a:t>
            </a:r>
            <a:r>
              <a:rPr lang="en-US" sz="2000" dirty="0" smtClean="0"/>
              <a:t>, a significantly more dangerous variant, Win32/</a:t>
            </a:r>
            <a:r>
              <a:rPr lang="en-US" sz="2000" dirty="0" err="1" smtClean="0"/>
              <a:t>Conficker.B</a:t>
            </a:r>
            <a:r>
              <a:rPr lang="en-US" sz="2000" dirty="0" smtClean="0"/>
              <a:t>, was </a:t>
            </a:r>
            <a:r>
              <a:rPr lang="en-US" sz="2000" dirty="0" smtClean="0"/>
              <a:t>discovered</a:t>
            </a:r>
            <a:endParaRPr lang="en-US" sz="2000" dirty="0" smtClean="0"/>
          </a:p>
          <a:p>
            <a:pPr lvl="2">
              <a:lnSpc>
                <a:spcPct val="110000"/>
              </a:lnSpc>
              <a:spcBef>
                <a:spcPts val="0"/>
              </a:spcBef>
            </a:pPr>
            <a:r>
              <a:rPr lang="en-US" sz="2000" dirty="0" smtClean="0"/>
              <a:t>Exploits the MS08-067 vulnerability but uses additional methods to propagate</a:t>
            </a:r>
            <a:r>
              <a:rPr lang="en-US" sz="2000" dirty="0" smtClean="0"/>
              <a:t>.</a:t>
            </a:r>
            <a:br>
              <a:rPr lang="en-US" sz="2000" dirty="0" smtClean="0"/>
            </a:br>
            <a:r>
              <a:rPr lang="en-US" sz="2000" dirty="0" smtClean="0"/>
              <a:t>It </a:t>
            </a:r>
            <a:r>
              <a:rPr lang="en-US" sz="2000" dirty="0" smtClean="0"/>
              <a:t>attempts to spread itself to other computers on </a:t>
            </a:r>
            <a:r>
              <a:rPr lang="en-US" sz="2000" dirty="0" smtClean="0"/>
              <a:t>the </a:t>
            </a:r>
            <a:r>
              <a:rPr lang="en-US" sz="2000" dirty="0" smtClean="0"/>
              <a:t>network</a:t>
            </a:r>
          </a:p>
          <a:p>
            <a:pPr lvl="3">
              <a:lnSpc>
                <a:spcPct val="110000"/>
              </a:lnSpc>
              <a:spcBef>
                <a:spcPts val="0"/>
              </a:spcBef>
            </a:pPr>
            <a:r>
              <a:rPr lang="en-US" sz="2000" dirty="0" smtClean="0"/>
              <a:t>Combining the vulnerability with social engineering to introduce and spread the worm in an organization</a:t>
            </a:r>
          </a:p>
          <a:p>
            <a:pPr lvl="1">
              <a:lnSpc>
                <a:spcPct val="110000"/>
              </a:lnSpc>
              <a:spcBef>
                <a:spcPts val="0"/>
              </a:spcBef>
            </a:pPr>
            <a:r>
              <a:rPr lang="en-US" sz="2100" dirty="0" smtClean="0"/>
              <a:t>Continues…</a:t>
            </a:r>
          </a:p>
          <a:p>
            <a:pPr lvl="1">
              <a:lnSpc>
                <a:spcPct val="110000"/>
              </a:lnSpc>
              <a:spcBef>
                <a:spcPts val="0"/>
              </a:spcBef>
            </a:pPr>
            <a:endParaRPr lang="en-US" dirty="0" smtClean="0"/>
          </a:p>
          <a:p>
            <a:pPr lvl="1">
              <a:lnSpc>
                <a:spcPct val="110000"/>
              </a:lnSpc>
              <a:spcBef>
                <a:spcPts val="0"/>
              </a:spcBef>
            </a:pPr>
            <a:endParaRPr lang="en-US" dirty="0" smtClean="0"/>
          </a:p>
          <a:p>
            <a:pPr lvl="1">
              <a:lnSpc>
                <a:spcPct val="110000"/>
              </a:lnSpc>
              <a:spcBef>
                <a:spcPts val="0"/>
              </a:spcBef>
            </a:pPr>
            <a:endParaRPr lang="en-US" dirty="0"/>
          </a:p>
        </p:txBody>
      </p:sp>
      <p:sp>
        <p:nvSpPr>
          <p:cNvPr id="4" name="Rectangle 3"/>
          <p:cNvSpPr/>
          <p:nvPr/>
        </p:nvSpPr>
        <p:spPr>
          <a:xfrm>
            <a:off x="1284514" y="6450764"/>
            <a:ext cx="6405154" cy="261610"/>
          </a:xfrm>
          <a:prstGeom prst="rect">
            <a:avLst/>
          </a:prstGeom>
        </p:spPr>
        <p:txBody>
          <a:bodyPr wrap="square">
            <a:spAutoFit/>
          </a:bodyPr>
          <a:lstStyle/>
          <a:p>
            <a:r>
              <a:rPr lang="en-US" sz="1100" dirty="0" smtClean="0"/>
              <a:t>http://www.microsoft.com/security/portal/Threat/Encyclopedia/Entry.aspx?Name=Win32%2fConficker</a:t>
            </a:r>
            <a:endParaRPr lang="en-US" sz="1100"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4"/>
          <a:srcRect/>
          <a:stretch>
            <a:fillRect/>
          </a:stretch>
        </p:blipFill>
        <p:spPr bwMode="auto">
          <a:xfrm>
            <a:off x="39687" y="143265"/>
            <a:ext cx="9104313" cy="6399213"/>
          </a:xfrm>
          <a:prstGeom prst="rect">
            <a:avLst/>
          </a:prstGeom>
          <a:noFill/>
          <a:ln w="9525">
            <a:noFill/>
            <a:miter lim="800000"/>
            <a:headEnd/>
            <a:tailEnd/>
          </a:ln>
          <a:effectLst/>
        </p:spPr>
      </p:pic>
      <p:pic>
        <p:nvPicPr>
          <p:cNvPr id="1027" name="Picture 1" descr="Conficker Autorun"/>
          <p:cNvPicPr>
            <a:picLocks noChangeAspect="1" noChangeArrowheads="1"/>
          </p:cNvPicPr>
          <p:nvPr/>
        </p:nvPicPr>
        <p:blipFill>
          <a:blip r:embed="rId5"/>
          <a:srcRect/>
          <a:stretch>
            <a:fillRect/>
          </a:stretch>
        </p:blipFill>
        <p:spPr bwMode="auto">
          <a:xfrm>
            <a:off x="874489" y="1081272"/>
            <a:ext cx="3548272" cy="3858863"/>
          </a:xfrm>
          <a:prstGeom prst="rect">
            <a:avLst/>
          </a:prstGeom>
          <a:noFill/>
          <a:ln w="9525">
            <a:noFill/>
            <a:miter lim="800000"/>
            <a:headEnd/>
            <a:tailEnd/>
          </a:ln>
        </p:spPr>
      </p:pic>
      <p:sp>
        <p:nvSpPr>
          <p:cNvPr id="5" name="TextBox 4"/>
          <p:cNvSpPr txBox="1"/>
          <p:nvPr/>
        </p:nvSpPr>
        <p:spPr>
          <a:xfrm>
            <a:off x="6849508" y="2707688"/>
            <a:ext cx="2285614" cy="1231106"/>
          </a:xfrm>
          <a:prstGeom prst="rect">
            <a:avLst/>
          </a:prstGeom>
          <a:solidFill>
            <a:schemeClr val="accent1">
              <a:lumMod val="60000"/>
              <a:lumOff val="40000"/>
            </a:schemeClr>
          </a:solidFill>
        </p:spPr>
        <p:txBody>
          <a:bodyPr wrap="square" rtlCol="0">
            <a:spAutoFit/>
          </a:bodyPr>
          <a:lstStyle/>
          <a:p>
            <a:r>
              <a:rPr lang="en-US" b="1" dirty="0" smtClean="0">
                <a:solidFill>
                  <a:srgbClr val="FF0000"/>
                </a:solidFill>
              </a:rPr>
              <a:t>Social Engineering</a:t>
            </a:r>
          </a:p>
          <a:p>
            <a:r>
              <a:rPr lang="en-US" sz="1400" dirty="0" smtClean="0">
                <a:solidFill>
                  <a:schemeClr val="accent6"/>
                </a:solidFill>
              </a:rPr>
              <a:t>by e-mailing infected files</a:t>
            </a:r>
          </a:p>
          <a:p>
            <a:r>
              <a:rPr lang="en-US" sz="1400" dirty="0" smtClean="0">
                <a:solidFill>
                  <a:schemeClr val="accent6"/>
                </a:solidFill>
              </a:rPr>
              <a:t>with official-sounding names to people at a company like</a:t>
            </a:r>
          </a:p>
          <a:p>
            <a:r>
              <a:rPr lang="en-US" sz="1400" dirty="0" smtClean="0">
                <a:solidFill>
                  <a:schemeClr val="accent6"/>
                </a:solidFill>
              </a:rPr>
              <a:t>“Corporate Policy.PDF”</a:t>
            </a:r>
            <a:endParaRPr lang="en-US" sz="1400" dirty="0">
              <a:solidFill>
                <a:schemeClr val="accent6"/>
              </a:solidFill>
            </a:endParaRPr>
          </a:p>
        </p:txBody>
      </p:sp>
      <p:sp>
        <p:nvSpPr>
          <p:cNvPr id="6" name="Oval 5"/>
          <p:cNvSpPr/>
          <p:nvPr/>
        </p:nvSpPr>
        <p:spPr bwMode="auto">
          <a:xfrm>
            <a:off x="556591" y="2325757"/>
            <a:ext cx="3031435" cy="894521"/>
          </a:xfrm>
          <a:prstGeom prst="ellipse">
            <a:avLst/>
          </a:prstGeom>
          <a:noFill/>
          <a:ln w="50800">
            <a:solidFill>
              <a:schemeClr val="accent6"/>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custDataLst>
      <p:tags r:id="rId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1027"/>
                                        </p:tgtEl>
                                        <p:attrNameLst>
                                          <p:attrName>style.visibility</p:attrName>
                                        </p:attrNameLst>
                                      </p:cBhvr>
                                      <p:to>
                                        <p:strVal val="visible"/>
                                      </p:to>
                                    </p:set>
                                    <p:anim calcmode="lin" valueType="num">
                                      <p:cBhvr>
                                        <p:cTn id="7" dur="1000" fill="hold"/>
                                        <p:tgtEl>
                                          <p:spTgt spid="1027"/>
                                        </p:tgtEl>
                                        <p:attrNameLst>
                                          <p:attrName>ppt_w</p:attrName>
                                        </p:attrNameLst>
                                      </p:cBhvr>
                                      <p:tavLst>
                                        <p:tav tm="0">
                                          <p:val>
                                            <p:fltVal val="0"/>
                                          </p:val>
                                        </p:tav>
                                        <p:tav tm="100000">
                                          <p:val>
                                            <p:strVal val="#ppt_w"/>
                                          </p:val>
                                        </p:tav>
                                      </p:tavLst>
                                    </p:anim>
                                    <p:anim calcmode="lin" valueType="num">
                                      <p:cBhvr>
                                        <p:cTn id="8" dur="1000" fill="hold"/>
                                        <p:tgtEl>
                                          <p:spTgt spid="1027"/>
                                        </p:tgtEl>
                                        <p:attrNameLst>
                                          <p:attrName>ppt_h</p:attrName>
                                        </p:attrNameLst>
                                      </p:cBhvr>
                                      <p:tavLst>
                                        <p:tav tm="0">
                                          <p:val>
                                            <p:fltVal val="0"/>
                                          </p:val>
                                        </p:tav>
                                        <p:tav tm="100000">
                                          <p:val>
                                            <p:strVal val="#ppt_h"/>
                                          </p:val>
                                        </p:tav>
                                      </p:tavLst>
                                    </p:anim>
                                    <p:anim calcmode="lin" valueType="num">
                                      <p:cBhvr>
                                        <p:cTn id="9" dur="1000" fill="hold"/>
                                        <p:tgtEl>
                                          <p:spTgt spid="1027"/>
                                        </p:tgtEl>
                                        <p:attrNameLst>
                                          <p:attrName>style.rotation</p:attrName>
                                        </p:attrNameLst>
                                      </p:cBhvr>
                                      <p:tavLst>
                                        <p:tav tm="0">
                                          <p:val>
                                            <p:fltVal val="90"/>
                                          </p:val>
                                        </p:tav>
                                        <p:tav tm="100000">
                                          <p:val>
                                            <p:fltVal val="0"/>
                                          </p:val>
                                        </p:tav>
                                      </p:tavLst>
                                    </p:anim>
                                    <p:animEffect transition="in" filter="fade">
                                      <p:cBhvr>
                                        <p:cTn id="10" dur="1000"/>
                                        <p:tgtEl>
                                          <p:spTgt spid="1027"/>
                                        </p:tgtEl>
                                      </p:cBhvr>
                                    </p:animEffect>
                                  </p:childTnLst>
                                </p:cTn>
                              </p:par>
                              <p:par>
                                <p:cTn id="11" presetID="3" presetClass="entr" presetSubtype="10" fill="hold" grpId="0" nodeType="withEffect">
                                  <p:stCondLst>
                                    <p:cond delay="100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Worms: Win32/</a:t>
            </a:r>
            <a:r>
              <a:rPr lang="en-US" dirty="0" err="1"/>
              <a:t>Conficker.A</a:t>
            </a:r>
            <a:r>
              <a:rPr lang="en-US" dirty="0"/>
              <a:t> to E</a:t>
            </a:r>
            <a:endParaRPr lang="en-GB" dirty="0"/>
          </a:p>
        </p:txBody>
      </p:sp>
      <p:sp>
        <p:nvSpPr>
          <p:cNvPr id="3" name="Content Placeholder 2"/>
          <p:cNvSpPr>
            <a:spLocks noGrp="1"/>
          </p:cNvSpPr>
          <p:nvPr>
            <p:ph idx="1"/>
          </p:nvPr>
        </p:nvSpPr>
        <p:spPr>
          <a:xfrm>
            <a:off x="380999" y="1412874"/>
            <a:ext cx="8633791" cy="4561205"/>
          </a:xfrm>
        </p:spPr>
        <p:txBody>
          <a:bodyPr/>
          <a:lstStyle/>
          <a:p>
            <a:r>
              <a:rPr lang="en-US" dirty="0" smtClean="0"/>
              <a:t>Release D, monitors 500/50,000 domain names/day for payloads…</a:t>
            </a:r>
          </a:p>
          <a:p>
            <a:pPr lvl="1"/>
            <a:r>
              <a:rPr lang="en-US" dirty="0" smtClean="0"/>
              <a:t>Still is</a:t>
            </a:r>
          </a:p>
          <a:p>
            <a:r>
              <a:rPr lang="en-US" dirty="0" err="1" smtClean="0"/>
              <a:t>Conficker</a:t>
            </a:r>
            <a:r>
              <a:rPr lang="en-US" dirty="0" smtClean="0"/>
              <a:t> Working Group (CWG) formed Jan09</a:t>
            </a:r>
          </a:p>
          <a:p>
            <a:pPr lvl="1"/>
            <a:r>
              <a:rPr lang="en-US" dirty="0" smtClean="0"/>
              <a:t>Many people from well know sec groups/researchers</a:t>
            </a:r>
          </a:p>
          <a:p>
            <a:pPr lvl="1"/>
            <a:r>
              <a:rPr lang="en-US" dirty="0" smtClean="0"/>
              <a:t>Implemented defense DNS strategy</a:t>
            </a:r>
          </a:p>
          <a:p>
            <a:pPr lvl="1"/>
            <a:r>
              <a:rPr lang="en-US" dirty="0" err="1" smtClean="0"/>
              <a:t>Kaspersky</a:t>
            </a:r>
            <a:r>
              <a:rPr lang="en-US" dirty="0" smtClean="0"/>
              <a:t> &amp; </a:t>
            </a:r>
            <a:r>
              <a:rPr lang="en-US" dirty="0" err="1" smtClean="0"/>
              <a:t>OpenDNS</a:t>
            </a:r>
            <a:r>
              <a:rPr lang="en-US" dirty="0" smtClean="0"/>
              <a:t> – </a:t>
            </a:r>
            <a:r>
              <a:rPr lang="en-US" dirty="0" err="1" smtClean="0"/>
              <a:t>calc’ed</a:t>
            </a:r>
            <a:r>
              <a:rPr lang="en-US" dirty="0" smtClean="0"/>
              <a:t> 1Y of names</a:t>
            </a:r>
          </a:p>
          <a:p>
            <a:pPr lvl="1"/>
            <a:r>
              <a:rPr lang="en-US" dirty="0" smtClean="0"/>
              <a:t>All 110 TLDs involved &amp; signed up</a:t>
            </a:r>
          </a:p>
          <a:p>
            <a:pPr lvl="1"/>
            <a:r>
              <a:rPr lang="en-US" dirty="0" smtClean="0"/>
              <a:t>Rapid, effective collaboration – keeps </a:t>
            </a:r>
            <a:r>
              <a:rPr lang="en-US" dirty="0" smtClean="0"/>
              <a:t/>
            </a:r>
            <a:br>
              <a:rPr lang="en-US" dirty="0" smtClean="0"/>
            </a:br>
            <a:r>
              <a:rPr lang="en-US" dirty="0" err="1" smtClean="0"/>
              <a:t>Conficker</a:t>
            </a:r>
            <a:r>
              <a:rPr lang="en-US" dirty="0" smtClean="0"/>
              <a:t> </a:t>
            </a:r>
            <a:r>
              <a:rPr lang="en-US" dirty="0" smtClean="0"/>
              <a:t>constrained</a:t>
            </a:r>
            <a:endParaRPr lang="en-GB"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sz="48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Attacking Windows Stack and How to Protect against These Attacks</a:t>
            </a:r>
            <a:endParaRPr sz="48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75221" y="5341785"/>
            <a:ext cx="4301386" cy="461665"/>
          </a:xfrm>
        </p:spPr>
        <p:txBody>
          <a:bodyPr/>
          <a:lstStyle/>
          <a:p>
            <a:r>
              <a:rPr lang="en-US" dirty="0" smtClean="0"/>
              <a:t>Graham Calladine, David Hoyle</a:t>
            </a:r>
            <a:endParaRPr lang="en-US" dirty="0" smtClean="0">
              <a:solidFill>
                <a:schemeClr val="tx1"/>
              </a:solidFill>
            </a:endParaRPr>
          </a:p>
          <a:p>
            <a:r>
              <a:rPr lang="en-US" dirty="0" smtClean="0">
                <a:solidFill>
                  <a:schemeClr val="tx1"/>
                </a:solidFill>
              </a:rPr>
              <a:t>Security Center of Excellence</a:t>
            </a:r>
          </a:p>
          <a:p>
            <a:r>
              <a:rPr lang="en-US" dirty="0" smtClean="0">
                <a:solidFill>
                  <a:schemeClr val="tx1"/>
                </a:solidFill>
              </a:rPr>
              <a:t>Microsoft</a:t>
            </a:r>
          </a:p>
          <a:p>
            <a:r>
              <a:rPr lang="en-US" dirty="0" smtClean="0">
                <a:solidFill>
                  <a:schemeClr val="tx1"/>
                </a:solidFill>
              </a:rPr>
              <a:t>Session Code: SIA313 </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Published Articles for </a:t>
            </a:r>
            <a:r>
              <a:rPr lang="en-US" dirty="0" err="1" smtClean="0"/>
              <a:t>Conficker</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Knowledge Base article</a:t>
            </a:r>
          </a:p>
          <a:p>
            <a:pPr lvl="1"/>
            <a:r>
              <a:rPr lang="en-US" dirty="0" smtClean="0">
                <a:solidFill>
                  <a:schemeClr val="accent5"/>
                </a:solidFill>
              </a:rPr>
              <a:t>KB962007</a:t>
            </a:r>
          </a:p>
          <a:p>
            <a:r>
              <a:rPr lang="en-US" dirty="0" smtClean="0"/>
              <a:t>MMPC blog (http://blogs.technet.com/mmpc)</a:t>
            </a:r>
          </a:p>
          <a:p>
            <a:pPr lvl="1"/>
            <a:r>
              <a:rPr lang="en-US" dirty="0" smtClean="0">
                <a:solidFill>
                  <a:schemeClr val="accent5"/>
                </a:solidFill>
              </a:rPr>
              <a:t>Get Protected, Now! </a:t>
            </a:r>
            <a:r>
              <a:rPr lang="en-US" dirty="0" smtClean="0"/>
              <a:t>(October 23, 2008)</a:t>
            </a:r>
          </a:p>
          <a:p>
            <a:pPr lvl="1"/>
            <a:r>
              <a:rPr lang="en-US" dirty="0" smtClean="0">
                <a:solidFill>
                  <a:schemeClr val="accent5"/>
                </a:solidFill>
              </a:rPr>
              <a:t>A Quick Update About MS08-067 Exploits </a:t>
            </a:r>
            <a:r>
              <a:rPr lang="en-US" dirty="0" smtClean="0"/>
              <a:t>(November 17, 2008)</a:t>
            </a:r>
          </a:p>
          <a:p>
            <a:pPr lvl="1"/>
            <a:r>
              <a:rPr lang="en-US" dirty="0" smtClean="0">
                <a:solidFill>
                  <a:schemeClr val="accent5"/>
                </a:solidFill>
              </a:rPr>
              <a:t>Just in Time for New Year’s… </a:t>
            </a:r>
            <a:r>
              <a:rPr lang="en-US" dirty="0" smtClean="0"/>
              <a:t>(December 31, 2008)</a:t>
            </a:r>
          </a:p>
          <a:p>
            <a:pPr lvl="1"/>
            <a:r>
              <a:rPr lang="en-US" dirty="0" smtClean="0">
                <a:solidFill>
                  <a:schemeClr val="accent5"/>
                </a:solidFill>
              </a:rPr>
              <a:t>MSRA Released Today Addressing </a:t>
            </a:r>
            <a:r>
              <a:rPr lang="en-US" dirty="0" err="1" smtClean="0">
                <a:solidFill>
                  <a:schemeClr val="accent5"/>
                </a:solidFill>
              </a:rPr>
              <a:t>Conficker</a:t>
            </a:r>
            <a:r>
              <a:rPr lang="en-US" dirty="0" smtClean="0">
                <a:solidFill>
                  <a:schemeClr val="accent5"/>
                </a:solidFill>
              </a:rPr>
              <a:t> and </a:t>
            </a:r>
            <a:r>
              <a:rPr lang="en-US" dirty="0" err="1" smtClean="0">
                <a:solidFill>
                  <a:schemeClr val="accent5"/>
                </a:solidFill>
              </a:rPr>
              <a:t>Banload</a:t>
            </a:r>
            <a:r>
              <a:rPr lang="en-US" dirty="0" smtClean="0">
                <a:solidFill>
                  <a:schemeClr val="accent5"/>
                </a:solidFill>
              </a:rPr>
              <a:t> </a:t>
            </a:r>
            <a:r>
              <a:rPr lang="en-US" dirty="0" smtClean="0"/>
              <a:t>(January 13, 2009)</a:t>
            </a:r>
          </a:p>
          <a:p>
            <a:pPr lvl="1"/>
            <a:r>
              <a:rPr lang="en-US" dirty="0" smtClean="0">
                <a:solidFill>
                  <a:schemeClr val="bg2">
                    <a:lumMod val="50000"/>
                  </a:schemeClr>
                </a:solidFill>
              </a:rPr>
              <a:t>Centralized Information About the </a:t>
            </a:r>
            <a:r>
              <a:rPr lang="en-US" dirty="0" err="1" smtClean="0">
                <a:solidFill>
                  <a:schemeClr val="bg2">
                    <a:lumMod val="50000"/>
                  </a:schemeClr>
                </a:solidFill>
              </a:rPr>
              <a:t>Conficker</a:t>
            </a:r>
            <a:r>
              <a:rPr lang="en-US" dirty="0" smtClean="0">
                <a:solidFill>
                  <a:schemeClr val="bg2">
                    <a:lumMod val="50000"/>
                  </a:schemeClr>
                </a:solidFill>
              </a:rPr>
              <a:t> Worm </a:t>
            </a:r>
            <a:r>
              <a:rPr lang="en-US" dirty="0" smtClean="0"/>
              <a:t>(January 22, 2009)</a:t>
            </a:r>
          </a:p>
          <a:p>
            <a:pPr lvl="1"/>
            <a:r>
              <a:rPr lang="en-US" dirty="0" smtClean="0">
                <a:solidFill>
                  <a:srgbClr val="FFFF00"/>
                </a:solidFill>
              </a:rPr>
              <a:t>Information about Worm:Win32/</a:t>
            </a:r>
            <a:r>
              <a:rPr lang="en-US" dirty="0" err="1" smtClean="0">
                <a:solidFill>
                  <a:srgbClr val="FFFF00"/>
                </a:solidFill>
              </a:rPr>
              <a:t>Conficker.D</a:t>
            </a:r>
            <a:r>
              <a:rPr lang="en-US" dirty="0" smtClean="0">
                <a:solidFill>
                  <a:srgbClr val="FFFF00"/>
                </a:solidFill>
              </a:rPr>
              <a:t> </a:t>
            </a:r>
            <a:r>
              <a:rPr lang="en-US" dirty="0" smtClean="0"/>
              <a:t>(March 27, 2009)</a:t>
            </a:r>
            <a:endParaRPr lang="en-US"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Mitigations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Get the latest computer updates </a:t>
            </a:r>
          </a:p>
          <a:p>
            <a:r>
              <a:rPr lang="en-US" dirty="0" smtClean="0"/>
              <a:t>Install and update anti-malware signatures</a:t>
            </a:r>
          </a:p>
          <a:p>
            <a:r>
              <a:rPr lang="en-US" dirty="0" smtClean="0"/>
              <a:t>Run an up-to-date scanning and removal tool </a:t>
            </a:r>
          </a:p>
          <a:p>
            <a:r>
              <a:rPr lang="en-US" dirty="0" smtClean="0"/>
              <a:t>Use caution with attachments and file transfers </a:t>
            </a:r>
          </a:p>
          <a:p>
            <a:r>
              <a:rPr lang="en-US" dirty="0" smtClean="0"/>
              <a:t>Use caution when clicking on links to web pages </a:t>
            </a:r>
          </a:p>
          <a:p>
            <a:r>
              <a:rPr lang="en-US" dirty="0" smtClean="0"/>
              <a:t>Standard user rights</a:t>
            </a:r>
          </a:p>
          <a:p>
            <a:r>
              <a:rPr lang="en-US" dirty="0" smtClean="0"/>
              <a:t>Protect yourself from social engineering attacks</a:t>
            </a:r>
          </a:p>
          <a:p>
            <a:r>
              <a:rPr lang="en-US" dirty="0" smtClean="0"/>
              <a:t>User Security Best Practices such as strong </a:t>
            </a:r>
            <a:r>
              <a:rPr lang="en-US" dirty="0" smtClean="0"/>
              <a:t/>
            </a:r>
            <a:br>
              <a:rPr lang="en-US" dirty="0" smtClean="0"/>
            </a:br>
            <a:r>
              <a:rPr lang="en-US" dirty="0" smtClean="0"/>
              <a:t>Password </a:t>
            </a:r>
            <a:r>
              <a:rPr lang="en-US" dirty="0" smtClean="0"/>
              <a:t>Policy</a:t>
            </a:r>
          </a:p>
          <a:p>
            <a:r>
              <a:rPr lang="en-US" dirty="0" smtClean="0"/>
              <a:t>Keep eye on vulnerabilities and follow the guideline from the trusted source</a:t>
            </a:r>
          </a:p>
          <a:p>
            <a:r>
              <a:rPr lang="en-US" dirty="0" smtClean="0"/>
              <a:t>Use recent technologies and systems that can reduce the risk on exploiting</a:t>
            </a: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Attack Vectors and Trends</a:t>
            </a:r>
            <a:endParaRPr lang="en-US" dirty="0"/>
          </a:p>
        </p:txBody>
      </p:sp>
      <p:sp>
        <p:nvSpPr>
          <p:cNvPr id="3" name="Text Placeholder 2"/>
          <p:cNvSpPr>
            <a:spLocks noGrp="1"/>
          </p:cNvSpPr>
          <p:nvPr>
            <p:ph type="body" sz="quarter" idx="10"/>
          </p:nvPr>
        </p:nvSpPr>
        <p:spPr/>
        <p:txBody>
          <a:bodyPr/>
          <a:lstStyle/>
          <a:p>
            <a:endParaRPr lang="en-US" dirty="0" smtClean="0"/>
          </a:p>
          <a:p>
            <a:r>
              <a:rPr lang="en-US" dirty="0" smtClean="0"/>
              <a:t>Rogue Security Software and worms</a:t>
            </a:r>
          </a:p>
          <a:p>
            <a:r>
              <a:rPr lang="en-US" sz="4400" dirty="0" smtClean="0">
                <a:solidFill>
                  <a:schemeClr val="tx1"/>
                </a:solidFill>
              </a:rPr>
              <a:t>Browser Based</a:t>
            </a:r>
            <a:r>
              <a:rPr lang="ja-JP" altLang="en-US" sz="4400" smtClean="0">
                <a:solidFill>
                  <a:schemeClr val="tx1"/>
                </a:solidFill>
              </a:rPr>
              <a:t> </a:t>
            </a:r>
            <a:r>
              <a:rPr lang="en-US" altLang="ja-JP" sz="4400" dirty="0" smtClean="0">
                <a:solidFill>
                  <a:schemeClr val="tx1"/>
                </a:solidFill>
              </a:rPr>
              <a:t>Attacks</a:t>
            </a:r>
            <a:endParaRPr lang="en-US" sz="4400" dirty="0" smtClean="0">
              <a:solidFill>
                <a:schemeClr val="tx1"/>
              </a:solidFill>
            </a:endParaRPr>
          </a:p>
          <a:p>
            <a:r>
              <a:rPr lang="en-US" dirty="0" smtClean="0"/>
              <a:t>File Format Attack</a:t>
            </a:r>
          </a:p>
          <a:p>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Browser Based Attacks</a:t>
            </a:r>
            <a:endParaRPr lang="en-US" dirty="0"/>
          </a:p>
        </p:txBody>
      </p:sp>
      <p:sp>
        <p:nvSpPr>
          <p:cNvPr id="3" name="Text Placeholder 2"/>
          <p:cNvSpPr>
            <a:spLocks noGrp="1"/>
          </p:cNvSpPr>
          <p:nvPr>
            <p:ph type="body" sz="quarter" idx="10"/>
          </p:nvPr>
        </p:nvSpPr>
        <p:spPr/>
        <p:txBody>
          <a:bodyPr/>
          <a:lstStyle/>
          <a:p>
            <a:r>
              <a:rPr lang="en-US" dirty="0" smtClean="0"/>
              <a:t>Phishing</a:t>
            </a:r>
          </a:p>
          <a:p>
            <a:r>
              <a:rPr lang="en-US" dirty="0" smtClean="0"/>
              <a:t>Cross Site Scripting</a:t>
            </a:r>
          </a:p>
          <a:p>
            <a:r>
              <a:rPr lang="en-US" dirty="0" err="1" smtClean="0"/>
              <a:t>ClickJacking</a:t>
            </a:r>
            <a:endParaRPr lang="en-US"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Browser Based Attacks</a:t>
            </a:r>
            <a:endParaRPr lang="en-US" dirty="0"/>
          </a:p>
        </p:txBody>
      </p:sp>
      <p:sp>
        <p:nvSpPr>
          <p:cNvPr id="3" name="Text Placeholder 2"/>
          <p:cNvSpPr>
            <a:spLocks noGrp="1"/>
          </p:cNvSpPr>
          <p:nvPr>
            <p:ph type="body" sz="quarter" idx="10"/>
          </p:nvPr>
        </p:nvSpPr>
        <p:spPr/>
        <p:txBody>
          <a:bodyPr/>
          <a:lstStyle/>
          <a:p>
            <a:r>
              <a:rPr lang="en-US" sz="4400" dirty="0" smtClean="0">
                <a:solidFill>
                  <a:schemeClr val="tx1"/>
                </a:solidFill>
              </a:rPr>
              <a:t>Phishing</a:t>
            </a:r>
            <a:endParaRPr lang="en-US" sz="4400" dirty="0" smtClean="0"/>
          </a:p>
          <a:p>
            <a:r>
              <a:rPr lang="en-US" dirty="0" smtClean="0"/>
              <a:t>Cross Site Scripting</a:t>
            </a:r>
          </a:p>
          <a:p>
            <a:r>
              <a:rPr lang="en-US" dirty="0" err="1" smtClean="0"/>
              <a:t>ClickJacking</a:t>
            </a:r>
            <a:endParaRPr lang="en-US" dirty="0"/>
          </a:p>
        </p:txBody>
      </p:sp>
      <p:pic>
        <p:nvPicPr>
          <p:cNvPr id="40962" name="Picture 2" descr="Illustration of a fish looking at an e-mail message on a hook"/>
          <p:cNvPicPr>
            <a:picLocks noChangeAspect="1" noChangeArrowheads="1"/>
          </p:cNvPicPr>
          <p:nvPr/>
        </p:nvPicPr>
        <p:blipFill>
          <a:blip r:embed="rId3"/>
          <a:srcRect/>
          <a:stretch>
            <a:fillRect/>
          </a:stretch>
        </p:blipFill>
        <p:spPr bwMode="auto">
          <a:xfrm>
            <a:off x="6779400" y="4170129"/>
            <a:ext cx="1428750" cy="1333501"/>
          </a:xfrm>
          <a:prstGeom prst="rect">
            <a:avLst/>
          </a:prstGeom>
          <a:noFill/>
        </p:spPr>
      </p:pic>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Phishing: </a:t>
            </a:r>
            <a:r>
              <a:rPr lang="en-US" dirty="0"/>
              <a:t>Overview</a:t>
            </a:r>
          </a:p>
        </p:txBody>
      </p:sp>
      <p:sp>
        <p:nvSpPr>
          <p:cNvPr id="3" name="Content Placeholder 2"/>
          <p:cNvSpPr>
            <a:spLocks noGrp="1"/>
          </p:cNvSpPr>
          <p:nvPr>
            <p:ph idx="1"/>
          </p:nvPr>
        </p:nvSpPr>
        <p:spPr/>
        <p:txBody>
          <a:bodyPr/>
          <a:lstStyle/>
          <a:p>
            <a:r>
              <a:rPr lang="en-US" dirty="0" smtClean="0"/>
              <a:t>Phishing is a method of identity theft that tricks Internet users into revealing personal or financial information online.</a:t>
            </a:r>
          </a:p>
        </p:txBody>
      </p:sp>
      <p:pic>
        <p:nvPicPr>
          <p:cNvPr id="2051" name="Picture 3"/>
          <p:cNvPicPr>
            <a:picLocks noChangeAspect="1" noChangeArrowheads="1"/>
          </p:cNvPicPr>
          <p:nvPr/>
        </p:nvPicPr>
        <p:blipFill>
          <a:blip r:embed="rId3"/>
          <a:srcRect/>
          <a:stretch>
            <a:fillRect/>
          </a:stretch>
        </p:blipFill>
        <p:spPr bwMode="auto">
          <a:xfrm>
            <a:off x="1217295" y="3188970"/>
            <a:ext cx="7579761" cy="3148013"/>
          </a:xfrm>
          <a:prstGeom prst="rect">
            <a:avLst/>
          </a:prstGeom>
          <a:noFill/>
          <a:ln w="9525">
            <a:noFill/>
            <a:miter lim="800000"/>
            <a:headEnd/>
            <a:tailEnd/>
          </a:ln>
        </p:spPr>
      </p:pic>
      <p:pic>
        <p:nvPicPr>
          <p:cNvPr id="39938" name="Picture 2" descr="Example of a phishing e-mail message, including a deceptive URL address linking to a scam Web site"/>
          <p:cNvPicPr>
            <a:picLocks noChangeAspect="1" noChangeArrowheads="1"/>
          </p:cNvPicPr>
          <p:nvPr/>
        </p:nvPicPr>
        <p:blipFill>
          <a:blip r:embed="rId4"/>
          <a:srcRect/>
          <a:stretch>
            <a:fillRect/>
          </a:stretch>
        </p:blipFill>
        <p:spPr bwMode="auto">
          <a:xfrm>
            <a:off x="2214833" y="793595"/>
            <a:ext cx="4762500" cy="523875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box(in)">
                                      <p:cBhvr>
                                        <p:cTn id="7" dur="500"/>
                                        <p:tgtEl>
                                          <p:spTgt spid="39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Phishing Scam Samples</a:t>
            </a:r>
            <a:endParaRPr lang="en-US" dirty="0"/>
          </a:p>
        </p:txBody>
      </p:sp>
      <p:sp>
        <p:nvSpPr>
          <p:cNvPr id="3" name="Content Placeholder 2"/>
          <p:cNvSpPr>
            <a:spLocks noGrp="1"/>
          </p:cNvSpPr>
          <p:nvPr>
            <p:ph idx="1"/>
          </p:nvPr>
        </p:nvSpPr>
        <p:spPr>
          <a:xfrm>
            <a:off x="381000" y="1412874"/>
            <a:ext cx="6621966" cy="4561205"/>
          </a:xfrm>
        </p:spPr>
        <p:txBody>
          <a:bodyPr/>
          <a:lstStyle/>
          <a:p>
            <a:r>
              <a:rPr lang="en-US" dirty="0" smtClean="0"/>
              <a:t>Social engineering techniques  </a:t>
            </a:r>
          </a:p>
          <a:p>
            <a:pPr lvl="1"/>
            <a:r>
              <a:rPr lang="en-US" dirty="0" smtClean="0"/>
              <a:t>“Verify your account”</a:t>
            </a:r>
          </a:p>
          <a:p>
            <a:pPr lvl="1"/>
            <a:r>
              <a:rPr lang="en-US" dirty="0" smtClean="0"/>
              <a:t>“If you don't respond within 48 hours, your account will be closed”</a:t>
            </a:r>
          </a:p>
          <a:p>
            <a:pPr lvl="1"/>
            <a:r>
              <a:rPr lang="en-US" dirty="0" smtClean="0"/>
              <a:t>“Dear Valued Customer”</a:t>
            </a:r>
          </a:p>
          <a:p>
            <a:pPr lvl="1"/>
            <a:r>
              <a:rPr lang="en-US" dirty="0" smtClean="0"/>
              <a:t>“Click the link below to gain access to your account”</a:t>
            </a:r>
            <a:endParaRPr lang="en-US" dirty="0"/>
          </a:p>
        </p:txBody>
      </p:sp>
      <p:pic>
        <p:nvPicPr>
          <p:cNvPr id="101378" name="Picture 2" descr="Example of masked URL address"/>
          <p:cNvPicPr>
            <a:picLocks noChangeAspect="1" noChangeArrowheads="1"/>
          </p:cNvPicPr>
          <p:nvPr/>
        </p:nvPicPr>
        <p:blipFill>
          <a:blip r:embed="rId3"/>
          <a:srcRect/>
          <a:stretch>
            <a:fillRect/>
          </a:stretch>
        </p:blipFill>
        <p:spPr bwMode="auto">
          <a:xfrm>
            <a:off x="2339263" y="4626827"/>
            <a:ext cx="3333750" cy="638175"/>
          </a:xfrm>
          <a:prstGeom prst="rect">
            <a:avLst/>
          </a:prstGeom>
          <a:noFill/>
        </p:spPr>
      </p:pic>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Spear Phishing and Whaling</a:t>
            </a:r>
            <a:endParaRPr lang="en-US" dirty="0"/>
          </a:p>
        </p:txBody>
      </p:sp>
      <p:sp>
        <p:nvSpPr>
          <p:cNvPr id="3" name="Content Placeholder 2"/>
          <p:cNvSpPr>
            <a:spLocks noGrp="1"/>
          </p:cNvSpPr>
          <p:nvPr>
            <p:ph idx="1"/>
          </p:nvPr>
        </p:nvSpPr>
        <p:spPr/>
        <p:txBody>
          <a:bodyPr/>
          <a:lstStyle/>
          <a:p>
            <a:r>
              <a:rPr lang="en-US" dirty="0" smtClean="0"/>
              <a:t>Spear phishing - highly targeted phishing </a:t>
            </a:r>
          </a:p>
          <a:p>
            <a:pPr lvl="1"/>
            <a:r>
              <a:rPr lang="en-US" dirty="0" smtClean="0"/>
              <a:t>Send email messages that appear genuine to all employees and members within a community</a:t>
            </a:r>
          </a:p>
          <a:p>
            <a:pPr lvl="1"/>
            <a:endParaRPr lang="en-US" dirty="0" smtClean="0"/>
          </a:p>
          <a:p>
            <a:r>
              <a:rPr lang="en-US" dirty="0" smtClean="0"/>
              <a:t>Whaling - involves targeted attacks on senior executives and other high ranking people</a:t>
            </a:r>
            <a:endParaRPr lang="en-US"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Phishing Trends in Industry</a:t>
            </a:r>
            <a:endParaRPr lang="en-US" dirty="0"/>
          </a:p>
        </p:txBody>
      </p:sp>
      <p:sp>
        <p:nvSpPr>
          <p:cNvPr id="5" name="Content Placeholder 4"/>
          <p:cNvSpPr>
            <a:spLocks noGrp="1"/>
          </p:cNvSpPr>
          <p:nvPr>
            <p:ph idx="1"/>
          </p:nvPr>
        </p:nvSpPr>
        <p:spPr/>
        <p:txBody>
          <a:bodyPr/>
          <a:lstStyle/>
          <a:p>
            <a:r>
              <a:rPr lang="en-US" dirty="0" smtClean="0"/>
              <a:t>APWG: Anti Phishing Working Group Report, 2009 1H</a:t>
            </a:r>
            <a:endParaRPr lang="en-US" dirty="0"/>
          </a:p>
        </p:txBody>
      </p:sp>
      <p:pic>
        <p:nvPicPr>
          <p:cNvPr id="6" name="Picture 2"/>
          <p:cNvPicPr>
            <a:picLocks noChangeAspect="1" noChangeArrowheads="1"/>
          </p:cNvPicPr>
          <p:nvPr/>
        </p:nvPicPr>
        <p:blipFill>
          <a:blip r:embed="rId3"/>
          <a:srcRect/>
          <a:stretch>
            <a:fillRect/>
          </a:stretch>
        </p:blipFill>
        <p:spPr bwMode="auto">
          <a:xfrm>
            <a:off x="644843" y="2217424"/>
            <a:ext cx="7459028" cy="3950489"/>
          </a:xfrm>
          <a:prstGeom prst="rect">
            <a:avLst/>
          </a:prstGeom>
          <a:noFill/>
          <a:ln w="9525">
            <a:noFill/>
            <a:miter lim="800000"/>
            <a:headEnd/>
            <a:tailEnd/>
          </a:ln>
        </p:spPr>
      </p:pic>
      <p:sp>
        <p:nvSpPr>
          <p:cNvPr id="7" name="Rectangle 6"/>
          <p:cNvSpPr/>
          <p:nvPr/>
        </p:nvSpPr>
        <p:spPr>
          <a:xfrm>
            <a:off x="594360" y="6211669"/>
            <a:ext cx="4572000" cy="261610"/>
          </a:xfrm>
          <a:prstGeom prst="rect">
            <a:avLst/>
          </a:prstGeom>
        </p:spPr>
        <p:txBody>
          <a:bodyPr>
            <a:spAutoFit/>
          </a:bodyPr>
          <a:lstStyle/>
          <a:p>
            <a:r>
              <a:rPr lang="en-US" sz="1100" dirty="0" smtClean="0"/>
              <a:t>http://www.antiphishing.org/reports/apwg_report_h1_2009.pdf</a:t>
            </a:r>
            <a:endParaRPr lang="en-US" sz="1100" dirty="0"/>
          </a:p>
        </p:txBody>
      </p:sp>
      <p:sp>
        <p:nvSpPr>
          <p:cNvPr id="8" name="Rectangle 7"/>
          <p:cNvSpPr/>
          <p:nvPr/>
        </p:nvSpPr>
        <p:spPr bwMode="auto">
          <a:xfrm>
            <a:off x="490654" y="3323063"/>
            <a:ext cx="8184995" cy="617035"/>
          </a:xfrm>
          <a:prstGeom prst="rect">
            <a:avLst/>
          </a:prstGeom>
          <a:noFill/>
          <a:ln>
            <a:headEnd type="none" w="med" len="med"/>
            <a:tailEnd type="none" w="med" len="med"/>
          </a:ln>
          <a:effectLst>
            <a:glow rad="228600">
              <a:schemeClr val="accent2">
                <a:satMod val="175000"/>
                <a:alpha val="40000"/>
              </a:schemeClr>
            </a:glow>
          </a:effectLst>
        </p:spPr>
        <p:style>
          <a:lnRef idx="2">
            <a:schemeClr val="accent6">
              <a:shade val="50000"/>
            </a:schemeClr>
          </a:lnRef>
          <a:fillRef idx="1">
            <a:schemeClr val="accent6"/>
          </a:fillRef>
          <a:effectRef idx="0">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 name="Rectangle 8"/>
          <p:cNvSpPr/>
          <p:nvPr/>
        </p:nvSpPr>
        <p:spPr bwMode="auto">
          <a:xfrm>
            <a:off x="483220" y="4267185"/>
            <a:ext cx="8184995" cy="617035"/>
          </a:xfrm>
          <a:prstGeom prst="rect">
            <a:avLst/>
          </a:prstGeom>
          <a:noFill/>
          <a:ln>
            <a:headEnd type="none" w="med" len="med"/>
            <a:tailEnd type="none" w="med" len="med"/>
          </a:ln>
          <a:effectLst>
            <a:glow rad="228600">
              <a:schemeClr val="accent2">
                <a:satMod val="175000"/>
                <a:alpha val="40000"/>
              </a:schemeClr>
            </a:glow>
          </a:effectLst>
        </p:spPr>
        <p:style>
          <a:lnRef idx="2">
            <a:schemeClr val="accent6">
              <a:shade val="50000"/>
            </a:schemeClr>
          </a:lnRef>
          <a:fillRef idx="1">
            <a:schemeClr val="accent6"/>
          </a:fillRef>
          <a:effectRef idx="0">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Phish Tank: Current Phish Sites</a:t>
            </a:r>
            <a:endParaRPr lang="en-US" dirty="0"/>
          </a:p>
        </p:txBody>
      </p:sp>
      <p:sp>
        <p:nvSpPr>
          <p:cNvPr id="3" name="Content Placeholder 2"/>
          <p:cNvSpPr>
            <a:spLocks noGrp="1"/>
          </p:cNvSpPr>
          <p:nvPr>
            <p:ph idx="1"/>
          </p:nvPr>
        </p:nvSpPr>
        <p:spPr/>
        <p:txBody>
          <a:bodyPr/>
          <a:lstStyle/>
          <a:p>
            <a:r>
              <a:rPr lang="en-US" dirty="0" smtClean="0"/>
              <a:t>Live Phish site can be found</a:t>
            </a:r>
            <a:endParaRPr lang="en-US" dirty="0"/>
          </a:p>
        </p:txBody>
      </p:sp>
      <p:pic>
        <p:nvPicPr>
          <p:cNvPr id="3074" name="Picture 2"/>
          <p:cNvPicPr>
            <a:picLocks noChangeAspect="1" noChangeArrowheads="1"/>
          </p:cNvPicPr>
          <p:nvPr/>
        </p:nvPicPr>
        <p:blipFill>
          <a:blip r:embed="rId3"/>
          <a:srcRect/>
          <a:stretch>
            <a:fillRect/>
          </a:stretch>
        </p:blipFill>
        <p:spPr bwMode="auto">
          <a:xfrm>
            <a:off x="754380" y="1908810"/>
            <a:ext cx="7671753" cy="4380548"/>
          </a:xfrm>
          <a:prstGeom prst="rect">
            <a:avLst/>
          </a:prstGeom>
          <a:noFill/>
          <a:ln w="9525">
            <a:noFill/>
            <a:miter lim="800000"/>
            <a:headEnd/>
            <a:tailEnd/>
          </a:ln>
        </p:spPr>
      </p:pic>
      <p:sp>
        <p:nvSpPr>
          <p:cNvPr id="5" name="Rectangle 4"/>
          <p:cNvSpPr/>
          <p:nvPr/>
        </p:nvSpPr>
        <p:spPr>
          <a:xfrm>
            <a:off x="839079" y="6408658"/>
            <a:ext cx="1805302" cy="261610"/>
          </a:xfrm>
          <a:prstGeom prst="rect">
            <a:avLst/>
          </a:prstGeom>
        </p:spPr>
        <p:txBody>
          <a:bodyPr wrap="none">
            <a:spAutoFit/>
          </a:bodyPr>
          <a:lstStyle/>
          <a:p>
            <a:r>
              <a:rPr lang="en-US" sz="1100" dirty="0" smtClean="0"/>
              <a:t>http://www.phishtank.com/</a:t>
            </a:r>
            <a:endParaRPr lang="en-US" sz="11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Objectives &amp; Takeaways </a:t>
            </a:r>
            <a:endParaRPr lang="en-US" dirty="0"/>
          </a:p>
        </p:txBody>
      </p:sp>
      <p:sp>
        <p:nvSpPr>
          <p:cNvPr id="3" name="Text Placeholder 2"/>
          <p:cNvSpPr>
            <a:spLocks noGrp="1"/>
          </p:cNvSpPr>
          <p:nvPr>
            <p:ph type="body" sz="quarter" idx="10"/>
          </p:nvPr>
        </p:nvSpPr>
        <p:spPr/>
        <p:txBody>
          <a:bodyPr/>
          <a:lstStyle/>
          <a:p>
            <a:r>
              <a:rPr lang="en-US" dirty="0" smtClean="0"/>
              <a:t>To learn and understand:</a:t>
            </a:r>
          </a:p>
          <a:p>
            <a:pPr lvl="1"/>
            <a:r>
              <a:rPr lang="en-US" dirty="0" smtClean="0"/>
              <a:t>Current Attack Trends that Microsoft is seeing</a:t>
            </a:r>
          </a:p>
          <a:p>
            <a:pPr lvl="1"/>
            <a:r>
              <a:rPr lang="en-US" dirty="0" smtClean="0"/>
              <a:t>Attack Vectors </a:t>
            </a:r>
          </a:p>
          <a:p>
            <a:pPr lvl="1"/>
            <a:r>
              <a:rPr lang="en-US" dirty="0" smtClean="0"/>
              <a:t>Mitigation Strategies with Windows Products</a:t>
            </a:r>
          </a:p>
          <a:p>
            <a:pPr>
              <a:buNone/>
            </a:pPr>
            <a:r>
              <a:rPr lang="en-US" dirty="0" smtClean="0"/>
              <a:t> </a:t>
            </a:r>
            <a:endParaRPr lang="en-US"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Phishing with Hotmail</a:t>
            </a:r>
          </a:p>
        </p:txBody>
      </p:sp>
      <p:sp>
        <p:nvSpPr>
          <p:cNvPr id="4" name="Content Placeholder 3"/>
          <p:cNvSpPr>
            <a:spLocks noGrp="1"/>
          </p:cNvSpPr>
          <p:nvPr>
            <p:ph sz="half" idx="2"/>
          </p:nvPr>
        </p:nvSpPr>
        <p:spPr>
          <a:xfrm>
            <a:off x="4648200" y="1411552"/>
            <a:ext cx="4114800" cy="4612057"/>
          </a:xfrm>
        </p:spPr>
        <p:txBody>
          <a:bodyPr/>
          <a:lstStyle/>
          <a:p>
            <a:r>
              <a:rPr lang="en-US" dirty="0" smtClean="0"/>
              <a:t>Illegally acquired by a phishing scheme and exposed to a website</a:t>
            </a:r>
          </a:p>
          <a:p>
            <a:endParaRPr lang="en-US" dirty="0" smtClean="0"/>
          </a:p>
          <a:p>
            <a:r>
              <a:rPr lang="en-US" dirty="0" smtClean="0"/>
              <a:t>Microsoft Recommends:</a:t>
            </a:r>
          </a:p>
          <a:p>
            <a:pPr lvl="1"/>
            <a:r>
              <a:rPr lang="en-US" sz="1400" dirty="0" smtClean="0"/>
              <a:t>Renew their passwords for Windows Live IDs every 90 days</a:t>
            </a:r>
          </a:p>
          <a:p>
            <a:pPr lvl="1"/>
            <a:r>
              <a:rPr lang="en-US" sz="1400" dirty="0" smtClean="0"/>
              <a:t>For administrators, make sure you approve and authenticate only users that you know and can verify credentials</a:t>
            </a:r>
          </a:p>
          <a:p>
            <a:pPr lvl="1"/>
            <a:r>
              <a:rPr lang="en-US" sz="1400" dirty="0" smtClean="0"/>
              <a:t>As phishing sites can also pose additional threats, install and keep anti-virus software up to date</a:t>
            </a:r>
          </a:p>
          <a:p>
            <a:endParaRPr lang="en-US" sz="1400" dirty="0"/>
          </a:p>
        </p:txBody>
      </p:sp>
      <p:pic>
        <p:nvPicPr>
          <p:cNvPr id="5" name="Picture 2"/>
          <p:cNvPicPr>
            <a:picLocks noChangeAspect="1" noChangeArrowheads="1"/>
          </p:cNvPicPr>
          <p:nvPr/>
        </p:nvPicPr>
        <p:blipFill>
          <a:blip r:embed="rId3"/>
          <a:srcRect/>
          <a:stretch>
            <a:fillRect/>
          </a:stretch>
        </p:blipFill>
        <p:spPr bwMode="auto">
          <a:xfrm>
            <a:off x="372429" y="1794510"/>
            <a:ext cx="4887258" cy="4024313"/>
          </a:xfrm>
          <a:prstGeom prst="rect">
            <a:avLst/>
          </a:prstGeom>
          <a:noFill/>
          <a:ln w="9525">
            <a:noFill/>
            <a:miter lim="800000"/>
            <a:headEnd/>
            <a:tailEnd/>
          </a:ln>
          <a:effectLst>
            <a:reflection blurRad="6350" stA="50000" endA="300" endPos="38500" dist="50800" dir="5400000" sy="-100000" algn="bl" rotWithShape="0"/>
          </a:effectLst>
          <a:scene3d>
            <a:camera prst="perspectiveContrastingRightFacing"/>
            <a:lightRig rig="threePt" dir="t"/>
          </a:scene3d>
        </p:spPr>
      </p:pic>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Techniques</a:t>
            </a:r>
            <a:endParaRPr lang="en-US" dirty="0"/>
          </a:p>
        </p:txBody>
      </p:sp>
      <p:sp>
        <p:nvSpPr>
          <p:cNvPr id="3" name="Content Placeholder 2"/>
          <p:cNvSpPr>
            <a:spLocks noGrp="1"/>
          </p:cNvSpPr>
          <p:nvPr>
            <p:ph idx="1"/>
          </p:nvPr>
        </p:nvSpPr>
        <p:spPr/>
        <p:txBody>
          <a:bodyPr/>
          <a:lstStyle/>
          <a:p>
            <a:r>
              <a:rPr lang="en-US" dirty="0" smtClean="0"/>
              <a:t>Man-in-the-middle attacks </a:t>
            </a:r>
          </a:p>
          <a:p>
            <a:pPr lvl="1"/>
            <a:r>
              <a:rPr lang="en-US" dirty="0" smtClean="0"/>
              <a:t>Proxies, </a:t>
            </a:r>
          </a:p>
          <a:p>
            <a:pPr lvl="1"/>
            <a:r>
              <a:rPr lang="en-US" dirty="0" smtClean="0"/>
              <a:t>DNS Cache Poisoning, etc</a:t>
            </a:r>
          </a:p>
          <a:p>
            <a:r>
              <a:rPr lang="en-US" dirty="0" smtClean="0"/>
              <a:t>URL Obfuscation attacks</a:t>
            </a:r>
          </a:p>
          <a:p>
            <a:pPr lvl="1"/>
            <a:r>
              <a:rPr lang="en-US" dirty="0" smtClean="0"/>
              <a:t>Bad Domain Name, </a:t>
            </a:r>
          </a:p>
          <a:p>
            <a:pPr lvl="1"/>
            <a:r>
              <a:rPr lang="en-US" dirty="0" smtClean="0"/>
              <a:t>Friendly Login URL’s, </a:t>
            </a:r>
          </a:p>
          <a:p>
            <a:pPr lvl="1"/>
            <a:r>
              <a:rPr lang="en-US" dirty="0" smtClean="0"/>
              <a:t>Host Name/URL Obfuscation, etc</a:t>
            </a:r>
          </a:p>
          <a:p>
            <a:r>
              <a:rPr lang="en-US" dirty="0" smtClean="0"/>
              <a:t>Etc…</a:t>
            </a:r>
            <a:endParaRPr lang="en-US"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Anti-Phishing</a:t>
            </a:r>
            <a:endParaRPr lang="en-US" dirty="0"/>
          </a:p>
        </p:txBody>
      </p:sp>
      <p:sp>
        <p:nvSpPr>
          <p:cNvPr id="3" name="Subtitle 2"/>
          <p:cNvSpPr>
            <a:spLocks noGrp="1"/>
          </p:cNvSpPr>
          <p:nvPr>
            <p:ph type="subTitle" idx="1"/>
          </p:nvPr>
        </p:nvSpPr>
        <p:spPr/>
        <p:txBody>
          <a:bodyPr/>
          <a:lstStyle/>
          <a:p>
            <a:r>
              <a:rPr lang="en-US" dirty="0" smtClean="0"/>
              <a:t>IE 8 </a:t>
            </a:r>
            <a:r>
              <a:rPr lang="en-US" dirty="0" err="1" smtClean="0"/>
              <a:t>SmartScreen</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Mitigations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Use an up-to-date anti-malware product from a known, trusted source, and keep it updated.</a:t>
            </a:r>
          </a:p>
          <a:p>
            <a:r>
              <a:rPr lang="en-US" dirty="0" smtClean="0"/>
              <a:t>Use the most recent version of your Web browser, and keep it up to date by applying security updates and service packs in a timely fashion.</a:t>
            </a:r>
          </a:p>
          <a:p>
            <a:r>
              <a:rPr lang="en-US" dirty="0" smtClean="0"/>
              <a:t>Use a robust spam filter to guard against fraudulent and dangerous e-mail.</a:t>
            </a:r>
          </a:p>
          <a:p>
            <a:r>
              <a:rPr lang="en-US" dirty="0" smtClean="0"/>
              <a:t>You can add sites you trust to the Trusted Sites zone with more than middle security level. </a:t>
            </a:r>
          </a:p>
          <a:p>
            <a:r>
              <a:rPr lang="en-US" dirty="0" smtClean="0"/>
              <a:t>Follow the guidance to take actions </a:t>
            </a:r>
          </a:p>
          <a:p>
            <a:pPr lvl="1"/>
            <a:r>
              <a:rPr lang="en-US" dirty="0" smtClean="0"/>
              <a:t>http://www.microsoft.com/mscorp/safety/technologies/antiphishing/guidance.mspx</a:t>
            </a:r>
            <a:endParaRPr lang="en-US"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Browser Based Attacks</a:t>
            </a:r>
            <a:endParaRPr lang="en-US" dirty="0"/>
          </a:p>
        </p:txBody>
      </p:sp>
      <p:sp>
        <p:nvSpPr>
          <p:cNvPr id="3" name="Text Placeholder 2"/>
          <p:cNvSpPr>
            <a:spLocks noGrp="1"/>
          </p:cNvSpPr>
          <p:nvPr>
            <p:ph type="body" sz="quarter" idx="10"/>
          </p:nvPr>
        </p:nvSpPr>
        <p:spPr/>
        <p:txBody>
          <a:bodyPr/>
          <a:lstStyle/>
          <a:p>
            <a:r>
              <a:rPr lang="en-US" dirty="0" smtClean="0"/>
              <a:t>Phishing</a:t>
            </a:r>
          </a:p>
          <a:p>
            <a:r>
              <a:rPr lang="en-US" sz="4400" dirty="0" smtClean="0">
                <a:solidFill>
                  <a:schemeClr val="tx1"/>
                </a:solidFill>
              </a:rPr>
              <a:t>Cross Site Scripting</a:t>
            </a:r>
            <a:endParaRPr lang="en-US" sz="4400" dirty="0" smtClean="0"/>
          </a:p>
          <a:p>
            <a:r>
              <a:rPr lang="en-US" dirty="0" err="1" smtClean="0"/>
              <a:t>ClickJacking</a:t>
            </a:r>
            <a:endParaRPr lang="en-US" dirty="0"/>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Cross Site </a:t>
            </a:r>
            <a:r>
              <a:rPr lang="en-US" dirty="0" smtClean="0"/>
              <a:t>Scripting: Overview</a:t>
            </a:r>
            <a:endParaRPr lang="en-US" dirty="0"/>
          </a:p>
        </p:txBody>
      </p:sp>
      <p:sp>
        <p:nvSpPr>
          <p:cNvPr id="3" name="Content Placeholder 2"/>
          <p:cNvSpPr>
            <a:spLocks noGrp="1"/>
          </p:cNvSpPr>
          <p:nvPr>
            <p:ph idx="1"/>
          </p:nvPr>
        </p:nvSpPr>
        <p:spPr/>
        <p:txBody>
          <a:bodyPr/>
          <a:lstStyle/>
          <a:p>
            <a:r>
              <a:rPr lang="en-US" sz="2800" b="1" dirty="0" smtClean="0"/>
              <a:t>Cross-Site Scripting (XSS):</a:t>
            </a:r>
            <a:r>
              <a:rPr lang="en-US" sz="2800" dirty="0" smtClean="0"/>
              <a:t> Occurs whenever an application reads user data, and embeds that user data in Web responses without encoding or validating the user data</a:t>
            </a:r>
          </a:p>
          <a:p>
            <a:r>
              <a:rPr lang="en-US" sz="2800" dirty="0" smtClean="0"/>
              <a:t>Common vulnerabilities that make Web-based applications susceptible to cross-site scripting attacks:</a:t>
            </a:r>
          </a:p>
          <a:p>
            <a:pPr lvl="1"/>
            <a:r>
              <a:rPr lang="en-US" sz="2400" dirty="0" smtClean="0"/>
              <a:t>Improper input validation</a:t>
            </a:r>
          </a:p>
          <a:p>
            <a:pPr lvl="1"/>
            <a:r>
              <a:rPr lang="en-US" sz="2400" dirty="0" smtClean="0"/>
              <a:t>Failing to encode output</a:t>
            </a:r>
          </a:p>
          <a:p>
            <a:pPr lvl="1"/>
            <a:r>
              <a:rPr lang="en-US" sz="2400" dirty="0" smtClean="0"/>
              <a:t>Trusting data from shared resources</a:t>
            </a:r>
          </a:p>
          <a:p>
            <a:endParaRPr lang="en-US" dirty="0"/>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Site Scripting in News</a:t>
            </a:r>
            <a:endParaRPr lang="en-US" dirty="0"/>
          </a:p>
        </p:txBody>
      </p:sp>
      <p:sp>
        <p:nvSpPr>
          <p:cNvPr id="3" name="Content Placeholder 2"/>
          <p:cNvSpPr>
            <a:spLocks noGrp="1"/>
          </p:cNvSpPr>
          <p:nvPr>
            <p:ph idx="1"/>
          </p:nvPr>
        </p:nvSpPr>
        <p:spPr/>
        <p:txBody>
          <a:bodyPr/>
          <a:lstStyle/>
          <a:p>
            <a:r>
              <a:rPr lang="en-US" dirty="0" smtClean="0"/>
              <a:t>October 2005 	MySpace “</a:t>
            </a:r>
            <a:r>
              <a:rPr lang="en-US" dirty="0" err="1" smtClean="0"/>
              <a:t>Samy</a:t>
            </a:r>
            <a:r>
              <a:rPr lang="en-US" dirty="0" smtClean="0"/>
              <a:t>” worm</a:t>
            </a:r>
          </a:p>
          <a:p>
            <a:r>
              <a:rPr lang="en-US" dirty="0" smtClean="0"/>
              <a:t>February 2006 	</a:t>
            </a:r>
            <a:r>
              <a:rPr lang="en-US" dirty="0" err="1" smtClean="0"/>
              <a:t>Facebook</a:t>
            </a:r>
            <a:endParaRPr lang="en-US" dirty="0" smtClean="0"/>
          </a:p>
          <a:p>
            <a:r>
              <a:rPr lang="en-US" dirty="0" smtClean="0"/>
              <a:t>June 2008		Yahoo Mail</a:t>
            </a:r>
          </a:p>
          <a:p>
            <a:r>
              <a:rPr lang="en-US" dirty="0" smtClean="0"/>
              <a:t>December 2008	American Express</a:t>
            </a:r>
          </a:p>
          <a:p>
            <a:r>
              <a:rPr lang="en-US" dirty="0" smtClean="0"/>
              <a:t>April 2009		Twitter</a:t>
            </a:r>
          </a:p>
          <a:p>
            <a:endParaRPr lang="en-US" dirty="0" smtClean="0"/>
          </a:p>
          <a:p>
            <a:endParaRPr lang="en-US" dirty="0"/>
          </a:p>
        </p:txBody>
      </p:sp>
      <p:pic>
        <p:nvPicPr>
          <p:cNvPr id="71682" name="Picture 2" descr="Do Not Visit"/>
          <p:cNvPicPr>
            <a:picLocks noChangeAspect="1" noChangeArrowheads="1"/>
          </p:cNvPicPr>
          <p:nvPr/>
        </p:nvPicPr>
        <p:blipFill>
          <a:blip r:embed="rId3"/>
          <a:srcRect/>
          <a:stretch>
            <a:fillRect/>
          </a:stretch>
        </p:blipFill>
        <p:spPr bwMode="auto">
          <a:xfrm>
            <a:off x="2006600" y="4180340"/>
            <a:ext cx="4476750" cy="1447801"/>
          </a:xfrm>
          <a:prstGeom prst="rect">
            <a:avLst/>
          </a:prstGeom>
          <a:noFill/>
        </p:spPr>
      </p:pic>
      <p:sp>
        <p:nvSpPr>
          <p:cNvPr id="5" name="TextBox 4"/>
          <p:cNvSpPr txBox="1"/>
          <p:nvPr/>
        </p:nvSpPr>
        <p:spPr>
          <a:xfrm>
            <a:off x="2106385" y="5731328"/>
            <a:ext cx="4168962" cy="369332"/>
          </a:xfrm>
          <a:prstGeom prst="rect">
            <a:avLst/>
          </a:prstGeom>
          <a:noFill/>
        </p:spPr>
        <p:txBody>
          <a:bodyPr wrap="none" rtlCol="0">
            <a:spAutoFit/>
          </a:bodyPr>
          <a:lstStyle/>
          <a:p>
            <a:r>
              <a:rPr lang="en-US" dirty="0" smtClean="0"/>
              <a:t>http://twittercism.com/remove-stalkdaily/</a:t>
            </a:r>
            <a:endParaRPr lang="en-US" dirty="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hlinkClick r:id="rId3"/>
              </a:rPr>
              <a:t>http://xssed.com</a:t>
            </a:r>
            <a:r>
              <a:rPr lang="en-US" dirty="0" smtClean="0">
                <a:hlinkClick r:id="rId3"/>
              </a:rPr>
              <a:t>/</a:t>
            </a:r>
            <a:r>
              <a:rPr lang="en-US" dirty="0" smtClean="0"/>
              <a:t>  - live </a:t>
            </a:r>
            <a:r>
              <a:rPr lang="en-US" dirty="0" err="1" smtClean="0"/>
              <a:t>XSSed</a:t>
            </a:r>
            <a:endParaRPr lang="en-US" dirty="0"/>
          </a:p>
        </p:txBody>
      </p:sp>
      <p:sp>
        <p:nvSpPr>
          <p:cNvPr id="3" name="Content Placeholder 2"/>
          <p:cNvSpPr>
            <a:spLocks noGrp="1"/>
          </p:cNvSpPr>
          <p:nvPr>
            <p:ph idx="1"/>
          </p:nvPr>
        </p:nvSpPr>
        <p:spPr/>
        <p:txBody>
          <a:bodyPr/>
          <a:lstStyle/>
          <a:p>
            <a:endParaRPr lang="en-US"/>
          </a:p>
        </p:txBody>
      </p:sp>
      <p:pic>
        <p:nvPicPr>
          <p:cNvPr id="77826" name="Picture 2"/>
          <p:cNvPicPr>
            <a:picLocks noChangeAspect="1" noChangeArrowheads="1"/>
          </p:cNvPicPr>
          <p:nvPr/>
        </p:nvPicPr>
        <p:blipFill>
          <a:blip r:embed="rId4"/>
          <a:srcRect/>
          <a:stretch>
            <a:fillRect/>
          </a:stretch>
        </p:blipFill>
        <p:spPr bwMode="auto">
          <a:xfrm>
            <a:off x="420796" y="1199176"/>
            <a:ext cx="8363581" cy="5168967"/>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smtClean="0"/>
              <a:t>Types of Cross-Site Scripting</a:t>
            </a:r>
          </a:p>
        </p:txBody>
      </p:sp>
      <p:sp>
        <p:nvSpPr>
          <p:cNvPr id="8195" name="Content Placeholder 2"/>
          <p:cNvSpPr>
            <a:spLocks noGrp="1"/>
          </p:cNvSpPr>
          <p:nvPr>
            <p:ph idx="1"/>
          </p:nvPr>
        </p:nvSpPr>
        <p:spPr/>
        <p:txBody>
          <a:bodyPr/>
          <a:lstStyle/>
          <a:p>
            <a:r>
              <a:rPr lang="en-US" dirty="0" smtClean="0"/>
              <a:t>Two major types of cross-site scripting attacks:</a:t>
            </a:r>
          </a:p>
          <a:p>
            <a:pPr lvl="1"/>
            <a:r>
              <a:rPr lang="en-US" dirty="0" smtClean="0"/>
              <a:t>Type 1: Non-Persistent</a:t>
            </a:r>
          </a:p>
          <a:p>
            <a:pPr lvl="2"/>
            <a:r>
              <a:rPr lang="en-US" dirty="0" smtClean="0"/>
              <a:t>Often referred to as </a:t>
            </a:r>
            <a:r>
              <a:rPr lang="en-US" i="1" dirty="0" smtClean="0"/>
              <a:t>reflected</a:t>
            </a:r>
            <a:r>
              <a:rPr lang="en-US" dirty="0" smtClean="0"/>
              <a:t> cross-site scripting</a:t>
            </a:r>
          </a:p>
          <a:p>
            <a:pPr lvl="2"/>
            <a:r>
              <a:rPr lang="en-US" dirty="0" smtClean="0"/>
              <a:t>Requires some level of social engineering</a:t>
            </a:r>
          </a:p>
          <a:p>
            <a:pPr lvl="1"/>
            <a:r>
              <a:rPr lang="en-US" dirty="0" smtClean="0"/>
              <a:t>Type 2: Persistent</a:t>
            </a:r>
          </a:p>
          <a:p>
            <a:pPr lvl="2"/>
            <a:r>
              <a:rPr lang="en-US" dirty="0" smtClean="0"/>
              <a:t>S</a:t>
            </a:r>
            <a:r>
              <a:rPr lang="en-US" i="1" dirty="0" smtClean="0"/>
              <a:t>tored</a:t>
            </a:r>
            <a:r>
              <a:rPr lang="en-US" dirty="0" smtClean="0"/>
              <a:t> cross-site scripting</a:t>
            </a:r>
          </a:p>
          <a:p>
            <a:pPr lvl="2"/>
            <a:r>
              <a:rPr lang="en-US" dirty="0" smtClean="0"/>
              <a:t>One attack can affect multiple users</a:t>
            </a:r>
            <a:endParaRPr lang="nl-BE" b="1" dirty="0" smtClean="0"/>
          </a:p>
          <a:p>
            <a:pPr lvl="1"/>
            <a:endParaRPr lang="nl-BE" dirty="0" smtClean="0"/>
          </a:p>
          <a:p>
            <a:pPr lvl="1"/>
            <a:r>
              <a:rPr lang="nl-BE" dirty="0" smtClean="0"/>
              <a:t>Type 0: DOM-Based</a:t>
            </a:r>
            <a:endParaRPr lang="en-US" dirty="0" smtClean="0"/>
          </a:p>
          <a:p>
            <a:pPr>
              <a:buFont typeface="Arial" pitchFamily="34" charset="0"/>
              <a:buNone/>
            </a:pPr>
            <a:endParaRPr lang="en-US" dirty="0" smtClean="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739D864C-C2A8-4F4A-B5AB-0FD5A7BC98FD}" type="slidenum">
              <a:rPr lang="en-US"/>
              <a:pPr/>
              <a:t>38</a:t>
            </a:fld>
            <a:endParaRPr lang="en-US"/>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Explosion 1 20"/>
          <p:cNvSpPr/>
          <p:nvPr/>
        </p:nvSpPr>
        <p:spPr>
          <a:xfrm>
            <a:off x="3505200" y="4648200"/>
            <a:ext cx="2209800" cy="1981200"/>
          </a:xfrm>
          <a:prstGeom prst="irregularSeal1">
            <a:avLst/>
          </a:prstGeom>
        </p:spPr>
        <p:style>
          <a:lnRef idx="0">
            <a:schemeClr val="accent6"/>
          </a:lnRef>
          <a:fillRef idx="3">
            <a:schemeClr val="accent6"/>
          </a:fillRef>
          <a:effectRef idx="3">
            <a:schemeClr val="accent6"/>
          </a:effectRef>
          <a:fontRef idx="minor">
            <a:schemeClr val="lt1"/>
          </a:fontRef>
        </p:style>
        <p:txBody>
          <a:bodyPr anchor="ctr"/>
          <a:lstStyle/>
          <a:p>
            <a:pPr algn="ctr"/>
            <a:endParaRPr lang="en-US">
              <a:solidFill>
                <a:srgbClr val="FFFFFF"/>
              </a:solidFill>
            </a:endParaRPr>
          </a:p>
        </p:txBody>
      </p:sp>
      <p:sp>
        <p:nvSpPr>
          <p:cNvPr id="9221" name="Title 1"/>
          <p:cNvSpPr>
            <a:spLocks noGrp="1"/>
          </p:cNvSpPr>
          <p:nvPr>
            <p:ph type="title"/>
          </p:nvPr>
        </p:nvSpPr>
        <p:spPr/>
        <p:txBody>
          <a:bodyPr/>
          <a:lstStyle/>
          <a:p>
            <a:r>
              <a:rPr lang="en-US" b="1" smtClean="0"/>
              <a:t>Type 1: Non-Persistent</a:t>
            </a:r>
            <a:br>
              <a:rPr lang="en-US" b="1" smtClean="0"/>
            </a:br>
            <a:r>
              <a:rPr lang="en-US" b="1" smtClean="0"/>
              <a:t>Cross-Site Scripting</a:t>
            </a:r>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62ECF632-C241-4EF2-838F-F07E580999A7}" type="slidenum">
              <a:rPr lang="en-US"/>
              <a:pPr/>
              <a:t>39</a:t>
            </a:fld>
            <a:endParaRPr lang="en-US"/>
          </a:p>
        </p:txBody>
      </p:sp>
      <p:grpSp>
        <p:nvGrpSpPr>
          <p:cNvPr id="2" name="Group 7"/>
          <p:cNvGrpSpPr>
            <a:grpSpLocks/>
          </p:cNvGrpSpPr>
          <p:nvPr/>
        </p:nvGrpSpPr>
        <p:grpSpPr bwMode="auto">
          <a:xfrm>
            <a:off x="457200" y="4964113"/>
            <a:ext cx="1828800" cy="1741487"/>
            <a:chOff x="457200" y="4495800"/>
            <a:chExt cx="1752600" cy="1664732"/>
          </a:xfrm>
        </p:grpSpPr>
        <p:pic>
          <p:nvPicPr>
            <p:cNvPr id="9243" name="Picture 4" descr="C:\Documents and Settings\EclipSec Kevin Lam\Local Settings\Temporary Internet Files\Content.IE5\7GP0ZCDB\MCj04326100000[1].png"/>
            <p:cNvPicPr>
              <a:picLocks noChangeAspect="1" noChangeArrowheads="1"/>
            </p:cNvPicPr>
            <p:nvPr/>
          </p:nvPicPr>
          <p:blipFill>
            <a:blip r:embed="rId3"/>
            <a:srcRect/>
            <a:stretch>
              <a:fillRect/>
            </a:stretch>
          </p:blipFill>
          <p:spPr bwMode="auto">
            <a:xfrm>
              <a:off x="762000" y="4495800"/>
              <a:ext cx="1236662" cy="1236662"/>
            </a:xfrm>
            <a:prstGeom prst="rect">
              <a:avLst/>
            </a:prstGeom>
            <a:noFill/>
            <a:ln w="9525">
              <a:noFill/>
              <a:miter lim="800000"/>
              <a:headEnd/>
              <a:tailEnd/>
            </a:ln>
          </p:spPr>
        </p:pic>
        <p:sp>
          <p:nvSpPr>
            <p:cNvPr id="9244" name="TextBox 9"/>
            <p:cNvSpPr txBox="1">
              <a:spLocks noChangeArrowheads="1"/>
            </p:cNvSpPr>
            <p:nvPr/>
          </p:nvSpPr>
          <p:spPr bwMode="auto">
            <a:xfrm>
              <a:off x="457200" y="5791200"/>
              <a:ext cx="1752600" cy="369332"/>
            </a:xfrm>
            <a:prstGeom prst="rect">
              <a:avLst/>
            </a:prstGeom>
            <a:noFill/>
            <a:ln w="9525">
              <a:noFill/>
              <a:miter lim="800000"/>
              <a:headEnd/>
              <a:tailEnd/>
            </a:ln>
          </p:spPr>
          <p:txBody>
            <a:bodyPr>
              <a:spAutoFit/>
            </a:bodyPr>
            <a:lstStyle/>
            <a:p>
              <a:r>
                <a:rPr lang="en-US"/>
                <a:t>Malicious User</a:t>
              </a:r>
            </a:p>
          </p:txBody>
        </p:sp>
      </p:grpSp>
      <p:grpSp>
        <p:nvGrpSpPr>
          <p:cNvPr id="3" name="Group 10"/>
          <p:cNvGrpSpPr>
            <a:grpSpLocks/>
          </p:cNvGrpSpPr>
          <p:nvPr/>
        </p:nvGrpSpPr>
        <p:grpSpPr bwMode="auto">
          <a:xfrm>
            <a:off x="3657600" y="4953000"/>
            <a:ext cx="1752600" cy="1741488"/>
            <a:chOff x="3581400" y="4495800"/>
            <a:chExt cx="1752600" cy="1664732"/>
          </a:xfrm>
        </p:grpSpPr>
        <p:pic>
          <p:nvPicPr>
            <p:cNvPr id="9241" name="Picture 5" descr="C:\Documents and Settings\EclipSec Kevin Lam\Local Settings\Temporary Internet Files\Content.IE5\T2NQ0G1O\MCj04326250000[1].png"/>
            <p:cNvPicPr>
              <a:picLocks noChangeAspect="1" noChangeArrowheads="1"/>
            </p:cNvPicPr>
            <p:nvPr/>
          </p:nvPicPr>
          <p:blipFill>
            <a:blip r:embed="rId4"/>
            <a:srcRect/>
            <a:stretch>
              <a:fillRect/>
            </a:stretch>
          </p:blipFill>
          <p:spPr bwMode="auto">
            <a:xfrm>
              <a:off x="3886200" y="4495800"/>
              <a:ext cx="1143000" cy="1143000"/>
            </a:xfrm>
            <a:prstGeom prst="rect">
              <a:avLst/>
            </a:prstGeom>
            <a:noFill/>
            <a:ln w="9525">
              <a:noFill/>
              <a:miter lim="800000"/>
              <a:headEnd/>
              <a:tailEnd/>
            </a:ln>
          </p:spPr>
        </p:pic>
        <p:sp>
          <p:nvSpPr>
            <p:cNvPr id="9242" name="TextBox 12"/>
            <p:cNvSpPr txBox="1">
              <a:spLocks noChangeArrowheads="1"/>
            </p:cNvSpPr>
            <p:nvPr/>
          </p:nvSpPr>
          <p:spPr bwMode="auto">
            <a:xfrm>
              <a:off x="3581400" y="5791200"/>
              <a:ext cx="1752600" cy="369332"/>
            </a:xfrm>
            <a:prstGeom prst="rect">
              <a:avLst/>
            </a:prstGeom>
            <a:noFill/>
            <a:ln w="9525">
              <a:noFill/>
              <a:miter lim="800000"/>
              <a:headEnd/>
              <a:tailEnd/>
            </a:ln>
          </p:spPr>
          <p:txBody>
            <a:bodyPr>
              <a:spAutoFit/>
            </a:bodyPr>
            <a:lstStyle/>
            <a:p>
              <a:pPr algn="ctr"/>
              <a:r>
                <a:rPr lang="en-US"/>
                <a:t>User</a:t>
              </a:r>
            </a:p>
          </p:txBody>
        </p:sp>
      </p:grpSp>
      <p:sp>
        <p:nvSpPr>
          <p:cNvPr id="15" name="Right Arrow 14"/>
          <p:cNvSpPr/>
          <p:nvPr/>
        </p:nvSpPr>
        <p:spPr>
          <a:xfrm>
            <a:off x="2133600" y="5410200"/>
            <a:ext cx="1828800" cy="609600"/>
          </a:xfrm>
          <a:prstGeom prst="rightArrow">
            <a:avLst/>
          </a:prstGeom>
        </p:spPr>
        <p:style>
          <a:lnRef idx="0">
            <a:schemeClr val="accent2"/>
          </a:lnRef>
          <a:fillRef idx="3">
            <a:schemeClr val="accent2"/>
          </a:fillRef>
          <a:effectRef idx="3">
            <a:schemeClr val="accent2"/>
          </a:effectRef>
          <a:fontRef idx="minor">
            <a:schemeClr val="lt1"/>
          </a:fontRef>
        </p:style>
        <p:txBody>
          <a:bodyPr anchor="ctr"/>
          <a:lstStyle/>
          <a:p>
            <a:pPr algn="ctr"/>
            <a:endParaRPr lang="en-US">
              <a:solidFill>
                <a:srgbClr val="FFFFFF"/>
              </a:solidFill>
            </a:endParaRPr>
          </a:p>
        </p:txBody>
      </p:sp>
      <p:pic>
        <p:nvPicPr>
          <p:cNvPr id="14" name="Picture 9" descr="C:\Documents and Settings\EclipSec Kevin Lam\Local Settings\Temporary Internet Files\Content.IE5\T2NQ0G1O\MCj04326270000[1].png"/>
          <p:cNvPicPr>
            <a:picLocks noChangeAspect="1" noChangeArrowheads="1"/>
          </p:cNvPicPr>
          <p:nvPr/>
        </p:nvPicPr>
        <p:blipFill>
          <a:blip r:embed="rId5"/>
          <a:srcRect/>
          <a:stretch>
            <a:fillRect/>
          </a:stretch>
        </p:blipFill>
        <p:spPr bwMode="auto">
          <a:xfrm>
            <a:off x="2590800" y="5257800"/>
            <a:ext cx="914400" cy="914400"/>
          </a:xfrm>
          <a:prstGeom prst="rect">
            <a:avLst/>
          </a:prstGeom>
          <a:noFill/>
          <a:ln w="9525">
            <a:noFill/>
            <a:miter lim="800000"/>
            <a:headEnd/>
            <a:tailEnd/>
          </a:ln>
        </p:spPr>
      </p:pic>
      <p:sp>
        <p:nvSpPr>
          <p:cNvPr id="16" name="Rectangular Callout 15"/>
          <p:cNvSpPr/>
          <p:nvPr/>
        </p:nvSpPr>
        <p:spPr>
          <a:xfrm>
            <a:off x="1828800" y="3352800"/>
            <a:ext cx="3429000" cy="1295400"/>
          </a:xfrm>
          <a:prstGeom prst="wedgeRectCallout">
            <a:avLst>
              <a:gd name="adj1" fmla="val -19129"/>
              <a:gd name="adj2" fmla="val 75425"/>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dirty="0">
                <a:solidFill>
                  <a:schemeClr val="tx1"/>
                </a:solidFill>
              </a:rPr>
              <a:t>Congratulations!  You won a prize, please </a:t>
            </a:r>
            <a:r>
              <a:rPr lang="en-US" u="sng" dirty="0">
                <a:solidFill>
                  <a:schemeClr val="tx2">
                    <a:lumMod val="60000"/>
                    <a:lumOff val="40000"/>
                  </a:schemeClr>
                </a:solidFill>
              </a:rPr>
              <a:t>click here</a:t>
            </a:r>
            <a:r>
              <a:rPr lang="en-US" dirty="0">
                <a:solidFill>
                  <a:schemeClr val="tx2">
                    <a:lumMod val="60000"/>
                    <a:lumOff val="40000"/>
                  </a:schemeClr>
                </a:solidFill>
              </a:rPr>
              <a:t> </a:t>
            </a:r>
            <a:r>
              <a:rPr lang="en-US" dirty="0">
                <a:solidFill>
                  <a:schemeClr val="tx1"/>
                </a:solidFill>
              </a:rPr>
              <a:t>to claim your prize!</a:t>
            </a:r>
          </a:p>
        </p:txBody>
      </p:sp>
      <p:sp>
        <p:nvSpPr>
          <p:cNvPr id="17" name="Up Arrow 16"/>
          <p:cNvSpPr/>
          <p:nvPr/>
        </p:nvSpPr>
        <p:spPr>
          <a:xfrm>
            <a:off x="4191000" y="3276600"/>
            <a:ext cx="533400" cy="1524000"/>
          </a:xfrm>
          <a:prstGeom prst="upArrow">
            <a:avLst/>
          </a:prstGeom>
        </p:spPr>
        <p:style>
          <a:lnRef idx="0">
            <a:schemeClr val="accent2"/>
          </a:lnRef>
          <a:fillRef idx="3">
            <a:schemeClr val="accent2"/>
          </a:fillRef>
          <a:effectRef idx="3">
            <a:schemeClr val="accent2"/>
          </a:effectRef>
          <a:fontRef idx="minor">
            <a:schemeClr val="lt1"/>
          </a:fontRef>
        </p:style>
        <p:txBody>
          <a:bodyPr anchor="ctr"/>
          <a:lstStyle/>
          <a:p>
            <a:pPr algn="ctr"/>
            <a:endParaRPr lang="en-US">
              <a:solidFill>
                <a:srgbClr val="FFFFFF"/>
              </a:solidFill>
            </a:endParaRPr>
          </a:p>
        </p:txBody>
      </p:sp>
      <p:sp>
        <p:nvSpPr>
          <p:cNvPr id="19" name="Down Arrow 18"/>
          <p:cNvSpPr/>
          <p:nvPr/>
        </p:nvSpPr>
        <p:spPr>
          <a:xfrm>
            <a:off x="4191000" y="3352800"/>
            <a:ext cx="533400" cy="1447800"/>
          </a:xfrm>
          <a:prstGeom prst="downArrow">
            <a:avLst/>
          </a:prstGeom>
        </p:spPr>
        <p:style>
          <a:lnRef idx="0">
            <a:schemeClr val="accent2"/>
          </a:lnRef>
          <a:fillRef idx="3">
            <a:schemeClr val="accent2"/>
          </a:fillRef>
          <a:effectRef idx="3">
            <a:schemeClr val="accent2"/>
          </a:effectRef>
          <a:fontRef idx="minor">
            <a:schemeClr val="lt1"/>
          </a:fontRef>
        </p:style>
        <p:txBody>
          <a:bodyPr anchor="ctr"/>
          <a:lstStyle/>
          <a:p>
            <a:pPr algn="ctr"/>
            <a:endParaRPr lang="en-US">
              <a:solidFill>
                <a:srgbClr val="FFFFFF"/>
              </a:solidFill>
            </a:endParaRPr>
          </a:p>
        </p:txBody>
      </p:sp>
      <p:sp>
        <p:nvSpPr>
          <p:cNvPr id="20" name="Rectangular Callout 19"/>
          <p:cNvSpPr/>
          <p:nvPr/>
        </p:nvSpPr>
        <p:spPr>
          <a:xfrm>
            <a:off x="5257800" y="2819400"/>
            <a:ext cx="2667000" cy="2057400"/>
          </a:xfrm>
          <a:prstGeom prst="wedgeRectCallout">
            <a:avLst>
              <a:gd name="adj1" fmla="val -64293"/>
              <a:gd name="adj2" fmla="val 2067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sz="1600">
                <a:solidFill>
                  <a:schemeClr val="tx1"/>
                </a:solidFill>
              </a:rPr>
              <a:t>&lt;html&gt;</a:t>
            </a:r>
          </a:p>
          <a:p>
            <a:r>
              <a:rPr lang="en-US" sz="1600">
                <a:solidFill>
                  <a:schemeClr val="tx1"/>
                </a:solidFill>
              </a:rPr>
              <a:t>&lt;head&gt;</a:t>
            </a:r>
          </a:p>
          <a:p>
            <a:r>
              <a:rPr lang="en-US" sz="1600">
                <a:solidFill>
                  <a:schemeClr val="tx1"/>
                </a:solidFill>
              </a:rPr>
              <a:t>&lt;title&gt;Hello&lt;/title&gt;</a:t>
            </a:r>
          </a:p>
          <a:p>
            <a:r>
              <a:rPr lang="en-US" sz="1600">
                <a:solidFill>
                  <a:schemeClr val="tx1"/>
                </a:solidFill>
              </a:rPr>
              <a:t>&lt;/head&gt;</a:t>
            </a:r>
          </a:p>
          <a:p>
            <a:r>
              <a:rPr lang="en-US" sz="1600">
                <a:solidFill>
                  <a:schemeClr val="tx1"/>
                </a:solidFill>
              </a:rPr>
              <a:t>&lt;body&gt;</a:t>
            </a:r>
          </a:p>
          <a:p>
            <a:r>
              <a:rPr lang="en-US" sz="1600" b="1">
                <a:solidFill>
                  <a:srgbClr val="FF0000"/>
                </a:solidFill>
              </a:rPr>
              <a:t>[malicious code]</a:t>
            </a:r>
          </a:p>
          <a:p>
            <a:r>
              <a:rPr lang="en-US" sz="1600">
                <a:solidFill>
                  <a:schemeClr val="tx1"/>
                </a:solidFill>
              </a:rPr>
              <a:t>&lt;/body&gt;</a:t>
            </a:r>
          </a:p>
          <a:p>
            <a:r>
              <a:rPr lang="en-US" sz="1600">
                <a:solidFill>
                  <a:schemeClr val="tx1"/>
                </a:solidFill>
              </a:rPr>
              <a:t>…</a:t>
            </a:r>
          </a:p>
        </p:txBody>
      </p:sp>
      <p:sp>
        <p:nvSpPr>
          <p:cNvPr id="18" name="Rectangular Callout 17"/>
          <p:cNvSpPr/>
          <p:nvPr/>
        </p:nvSpPr>
        <p:spPr>
          <a:xfrm>
            <a:off x="5105400" y="3352800"/>
            <a:ext cx="2819400" cy="1295400"/>
          </a:xfrm>
          <a:prstGeom prst="wedgeRectCallout">
            <a:avLst>
              <a:gd name="adj1" fmla="val -62858"/>
              <a:gd name="adj2" fmla="val 22732"/>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http://www.contoso.com?</a:t>
            </a:r>
          </a:p>
          <a:p>
            <a:pPr algn="ctr">
              <a:defRPr/>
            </a:pPr>
            <a:r>
              <a:rPr lang="en-US" dirty="0">
                <a:solidFill>
                  <a:schemeClr val="tx1"/>
                </a:solidFill>
              </a:rPr>
              <a:t>id=</a:t>
            </a:r>
            <a:r>
              <a:rPr lang="en-US" b="1" dirty="0">
                <a:solidFill>
                  <a:srgbClr val="FF0000"/>
                </a:solidFill>
              </a:rPr>
              <a:t>[malicious code]</a:t>
            </a:r>
          </a:p>
        </p:txBody>
      </p:sp>
      <p:grpSp>
        <p:nvGrpSpPr>
          <p:cNvPr id="5" name="Group 22"/>
          <p:cNvGrpSpPr>
            <a:grpSpLocks/>
          </p:cNvGrpSpPr>
          <p:nvPr/>
        </p:nvGrpSpPr>
        <p:grpSpPr bwMode="auto">
          <a:xfrm>
            <a:off x="3810000" y="1752600"/>
            <a:ext cx="1447800" cy="1512888"/>
            <a:chOff x="3810000" y="1752600"/>
            <a:chExt cx="1447800" cy="1512332"/>
          </a:xfrm>
        </p:grpSpPr>
        <p:pic>
          <p:nvPicPr>
            <p:cNvPr id="9239" name="Picture 6" descr="C:\Documents and Settings\EclipSec Kevin Lam\Local Settings\Temporary Internet Files\Content.IE5\7GP0ZCDB\MCj04247700000[1].wmf"/>
            <p:cNvPicPr>
              <a:picLocks noChangeAspect="1" noChangeArrowheads="1"/>
            </p:cNvPicPr>
            <p:nvPr/>
          </p:nvPicPr>
          <p:blipFill>
            <a:blip r:embed="rId6"/>
            <a:srcRect/>
            <a:stretch>
              <a:fillRect/>
            </a:stretch>
          </p:blipFill>
          <p:spPr bwMode="auto">
            <a:xfrm>
              <a:off x="4038600" y="1752600"/>
              <a:ext cx="885341" cy="1143000"/>
            </a:xfrm>
            <a:prstGeom prst="rect">
              <a:avLst/>
            </a:prstGeom>
            <a:noFill/>
            <a:ln w="9525">
              <a:noFill/>
              <a:miter lim="800000"/>
              <a:headEnd/>
              <a:tailEnd/>
            </a:ln>
          </p:spPr>
        </p:pic>
        <p:sp>
          <p:nvSpPr>
            <p:cNvPr id="9240" name="TextBox 21"/>
            <p:cNvSpPr txBox="1">
              <a:spLocks noChangeArrowheads="1"/>
            </p:cNvSpPr>
            <p:nvPr/>
          </p:nvSpPr>
          <p:spPr bwMode="auto">
            <a:xfrm>
              <a:off x="3810000" y="2895600"/>
              <a:ext cx="1447800" cy="369332"/>
            </a:xfrm>
            <a:prstGeom prst="rect">
              <a:avLst/>
            </a:prstGeom>
            <a:noFill/>
            <a:ln w="9525">
              <a:noFill/>
              <a:miter lim="800000"/>
              <a:headEnd/>
              <a:tailEnd/>
            </a:ln>
          </p:spPr>
          <p:txBody>
            <a:bodyPr>
              <a:spAutoFit/>
            </a:bodyPr>
            <a:lstStyle/>
            <a:p>
              <a:r>
                <a:rPr lang="en-US"/>
                <a:t>Web Server</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8" fill="hold" nodeType="click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slide(fromLeft)">
                                      <p:cBhvr>
                                        <p:cTn id="18" dur="500"/>
                                        <p:tgtEl>
                                          <p:spTgt spid="15"/>
                                        </p:tgtEl>
                                      </p:cBhvr>
                                    </p:animEffect>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1000"/>
                                        <p:tgtEl>
                                          <p:spTgt spid="1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1" nodeType="clickEffect">
                                  <p:stCondLst>
                                    <p:cond delay="0"/>
                                  </p:stCondLst>
                                  <p:childTnLst>
                                    <p:animEffect transition="out" filter="fade">
                                      <p:cBhvr>
                                        <p:cTn id="30" dur="1000"/>
                                        <p:tgtEl>
                                          <p:spTgt spid="16"/>
                                        </p:tgtEl>
                                      </p:cBhvr>
                                    </p:animEffect>
                                    <p:set>
                                      <p:cBhvr>
                                        <p:cTn id="31" dur="1" fill="hold">
                                          <p:stCondLst>
                                            <p:cond delay="999"/>
                                          </p:stCondLst>
                                        </p:cTn>
                                        <p:tgtEl>
                                          <p:spTgt spid="16"/>
                                        </p:tgtEl>
                                        <p:attrNameLst>
                                          <p:attrName>style.visibility</p:attrName>
                                        </p:attrNameLst>
                                      </p:cBhvr>
                                      <p:to>
                                        <p:strVal val="hidden"/>
                                      </p:to>
                                    </p:set>
                                  </p:childTnLst>
                                </p:cTn>
                              </p:par>
                            </p:childTnLst>
                          </p:cTn>
                        </p:par>
                        <p:par>
                          <p:cTn id="32" fill="hold">
                            <p:stCondLst>
                              <p:cond delay="1000"/>
                            </p:stCondLst>
                            <p:childTnLst>
                              <p:par>
                                <p:cTn id="33" presetID="12" presetClass="entr" presetSubtype="4"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slide(fromBottom)">
                                      <p:cBhvr>
                                        <p:cTn id="35" dur="500"/>
                                        <p:tgtEl>
                                          <p:spTgt spid="17"/>
                                        </p:tgtEl>
                                      </p:cBhvr>
                                    </p:animEffect>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20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xit" presetSubtype="0" fill="hold" nodeType="clickEffect">
                                  <p:stCondLst>
                                    <p:cond delay="0"/>
                                  </p:stCondLst>
                                  <p:childTnLst>
                                    <p:animEffect transition="out" filter="fade">
                                      <p:cBhvr>
                                        <p:cTn id="43" dur="2000"/>
                                        <p:tgtEl>
                                          <p:spTgt spid="17"/>
                                        </p:tgtEl>
                                      </p:cBhvr>
                                    </p:animEffect>
                                    <p:set>
                                      <p:cBhvr>
                                        <p:cTn id="44" dur="1" fill="hold">
                                          <p:stCondLst>
                                            <p:cond delay="1999"/>
                                          </p:stCondLst>
                                        </p:cTn>
                                        <p:tgtEl>
                                          <p:spTgt spid="17"/>
                                        </p:tgtEl>
                                        <p:attrNameLst>
                                          <p:attrName>style.visibility</p:attrName>
                                        </p:attrNameLst>
                                      </p:cBhvr>
                                      <p:to>
                                        <p:strVal val="hidden"/>
                                      </p:to>
                                    </p:set>
                                  </p:childTnLst>
                                </p:cTn>
                              </p:par>
                              <p:par>
                                <p:cTn id="45" presetID="10" presetClass="exit" presetSubtype="0" fill="hold" grpId="1" nodeType="withEffect">
                                  <p:stCondLst>
                                    <p:cond delay="0"/>
                                  </p:stCondLst>
                                  <p:childTnLst>
                                    <p:animEffect transition="out" filter="fade">
                                      <p:cBhvr>
                                        <p:cTn id="46" dur="2000"/>
                                        <p:tgtEl>
                                          <p:spTgt spid="18"/>
                                        </p:tgtEl>
                                      </p:cBhvr>
                                    </p:animEffect>
                                    <p:set>
                                      <p:cBhvr>
                                        <p:cTn id="47" dur="1" fill="hold">
                                          <p:stCondLst>
                                            <p:cond delay="1999"/>
                                          </p:stCondLst>
                                        </p:cTn>
                                        <p:tgtEl>
                                          <p:spTgt spid="18"/>
                                        </p:tgtEl>
                                        <p:attrNameLst>
                                          <p:attrName>style.visibility</p:attrName>
                                        </p:attrNameLst>
                                      </p:cBhvr>
                                      <p:to>
                                        <p:strVal val="hidden"/>
                                      </p:to>
                                    </p:set>
                                  </p:childTnLst>
                                </p:cTn>
                              </p:par>
                            </p:childTnLst>
                          </p:cTn>
                        </p:par>
                        <p:par>
                          <p:cTn id="48" fill="hold">
                            <p:stCondLst>
                              <p:cond delay="2000"/>
                            </p:stCondLst>
                            <p:childTnLst>
                              <p:par>
                                <p:cTn id="49" presetID="12" presetClass="entr" presetSubtype="1" fill="hold"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slide(fromTop)">
                                      <p:cBhvr>
                                        <p:cTn id="51" dur="500"/>
                                        <p:tgtEl>
                                          <p:spTgt spid="19"/>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2000"/>
                                        <p:tgtEl>
                                          <p:spTgt spid="20"/>
                                        </p:tgtEl>
                                      </p:cBhvr>
                                    </p:animEffect>
                                  </p:childTnLst>
                                </p:cTn>
                              </p:par>
                            </p:childTnLst>
                          </p:cTn>
                        </p:par>
                        <p:par>
                          <p:cTn id="56" fill="hold">
                            <p:stCondLst>
                              <p:cond delay="4500"/>
                            </p:stCondLst>
                            <p:childTnLst>
                              <p:par>
                                <p:cTn id="57" presetID="10" presetClass="entr" presetSubtype="0"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20" grpId="0" animBg="1"/>
      <p:bldP spid="18" grpId="0" animBg="1"/>
      <p:bldP spid="18"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 Years</a:t>
            </a:r>
            <a:r>
              <a:rPr lang="en-US" dirty="0" smtClean="0"/>
              <a:t>…</a:t>
            </a:r>
            <a:endParaRPr lang="en-GB" dirty="0"/>
          </a:p>
        </p:txBody>
      </p:sp>
      <p:sp>
        <p:nvSpPr>
          <p:cNvPr id="3" name="Text Placeholder 2"/>
          <p:cNvSpPr>
            <a:spLocks noGrp="1"/>
          </p:cNvSpPr>
          <p:nvPr>
            <p:ph type="body" sz="quarter" idx="10"/>
          </p:nvPr>
        </p:nvSpPr>
        <p:spPr>
          <a:xfrm>
            <a:off x="281609" y="3243509"/>
            <a:ext cx="8382000" cy="2210862"/>
          </a:xfrm>
        </p:spPr>
        <p:txBody>
          <a:bodyPr/>
          <a:lstStyle/>
          <a:p>
            <a:pPr>
              <a:spcBef>
                <a:spcPts val="300"/>
              </a:spcBef>
            </a:pPr>
            <a:r>
              <a:rPr lang="en-US" dirty="0" smtClean="0"/>
              <a:t>We have come a long way since Melissa</a:t>
            </a:r>
          </a:p>
          <a:p>
            <a:pPr>
              <a:spcBef>
                <a:spcPts val="300"/>
              </a:spcBef>
            </a:pPr>
            <a:r>
              <a:rPr lang="en-US" dirty="0" smtClean="0"/>
              <a:t>2003-2004 difficult times</a:t>
            </a:r>
          </a:p>
          <a:p>
            <a:pPr lvl="1">
              <a:spcBef>
                <a:spcPts val="300"/>
              </a:spcBef>
            </a:pPr>
            <a:r>
              <a:rPr lang="en-US" sz="2400" dirty="0" smtClean="0"/>
              <a:t>Blaster/Slammer – Was horrible – Hit Home Users hard</a:t>
            </a:r>
          </a:p>
          <a:p>
            <a:pPr lvl="1">
              <a:spcBef>
                <a:spcPts val="300"/>
              </a:spcBef>
            </a:pPr>
            <a:r>
              <a:rPr lang="en-US" sz="2400" dirty="0" err="1" smtClean="0"/>
              <a:t>Conficker</a:t>
            </a:r>
            <a:r>
              <a:rPr lang="en-US" sz="2400" dirty="0" smtClean="0"/>
              <a:t> emerged in a different s/w industry – Did not hit home users hard</a:t>
            </a:r>
          </a:p>
          <a:p>
            <a:pPr lvl="1">
              <a:spcBef>
                <a:spcPts val="300"/>
              </a:spcBef>
            </a:pPr>
            <a:r>
              <a:rPr lang="en-US" sz="2400" dirty="0" smtClean="0"/>
              <a:t>Partnerships </a:t>
            </a:r>
          </a:p>
          <a:p>
            <a:pPr lvl="2">
              <a:spcBef>
                <a:spcPts val="300"/>
              </a:spcBef>
            </a:pPr>
            <a:r>
              <a:rPr lang="en-US" sz="2000" dirty="0" smtClean="0"/>
              <a:t>MS Response Alliance &amp; Internet Consortium for Advanced Security on the Internet &amp; CWG </a:t>
            </a:r>
            <a:endParaRPr lang="en-GB" sz="2000" dirty="0"/>
          </a:p>
        </p:txBody>
      </p:sp>
      <p:pic>
        <p:nvPicPr>
          <p:cNvPr id="2050" name="Picture 2"/>
          <p:cNvPicPr>
            <a:picLocks noChangeAspect="1" noChangeArrowheads="1"/>
          </p:cNvPicPr>
          <p:nvPr/>
        </p:nvPicPr>
        <p:blipFill>
          <a:blip r:embed="rId3"/>
          <a:srcRect/>
          <a:stretch>
            <a:fillRect/>
          </a:stretch>
        </p:blipFill>
        <p:spPr bwMode="auto">
          <a:xfrm>
            <a:off x="38400" y="972581"/>
            <a:ext cx="9044940" cy="226123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ular Callout 43"/>
          <p:cNvSpPr/>
          <p:nvPr/>
        </p:nvSpPr>
        <p:spPr>
          <a:xfrm>
            <a:off x="5181600" y="3352800"/>
            <a:ext cx="2590800" cy="1447800"/>
          </a:xfrm>
          <a:prstGeom prst="wedgeRectCallout">
            <a:avLst>
              <a:gd name="adj1" fmla="val -20306"/>
              <a:gd name="adj2" fmla="val -78794"/>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b="1" u="sng" dirty="0">
                <a:solidFill>
                  <a:schemeClr val="tx1"/>
                </a:solidFill>
              </a:rPr>
              <a:t>Blog Comment:</a:t>
            </a:r>
          </a:p>
          <a:p>
            <a:pPr>
              <a:defRPr/>
            </a:pPr>
            <a:r>
              <a:rPr lang="en-US" dirty="0">
                <a:solidFill>
                  <a:schemeClr val="tx1"/>
                </a:solidFill>
              </a:rPr>
              <a:t>Hello, this article was helpful! </a:t>
            </a:r>
            <a:r>
              <a:rPr lang="en-US" b="1" dirty="0">
                <a:solidFill>
                  <a:srgbClr val="FF0000"/>
                </a:solidFill>
              </a:rPr>
              <a:t>[malicious code]</a:t>
            </a:r>
          </a:p>
          <a:p>
            <a:pPr>
              <a:defRPr/>
            </a:pPr>
            <a:r>
              <a:rPr lang="en-US" dirty="0">
                <a:solidFill>
                  <a:schemeClr val="tx1"/>
                </a:solidFill>
              </a:rPr>
              <a:t>Thanks, </a:t>
            </a:r>
          </a:p>
          <a:p>
            <a:pPr>
              <a:defRPr/>
            </a:pPr>
            <a:r>
              <a:rPr lang="en-US" dirty="0">
                <a:solidFill>
                  <a:schemeClr val="tx1"/>
                </a:solidFill>
              </a:rPr>
              <a:t>Kevin</a:t>
            </a:r>
          </a:p>
        </p:txBody>
      </p:sp>
      <p:sp>
        <p:nvSpPr>
          <p:cNvPr id="53" name="Explosion 1 52"/>
          <p:cNvSpPr/>
          <p:nvPr/>
        </p:nvSpPr>
        <p:spPr>
          <a:xfrm>
            <a:off x="5715000" y="4724400"/>
            <a:ext cx="1752600" cy="1752600"/>
          </a:xfrm>
          <a:prstGeom prst="irregularSeal1">
            <a:avLst/>
          </a:prstGeom>
        </p:spPr>
        <p:style>
          <a:lnRef idx="0">
            <a:schemeClr val="accent6"/>
          </a:lnRef>
          <a:fillRef idx="3">
            <a:schemeClr val="accent6"/>
          </a:fillRef>
          <a:effectRef idx="3">
            <a:schemeClr val="accent6"/>
          </a:effectRef>
          <a:fontRef idx="minor">
            <a:schemeClr val="lt1"/>
          </a:fontRef>
        </p:style>
        <p:txBody>
          <a:bodyPr anchor="ctr"/>
          <a:lstStyle/>
          <a:p>
            <a:pPr algn="ctr"/>
            <a:endParaRPr lang="en-US">
              <a:solidFill>
                <a:srgbClr val="FFFFFF"/>
              </a:solidFill>
            </a:endParaRPr>
          </a:p>
        </p:txBody>
      </p:sp>
      <p:sp>
        <p:nvSpPr>
          <p:cNvPr id="50" name="Explosion 1 49"/>
          <p:cNvSpPr/>
          <p:nvPr/>
        </p:nvSpPr>
        <p:spPr>
          <a:xfrm>
            <a:off x="3657600" y="4724400"/>
            <a:ext cx="1981200" cy="1752600"/>
          </a:xfrm>
          <a:prstGeom prst="irregularSeal1">
            <a:avLst/>
          </a:prstGeom>
        </p:spPr>
        <p:style>
          <a:lnRef idx="0">
            <a:schemeClr val="accent6"/>
          </a:lnRef>
          <a:fillRef idx="3">
            <a:schemeClr val="accent6"/>
          </a:fillRef>
          <a:effectRef idx="3">
            <a:schemeClr val="accent6"/>
          </a:effectRef>
          <a:fontRef idx="minor">
            <a:schemeClr val="lt1"/>
          </a:fontRef>
        </p:style>
        <p:txBody>
          <a:bodyPr anchor="ctr"/>
          <a:lstStyle/>
          <a:p>
            <a:pPr algn="ctr"/>
            <a:endParaRPr lang="en-US">
              <a:solidFill>
                <a:srgbClr val="FFFFFF"/>
              </a:solidFill>
            </a:endParaRPr>
          </a:p>
        </p:txBody>
      </p:sp>
      <p:sp>
        <p:nvSpPr>
          <p:cNvPr id="21" name="Explosion 1 20"/>
          <p:cNvSpPr/>
          <p:nvPr/>
        </p:nvSpPr>
        <p:spPr>
          <a:xfrm>
            <a:off x="1447800" y="4572000"/>
            <a:ext cx="2209800" cy="1981200"/>
          </a:xfrm>
          <a:prstGeom prst="irregularSeal1">
            <a:avLst/>
          </a:prstGeom>
        </p:spPr>
        <p:style>
          <a:lnRef idx="0">
            <a:schemeClr val="accent6"/>
          </a:lnRef>
          <a:fillRef idx="3">
            <a:schemeClr val="accent6"/>
          </a:fillRef>
          <a:effectRef idx="3">
            <a:schemeClr val="accent6"/>
          </a:effectRef>
          <a:fontRef idx="minor">
            <a:schemeClr val="lt1"/>
          </a:fontRef>
        </p:style>
        <p:txBody>
          <a:bodyPr anchor="ctr"/>
          <a:lstStyle/>
          <a:p>
            <a:pPr algn="ctr"/>
            <a:endParaRPr lang="en-US">
              <a:solidFill>
                <a:srgbClr val="FFFFFF"/>
              </a:solidFill>
            </a:endParaRPr>
          </a:p>
        </p:txBody>
      </p:sp>
      <p:sp>
        <p:nvSpPr>
          <p:cNvPr id="10252" name="Title 1"/>
          <p:cNvSpPr>
            <a:spLocks noGrp="1"/>
          </p:cNvSpPr>
          <p:nvPr>
            <p:ph type="title"/>
          </p:nvPr>
        </p:nvSpPr>
        <p:spPr/>
        <p:txBody>
          <a:bodyPr/>
          <a:lstStyle/>
          <a:p>
            <a:r>
              <a:rPr lang="en-US" b="1" smtClean="0"/>
              <a:t>Type 2: Persistent</a:t>
            </a:r>
            <a:br>
              <a:rPr lang="en-US" b="1" smtClean="0"/>
            </a:br>
            <a:r>
              <a:rPr lang="en-US" b="1" smtClean="0"/>
              <a:t>Cross-Site Scripting</a:t>
            </a:r>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1C3033FE-9CD7-4095-8901-94D5D72BA306}" type="slidenum">
              <a:rPr lang="en-US"/>
              <a:pPr/>
              <a:t>40</a:t>
            </a:fld>
            <a:endParaRPr lang="en-US"/>
          </a:p>
        </p:txBody>
      </p:sp>
      <p:grpSp>
        <p:nvGrpSpPr>
          <p:cNvPr id="2" name="Group 7"/>
          <p:cNvGrpSpPr>
            <a:grpSpLocks/>
          </p:cNvGrpSpPr>
          <p:nvPr/>
        </p:nvGrpSpPr>
        <p:grpSpPr bwMode="auto">
          <a:xfrm>
            <a:off x="457200" y="1676400"/>
            <a:ext cx="1828800" cy="1741488"/>
            <a:chOff x="457200" y="4495800"/>
            <a:chExt cx="1752600" cy="1664732"/>
          </a:xfrm>
        </p:grpSpPr>
        <p:pic>
          <p:nvPicPr>
            <p:cNvPr id="10292" name="Picture 4" descr="C:\Documents and Settings\EclipSec Kevin Lam\Local Settings\Temporary Internet Files\Content.IE5\7GP0ZCDB\MCj04326100000[1].png"/>
            <p:cNvPicPr>
              <a:picLocks noChangeAspect="1" noChangeArrowheads="1"/>
            </p:cNvPicPr>
            <p:nvPr/>
          </p:nvPicPr>
          <p:blipFill>
            <a:blip r:embed="rId3"/>
            <a:srcRect/>
            <a:stretch>
              <a:fillRect/>
            </a:stretch>
          </p:blipFill>
          <p:spPr bwMode="auto">
            <a:xfrm>
              <a:off x="762000" y="4495800"/>
              <a:ext cx="1236662" cy="1236662"/>
            </a:xfrm>
            <a:prstGeom prst="rect">
              <a:avLst/>
            </a:prstGeom>
            <a:noFill/>
            <a:ln w="9525">
              <a:noFill/>
              <a:miter lim="800000"/>
              <a:headEnd/>
              <a:tailEnd/>
            </a:ln>
          </p:spPr>
        </p:pic>
        <p:sp>
          <p:nvSpPr>
            <p:cNvPr id="10293" name="TextBox 9"/>
            <p:cNvSpPr txBox="1">
              <a:spLocks noChangeArrowheads="1"/>
            </p:cNvSpPr>
            <p:nvPr/>
          </p:nvSpPr>
          <p:spPr bwMode="auto">
            <a:xfrm>
              <a:off x="457200" y="5791200"/>
              <a:ext cx="1752600" cy="369332"/>
            </a:xfrm>
            <a:prstGeom prst="rect">
              <a:avLst/>
            </a:prstGeom>
            <a:noFill/>
            <a:ln w="9525">
              <a:noFill/>
              <a:miter lim="800000"/>
              <a:headEnd/>
              <a:tailEnd/>
            </a:ln>
          </p:spPr>
          <p:txBody>
            <a:bodyPr>
              <a:spAutoFit/>
            </a:bodyPr>
            <a:lstStyle/>
            <a:p>
              <a:r>
                <a:rPr lang="en-US"/>
                <a:t>Malicious User</a:t>
              </a:r>
            </a:p>
          </p:txBody>
        </p:sp>
      </p:grpSp>
      <p:grpSp>
        <p:nvGrpSpPr>
          <p:cNvPr id="3" name="Group 10"/>
          <p:cNvGrpSpPr>
            <a:grpSpLocks/>
          </p:cNvGrpSpPr>
          <p:nvPr/>
        </p:nvGrpSpPr>
        <p:grpSpPr bwMode="auto">
          <a:xfrm>
            <a:off x="1600200" y="4876800"/>
            <a:ext cx="1752600" cy="1741488"/>
            <a:chOff x="3581400" y="4495800"/>
            <a:chExt cx="1752600" cy="1664732"/>
          </a:xfrm>
        </p:grpSpPr>
        <p:pic>
          <p:nvPicPr>
            <p:cNvPr id="10290" name="Picture 5" descr="C:\Documents and Settings\EclipSec Kevin Lam\Local Settings\Temporary Internet Files\Content.IE5\T2NQ0G1O\MCj04326250000[1].png"/>
            <p:cNvPicPr>
              <a:picLocks noChangeAspect="1" noChangeArrowheads="1"/>
            </p:cNvPicPr>
            <p:nvPr/>
          </p:nvPicPr>
          <p:blipFill>
            <a:blip r:embed="rId4"/>
            <a:srcRect/>
            <a:stretch>
              <a:fillRect/>
            </a:stretch>
          </p:blipFill>
          <p:spPr bwMode="auto">
            <a:xfrm>
              <a:off x="3886200" y="4495800"/>
              <a:ext cx="1143000" cy="1143000"/>
            </a:xfrm>
            <a:prstGeom prst="rect">
              <a:avLst/>
            </a:prstGeom>
            <a:noFill/>
            <a:ln w="9525">
              <a:noFill/>
              <a:miter lim="800000"/>
              <a:headEnd/>
              <a:tailEnd/>
            </a:ln>
          </p:spPr>
        </p:pic>
        <p:sp>
          <p:nvSpPr>
            <p:cNvPr id="10291" name="TextBox 12"/>
            <p:cNvSpPr txBox="1">
              <a:spLocks noChangeArrowheads="1"/>
            </p:cNvSpPr>
            <p:nvPr/>
          </p:nvSpPr>
          <p:spPr bwMode="auto">
            <a:xfrm>
              <a:off x="3581400" y="5791200"/>
              <a:ext cx="1752600" cy="369332"/>
            </a:xfrm>
            <a:prstGeom prst="rect">
              <a:avLst/>
            </a:prstGeom>
            <a:noFill/>
            <a:ln w="9525">
              <a:noFill/>
              <a:miter lim="800000"/>
              <a:headEnd/>
              <a:tailEnd/>
            </a:ln>
          </p:spPr>
          <p:txBody>
            <a:bodyPr>
              <a:spAutoFit/>
            </a:bodyPr>
            <a:lstStyle/>
            <a:p>
              <a:pPr algn="ctr"/>
              <a:r>
                <a:rPr lang="en-US"/>
                <a:t>User</a:t>
              </a:r>
            </a:p>
          </p:txBody>
        </p:sp>
      </p:grpSp>
      <p:sp>
        <p:nvSpPr>
          <p:cNvPr id="15" name="Right Arrow 14"/>
          <p:cNvSpPr/>
          <p:nvPr/>
        </p:nvSpPr>
        <p:spPr>
          <a:xfrm>
            <a:off x="2057400" y="2057400"/>
            <a:ext cx="1828800" cy="609600"/>
          </a:xfrm>
          <a:prstGeom prst="rightArrow">
            <a:avLst/>
          </a:prstGeom>
        </p:spPr>
        <p:style>
          <a:lnRef idx="0">
            <a:schemeClr val="accent2"/>
          </a:lnRef>
          <a:fillRef idx="3">
            <a:schemeClr val="accent2"/>
          </a:fillRef>
          <a:effectRef idx="3">
            <a:schemeClr val="accent2"/>
          </a:effectRef>
          <a:fontRef idx="minor">
            <a:schemeClr val="lt1"/>
          </a:fontRef>
        </p:style>
        <p:txBody>
          <a:bodyPr anchor="ctr"/>
          <a:lstStyle/>
          <a:p>
            <a:pPr algn="ctr"/>
            <a:endParaRPr lang="en-US">
              <a:solidFill>
                <a:srgbClr val="FFFFFF"/>
              </a:solidFill>
            </a:endParaRPr>
          </a:p>
        </p:txBody>
      </p:sp>
      <p:sp>
        <p:nvSpPr>
          <p:cNvPr id="25" name="Right Arrow 24"/>
          <p:cNvSpPr/>
          <p:nvPr/>
        </p:nvSpPr>
        <p:spPr>
          <a:xfrm>
            <a:off x="4953000" y="2057400"/>
            <a:ext cx="1828800" cy="609600"/>
          </a:xfrm>
          <a:prstGeom prst="rightArrow">
            <a:avLst/>
          </a:prstGeom>
        </p:spPr>
        <p:style>
          <a:lnRef idx="0">
            <a:schemeClr val="accent2"/>
          </a:lnRef>
          <a:fillRef idx="3">
            <a:schemeClr val="accent2"/>
          </a:fillRef>
          <a:effectRef idx="3">
            <a:schemeClr val="accent2"/>
          </a:effectRef>
          <a:fontRef idx="minor">
            <a:schemeClr val="lt1"/>
          </a:fontRef>
        </p:style>
        <p:txBody>
          <a:bodyPr anchor="ctr"/>
          <a:lstStyle/>
          <a:p>
            <a:pPr algn="ctr"/>
            <a:endParaRPr lang="en-US">
              <a:solidFill>
                <a:srgbClr val="FFFFFF"/>
              </a:solidFill>
            </a:endParaRPr>
          </a:p>
        </p:txBody>
      </p:sp>
      <p:grpSp>
        <p:nvGrpSpPr>
          <p:cNvPr id="5" name="Group 32"/>
          <p:cNvGrpSpPr>
            <a:grpSpLocks/>
          </p:cNvGrpSpPr>
          <p:nvPr/>
        </p:nvGrpSpPr>
        <p:grpSpPr bwMode="auto">
          <a:xfrm>
            <a:off x="7696200" y="2057400"/>
            <a:ext cx="762000" cy="838200"/>
            <a:chOff x="7696200" y="2057400"/>
            <a:chExt cx="762000" cy="838200"/>
          </a:xfrm>
        </p:grpSpPr>
        <p:sp>
          <p:nvSpPr>
            <p:cNvPr id="48141" name="Document"/>
            <p:cNvSpPr>
              <a:spLocks noEditPoints="1" noChangeArrowheads="1"/>
            </p:cNvSpPr>
            <p:nvPr/>
          </p:nvSpPr>
          <p:spPr bwMode="auto">
            <a:xfrm>
              <a:off x="7696200" y="2057400"/>
              <a:ext cx="533400" cy="68580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pic>
          <p:nvPicPr>
            <p:cNvPr id="10289" name="Picture 12" descr="C:\Documents and Settings\EclipSec Kevin Lam\Local Settings\Temporary Internet Files\Content.IE5\T2NQ0G1O\MCj03204220000[1].wmf"/>
            <p:cNvPicPr>
              <a:picLocks noChangeAspect="1" noChangeArrowheads="1"/>
            </p:cNvPicPr>
            <p:nvPr/>
          </p:nvPicPr>
          <p:blipFill>
            <a:blip r:embed="rId5"/>
            <a:srcRect/>
            <a:stretch>
              <a:fillRect/>
            </a:stretch>
          </p:blipFill>
          <p:spPr bwMode="auto">
            <a:xfrm>
              <a:off x="7924800" y="2361667"/>
              <a:ext cx="533400" cy="533933"/>
            </a:xfrm>
            <a:prstGeom prst="rect">
              <a:avLst/>
            </a:prstGeom>
            <a:noFill/>
            <a:ln w="9525">
              <a:noFill/>
              <a:miter lim="800000"/>
              <a:headEnd/>
              <a:tailEnd/>
            </a:ln>
          </p:spPr>
        </p:pic>
      </p:grpSp>
      <p:grpSp>
        <p:nvGrpSpPr>
          <p:cNvPr id="6" name="Group 34"/>
          <p:cNvGrpSpPr>
            <a:grpSpLocks/>
          </p:cNvGrpSpPr>
          <p:nvPr/>
        </p:nvGrpSpPr>
        <p:grpSpPr bwMode="auto">
          <a:xfrm>
            <a:off x="6705600" y="1676400"/>
            <a:ext cx="1219200" cy="1665288"/>
            <a:chOff x="6705600" y="1676400"/>
            <a:chExt cx="1219200" cy="1664732"/>
          </a:xfrm>
        </p:grpSpPr>
        <p:pic>
          <p:nvPicPr>
            <p:cNvPr id="10286" name="Picture 6" descr="C:\Documents and Settings\EclipSec Kevin Lam\Local Settings\Temporary Internet Files\Content.IE5\ZRMWDAIX\MCj04348450000[1].png"/>
            <p:cNvPicPr>
              <a:picLocks noChangeAspect="1" noChangeArrowheads="1"/>
            </p:cNvPicPr>
            <p:nvPr/>
          </p:nvPicPr>
          <p:blipFill>
            <a:blip r:embed="rId6"/>
            <a:srcRect/>
            <a:stretch>
              <a:fillRect/>
            </a:stretch>
          </p:blipFill>
          <p:spPr bwMode="auto">
            <a:xfrm>
              <a:off x="6705600" y="1676400"/>
              <a:ext cx="1219200" cy="1219200"/>
            </a:xfrm>
            <a:prstGeom prst="rect">
              <a:avLst/>
            </a:prstGeom>
            <a:noFill/>
            <a:ln w="9525">
              <a:noFill/>
              <a:miter lim="800000"/>
              <a:headEnd/>
              <a:tailEnd/>
            </a:ln>
          </p:spPr>
        </p:pic>
        <p:sp>
          <p:nvSpPr>
            <p:cNvPr id="10287" name="TextBox 33"/>
            <p:cNvSpPr txBox="1">
              <a:spLocks noChangeArrowheads="1"/>
            </p:cNvSpPr>
            <p:nvPr/>
          </p:nvSpPr>
          <p:spPr bwMode="auto">
            <a:xfrm>
              <a:off x="6705600" y="2971800"/>
              <a:ext cx="1219200" cy="369332"/>
            </a:xfrm>
            <a:prstGeom prst="rect">
              <a:avLst/>
            </a:prstGeom>
            <a:noFill/>
            <a:ln w="9525">
              <a:noFill/>
              <a:miter lim="800000"/>
              <a:headEnd/>
              <a:tailEnd/>
            </a:ln>
          </p:spPr>
          <p:txBody>
            <a:bodyPr>
              <a:spAutoFit/>
            </a:bodyPr>
            <a:lstStyle/>
            <a:p>
              <a:r>
                <a:rPr lang="en-US"/>
                <a:t>Database</a:t>
              </a:r>
            </a:p>
          </p:txBody>
        </p:sp>
      </p:grpSp>
      <p:grpSp>
        <p:nvGrpSpPr>
          <p:cNvPr id="7" name="Group 37"/>
          <p:cNvGrpSpPr>
            <a:grpSpLocks/>
          </p:cNvGrpSpPr>
          <p:nvPr/>
        </p:nvGrpSpPr>
        <p:grpSpPr bwMode="auto">
          <a:xfrm>
            <a:off x="3810000" y="1752600"/>
            <a:ext cx="1447800" cy="1600200"/>
            <a:chOff x="3810000" y="1752600"/>
            <a:chExt cx="1447800" cy="1600200"/>
          </a:xfrm>
        </p:grpSpPr>
        <p:pic>
          <p:nvPicPr>
            <p:cNvPr id="10284" name="Picture 6" descr="C:\Documents and Settings\EclipSec Kevin Lam\Local Settings\Temporary Internet Files\Content.IE5\7GP0ZCDB\MCj04247700000[1].wmf"/>
            <p:cNvPicPr>
              <a:picLocks noChangeAspect="1" noChangeArrowheads="1"/>
            </p:cNvPicPr>
            <p:nvPr/>
          </p:nvPicPr>
          <p:blipFill>
            <a:blip r:embed="rId7"/>
            <a:srcRect/>
            <a:stretch>
              <a:fillRect/>
            </a:stretch>
          </p:blipFill>
          <p:spPr bwMode="auto">
            <a:xfrm>
              <a:off x="4038600" y="1752600"/>
              <a:ext cx="885341" cy="1143000"/>
            </a:xfrm>
            <a:prstGeom prst="rect">
              <a:avLst/>
            </a:prstGeom>
            <a:noFill/>
            <a:ln w="9525">
              <a:noFill/>
              <a:miter lim="800000"/>
              <a:headEnd/>
              <a:tailEnd/>
            </a:ln>
          </p:spPr>
        </p:pic>
        <p:sp>
          <p:nvSpPr>
            <p:cNvPr id="10285" name="TextBox 36"/>
            <p:cNvSpPr txBox="1">
              <a:spLocks noChangeArrowheads="1"/>
            </p:cNvSpPr>
            <p:nvPr/>
          </p:nvSpPr>
          <p:spPr bwMode="auto">
            <a:xfrm>
              <a:off x="3810000" y="2983468"/>
              <a:ext cx="1447800" cy="369332"/>
            </a:xfrm>
            <a:prstGeom prst="rect">
              <a:avLst/>
            </a:prstGeom>
            <a:noFill/>
            <a:ln w="9525">
              <a:noFill/>
              <a:miter lim="800000"/>
              <a:headEnd/>
              <a:tailEnd/>
            </a:ln>
          </p:spPr>
          <p:txBody>
            <a:bodyPr>
              <a:spAutoFit/>
            </a:bodyPr>
            <a:lstStyle/>
            <a:p>
              <a:r>
                <a:rPr lang="en-US"/>
                <a:t>Web Server</a:t>
              </a:r>
            </a:p>
          </p:txBody>
        </p:sp>
      </p:grpSp>
      <p:sp>
        <p:nvSpPr>
          <p:cNvPr id="39" name="Rectangular Callout 38"/>
          <p:cNvSpPr/>
          <p:nvPr/>
        </p:nvSpPr>
        <p:spPr>
          <a:xfrm>
            <a:off x="1828800" y="3352800"/>
            <a:ext cx="2590800" cy="1447800"/>
          </a:xfrm>
          <a:prstGeom prst="wedgeRectCallout">
            <a:avLst>
              <a:gd name="adj1" fmla="val -20306"/>
              <a:gd name="adj2" fmla="val -78794"/>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b="1" u="sng" dirty="0">
                <a:solidFill>
                  <a:schemeClr val="tx1"/>
                </a:solidFill>
              </a:rPr>
              <a:t>Blog Comment:</a:t>
            </a:r>
          </a:p>
          <a:p>
            <a:pPr>
              <a:defRPr/>
            </a:pPr>
            <a:r>
              <a:rPr lang="en-US" dirty="0">
                <a:solidFill>
                  <a:schemeClr val="tx1"/>
                </a:solidFill>
              </a:rPr>
              <a:t>Hello, this article was helpful! </a:t>
            </a:r>
            <a:r>
              <a:rPr lang="en-US" b="1" dirty="0">
                <a:solidFill>
                  <a:srgbClr val="FF0000"/>
                </a:solidFill>
              </a:rPr>
              <a:t>[malicious code]</a:t>
            </a:r>
          </a:p>
          <a:p>
            <a:pPr>
              <a:defRPr/>
            </a:pPr>
            <a:r>
              <a:rPr lang="en-US" dirty="0">
                <a:solidFill>
                  <a:schemeClr val="tx1"/>
                </a:solidFill>
              </a:rPr>
              <a:t>Thanks, </a:t>
            </a:r>
          </a:p>
          <a:p>
            <a:pPr>
              <a:defRPr/>
            </a:pPr>
            <a:r>
              <a:rPr lang="en-US" dirty="0">
                <a:solidFill>
                  <a:schemeClr val="tx1"/>
                </a:solidFill>
              </a:rPr>
              <a:t>Kevin</a:t>
            </a:r>
          </a:p>
        </p:txBody>
      </p:sp>
      <p:sp>
        <p:nvSpPr>
          <p:cNvPr id="40" name="Right Arrow 39"/>
          <p:cNvSpPr/>
          <p:nvPr/>
        </p:nvSpPr>
        <p:spPr>
          <a:xfrm rot="18640321">
            <a:off x="2462820" y="3778250"/>
            <a:ext cx="1819042" cy="533400"/>
          </a:xfrm>
          <a:prstGeom prst="rightArrow">
            <a:avLst/>
          </a:prstGeom>
        </p:spPr>
        <p:style>
          <a:lnRef idx="0">
            <a:schemeClr val="accent1"/>
          </a:lnRef>
          <a:fillRef idx="3">
            <a:schemeClr val="accent1"/>
          </a:fillRef>
          <a:effectRef idx="3">
            <a:schemeClr val="accent1"/>
          </a:effectRef>
          <a:fontRef idx="minor">
            <a:schemeClr val="lt1"/>
          </a:fontRef>
        </p:style>
        <p:txBody>
          <a:bodyPr anchor="ctr"/>
          <a:lstStyle/>
          <a:p>
            <a:pPr algn="ctr"/>
            <a:endParaRPr lang="en-US">
              <a:solidFill>
                <a:srgbClr val="FFFFFF"/>
              </a:solidFill>
            </a:endParaRPr>
          </a:p>
        </p:txBody>
      </p:sp>
      <p:sp>
        <p:nvSpPr>
          <p:cNvPr id="45" name="Left Arrow 44"/>
          <p:cNvSpPr/>
          <p:nvPr/>
        </p:nvSpPr>
        <p:spPr>
          <a:xfrm rot="18708368">
            <a:off x="2383146" y="3773683"/>
            <a:ext cx="1981200" cy="533400"/>
          </a:xfrm>
          <a:prstGeom prst="leftArrow">
            <a:avLst/>
          </a:prstGeom>
        </p:spPr>
        <p:style>
          <a:lnRef idx="0">
            <a:schemeClr val="accent1"/>
          </a:lnRef>
          <a:fillRef idx="3">
            <a:schemeClr val="accent1"/>
          </a:fillRef>
          <a:effectRef idx="3">
            <a:schemeClr val="accent1"/>
          </a:effectRef>
          <a:fontRef idx="minor">
            <a:schemeClr val="lt1"/>
          </a:fontRef>
        </p:style>
        <p:txBody>
          <a:bodyPr anchor="ctr"/>
          <a:lstStyle/>
          <a:p>
            <a:pPr algn="ctr"/>
            <a:endParaRPr lang="en-US">
              <a:solidFill>
                <a:srgbClr val="FFFFFF"/>
              </a:solidFill>
            </a:endParaRPr>
          </a:p>
        </p:txBody>
      </p:sp>
      <p:sp>
        <p:nvSpPr>
          <p:cNvPr id="41" name="Right Arrow 40"/>
          <p:cNvSpPr/>
          <p:nvPr/>
        </p:nvSpPr>
        <p:spPr>
          <a:xfrm>
            <a:off x="4953000" y="2133600"/>
            <a:ext cx="1828800" cy="533400"/>
          </a:xfrm>
          <a:prstGeom prst="rightArrow">
            <a:avLst/>
          </a:prstGeom>
        </p:spPr>
        <p:style>
          <a:lnRef idx="0">
            <a:schemeClr val="accent1"/>
          </a:lnRef>
          <a:fillRef idx="3">
            <a:schemeClr val="accent1"/>
          </a:fillRef>
          <a:effectRef idx="3">
            <a:schemeClr val="accent1"/>
          </a:effectRef>
          <a:fontRef idx="minor">
            <a:schemeClr val="lt1"/>
          </a:fontRef>
        </p:style>
        <p:txBody>
          <a:bodyPr anchor="ctr"/>
          <a:lstStyle/>
          <a:p>
            <a:pPr algn="ctr"/>
            <a:endParaRPr lang="en-US">
              <a:solidFill>
                <a:srgbClr val="FFFFFF"/>
              </a:solidFill>
            </a:endParaRPr>
          </a:p>
        </p:txBody>
      </p:sp>
      <p:sp>
        <p:nvSpPr>
          <p:cNvPr id="43" name="Left Arrow 42"/>
          <p:cNvSpPr/>
          <p:nvPr/>
        </p:nvSpPr>
        <p:spPr>
          <a:xfrm>
            <a:off x="4876800" y="2133600"/>
            <a:ext cx="1752600" cy="533400"/>
          </a:xfrm>
          <a:prstGeom prst="leftArrow">
            <a:avLst/>
          </a:prstGeom>
        </p:spPr>
        <p:style>
          <a:lnRef idx="0">
            <a:schemeClr val="accent1"/>
          </a:lnRef>
          <a:fillRef idx="3">
            <a:schemeClr val="accent1"/>
          </a:fillRef>
          <a:effectRef idx="3">
            <a:schemeClr val="accent1"/>
          </a:effectRef>
          <a:fontRef idx="minor">
            <a:schemeClr val="lt1"/>
          </a:fontRef>
        </p:style>
        <p:txBody>
          <a:bodyPr anchor="ctr"/>
          <a:lstStyle/>
          <a:p>
            <a:pPr algn="ctr"/>
            <a:endParaRPr lang="en-US">
              <a:solidFill>
                <a:srgbClr val="FFFFFF"/>
              </a:solidFill>
            </a:endParaRPr>
          </a:p>
        </p:txBody>
      </p:sp>
      <p:grpSp>
        <p:nvGrpSpPr>
          <p:cNvPr id="8" name="Group 50"/>
          <p:cNvGrpSpPr>
            <a:grpSpLocks/>
          </p:cNvGrpSpPr>
          <p:nvPr/>
        </p:nvGrpSpPr>
        <p:grpSpPr bwMode="auto">
          <a:xfrm>
            <a:off x="3733800" y="4800600"/>
            <a:ext cx="1752600" cy="1757363"/>
            <a:chOff x="3733800" y="4876800"/>
            <a:chExt cx="1752600" cy="1757837"/>
          </a:xfrm>
        </p:grpSpPr>
        <p:pic>
          <p:nvPicPr>
            <p:cNvPr id="10282" name="Picture 15" descr="C:\Documents and Settings\EclipSec Kevin Lam\Local Settings\Temporary Internet Files\Content.IE5\B3LJ8939\MCj04326210000[1].png"/>
            <p:cNvPicPr>
              <a:picLocks noChangeAspect="1" noChangeArrowheads="1"/>
            </p:cNvPicPr>
            <p:nvPr/>
          </p:nvPicPr>
          <p:blipFill>
            <a:blip r:embed="rId8"/>
            <a:srcRect/>
            <a:stretch>
              <a:fillRect/>
            </a:stretch>
          </p:blipFill>
          <p:spPr bwMode="auto">
            <a:xfrm>
              <a:off x="4038600" y="4876800"/>
              <a:ext cx="1219200" cy="1219200"/>
            </a:xfrm>
            <a:prstGeom prst="rect">
              <a:avLst/>
            </a:prstGeom>
            <a:noFill/>
            <a:ln w="9525">
              <a:noFill/>
              <a:miter lim="800000"/>
              <a:headEnd/>
              <a:tailEnd/>
            </a:ln>
          </p:spPr>
        </p:pic>
        <p:sp>
          <p:nvSpPr>
            <p:cNvPr id="10283" name="TextBox 46"/>
            <p:cNvSpPr txBox="1">
              <a:spLocks noChangeArrowheads="1"/>
            </p:cNvSpPr>
            <p:nvPr/>
          </p:nvSpPr>
          <p:spPr bwMode="auto">
            <a:xfrm>
              <a:off x="3733800" y="6248400"/>
              <a:ext cx="1752600" cy="386237"/>
            </a:xfrm>
            <a:prstGeom prst="rect">
              <a:avLst/>
            </a:prstGeom>
            <a:noFill/>
            <a:ln w="9525">
              <a:noFill/>
              <a:miter lim="800000"/>
              <a:headEnd/>
              <a:tailEnd/>
            </a:ln>
          </p:spPr>
          <p:txBody>
            <a:bodyPr>
              <a:spAutoFit/>
            </a:bodyPr>
            <a:lstStyle/>
            <a:p>
              <a:pPr algn="ctr"/>
              <a:r>
                <a:rPr lang="en-US"/>
                <a:t>User</a:t>
              </a:r>
            </a:p>
          </p:txBody>
        </p:sp>
      </p:grpSp>
      <p:grpSp>
        <p:nvGrpSpPr>
          <p:cNvPr id="9" name="Group 51"/>
          <p:cNvGrpSpPr>
            <a:grpSpLocks/>
          </p:cNvGrpSpPr>
          <p:nvPr/>
        </p:nvGrpSpPr>
        <p:grpSpPr bwMode="auto">
          <a:xfrm>
            <a:off x="5791200" y="4800600"/>
            <a:ext cx="1752600" cy="1757363"/>
            <a:chOff x="5791200" y="4876800"/>
            <a:chExt cx="1752600" cy="1757837"/>
          </a:xfrm>
        </p:grpSpPr>
        <p:pic>
          <p:nvPicPr>
            <p:cNvPr id="10280" name="Picture 16" descr="C:\Documents and Settings\EclipSec Kevin Lam\Local Settings\Temporary Internet Files\Content.IE5\T2NQ0G1O\MCj04326240000[1].png"/>
            <p:cNvPicPr>
              <a:picLocks noChangeAspect="1" noChangeArrowheads="1"/>
            </p:cNvPicPr>
            <p:nvPr/>
          </p:nvPicPr>
          <p:blipFill>
            <a:blip r:embed="rId9"/>
            <a:srcRect/>
            <a:stretch>
              <a:fillRect/>
            </a:stretch>
          </p:blipFill>
          <p:spPr bwMode="auto">
            <a:xfrm>
              <a:off x="6019800" y="4876800"/>
              <a:ext cx="1295400" cy="1295400"/>
            </a:xfrm>
            <a:prstGeom prst="rect">
              <a:avLst/>
            </a:prstGeom>
            <a:noFill/>
            <a:ln w="9525">
              <a:noFill/>
              <a:miter lim="800000"/>
              <a:headEnd/>
              <a:tailEnd/>
            </a:ln>
          </p:spPr>
        </p:pic>
        <p:sp>
          <p:nvSpPr>
            <p:cNvPr id="10281" name="TextBox 48"/>
            <p:cNvSpPr txBox="1">
              <a:spLocks noChangeArrowheads="1"/>
            </p:cNvSpPr>
            <p:nvPr/>
          </p:nvSpPr>
          <p:spPr bwMode="auto">
            <a:xfrm>
              <a:off x="5791200" y="6248400"/>
              <a:ext cx="1752600" cy="386237"/>
            </a:xfrm>
            <a:prstGeom prst="rect">
              <a:avLst/>
            </a:prstGeom>
            <a:noFill/>
            <a:ln w="9525">
              <a:noFill/>
              <a:miter lim="800000"/>
              <a:headEnd/>
              <a:tailEnd/>
            </a:ln>
          </p:spPr>
          <p:txBody>
            <a:bodyPr>
              <a:spAutoFit/>
            </a:bodyPr>
            <a:lstStyle/>
            <a:p>
              <a:pPr algn="ctr"/>
              <a:r>
                <a:rPr lang="en-US"/>
                <a:t>User</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8" fill="hold" nodeType="click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slide(fromLeft)">
                                      <p:cBhvr>
                                        <p:cTn id="18" dur="500"/>
                                        <p:tgtEl>
                                          <p:spTgt spid="15"/>
                                        </p:tgtEl>
                                      </p:cBhvr>
                                    </p:animEffect>
                                  </p:childTnLst>
                                </p:cTn>
                              </p:par>
                            </p:childTnLst>
                          </p:cTn>
                        </p:par>
                        <p:par>
                          <p:cTn id="19" fill="hold">
                            <p:stCondLst>
                              <p:cond delay="500"/>
                            </p:stCondLst>
                            <p:childTnLst>
                              <p:par>
                                <p:cTn id="20" presetID="10" presetClass="entr" presetSubtype="0" fill="hold" grpId="0" nodeType="after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fade">
                                      <p:cBhvr>
                                        <p:cTn id="22" dur="2000"/>
                                        <p:tgtEl>
                                          <p:spTgt spid="39"/>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8"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slide(fromLeft)">
                                      <p:cBhvr>
                                        <p:cTn id="27" dur="500"/>
                                        <p:tgtEl>
                                          <p:spTgt spid="25"/>
                                        </p:tgtEl>
                                      </p:cBhvr>
                                    </p:animEffect>
                                  </p:childTnLst>
                                </p:cTn>
                              </p:par>
                            </p:childTnLst>
                          </p:cTn>
                        </p:par>
                        <p:par>
                          <p:cTn id="28" fill="hold">
                            <p:stCondLst>
                              <p:cond delay="500"/>
                            </p:stCondLst>
                            <p:childTnLst>
                              <p:par>
                                <p:cTn id="29" presetID="10" presetClass="entr" presetSubtype="0"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nodeType="clickEffect">
                                  <p:stCondLst>
                                    <p:cond delay="0"/>
                                  </p:stCondLst>
                                  <p:childTnLst>
                                    <p:animEffect transition="out" filter="fade">
                                      <p:cBhvr>
                                        <p:cTn id="35" dur="1000"/>
                                        <p:tgtEl>
                                          <p:spTgt spid="15"/>
                                        </p:tgtEl>
                                      </p:cBhvr>
                                    </p:animEffect>
                                    <p:set>
                                      <p:cBhvr>
                                        <p:cTn id="36" dur="1" fill="hold">
                                          <p:stCondLst>
                                            <p:cond delay="999"/>
                                          </p:stCondLst>
                                        </p:cTn>
                                        <p:tgtEl>
                                          <p:spTgt spid="15"/>
                                        </p:tgtEl>
                                        <p:attrNameLst>
                                          <p:attrName>style.visibility</p:attrName>
                                        </p:attrNameLst>
                                      </p:cBhvr>
                                      <p:to>
                                        <p:strVal val="hidden"/>
                                      </p:to>
                                    </p:set>
                                  </p:childTnLst>
                                </p:cTn>
                              </p:par>
                              <p:par>
                                <p:cTn id="37" presetID="10" presetClass="exit" presetSubtype="0" fill="hold" grpId="1" nodeType="withEffect">
                                  <p:stCondLst>
                                    <p:cond delay="0"/>
                                  </p:stCondLst>
                                  <p:childTnLst>
                                    <p:animEffect transition="out" filter="fade">
                                      <p:cBhvr>
                                        <p:cTn id="38" dur="1000"/>
                                        <p:tgtEl>
                                          <p:spTgt spid="39"/>
                                        </p:tgtEl>
                                      </p:cBhvr>
                                    </p:animEffect>
                                    <p:set>
                                      <p:cBhvr>
                                        <p:cTn id="39" dur="1" fill="hold">
                                          <p:stCondLst>
                                            <p:cond delay="999"/>
                                          </p:stCondLst>
                                        </p:cTn>
                                        <p:tgtEl>
                                          <p:spTgt spid="39"/>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1000"/>
                                        <p:tgtEl>
                                          <p:spTgt spid="25"/>
                                        </p:tgtEl>
                                      </p:cBhvr>
                                    </p:animEffect>
                                    <p:set>
                                      <p:cBhvr>
                                        <p:cTn id="42" dur="1" fill="hold">
                                          <p:stCondLst>
                                            <p:cond delay="999"/>
                                          </p:stCondLst>
                                        </p:cTn>
                                        <p:tgtEl>
                                          <p:spTgt spid="25"/>
                                        </p:tgtEl>
                                        <p:attrNameLst>
                                          <p:attrName>style.visibility</p:attrName>
                                        </p:attrNameLst>
                                      </p:cBhvr>
                                      <p:to>
                                        <p:strVal val="hidden"/>
                                      </p:to>
                                    </p:set>
                                  </p:childTnLst>
                                </p:cTn>
                              </p:par>
                            </p:childTnLst>
                          </p:cTn>
                        </p:par>
                        <p:par>
                          <p:cTn id="43" fill="hold">
                            <p:stCondLst>
                              <p:cond delay="1000"/>
                            </p:stCondLst>
                            <p:childTnLst>
                              <p:par>
                                <p:cTn id="44" presetID="10" presetClass="entr" presetSubtype="0" fill="hold" nodeType="after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fade">
                                      <p:cBhvr>
                                        <p:cTn id="46" dur="2000"/>
                                        <p:tgtEl>
                                          <p:spTgt spid="3"/>
                                        </p:tgtEl>
                                      </p:cBhvr>
                                    </p:animEffect>
                                  </p:childTnLst>
                                </p:cTn>
                              </p:par>
                            </p:childTnLst>
                          </p:cTn>
                        </p:par>
                        <p:par>
                          <p:cTn id="47" fill="hold">
                            <p:stCondLst>
                              <p:cond delay="3000"/>
                            </p:stCondLst>
                            <p:childTnLst>
                              <p:par>
                                <p:cTn id="48" presetID="12" presetClass="entr" presetSubtype="8" fill="hold" nodeType="after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slide(fromLeft)">
                                      <p:cBhvr>
                                        <p:cTn id="50" dur="500"/>
                                        <p:tgtEl>
                                          <p:spTgt spid="40"/>
                                        </p:tgtEl>
                                      </p:cBhvr>
                                    </p:animEffect>
                                  </p:childTnLst>
                                </p:cTn>
                              </p:par>
                            </p:childTnLst>
                          </p:cTn>
                        </p:par>
                        <p:par>
                          <p:cTn id="51" fill="hold">
                            <p:stCondLst>
                              <p:cond delay="3500"/>
                            </p:stCondLst>
                            <p:childTnLst>
                              <p:par>
                                <p:cTn id="52" presetID="10" presetClass="exit" presetSubtype="0" fill="hold" nodeType="afterEffect">
                                  <p:stCondLst>
                                    <p:cond delay="0"/>
                                  </p:stCondLst>
                                  <p:childTnLst>
                                    <p:animEffect transition="out" filter="fade">
                                      <p:cBhvr>
                                        <p:cTn id="53" dur="1000"/>
                                        <p:tgtEl>
                                          <p:spTgt spid="40"/>
                                        </p:tgtEl>
                                      </p:cBhvr>
                                    </p:animEffect>
                                    <p:set>
                                      <p:cBhvr>
                                        <p:cTn id="54" dur="1" fill="hold">
                                          <p:stCondLst>
                                            <p:cond delay="999"/>
                                          </p:stCondLst>
                                        </p:cTn>
                                        <p:tgtEl>
                                          <p:spTgt spid="40"/>
                                        </p:tgtEl>
                                        <p:attrNameLst>
                                          <p:attrName>style.visibility</p:attrName>
                                        </p:attrNameLst>
                                      </p:cBhvr>
                                      <p:to>
                                        <p:strVal val="hidden"/>
                                      </p:to>
                                    </p:set>
                                  </p:childTnLst>
                                </p:cTn>
                              </p:par>
                            </p:childTnLst>
                          </p:cTn>
                        </p:par>
                        <p:par>
                          <p:cTn id="55" fill="hold">
                            <p:stCondLst>
                              <p:cond delay="4500"/>
                            </p:stCondLst>
                            <p:childTnLst>
                              <p:par>
                                <p:cTn id="56" presetID="12" presetClass="entr" presetSubtype="8" fill="hold" nodeType="after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slide(fromLeft)">
                                      <p:cBhvr>
                                        <p:cTn id="58" dur="500"/>
                                        <p:tgtEl>
                                          <p:spTgt spid="41"/>
                                        </p:tgtEl>
                                      </p:cBhvr>
                                    </p:animEffect>
                                  </p:childTnLst>
                                </p:cTn>
                              </p:par>
                            </p:childTnLst>
                          </p:cTn>
                        </p:par>
                        <p:par>
                          <p:cTn id="59" fill="hold">
                            <p:stCondLst>
                              <p:cond delay="5000"/>
                            </p:stCondLst>
                            <p:childTnLst>
                              <p:par>
                                <p:cTn id="60" presetID="10" presetClass="exit" presetSubtype="0" fill="hold" nodeType="afterEffect">
                                  <p:stCondLst>
                                    <p:cond delay="0"/>
                                  </p:stCondLst>
                                  <p:childTnLst>
                                    <p:animEffect transition="out" filter="fade">
                                      <p:cBhvr>
                                        <p:cTn id="61" dur="1000"/>
                                        <p:tgtEl>
                                          <p:spTgt spid="41"/>
                                        </p:tgtEl>
                                      </p:cBhvr>
                                    </p:animEffect>
                                    <p:set>
                                      <p:cBhvr>
                                        <p:cTn id="62" dur="1" fill="hold">
                                          <p:stCondLst>
                                            <p:cond delay="999"/>
                                          </p:stCondLst>
                                        </p:cTn>
                                        <p:tgtEl>
                                          <p:spTgt spid="41"/>
                                        </p:tgtEl>
                                        <p:attrNameLst>
                                          <p:attrName>style.visibility</p:attrName>
                                        </p:attrNameLst>
                                      </p:cBhvr>
                                      <p:to>
                                        <p:strVal val="hidden"/>
                                      </p:to>
                                    </p:set>
                                  </p:childTnLst>
                                </p:cTn>
                              </p:par>
                            </p:childTnLst>
                          </p:cTn>
                        </p:par>
                        <p:par>
                          <p:cTn id="63" fill="hold">
                            <p:stCondLst>
                              <p:cond delay="6000"/>
                            </p:stCondLst>
                            <p:childTnLst>
                              <p:par>
                                <p:cTn id="64" presetID="12" presetClass="entr" presetSubtype="2" fill="hold" nodeType="after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slide(fromRight)">
                                      <p:cBhvr>
                                        <p:cTn id="66" dur="500"/>
                                        <p:tgtEl>
                                          <p:spTgt spid="43"/>
                                        </p:tgtEl>
                                      </p:cBhvr>
                                    </p:animEffect>
                                  </p:childTnLst>
                                </p:cTn>
                              </p:par>
                            </p:childTnLst>
                          </p:cTn>
                        </p:par>
                        <p:par>
                          <p:cTn id="67" fill="hold">
                            <p:stCondLst>
                              <p:cond delay="6500"/>
                            </p:stCondLst>
                            <p:childTnLst>
                              <p:par>
                                <p:cTn id="68" presetID="10" presetClass="entr" presetSubtype="0" fill="hold" grpId="0" nodeType="after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fade">
                                      <p:cBhvr>
                                        <p:cTn id="70" dur="2000"/>
                                        <p:tgtEl>
                                          <p:spTgt spid="44"/>
                                        </p:tgtEl>
                                      </p:cBhvr>
                                    </p:animEffect>
                                  </p:childTnLst>
                                </p:cTn>
                              </p:par>
                            </p:childTnLst>
                          </p:cTn>
                        </p:par>
                      </p:childTnLst>
                    </p:cTn>
                  </p:par>
                  <p:par>
                    <p:cTn id="71" fill="hold">
                      <p:stCondLst>
                        <p:cond delay="indefinite"/>
                      </p:stCondLst>
                      <p:childTnLst>
                        <p:par>
                          <p:cTn id="72" fill="hold">
                            <p:stCondLst>
                              <p:cond delay="0"/>
                            </p:stCondLst>
                            <p:childTnLst>
                              <p:par>
                                <p:cTn id="73" presetID="12" presetClass="entr" presetSubtype="2" fill="hold" nodeType="clickEffect">
                                  <p:stCondLst>
                                    <p:cond delay="0"/>
                                  </p:stCondLst>
                                  <p:childTnLst>
                                    <p:set>
                                      <p:cBhvr>
                                        <p:cTn id="74" dur="1" fill="hold">
                                          <p:stCondLst>
                                            <p:cond delay="0"/>
                                          </p:stCondLst>
                                        </p:cTn>
                                        <p:tgtEl>
                                          <p:spTgt spid="45"/>
                                        </p:tgtEl>
                                        <p:attrNameLst>
                                          <p:attrName>style.visibility</p:attrName>
                                        </p:attrNameLst>
                                      </p:cBhvr>
                                      <p:to>
                                        <p:strVal val="visible"/>
                                      </p:to>
                                    </p:set>
                                    <p:animEffect transition="in" filter="slide(fromRight)">
                                      <p:cBhvr>
                                        <p:cTn id="75" dur="500"/>
                                        <p:tgtEl>
                                          <p:spTgt spid="45"/>
                                        </p:tgtEl>
                                      </p:cBhvr>
                                    </p:animEffect>
                                  </p:childTnLst>
                                </p:cTn>
                              </p:par>
                            </p:childTnLst>
                          </p:cTn>
                        </p:par>
                        <p:par>
                          <p:cTn id="76" fill="hold">
                            <p:stCondLst>
                              <p:cond delay="500"/>
                            </p:stCondLst>
                            <p:childTnLst>
                              <p:par>
                                <p:cTn id="77" presetID="10" presetClass="entr" presetSubtype="0" fill="hold"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1000"/>
                                        <p:tgtEl>
                                          <p:spTgt spid="21"/>
                                        </p:tgtEl>
                                      </p:cBhvr>
                                    </p:animEffect>
                                  </p:childTnLst>
                                </p:cTn>
                              </p:par>
                            </p:childTnLst>
                          </p:cTn>
                        </p:par>
                        <p:par>
                          <p:cTn id="80" fill="hold">
                            <p:stCondLst>
                              <p:cond delay="1500"/>
                            </p:stCondLst>
                            <p:childTnLst>
                              <p:par>
                                <p:cTn id="81" presetID="10" presetClass="entr" presetSubtype="0" fill="hold" nodeType="afterEffect">
                                  <p:stCondLst>
                                    <p:cond delay="0"/>
                                  </p:stCondLst>
                                  <p:childTnLst>
                                    <p:set>
                                      <p:cBhvr>
                                        <p:cTn id="82" dur="1" fill="hold">
                                          <p:stCondLst>
                                            <p:cond delay="0"/>
                                          </p:stCondLst>
                                        </p:cTn>
                                        <p:tgtEl>
                                          <p:spTgt spid="8"/>
                                        </p:tgtEl>
                                        <p:attrNameLst>
                                          <p:attrName>style.visibility</p:attrName>
                                        </p:attrNameLst>
                                      </p:cBhvr>
                                      <p:to>
                                        <p:strVal val="visible"/>
                                      </p:to>
                                    </p:set>
                                    <p:animEffect transition="in" filter="fade">
                                      <p:cBhvr>
                                        <p:cTn id="83" dur="1000"/>
                                        <p:tgtEl>
                                          <p:spTgt spid="8"/>
                                        </p:tgtEl>
                                      </p:cBhvr>
                                    </p:animEffect>
                                  </p:childTnLst>
                                </p:cTn>
                              </p:par>
                            </p:childTnLst>
                          </p:cTn>
                        </p:par>
                        <p:par>
                          <p:cTn id="84" fill="hold">
                            <p:stCondLst>
                              <p:cond delay="2500"/>
                            </p:stCondLst>
                            <p:childTnLst>
                              <p:par>
                                <p:cTn id="85" presetID="10" presetClass="entr" presetSubtype="0" fill="hold" nodeType="afterEffect">
                                  <p:stCondLst>
                                    <p:cond delay="0"/>
                                  </p:stCondLst>
                                  <p:childTnLst>
                                    <p:set>
                                      <p:cBhvr>
                                        <p:cTn id="86" dur="1" fill="hold">
                                          <p:stCondLst>
                                            <p:cond delay="0"/>
                                          </p:stCondLst>
                                        </p:cTn>
                                        <p:tgtEl>
                                          <p:spTgt spid="9"/>
                                        </p:tgtEl>
                                        <p:attrNameLst>
                                          <p:attrName>style.visibility</p:attrName>
                                        </p:attrNameLst>
                                      </p:cBhvr>
                                      <p:to>
                                        <p:strVal val="visible"/>
                                      </p:to>
                                    </p:set>
                                    <p:animEffect transition="in" filter="fade">
                                      <p:cBhvr>
                                        <p:cTn id="87" dur="1000"/>
                                        <p:tgtEl>
                                          <p:spTgt spid="9"/>
                                        </p:tgtEl>
                                      </p:cBhvr>
                                    </p:animEffect>
                                  </p:childTnLst>
                                </p:cTn>
                              </p:par>
                            </p:childTnLst>
                          </p:cTn>
                        </p:par>
                        <p:par>
                          <p:cTn id="88" fill="hold">
                            <p:stCondLst>
                              <p:cond delay="3500"/>
                            </p:stCondLst>
                            <p:childTnLst>
                              <p:par>
                                <p:cTn id="89" presetID="10" presetClass="entr" presetSubtype="0" fill="hold" nodeType="afterEffect">
                                  <p:stCondLst>
                                    <p:cond delay="0"/>
                                  </p:stCondLst>
                                  <p:childTnLst>
                                    <p:set>
                                      <p:cBhvr>
                                        <p:cTn id="90" dur="1" fill="hold">
                                          <p:stCondLst>
                                            <p:cond delay="0"/>
                                          </p:stCondLst>
                                        </p:cTn>
                                        <p:tgtEl>
                                          <p:spTgt spid="50"/>
                                        </p:tgtEl>
                                        <p:attrNameLst>
                                          <p:attrName>style.visibility</p:attrName>
                                        </p:attrNameLst>
                                      </p:cBhvr>
                                      <p:to>
                                        <p:strVal val="visible"/>
                                      </p:to>
                                    </p:set>
                                    <p:animEffect transition="in" filter="fade">
                                      <p:cBhvr>
                                        <p:cTn id="91" dur="1000"/>
                                        <p:tgtEl>
                                          <p:spTgt spid="50"/>
                                        </p:tgtEl>
                                      </p:cBhvr>
                                    </p:animEffect>
                                  </p:childTnLst>
                                </p:cTn>
                              </p:par>
                            </p:childTnLst>
                          </p:cTn>
                        </p:par>
                        <p:par>
                          <p:cTn id="92" fill="hold">
                            <p:stCondLst>
                              <p:cond delay="4500"/>
                            </p:stCondLst>
                            <p:childTnLst>
                              <p:par>
                                <p:cTn id="93" presetID="10" presetClass="entr" presetSubtype="0" fill="hold" nodeType="afterEffect">
                                  <p:stCondLst>
                                    <p:cond delay="0"/>
                                  </p:stCondLst>
                                  <p:childTnLst>
                                    <p:set>
                                      <p:cBhvr>
                                        <p:cTn id="94" dur="1" fill="hold">
                                          <p:stCondLst>
                                            <p:cond delay="0"/>
                                          </p:stCondLst>
                                        </p:cTn>
                                        <p:tgtEl>
                                          <p:spTgt spid="53"/>
                                        </p:tgtEl>
                                        <p:attrNameLst>
                                          <p:attrName>style.visibility</p:attrName>
                                        </p:attrNameLst>
                                      </p:cBhvr>
                                      <p:to>
                                        <p:strVal val="visible"/>
                                      </p:to>
                                    </p:set>
                                    <p:animEffect transition="in" filter="fade">
                                      <p:cBhvr>
                                        <p:cTn id="95" dur="10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39" grpId="0" animBg="1"/>
      <p:bldP spid="39" grpId="1"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Mitigation Strategies</a:t>
            </a:r>
            <a:endParaRPr lang="en-US" dirty="0"/>
          </a:p>
        </p:txBody>
      </p:sp>
      <p:sp>
        <p:nvSpPr>
          <p:cNvPr id="3" name="Content Placeholder 2"/>
          <p:cNvSpPr>
            <a:spLocks noGrp="1"/>
          </p:cNvSpPr>
          <p:nvPr>
            <p:ph idx="1"/>
          </p:nvPr>
        </p:nvSpPr>
        <p:spPr/>
        <p:txBody>
          <a:bodyPr/>
          <a:lstStyle/>
          <a:p>
            <a:r>
              <a:rPr lang="en-US" dirty="0" smtClean="0"/>
              <a:t>Server Sides</a:t>
            </a:r>
          </a:p>
          <a:p>
            <a:pPr lvl="1"/>
            <a:r>
              <a:rPr lang="en-US" dirty="0" smtClean="0"/>
              <a:t>Validate all </a:t>
            </a:r>
            <a:r>
              <a:rPr lang="en-US" dirty="0" err="1" smtClean="0"/>
              <a:t>untrusted</a:t>
            </a:r>
            <a:r>
              <a:rPr lang="en-US" dirty="0" smtClean="0"/>
              <a:t> input</a:t>
            </a:r>
          </a:p>
          <a:p>
            <a:pPr lvl="1"/>
            <a:r>
              <a:rPr lang="en-US" dirty="0" smtClean="0"/>
              <a:t>Encode any Web response data that could contain user or other </a:t>
            </a:r>
            <a:r>
              <a:rPr lang="en-US" dirty="0" err="1" smtClean="0"/>
              <a:t>untrusted</a:t>
            </a:r>
            <a:r>
              <a:rPr lang="en-US" dirty="0" smtClean="0"/>
              <a:t> input</a:t>
            </a:r>
          </a:p>
          <a:p>
            <a:pPr lvl="1"/>
            <a:r>
              <a:rPr lang="en-US" dirty="0" smtClean="0"/>
              <a:t>Use built-in ASP.NET protection via the </a:t>
            </a:r>
            <a:r>
              <a:rPr lang="en-US" dirty="0" err="1" smtClean="0"/>
              <a:t>ValidateRequest</a:t>
            </a:r>
            <a:r>
              <a:rPr lang="en-US" dirty="0" smtClean="0"/>
              <a:t> option</a:t>
            </a:r>
          </a:p>
          <a:p>
            <a:pPr lvl="1"/>
            <a:r>
              <a:rPr lang="en-US" dirty="0" smtClean="0"/>
              <a:t>Use the </a:t>
            </a:r>
            <a:r>
              <a:rPr lang="en-US" dirty="0" err="1" smtClean="0"/>
              <a:t>System.Web.HttpCookie.HttpOnly</a:t>
            </a:r>
            <a:r>
              <a:rPr lang="en-US" dirty="0" smtClean="0"/>
              <a:t> property</a:t>
            </a:r>
          </a:p>
          <a:p>
            <a:pPr lvl="1"/>
            <a:r>
              <a:rPr lang="en-US" dirty="0" smtClean="0"/>
              <a:t>Use the &lt;frame&gt;, &lt;</a:t>
            </a:r>
            <a:r>
              <a:rPr lang="en-US" dirty="0" err="1" smtClean="0"/>
              <a:t>iframe</a:t>
            </a:r>
            <a:r>
              <a:rPr lang="en-US" dirty="0" smtClean="0"/>
              <a:t>&gt; IE6 and above security attribute</a:t>
            </a:r>
          </a:p>
          <a:p>
            <a:pPr lvl="1"/>
            <a:r>
              <a:rPr lang="en-US" dirty="0" smtClean="0"/>
              <a:t>Use the Microsoft Anti-Cross Site Scripting Library (</a:t>
            </a:r>
            <a:r>
              <a:rPr lang="en-US" dirty="0" err="1" smtClean="0"/>
              <a:t>AntiXSS</a:t>
            </a:r>
            <a:r>
              <a:rPr lang="en-US" dirty="0" smtClean="0"/>
              <a:t>)</a:t>
            </a:r>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a:t>Microsoft Anti-Cross Site Scripting Library V3.1</a:t>
            </a:r>
          </a:p>
        </p:txBody>
      </p:sp>
      <p:sp>
        <p:nvSpPr>
          <p:cNvPr id="3" name="Content Placeholder 2"/>
          <p:cNvSpPr>
            <a:spLocks noGrp="1"/>
          </p:cNvSpPr>
          <p:nvPr>
            <p:ph idx="1"/>
          </p:nvPr>
        </p:nvSpPr>
        <p:spPr/>
        <p:txBody>
          <a:bodyPr/>
          <a:lstStyle/>
          <a:p>
            <a:r>
              <a:rPr lang="en-US" dirty="0" smtClean="0"/>
              <a:t>New features</a:t>
            </a:r>
          </a:p>
          <a:p>
            <a:pPr lvl="1"/>
            <a:r>
              <a:rPr lang="en-US" dirty="0" smtClean="0"/>
              <a:t>An expanded white list that supports more languages </a:t>
            </a:r>
          </a:p>
          <a:p>
            <a:pPr lvl="1"/>
            <a:r>
              <a:rPr lang="en-US" dirty="0" smtClean="0"/>
              <a:t>Performance improvements </a:t>
            </a:r>
          </a:p>
          <a:p>
            <a:pPr lvl="1"/>
            <a:r>
              <a:rPr lang="en-US" dirty="0" smtClean="0"/>
              <a:t>Performance data sheets (in the online help) </a:t>
            </a:r>
          </a:p>
          <a:p>
            <a:pPr lvl="1"/>
            <a:r>
              <a:rPr lang="en-US" dirty="0" smtClean="0"/>
              <a:t>Support for </a:t>
            </a:r>
            <a:r>
              <a:rPr lang="en-US" dirty="0" err="1" smtClean="0"/>
              <a:t>Shift_JIS</a:t>
            </a:r>
            <a:r>
              <a:rPr lang="en-US" dirty="0" smtClean="0"/>
              <a:t> encoding for mobile browsers </a:t>
            </a:r>
          </a:p>
          <a:p>
            <a:pPr lvl="1"/>
            <a:r>
              <a:rPr lang="en-US" dirty="0" smtClean="0"/>
              <a:t>A sample application </a:t>
            </a:r>
          </a:p>
          <a:p>
            <a:pPr lvl="1"/>
            <a:r>
              <a:rPr lang="en-US" dirty="0" smtClean="0">
                <a:solidFill>
                  <a:srgbClr val="FFFF00"/>
                </a:solidFill>
              </a:rPr>
              <a:t>Security Runtime Engine (SRE) HTTP module </a:t>
            </a:r>
          </a:p>
          <a:p>
            <a:endParaRPr lang="en-US" dirty="0"/>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886397"/>
          </a:xfrm>
        </p:spPr>
        <p:txBody>
          <a:bodyPr/>
          <a:lstStyle/>
          <a:p>
            <a:r>
              <a:rPr lang="en-US" sz="3200" dirty="0" smtClean="0"/>
              <a:t>Security Runtime Engine (SRE) HTTP module</a:t>
            </a:r>
            <a:br>
              <a:rPr lang="en-US" sz="3200" dirty="0" smtClean="0"/>
            </a:br>
            <a:r>
              <a:rPr lang="en-US" sz="3200" dirty="0" smtClean="0"/>
              <a:t> </a:t>
            </a:r>
            <a:r>
              <a:rPr lang="en-US" sz="3200" i="1" dirty="0" smtClean="0"/>
              <a:t>Ideally, you do not need to change your code!</a:t>
            </a:r>
            <a:endParaRPr lang="en-US" sz="3200" i="1" dirty="0"/>
          </a:p>
        </p:txBody>
      </p:sp>
      <p:sp>
        <p:nvSpPr>
          <p:cNvPr id="9" name="Text Placeholder 8"/>
          <p:cNvSpPr>
            <a:spLocks noGrp="1"/>
          </p:cNvSpPr>
          <p:nvPr>
            <p:ph type="body" sz="quarter" idx="10"/>
          </p:nvPr>
        </p:nvSpPr>
        <p:spPr/>
        <p:txBody>
          <a:bodyPr/>
          <a:lstStyle/>
          <a:p>
            <a:r>
              <a:rPr lang="en-US" sz="2400" dirty="0" smtClean="0"/>
              <a:t>In your </a:t>
            </a:r>
            <a:r>
              <a:rPr lang="en-US" sz="2400" dirty="0" err="1" smtClean="0"/>
              <a:t>your</a:t>
            </a:r>
            <a:r>
              <a:rPr lang="en-US" sz="2400" dirty="0" smtClean="0"/>
              <a:t> </a:t>
            </a:r>
            <a:r>
              <a:rPr lang="en-US" sz="2400" dirty="0" err="1" smtClean="0"/>
              <a:t>web.config</a:t>
            </a:r>
            <a:r>
              <a:rPr lang="en-US" sz="2400" dirty="0" smtClean="0"/>
              <a:t>, </a:t>
            </a:r>
          </a:p>
          <a:p>
            <a:pPr lvl="1"/>
            <a:r>
              <a:rPr lang="en-US" sz="2000" dirty="0" smtClean="0"/>
              <a:t> </a:t>
            </a:r>
            <a:r>
              <a:rPr lang="en-US" sz="1600" dirty="0" smtClean="0">
                <a:solidFill>
                  <a:schemeClr val="accent3">
                    <a:lumMod val="50000"/>
                  </a:schemeClr>
                </a:solidFill>
              </a:rPr>
              <a:t>&lt;</a:t>
            </a:r>
            <a:r>
              <a:rPr lang="en-US" sz="1600" dirty="0" err="1" smtClean="0">
                <a:solidFill>
                  <a:schemeClr val="accent3">
                    <a:lumMod val="50000"/>
                  </a:schemeClr>
                </a:solidFill>
              </a:rPr>
              <a:t>httpModules</a:t>
            </a:r>
            <a:r>
              <a:rPr lang="en-US" sz="1600" dirty="0" smtClean="0">
                <a:solidFill>
                  <a:schemeClr val="accent3">
                    <a:lumMod val="50000"/>
                  </a:schemeClr>
                </a:solidFill>
              </a:rPr>
              <a:t>&gt;</a:t>
            </a:r>
          </a:p>
          <a:p>
            <a:pPr lvl="1"/>
            <a:r>
              <a:rPr lang="en-US" sz="1600" dirty="0" smtClean="0"/>
              <a:t>    &lt;</a:t>
            </a:r>
            <a:r>
              <a:rPr lang="en-US" sz="1600" dirty="0" smtClean="0">
                <a:solidFill>
                  <a:schemeClr val="accent3">
                    <a:lumMod val="50000"/>
                  </a:schemeClr>
                </a:solidFill>
              </a:rPr>
              <a:t>add</a:t>
            </a:r>
            <a:r>
              <a:rPr lang="en-US" sz="1600" dirty="0" smtClean="0"/>
              <a:t> </a:t>
            </a:r>
            <a:r>
              <a:rPr lang="en-US" sz="1600" dirty="0" smtClean="0">
                <a:solidFill>
                  <a:srgbClr val="00B0F0"/>
                </a:solidFill>
              </a:rPr>
              <a:t>name="</a:t>
            </a:r>
            <a:r>
              <a:rPr lang="en-US" sz="1600" dirty="0" err="1" smtClean="0">
                <a:solidFill>
                  <a:schemeClr val="bg2">
                    <a:lumMod val="25000"/>
                  </a:schemeClr>
                </a:solidFill>
              </a:rPr>
              <a:t>AntiXssModule</a:t>
            </a:r>
            <a:r>
              <a:rPr lang="en-US" sz="1600" dirty="0" smtClean="0"/>
              <a:t>"   </a:t>
            </a:r>
            <a:br>
              <a:rPr lang="en-US" sz="1600" dirty="0" smtClean="0"/>
            </a:br>
            <a:r>
              <a:rPr lang="en-US" sz="1600" dirty="0" smtClean="0"/>
              <a:t>         </a:t>
            </a:r>
            <a:r>
              <a:rPr lang="en-US" sz="1600" dirty="0" smtClean="0">
                <a:solidFill>
                  <a:srgbClr val="00B0F0"/>
                </a:solidFill>
              </a:rPr>
              <a:t>type="</a:t>
            </a:r>
            <a:r>
              <a:rPr lang="en-US" sz="1600" dirty="0" err="1" smtClean="0">
                <a:solidFill>
                  <a:schemeClr val="bg2">
                    <a:lumMod val="25000"/>
                  </a:schemeClr>
                </a:solidFill>
              </a:rPr>
              <a:t>Microsoft.Security.Application</a:t>
            </a:r>
            <a:r>
              <a:rPr lang="en-US" sz="1600" dirty="0" smtClean="0">
                <a:solidFill>
                  <a:schemeClr val="bg2">
                    <a:lumMod val="25000"/>
                  </a:schemeClr>
                </a:solidFill>
              </a:rPr>
              <a:t>.</a:t>
            </a:r>
            <a:br>
              <a:rPr lang="en-US" sz="1600" dirty="0" smtClean="0">
                <a:solidFill>
                  <a:schemeClr val="bg2">
                    <a:lumMod val="25000"/>
                  </a:schemeClr>
                </a:solidFill>
              </a:rPr>
            </a:br>
            <a:r>
              <a:rPr lang="en-US" sz="1600" dirty="0" smtClean="0">
                <a:solidFill>
                  <a:schemeClr val="bg2">
                    <a:lumMod val="25000"/>
                  </a:schemeClr>
                </a:solidFill>
              </a:rPr>
              <a:t>               </a:t>
            </a:r>
            <a:r>
              <a:rPr lang="en-US" sz="1600" dirty="0" err="1" smtClean="0">
                <a:solidFill>
                  <a:schemeClr val="bg2">
                    <a:lumMod val="25000"/>
                  </a:schemeClr>
                </a:solidFill>
              </a:rPr>
              <a:t>SecurityRuntimeEngine.AntiXssModule</a:t>
            </a:r>
            <a:r>
              <a:rPr lang="en-US" sz="1600" dirty="0" smtClean="0"/>
              <a:t>"/&gt;</a:t>
            </a:r>
          </a:p>
          <a:p>
            <a:pPr lvl="1"/>
            <a:r>
              <a:rPr lang="en-US" sz="1600" dirty="0" smtClean="0">
                <a:solidFill>
                  <a:schemeClr val="accent3">
                    <a:lumMod val="50000"/>
                  </a:schemeClr>
                </a:solidFill>
              </a:rPr>
              <a:t> &lt;/</a:t>
            </a:r>
            <a:r>
              <a:rPr lang="en-US" sz="1600" dirty="0" err="1" smtClean="0">
                <a:solidFill>
                  <a:schemeClr val="accent3">
                    <a:lumMod val="50000"/>
                  </a:schemeClr>
                </a:solidFill>
              </a:rPr>
              <a:t>httpModules</a:t>
            </a:r>
            <a:r>
              <a:rPr lang="en-US" sz="1600" dirty="0" smtClean="0">
                <a:solidFill>
                  <a:schemeClr val="accent3">
                    <a:lumMod val="50000"/>
                  </a:schemeClr>
                </a:solidFill>
              </a:rPr>
              <a:t>&gt;</a:t>
            </a:r>
          </a:p>
          <a:p>
            <a:r>
              <a:rPr lang="en-US" sz="2400" dirty="0" smtClean="0"/>
              <a:t>In </a:t>
            </a:r>
            <a:r>
              <a:rPr lang="en-US" sz="2400" dirty="0" err="1" smtClean="0"/>
              <a:t>antixssmodule.config</a:t>
            </a:r>
            <a:r>
              <a:rPr lang="en-US" sz="2400" dirty="0" smtClean="0"/>
              <a:t>,</a:t>
            </a:r>
          </a:p>
          <a:p>
            <a:r>
              <a:rPr lang="en-US" sz="1600" dirty="0" smtClean="0"/>
              <a:t>     </a:t>
            </a:r>
            <a:r>
              <a:rPr lang="en-US" sz="1600" dirty="0" smtClean="0">
                <a:solidFill>
                  <a:schemeClr val="accent3">
                    <a:lumMod val="50000"/>
                  </a:schemeClr>
                </a:solidFill>
              </a:rPr>
              <a:t>&lt;</a:t>
            </a:r>
            <a:r>
              <a:rPr lang="en-US" sz="1600" dirty="0" err="1" smtClean="0">
                <a:solidFill>
                  <a:schemeClr val="accent3">
                    <a:lumMod val="50000"/>
                  </a:schemeClr>
                </a:solidFill>
              </a:rPr>
              <a:t>ControlEncodingContexts</a:t>
            </a:r>
            <a:r>
              <a:rPr lang="en-US" sz="1600" dirty="0" smtClean="0">
                <a:solidFill>
                  <a:schemeClr val="accent3">
                    <a:lumMod val="50000"/>
                  </a:schemeClr>
                </a:solidFill>
              </a:rPr>
              <a:t>&gt;</a:t>
            </a:r>
          </a:p>
          <a:p>
            <a:r>
              <a:rPr lang="en-US" sz="1600" dirty="0" smtClean="0"/>
              <a:t>      </a:t>
            </a:r>
            <a:r>
              <a:rPr lang="en-US" sz="1600" dirty="0" smtClean="0">
                <a:solidFill>
                  <a:schemeClr val="accent3">
                    <a:lumMod val="50000"/>
                  </a:schemeClr>
                </a:solidFill>
              </a:rPr>
              <a:t>&lt;</a:t>
            </a:r>
            <a:r>
              <a:rPr lang="en-US" sz="1600" dirty="0" err="1" smtClean="0">
                <a:solidFill>
                  <a:schemeClr val="accent3">
                    <a:lumMod val="50000"/>
                  </a:schemeClr>
                </a:solidFill>
              </a:rPr>
              <a:t>ControlEncodingContext</a:t>
            </a:r>
            <a:r>
              <a:rPr lang="en-US" sz="1600" dirty="0" smtClean="0">
                <a:solidFill>
                  <a:schemeClr val="accent3">
                    <a:lumMod val="50000"/>
                  </a:schemeClr>
                </a:solidFill>
              </a:rPr>
              <a:t> </a:t>
            </a:r>
            <a:r>
              <a:rPr lang="en-US" sz="1600" dirty="0" err="1" smtClean="0">
                <a:solidFill>
                  <a:schemeClr val="accent3">
                    <a:lumMod val="60000"/>
                    <a:lumOff val="40000"/>
                  </a:schemeClr>
                </a:solidFill>
              </a:rPr>
              <a:t>FullClassName</a:t>
            </a:r>
            <a:r>
              <a:rPr lang="en-US" sz="1600" dirty="0" smtClean="0">
                <a:solidFill>
                  <a:schemeClr val="accent3">
                    <a:lumMod val="60000"/>
                    <a:lumOff val="40000"/>
                  </a:schemeClr>
                </a:solidFill>
              </a:rPr>
              <a:t>=</a:t>
            </a:r>
            <a:r>
              <a:rPr lang="en-US" sz="1600" dirty="0" smtClean="0">
                <a:solidFill>
                  <a:schemeClr val="bg2">
                    <a:lumMod val="25000"/>
                  </a:schemeClr>
                </a:solidFill>
              </a:rPr>
              <a:t>"</a:t>
            </a:r>
            <a:r>
              <a:rPr lang="en-US" sz="1600" dirty="0" err="1" smtClean="0">
                <a:solidFill>
                  <a:schemeClr val="bg2">
                    <a:lumMod val="25000"/>
                  </a:schemeClr>
                </a:solidFill>
              </a:rPr>
              <a:t>System.Web.UI.Page</a:t>
            </a:r>
            <a:r>
              <a:rPr lang="en-US" sz="1600" dirty="0" smtClean="0">
                <a:solidFill>
                  <a:schemeClr val="bg2">
                    <a:lumMod val="25000"/>
                  </a:schemeClr>
                </a:solidFill>
              </a:rPr>
              <a:t>"</a:t>
            </a:r>
            <a:r>
              <a:rPr lang="en-US" sz="1600" dirty="0" smtClean="0"/>
              <a:t>     </a:t>
            </a:r>
            <a:br>
              <a:rPr lang="en-US" sz="1600" dirty="0" smtClean="0"/>
            </a:br>
            <a:r>
              <a:rPr lang="en-US" sz="1600" dirty="0" smtClean="0"/>
              <a:t>         </a:t>
            </a:r>
            <a:r>
              <a:rPr lang="en-US" sz="1600" dirty="0" err="1" smtClean="0">
                <a:solidFill>
                  <a:srgbClr val="00B0F0"/>
                </a:solidFill>
              </a:rPr>
              <a:t>PropertyName</a:t>
            </a:r>
            <a:r>
              <a:rPr lang="en-US" sz="1600" dirty="0" smtClean="0">
                <a:solidFill>
                  <a:srgbClr val="00B0F0"/>
                </a:solidFill>
              </a:rPr>
              <a:t>=</a:t>
            </a:r>
            <a:r>
              <a:rPr lang="en-US" sz="1600" dirty="0" smtClean="0">
                <a:solidFill>
                  <a:schemeClr val="bg2">
                    <a:lumMod val="25000"/>
                  </a:schemeClr>
                </a:solidFill>
              </a:rPr>
              <a:t>"Title"</a:t>
            </a:r>
            <a:r>
              <a:rPr lang="en-US" sz="1600" dirty="0" smtClean="0"/>
              <a:t> </a:t>
            </a:r>
            <a:r>
              <a:rPr lang="en-US" sz="1600" dirty="0" err="1" smtClean="0">
                <a:solidFill>
                  <a:schemeClr val="accent3">
                    <a:lumMod val="60000"/>
                    <a:lumOff val="40000"/>
                  </a:schemeClr>
                </a:solidFill>
              </a:rPr>
              <a:t>EncodingContext</a:t>
            </a:r>
            <a:r>
              <a:rPr lang="en-US" sz="1600" dirty="0" smtClean="0">
                <a:solidFill>
                  <a:schemeClr val="accent3">
                    <a:lumMod val="60000"/>
                    <a:lumOff val="40000"/>
                  </a:schemeClr>
                </a:solidFill>
              </a:rPr>
              <a:t>=</a:t>
            </a:r>
            <a:r>
              <a:rPr lang="en-US" sz="1600" dirty="0" smtClean="0">
                <a:solidFill>
                  <a:schemeClr val="bg2">
                    <a:lumMod val="25000"/>
                  </a:schemeClr>
                </a:solidFill>
              </a:rPr>
              <a:t>"Html"</a:t>
            </a:r>
            <a:r>
              <a:rPr lang="en-US" sz="1600" dirty="0" smtClean="0"/>
              <a:t> /&gt;</a:t>
            </a:r>
          </a:p>
          <a:p>
            <a:r>
              <a:rPr lang="en-US" sz="1600" dirty="0" smtClean="0"/>
              <a:t>      </a:t>
            </a:r>
            <a:r>
              <a:rPr lang="en-US" sz="1600" dirty="0" smtClean="0">
                <a:solidFill>
                  <a:schemeClr val="accent3">
                    <a:lumMod val="50000"/>
                  </a:schemeClr>
                </a:solidFill>
              </a:rPr>
              <a:t>&lt;</a:t>
            </a:r>
            <a:r>
              <a:rPr lang="en-US" sz="1600" dirty="0" err="1" smtClean="0">
                <a:solidFill>
                  <a:schemeClr val="accent3">
                    <a:lumMod val="50000"/>
                  </a:schemeClr>
                </a:solidFill>
              </a:rPr>
              <a:t>ControlEncodingContext</a:t>
            </a:r>
            <a:r>
              <a:rPr lang="en-US" sz="1600" dirty="0" smtClean="0">
                <a:solidFill>
                  <a:schemeClr val="accent3">
                    <a:lumMod val="50000"/>
                  </a:schemeClr>
                </a:solidFill>
              </a:rPr>
              <a:t> </a:t>
            </a:r>
            <a:br>
              <a:rPr lang="en-US" sz="1600" dirty="0" smtClean="0">
                <a:solidFill>
                  <a:schemeClr val="accent3">
                    <a:lumMod val="50000"/>
                  </a:schemeClr>
                </a:solidFill>
              </a:rPr>
            </a:br>
            <a:r>
              <a:rPr lang="en-US" sz="1600" dirty="0" smtClean="0">
                <a:solidFill>
                  <a:schemeClr val="accent3">
                    <a:lumMod val="50000"/>
                  </a:schemeClr>
                </a:solidFill>
              </a:rPr>
              <a:t>         </a:t>
            </a:r>
            <a:r>
              <a:rPr lang="en-US" sz="1600" dirty="0" err="1" smtClean="0">
                <a:solidFill>
                  <a:srgbClr val="00B0F0"/>
                </a:solidFill>
              </a:rPr>
              <a:t>FullClassName</a:t>
            </a:r>
            <a:r>
              <a:rPr lang="en-US" sz="1600" dirty="0" smtClean="0">
                <a:solidFill>
                  <a:srgbClr val="00B0F0"/>
                </a:solidFill>
              </a:rPr>
              <a:t>=</a:t>
            </a:r>
            <a:r>
              <a:rPr lang="en-US" sz="1600" dirty="0" smtClean="0">
                <a:solidFill>
                  <a:schemeClr val="bg2">
                    <a:lumMod val="25000"/>
                  </a:schemeClr>
                </a:solidFill>
              </a:rPr>
              <a:t>"</a:t>
            </a:r>
            <a:r>
              <a:rPr lang="en-US" sz="1600" dirty="0" err="1" smtClean="0">
                <a:solidFill>
                  <a:schemeClr val="bg2">
                    <a:lumMod val="25000"/>
                  </a:schemeClr>
                </a:solidFill>
              </a:rPr>
              <a:t>System.Web.UI.WebControls.Label</a:t>
            </a:r>
            <a:r>
              <a:rPr lang="en-US" sz="1600" dirty="0" smtClean="0">
                <a:solidFill>
                  <a:schemeClr val="bg2">
                    <a:lumMod val="25000"/>
                  </a:schemeClr>
                </a:solidFill>
              </a:rPr>
              <a:t>" </a:t>
            </a:r>
            <a:r>
              <a:rPr lang="en-US" sz="1600" dirty="0" smtClean="0"/>
              <a:t/>
            </a:r>
            <a:br>
              <a:rPr lang="en-US" sz="1600" dirty="0" smtClean="0"/>
            </a:br>
            <a:r>
              <a:rPr lang="en-US" sz="1600" dirty="0" smtClean="0"/>
              <a:t>         </a:t>
            </a:r>
            <a:r>
              <a:rPr lang="en-US" sz="1600" dirty="0" err="1" smtClean="0">
                <a:solidFill>
                  <a:srgbClr val="00B0F0"/>
                </a:solidFill>
              </a:rPr>
              <a:t>PropertyName</a:t>
            </a:r>
            <a:r>
              <a:rPr lang="en-US" sz="1600" dirty="0" smtClean="0">
                <a:solidFill>
                  <a:srgbClr val="00B0F0"/>
                </a:solidFill>
              </a:rPr>
              <a:t>=</a:t>
            </a:r>
            <a:r>
              <a:rPr lang="en-US" sz="1600" dirty="0" smtClean="0">
                <a:solidFill>
                  <a:schemeClr val="bg2">
                    <a:lumMod val="25000"/>
                  </a:schemeClr>
                </a:solidFill>
              </a:rPr>
              <a:t>"Text"</a:t>
            </a:r>
            <a:r>
              <a:rPr lang="en-US" sz="1600" dirty="0" smtClean="0"/>
              <a:t> </a:t>
            </a:r>
            <a:r>
              <a:rPr lang="en-US" sz="1600" dirty="0" err="1" smtClean="0">
                <a:solidFill>
                  <a:srgbClr val="00B0F0"/>
                </a:solidFill>
              </a:rPr>
              <a:t>EncodingContext</a:t>
            </a:r>
            <a:r>
              <a:rPr lang="en-US" sz="1600" dirty="0" smtClean="0">
                <a:solidFill>
                  <a:srgbClr val="00B0F0"/>
                </a:solidFill>
              </a:rPr>
              <a:t>=</a:t>
            </a:r>
            <a:r>
              <a:rPr lang="en-US" sz="1600" dirty="0" smtClean="0">
                <a:solidFill>
                  <a:schemeClr val="bg2">
                    <a:lumMod val="25000"/>
                  </a:schemeClr>
                </a:solidFill>
              </a:rPr>
              <a:t>"Html"</a:t>
            </a:r>
            <a:r>
              <a:rPr lang="en-US" sz="1600" dirty="0" smtClean="0"/>
              <a:t> /&gt;</a:t>
            </a:r>
          </a:p>
          <a:p>
            <a:r>
              <a:rPr lang="en-US" sz="1600" dirty="0" smtClean="0"/>
              <a:t>      </a:t>
            </a:r>
            <a:r>
              <a:rPr lang="en-US" sz="1600" dirty="0" smtClean="0">
                <a:solidFill>
                  <a:schemeClr val="accent3">
                    <a:lumMod val="50000"/>
                  </a:schemeClr>
                </a:solidFill>
              </a:rPr>
              <a:t>&lt;</a:t>
            </a:r>
            <a:r>
              <a:rPr lang="en-US" sz="1600" dirty="0" err="1" smtClean="0">
                <a:solidFill>
                  <a:schemeClr val="accent3">
                    <a:lumMod val="50000"/>
                  </a:schemeClr>
                </a:solidFill>
              </a:rPr>
              <a:t>ControlEncodingContext</a:t>
            </a:r>
            <a:r>
              <a:rPr lang="en-US" sz="1600" dirty="0" smtClean="0">
                <a:solidFill>
                  <a:schemeClr val="accent3">
                    <a:lumMod val="50000"/>
                  </a:schemeClr>
                </a:solidFill>
              </a:rPr>
              <a:t>     </a:t>
            </a:r>
            <a:br>
              <a:rPr lang="en-US" sz="1600" dirty="0" smtClean="0">
                <a:solidFill>
                  <a:schemeClr val="accent3">
                    <a:lumMod val="50000"/>
                  </a:schemeClr>
                </a:solidFill>
              </a:rPr>
            </a:br>
            <a:r>
              <a:rPr lang="en-US" sz="1600" dirty="0" smtClean="0">
                <a:solidFill>
                  <a:schemeClr val="accent3">
                    <a:lumMod val="50000"/>
                  </a:schemeClr>
                </a:solidFill>
              </a:rPr>
              <a:t>         </a:t>
            </a:r>
            <a:r>
              <a:rPr lang="en-US" sz="1600" dirty="0" err="1" smtClean="0">
                <a:solidFill>
                  <a:srgbClr val="00B0F0"/>
                </a:solidFill>
              </a:rPr>
              <a:t>FullClassName</a:t>
            </a:r>
            <a:r>
              <a:rPr lang="en-US" sz="1600" dirty="0" smtClean="0">
                <a:solidFill>
                  <a:srgbClr val="00B0F0"/>
                </a:solidFill>
              </a:rPr>
              <a:t>=</a:t>
            </a:r>
            <a:r>
              <a:rPr lang="en-US" sz="1600" dirty="0" smtClean="0">
                <a:solidFill>
                  <a:schemeClr val="bg2">
                    <a:lumMod val="25000"/>
                  </a:schemeClr>
                </a:solidFill>
              </a:rPr>
              <a:t>"</a:t>
            </a:r>
            <a:r>
              <a:rPr lang="en-US" sz="1600" dirty="0" err="1" smtClean="0">
                <a:solidFill>
                  <a:schemeClr val="bg2">
                    <a:lumMod val="25000"/>
                  </a:schemeClr>
                </a:solidFill>
              </a:rPr>
              <a:t>System.Web.UI.WebControls.CheckBox</a:t>
            </a:r>
            <a:r>
              <a:rPr lang="en-US" sz="1600" dirty="0" smtClean="0">
                <a:solidFill>
                  <a:schemeClr val="bg2">
                    <a:lumMod val="25000"/>
                  </a:schemeClr>
                </a:solidFill>
              </a:rPr>
              <a:t>"</a:t>
            </a:r>
            <a:r>
              <a:rPr lang="en-US" sz="1600" dirty="0" smtClean="0"/>
              <a:t> </a:t>
            </a:r>
            <a:br>
              <a:rPr lang="en-US" sz="1600" dirty="0" smtClean="0"/>
            </a:br>
            <a:r>
              <a:rPr lang="en-US" sz="1600" dirty="0" smtClean="0"/>
              <a:t>         </a:t>
            </a:r>
            <a:r>
              <a:rPr lang="en-US" sz="1600" dirty="0" err="1" smtClean="0">
                <a:solidFill>
                  <a:srgbClr val="00B0F0"/>
                </a:solidFill>
              </a:rPr>
              <a:t>PropertyName</a:t>
            </a:r>
            <a:r>
              <a:rPr lang="en-US" sz="1600" dirty="0" smtClean="0">
                <a:solidFill>
                  <a:srgbClr val="00B0F0"/>
                </a:solidFill>
              </a:rPr>
              <a:t>=</a:t>
            </a:r>
            <a:r>
              <a:rPr lang="en-US" sz="1600" dirty="0" smtClean="0">
                <a:solidFill>
                  <a:schemeClr val="bg2">
                    <a:lumMod val="25000"/>
                  </a:schemeClr>
                </a:solidFill>
              </a:rPr>
              <a:t>"Text"</a:t>
            </a:r>
            <a:r>
              <a:rPr lang="en-US" sz="1600" dirty="0" smtClean="0"/>
              <a:t> </a:t>
            </a:r>
            <a:r>
              <a:rPr lang="en-US" sz="1600" dirty="0" err="1" smtClean="0">
                <a:solidFill>
                  <a:srgbClr val="00B0F0"/>
                </a:solidFill>
              </a:rPr>
              <a:t>EncodingContext</a:t>
            </a:r>
            <a:r>
              <a:rPr lang="en-US" sz="1600" dirty="0" smtClean="0">
                <a:solidFill>
                  <a:srgbClr val="00B0F0"/>
                </a:solidFill>
              </a:rPr>
              <a:t>=</a:t>
            </a:r>
            <a:r>
              <a:rPr lang="en-US" sz="1600" dirty="0" smtClean="0">
                <a:solidFill>
                  <a:schemeClr val="bg2">
                    <a:lumMod val="25000"/>
                  </a:schemeClr>
                </a:solidFill>
              </a:rPr>
              <a:t>"Html"</a:t>
            </a:r>
            <a:r>
              <a:rPr lang="en-US" sz="1600" dirty="0" smtClean="0"/>
              <a:t> /&gt;</a:t>
            </a:r>
          </a:p>
          <a:p>
            <a:r>
              <a:rPr lang="en-US" sz="1600" dirty="0" smtClean="0">
                <a:solidFill>
                  <a:schemeClr val="accent3">
                    <a:lumMod val="50000"/>
                  </a:schemeClr>
                </a:solidFill>
              </a:rPr>
              <a:t>     &lt;/</a:t>
            </a:r>
            <a:r>
              <a:rPr lang="en-US" sz="1600" dirty="0" err="1" smtClean="0">
                <a:solidFill>
                  <a:schemeClr val="accent3">
                    <a:lumMod val="50000"/>
                  </a:schemeClr>
                </a:solidFill>
              </a:rPr>
              <a:t>ControlEncodingContexts</a:t>
            </a:r>
            <a:r>
              <a:rPr lang="en-US" sz="1600" dirty="0" smtClean="0">
                <a:solidFill>
                  <a:schemeClr val="accent3">
                    <a:lumMod val="50000"/>
                  </a:schemeClr>
                </a:solidFill>
              </a:rPr>
              <a:t>&gt;</a:t>
            </a:r>
          </a:p>
          <a:p>
            <a:endParaRPr lang="en-US" sz="2400" dirty="0" smtClean="0"/>
          </a:p>
          <a:p>
            <a:r>
              <a:rPr lang="en-US" sz="2400" dirty="0" smtClean="0"/>
              <a:t>  </a:t>
            </a:r>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Anti-Cross Site Scripting in Action</a:t>
            </a:r>
            <a:endParaRPr lang="en-US" dirty="0"/>
          </a:p>
        </p:txBody>
      </p:sp>
      <p:sp>
        <p:nvSpPr>
          <p:cNvPr id="3" name="Subtitle 2"/>
          <p:cNvSpPr>
            <a:spLocks noGrp="1"/>
          </p:cNvSpPr>
          <p:nvPr>
            <p:ph type="subTitle" idx="1"/>
          </p:nvPr>
        </p:nvSpPr>
        <p:spPr/>
        <p:txBody>
          <a:bodyPr/>
          <a:lstStyle/>
          <a:p>
            <a:r>
              <a:rPr lang="en-US" dirty="0" smtClean="0"/>
              <a:t>Microsoft Anti-Cross Site Scripting Library V3.1</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Mitigation Strategies</a:t>
            </a:r>
            <a:endParaRPr lang="en-US" dirty="0"/>
          </a:p>
        </p:txBody>
      </p:sp>
      <p:sp>
        <p:nvSpPr>
          <p:cNvPr id="3" name="Content Placeholder 2"/>
          <p:cNvSpPr>
            <a:spLocks noGrp="1"/>
          </p:cNvSpPr>
          <p:nvPr>
            <p:ph idx="1"/>
          </p:nvPr>
        </p:nvSpPr>
        <p:spPr/>
        <p:txBody>
          <a:bodyPr/>
          <a:lstStyle/>
          <a:p>
            <a:r>
              <a:rPr lang="en-US" dirty="0" smtClean="0"/>
              <a:t>Client Sides</a:t>
            </a:r>
          </a:p>
          <a:p>
            <a:pPr lvl="1"/>
            <a:r>
              <a:rPr lang="en-US" dirty="0" smtClean="0"/>
              <a:t>IE8 XSS Filter</a:t>
            </a:r>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Anti-Cross Site Scripting in Action</a:t>
            </a:r>
            <a:endParaRPr lang="en-US" dirty="0"/>
          </a:p>
        </p:txBody>
      </p:sp>
      <p:sp>
        <p:nvSpPr>
          <p:cNvPr id="3" name="Subtitle 2"/>
          <p:cNvSpPr>
            <a:spLocks noGrp="1"/>
          </p:cNvSpPr>
          <p:nvPr>
            <p:ph type="subTitle" idx="1"/>
          </p:nvPr>
        </p:nvSpPr>
        <p:spPr/>
        <p:txBody>
          <a:bodyPr/>
          <a:lstStyle/>
          <a:p>
            <a:r>
              <a:rPr lang="en-US" dirty="0" smtClean="0"/>
              <a:t>IE8 XSS Filter with Microsoft Application Compatibility Tool Kit</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Browser Based Attacks</a:t>
            </a:r>
            <a:endParaRPr lang="en-US" dirty="0"/>
          </a:p>
        </p:txBody>
      </p:sp>
      <p:sp>
        <p:nvSpPr>
          <p:cNvPr id="3" name="Text Placeholder 2"/>
          <p:cNvSpPr>
            <a:spLocks noGrp="1"/>
          </p:cNvSpPr>
          <p:nvPr>
            <p:ph type="body" sz="quarter" idx="10"/>
          </p:nvPr>
        </p:nvSpPr>
        <p:spPr/>
        <p:txBody>
          <a:bodyPr/>
          <a:lstStyle/>
          <a:p>
            <a:r>
              <a:rPr lang="en-US" dirty="0" smtClean="0">
                <a:solidFill>
                  <a:schemeClr val="accent1"/>
                </a:solidFill>
              </a:rPr>
              <a:t>Phishing</a:t>
            </a:r>
            <a:endParaRPr lang="en-US" dirty="0" smtClean="0"/>
          </a:p>
          <a:p>
            <a:r>
              <a:rPr lang="en-US" dirty="0" smtClean="0"/>
              <a:t>Cross Site Scripting</a:t>
            </a:r>
          </a:p>
          <a:p>
            <a:r>
              <a:rPr lang="en-US" sz="4400" dirty="0" err="1" smtClean="0">
                <a:solidFill>
                  <a:schemeClr val="tx1"/>
                </a:solidFill>
              </a:rPr>
              <a:t>ClickJacking</a:t>
            </a:r>
            <a:endParaRPr lang="en-US" sz="4400"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ClickJacking</a:t>
            </a:r>
            <a:r>
              <a:rPr lang="en-US" dirty="0" smtClean="0"/>
              <a:t>: Overview</a:t>
            </a:r>
            <a:endParaRPr lang="en-US" dirty="0"/>
          </a:p>
        </p:txBody>
      </p:sp>
      <p:sp>
        <p:nvSpPr>
          <p:cNvPr id="3" name="Content Placeholder 2"/>
          <p:cNvSpPr>
            <a:spLocks noGrp="1"/>
          </p:cNvSpPr>
          <p:nvPr>
            <p:ph idx="1"/>
          </p:nvPr>
        </p:nvSpPr>
        <p:spPr/>
        <p:txBody>
          <a:bodyPr/>
          <a:lstStyle/>
          <a:p>
            <a:r>
              <a:rPr lang="en-US" dirty="0" err="1" smtClean="0"/>
              <a:t>Clickjacking</a:t>
            </a:r>
            <a:r>
              <a:rPr lang="en-US" dirty="0" smtClean="0"/>
              <a:t> is :</a:t>
            </a:r>
          </a:p>
          <a:p>
            <a:pPr lvl="1"/>
            <a:r>
              <a:rPr lang="en-US" dirty="0" smtClean="0"/>
              <a:t>an attack that tricks the victim into initiating commands on a website that they did not intend. </a:t>
            </a:r>
          </a:p>
          <a:p>
            <a:pPr lvl="1"/>
            <a:r>
              <a:rPr lang="en-US" dirty="0" smtClean="0"/>
              <a:t>Use </a:t>
            </a:r>
            <a:r>
              <a:rPr lang="en-US" dirty="0" err="1" smtClean="0"/>
              <a:t>iframes</a:t>
            </a:r>
            <a:r>
              <a:rPr lang="en-US" dirty="0" smtClean="0"/>
              <a:t> and web page layers in DHTML such that you overlay a potentially malicious button (for example) on top of an existing legitimate web page.</a:t>
            </a:r>
          </a:p>
        </p:txBody>
      </p:sp>
      <p:grpSp>
        <p:nvGrpSpPr>
          <p:cNvPr id="7" name="Group 6"/>
          <p:cNvGrpSpPr/>
          <p:nvPr/>
        </p:nvGrpSpPr>
        <p:grpSpPr>
          <a:xfrm>
            <a:off x="2746545" y="3457900"/>
            <a:ext cx="4615889" cy="2561063"/>
            <a:chOff x="2746545" y="3457900"/>
            <a:chExt cx="4615889" cy="2561063"/>
          </a:xfrm>
        </p:grpSpPr>
        <p:pic>
          <p:nvPicPr>
            <p:cNvPr id="102403" name="Picture 3"/>
            <p:cNvPicPr>
              <a:picLocks noChangeAspect="1" noChangeArrowheads="1"/>
            </p:cNvPicPr>
            <p:nvPr/>
          </p:nvPicPr>
          <p:blipFill>
            <a:blip r:embed="rId3"/>
            <a:srcRect/>
            <a:stretch>
              <a:fillRect/>
            </a:stretch>
          </p:blipFill>
          <p:spPr bwMode="auto">
            <a:xfrm>
              <a:off x="3815552" y="3457900"/>
              <a:ext cx="3546882" cy="2561063"/>
            </a:xfrm>
            <a:prstGeom prst="rect">
              <a:avLst/>
            </a:prstGeom>
            <a:noFill/>
            <a:ln w="9525">
              <a:noFill/>
              <a:miter lim="800000"/>
              <a:headEnd/>
              <a:tailEnd/>
            </a:ln>
            <a:scene3d>
              <a:camera prst="perspectiveContrastingLeftFacing"/>
              <a:lightRig rig="threePt" dir="t"/>
            </a:scene3d>
          </p:spPr>
        </p:pic>
        <p:sp>
          <p:nvSpPr>
            <p:cNvPr id="14" name="Rectangle 13"/>
            <p:cNvSpPr/>
            <p:nvPr/>
          </p:nvSpPr>
          <p:spPr bwMode="auto">
            <a:xfrm>
              <a:off x="3445355" y="3688359"/>
              <a:ext cx="2847279" cy="2282282"/>
            </a:xfrm>
            <a:prstGeom prst="rect">
              <a:avLst/>
            </a:prstGeom>
            <a:solidFill>
              <a:schemeClr val="tx1">
                <a:lumMod val="85000"/>
                <a:alpha val="57000"/>
              </a:schemeClr>
            </a:solidFill>
            <a:ln>
              <a:headEnd type="none" w="med" len="med"/>
              <a:tailEnd type="none" w="med" len="med"/>
            </a:ln>
            <a:scene3d>
              <a:camera prst="perspectiveContrastingLeftFacing"/>
              <a:lightRig rig="glow" dir="t">
                <a:rot lat="0" lon="0" rev="6360000"/>
              </a:lightRig>
            </a:scene3d>
            <a:sp3d contourW="1000"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5" name="Right Arrow 14"/>
            <p:cNvSpPr/>
            <p:nvPr/>
          </p:nvSpPr>
          <p:spPr bwMode="auto">
            <a:xfrm>
              <a:off x="2746545" y="4580457"/>
              <a:ext cx="1506233" cy="484632"/>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err="1" smtClean="0"/>
              <a:t>ClickJacking</a:t>
            </a:r>
            <a:r>
              <a:rPr lang="en-US" dirty="0" smtClean="0"/>
              <a:t> Example</a:t>
            </a:r>
            <a:endParaRPr lang="en-US" dirty="0"/>
          </a:p>
        </p:txBody>
      </p:sp>
      <p:sp>
        <p:nvSpPr>
          <p:cNvPr id="3" name="Content Placeholder 2"/>
          <p:cNvSpPr>
            <a:spLocks noGrp="1"/>
          </p:cNvSpPr>
          <p:nvPr>
            <p:ph idx="1"/>
          </p:nvPr>
        </p:nvSpPr>
        <p:spPr/>
        <p:txBody>
          <a:bodyPr/>
          <a:lstStyle/>
          <a:p>
            <a:r>
              <a:rPr lang="en-US" dirty="0" smtClean="0"/>
              <a:t>Suppose that a hacker site has the following source code… </a:t>
            </a:r>
            <a:endParaRPr lang="en-US" dirty="0"/>
          </a:p>
        </p:txBody>
      </p:sp>
      <p:pic>
        <p:nvPicPr>
          <p:cNvPr id="103427" name="Picture 3"/>
          <p:cNvPicPr>
            <a:picLocks noChangeAspect="1" noChangeArrowheads="1"/>
          </p:cNvPicPr>
          <p:nvPr/>
        </p:nvPicPr>
        <p:blipFill>
          <a:blip r:embed="rId3"/>
          <a:srcRect/>
          <a:stretch>
            <a:fillRect/>
          </a:stretch>
        </p:blipFill>
        <p:spPr bwMode="auto">
          <a:xfrm>
            <a:off x="57150" y="2310765"/>
            <a:ext cx="9029700" cy="4248150"/>
          </a:xfrm>
          <a:prstGeom prst="rect">
            <a:avLst/>
          </a:prstGeom>
          <a:noFill/>
          <a:ln w="9525">
            <a:noFill/>
            <a:miter lim="800000"/>
            <a:headEnd/>
            <a:tailEnd/>
          </a:ln>
        </p:spPr>
      </p:pic>
      <p:sp>
        <p:nvSpPr>
          <p:cNvPr id="5" name="Rectangle 4"/>
          <p:cNvSpPr/>
          <p:nvPr/>
        </p:nvSpPr>
        <p:spPr bwMode="auto">
          <a:xfrm>
            <a:off x="0" y="2743200"/>
            <a:ext cx="9144000" cy="1375803"/>
          </a:xfrm>
          <a:prstGeom prst="rect">
            <a:avLst/>
          </a:prstGeom>
          <a:noFill/>
          <a:ln>
            <a:headEnd type="none" w="med" len="med"/>
            <a:tailEnd type="none" w="med" len="med"/>
          </a:ln>
          <a:effectLst>
            <a:glow rad="228600">
              <a:schemeClr val="accent2">
                <a:satMod val="175000"/>
                <a:alpha val="40000"/>
              </a:schemeClr>
            </a:glow>
          </a:effectLst>
        </p:spPr>
        <p:style>
          <a:lnRef idx="2">
            <a:schemeClr val="accent6">
              <a:shade val="50000"/>
            </a:schemeClr>
          </a:lnRef>
          <a:fillRef idx="1">
            <a:schemeClr val="accent6"/>
          </a:fillRef>
          <a:effectRef idx="0">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WW Threat Trends</a:t>
            </a:r>
            <a:endParaRPr lang="en-GB" dirty="0"/>
          </a:p>
        </p:txBody>
      </p:sp>
      <p:sp>
        <p:nvSpPr>
          <p:cNvPr id="3" name="Text Placeholder 2"/>
          <p:cNvSpPr>
            <a:spLocks noGrp="1"/>
          </p:cNvSpPr>
          <p:nvPr>
            <p:ph type="body" sz="quarter" idx="10"/>
          </p:nvPr>
        </p:nvSpPr>
        <p:spPr/>
        <p:txBody>
          <a:bodyPr/>
          <a:lstStyle/>
          <a:p>
            <a:r>
              <a:rPr lang="en-US" dirty="0" smtClean="0"/>
              <a:t>Not a simple trend – Geographically Diverse</a:t>
            </a:r>
          </a:p>
          <a:p>
            <a:r>
              <a:rPr lang="en-US" dirty="0" smtClean="0"/>
              <a:t>Miscellaneous Trojans (inc rouge s/w) </a:t>
            </a:r>
            <a:r>
              <a:rPr lang="en-US" dirty="0" smtClean="0"/>
              <a:t/>
            </a:r>
            <a:br>
              <a:rPr lang="en-US" dirty="0" smtClean="0"/>
            </a:br>
            <a:r>
              <a:rPr lang="en-US" dirty="0" smtClean="0"/>
              <a:t>most </a:t>
            </a:r>
            <a:r>
              <a:rPr lang="en-US" dirty="0" smtClean="0"/>
              <a:t>prevalent</a:t>
            </a:r>
          </a:p>
          <a:p>
            <a:r>
              <a:rPr lang="en-US" dirty="0" smtClean="0"/>
              <a:t>WORMS 2</a:t>
            </a:r>
            <a:r>
              <a:rPr lang="en-US" baseline="30000" dirty="0" smtClean="0"/>
              <a:t>nd</a:t>
            </a:r>
            <a:r>
              <a:rPr lang="en-US" dirty="0" smtClean="0"/>
              <a:t> most prevalent</a:t>
            </a:r>
          </a:p>
          <a:p>
            <a:r>
              <a:rPr lang="en-US" dirty="0" smtClean="0"/>
              <a:t>Password Stealers &amp; Monitoring tools</a:t>
            </a:r>
          </a:p>
          <a:p>
            <a:r>
              <a:rPr lang="en-US" dirty="0" smtClean="0"/>
              <a:t>Breaches – Data Scarce – (datalossdb.org)</a:t>
            </a:r>
          </a:p>
          <a:p>
            <a:pPr lvl="1"/>
            <a:r>
              <a:rPr lang="en-US" dirty="0" smtClean="0"/>
              <a:t>Top is stolen equipment, twice as many incidents </a:t>
            </a:r>
            <a:r>
              <a:rPr lang="en-US" dirty="0" smtClean="0"/>
              <a:t/>
            </a:r>
            <a:br>
              <a:rPr lang="en-US" dirty="0" smtClean="0"/>
            </a:br>
            <a:r>
              <a:rPr lang="en-US" dirty="0" smtClean="0"/>
              <a:t>as </a:t>
            </a:r>
            <a:r>
              <a:rPr lang="en-US" dirty="0" smtClean="0"/>
              <a:t>intrusion</a:t>
            </a:r>
          </a:p>
          <a:p>
            <a:pPr lvl="1"/>
            <a:r>
              <a:rPr lang="en-US" dirty="0" smtClean="0"/>
              <a:t>But equipment loss is easily reported!</a:t>
            </a:r>
          </a:p>
          <a:p>
            <a:pPr lvl="1"/>
            <a:endParaRPr lang="en-US" dirty="0" smtClean="0"/>
          </a:p>
        </p:txBody>
      </p:sp>
      <p:sp>
        <p:nvSpPr>
          <p:cNvPr id="4" name="TextBox 3"/>
          <p:cNvSpPr txBox="1"/>
          <p:nvPr/>
        </p:nvSpPr>
        <p:spPr>
          <a:xfrm>
            <a:off x="278299" y="6559827"/>
            <a:ext cx="3667539" cy="307777"/>
          </a:xfrm>
          <a:prstGeom prst="rect">
            <a:avLst/>
          </a:prstGeom>
          <a:noFill/>
        </p:spPr>
        <p:txBody>
          <a:bodyPr wrap="square" rtlCol="0">
            <a:spAutoFit/>
          </a:bodyPr>
          <a:lstStyle/>
          <a:p>
            <a:r>
              <a:rPr lang="en-US" sz="1400" dirty="0" smtClean="0"/>
              <a:t>Data: Microsoft SIR v7 Report</a:t>
            </a:r>
            <a:endParaRPr lang="en-GB" sz="1400" dirty="0"/>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Mitigation</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Use </a:t>
            </a:r>
            <a:r>
              <a:rPr lang="en-US" dirty="0" err="1" smtClean="0"/>
              <a:t>FrameBreaker</a:t>
            </a:r>
            <a:r>
              <a:rPr lang="en-US" dirty="0" smtClean="0"/>
              <a:t> Script</a:t>
            </a:r>
          </a:p>
          <a:p>
            <a:pPr lvl="1"/>
            <a:r>
              <a:rPr lang="en-US" dirty="0" smtClean="0"/>
              <a:t>&lt;script&gt;if (top!=self) </a:t>
            </a:r>
            <a:r>
              <a:rPr lang="en-US" dirty="0" err="1" smtClean="0"/>
              <a:t>top.location.href</a:t>
            </a:r>
            <a:r>
              <a:rPr lang="en-US" dirty="0" smtClean="0"/>
              <a:t>=</a:t>
            </a:r>
            <a:r>
              <a:rPr lang="en-US" dirty="0" err="1" smtClean="0"/>
              <a:t>self.location.href</a:t>
            </a:r>
            <a:r>
              <a:rPr lang="en-US" dirty="0" smtClean="0"/>
              <a:t>&lt;/script&gt;</a:t>
            </a:r>
          </a:p>
          <a:p>
            <a:r>
              <a:rPr lang="en-US" dirty="0" smtClean="0"/>
              <a:t>Use X-Frame-Options Header for IE8</a:t>
            </a:r>
          </a:p>
          <a:p>
            <a:pPr lvl="1"/>
            <a:r>
              <a:rPr lang="en-US" dirty="0" smtClean="0"/>
              <a:t>HTTP response header named </a:t>
            </a:r>
            <a:r>
              <a:rPr lang="en-US" b="1" dirty="0" smtClean="0">
                <a:solidFill>
                  <a:srgbClr val="FFFF00"/>
                </a:solidFill>
              </a:rPr>
              <a:t>X-FRAME-OPTIONS</a:t>
            </a:r>
            <a:r>
              <a:rPr lang="en-US" dirty="0" smtClean="0"/>
              <a:t> with HTML pages to restrict how the page may be framed</a:t>
            </a:r>
          </a:p>
          <a:p>
            <a:pPr lvl="1"/>
            <a:r>
              <a:rPr lang="en-US" dirty="0" smtClean="0"/>
              <a:t>The OPTIONS value contains the token </a:t>
            </a:r>
            <a:r>
              <a:rPr lang="en-US" b="1" dirty="0" smtClean="0">
                <a:solidFill>
                  <a:srgbClr val="FFFF00"/>
                </a:solidFill>
              </a:rPr>
              <a:t>DENY</a:t>
            </a:r>
            <a:r>
              <a:rPr lang="en-US" dirty="0" smtClean="0"/>
              <a:t>, IE8 will prevent the page from rendering if it will be contained within a frame</a:t>
            </a:r>
          </a:p>
          <a:p>
            <a:pPr lvl="2"/>
            <a:r>
              <a:rPr lang="en-US" dirty="0" smtClean="0"/>
              <a:t>Add X-FRAME-OPTIONS and Deny to HTTP Response Headers using IIS Manager, </a:t>
            </a:r>
          </a:p>
          <a:p>
            <a:pPr lvl="2"/>
            <a:r>
              <a:rPr lang="en-US" dirty="0" smtClean="0"/>
              <a:t>In html, insert &lt;meta http-equiv="X-FRAME-OPTIONS" content="DENY" /&gt; in &lt;head&gt; section, or</a:t>
            </a:r>
          </a:p>
          <a:p>
            <a:pPr lvl="2"/>
            <a:r>
              <a:rPr lang="en-US" dirty="0" smtClean="0"/>
              <a:t>Using </a:t>
            </a:r>
            <a:r>
              <a:rPr lang="en-US" dirty="0" err="1" smtClean="0"/>
              <a:t>ASP.Net</a:t>
            </a:r>
            <a:r>
              <a:rPr lang="en-US" dirty="0" smtClean="0"/>
              <a:t>, you can insert </a:t>
            </a:r>
            <a:r>
              <a:rPr lang="en-US" dirty="0" err="1" smtClean="0"/>
              <a:t>Response.AddHeader</a:t>
            </a:r>
            <a:r>
              <a:rPr lang="en-US" dirty="0" smtClean="0"/>
              <a:t>("X-Frame-Options", "Deny”).</a:t>
            </a:r>
          </a:p>
        </p:txBody>
      </p:sp>
    </p:spTree>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ClickJacking</a:t>
            </a:r>
            <a:r>
              <a:rPr lang="en-US" dirty="0" smtClean="0"/>
              <a:t>: </a:t>
            </a:r>
            <a:endParaRPr lang="en-US" dirty="0"/>
          </a:p>
        </p:txBody>
      </p:sp>
      <p:sp>
        <p:nvSpPr>
          <p:cNvPr id="3" name="Subtitle 2"/>
          <p:cNvSpPr>
            <a:spLocks noGrp="1"/>
          </p:cNvSpPr>
          <p:nvPr>
            <p:ph type="subTitle" idx="1"/>
          </p:nvPr>
        </p:nvSpPr>
        <p:spPr/>
        <p:txBody>
          <a:bodyPr/>
          <a:lstStyle/>
          <a:p>
            <a:r>
              <a:rPr lang="en-US" dirty="0" err="1" smtClean="0"/>
              <a:t>FrameBreaker</a:t>
            </a:r>
            <a:r>
              <a:rPr lang="en-US" dirty="0" smtClean="0"/>
              <a:t> and IE8 Defense</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Attack Vectors and Trends</a:t>
            </a:r>
            <a:endParaRPr lang="en-US" dirty="0"/>
          </a:p>
        </p:txBody>
      </p:sp>
      <p:sp>
        <p:nvSpPr>
          <p:cNvPr id="3" name="Text Placeholder 2"/>
          <p:cNvSpPr>
            <a:spLocks noGrp="1"/>
          </p:cNvSpPr>
          <p:nvPr>
            <p:ph type="body" sz="quarter" idx="10"/>
          </p:nvPr>
        </p:nvSpPr>
        <p:spPr/>
        <p:txBody>
          <a:bodyPr/>
          <a:lstStyle/>
          <a:p>
            <a:pPr lvl="1"/>
            <a:r>
              <a:rPr lang="en-US" dirty="0" smtClean="0"/>
              <a:t>Rogue Unwanted Software</a:t>
            </a:r>
          </a:p>
          <a:p>
            <a:pPr lvl="1"/>
            <a:r>
              <a:rPr lang="en-US" dirty="0" smtClean="0"/>
              <a:t>Browser Based Attacks</a:t>
            </a:r>
          </a:p>
          <a:p>
            <a:pPr lvl="1"/>
            <a:r>
              <a:rPr lang="en-US" sz="4400" dirty="0" smtClean="0">
                <a:solidFill>
                  <a:schemeClr val="tx1"/>
                </a:solidFill>
              </a:rPr>
              <a:t>File Format Attack - Office</a:t>
            </a:r>
          </a:p>
          <a:p>
            <a:endParaRPr lang="en-US" dirty="0"/>
          </a:p>
        </p:txBody>
      </p:sp>
    </p:spTree>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File Format </a:t>
            </a:r>
            <a:r>
              <a:rPr lang="en-US" dirty="0" smtClean="0"/>
              <a:t>Attack: Overview</a:t>
            </a:r>
            <a:endParaRPr lang="en-US" dirty="0"/>
          </a:p>
        </p:txBody>
      </p:sp>
      <p:sp>
        <p:nvSpPr>
          <p:cNvPr id="3" name="Content Placeholder 2"/>
          <p:cNvSpPr>
            <a:spLocks noGrp="1"/>
          </p:cNvSpPr>
          <p:nvPr>
            <p:ph idx="1"/>
          </p:nvPr>
        </p:nvSpPr>
        <p:spPr/>
        <p:txBody>
          <a:bodyPr/>
          <a:lstStyle/>
          <a:p>
            <a:r>
              <a:rPr lang="en-US" dirty="0" smtClean="0"/>
              <a:t>This class of vulnerability is described as </a:t>
            </a:r>
            <a:r>
              <a:rPr lang="en-US" i="1" dirty="0" smtClean="0"/>
              <a:t>parser vulnerabilities.</a:t>
            </a:r>
          </a:p>
          <a:p>
            <a:pPr lvl="1"/>
            <a:r>
              <a:rPr lang="en-US" dirty="0" smtClean="0"/>
              <a:t>Attacker creates a specially crafted document that takes advantage of an error in how the code processes or parses the file format.</a:t>
            </a:r>
          </a:p>
          <a:p>
            <a:r>
              <a:rPr lang="en-US" dirty="0" smtClean="0"/>
              <a:t>Increasingly, attackers are using common file formats as transmission vectors for exploits.</a:t>
            </a:r>
          </a:p>
          <a:p>
            <a:pPr lvl="1"/>
            <a:r>
              <a:rPr lang="en-US" dirty="0" smtClean="0"/>
              <a:t>Office format and PDF format </a:t>
            </a:r>
          </a:p>
          <a:p>
            <a:endParaRPr lang="en-US" dirty="0"/>
          </a:p>
        </p:txBody>
      </p:sp>
      <p:grpSp>
        <p:nvGrpSpPr>
          <p:cNvPr id="4" name="グループ化 20"/>
          <p:cNvGrpSpPr/>
          <p:nvPr/>
        </p:nvGrpSpPr>
        <p:grpSpPr>
          <a:xfrm>
            <a:off x="2266367" y="5280790"/>
            <a:ext cx="1675546" cy="796516"/>
            <a:chOff x="5230658" y="3684182"/>
            <a:chExt cx="1601788" cy="747713"/>
          </a:xfrm>
        </p:grpSpPr>
        <p:grpSp>
          <p:nvGrpSpPr>
            <p:cNvPr id="5" name="Group 32"/>
            <p:cNvGrpSpPr>
              <a:grpSpLocks noChangeAspect="1"/>
            </p:cNvGrpSpPr>
            <p:nvPr/>
          </p:nvGrpSpPr>
          <p:grpSpPr bwMode="auto">
            <a:xfrm>
              <a:off x="6346664" y="3684182"/>
              <a:ext cx="485774" cy="747713"/>
              <a:chOff x="2472" y="2795"/>
              <a:chExt cx="333" cy="512"/>
            </a:xfrm>
          </p:grpSpPr>
          <p:pic>
            <p:nvPicPr>
              <p:cNvPr id="12" name="Picture 33" descr="Document Sm"/>
              <p:cNvPicPr>
                <a:picLocks noChangeAspect="1" noChangeArrowheads="1"/>
              </p:cNvPicPr>
              <p:nvPr/>
            </p:nvPicPr>
            <p:blipFill>
              <a:blip r:embed="rId3" cstate="print"/>
              <a:srcRect/>
              <a:stretch>
                <a:fillRect/>
              </a:stretch>
            </p:blipFill>
            <p:spPr bwMode="auto">
              <a:xfrm>
                <a:off x="2562" y="2795"/>
                <a:ext cx="243" cy="512"/>
              </a:xfrm>
              <a:prstGeom prst="rect">
                <a:avLst/>
              </a:prstGeom>
              <a:noFill/>
            </p:spPr>
          </p:pic>
          <p:pic>
            <p:nvPicPr>
              <p:cNvPr id="13" name="Picture 34" descr="Word"/>
              <p:cNvPicPr>
                <a:picLocks noChangeAspect="1" noChangeArrowheads="1"/>
              </p:cNvPicPr>
              <p:nvPr/>
            </p:nvPicPr>
            <p:blipFill>
              <a:blip r:embed="rId4" cstate="print"/>
              <a:srcRect/>
              <a:stretch>
                <a:fillRect/>
              </a:stretch>
            </p:blipFill>
            <p:spPr bwMode="auto">
              <a:xfrm>
                <a:off x="2472" y="2931"/>
                <a:ext cx="168" cy="168"/>
              </a:xfrm>
              <a:prstGeom prst="rect">
                <a:avLst/>
              </a:prstGeom>
              <a:noFill/>
            </p:spPr>
          </p:pic>
        </p:grpSp>
        <p:grpSp>
          <p:nvGrpSpPr>
            <p:cNvPr id="6" name="Group 37"/>
            <p:cNvGrpSpPr>
              <a:grpSpLocks noChangeAspect="1"/>
            </p:cNvGrpSpPr>
            <p:nvPr/>
          </p:nvGrpSpPr>
          <p:grpSpPr bwMode="auto">
            <a:xfrm>
              <a:off x="5770408" y="3684182"/>
              <a:ext cx="488950" cy="747713"/>
              <a:chOff x="2789" y="3339"/>
              <a:chExt cx="334" cy="512"/>
            </a:xfrm>
          </p:grpSpPr>
          <p:pic>
            <p:nvPicPr>
              <p:cNvPr id="10" name="Picture 38" descr="Document Sm"/>
              <p:cNvPicPr>
                <a:picLocks noChangeAspect="1" noChangeArrowheads="1"/>
              </p:cNvPicPr>
              <p:nvPr/>
            </p:nvPicPr>
            <p:blipFill>
              <a:blip r:embed="rId5" cstate="print"/>
              <a:srcRect/>
              <a:stretch>
                <a:fillRect/>
              </a:stretch>
            </p:blipFill>
            <p:spPr bwMode="auto">
              <a:xfrm>
                <a:off x="2880" y="3339"/>
                <a:ext cx="243" cy="512"/>
              </a:xfrm>
              <a:prstGeom prst="rect">
                <a:avLst/>
              </a:prstGeom>
              <a:noFill/>
            </p:spPr>
          </p:pic>
          <p:pic>
            <p:nvPicPr>
              <p:cNvPr id="11" name="Picture 39" descr="excel"/>
              <p:cNvPicPr>
                <a:picLocks noChangeAspect="1" noChangeArrowheads="1"/>
              </p:cNvPicPr>
              <p:nvPr/>
            </p:nvPicPr>
            <p:blipFill>
              <a:blip r:embed="rId6" cstate="print"/>
              <a:srcRect/>
              <a:stretch>
                <a:fillRect/>
              </a:stretch>
            </p:blipFill>
            <p:spPr bwMode="auto">
              <a:xfrm>
                <a:off x="2789" y="3430"/>
                <a:ext cx="168" cy="168"/>
              </a:xfrm>
              <a:prstGeom prst="rect">
                <a:avLst/>
              </a:prstGeom>
              <a:noFill/>
            </p:spPr>
          </p:pic>
        </p:grpSp>
        <p:grpSp>
          <p:nvGrpSpPr>
            <p:cNvPr id="7" name="Group 42"/>
            <p:cNvGrpSpPr>
              <a:grpSpLocks noChangeAspect="1"/>
            </p:cNvGrpSpPr>
            <p:nvPr/>
          </p:nvGrpSpPr>
          <p:grpSpPr bwMode="auto">
            <a:xfrm>
              <a:off x="5230658" y="3684182"/>
              <a:ext cx="488950" cy="747713"/>
              <a:chOff x="2789" y="2840"/>
              <a:chExt cx="334" cy="512"/>
            </a:xfrm>
          </p:grpSpPr>
          <p:pic>
            <p:nvPicPr>
              <p:cNvPr id="8" name="Picture 43" descr="Document Sm"/>
              <p:cNvPicPr>
                <a:picLocks noChangeAspect="1" noChangeArrowheads="1"/>
              </p:cNvPicPr>
              <p:nvPr/>
            </p:nvPicPr>
            <p:blipFill>
              <a:blip r:embed="rId5" cstate="print"/>
              <a:srcRect/>
              <a:stretch>
                <a:fillRect/>
              </a:stretch>
            </p:blipFill>
            <p:spPr bwMode="auto">
              <a:xfrm>
                <a:off x="2880" y="2840"/>
                <a:ext cx="243" cy="512"/>
              </a:xfrm>
              <a:prstGeom prst="rect">
                <a:avLst/>
              </a:prstGeom>
              <a:noFill/>
            </p:spPr>
          </p:pic>
          <p:pic>
            <p:nvPicPr>
              <p:cNvPr id="9" name="Picture 44" descr="ppt"/>
              <p:cNvPicPr>
                <a:picLocks noChangeAspect="1" noChangeArrowheads="1"/>
              </p:cNvPicPr>
              <p:nvPr/>
            </p:nvPicPr>
            <p:blipFill>
              <a:blip r:embed="rId7" cstate="print"/>
              <a:srcRect/>
              <a:stretch>
                <a:fillRect/>
              </a:stretch>
            </p:blipFill>
            <p:spPr bwMode="auto">
              <a:xfrm>
                <a:off x="2789" y="2931"/>
                <a:ext cx="168" cy="168"/>
              </a:xfrm>
              <a:prstGeom prst="rect">
                <a:avLst/>
              </a:prstGeom>
              <a:noFill/>
            </p:spPr>
          </p:pic>
        </p:grpSp>
      </p:grpSp>
      <p:pic>
        <p:nvPicPr>
          <p:cNvPr id="1028" name="Picture 4"/>
          <p:cNvPicPr>
            <a:picLocks noChangeAspect="1" noChangeArrowheads="1"/>
          </p:cNvPicPr>
          <p:nvPr/>
        </p:nvPicPr>
        <p:blipFill>
          <a:blip r:embed="rId8"/>
          <a:srcRect/>
          <a:stretch>
            <a:fillRect/>
          </a:stretch>
        </p:blipFill>
        <p:spPr bwMode="auto">
          <a:xfrm>
            <a:off x="4437698" y="5297805"/>
            <a:ext cx="771525" cy="7429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File Format Attack Trend</a:t>
            </a:r>
            <a:endParaRPr lang="en-US" dirty="0"/>
          </a:p>
        </p:txBody>
      </p:sp>
      <p:sp>
        <p:nvSpPr>
          <p:cNvPr id="3" name="Content Placeholder 2"/>
          <p:cNvSpPr>
            <a:spLocks noGrp="1"/>
          </p:cNvSpPr>
          <p:nvPr>
            <p:ph idx="1"/>
          </p:nvPr>
        </p:nvSpPr>
        <p:spPr/>
        <p:txBody>
          <a:bodyPr/>
          <a:lstStyle/>
          <a:p>
            <a:r>
              <a:rPr lang="en-US" dirty="0" smtClean="0"/>
              <a:t>Recent (2H08) saw a sharp increase in the number of file format–based attacks, </a:t>
            </a:r>
          </a:p>
          <a:p>
            <a:pPr lvl="1"/>
            <a:r>
              <a:rPr lang="en-US" dirty="0" smtClean="0"/>
              <a:t>Often in the form of spear phishing and whaling attacks, the victim opens the attachment</a:t>
            </a:r>
          </a:p>
          <a:p>
            <a:pPr lvl="1"/>
            <a:r>
              <a:rPr lang="en-US" dirty="0" smtClean="0"/>
              <a:t>Or at a malicious / compromised web site, and the malicious code forces browsers to a malicious document, which is opened by victim</a:t>
            </a:r>
            <a:endParaRPr lang="en-US" dirty="0"/>
          </a:p>
        </p:txBody>
      </p:sp>
    </p:spTree>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Binary Office File Format vs. Open XML format</a:t>
            </a:r>
            <a:endParaRPr lang="en-US" dirty="0"/>
          </a:p>
        </p:txBody>
      </p:sp>
      <p:sp>
        <p:nvSpPr>
          <p:cNvPr id="3" name="Text Placeholder 2"/>
          <p:cNvSpPr>
            <a:spLocks noGrp="1"/>
          </p:cNvSpPr>
          <p:nvPr>
            <p:ph type="body" sz="quarter" idx="10"/>
          </p:nvPr>
        </p:nvSpPr>
        <p:spPr>
          <a:xfrm>
            <a:off x="381000" y="1597402"/>
            <a:ext cx="8382000" cy="2210862"/>
          </a:xfrm>
        </p:spPr>
        <p:txBody>
          <a:bodyPr/>
          <a:lstStyle/>
          <a:p>
            <a:r>
              <a:rPr lang="en-US" sz="2800" dirty="0" smtClean="0"/>
              <a:t>Office 2003 (and lower) Binary Format</a:t>
            </a:r>
          </a:p>
          <a:p>
            <a:pPr lvl="1"/>
            <a:r>
              <a:rPr lang="en-US" sz="2400" dirty="0" smtClean="0"/>
              <a:t>OLE Structured Storage outer format</a:t>
            </a:r>
          </a:p>
          <a:p>
            <a:pPr lvl="1"/>
            <a:r>
              <a:rPr lang="en-US" sz="2400" dirty="0" smtClean="0"/>
              <a:t>File system within a file!</a:t>
            </a:r>
          </a:p>
          <a:p>
            <a:pPr lvl="1"/>
            <a:r>
              <a:rPr lang="en-US" sz="2400" dirty="0" smtClean="0"/>
              <a:t>Complex file format</a:t>
            </a:r>
            <a:br>
              <a:rPr lang="en-US" sz="2400" dirty="0" smtClean="0"/>
            </a:br>
            <a:r>
              <a:rPr lang="en-US" sz="2400" dirty="0" smtClean="0"/>
              <a:t>complete with</a:t>
            </a:r>
          </a:p>
          <a:p>
            <a:pPr lvl="2"/>
            <a:r>
              <a:rPr lang="en-US" sz="1600" dirty="0" smtClean="0"/>
              <a:t>FAT Table</a:t>
            </a:r>
          </a:p>
          <a:p>
            <a:pPr lvl="2"/>
            <a:r>
              <a:rPr lang="en-US" sz="1600" dirty="0" smtClean="0"/>
              <a:t>Sectors</a:t>
            </a:r>
          </a:p>
          <a:p>
            <a:pPr lvl="2"/>
            <a:r>
              <a:rPr lang="en-US" sz="1600" dirty="0" smtClean="0"/>
              <a:t>Streams (like files)</a:t>
            </a:r>
          </a:p>
          <a:p>
            <a:pPr lvl="1"/>
            <a:r>
              <a:rPr lang="en-US" sz="2400" dirty="0" smtClean="0"/>
              <a:t>Another application </a:t>
            </a:r>
            <a:br>
              <a:rPr lang="en-US" sz="2400" dirty="0" smtClean="0"/>
            </a:br>
            <a:r>
              <a:rPr lang="en-US" sz="2400" dirty="0" smtClean="0"/>
              <a:t>specific inner format </a:t>
            </a:r>
            <a:br>
              <a:rPr lang="en-US" sz="2400" dirty="0" smtClean="0"/>
            </a:br>
            <a:r>
              <a:rPr lang="en-US" sz="2400" dirty="0" smtClean="0"/>
              <a:t>within a stream!</a:t>
            </a:r>
          </a:p>
          <a:p>
            <a:endParaRPr lang="en-US" dirty="0"/>
          </a:p>
        </p:txBody>
      </p:sp>
      <p:sp>
        <p:nvSpPr>
          <p:cNvPr id="4" name="Rectangle 3"/>
          <p:cNvSpPr/>
          <p:nvPr/>
        </p:nvSpPr>
        <p:spPr>
          <a:xfrm>
            <a:off x="4865659" y="2360339"/>
            <a:ext cx="3429000" cy="441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5018059" y="2436539"/>
            <a:ext cx="3124200" cy="1066800"/>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Table 5"/>
          <p:cNvGraphicFramePr>
            <a:graphicFrameLocks noGrp="1"/>
          </p:cNvGraphicFramePr>
          <p:nvPr/>
        </p:nvGraphicFramePr>
        <p:xfrm>
          <a:off x="6237259" y="2512739"/>
          <a:ext cx="1828800" cy="914400"/>
        </p:xfrm>
        <a:graphic>
          <a:graphicData uri="http://schemas.openxmlformats.org/drawingml/2006/table">
            <a:tbl>
              <a:tblPr firstRow="1" bandRow="1">
                <a:tableStyleId>{2D5ABB26-0587-4C30-8999-92F81FD0307C}</a:tableStyleId>
              </a:tblPr>
              <a:tblGrid>
                <a:gridCol w="914400"/>
                <a:gridCol w="914400"/>
              </a:tblGrid>
              <a:tr h="457200">
                <a:tc>
                  <a:txBody>
                    <a:bodyPr/>
                    <a:lstStyle/>
                    <a:p>
                      <a:r>
                        <a:rPr lang="en-US" sz="1600" dirty="0" smtClean="0">
                          <a:solidFill>
                            <a:schemeClr val="bg2"/>
                          </a:solidFill>
                        </a:rPr>
                        <a:t>STRM1</a:t>
                      </a:r>
                      <a:endParaRPr lang="en-US" sz="1600" dirty="0">
                        <a:solidFill>
                          <a:schemeClr val="bg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r>
                        <a:rPr lang="en-US" sz="1600" dirty="0" smtClean="0">
                          <a:solidFill>
                            <a:schemeClr val="bg2"/>
                          </a:solidFill>
                        </a:rPr>
                        <a:t>STRM2</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457200">
                <a:tc>
                  <a:txBody>
                    <a:bodyPr/>
                    <a:lstStyle/>
                    <a:p>
                      <a:r>
                        <a:rPr lang="en-US" sz="1600" dirty="0" smtClean="0">
                          <a:solidFill>
                            <a:schemeClr val="bg2"/>
                          </a:solidFill>
                        </a:rPr>
                        <a:t>STRM3</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srgbClr val="3B3B3B"/>
                          </a:solidFill>
                          <a:effectLst/>
                          <a:uLnTx/>
                          <a:uFillTx/>
                          <a:latin typeface="+mn-lt"/>
                          <a:ea typeface="+mn-ea"/>
                          <a:cs typeface="+mn-cs"/>
                        </a:rPr>
                        <a:t>STRM4</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r>
            </a:tbl>
          </a:graphicData>
        </a:graphic>
      </p:graphicFrame>
      <p:graphicFrame>
        <p:nvGraphicFramePr>
          <p:cNvPr id="7" name="Table 6"/>
          <p:cNvGraphicFramePr>
            <a:graphicFrameLocks noGrp="1"/>
          </p:cNvGraphicFramePr>
          <p:nvPr/>
        </p:nvGraphicFramePr>
        <p:xfrm>
          <a:off x="5094259" y="3579539"/>
          <a:ext cx="2971800" cy="3124200"/>
        </p:xfrm>
        <a:graphic>
          <a:graphicData uri="http://schemas.openxmlformats.org/drawingml/2006/table">
            <a:tbl>
              <a:tblPr firstRow="1" bandRow="1">
                <a:tableStyleId>{2D5ABB26-0587-4C30-8999-92F81FD0307C}</a:tableStyleId>
              </a:tblPr>
              <a:tblGrid>
                <a:gridCol w="297180"/>
                <a:gridCol w="297180"/>
                <a:gridCol w="297180"/>
                <a:gridCol w="297180"/>
                <a:gridCol w="297180"/>
                <a:gridCol w="297180"/>
                <a:gridCol w="297180"/>
                <a:gridCol w="297180"/>
                <a:gridCol w="297180"/>
                <a:gridCol w="297180"/>
              </a:tblGrid>
              <a:tr h="390525">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r>
              <a:tr h="390525">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r>
              <a:tr h="390525">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390525">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390525">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r>
              <a:tr h="390525">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r>
              <a:tr h="390525">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r>
              <a:tr h="390525">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r>
            </a:tbl>
          </a:graphicData>
        </a:graphic>
      </p:graphicFrame>
      <p:sp>
        <p:nvSpPr>
          <p:cNvPr id="8" name="TextBox 7"/>
          <p:cNvSpPr txBox="1"/>
          <p:nvPr/>
        </p:nvSpPr>
        <p:spPr>
          <a:xfrm>
            <a:off x="5170459" y="2753007"/>
            <a:ext cx="990600" cy="369332"/>
          </a:xfrm>
          <a:prstGeom prst="rect">
            <a:avLst/>
          </a:prstGeom>
          <a:noFill/>
        </p:spPr>
        <p:txBody>
          <a:bodyPr wrap="square" rtlCol="0">
            <a:spAutoFit/>
          </a:bodyPr>
          <a:lstStyle/>
          <a:p>
            <a:r>
              <a:rPr lang="en-US" dirty="0" smtClean="0">
                <a:solidFill>
                  <a:schemeClr val="bg2"/>
                </a:solidFill>
              </a:rPr>
              <a:t>Header</a:t>
            </a:r>
            <a:endParaRPr lang="en-US" dirty="0">
              <a:solidFill>
                <a:schemeClr val="bg2"/>
              </a:solidFill>
            </a:endParaRPr>
          </a:p>
        </p:txBody>
      </p:sp>
      <p:sp>
        <p:nvSpPr>
          <p:cNvPr id="9" name="Curved Left Arrow 8"/>
          <p:cNvSpPr/>
          <p:nvPr/>
        </p:nvSpPr>
        <p:spPr>
          <a:xfrm>
            <a:off x="7075459" y="2512739"/>
            <a:ext cx="1905000" cy="1905000"/>
          </a:xfrm>
          <a:prstGeom prst="curvedLeftArrow">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Examining The File</a:t>
            </a:r>
            <a:endParaRPr lang="en-US" dirty="0"/>
          </a:p>
        </p:txBody>
      </p:sp>
      <p:sp>
        <p:nvSpPr>
          <p:cNvPr id="3" name="Text Placeholder 2"/>
          <p:cNvSpPr>
            <a:spLocks noGrp="1"/>
          </p:cNvSpPr>
          <p:nvPr>
            <p:ph idx="1"/>
          </p:nvPr>
        </p:nvSpPr>
        <p:spPr>
          <a:xfrm>
            <a:off x="457200" y="1485899"/>
            <a:ext cx="7467600" cy="4831774"/>
          </a:xfrm>
        </p:spPr>
        <p:txBody>
          <a:bodyPr>
            <a:normAutofit/>
          </a:bodyPr>
          <a:lstStyle/>
          <a:p>
            <a:r>
              <a:rPr lang="en-US" sz="2800" dirty="0" smtClean="0"/>
              <a:t>Requires a hex editor + expert knowledge</a:t>
            </a:r>
          </a:p>
          <a:p>
            <a:pPr lvl="1"/>
            <a:r>
              <a:rPr lang="en-US" sz="2400" dirty="0" smtClean="0"/>
              <a:t>Interesting strings in a stream near the beginning of the malicious files!</a:t>
            </a:r>
          </a:p>
          <a:p>
            <a:pPr>
              <a:buNone/>
            </a:pPr>
            <a:r>
              <a:rPr lang="en-US" sz="2800" dirty="0" smtClean="0"/>
              <a:t/>
            </a:r>
            <a:br>
              <a:rPr lang="en-US" sz="2800" dirty="0" smtClean="0"/>
            </a:br>
            <a:endParaRPr lang="en-US" sz="2800" dirty="0" smtClean="0"/>
          </a:p>
          <a:p>
            <a:endParaRPr lang="en-US" sz="2800" dirty="0" smtClean="0"/>
          </a:p>
          <a:p>
            <a:endParaRPr lang="en-US" sz="2800" dirty="0" smtClean="0"/>
          </a:p>
          <a:p>
            <a:endParaRPr lang="en-US" sz="2800" dirty="0" smtClean="0"/>
          </a:p>
          <a:p>
            <a:endParaRPr lang="en-US" sz="2800" dirty="0" smtClean="0"/>
          </a:p>
          <a:p>
            <a:endParaRPr lang="en-US" sz="2000" dirty="0" smtClean="0"/>
          </a:p>
          <a:p>
            <a:r>
              <a:rPr lang="en-US" sz="2800" dirty="0" smtClean="0"/>
              <a:t>What could possibly go wrong?</a:t>
            </a:r>
            <a:endParaRPr lang="en-US" sz="2800" dirty="0"/>
          </a:p>
        </p:txBody>
      </p:sp>
      <p:pic>
        <p:nvPicPr>
          <p:cNvPr id="2051" name="Picture 3"/>
          <p:cNvPicPr>
            <a:picLocks noChangeAspect="1" noChangeArrowheads="1"/>
          </p:cNvPicPr>
          <p:nvPr/>
        </p:nvPicPr>
        <p:blipFill>
          <a:blip r:embed="rId3"/>
          <a:srcRect/>
          <a:stretch>
            <a:fillRect/>
          </a:stretch>
        </p:blipFill>
        <p:spPr bwMode="auto">
          <a:xfrm>
            <a:off x="685800" y="3048000"/>
            <a:ext cx="7505311" cy="24765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Office 2007 Open XML File Format</a:t>
            </a:r>
            <a:endParaRPr lang="en-US" dirty="0"/>
          </a:p>
        </p:txBody>
      </p:sp>
      <p:sp>
        <p:nvSpPr>
          <p:cNvPr id="3" name="Content Placeholder 2"/>
          <p:cNvSpPr>
            <a:spLocks noGrp="1"/>
          </p:cNvSpPr>
          <p:nvPr>
            <p:ph idx="1"/>
          </p:nvPr>
        </p:nvSpPr>
        <p:spPr>
          <a:xfrm>
            <a:off x="381000" y="1412874"/>
            <a:ext cx="8382000" cy="4835525"/>
          </a:xfrm>
        </p:spPr>
        <p:txBody>
          <a:bodyPr>
            <a:normAutofit/>
          </a:bodyPr>
          <a:lstStyle/>
          <a:p>
            <a:r>
              <a:rPr lang="en-US" dirty="0" smtClean="0"/>
              <a:t>Safety was a design goal from the beginning</a:t>
            </a:r>
          </a:p>
          <a:p>
            <a:pPr lvl="1"/>
            <a:r>
              <a:rPr lang="en-US" dirty="0" smtClean="0"/>
              <a:t>Designed under the SDL</a:t>
            </a:r>
            <a:br>
              <a:rPr lang="en-US" dirty="0" smtClean="0"/>
            </a:br>
            <a:endParaRPr lang="en-US" dirty="0" smtClean="0"/>
          </a:p>
          <a:p>
            <a:r>
              <a:rPr lang="en-US" dirty="0" smtClean="0"/>
              <a:t>ZIP file container with ‘XML parts’</a:t>
            </a:r>
          </a:p>
          <a:p>
            <a:pPr lvl="1"/>
            <a:r>
              <a:rPr lang="en-US" dirty="0" smtClean="0"/>
              <a:t>Also non-XML parts (typically binary data like embedded images or OLE objects)</a:t>
            </a:r>
            <a:br>
              <a:rPr lang="en-US" dirty="0" smtClean="0"/>
            </a:br>
            <a:endParaRPr lang="en-US" dirty="0" smtClean="0"/>
          </a:p>
          <a:p>
            <a:r>
              <a:rPr lang="en-US" dirty="0" smtClean="0"/>
              <a:t>Non-XML parts can be disabled by policy</a:t>
            </a:r>
            <a:br>
              <a:rPr lang="en-US" dirty="0" smtClean="0"/>
            </a:br>
            <a:endParaRPr lang="en-US" dirty="0" smtClean="0"/>
          </a:p>
          <a:p>
            <a:r>
              <a:rPr lang="en-US" dirty="0" smtClean="0"/>
              <a:t>Rename to .zip and open with zip file viewer!</a:t>
            </a:r>
            <a:endParaRPr lang="en-US" dirty="0"/>
          </a:p>
        </p:txBody>
      </p:sp>
    </p:spTree>
  </p:cSld>
  <p:clrMapOvr>
    <a:masterClrMapping/>
  </p:clrMapOvr>
  <p:transition spd="med"/>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normAutofit/>
          </a:bodyPr>
          <a:lstStyle/>
          <a:p>
            <a:r>
              <a:rPr lang="en-NZ" dirty="0" smtClean="0"/>
              <a:t>Historical Data	</a:t>
            </a:r>
            <a:endParaRPr lang="en-NZ" dirty="0"/>
          </a:p>
        </p:txBody>
      </p:sp>
      <p:grpSp>
        <p:nvGrpSpPr>
          <p:cNvPr id="3" name="Group 56"/>
          <p:cNvGrpSpPr/>
          <p:nvPr/>
        </p:nvGrpSpPr>
        <p:grpSpPr>
          <a:xfrm>
            <a:off x="142844" y="1214422"/>
            <a:ext cx="6877428" cy="4014778"/>
            <a:chOff x="142844" y="1357298"/>
            <a:chExt cx="6019123" cy="3317183"/>
          </a:xfrm>
        </p:grpSpPr>
        <p:graphicFrame>
          <p:nvGraphicFramePr>
            <p:cNvPr id="47" name="Chart 46"/>
            <p:cNvGraphicFramePr/>
            <p:nvPr/>
          </p:nvGraphicFramePr>
          <p:xfrm>
            <a:off x="428596" y="1357298"/>
            <a:ext cx="5054874" cy="3317183"/>
          </p:xfrm>
          <a:graphic>
            <a:graphicData uri="http://schemas.openxmlformats.org/drawingml/2006/chart">
              <c:chart xmlns:c="http://schemas.openxmlformats.org/drawingml/2006/chart" xmlns:r="http://schemas.openxmlformats.org/officeDocument/2006/relationships" r:id="rId3"/>
            </a:graphicData>
          </a:graphic>
        </p:graphicFrame>
        <p:sp>
          <p:nvSpPr>
            <p:cNvPr id="16" name="Rectangle 15"/>
            <p:cNvSpPr/>
            <p:nvPr/>
          </p:nvSpPr>
          <p:spPr>
            <a:xfrm>
              <a:off x="967807" y="3714752"/>
              <a:ext cx="5045870" cy="488852"/>
            </a:xfrm>
            <a:prstGeom prst="rect">
              <a:avLst/>
            </a:prstGeom>
          </p:spPr>
          <p:txBody>
            <a:bodyPr wrap="square">
              <a:spAutoFit/>
            </a:bodyPr>
            <a:lstStyle/>
            <a:p>
              <a:pPr>
                <a:lnSpc>
                  <a:spcPts val="3700"/>
                </a:lnSpc>
              </a:pPr>
              <a:r>
                <a:rPr lang="en-US" sz="1400" spc="200" dirty="0" smtClean="0"/>
                <a:t>1 2 3 4   1 2 3 4   1 2 3 4  1 2 3 4  1 2</a:t>
              </a:r>
            </a:p>
          </p:txBody>
        </p:sp>
        <p:sp>
          <p:nvSpPr>
            <p:cNvPr id="17" name="Rectangle 16"/>
            <p:cNvSpPr/>
            <p:nvPr/>
          </p:nvSpPr>
          <p:spPr>
            <a:xfrm>
              <a:off x="1000100" y="4071942"/>
              <a:ext cx="5161867" cy="566822"/>
            </a:xfrm>
            <a:prstGeom prst="rect">
              <a:avLst/>
            </a:prstGeom>
          </p:spPr>
          <p:txBody>
            <a:bodyPr wrap="square">
              <a:spAutoFit/>
            </a:bodyPr>
            <a:lstStyle/>
            <a:p>
              <a:pPr>
                <a:lnSpc>
                  <a:spcPts val="3700"/>
                </a:lnSpc>
              </a:pPr>
              <a:r>
                <a:rPr lang="en-US" sz="1400" dirty="0" smtClean="0"/>
                <a:t>   2004	   2005	   2006          2007     2008</a:t>
              </a:r>
            </a:p>
          </p:txBody>
        </p:sp>
        <p:sp>
          <p:nvSpPr>
            <p:cNvPr id="13" name="Rectangle 12"/>
            <p:cNvSpPr/>
            <p:nvPr/>
          </p:nvSpPr>
          <p:spPr>
            <a:xfrm>
              <a:off x="142844" y="1664807"/>
              <a:ext cx="787375" cy="2354360"/>
            </a:xfrm>
            <a:prstGeom prst="rect">
              <a:avLst/>
            </a:prstGeom>
          </p:spPr>
          <p:txBody>
            <a:bodyPr wrap="square">
              <a:spAutoFit/>
            </a:bodyPr>
            <a:lstStyle/>
            <a:p>
              <a:pPr algn="r">
                <a:lnSpc>
                  <a:spcPts val="2700"/>
                </a:lnSpc>
              </a:pPr>
              <a:r>
                <a:rPr lang="en-US" sz="1400" dirty="0" smtClean="0"/>
                <a:t>30</a:t>
              </a:r>
            </a:p>
            <a:p>
              <a:pPr algn="r">
                <a:lnSpc>
                  <a:spcPts val="2700"/>
                </a:lnSpc>
              </a:pPr>
              <a:r>
                <a:rPr lang="en-US" sz="1400" dirty="0" smtClean="0"/>
                <a:t>25</a:t>
              </a:r>
            </a:p>
            <a:p>
              <a:pPr algn="r">
                <a:lnSpc>
                  <a:spcPts val="2700"/>
                </a:lnSpc>
              </a:pPr>
              <a:r>
                <a:rPr lang="en-US" sz="1400" dirty="0" smtClean="0"/>
                <a:t>20</a:t>
              </a:r>
            </a:p>
            <a:p>
              <a:pPr algn="r">
                <a:lnSpc>
                  <a:spcPts val="2700"/>
                </a:lnSpc>
              </a:pPr>
              <a:r>
                <a:rPr lang="en-US" sz="1400" dirty="0" smtClean="0"/>
                <a:t>15</a:t>
              </a:r>
            </a:p>
            <a:p>
              <a:pPr algn="r">
                <a:lnSpc>
                  <a:spcPts val="2700"/>
                </a:lnSpc>
              </a:pPr>
              <a:r>
                <a:rPr lang="en-US" sz="1400" dirty="0" smtClean="0"/>
                <a:t>10</a:t>
              </a:r>
            </a:p>
            <a:p>
              <a:pPr algn="r">
                <a:lnSpc>
                  <a:spcPts val="2700"/>
                </a:lnSpc>
              </a:pPr>
              <a:r>
                <a:rPr lang="en-US" sz="1400" dirty="0" smtClean="0"/>
                <a:t>5</a:t>
              </a:r>
            </a:p>
            <a:p>
              <a:pPr algn="r">
                <a:lnSpc>
                  <a:spcPts val="2700"/>
                </a:lnSpc>
              </a:pPr>
              <a:r>
                <a:rPr lang="en-US" sz="1400" dirty="0" smtClean="0"/>
                <a:t>0</a:t>
              </a:r>
              <a:endParaRPr lang="en-NZ" sz="1400" dirty="0"/>
            </a:p>
          </p:txBody>
        </p:sp>
        <p:sp>
          <p:nvSpPr>
            <p:cNvPr id="22" name="Freeform 21"/>
            <p:cNvSpPr/>
            <p:nvPr/>
          </p:nvSpPr>
          <p:spPr>
            <a:xfrm>
              <a:off x="1043322" y="2349120"/>
              <a:ext cx="3696457" cy="1483055"/>
            </a:xfrm>
            <a:custGeom>
              <a:avLst/>
              <a:gdLst>
                <a:gd name="connsiteX0" fmla="*/ 4776952 w 4776952"/>
                <a:gd name="connsiteY0" fmla="*/ 223345 h 2004849"/>
                <a:gd name="connsiteX1" fmla="*/ 4524704 w 4776952"/>
                <a:gd name="connsiteY1" fmla="*/ 207580 h 2004849"/>
                <a:gd name="connsiteX2" fmla="*/ 4367049 w 4776952"/>
                <a:gd name="connsiteY2" fmla="*/ 680545 h 2004849"/>
                <a:gd name="connsiteX3" fmla="*/ 4225159 w 4776952"/>
                <a:gd name="connsiteY3" fmla="*/ 1326931 h 2004849"/>
                <a:gd name="connsiteX4" fmla="*/ 3941380 w 4776952"/>
                <a:gd name="connsiteY4" fmla="*/ 365235 h 2004849"/>
                <a:gd name="connsiteX5" fmla="*/ 3689131 w 4776952"/>
                <a:gd name="connsiteY5" fmla="*/ 901262 h 2004849"/>
                <a:gd name="connsiteX6" fmla="*/ 3373821 w 4776952"/>
                <a:gd name="connsiteY6" fmla="*/ 207580 h 2004849"/>
                <a:gd name="connsiteX7" fmla="*/ 3105807 w 4776952"/>
                <a:gd name="connsiteY7" fmla="*/ 649014 h 2004849"/>
                <a:gd name="connsiteX8" fmla="*/ 2822028 w 4776952"/>
                <a:gd name="connsiteY8" fmla="*/ 34159 h 2004849"/>
                <a:gd name="connsiteX9" fmla="*/ 2506718 w 4776952"/>
                <a:gd name="connsiteY9" fmla="*/ 444062 h 2004849"/>
                <a:gd name="connsiteX10" fmla="*/ 2317531 w 4776952"/>
                <a:gd name="connsiteY10" fmla="*/ 1216573 h 2004849"/>
                <a:gd name="connsiteX11" fmla="*/ 2017987 w 4776952"/>
                <a:gd name="connsiteY11" fmla="*/ 1736835 h 2004849"/>
                <a:gd name="connsiteX12" fmla="*/ 1749973 w 4776952"/>
                <a:gd name="connsiteY12" fmla="*/ 1941787 h 2004849"/>
                <a:gd name="connsiteX13" fmla="*/ 1655380 w 4776952"/>
                <a:gd name="connsiteY13" fmla="*/ 1894490 h 2004849"/>
                <a:gd name="connsiteX14" fmla="*/ 1450428 w 4776952"/>
                <a:gd name="connsiteY14" fmla="*/ 1784131 h 2004849"/>
                <a:gd name="connsiteX15" fmla="*/ 1213945 w 4776952"/>
                <a:gd name="connsiteY15" fmla="*/ 1957552 h 2004849"/>
                <a:gd name="connsiteX16" fmla="*/ 835573 w 4776952"/>
                <a:gd name="connsiteY16" fmla="*/ 1847193 h 2004849"/>
                <a:gd name="connsiteX17" fmla="*/ 599090 w 4776952"/>
                <a:gd name="connsiteY17" fmla="*/ 1689538 h 2004849"/>
                <a:gd name="connsiteX18" fmla="*/ 362607 w 4776952"/>
                <a:gd name="connsiteY18" fmla="*/ 1878724 h 2004849"/>
                <a:gd name="connsiteX19" fmla="*/ 47297 w 4776952"/>
                <a:gd name="connsiteY19" fmla="*/ 1989083 h 2004849"/>
                <a:gd name="connsiteX20" fmla="*/ 78828 w 4776952"/>
                <a:gd name="connsiteY20" fmla="*/ 1973318 h 2004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776952" h="2004849">
                  <a:moveTo>
                    <a:pt x="4776952" y="223345"/>
                  </a:moveTo>
                  <a:cubicBezTo>
                    <a:pt x="4684986" y="177362"/>
                    <a:pt x="4593021" y="131380"/>
                    <a:pt x="4524704" y="207580"/>
                  </a:cubicBezTo>
                  <a:cubicBezTo>
                    <a:pt x="4456387" y="283780"/>
                    <a:pt x="4416973" y="493987"/>
                    <a:pt x="4367049" y="680545"/>
                  </a:cubicBezTo>
                  <a:cubicBezTo>
                    <a:pt x="4317125" y="867103"/>
                    <a:pt x="4296104" y="1379483"/>
                    <a:pt x="4225159" y="1326931"/>
                  </a:cubicBezTo>
                  <a:cubicBezTo>
                    <a:pt x="4154214" y="1274379"/>
                    <a:pt x="4030718" y="436180"/>
                    <a:pt x="3941380" y="365235"/>
                  </a:cubicBezTo>
                  <a:cubicBezTo>
                    <a:pt x="3852042" y="294290"/>
                    <a:pt x="3783724" y="927538"/>
                    <a:pt x="3689131" y="901262"/>
                  </a:cubicBezTo>
                  <a:cubicBezTo>
                    <a:pt x="3594538" y="874986"/>
                    <a:pt x="3471042" y="249621"/>
                    <a:pt x="3373821" y="207580"/>
                  </a:cubicBezTo>
                  <a:cubicBezTo>
                    <a:pt x="3276600" y="165539"/>
                    <a:pt x="3197773" y="677917"/>
                    <a:pt x="3105807" y="649014"/>
                  </a:cubicBezTo>
                  <a:cubicBezTo>
                    <a:pt x="3013842" y="620110"/>
                    <a:pt x="2921876" y="68318"/>
                    <a:pt x="2822028" y="34159"/>
                  </a:cubicBezTo>
                  <a:cubicBezTo>
                    <a:pt x="2722180" y="0"/>
                    <a:pt x="2590801" y="246993"/>
                    <a:pt x="2506718" y="444062"/>
                  </a:cubicBezTo>
                  <a:cubicBezTo>
                    <a:pt x="2422635" y="641131"/>
                    <a:pt x="2398986" y="1001111"/>
                    <a:pt x="2317531" y="1216573"/>
                  </a:cubicBezTo>
                  <a:cubicBezTo>
                    <a:pt x="2236076" y="1432035"/>
                    <a:pt x="2112580" y="1615966"/>
                    <a:pt x="2017987" y="1736835"/>
                  </a:cubicBezTo>
                  <a:cubicBezTo>
                    <a:pt x="1923394" y="1857704"/>
                    <a:pt x="1810407" y="1915511"/>
                    <a:pt x="1749973" y="1941787"/>
                  </a:cubicBezTo>
                  <a:cubicBezTo>
                    <a:pt x="1689539" y="1968063"/>
                    <a:pt x="1705304" y="1920766"/>
                    <a:pt x="1655380" y="1894490"/>
                  </a:cubicBezTo>
                  <a:cubicBezTo>
                    <a:pt x="1605456" y="1868214"/>
                    <a:pt x="1524000" y="1773621"/>
                    <a:pt x="1450428" y="1784131"/>
                  </a:cubicBezTo>
                  <a:cubicBezTo>
                    <a:pt x="1376856" y="1794641"/>
                    <a:pt x="1316421" y="1947042"/>
                    <a:pt x="1213945" y="1957552"/>
                  </a:cubicBezTo>
                  <a:cubicBezTo>
                    <a:pt x="1111469" y="1968062"/>
                    <a:pt x="938049" y="1891862"/>
                    <a:pt x="835573" y="1847193"/>
                  </a:cubicBezTo>
                  <a:cubicBezTo>
                    <a:pt x="733097" y="1802524"/>
                    <a:pt x="677917" y="1684283"/>
                    <a:pt x="599090" y="1689538"/>
                  </a:cubicBezTo>
                  <a:cubicBezTo>
                    <a:pt x="520263" y="1694793"/>
                    <a:pt x="454572" y="1828800"/>
                    <a:pt x="362607" y="1878724"/>
                  </a:cubicBezTo>
                  <a:cubicBezTo>
                    <a:pt x="270642" y="1928648"/>
                    <a:pt x="94594" y="1973317"/>
                    <a:pt x="47297" y="1989083"/>
                  </a:cubicBezTo>
                  <a:cubicBezTo>
                    <a:pt x="0" y="2004849"/>
                    <a:pt x="39414" y="1989083"/>
                    <a:pt x="78828" y="1973318"/>
                  </a:cubicBezTo>
                </a:path>
              </a:pathLst>
            </a:custGeom>
            <a:ln/>
          </p:spPr>
          <p:style>
            <a:lnRef idx="3">
              <a:schemeClr val="accent4"/>
            </a:lnRef>
            <a:fillRef idx="0">
              <a:schemeClr val="accent4"/>
            </a:fillRef>
            <a:effectRef idx="2">
              <a:schemeClr val="accent4"/>
            </a:effectRef>
            <a:fontRef idx="minor">
              <a:schemeClr val="tx1"/>
            </a:fontRef>
          </p:style>
          <p:txBody>
            <a:bodyPr rtlCol="0" anchor="ctr"/>
            <a:lstStyle/>
            <a:p>
              <a:pPr algn="ctr"/>
              <a:endParaRPr lang="en-NZ"/>
            </a:p>
          </p:txBody>
        </p:sp>
        <p:cxnSp>
          <p:nvCxnSpPr>
            <p:cNvPr id="24" name="Straight Connector 23"/>
            <p:cNvCxnSpPr/>
            <p:nvPr/>
          </p:nvCxnSpPr>
          <p:spPr>
            <a:xfrm rot="5400000" flipH="1" flipV="1">
              <a:off x="-393201" y="3198034"/>
              <a:ext cx="274794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925494" y="2141132"/>
              <a:ext cx="40906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925494" y="2405357"/>
              <a:ext cx="40906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925494" y="2722428"/>
              <a:ext cx="40906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925494" y="3039499"/>
              <a:ext cx="40906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925494" y="3303725"/>
              <a:ext cx="40906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925494" y="3567950"/>
              <a:ext cx="40906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925494" y="3832176"/>
              <a:ext cx="40906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a:off x="1495330" y="4202092"/>
              <a:ext cx="7398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a:off x="2435080" y="4202092"/>
              <a:ext cx="7398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a:off x="3319553" y="4202092"/>
              <a:ext cx="7398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4148746" y="4202092"/>
              <a:ext cx="7398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4646261" y="4202092"/>
              <a:ext cx="7398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925494" y="1824060"/>
              <a:ext cx="4090683" cy="0"/>
            </a:xfrm>
            <a:prstGeom prst="line">
              <a:avLst/>
            </a:prstGeom>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687525" y="1431787"/>
              <a:ext cx="4510161" cy="352017"/>
            </a:xfrm>
            <a:prstGeom prst="rect">
              <a:avLst/>
            </a:prstGeom>
          </p:spPr>
          <p:txBody>
            <a:bodyPr wrap="none">
              <a:spAutoFit/>
            </a:bodyPr>
            <a:lstStyle/>
            <a:p>
              <a:r>
                <a:rPr lang="en-US" b="1" dirty="0" smtClean="0">
                  <a:effectLst>
                    <a:outerShdw blurRad="38100" dist="38100" dir="2700000" algn="tl">
                      <a:srgbClr val="000000">
                        <a:alpha val="43137"/>
                      </a:srgbClr>
                    </a:outerShdw>
                  </a:effectLst>
                </a:rPr>
                <a:t>Office Security Bulletin Trend (by quarter)</a:t>
              </a:r>
              <a:endParaRPr lang="en-NZ" b="1" dirty="0">
                <a:effectLst>
                  <a:outerShdw blurRad="38100" dist="38100" dir="2700000" algn="tl">
                    <a:srgbClr val="000000">
                      <a:alpha val="43137"/>
                    </a:srgbClr>
                  </a:outerShdw>
                </a:effectLst>
              </a:endParaRPr>
            </a:p>
          </p:txBody>
        </p:sp>
        <p:cxnSp>
          <p:nvCxnSpPr>
            <p:cNvPr id="54" name="Straight Connector 53"/>
            <p:cNvCxnSpPr/>
            <p:nvPr/>
          </p:nvCxnSpPr>
          <p:spPr>
            <a:xfrm>
              <a:off x="925494" y="4572008"/>
              <a:ext cx="4090683" cy="0"/>
            </a:xfrm>
            <a:prstGeom prst="line">
              <a:avLst/>
            </a:prstGeom>
          </p:spPr>
          <p:style>
            <a:lnRef idx="1">
              <a:schemeClr val="accent1"/>
            </a:lnRef>
            <a:fillRef idx="0">
              <a:schemeClr val="accent1"/>
            </a:fillRef>
            <a:effectRef idx="0">
              <a:schemeClr val="accent1"/>
            </a:effectRef>
            <a:fontRef idx="minor">
              <a:schemeClr val="tx1"/>
            </a:fontRef>
          </p:style>
        </p:cxnSp>
        <p:sp>
          <p:nvSpPr>
            <p:cNvPr id="55" name="Freeform 54"/>
            <p:cNvSpPr/>
            <p:nvPr/>
          </p:nvSpPr>
          <p:spPr>
            <a:xfrm>
              <a:off x="1098601" y="2401965"/>
              <a:ext cx="3696457" cy="1483055"/>
            </a:xfrm>
            <a:custGeom>
              <a:avLst/>
              <a:gdLst>
                <a:gd name="connsiteX0" fmla="*/ 4776952 w 4776952"/>
                <a:gd name="connsiteY0" fmla="*/ 223345 h 2004849"/>
                <a:gd name="connsiteX1" fmla="*/ 4524704 w 4776952"/>
                <a:gd name="connsiteY1" fmla="*/ 207580 h 2004849"/>
                <a:gd name="connsiteX2" fmla="*/ 4367049 w 4776952"/>
                <a:gd name="connsiteY2" fmla="*/ 680545 h 2004849"/>
                <a:gd name="connsiteX3" fmla="*/ 4225159 w 4776952"/>
                <a:gd name="connsiteY3" fmla="*/ 1326931 h 2004849"/>
                <a:gd name="connsiteX4" fmla="*/ 3941380 w 4776952"/>
                <a:gd name="connsiteY4" fmla="*/ 365235 h 2004849"/>
                <a:gd name="connsiteX5" fmla="*/ 3689131 w 4776952"/>
                <a:gd name="connsiteY5" fmla="*/ 901262 h 2004849"/>
                <a:gd name="connsiteX6" fmla="*/ 3373821 w 4776952"/>
                <a:gd name="connsiteY6" fmla="*/ 207580 h 2004849"/>
                <a:gd name="connsiteX7" fmla="*/ 3105807 w 4776952"/>
                <a:gd name="connsiteY7" fmla="*/ 649014 h 2004849"/>
                <a:gd name="connsiteX8" fmla="*/ 2822028 w 4776952"/>
                <a:gd name="connsiteY8" fmla="*/ 34159 h 2004849"/>
                <a:gd name="connsiteX9" fmla="*/ 2506718 w 4776952"/>
                <a:gd name="connsiteY9" fmla="*/ 444062 h 2004849"/>
                <a:gd name="connsiteX10" fmla="*/ 2317531 w 4776952"/>
                <a:gd name="connsiteY10" fmla="*/ 1216573 h 2004849"/>
                <a:gd name="connsiteX11" fmla="*/ 2017987 w 4776952"/>
                <a:gd name="connsiteY11" fmla="*/ 1736835 h 2004849"/>
                <a:gd name="connsiteX12" fmla="*/ 1749973 w 4776952"/>
                <a:gd name="connsiteY12" fmla="*/ 1941787 h 2004849"/>
                <a:gd name="connsiteX13" fmla="*/ 1655380 w 4776952"/>
                <a:gd name="connsiteY13" fmla="*/ 1894490 h 2004849"/>
                <a:gd name="connsiteX14" fmla="*/ 1450428 w 4776952"/>
                <a:gd name="connsiteY14" fmla="*/ 1784131 h 2004849"/>
                <a:gd name="connsiteX15" fmla="*/ 1213945 w 4776952"/>
                <a:gd name="connsiteY15" fmla="*/ 1957552 h 2004849"/>
                <a:gd name="connsiteX16" fmla="*/ 835573 w 4776952"/>
                <a:gd name="connsiteY16" fmla="*/ 1847193 h 2004849"/>
                <a:gd name="connsiteX17" fmla="*/ 599090 w 4776952"/>
                <a:gd name="connsiteY17" fmla="*/ 1689538 h 2004849"/>
                <a:gd name="connsiteX18" fmla="*/ 362607 w 4776952"/>
                <a:gd name="connsiteY18" fmla="*/ 1878724 h 2004849"/>
                <a:gd name="connsiteX19" fmla="*/ 47297 w 4776952"/>
                <a:gd name="connsiteY19" fmla="*/ 1989083 h 2004849"/>
                <a:gd name="connsiteX20" fmla="*/ 78828 w 4776952"/>
                <a:gd name="connsiteY20" fmla="*/ 1973318 h 2004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776952" h="2004849">
                  <a:moveTo>
                    <a:pt x="4776952" y="223345"/>
                  </a:moveTo>
                  <a:cubicBezTo>
                    <a:pt x="4684986" y="177362"/>
                    <a:pt x="4593021" y="131380"/>
                    <a:pt x="4524704" y="207580"/>
                  </a:cubicBezTo>
                  <a:cubicBezTo>
                    <a:pt x="4456387" y="283780"/>
                    <a:pt x="4416973" y="493987"/>
                    <a:pt x="4367049" y="680545"/>
                  </a:cubicBezTo>
                  <a:cubicBezTo>
                    <a:pt x="4317125" y="867103"/>
                    <a:pt x="4296104" y="1379483"/>
                    <a:pt x="4225159" y="1326931"/>
                  </a:cubicBezTo>
                  <a:cubicBezTo>
                    <a:pt x="4154214" y="1274379"/>
                    <a:pt x="4030718" y="436180"/>
                    <a:pt x="3941380" y="365235"/>
                  </a:cubicBezTo>
                  <a:cubicBezTo>
                    <a:pt x="3852042" y="294290"/>
                    <a:pt x="3783724" y="927538"/>
                    <a:pt x="3689131" y="901262"/>
                  </a:cubicBezTo>
                  <a:cubicBezTo>
                    <a:pt x="3594538" y="874986"/>
                    <a:pt x="3471042" y="249621"/>
                    <a:pt x="3373821" y="207580"/>
                  </a:cubicBezTo>
                  <a:cubicBezTo>
                    <a:pt x="3276600" y="165539"/>
                    <a:pt x="3197773" y="677917"/>
                    <a:pt x="3105807" y="649014"/>
                  </a:cubicBezTo>
                  <a:cubicBezTo>
                    <a:pt x="3013842" y="620110"/>
                    <a:pt x="2921876" y="68318"/>
                    <a:pt x="2822028" y="34159"/>
                  </a:cubicBezTo>
                  <a:cubicBezTo>
                    <a:pt x="2722180" y="0"/>
                    <a:pt x="2590801" y="246993"/>
                    <a:pt x="2506718" y="444062"/>
                  </a:cubicBezTo>
                  <a:cubicBezTo>
                    <a:pt x="2422635" y="641131"/>
                    <a:pt x="2398986" y="1001111"/>
                    <a:pt x="2317531" y="1216573"/>
                  </a:cubicBezTo>
                  <a:cubicBezTo>
                    <a:pt x="2236076" y="1432035"/>
                    <a:pt x="2112580" y="1615966"/>
                    <a:pt x="2017987" y="1736835"/>
                  </a:cubicBezTo>
                  <a:cubicBezTo>
                    <a:pt x="1923394" y="1857704"/>
                    <a:pt x="1810407" y="1915511"/>
                    <a:pt x="1749973" y="1941787"/>
                  </a:cubicBezTo>
                  <a:cubicBezTo>
                    <a:pt x="1689539" y="1968063"/>
                    <a:pt x="1705304" y="1920766"/>
                    <a:pt x="1655380" y="1894490"/>
                  </a:cubicBezTo>
                  <a:cubicBezTo>
                    <a:pt x="1605456" y="1868214"/>
                    <a:pt x="1524000" y="1773621"/>
                    <a:pt x="1450428" y="1784131"/>
                  </a:cubicBezTo>
                  <a:cubicBezTo>
                    <a:pt x="1376856" y="1794641"/>
                    <a:pt x="1316421" y="1947042"/>
                    <a:pt x="1213945" y="1957552"/>
                  </a:cubicBezTo>
                  <a:cubicBezTo>
                    <a:pt x="1111469" y="1968062"/>
                    <a:pt x="938049" y="1891862"/>
                    <a:pt x="835573" y="1847193"/>
                  </a:cubicBezTo>
                  <a:cubicBezTo>
                    <a:pt x="733097" y="1802524"/>
                    <a:pt x="677917" y="1684283"/>
                    <a:pt x="599090" y="1689538"/>
                  </a:cubicBezTo>
                  <a:cubicBezTo>
                    <a:pt x="520263" y="1694793"/>
                    <a:pt x="454572" y="1828800"/>
                    <a:pt x="362607" y="1878724"/>
                  </a:cubicBezTo>
                  <a:cubicBezTo>
                    <a:pt x="270642" y="1928648"/>
                    <a:pt x="94594" y="1973317"/>
                    <a:pt x="47297" y="1989083"/>
                  </a:cubicBezTo>
                  <a:cubicBezTo>
                    <a:pt x="0" y="2004849"/>
                    <a:pt x="39414" y="1989083"/>
                    <a:pt x="78828" y="1973318"/>
                  </a:cubicBezTo>
                </a:path>
              </a:pathLst>
            </a:custGeom>
            <a:ln/>
          </p:spPr>
          <p:style>
            <a:lnRef idx="3">
              <a:schemeClr val="accent3"/>
            </a:lnRef>
            <a:fillRef idx="0">
              <a:schemeClr val="accent3"/>
            </a:fillRef>
            <a:effectRef idx="2">
              <a:schemeClr val="accent3"/>
            </a:effectRef>
            <a:fontRef idx="minor">
              <a:schemeClr val="tx1"/>
            </a:fontRef>
          </p:style>
          <p:txBody>
            <a:bodyPr rtlCol="0" anchor="ctr"/>
            <a:lstStyle/>
            <a:p>
              <a:pPr algn="ctr"/>
              <a:endParaRPr lang="en-NZ"/>
            </a:p>
          </p:txBody>
        </p:sp>
      </p:grpSp>
      <p:grpSp>
        <p:nvGrpSpPr>
          <p:cNvPr id="4" name="Group 60"/>
          <p:cNvGrpSpPr/>
          <p:nvPr/>
        </p:nvGrpSpPr>
        <p:grpSpPr>
          <a:xfrm>
            <a:off x="2267744" y="1916832"/>
            <a:ext cx="6087860" cy="4273816"/>
            <a:chOff x="6000760" y="3786190"/>
            <a:chExt cx="5072098" cy="3381399"/>
          </a:xfrm>
        </p:grpSpPr>
        <p:graphicFrame>
          <p:nvGraphicFramePr>
            <p:cNvPr id="44" name="Chart 43"/>
            <p:cNvGraphicFramePr/>
            <p:nvPr/>
          </p:nvGraphicFramePr>
          <p:xfrm>
            <a:off x="6000760" y="3786190"/>
            <a:ext cx="5072098" cy="3381399"/>
          </p:xfrm>
          <a:graphic>
            <a:graphicData uri="http://schemas.openxmlformats.org/drawingml/2006/chart">
              <c:chart xmlns:c="http://schemas.openxmlformats.org/drawingml/2006/chart" xmlns:r="http://schemas.openxmlformats.org/officeDocument/2006/relationships" r:id="rId4"/>
            </a:graphicData>
          </a:graphic>
        </p:graphicFrame>
        <p:sp>
          <p:nvSpPr>
            <p:cNvPr id="6" name="Rectangle 5"/>
            <p:cNvSpPr/>
            <p:nvPr/>
          </p:nvSpPr>
          <p:spPr>
            <a:xfrm>
              <a:off x="7982577" y="5764429"/>
              <a:ext cx="1875835" cy="307777"/>
            </a:xfrm>
            <a:prstGeom prst="rect">
              <a:avLst/>
            </a:prstGeom>
          </p:spPr>
          <p:txBody>
            <a:bodyPr wrap="none">
              <a:spAutoFit/>
            </a:bodyPr>
            <a:lstStyle/>
            <a:p>
              <a:pPr algn="ctr">
                <a:defRPr sz="2160" b="1" i="0" u="none" strike="noStrike" kern="1200" baseline="0">
                  <a:solidFill>
                    <a:prstClr val="white"/>
                  </a:solidFill>
                  <a:latin typeface="+mn-lt"/>
                  <a:ea typeface="+mn-ea"/>
                  <a:cs typeface="+mn-cs"/>
                </a:defRPr>
              </a:pPr>
              <a:r>
                <a:rPr lang="en-US" sz="1400" dirty="0" smtClean="0">
                  <a:solidFill>
                    <a:srgbClr val="000000"/>
                  </a:solidFill>
                </a:rPr>
                <a:t>72% Not Vulnerable</a:t>
              </a:r>
            </a:p>
          </p:txBody>
        </p:sp>
        <p:sp>
          <p:nvSpPr>
            <p:cNvPr id="37" name="Rectangle 36"/>
            <p:cNvSpPr/>
            <p:nvPr/>
          </p:nvSpPr>
          <p:spPr>
            <a:xfrm>
              <a:off x="6429388" y="3857628"/>
              <a:ext cx="4155688" cy="738920"/>
            </a:xfrm>
            <a:prstGeom prst="rect">
              <a:avLst/>
            </a:prstGeom>
          </p:spPr>
          <p:txBody>
            <a:bodyPr wrap="none">
              <a:spAutoFit/>
            </a:bodyPr>
            <a:lstStyle/>
            <a:p>
              <a:pPr algn="ctr">
                <a:lnSpc>
                  <a:spcPts val="2700"/>
                </a:lnSpc>
                <a:defRPr sz="2160" b="1" i="0" u="none" strike="noStrike" kern="1200" baseline="0">
                  <a:solidFill>
                    <a:prstClr val="white"/>
                  </a:solidFill>
                  <a:latin typeface="+mn-lt"/>
                  <a:ea typeface="+mn-ea"/>
                  <a:cs typeface="+mn-cs"/>
                </a:defRPr>
              </a:pPr>
              <a:r>
                <a:rPr lang="en-US" dirty="0" smtClean="0">
                  <a:solidFill>
                    <a:sysClr val="windowText" lastClr="000000"/>
                  </a:solidFill>
                  <a:effectLst>
                    <a:outerShdw blurRad="38100" dist="38100" dir="2700000" algn="tl">
                      <a:srgbClr val="000000">
                        <a:alpha val="43137"/>
                      </a:srgbClr>
                    </a:outerShdw>
                  </a:effectLst>
                </a:rPr>
                <a:t>Newer is Better</a:t>
              </a:r>
            </a:p>
            <a:p>
              <a:pPr algn="ctr">
                <a:lnSpc>
                  <a:spcPts val="2700"/>
                </a:lnSpc>
                <a:defRPr sz="2160" b="1" i="0" u="none" strike="noStrike" kern="1200" baseline="0">
                  <a:solidFill>
                    <a:prstClr val="white"/>
                  </a:solidFill>
                  <a:latin typeface="+mn-lt"/>
                  <a:ea typeface="+mn-ea"/>
                  <a:cs typeface="+mn-cs"/>
                </a:defRPr>
              </a:pPr>
              <a:r>
                <a:rPr lang="en-US" sz="1400" dirty="0" smtClean="0">
                  <a:solidFill>
                    <a:sysClr val="windowText" lastClr="000000"/>
                  </a:solidFill>
                </a:rPr>
                <a:t>% of </a:t>
              </a:r>
              <a:r>
                <a:rPr lang="en-US" sz="1400" dirty="0" err="1" smtClean="0">
                  <a:solidFill>
                    <a:sysClr val="windowText" lastClr="000000"/>
                  </a:solidFill>
                </a:rPr>
                <a:t>vulns</a:t>
              </a:r>
              <a:r>
                <a:rPr lang="en-US" sz="1400" dirty="0" smtClean="0">
                  <a:solidFill>
                    <a:sysClr val="windowText" lastClr="000000"/>
                  </a:solidFill>
                </a:rPr>
                <a:t> affecting Office 2007 since Jan 2007</a:t>
              </a:r>
            </a:p>
          </p:txBody>
        </p:sp>
        <p:sp>
          <p:nvSpPr>
            <p:cNvPr id="7" name="Rectangle 6"/>
            <p:cNvSpPr/>
            <p:nvPr/>
          </p:nvSpPr>
          <p:spPr>
            <a:xfrm>
              <a:off x="6929454" y="5121487"/>
              <a:ext cx="1505540" cy="307777"/>
            </a:xfrm>
            <a:prstGeom prst="rect">
              <a:avLst/>
            </a:prstGeom>
          </p:spPr>
          <p:txBody>
            <a:bodyPr wrap="none">
              <a:spAutoFit/>
            </a:bodyPr>
            <a:lstStyle/>
            <a:p>
              <a:pPr algn="ctr">
                <a:defRPr sz="2160" b="1" i="0" u="none" strike="noStrike" kern="1200" baseline="0">
                  <a:solidFill>
                    <a:prstClr val="white"/>
                  </a:solidFill>
                  <a:latin typeface="+mn-lt"/>
                  <a:ea typeface="+mn-ea"/>
                  <a:cs typeface="+mn-cs"/>
                </a:defRPr>
              </a:pPr>
              <a:r>
                <a:rPr lang="en-US" sz="1400" dirty="0" smtClean="0">
                  <a:solidFill>
                    <a:srgbClr val="000000"/>
                  </a:solidFill>
                </a:rPr>
                <a:t>28% Vulnerable</a:t>
              </a:r>
            </a:p>
          </p:txBody>
        </p:sp>
      </p:grpSp>
    </p:spTree>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Layered </a:t>
            </a:r>
            <a:r>
              <a:rPr lang="en-NZ" dirty="0" err="1" smtClean="0"/>
              <a:t>Defenses</a:t>
            </a:r>
            <a:endParaRPr lang="en-NZ" dirty="0"/>
          </a:p>
        </p:txBody>
      </p:sp>
      <p:grpSp>
        <p:nvGrpSpPr>
          <p:cNvPr id="3" name="Group 26"/>
          <p:cNvGrpSpPr/>
          <p:nvPr/>
        </p:nvGrpSpPr>
        <p:grpSpPr>
          <a:xfrm>
            <a:off x="428596" y="1428736"/>
            <a:ext cx="1998005" cy="4687626"/>
            <a:chOff x="428596" y="1428736"/>
            <a:chExt cx="1998005" cy="4687626"/>
          </a:xfrm>
        </p:grpSpPr>
        <p:sp>
          <p:nvSpPr>
            <p:cNvPr id="15" name="Rounded Rectangle 14"/>
            <p:cNvSpPr/>
            <p:nvPr/>
          </p:nvSpPr>
          <p:spPr bwMode="auto">
            <a:xfrm>
              <a:off x="428596" y="1428736"/>
              <a:ext cx="1998005" cy="4687626"/>
            </a:xfrm>
            <a:prstGeom prst="roundRect">
              <a:avLst/>
            </a:prstGeom>
            <a:ln>
              <a:headEnd type="none" w="med" len="med"/>
              <a:tailEnd type="none" w="med" len="med"/>
            </a:ln>
            <a:effectLst>
              <a:outerShdw blurRad="50800" dist="38100" dir="2700000" algn="tl"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a:p>
              <a:pPr algn="ctr" defTabSz="914099"/>
              <a:r>
                <a:rPr lang="en-NZ" sz="2500" b="1"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Harden the Attack Surface</a:t>
              </a:r>
            </a:p>
          </p:txBody>
        </p:sp>
        <p:sp>
          <p:nvSpPr>
            <p:cNvPr id="19" name="Oval 18"/>
            <p:cNvSpPr/>
            <p:nvPr/>
          </p:nvSpPr>
          <p:spPr bwMode="auto">
            <a:xfrm>
              <a:off x="531564" y="2571744"/>
              <a:ext cx="1785950" cy="642942"/>
            </a:xfrm>
            <a:prstGeom prst="ellipse">
              <a:avLst/>
            </a:prstGeom>
            <a:solidFill>
              <a:schemeClr val="accent1">
                <a:lumMod val="75000"/>
              </a:schemeClr>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pic>
          <p:nvPicPr>
            <p:cNvPr id="16" name="Picture 15" descr="Security firewall.png"/>
            <p:cNvPicPr>
              <a:picLocks noChangeAspect="1"/>
            </p:cNvPicPr>
            <p:nvPr/>
          </p:nvPicPr>
          <p:blipFill>
            <a:blip r:embed="rId3"/>
            <a:stretch>
              <a:fillRect/>
            </a:stretch>
          </p:blipFill>
          <p:spPr>
            <a:xfrm flipH="1">
              <a:off x="857224" y="2000240"/>
              <a:ext cx="1137282" cy="1108299"/>
            </a:xfrm>
            <a:prstGeom prst="rect">
              <a:avLst/>
            </a:prstGeom>
            <a:effectLst>
              <a:outerShdw blurRad="50800" dist="38100" dir="2700000" algn="tl" rotWithShape="0">
                <a:prstClr val="black">
                  <a:alpha val="40000"/>
                </a:prstClr>
              </a:outerShdw>
            </a:effectLst>
          </p:spPr>
        </p:pic>
      </p:grpSp>
      <p:grpSp>
        <p:nvGrpSpPr>
          <p:cNvPr id="4" name="Group 27"/>
          <p:cNvGrpSpPr/>
          <p:nvPr/>
        </p:nvGrpSpPr>
        <p:grpSpPr>
          <a:xfrm>
            <a:off x="2500298" y="1428736"/>
            <a:ext cx="1998005" cy="4687626"/>
            <a:chOff x="2500298" y="1428736"/>
            <a:chExt cx="1998005" cy="4687626"/>
          </a:xfrm>
        </p:grpSpPr>
        <p:sp>
          <p:nvSpPr>
            <p:cNvPr id="17" name="Rounded Rectangle 16"/>
            <p:cNvSpPr/>
            <p:nvPr/>
          </p:nvSpPr>
          <p:spPr bwMode="auto">
            <a:xfrm>
              <a:off x="2500298" y="1428736"/>
              <a:ext cx="1998005" cy="4687626"/>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a:p>
              <a:pPr algn="ctr" defTabSz="914099"/>
              <a:r>
                <a:rPr lang="en-NZ" sz="2500" b="1"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Reduce the Attack Surface</a:t>
              </a:r>
            </a:p>
          </p:txBody>
        </p:sp>
        <p:sp>
          <p:nvSpPr>
            <p:cNvPr id="20" name="Oval 19"/>
            <p:cNvSpPr/>
            <p:nvPr/>
          </p:nvSpPr>
          <p:spPr bwMode="auto">
            <a:xfrm>
              <a:off x="2643174" y="2571744"/>
              <a:ext cx="1785950" cy="642942"/>
            </a:xfrm>
            <a:prstGeom prst="ellipse">
              <a:avLst/>
            </a:prstGeom>
            <a:solidFill>
              <a:schemeClr val="accent5">
                <a:lumMod val="75000"/>
              </a:schemeClr>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pic>
          <p:nvPicPr>
            <p:cNvPr id="1028" name="Picture 4" descr="C:\Documents and Settings\michelleo\Desktop\MS Icons from DVD\Security Download Server.png"/>
            <p:cNvPicPr>
              <a:picLocks noChangeAspect="1" noChangeArrowheads="1"/>
            </p:cNvPicPr>
            <p:nvPr/>
          </p:nvPicPr>
          <p:blipFill>
            <a:blip r:embed="rId4"/>
            <a:srcRect/>
            <a:stretch>
              <a:fillRect/>
            </a:stretch>
          </p:blipFill>
          <p:spPr bwMode="auto">
            <a:xfrm>
              <a:off x="3071802" y="1857364"/>
              <a:ext cx="850976" cy="1263648"/>
            </a:xfrm>
            <a:prstGeom prst="rect">
              <a:avLst/>
            </a:prstGeom>
            <a:noFill/>
          </p:spPr>
        </p:pic>
      </p:grpSp>
      <p:grpSp>
        <p:nvGrpSpPr>
          <p:cNvPr id="5" name="Group 29"/>
          <p:cNvGrpSpPr/>
          <p:nvPr/>
        </p:nvGrpSpPr>
        <p:grpSpPr>
          <a:xfrm>
            <a:off x="6643702" y="1428736"/>
            <a:ext cx="1998005" cy="4687626"/>
            <a:chOff x="6643702" y="1428736"/>
            <a:chExt cx="1998005" cy="4687626"/>
          </a:xfrm>
        </p:grpSpPr>
        <p:sp>
          <p:nvSpPr>
            <p:cNvPr id="25" name="Rounded Rectangle 24"/>
            <p:cNvSpPr/>
            <p:nvPr/>
          </p:nvSpPr>
          <p:spPr bwMode="auto">
            <a:xfrm>
              <a:off x="6643702" y="1428736"/>
              <a:ext cx="1998005" cy="4687626"/>
            </a:xfrm>
            <a:prstGeom prst="roundRect">
              <a:avLst/>
            </a:prstGeom>
            <a:ln>
              <a:headEnd type="none" w="med" len="med"/>
              <a:tailEnd type="none" w="med" len="med"/>
            </a:ln>
            <a:effectLst>
              <a:outerShdw blurRad="50800" dist="38100" dir="2700000" algn="tl" rotWithShape="0">
                <a:prstClr val="black">
                  <a:alpha val="40000"/>
                </a:prstClr>
              </a:outerShdw>
            </a:effectLst>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a:p>
              <a:pPr algn="ctr" defTabSz="914099"/>
              <a:r>
                <a:rPr lang="en-NZ" sz="2500" b="1" kern="400"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Improve User Experience</a:t>
              </a:r>
            </a:p>
          </p:txBody>
        </p:sp>
        <p:sp>
          <p:nvSpPr>
            <p:cNvPr id="24" name="Oval 23"/>
            <p:cNvSpPr/>
            <p:nvPr/>
          </p:nvSpPr>
          <p:spPr bwMode="auto">
            <a:xfrm>
              <a:off x="6715140" y="2571744"/>
              <a:ext cx="1785950" cy="642942"/>
            </a:xfrm>
            <a:prstGeom prst="ellipse">
              <a:avLst/>
            </a:prstGeom>
            <a:solidFill>
              <a:schemeClr val="accent6">
                <a:lumMod val="75000"/>
              </a:schemeClr>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grpSp>
          <p:nvGrpSpPr>
            <p:cNvPr id="6" name="Group 25"/>
            <p:cNvGrpSpPr/>
            <p:nvPr/>
          </p:nvGrpSpPr>
          <p:grpSpPr>
            <a:xfrm>
              <a:off x="7000894" y="2006817"/>
              <a:ext cx="1222759" cy="1064992"/>
              <a:chOff x="6919522" y="1750408"/>
              <a:chExt cx="1574178" cy="1371072"/>
            </a:xfrm>
          </p:grpSpPr>
          <p:pic>
            <p:nvPicPr>
              <p:cNvPr id="21" name="Picture 20" descr="user business user woman.png"/>
              <p:cNvPicPr>
                <a:picLocks noChangeAspect="1"/>
              </p:cNvPicPr>
              <p:nvPr/>
            </p:nvPicPr>
            <p:blipFill>
              <a:blip r:embed="rId5"/>
              <a:stretch>
                <a:fillRect/>
              </a:stretch>
            </p:blipFill>
            <p:spPr>
              <a:xfrm>
                <a:off x="7655274" y="1750408"/>
                <a:ext cx="838426" cy="1133011"/>
              </a:xfrm>
              <a:prstGeom prst="rect">
                <a:avLst/>
              </a:prstGeom>
            </p:spPr>
          </p:pic>
          <p:pic>
            <p:nvPicPr>
              <p:cNvPr id="22" name="Picture 21" descr="user business man.png"/>
              <p:cNvPicPr>
                <a:picLocks noChangeAspect="1"/>
              </p:cNvPicPr>
              <p:nvPr/>
            </p:nvPicPr>
            <p:blipFill>
              <a:blip r:embed="rId6"/>
              <a:stretch>
                <a:fillRect/>
              </a:stretch>
            </p:blipFill>
            <p:spPr>
              <a:xfrm>
                <a:off x="6919522" y="1833909"/>
                <a:ext cx="969186" cy="1287571"/>
              </a:xfrm>
              <a:prstGeom prst="rect">
                <a:avLst/>
              </a:prstGeom>
            </p:spPr>
          </p:pic>
        </p:grpSp>
      </p:grpSp>
      <p:grpSp>
        <p:nvGrpSpPr>
          <p:cNvPr id="7" name="Group 28"/>
          <p:cNvGrpSpPr/>
          <p:nvPr/>
        </p:nvGrpSpPr>
        <p:grpSpPr>
          <a:xfrm>
            <a:off x="4572000" y="1428736"/>
            <a:ext cx="1998005" cy="4687626"/>
            <a:chOff x="4572000" y="1428736"/>
            <a:chExt cx="1998005" cy="4687626"/>
          </a:xfrm>
        </p:grpSpPr>
        <p:sp>
          <p:nvSpPr>
            <p:cNvPr id="18" name="Rounded Rectangle 17"/>
            <p:cNvSpPr/>
            <p:nvPr/>
          </p:nvSpPr>
          <p:spPr bwMode="auto">
            <a:xfrm>
              <a:off x="4572000" y="1428736"/>
              <a:ext cx="1998005" cy="4687626"/>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a:p>
              <a:pPr algn="ctr" defTabSz="914099"/>
              <a:r>
                <a:rPr lang="en-NZ" sz="2500" b="1"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Mitigate the Exploits</a:t>
              </a:r>
            </a:p>
          </p:txBody>
        </p:sp>
        <p:sp>
          <p:nvSpPr>
            <p:cNvPr id="23" name="Oval 22"/>
            <p:cNvSpPr/>
            <p:nvPr/>
          </p:nvSpPr>
          <p:spPr bwMode="auto">
            <a:xfrm>
              <a:off x="4664458" y="2571744"/>
              <a:ext cx="1785950" cy="642942"/>
            </a:xfrm>
            <a:prstGeom prst="ellipse">
              <a:avLst/>
            </a:prstGeom>
            <a:solidFill>
              <a:schemeClr val="accent2">
                <a:lumMod val="75000"/>
              </a:schemeClr>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pic>
          <p:nvPicPr>
            <p:cNvPr id="1029" name="Picture 5" descr="C:\Documents and Settings\michelleo\Desktop\MS Icons from DVD\Security Proactive Content.png"/>
            <p:cNvPicPr>
              <a:picLocks noChangeAspect="1" noChangeArrowheads="1"/>
            </p:cNvPicPr>
            <p:nvPr/>
          </p:nvPicPr>
          <p:blipFill>
            <a:blip r:embed="rId7"/>
            <a:srcRect/>
            <a:stretch>
              <a:fillRect/>
            </a:stretch>
          </p:blipFill>
          <p:spPr bwMode="auto">
            <a:xfrm>
              <a:off x="5072066" y="1857364"/>
              <a:ext cx="855417" cy="1285884"/>
            </a:xfrm>
            <a:prstGeom prst="rect">
              <a:avLst/>
            </a:prstGeom>
            <a:noFill/>
          </p:spPr>
        </p:pic>
      </p:grpSp>
      <p:sp>
        <p:nvSpPr>
          <p:cNvPr id="14" name="Left-Right Arrow 13"/>
          <p:cNvSpPr/>
          <p:nvPr/>
        </p:nvSpPr>
        <p:spPr bwMode="auto">
          <a:xfrm>
            <a:off x="1204686" y="5015127"/>
            <a:ext cx="6773146" cy="776090"/>
          </a:xfrm>
          <a:prstGeom prst="leftRightArrow">
            <a:avLst/>
          </a:prstGeom>
          <a:ln>
            <a:noFill/>
            <a:headEnd type="none" w="med" len="med"/>
            <a:tailEnd type="none" w="med" len="med"/>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spTree>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Geographical Trends</a:t>
            </a:r>
            <a:endParaRPr lang="en-GB" dirty="0"/>
          </a:p>
        </p:txBody>
      </p:sp>
      <p:sp>
        <p:nvSpPr>
          <p:cNvPr id="3" name="Text Placeholder 2"/>
          <p:cNvSpPr>
            <a:spLocks noGrp="1"/>
          </p:cNvSpPr>
          <p:nvPr>
            <p:ph type="body" sz="quarter" idx="10"/>
          </p:nvPr>
        </p:nvSpPr>
        <p:spPr/>
        <p:txBody>
          <a:bodyPr/>
          <a:lstStyle/>
          <a:p>
            <a:r>
              <a:rPr lang="en-US" dirty="0" smtClean="0"/>
              <a:t>8 Locations with most infected machines</a:t>
            </a:r>
          </a:p>
          <a:p>
            <a:pPr lvl="1"/>
            <a:r>
              <a:rPr lang="en-US" dirty="0" err="1" smtClean="0"/>
              <a:t>USA,UK,France,Italy</a:t>
            </a:r>
            <a:r>
              <a:rPr lang="en-US" dirty="0" smtClean="0"/>
              <a:t> – Trojans</a:t>
            </a:r>
          </a:p>
          <a:p>
            <a:pPr lvl="1"/>
            <a:r>
              <a:rPr lang="en-US" dirty="0" smtClean="0"/>
              <a:t>China, language specific browser threats</a:t>
            </a:r>
          </a:p>
          <a:p>
            <a:pPr lvl="1"/>
            <a:r>
              <a:rPr lang="en-US" dirty="0" smtClean="0"/>
              <a:t>Brazil, malware targeting online banking</a:t>
            </a:r>
          </a:p>
          <a:p>
            <a:pPr lvl="1"/>
            <a:r>
              <a:rPr lang="en-US" dirty="0" smtClean="0"/>
              <a:t>Spain, Korea, WORMS targeting online gamers</a:t>
            </a:r>
            <a:endParaRPr lang="en-GB" dirty="0" smtClean="0"/>
          </a:p>
          <a:p>
            <a:endParaRPr lang="en-GB" dirty="0"/>
          </a:p>
        </p:txBody>
      </p:sp>
      <p:pic>
        <p:nvPicPr>
          <p:cNvPr id="1026" name="Picture 2"/>
          <p:cNvPicPr>
            <a:picLocks noChangeAspect="1" noChangeArrowheads="1"/>
          </p:cNvPicPr>
          <p:nvPr/>
        </p:nvPicPr>
        <p:blipFill>
          <a:blip r:embed="rId3"/>
          <a:srcRect/>
          <a:stretch>
            <a:fillRect/>
          </a:stretch>
        </p:blipFill>
        <p:spPr bwMode="auto">
          <a:xfrm>
            <a:off x="129212" y="1928193"/>
            <a:ext cx="8916653" cy="4581940"/>
          </a:xfrm>
          <a:prstGeom prst="rect">
            <a:avLst/>
          </a:prstGeom>
          <a:noFill/>
          <a:ln w="9525">
            <a:noFill/>
            <a:miter lim="800000"/>
            <a:headEnd/>
            <a:tailEnd/>
          </a:ln>
        </p:spPr>
      </p:pic>
      <p:sp>
        <p:nvSpPr>
          <p:cNvPr id="5" name="TextBox 4"/>
          <p:cNvSpPr txBox="1"/>
          <p:nvPr/>
        </p:nvSpPr>
        <p:spPr>
          <a:xfrm>
            <a:off x="178904" y="6599584"/>
            <a:ext cx="8965096" cy="261610"/>
          </a:xfrm>
          <a:prstGeom prst="rect">
            <a:avLst/>
          </a:prstGeom>
          <a:noFill/>
        </p:spPr>
        <p:txBody>
          <a:bodyPr wrap="square" rtlCol="0">
            <a:spAutoFit/>
          </a:bodyPr>
          <a:lstStyle/>
          <a:p>
            <a:r>
              <a:rPr lang="en-US" sz="1050" dirty="0" smtClean="0"/>
              <a:t>Data Source: SIR V7 Report Pg 40</a:t>
            </a:r>
            <a:endParaRPr lang="en-GB" sz="10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14612" y="1375875"/>
            <a:ext cx="6072230" cy="4284250"/>
          </a:xfrm>
        </p:spPr>
        <p:txBody>
          <a:bodyPr/>
          <a:lstStyle/>
          <a:p>
            <a:r>
              <a:rPr lang="en-NZ" dirty="0" smtClean="0"/>
              <a:t>Security Engineering</a:t>
            </a:r>
          </a:p>
          <a:p>
            <a:pPr lvl="1"/>
            <a:r>
              <a:rPr lang="en-NZ" dirty="0"/>
              <a:t>Security Development Lifecycle Foundation</a:t>
            </a:r>
          </a:p>
          <a:p>
            <a:pPr lvl="1"/>
            <a:r>
              <a:rPr lang="en-NZ" dirty="0"/>
              <a:t>Intensive Distributed Fuzzing</a:t>
            </a:r>
          </a:p>
          <a:p>
            <a:r>
              <a:rPr lang="en-NZ" dirty="0" smtClean="0"/>
              <a:t>Integrate OS Advances</a:t>
            </a:r>
          </a:p>
          <a:p>
            <a:pPr lvl="1"/>
            <a:r>
              <a:rPr lang="en-NZ" dirty="0" smtClean="0"/>
              <a:t>Support for DEP/NX</a:t>
            </a:r>
          </a:p>
          <a:p>
            <a:pPr lvl="1"/>
            <a:r>
              <a:rPr lang="en-NZ" dirty="0" smtClean="0"/>
              <a:t>Leverage WIC Image Parsers</a:t>
            </a:r>
          </a:p>
          <a:p>
            <a:pPr lvl="1"/>
            <a:r>
              <a:rPr lang="en-NZ" dirty="0" smtClean="0"/>
              <a:t>Robust &amp; Agile Cryptography</a:t>
            </a:r>
          </a:p>
          <a:p>
            <a:endParaRPr lang="en-NZ" dirty="0"/>
          </a:p>
        </p:txBody>
      </p:sp>
      <p:grpSp>
        <p:nvGrpSpPr>
          <p:cNvPr id="2" name="Group 6"/>
          <p:cNvGrpSpPr/>
          <p:nvPr/>
        </p:nvGrpSpPr>
        <p:grpSpPr>
          <a:xfrm>
            <a:off x="428596" y="1428736"/>
            <a:ext cx="1998005" cy="4687626"/>
            <a:chOff x="428596" y="1428736"/>
            <a:chExt cx="1998005" cy="4687626"/>
          </a:xfrm>
        </p:grpSpPr>
        <p:sp>
          <p:nvSpPr>
            <p:cNvPr id="11" name="Rounded Rectangle 10"/>
            <p:cNvSpPr/>
            <p:nvPr/>
          </p:nvSpPr>
          <p:spPr bwMode="auto">
            <a:xfrm>
              <a:off x="428596" y="1428736"/>
              <a:ext cx="1998005" cy="4687626"/>
            </a:xfrm>
            <a:prstGeom prst="roundRect">
              <a:avLst/>
            </a:prstGeom>
            <a:ln>
              <a:headEnd type="none" w="med" len="med"/>
              <a:tailEnd type="none" w="med" len="med"/>
            </a:ln>
            <a:effectLst>
              <a:outerShdw blurRad="50800" dist="38100" dir="2700000" algn="tl"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a:p>
              <a:pPr algn="ctr" defTabSz="914099"/>
              <a:r>
                <a:rPr lang="en-NZ" sz="2500" b="1"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Harden the Attack Surface</a:t>
              </a:r>
            </a:p>
          </p:txBody>
        </p:sp>
        <p:sp>
          <p:nvSpPr>
            <p:cNvPr id="12" name="Oval 11"/>
            <p:cNvSpPr/>
            <p:nvPr/>
          </p:nvSpPr>
          <p:spPr bwMode="auto">
            <a:xfrm>
              <a:off x="531564" y="2571744"/>
              <a:ext cx="1785950" cy="642942"/>
            </a:xfrm>
            <a:prstGeom prst="ellipse">
              <a:avLst/>
            </a:prstGeom>
            <a:solidFill>
              <a:schemeClr val="accent1">
                <a:lumMod val="75000"/>
              </a:schemeClr>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pic>
          <p:nvPicPr>
            <p:cNvPr id="13" name="Picture 12" descr="Security firewall.png"/>
            <p:cNvPicPr>
              <a:picLocks noChangeAspect="1"/>
            </p:cNvPicPr>
            <p:nvPr/>
          </p:nvPicPr>
          <p:blipFill>
            <a:blip r:embed="rId3"/>
            <a:stretch>
              <a:fillRect/>
            </a:stretch>
          </p:blipFill>
          <p:spPr>
            <a:xfrm flipH="1">
              <a:off x="857224" y="2000240"/>
              <a:ext cx="1137282" cy="1108299"/>
            </a:xfrm>
            <a:prstGeom prst="rect">
              <a:avLst/>
            </a:prstGeom>
            <a:effectLst>
              <a:outerShdw blurRad="50800" dist="38100" dir="2700000" algn="tl" rotWithShape="0">
                <a:prstClr val="black">
                  <a:alpha val="40000"/>
                </a:prstClr>
              </a:outerShdw>
            </a:effectLst>
          </p:spPr>
        </p:pic>
      </p:grpSp>
      <p:sp>
        <p:nvSpPr>
          <p:cNvPr id="8" name="Title 1"/>
          <p:cNvSpPr>
            <a:spLocks noGrp="1"/>
          </p:cNvSpPr>
          <p:nvPr>
            <p:ph type="title"/>
          </p:nvPr>
        </p:nvSpPr>
        <p:spPr>
          <a:xfrm>
            <a:off x="381000" y="228600"/>
            <a:ext cx="8382000" cy="666385"/>
          </a:xfrm>
        </p:spPr>
        <p:txBody>
          <a:bodyPr>
            <a:normAutofit/>
          </a:bodyPr>
          <a:lstStyle/>
          <a:p>
            <a:r>
              <a:rPr lang="en-NZ" dirty="0" smtClean="0"/>
              <a:t>Harden the Attack Surface</a:t>
            </a:r>
            <a:endParaRPr lang="en-NZ" dirty="0"/>
          </a:p>
        </p:txBody>
      </p:sp>
    </p:spTree>
    <p:extLst/>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p:nvPr/>
        </p:nvGrpSpPr>
        <p:grpSpPr>
          <a:xfrm>
            <a:off x="428596" y="1428736"/>
            <a:ext cx="1998005" cy="4687626"/>
            <a:chOff x="2500298" y="1428736"/>
            <a:chExt cx="1998005" cy="4687626"/>
          </a:xfrm>
        </p:grpSpPr>
        <p:sp>
          <p:nvSpPr>
            <p:cNvPr id="10" name="Rounded Rectangle 9"/>
            <p:cNvSpPr/>
            <p:nvPr/>
          </p:nvSpPr>
          <p:spPr bwMode="auto">
            <a:xfrm>
              <a:off x="2500298" y="1428736"/>
              <a:ext cx="1998005" cy="4687626"/>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a:p>
              <a:pPr algn="ctr" defTabSz="914099"/>
              <a:r>
                <a:rPr lang="en-NZ" sz="2500" b="1"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Reduce the Attack Surface</a:t>
              </a:r>
            </a:p>
          </p:txBody>
        </p:sp>
        <p:sp>
          <p:nvSpPr>
            <p:cNvPr id="11" name="Oval 10"/>
            <p:cNvSpPr/>
            <p:nvPr/>
          </p:nvSpPr>
          <p:spPr bwMode="auto">
            <a:xfrm>
              <a:off x="2643174" y="2571744"/>
              <a:ext cx="1785950" cy="642942"/>
            </a:xfrm>
            <a:prstGeom prst="ellipse">
              <a:avLst/>
            </a:prstGeom>
            <a:solidFill>
              <a:schemeClr val="accent5">
                <a:lumMod val="75000"/>
              </a:schemeClr>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pic>
          <p:nvPicPr>
            <p:cNvPr id="12" name="Picture 4" descr="C:\Documents and Settings\michelleo\Desktop\MS Icons from DVD\Security Download Server.png"/>
            <p:cNvPicPr>
              <a:picLocks noChangeAspect="1" noChangeArrowheads="1"/>
            </p:cNvPicPr>
            <p:nvPr/>
          </p:nvPicPr>
          <p:blipFill>
            <a:blip r:embed="rId3"/>
            <a:srcRect/>
            <a:stretch>
              <a:fillRect/>
            </a:stretch>
          </p:blipFill>
          <p:spPr bwMode="auto">
            <a:xfrm>
              <a:off x="3071802" y="1857364"/>
              <a:ext cx="850976" cy="1263648"/>
            </a:xfrm>
            <a:prstGeom prst="rect">
              <a:avLst/>
            </a:prstGeom>
            <a:noFill/>
          </p:spPr>
        </p:pic>
      </p:grpSp>
      <p:sp>
        <p:nvSpPr>
          <p:cNvPr id="3" name="Text Placeholder 2"/>
          <p:cNvSpPr>
            <a:spLocks noGrp="1"/>
          </p:cNvSpPr>
          <p:nvPr>
            <p:ph type="body" sz="quarter" idx="10"/>
          </p:nvPr>
        </p:nvSpPr>
        <p:spPr>
          <a:xfrm>
            <a:off x="2714612" y="1376361"/>
            <a:ext cx="5500726" cy="4624407"/>
          </a:xfrm>
        </p:spPr>
        <p:txBody>
          <a:bodyPr>
            <a:normAutofit fontScale="85000" lnSpcReduction="10000"/>
          </a:bodyPr>
          <a:lstStyle/>
          <a:p>
            <a:r>
              <a:rPr lang="en-NZ" dirty="0" smtClean="0"/>
              <a:t>File Block</a:t>
            </a:r>
          </a:p>
          <a:p>
            <a:pPr lvl="1"/>
            <a:r>
              <a:rPr lang="en-NZ" dirty="0" smtClean="0"/>
              <a:t>Block unused or legacy file formats</a:t>
            </a:r>
          </a:p>
          <a:p>
            <a:pPr lvl="1"/>
            <a:r>
              <a:rPr lang="en-NZ" dirty="0" smtClean="0"/>
              <a:t>Easy policy enforcement</a:t>
            </a:r>
          </a:p>
          <a:p>
            <a:pPr lvl="1"/>
            <a:r>
              <a:rPr lang="en-NZ" dirty="0" smtClean="0"/>
              <a:t>View allows read-only access</a:t>
            </a:r>
          </a:p>
          <a:p>
            <a:pPr lvl="1"/>
            <a:r>
              <a:rPr lang="en-NZ" dirty="0" smtClean="0"/>
              <a:t>Tied in with Protected View for formats between block and allow</a:t>
            </a:r>
          </a:p>
          <a:p>
            <a:r>
              <a:rPr lang="en-NZ" dirty="0" smtClean="0"/>
              <a:t>Office File Validation</a:t>
            </a:r>
          </a:p>
          <a:p>
            <a:pPr lvl="1"/>
            <a:r>
              <a:rPr lang="en-NZ" dirty="0" smtClean="0"/>
              <a:t>Binary files</a:t>
            </a:r>
          </a:p>
          <a:p>
            <a:pPr lvl="1"/>
            <a:r>
              <a:rPr lang="en-NZ" dirty="0" smtClean="0"/>
              <a:t>Runs automatically on open</a:t>
            </a:r>
          </a:p>
          <a:p>
            <a:pPr lvl="1"/>
            <a:r>
              <a:rPr lang="en-NZ" dirty="0" smtClean="0"/>
              <a:t>Evaluates file for ‘correctness’</a:t>
            </a:r>
          </a:p>
          <a:p>
            <a:pPr lvl="1"/>
            <a:r>
              <a:rPr lang="en-NZ" dirty="0" smtClean="0"/>
              <a:t>Protects against unknown exploits</a:t>
            </a:r>
          </a:p>
          <a:p>
            <a:pPr lvl="1"/>
            <a:r>
              <a:rPr lang="en-NZ" dirty="0" smtClean="0"/>
              <a:t>Faster updates for changes to rules</a:t>
            </a:r>
          </a:p>
          <a:p>
            <a:pPr lvl="1"/>
            <a:endParaRPr lang="en-NZ" dirty="0"/>
          </a:p>
        </p:txBody>
      </p:sp>
      <p:sp>
        <p:nvSpPr>
          <p:cNvPr id="7" name="Title 1"/>
          <p:cNvSpPr>
            <a:spLocks noGrp="1"/>
          </p:cNvSpPr>
          <p:nvPr>
            <p:ph type="title"/>
          </p:nvPr>
        </p:nvSpPr>
        <p:spPr>
          <a:xfrm>
            <a:off x="381000" y="228600"/>
            <a:ext cx="8382000" cy="666385"/>
          </a:xfrm>
        </p:spPr>
        <p:txBody>
          <a:bodyPr>
            <a:normAutofit/>
          </a:bodyPr>
          <a:lstStyle/>
          <a:p>
            <a:r>
              <a:rPr lang="en-NZ" dirty="0" smtClean="0"/>
              <a:t>Reduce the Attack Surface</a:t>
            </a:r>
            <a:endParaRPr lang="en-NZ" dirty="0"/>
          </a:p>
        </p:txBody>
      </p:sp>
    </p:spTree>
    <p:extLst/>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Gatekeeper vs MSRC cases</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899592" y="1556792"/>
            <a:ext cx="7292845" cy="4866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456351010"/>
      </p:ext>
    </p:extLst>
  </p:cSld>
  <p:clrMapOvr>
    <a:masterClrMapping/>
  </p:clrMapOvr>
  <mc:AlternateContent xmlns:mc="http://schemas.openxmlformats.org/markup-compatibility/2006">
    <mc:Choice xmlns:p14="http://schemas.microsoft.com/office/powerpoint/2010/main" xmlns="" Requires="p14">
      <p:transition spd="med" p14:dur="699">
        <p:fade/>
      </p:transition>
    </mc:Choice>
    <mc:Fallback>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0"/>
          <p:cNvGrpSpPr/>
          <p:nvPr/>
        </p:nvGrpSpPr>
        <p:grpSpPr>
          <a:xfrm>
            <a:off x="428596" y="1428736"/>
            <a:ext cx="1998005" cy="4687626"/>
            <a:chOff x="4572000" y="1428736"/>
            <a:chExt cx="1998005" cy="4687626"/>
          </a:xfrm>
        </p:grpSpPr>
        <p:sp>
          <p:nvSpPr>
            <p:cNvPr id="12" name="Rounded Rectangle 11"/>
            <p:cNvSpPr/>
            <p:nvPr/>
          </p:nvSpPr>
          <p:spPr bwMode="auto">
            <a:xfrm>
              <a:off x="4572000" y="1428736"/>
              <a:ext cx="1998005" cy="4687626"/>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a:p>
              <a:pPr algn="ctr" defTabSz="914099"/>
              <a:r>
                <a:rPr lang="en-NZ" sz="2500" b="1"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Mitigate the Exploits</a:t>
              </a:r>
            </a:p>
          </p:txBody>
        </p:sp>
        <p:sp>
          <p:nvSpPr>
            <p:cNvPr id="13" name="Oval 12"/>
            <p:cNvSpPr/>
            <p:nvPr/>
          </p:nvSpPr>
          <p:spPr bwMode="auto">
            <a:xfrm>
              <a:off x="4664458" y="2571744"/>
              <a:ext cx="1785950" cy="642942"/>
            </a:xfrm>
            <a:prstGeom prst="ellipse">
              <a:avLst/>
            </a:prstGeom>
            <a:solidFill>
              <a:schemeClr val="accent2">
                <a:lumMod val="75000"/>
              </a:schemeClr>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pic>
          <p:nvPicPr>
            <p:cNvPr id="14" name="Picture 5" descr="C:\Documents and Settings\michelleo\Desktop\MS Icons from DVD\Security Proactive Content.png"/>
            <p:cNvPicPr>
              <a:picLocks noChangeAspect="1" noChangeArrowheads="1"/>
            </p:cNvPicPr>
            <p:nvPr/>
          </p:nvPicPr>
          <p:blipFill>
            <a:blip r:embed="rId3"/>
            <a:srcRect/>
            <a:stretch>
              <a:fillRect/>
            </a:stretch>
          </p:blipFill>
          <p:spPr bwMode="auto">
            <a:xfrm>
              <a:off x="5072066" y="1857364"/>
              <a:ext cx="855417" cy="1285884"/>
            </a:xfrm>
            <a:prstGeom prst="rect">
              <a:avLst/>
            </a:prstGeom>
            <a:noFill/>
          </p:spPr>
        </p:pic>
      </p:grpSp>
      <p:sp>
        <p:nvSpPr>
          <p:cNvPr id="2" name="Title 1"/>
          <p:cNvSpPr>
            <a:spLocks noGrp="1"/>
          </p:cNvSpPr>
          <p:nvPr>
            <p:ph type="title"/>
          </p:nvPr>
        </p:nvSpPr>
        <p:spPr/>
        <p:txBody>
          <a:bodyPr>
            <a:normAutofit/>
          </a:bodyPr>
          <a:lstStyle/>
          <a:p>
            <a:r>
              <a:rPr lang="en-NZ" dirty="0" smtClean="0"/>
              <a:t>Protected Viewer ‘Sandbox’</a:t>
            </a:r>
            <a:endParaRPr lang="en-NZ" dirty="0"/>
          </a:p>
        </p:txBody>
      </p:sp>
      <p:sp>
        <p:nvSpPr>
          <p:cNvPr id="3" name="Text Placeholder 2"/>
          <p:cNvSpPr>
            <a:spLocks noGrp="1"/>
          </p:cNvSpPr>
          <p:nvPr>
            <p:ph type="body" sz="quarter" idx="10"/>
          </p:nvPr>
        </p:nvSpPr>
        <p:spPr>
          <a:xfrm>
            <a:off x="2696118" y="1368056"/>
            <a:ext cx="5572164" cy="3837789"/>
          </a:xfrm>
        </p:spPr>
        <p:txBody>
          <a:bodyPr/>
          <a:lstStyle/>
          <a:p>
            <a:r>
              <a:rPr lang="en-NZ" dirty="0" smtClean="0"/>
              <a:t>Word, Excel, PPT files can run in the ‘sandbox’</a:t>
            </a:r>
          </a:p>
          <a:p>
            <a:r>
              <a:rPr lang="en-NZ" dirty="0" smtClean="0"/>
              <a:t>Prevents harmful documents from damaging user data </a:t>
            </a:r>
            <a:r>
              <a:rPr lang="en-NZ" dirty="0" smtClean="0"/>
              <a:t/>
            </a:r>
            <a:br>
              <a:rPr lang="en-NZ" dirty="0" smtClean="0"/>
            </a:br>
            <a:r>
              <a:rPr lang="en-NZ" dirty="0" smtClean="0"/>
              <a:t>and </a:t>
            </a:r>
            <a:r>
              <a:rPr lang="en-NZ" dirty="0" smtClean="0"/>
              <a:t>OS</a:t>
            </a:r>
          </a:p>
          <a:p>
            <a:r>
              <a:rPr lang="en-NZ" dirty="0" smtClean="0"/>
              <a:t>Help users make better </a:t>
            </a:r>
            <a:r>
              <a:rPr lang="en-NZ" dirty="0" smtClean="0"/>
              <a:t/>
            </a:r>
            <a:br>
              <a:rPr lang="en-NZ" dirty="0" smtClean="0"/>
            </a:br>
            <a:r>
              <a:rPr lang="en-NZ" dirty="0" smtClean="0"/>
              <a:t>trust </a:t>
            </a:r>
            <a:r>
              <a:rPr lang="en-NZ" dirty="0" smtClean="0"/>
              <a:t>decisions</a:t>
            </a:r>
            <a:endParaRPr lang="en-NZ" dirty="0"/>
          </a:p>
        </p:txBody>
      </p:sp>
    </p:spTree>
    <p:extLst/>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ounded Rectangle 40"/>
          <p:cNvSpPr/>
          <p:nvPr/>
        </p:nvSpPr>
        <p:spPr bwMode="auto">
          <a:xfrm>
            <a:off x="6929454" y="1643050"/>
            <a:ext cx="1778547" cy="1214446"/>
          </a:xfrm>
          <a:prstGeom prst="roundRect">
            <a:avLst>
              <a:gd name="adj" fmla="val 8012"/>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sp>
        <p:nvSpPr>
          <p:cNvPr id="26" name="Bent Arrow 25"/>
          <p:cNvSpPr/>
          <p:nvPr/>
        </p:nvSpPr>
        <p:spPr bwMode="auto">
          <a:xfrm flipH="1">
            <a:off x="6858016" y="3643314"/>
            <a:ext cx="864000" cy="500066"/>
          </a:xfrm>
          <a:prstGeom prst="bentArrow">
            <a:avLst/>
          </a:prstGeom>
          <a:ln>
            <a:noFill/>
            <a:headEnd type="none" w="med" len="med"/>
            <a:tailEnd type="none" w="med" len="med"/>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sp>
        <p:nvSpPr>
          <p:cNvPr id="40" name="Rounded Rectangle 39"/>
          <p:cNvSpPr/>
          <p:nvPr/>
        </p:nvSpPr>
        <p:spPr bwMode="auto">
          <a:xfrm>
            <a:off x="7072330" y="4143380"/>
            <a:ext cx="1635671" cy="1214446"/>
          </a:xfrm>
          <a:prstGeom prst="roundRect">
            <a:avLst>
              <a:gd name="adj" fmla="val 8012"/>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sp>
        <p:nvSpPr>
          <p:cNvPr id="28" name="Bent Arrow 27"/>
          <p:cNvSpPr/>
          <p:nvPr/>
        </p:nvSpPr>
        <p:spPr bwMode="auto">
          <a:xfrm rot="16200000">
            <a:off x="5607672" y="4250358"/>
            <a:ext cx="714404" cy="500400"/>
          </a:xfrm>
          <a:prstGeom prst="bentArrow">
            <a:avLst/>
          </a:prstGeom>
          <a:ln>
            <a:noFill/>
            <a:headEnd type="none" w="med" len="med"/>
            <a:tailEnd type="none" w="med" len="med"/>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sp>
        <p:nvSpPr>
          <p:cNvPr id="37" name="Rounded Rectangle 36"/>
          <p:cNvSpPr/>
          <p:nvPr/>
        </p:nvSpPr>
        <p:spPr bwMode="auto">
          <a:xfrm>
            <a:off x="5037429" y="4643446"/>
            <a:ext cx="1635671" cy="1214446"/>
          </a:xfrm>
          <a:prstGeom prst="roundRect">
            <a:avLst>
              <a:gd name="adj" fmla="val 8012"/>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sp>
        <p:nvSpPr>
          <p:cNvPr id="21" name="Bent Arrow 20"/>
          <p:cNvSpPr/>
          <p:nvPr/>
        </p:nvSpPr>
        <p:spPr bwMode="auto">
          <a:xfrm>
            <a:off x="3922314" y="3643314"/>
            <a:ext cx="864000" cy="500066"/>
          </a:xfrm>
          <a:prstGeom prst="bentArrow">
            <a:avLst/>
          </a:prstGeom>
          <a:ln>
            <a:noFill/>
            <a:headEnd type="none" w="med" len="med"/>
            <a:tailEnd type="none" w="med" len="med"/>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sp>
        <p:nvSpPr>
          <p:cNvPr id="32" name="Rounded Rectangle 31"/>
          <p:cNvSpPr/>
          <p:nvPr/>
        </p:nvSpPr>
        <p:spPr bwMode="auto">
          <a:xfrm>
            <a:off x="2878508" y="4143380"/>
            <a:ext cx="1635671" cy="1214446"/>
          </a:xfrm>
          <a:prstGeom prst="roundRect">
            <a:avLst>
              <a:gd name="adj" fmla="val 8012"/>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sp>
        <p:nvSpPr>
          <p:cNvPr id="2" name="Title 1"/>
          <p:cNvSpPr>
            <a:spLocks noGrp="1"/>
          </p:cNvSpPr>
          <p:nvPr>
            <p:ph type="title"/>
          </p:nvPr>
        </p:nvSpPr>
        <p:spPr>
          <a:xfrm>
            <a:off x="381000" y="228600"/>
            <a:ext cx="8382000" cy="664797"/>
          </a:xfrm>
        </p:spPr>
        <p:txBody>
          <a:bodyPr>
            <a:normAutofit/>
          </a:bodyPr>
          <a:lstStyle/>
          <a:p>
            <a:r>
              <a:rPr lang="en-NZ" dirty="0" smtClean="0"/>
              <a:t>Protected Viewer</a:t>
            </a:r>
            <a:endParaRPr lang="en-NZ" dirty="0"/>
          </a:p>
        </p:txBody>
      </p:sp>
      <p:grpSp>
        <p:nvGrpSpPr>
          <p:cNvPr id="3" name="Group 32"/>
          <p:cNvGrpSpPr/>
          <p:nvPr/>
        </p:nvGrpSpPr>
        <p:grpSpPr>
          <a:xfrm>
            <a:off x="4929190" y="2214554"/>
            <a:ext cx="1785950" cy="1785950"/>
            <a:chOff x="4786314" y="3571876"/>
            <a:chExt cx="1785950" cy="1785950"/>
          </a:xfrm>
        </p:grpSpPr>
        <p:sp>
          <p:nvSpPr>
            <p:cNvPr id="6" name="Oval 5"/>
            <p:cNvSpPr/>
            <p:nvPr/>
          </p:nvSpPr>
          <p:spPr bwMode="auto">
            <a:xfrm>
              <a:off x="4786314" y="3571876"/>
              <a:ext cx="1785950" cy="1785950"/>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sp>
          <p:nvSpPr>
            <p:cNvPr id="13" name="Rectangle 12"/>
            <p:cNvSpPr/>
            <p:nvPr/>
          </p:nvSpPr>
          <p:spPr>
            <a:xfrm>
              <a:off x="4815712" y="3857628"/>
              <a:ext cx="1643074" cy="1200329"/>
            </a:xfrm>
            <a:prstGeom prst="rect">
              <a:avLst/>
            </a:prstGeom>
            <a:effectLst>
              <a:outerShdw blurRad="50800" dist="38100" dir="2700000" algn="tl" rotWithShape="0">
                <a:prstClr val="black">
                  <a:alpha val="40000"/>
                </a:prstClr>
              </a:outerShdw>
            </a:effectLst>
          </p:spPr>
          <p:txBody>
            <a:bodyPr wrap="square">
              <a:spAutoFit/>
            </a:bodyPr>
            <a:lstStyle/>
            <a:p>
              <a:pPr algn="ctr"/>
              <a:r>
                <a:rPr lang="en-NZ" sz="2400" dirty="0" smtClean="0">
                  <a:gradFill>
                    <a:gsLst>
                      <a:gs pos="0">
                        <a:srgbClr val="FFFFFF"/>
                      </a:gs>
                      <a:gs pos="100000">
                        <a:srgbClr val="FFFFFF"/>
                      </a:gs>
                    </a:gsLst>
                    <a:lin ang="5400000" scaled="0"/>
                  </a:gradFill>
                  <a:effectLst>
                    <a:outerShdw blurRad="50800" dist="12700" dir="2700000" algn="tl" rotWithShape="0">
                      <a:prstClr val="black">
                        <a:alpha val="40000"/>
                      </a:prstClr>
                    </a:outerShdw>
                  </a:effectLst>
                </a:rPr>
                <a:t>Office Protected Viewer</a:t>
              </a:r>
              <a:endParaRPr lang="en-NZ" sz="2400" dirty="0">
                <a:effectLst>
                  <a:outerShdw blurRad="50800" dist="12700" dir="2700000" algn="tl" rotWithShape="0">
                    <a:prstClr val="black">
                      <a:alpha val="40000"/>
                    </a:prstClr>
                  </a:outerShdw>
                </a:effectLst>
              </a:endParaRPr>
            </a:p>
          </p:txBody>
        </p:sp>
      </p:grpSp>
      <p:sp>
        <p:nvSpPr>
          <p:cNvPr id="22" name="Bent Arrow 21"/>
          <p:cNvSpPr/>
          <p:nvPr/>
        </p:nvSpPr>
        <p:spPr bwMode="auto">
          <a:xfrm rot="10800000">
            <a:off x="6851272" y="2857496"/>
            <a:ext cx="864000" cy="500066"/>
          </a:xfrm>
          <a:prstGeom prst="bentArrow">
            <a:avLst/>
          </a:prstGeom>
          <a:ln>
            <a:noFill/>
            <a:headEnd type="none" w="med" len="med"/>
            <a:tailEnd type="none" w="med" len="med"/>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sp>
        <p:nvSpPr>
          <p:cNvPr id="27" name="Bent Arrow 26"/>
          <p:cNvSpPr/>
          <p:nvPr/>
        </p:nvSpPr>
        <p:spPr bwMode="auto">
          <a:xfrm rot="10800000" flipH="1">
            <a:off x="3929058" y="2857495"/>
            <a:ext cx="864000" cy="500066"/>
          </a:xfrm>
          <a:prstGeom prst="bentArrow">
            <a:avLst/>
          </a:prstGeom>
          <a:ln>
            <a:noFill/>
            <a:headEnd type="none" w="med" len="med"/>
            <a:tailEnd type="none" w="med" len="med"/>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sp>
        <p:nvSpPr>
          <p:cNvPr id="17" name="Rounded Rectangle 16"/>
          <p:cNvSpPr/>
          <p:nvPr/>
        </p:nvSpPr>
        <p:spPr bwMode="auto">
          <a:xfrm>
            <a:off x="2878508" y="1643050"/>
            <a:ext cx="1635671" cy="1214446"/>
          </a:xfrm>
          <a:prstGeom prst="roundRect">
            <a:avLst>
              <a:gd name="adj" fmla="val 8012"/>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sp>
        <p:nvSpPr>
          <p:cNvPr id="8" name="Rectangle 7"/>
          <p:cNvSpPr/>
          <p:nvPr/>
        </p:nvSpPr>
        <p:spPr>
          <a:xfrm>
            <a:off x="3000364" y="1643050"/>
            <a:ext cx="1357322" cy="1200329"/>
          </a:xfrm>
          <a:prstGeom prst="rect">
            <a:avLst/>
          </a:prstGeom>
        </p:spPr>
        <p:txBody>
          <a:bodyPr wrap="square">
            <a:spAutoFit/>
          </a:bodyPr>
          <a:lstStyle/>
          <a:p>
            <a:pPr algn="ctr"/>
            <a:r>
              <a:rPr lang="en-NZ"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Files that failed </a:t>
            </a:r>
          </a:p>
          <a:p>
            <a:pPr algn="ctr"/>
            <a:r>
              <a:rPr lang="en-NZ"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File Validation</a:t>
            </a:r>
            <a:endParaRPr lang="en-NZ" dirty="0"/>
          </a:p>
        </p:txBody>
      </p:sp>
      <p:sp>
        <p:nvSpPr>
          <p:cNvPr id="10" name="Rectangle 9"/>
          <p:cNvSpPr/>
          <p:nvPr/>
        </p:nvSpPr>
        <p:spPr>
          <a:xfrm>
            <a:off x="6918944" y="1785926"/>
            <a:ext cx="1785950" cy="923330"/>
          </a:xfrm>
          <a:prstGeom prst="rect">
            <a:avLst/>
          </a:prstGeom>
        </p:spPr>
        <p:txBody>
          <a:bodyPr wrap="square">
            <a:spAutoFit/>
          </a:bodyPr>
          <a:lstStyle/>
          <a:p>
            <a:pPr algn="ctr"/>
            <a:r>
              <a:rPr lang="en-NZ"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Files that don’t comply with File Block Policy</a:t>
            </a:r>
            <a:endParaRPr lang="en-NZ" dirty="0"/>
          </a:p>
        </p:txBody>
      </p:sp>
      <p:sp>
        <p:nvSpPr>
          <p:cNvPr id="9" name="Rectangle 8"/>
          <p:cNvSpPr/>
          <p:nvPr/>
        </p:nvSpPr>
        <p:spPr>
          <a:xfrm>
            <a:off x="2838600" y="4417615"/>
            <a:ext cx="1714512" cy="646331"/>
          </a:xfrm>
          <a:prstGeom prst="rect">
            <a:avLst/>
          </a:prstGeom>
        </p:spPr>
        <p:txBody>
          <a:bodyPr wrap="square">
            <a:spAutoFit/>
          </a:bodyPr>
          <a:lstStyle/>
          <a:p>
            <a:pPr algn="ctr"/>
            <a:r>
              <a:rPr lang="en-NZ"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Files in unsafe folders</a:t>
            </a:r>
            <a:endParaRPr lang="en-NZ" dirty="0"/>
          </a:p>
        </p:txBody>
      </p:sp>
      <p:sp>
        <p:nvSpPr>
          <p:cNvPr id="12" name="Rectangle 11"/>
          <p:cNvSpPr/>
          <p:nvPr/>
        </p:nvSpPr>
        <p:spPr>
          <a:xfrm>
            <a:off x="5113381" y="4918059"/>
            <a:ext cx="1467261" cy="646331"/>
          </a:xfrm>
          <a:prstGeom prst="rect">
            <a:avLst/>
          </a:prstGeom>
        </p:spPr>
        <p:txBody>
          <a:bodyPr wrap="none">
            <a:spAutoFit/>
          </a:bodyPr>
          <a:lstStyle/>
          <a:p>
            <a:pPr algn="ctr"/>
            <a:r>
              <a:rPr lang="en-NZ"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All Outlook </a:t>
            </a:r>
          </a:p>
          <a:p>
            <a:pPr algn="ctr"/>
            <a:r>
              <a:rPr lang="en-NZ"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Attachments</a:t>
            </a:r>
            <a:endParaRPr lang="en-NZ" dirty="0"/>
          </a:p>
        </p:txBody>
      </p:sp>
      <p:sp>
        <p:nvSpPr>
          <p:cNvPr id="11" name="Rectangle 10"/>
          <p:cNvSpPr/>
          <p:nvPr/>
        </p:nvSpPr>
        <p:spPr>
          <a:xfrm>
            <a:off x="7164788" y="4286256"/>
            <a:ext cx="1428760" cy="923330"/>
          </a:xfrm>
          <a:prstGeom prst="rect">
            <a:avLst/>
          </a:prstGeom>
        </p:spPr>
        <p:txBody>
          <a:bodyPr wrap="square">
            <a:spAutoFit/>
          </a:bodyPr>
          <a:lstStyle/>
          <a:p>
            <a:pPr algn="ctr"/>
            <a:r>
              <a:rPr lang="en-NZ"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Files from the Internet Zone</a:t>
            </a:r>
            <a:endParaRPr lang="en-NZ" dirty="0"/>
          </a:p>
        </p:txBody>
      </p:sp>
      <p:grpSp>
        <p:nvGrpSpPr>
          <p:cNvPr id="4" name="Group 24"/>
          <p:cNvGrpSpPr/>
          <p:nvPr/>
        </p:nvGrpSpPr>
        <p:grpSpPr>
          <a:xfrm>
            <a:off x="428596" y="1428736"/>
            <a:ext cx="1998005" cy="4687626"/>
            <a:chOff x="4572000" y="1428736"/>
            <a:chExt cx="1998005" cy="4687626"/>
          </a:xfrm>
        </p:grpSpPr>
        <p:sp>
          <p:nvSpPr>
            <p:cNvPr id="29" name="Rounded Rectangle 28"/>
            <p:cNvSpPr/>
            <p:nvPr/>
          </p:nvSpPr>
          <p:spPr bwMode="auto">
            <a:xfrm>
              <a:off x="4572000" y="1428736"/>
              <a:ext cx="1998005" cy="4687626"/>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a:p>
              <a:pPr algn="ctr" defTabSz="914099"/>
              <a:r>
                <a:rPr lang="en-NZ" sz="2500" b="1"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Mitigate the Exploits</a:t>
              </a:r>
            </a:p>
          </p:txBody>
        </p:sp>
        <p:sp>
          <p:nvSpPr>
            <p:cNvPr id="30" name="Oval 29"/>
            <p:cNvSpPr/>
            <p:nvPr/>
          </p:nvSpPr>
          <p:spPr bwMode="auto">
            <a:xfrm>
              <a:off x="4664458" y="2571744"/>
              <a:ext cx="1785950" cy="642942"/>
            </a:xfrm>
            <a:prstGeom prst="ellipse">
              <a:avLst/>
            </a:prstGeom>
            <a:solidFill>
              <a:schemeClr val="accent2">
                <a:lumMod val="75000"/>
              </a:schemeClr>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pic>
          <p:nvPicPr>
            <p:cNvPr id="31" name="Picture 5" descr="C:\Documents and Settings\michelleo\Desktop\MS Icons from DVD\Security Proactive Content.png"/>
            <p:cNvPicPr>
              <a:picLocks noChangeAspect="1" noChangeArrowheads="1"/>
            </p:cNvPicPr>
            <p:nvPr/>
          </p:nvPicPr>
          <p:blipFill>
            <a:blip r:embed="rId3"/>
            <a:srcRect/>
            <a:stretch>
              <a:fillRect/>
            </a:stretch>
          </p:blipFill>
          <p:spPr bwMode="auto">
            <a:xfrm>
              <a:off x="5072066" y="1857364"/>
              <a:ext cx="855417" cy="1285884"/>
            </a:xfrm>
            <a:prstGeom prst="rect">
              <a:avLst/>
            </a:prstGeom>
            <a:noFill/>
          </p:spPr>
        </p:pic>
      </p:grpSp>
    </p:spTree>
    <p:extLst/>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Office - </a:t>
            </a:r>
            <a:r>
              <a:rPr lang="en-US" dirty="0" err="1" smtClean="0"/>
              <a:t>FileFormats</a:t>
            </a:r>
            <a:endParaRPr lang="en-US" dirty="0"/>
          </a:p>
        </p:txBody>
      </p:sp>
      <p:sp>
        <p:nvSpPr>
          <p:cNvPr id="3" name="Subtitle 2"/>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Observations on XP</a:t>
            </a:r>
            <a:endParaRPr lang="en-US" dirty="0"/>
          </a:p>
        </p:txBody>
      </p:sp>
      <p:graphicFrame>
        <p:nvGraphicFramePr>
          <p:cNvPr id="7" name="Content Placeholder 6"/>
          <p:cNvGraphicFramePr>
            <a:graphicFrameLocks noGrp="1"/>
          </p:cNvGraphicFramePr>
          <p:nvPr>
            <p:ph sz="half" idx="1"/>
          </p:nvPr>
        </p:nvGraphicFramePr>
        <p:xfrm>
          <a:off x="457200" y="1600200"/>
          <a:ext cx="3657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Content Placeholder 7"/>
          <p:cNvGraphicFramePr>
            <a:graphicFrameLocks noGrp="1"/>
          </p:cNvGraphicFramePr>
          <p:nvPr>
            <p:ph sz="half" idx="2"/>
          </p:nvPr>
        </p:nvGraphicFramePr>
        <p:xfrm>
          <a:off x="4267200" y="1600200"/>
          <a:ext cx="3657600" cy="452596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Observations on Vista</a:t>
            </a:r>
            <a:endParaRPr lang="en-US" dirty="0"/>
          </a:p>
        </p:txBody>
      </p:sp>
      <p:graphicFrame>
        <p:nvGraphicFramePr>
          <p:cNvPr id="7" name="Content Placeholder 6"/>
          <p:cNvGraphicFramePr>
            <a:graphicFrameLocks noGrp="1"/>
          </p:cNvGraphicFramePr>
          <p:nvPr>
            <p:ph sz="half" idx="1"/>
          </p:nvPr>
        </p:nvGraphicFramePr>
        <p:xfrm>
          <a:off x="457200" y="1600200"/>
          <a:ext cx="3657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Content Placeholder 7"/>
          <p:cNvGraphicFramePr>
            <a:graphicFrameLocks noGrp="1"/>
          </p:cNvGraphicFramePr>
          <p:nvPr>
            <p:ph sz="half" idx="2"/>
          </p:nvPr>
        </p:nvGraphicFramePr>
        <p:xfrm>
          <a:off x="4267200" y="1600200"/>
          <a:ext cx="3657600" cy="452596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quot;No&quot; Symbol 4"/>
          <p:cNvSpPr/>
          <p:nvPr/>
        </p:nvSpPr>
        <p:spPr>
          <a:xfrm>
            <a:off x="5638800" y="3962400"/>
            <a:ext cx="914400" cy="838200"/>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quot;No&quot; Symbol 5"/>
          <p:cNvSpPr/>
          <p:nvPr/>
        </p:nvSpPr>
        <p:spPr>
          <a:xfrm>
            <a:off x="5638800" y="5181600"/>
            <a:ext cx="914400" cy="838200"/>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Better Together</a:t>
            </a:r>
            <a:endParaRPr lang="en-US" dirty="0"/>
          </a:p>
        </p:txBody>
      </p:sp>
      <p:graphicFrame>
        <p:nvGraphicFramePr>
          <p:cNvPr id="7" name="Content Placeholder 6"/>
          <p:cNvGraphicFramePr>
            <a:graphicFrameLocks noGrp="1"/>
          </p:cNvGraphicFramePr>
          <p:nvPr>
            <p:ph idx="1"/>
          </p:nvPr>
        </p:nvGraphicFramePr>
        <p:xfrm>
          <a:off x="457200" y="1600200"/>
          <a:ext cx="7467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Mitigations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Configure your computer to use Microsoft Update</a:t>
            </a:r>
          </a:p>
          <a:p>
            <a:pPr lvl="1"/>
            <a:r>
              <a:rPr lang="en-US" dirty="0" smtClean="0"/>
              <a:t>Ensure that Microsoft security update MS06-027 has been applied to any affected software in your environment: </a:t>
            </a:r>
            <a:r>
              <a:rPr lang="en-US" dirty="0" smtClean="0">
                <a:hlinkClick r:id="rId3"/>
              </a:rPr>
              <a:t>http://www.microsoft.com/technet/security/bulletin/</a:t>
            </a:r>
            <a:r>
              <a:rPr lang="en-US" dirty="0" smtClean="0"/>
              <a:t> MS06-027.mspx.</a:t>
            </a:r>
          </a:p>
          <a:p>
            <a:pPr lvl="1"/>
            <a:endParaRPr lang="en-US" dirty="0" smtClean="0"/>
          </a:p>
          <a:p>
            <a:r>
              <a:rPr lang="en-US" dirty="0" smtClean="0"/>
              <a:t>Keep your third-party software up to date. Updates for Adobe products can be downloaded from </a:t>
            </a:r>
            <a:r>
              <a:rPr lang="en-US" dirty="0" smtClean="0">
                <a:hlinkClick r:id="rId4"/>
              </a:rPr>
              <a:t>http://www.adobe.com/downloads/updates/</a:t>
            </a:r>
            <a:r>
              <a:rPr lang="en-US" dirty="0" smtClean="0"/>
              <a:t>. </a:t>
            </a:r>
          </a:p>
          <a:p>
            <a:endParaRPr lang="en-US" dirty="0" smtClean="0"/>
          </a:p>
          <a:p>
            <a:r>
              <a:rPr lang="en-US" dirty="0" smtClean="0"/>
              <a:t>If possible, upgrade your software applications to the most recent versions, since these demonstrate lower rates of attack.</a:t>
            </a:r>
          </a:p>
          <a:p>
            <a:endParaRPr lang="en-US" dirty="0" smtClean="0"/>
          </a:p>
          <a:p>
            <a:r>
              <a:rPr lang="en-US" dirty="0" smtClean="0"/>
              <a:t>Avoid opening attachments or clicking links to documents in e-mail or instant messages that are received unexpectedly or from an unknown source.</a:t>
            </a:r>
          </a:p>
          <a:p>
            <a:endParaRPr lang="en-US" dirty="0" smtClean="0"/>
          </a:p>
          <a:p>
            <a:r>
              <a:rPr lang="en-US" dirty="0" smtClean="0"/>
              <a:t>Use up-to-date antivirus software from a known, trusted source that offers real-time protection and continually updated definition files to detect and block exploits.</a:t>
            </a:r>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Threat Landscape is getting better?</a:t>
            </a:r>
            <a:endParaRPr lang="en-US" dirty="0"/>
          </a:p>
        </p:txBody>
      </p:sp>
      <p:sp>
        <p:nvSpPr>
          <p:cNvPr id="3" name="Text Placeholder 2"/>
          <p:cNvSpPr>
            <a:spLocks noGrp="1"/>
          </p:cNvSpPr>
          <p:nvPr>
            <p:ph type="body" sz="quarter" idx="10"/>
          </p:nvPr>
        </p:nvSpPr>
        <p:spPr/>
        <p:txBody>
          <a:bodyPr/>
          <a:lstStyle/>
          <a:p>
            <a:r>
              <a:rPr lang="en-US" dirty="0" smtClean="0"/>
              <a:t>Improvement in </a:t>
            </a:r>
            <a:r>
              <a:rPr lang="en-US" dirty="0" smtClean="0">
                <a:solidFill>
                  <a:schemeClr val="bg2">
                    <a:lumMod val="50000"/>
                  </a:schemeClr>
                </a:solidFill>
              </a:rPr>
              <a:t>Software Development Practice</a:t>
            </a:r>
          </a:p>
          <a:p>
            <a:pPr lvl="1"/>
            <a:r>
              <a:rPr lang="en-US" sz="2400" dirty="0" smtClean="0">
                <a:solidFill>
                  <a:schemeClr val="accent1"/>
                </a:solidFill>
              </a:rPr>
              <a:t>Software Development Lifecycle (SDL)</a:t>
            </a:r>
          </a:p>
          <a:p>
            <a:pPr lvl="1"/>
            <a:r>
              <a:rPr lang="en-US" sz="2400" dirty="0" smtClean="0">
                <a:solidFill>
                  <a:schemeClr val="accent1"/>
                </a:solidFill>
                <a:hlinkClick r:id="rId3" action="ppaction://hlinkfile"/>
              </a:rPr>
              <a:t>Geoff</a:t>
            </a:r>
            <a:r>
              <a:rPr lang="en-US" sz="2400" dirty="0" smtClean="0">
                <a:solidFill>
                  <a:schemeClr val="accent1"/>
                </a:solidFill>
              </a:rPr>
              <a:t> 1min Video</a:t>
            </a:r>
          </a:p>
          <a:p>
            <a:r>
              <a:rPr lang="en-US" dirty="0" smtClean="0"/>
              <a:t>Increased Availability of </a:t>
            </a:r>
            <a:r>
              <a:rPr lang="en-US" dirty="0" smtClean="0">
                <a:solidFill>
                  <a:schemeClr val="bg2">
                    <a:lumMod val="50000"/>
                  </a:schemeClr>
                </a:solidFill>
              </a:rPr>
              <a:t>Automatic Patch Update Process</a:t>
            </a:r>
          </a:p>
          <a:p>
            <a:pPr lvl="1"/>
            <a:r>
              <a:rPr lang="en-US" sz="2400" dirty="0" smtClean="0">
                <a:solidFill>
                  <a:schemeClr val="accent1"/>
                </a:solidFill>
              </a:rPr>
              <a:t>Patch Tuesday and Auto Updates</a:t>
            </a:r>
          </a:p>
          <a:p>
            <a:pPr lvl="1"/>
            <a:r>
              <a:rPr lang="en-US" sz="2400" dirty="0" smtClean="0">
                <a:solidFill>
                  <a:schemeClr val="accent1"/>
                </a:solidFill>
              </a:rPr>
              <a:t>However, unpatched client is primary initial infection vector</a:t>
            </a:r>
          </a:p>
          <a:p>
            <a:r>
              <a:rPr lang="en-US" dirty="0" smtClean="0">
                <a:solidFill>
                  <a:srgbClr val="FF0000"/>
                </a:solidFill>
              </a:rPr>
              <a:t>Social engineering techniques </a:t>
            </a:r>
            <a:r>
              <a:rPr lang="en-US" dirty="0" smtClean="0">
                <a:solidFill>
                  <a:schemeClr val="accent1"/>
                </a:solidFill>
              </a:rPr>
              <a:t>to mislead Victims </a:t>
            </a:r>
          </a:p>
          <a:p>
            <a:pPr lvl="1"/>
            <a:r>
              <a:rPr lang="en-US" sz="2400" dirty="0" smtClean="0">
                <a:solidFill>
                  <a:schemeClr val="accent1"/>
                </a:solidFill>
              </a:rPr>
              <a:t>Attacker still finds success with a variety of techniques for manipulating people</a:t>
            </a:r>
            <a:endParaRPr lang="en-US" sz="2400" dirty="0" smtClean="0">
              <a:solidFill>
                <a:srgbClr val="FF0000"/>
              </a:solidFill>
            </a:endParaRPr>
          </a:p>
          <a:p>
            <a:pPr lvl="1"/>
            <a:endParaRPr lang="en-US" dirty="0" smtClean="0"/>
          </a:p>
        </p:txBody>
      </p:sp>
    </p:spTree>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GB" dirty="0"/>
          </a:p>
        </p:txBody>
      </p:sp>
      <p:sp>
        <p:nvSpPr>
          <p:cNvPr id="3" name="Content Placeholder 2"/>
          <p:cNvSpPr>
            <a:spLocks noGrp="1"/>
          </p:cNvSpPr>
          <p:nvPr>
            <p:ph idx="1"/>
          </p:nvPr>
        </p:nvSpPr>
        <p:spPr/>
        <p:txBody>
          <a:bodyPr/>
          <a:lstStyle/>
          <a:p>
            <a:r>
              <a:rPr lang="en-US" dirty="0" smtClean="0"/>
              <a:t>Trends are WORMS, Rogue, </a:t>
            </a:r>
            <a:r>
              <a:rPr lang="en-US" dirty="0" err="1" smtClean="0"/>
              <a:t>FileFormat</a:t>
            </a:r>
            <a:endParaRPr lang="en-US" dirty="0" smtClean="0"/>
          </a:p>
          <a:p>
            <a:pPr lvl="1"/>
            <a:r>
              <a:rPr lang="en-US" dirty="0" smtClean="0"/>
              <a:t>Varies world wide</a:t>
            </a:r>
          </a:p>
          <a:p>
            <a:r>
              <a:rPr lang="en-US" dirty="0" smtClean="0"/>
              <a:t>Security Community effort in industry to keep on top</a:t>
            </a:r>
          </a:p>
          <a:p>
            <a:r>
              <a:rPr lang="en-US" dirty="0" smtClean="0"/>
              <a:t>Technology evolving fast to solve root cause (</a:t>
            </a:r>
            <a:r>
              <a:rPr lang="en-US" dirty="0" err="1" smtClean="0"/>
              <a:t>GateKeeper</a:t>
            </a:r>
            <a:r>
              <a:rPr lang="en-US" dirty="0" smtClean="0"/>
              <a:t>)</a:t>
            </a:r>
          </a:p>
          <a:p>
            <a:r>
              <a:rPr lang="en-US" dirty="0" smtClean="0"/>
              <a:t>Updates, Virus Checkers, Good Risk Management are key, Security Standards</a:t>
            </a:r>
          </a:p>
          <a:p>
            <a:r>
              <a:rPr lang="en-US" dirty="0" smtClean="0"/>
              <a:t>Lockdowns go a long way</a:t>
            </a:r>
          </a:p>
          <a:p>
            <a:endParaRPr lang="en-GB" dirty="0"/>
          </a:p>
        </p:txBody>
      </p:sp>
    </p:spTree>
  </p:cSld>
  <p:clrMapOvr>
    <a:masterClrMapping/>
  </p:clrMapOvr>
  <p:transition>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Case Study</a:t>
            </a:r>
            <a:endParaRPr lang="en-GB" dirty="0"/>
          </a:p>
        </p:txBody>
      </p:sp>
      <p:sp>
        <p:nvSpPr>
          <p:cNvPr id="3" name="Content Placeholder 2"/>
          <p:cNvSpPr>
            <a:spLocks noGrp="1"/>
          </p:cNvSpPr>
          <p:nvPr>
            <p:ph idx="1"/>
          </p:nvPr>
        </p:nvSpPr>
        <p:spPr/>
        <p:txBody>
          <a:bodyPr/>
          <a:lstStyle/>
          <a:p>
            <a:r>
              <a:rPr lang="en-US" dirty="0" err="1" smtClean="0"/>
              <a:t>AppLocker</a:t>
            </a:r>
            <a:r>
              <a:rPr lang="en-US" dirty="0" smtClean="0"/>
              <a:t> + Windows only rules + App rules</a:t>
            </a:r>
          </a:p>
          <a:p>
            <a:r>
              <a:rPr lang="en-US" dirty="0" smtClean="0"/>
              <a:t>No execute for standard users for writable areas</a:t>
            </a:r>
          </a:p>
          <a:p>
            <a:r>
              <a:rPr lang="en-US" dirty="0" err="1" smtClean="0"/>
              <a:t>Bitlocker</a:t>
            </a:r>
            <a:endParaRPr lang="en-US" dirty="0" smtClean="0"/>
          </a:p>
          <a:p>
            <a:r>
              <a:rPr lang="en-US" dirty="0" smtClean="0"/>
              <a:t>Lockdown to reduce attack surface</a:t>
            </a:r>
          </a:p>
          <a:p>
            <a:r>
              <a:rPr lang="en-US" dirty="0" smtClean="0"/>
              <a:t>Virus checker/Updates etc…</a:t>
            </a:r>
          </a:p>
          <a:p>
            <a:endParaRPr lang="en-US" dirty="0" smtClean="0"/>
          </a:p>
          <a:p>
            <a:r>
              <a:rPr lang="en-US" dirty="0" smtClean="0"/>
              <a:t>Gives a solid defense in-depth client build!</a:t>
            </a:r>
          </a:p>
          <a:p>
            <a:pPr>
              <a:buNone/>
            </a:pPr>
            <a:endParaRPr lang="en-US" dirty="0" smtClean="0"/>
          </a:p>
          <a:p>
            <a:endParaRPr lang="en-GB" dirty="0"/>
          </a:p>
        </p:txBody>
      </p:sp>
    </p:spTree>
  </p:cSld>
  <p:clrMapOvr>
    <a:masterClrMapping/>
  </p:clrMapOvr>
  <p:transition>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Text Placeholder 2"/>
          <p:cNvSpPr>
            <a:spLocks noGrp="1"/>
          </p:cNvSpPr>
          <p:nvPr>
            <p:ph type="body" sz="quarter" idx="10"/>
          </p:nvPr>
        </p:nvSpPr>
        <p:spPr>
          <a:xfrm>
            <a:off x="381000" y="1411552"/>
            <a:ext cx="8382000" cy="4562528"/>
          </a:xfrm>
        </p:spPr>
        <p:txBody>
          <a:bodyPr>
            <a:normAutofit fontScale="85000" lnSpcReduction="20000"/>
          </a:bodyPr>
          <a:lstStyle/>
          <a:p>
            <a:r>
              <a:rPr lang="en-US" dirty="0" smtClean="0"/>
              <a:t>Both security vendors and IT professionals should </a:t>
            </a:r>
          </a:p>
          <a:p>
            <a:pPr lvl="1"/>
            <a:r>
              <a:rPr lang="en-US" dirty="0" smtClean="0"/>
              <a:t>Adjust their risk management processes appropriately to help ensure that all operating systems and applications are protected (ISO 27000, COBIT, MS Sec Risk Guide)</a:t>
            </a:r>
          </a:p>
          <a:p>
            <a:pPr lvl="1"/>
            <a:r>
              <a:rPr lang="en-US" dirty="0" smtClean="0"/>
              <a:t>Keep updating wide range of potential security issues</a:t>
            </a:r>
          </a:p>
          <a:p>
            <a:pPr lvl="1"/>
            <a:r>
              <a:rPr lang="en-US" dirty="0" smtClean="0"/>
              <a:t>Take appropriate actions based on your risk assessment</a:t>
            </a:r>
          </a:p>
          <a:p>
            <a:r>
              <a:rPr lang="en-US" dirty="0" smtClean="0"/>
              <a:t>As individual to protect against malicious code</a:t>
            </a:r>
          </a:p>
          <a:p>
            <a:pPr lvl="1"/>
            <a:r>
              <a:rPr lang="en-US" dirty="0" smtClean="0"/>
              <a:t>Keep update the security patches and anti-virus signatures, and if possible upgrade to newer software</a:t>
            </a:r>
          </a:p>
          <a:p>
            <a:pPr lvl="1"/>
            <a:r>
              <a:rPr lang="en-US" dirty="0" smtClean="0"/>
              <a:t>Educate themselves for potential security risks</a:t>
            </a:r>
          </a:p>
          <a:p>
            <a:pPr lvl="1"/>
            <a:r>
              <a:rPr lang="en-US" dirty="0" smtClean="0"/>
              <a:t>IT professionals and consumers should take advantage of the defense-in-depth technologies, such as firewalls, antivirus programs, and antispyware programs available from trusted sources… </a:t>
            </a:r>
          </a:p>
          <a:p>
            <a:pPr lvl="1"/>
            <a:endParaRPr lang="en-US" dirty="0" smtClean="0"/>
          </a:p>
          <a:p>
            <a:endParaRPr lang="en-US" dirty="0" smtClean="0"/>
          </a:p>
        </p:txBody>
      </p:sp>
    </p:spTree>
  </p:cSld>
  <p:clrMapOvr>
    <a:masterClrMapping/>
  </p:clrMapOvr>
  <p:transition>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GB" dirty="0"/>
          </a:p>
        </p:txBody>
      </p:sp>
      <p:sp>
        <p:nvSpPr>
          <p:cNvPr id="3" name="Text Placeholder 2"/>
          <p:cNvSpPr>
            <a:spLocks noGrp="1"/>
          </p:cNvSpPr>
          <p:nvPr>
            <p:ph type="body" sz="quarter" idx="10"/>
          </p:nvPr>
        </p:nvSpPr>
        <p:spPr>
          <a:xfrm>
            <a:off x="381000" y="1089433"/>
            <a:ext cx="8382000" cy="596152"/>
          </a:xfrm>
        </p:spPr>
        <p:txBody>
          <a:bodyPr/>
          <a:lstStyle/>
          <a:p>
            <a:pPr>
              <a:spcBef>
                <a:spcPts val="300"/>
              </a:spcBef>
            </a:pPr>
            <a:r>
              <a:rPr lang="en-US" dirty="0" smtClean="0"/>
              <a:t>Most important of all</a:t>
            </a:r>
            <a:r>
              <a:rPr lang="en-US" dirty="0" smtClean="0"/>
              <a:t>…</a:t>
            </a:r>
            <a:endParaRPr lang="en-US" dirty="0" smtClean="0"/>
          </a:p>
          <a:p>
            <a:pPr>
              <a:spcBef>
                <a:spcPts val="300"/>
              </a:spcBef>
            </a:pPr>
            <a:r>
              <a:rPr lang="en-US" dirty="0" smtClean="0"/>
              <a:t>Stay informed &amp; up to date </a:t>
            </a:r>
          </a:p>
          <a:p>
            <a:pPr lvl="1">
              <a:spcBef>
                <a:spcPts val="300"/>
              </a:spcBef>
            </a:pPr>
            <a:r>
              <a:rPr lang="en-GB" sz="2400" dirty="0" smtClean="0">
                <a:hlinkClick r:id="rId3"/>
              </a:rPr>
              <a:t>Microsoft Malware Protection </a:t>
            </a:r>
            <a:r>
              <a:rPr lang="en-GB" sz="2400" dirty="0" err="1" smtClean="0">
                <a:hlinkClick r:id="rId3"/>
              </a:rPr>
              <a:t>Center</a:t>
            </a:r>
            <a:endParaRPr lang="en-GB" sz="2400" dirty="0" smtClean="0"/>
          </a:p>
          <a:p>
            <a:pPr lvl="1">
              <a:spcBef>
                <a:spcPts val="300"/>
              </a:spcBef>
            </a:pPr>
            <a:r>
              <a:rPr lang="en-GB" sz="2400" dirty="0" smtClean="0">
                <a:hlinkClick r:id="rId4"/>
              </a:rPr>
              <a:t>Microsoft Security Update Guide</a:t>
            </a:r>
            <a:endParaRPr lang="en-GB" sz="2400" dirty="0" smtClean="0"/>
          </a:p>
          <a:p>
            <a:pPr lvl="1">
              <a:spcBef>
                <a:spcPts val="300"/>
              </a:spcBef>
            </a:pPr>
            <a:r>
              <a:rPr lang="en-GB" sz="2400" dirty="0" smtClean="0">
                <a:hlinkClick r:id="rId5"/>
              </a:rPr>
              <a:t>Microsoft Security Engineering </a:t>
            </a:r>
            <a:r>
              <a:rPr lang="en-GB" sz="2400" dirty="0" err="1" smtClean="0">
                <a:hlinkClick r:id="rId5"/>
              </a:rPr>
              <a:t>Center</a:t>
            </a:r>
            <a:endParaRPr lang="en-GB" sz="2400" dirty="0" smtClean="0"/>
          </a:p>
          <a:p>
            <a:pPr lvl="1">
              <a:spcBef>
                <a:spcPts val="300"/>
              </a:spcBef>
            </a:pPr>
            <a:r>
              <a:rPr lang="en-GB" sz="2400" dirty="0" smtClean="0">
                <a:hlinkClick r:id="rId6"/>
              </a:rPr>
              <a:t>Microsoft Security Response </a:t>
            </a:r>
            <a:r>
              <a:rPr lang="en-GB" sz="2400" dirty="0" err="1" smtClean="0">
                <a:hlinkClick r:id="rId6"/>
              </a:rPr>
              <a:t>Center</a:t>
            </a:r>
            <a:endParaRPr lang="en-GB" sz="2400" dirty="0" smtClean="0"/>
          </a:p>
          <a:p>
            <a:pPr lvl="1">
              <a:spcBef>
                <a:spcPts val="300"/>
              </a:spcBef>
            </a:pPr>
            <a:r>
              <a:rPr lang="en-GB" sz="2400" dirty="0" smtClean="0">
                <a:hlinkClick r:id="rId7"/>
              </a:rPr>
              <a:t>Microsoft SIR v7 Report</a:t>
            </a:r>
            <a:endParaRPr lang="en-GB" sz="2400" dirty="0" smtClean="0"/>
          </a:p>
          <a:p>
            <a:pPr lvl="1">
              <a:spcBef>
                <a:spcPts val="300"/>
              </a:spcBef>
            </a:pPr>
            <a:r>
              <a:rPr lang="en-GB" sz="2400" dirty="0" smtClean="0">
                <a:hlinkClick r:id="rId8"/>
              </a:rPr>
              <a:t>Microsoft AV</a:t>
            </a:r>
            <a:endParaRPr lang="en-GB" sz="2400" dirty="0" smtClean="0"/>
          </a:p>
          <a:p>
            <a:pPr lvl="1">
              <a:spcBef>
                <a:spcPts val="300"/>
              </a:spcBef>
            </a:pPr>
            <a:r>
              <a:rPr lang="en-GB" sz="2400" dirty="0" smtClean="0">
                <a:hlinkClick r:id="rId9"/>
              </a:rPr>
              <a:t>Security Essentials</a:t>
            </a:r>
            <a:endParaRPr lang="en-GB" sz="2400" dirty="0" smtClean="0"/>
          </a:p>
          <a:p>
            <a:pPr lvl="1">
              <a:spcBef>
                <a:spcPts val="300"/>
              </a:spcBef>
            </a:pPr>
            <a:r>
              <a:rPr lang="en-GB" sz="2400" dirty="0" smtClean="0">
                <a:hlinkClick r:id="rId10"/>
              </a:rPr>
              <a:t>End to End trust</a:t>
            </a:r>
            <a:endParaRPr lang="en-GB" sz="2400" dirty="0" smtClean="0"/>
          </a:p>
          <a:p>
            <a:pPr lvl="1">
              <a:spcBef>
                <a:spcPts val="300"/>
              </a:spcBef>
            </a:pPr>
            <a:r>
              <a:rPr lang="en-GB" sz="2400" dirty="0" smtClean="0">
                <a:hlinkClick r:id="rId11"/>
              </a:rPr>
              <a:t>Microsoft Security Development Lifecycle</a:t>
            </a:r>
            <a:endParaRPr lang="en-GB" sz="2400" dirty="0" smtClean="0"/>
          </a:p>
          <a:p>
            <a:pPr lvl="1">
              <a:spcBef>
                <a:spcPts val="300"/>
              </a:spcBef>
            </a:pPr>
            <a:r>
              <a:rPr lang="en-US" sz="2400" dirty="0" smtClean="0"/>
              <a:t>Common Vulnerabilities and Exposures : http://cve.mitre.org</a:t>
            </a:r>
          </a:p>
          <a:p>
            <a:pPr lvl="1">
              <a:spcBef>
                <a:spcPts val="300"/>
              </a:spcBef>
            </a:pPr>
            <a:endParaRPr lang="en-GB" sz="2400" dirty="0" smtClean="0"/>
          </a:p>
          <a:p>
            <a:pPr>
              <a:spcBef>
                <a:spcPts val="300"/>
              </a:spcBef>
              <a:buNone/>
            </a:pPr>
            <a:r>
              <a:rPr lang="en-US" dirty="0" smtClean="0"/>
              <a:t>  </a:t>
            </a:r>
          </a:p>
          <a:p>
            <a:pPr>
              <a:spcBef>
                <a:spcPts val="300"/>
              </a:spcBef>
            </a:pPr>
            <a:endParaRPr lang="en-GB"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Track Resources</a:t>
            </a:r>
            <a:endParaRPr lang="en-US" dirty="0"/>
          </a:p>
        </p:txBody>
      </p:sp>
      <p:sp>
        <p:nvSpPr>
          <p:cNvPr id="26" name="Content Placeholder 25"/>
          <p:cNvSpPr>
            <a:spLocks noGrp="1"/>
          </p:cNvSpPr>
          <p:nvPr>
            <p:ph sz="quarter" idx="10"/>
          </p:nvPr>
        </p:nvSpPr>
        <p:spPr/>
        <p:txBody>
          <a:bodyPr/>
          <a:lstStyle/>
          <a:p>
            <a:r>
              <a:rPr lang="en-US" dirty="0" smtClean="0"/>
              <a:t>Common Vulnerabilities and Exposures : http://cve.mitre.org</a:t>
            </a:r>
            <a:endParaRPr lang="en-US" dirty="0"/>
          </a:p>
        </p:txBody>
      </p:sp>
      <p:sp>
        <p:nvSpPr>
          <p:cNvPr id="27" name="Content Placeholder 26"/>
          <p:cNvSpPr>
            <a:spLocks noGrp="1"/>
          </p:cNvSpPr>
          <p:nvPr>
            <p:ph sz="quarter" idx="11"/>
          </p:nvPr>
        </p:nvSpPr>
        <p:spPr/>
        <p:txBody>
          <a:bodyPr/>
          <a:lstStyle/>
          <a:p>
            <a:r>
              <a:rPr dirty="0" smtClean="0"/>
              <a:t>Nation Vulnerability Database : http://nvdnist.gov</a:t>
            </a:r>
            <a:endParaRPr dirty="0"/>
          </a:p>
        </p:txBody>
      </p:sp>
      <p:sp>
        <p:nvSpPr>
          <p:cNvPr id="28" name="Content Placeholder 27"/>
          <p:cNvSpPr>
            <a:spLocks noGrp="1"/>
          </p:cNvSpPr>
          <p:nvPr>
            <p:ph sz="quarter" idx="12"/>
          </p:nvPr>
        </p:nvSpPr>
        <p:spPr/>
        <p:txBody>
          <a:bodyPr/>
          <a:lstStyle/>
          <a:p>
            <a:r>
              <a:rPr dirty="0" smtClean="0">
                <a:hlinkClick r:id="rId3"/>
              </a:rPr>
              <a:t>www.securityfocus.com</a:t>
            </a:r>
            <a:r>
              <a:rPr dirty="0" smtClean="0"/>
              <a:t>, </a:t>
            </a:r>
            <a:r>
              <a:rPr dirty="0" smtClean="0">
                <a:hlinkClick r:id="rId4"/>
              </a:rPr>
              <a:t>www.secunia.com</a:t>
            </a:r>
            <a:r>
              <a:rPr dirty="0" smtClean="0"/>
              <a:t>, </a:t>
            </a:r>
            <a:r>
              <a:rPr dirty="0" smtClean="0">
                <a:hlinkClick r:id="rId5"/>
              </a:rPr>
              <a:t>www.securitytracker.com</a:t>
            </a:r>
            <a:r>
              <a:rPr dirty="0" smtClean="0"/>
              <a:t> </a:t>
            </a:r>
            <a:endParaRPr dirty="0"/>
          </a:p>
        </p:txBody>
      </p:sp>
      <p:sp>
        <p:nvSpPr>
          <p:cNvPr id="29" name="Content Placeholder 28"/>
          <p:cNvSpPr>
            <a:spLocks noGrp="1"/>
          </p:cNvSpPr>
          <p:nvPr>
            <p:ph sz="quarter" idx="13"/>
          </p:nvPr>
        </p:nvSpPr>
        <p:spPr>
          <a:xfrm>
            <a:off x="381000" y="4213345"/>
            <a:ext cx="8385048" cy="1720315"/>
          </a:xfrm>
        </p:spPr>
        <p:txBody>
          <a:bodyPr/>
          <a:lstStyle/>
          <a:p>
            <a:r>
              <a:rPr dirty="0" smtClean="0">
                <a:hlinkClick r:id="rId6"/>
              </a:rPr>
              <a:t>Microsoft Malware Protection Center</a:t>
            </a:r>
            <a:r>
              <a:rPr dirty="0" smtClean="0"/>
              <a:t>, </a:t>
            </a:r>
            <a:r>
              <a:rPr dirty="0" smtClean="0">
                <a:hlinkClick r:id="rId7"/>
              </a:rPr>
              <a:t>Microsoft Security Update Guide</a:t>
            </a:r>
            <a:r>
              <a:rPr dirty="0" smtClean="0"/>
              <a:t>,  </a:t>
            </a:r>
            <a:r>
              <a:rPr dirty="0" smtClean="0">
                <a:hlinkClick r:id="rId8"/>
              </a:rPr>
              <a:t>Microsoft Security Engineering Center</a:t>
            </a:r>
            <a:r>
              <a:rPr dirty="0" smtClean="0"/>
              <a:t>, </a:t>
            </a:r>
            <a:r>
              <a:rPr dirty="0" smtClean="0">
                <a:hlinkClick r:id="rId9"/>
              </a:rPr>
              <a:t>Microsoft Security Response Center</a:t>
            </a:r>
            <a:r>
              <a:rPr dirty="0" smtClean="0"/>
              <a:t>,  </a:t>
            </a:r>
            <a:r>
              <a:rPr dirty="0" smtClean="0">
                <a:hlinkClick r:id="rId10"/>
              </a:rPr>
              <a:t>Microsoft SIR v7 Report</a:t>
            </a:r>
            <a:r>
              <a:rPr dirty="0" smtClean="0"/>
              <a:t>,  </a:t>
            </a:r>
            <a:r>
              <a:rPr dirty="0" smtClean="0">
                <a:hlinkClick r:id="rId11"/>
              </a:rPr>
              <a:t>Microsoft AV</a:t>
            </a:r>
            <a:r>
              <a:rPr dirty="0" smtClean="0"/>
              <a:t>,  </a:t>
            </a:r>
            <a:r>
              <a:rPr dirty="0" smtClean="0">
                <a:hlinkClick r:id="rId12"/>
              </a:rPr>
              <a:t>Security Essentials</a:t>
            </a:r>
            <a:r>
              <a:rPr dirty="0" smtClean="0"/>
              <a:t>,  </a:t>
            </a:r>
            <a:r>
              <a:rPr dirty="0" smtClean="0">
                <a:hlinkClick r:id="rId13"/>
              </a:rPr>
              <a:t>End to End trust</a:t>
            </a:r>
            <a:r>
              <a:rPr lang="en-US" dirty="0" smtClean="0">
                <a:hlinkClick r:id="rId13"/>
              </a:rPr>
              <a:t>,</a:t>
            </a:r>
            <a:r>
              <a:rPr lang="en-US" dirty="0" smtClean="0"/>
              <a:t>  </a:t>
            </a:r>
            <a:r>
              <a:rPr lang="en-US" dirty="0" smtClean="0">
                <a:hlinkClick r:id="rId14"/>
              </a:rPr>
              <a:t>Microsoft Security Development Lifecycle</a:t>
            </a:r>
            <a:endParaRPr dirty="0"/>
          </a:p>
        </p:txBody>
      </p:sp>
      <p:sp>
        <p:nvSpPr>
          <p:cNvPr id="8" name="Rectangle 7"/>
          <p:cNvSpPr/>
          <p:nvPr/>
        </p:nvSpPr>
        <p:spPr bwMode="auto">
          <a:xfrm>
            <a:off x="-2298032" y="-1"/>
            <a:ext cx="2141623" cy="2587752"/>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chemeClr val="accent5"/>
              </a:solidFill>
            </a:endParaRPr>
          </a:p>
          <a:p>
            <a:pPr defTabSz="914099" fontAlgn="base">
              <a:spcBef>
                <a:spcPct val="0"/>
              </a:spcBef>
              <a:spcAft>
                <a:spcPct val="0"/>
              </a:spcAft>
            </a:pPr>
            <a:r>
              <a:rPr lang="en-US" sz="2000" b="1" dirty="0" smtClean="0">
                <a:solidFill>
                  <a:schemeClr val="accent5"/>
                </a:solidFill>
              </a:rPr>
              <a:t>Track PMs </a:t>
            </a:r>
            <a:r>
              <a:rPr lang="en-US" dirty="0" smtClean="0"/>
              <a:t>will supply the content for this slide, </a:t>
            </a:r>
            <a:br>
              <a:rPr lang="en-US" dirty="0" smtClean="0"/>
            </a:br>
            <a:r>
              <a:rPr lang="en-US" dirty="0" smtClean="0"/>
              <a:t>which will be inserted during </a:t>
            </a:r>
            <a:br>
              <a:rPr lang="en-US" dirty="0" smtClean="0"/>
            </a:br>
            <a:r>
              <a:rPr lang="en-US" dirty="0" smtClean="0"/>
              <a:t>the final scrub.</a:t>
            </a:r>
            <a:endParaRPr lang="en-US" sz="16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2"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3"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4"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5"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6"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p:txBody>
          <a:bodyPr/>
          <a:lstStyle/>
          <a:p>
            <a:r>
              <a:rPr lang="en-GB" dirty="0" smtClean="0"/>
              <a:t>SIA-205: SDL-Agile: Microsoft’s Approach to Security for Agile Projects</a:t>
            </a:r>
            <a:endParaRPr lang="en-GB" dirty="0"/>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Tree>
  </p:cSld>
  <p:clrMapOvr>
    <a:masterClrMapping/>
  </p:clrMapOvr>
  <p:transition>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SANS Analysis</a:t>
            </a:r>
            <a:endParaRPr lang="en-US" dirty="0"/>
          </a:p>
        </p:txBody>
      </p:sp>
      <p:sp>
        <p:nvSpPr>
          <p:cNvPr id="3" name="Text Placeholder 2"/>
          <p:cNvSpPr>
            <a:spLocks noGrp="1"/>
          </p:cNvSpPr>
          <p:nvPr>
            <p:ph type="body" sz="quarter" idx="10"/>
          </p:nvPr>
        </p:nvSpPr>
        <p:spPr/>
        <p:txBody>
          <a:bodyPr/>
          <a:lstStyle/>
          <a:p>
            <a:r>
              <a:rPr lang="en-US" b="1" dirty="0" smtClean="0"/>
              <a:t>The Top Cyber Security Risks</a:t>
            </a:r>
            <a:r>
              <a:rPr lang="en-US" dirty="0" smtClean="0"/>
              <a:t>”  2009 September</a:t>
            </a:r>
          </a:p>
          <a:p>
            <a:pPr lvl="1"/>
            <a:r>
              <a:rPr lang="en-US" dirty="0" smtClean="0"/>
              <a:t>Application Vulnerabilities Exceed </a:t>
            </a:r>
            <a:r>
              <a:rPr lang="en-US" dirty="0" smtClean="0"/>
              <a:t/>
            </a:r>
            <a:br>
              <a:rPr lang="en-US" dirty="0" smtClean="0"/>
            </a:br>
            <a:r>
              <a:rPr lang="en-US" dirty="0" smtClean="0"/>
              <a:t>OS </a:t>
            </a:r>
            <a:r>
              <a:rPr lang="en-US" dirty="0" smtClean="0"/>
              <a:t>Vulnerabilities</a:t>
            </a:r>
          </a:p>
          <a:p>
            <a:pPr lvl="1"/>
            <a:r>
              <a:rPr lang="en-US" dirty="0" smtClean="0"/>
              <a:t>Web Application Attacks</a:t>
            </a:r>
          </a:p>
          <a:p>
            <a:pPr lvl="2"/>
            <a:r>
              <a:rPr lang="en-US" dirty="0" smtClean="0"/>
              <a:t>Cross Site Scripting, PHP</a:t>
            </a:r>
            <a:br>
              <a:rPr lang="en-US" dirty="0" smtClean="0"/>
            </a:br>
            <a:r>
              <a:rPr lang="en-US" dirty="0" smtClean="0"/>
              <a:t>File Include, and </a:t>
            </a:r>
            <a:br>
              <a:rPr lang="en-US" dirty="0" smtClean="0"/>
            </a:br>
            <a:r>
              <a:rPr lang="en-US" dirty="0" smtClean="0"/>
              <a:t>SQL Injection</a:t>
            </a:r>
          </a:p>
          <a:p>
            <a:pPr lvl="1"/>
            <a:r>
              <a:rPr lang="en-US" dirty="0" smtClean="0"/>
              <a:t>Windows: </a:t>
            </a:r>
          </a:p>
          <a:p>
            <a:pPr lvl="2"/>
            <a:r>
              <a:rPr lang="en-US" dirty="0" err="1" smtClean="0"/>
              <a:t>Conficker</a:t>
            </a:r>
            <a:r>
              <a:rPr lang="en-US" dirty="0" smtClean="0"/>
              <a:t>/</a:t>
            </a:r>
            <a:r>
              <a:rPr lang="en-US" dirty="0" err="1" smtClean="0"/>
              <a:t>Downadup</a:t>
            </a:r>
            <a:endParaRPr lang="en-US" dirty="0" smtClean="0"/>
          </a:p>
          <a:p>
            <a:endParaRPr lang="en-US" dirty="0"/>
          </a:p>
        </p:txBody>
      </p:sp>
      <p:grpSp>
        <p:nvGrpSpPr>
          <p:cNvPr id="10" name="Group 9"/>
          <p:cNvGrpSpPr/>
          <p:nvPr/>
        </p:nvGrpSpPr>
        <p:grpSpPr>
          <a:xfrm>
            <a:off x="288839" y="2834769"/>
            <a:ext cx="8799238" cy="3591866"/>
            <a:chOff x="288839" y="2834769"/>
            <a:chExt cx="8799238" cy="3591866"/>
          </a:xfrm>
        </p:grpSpPr>
        <p:pic>
          <p:nvPicPr>
            <p:cNvPr id="3074" name="Picture 2" descr="Number of Vulnerabilities in Network, OS and Applications"/>
            <p:cNvPicPr>
              <a:picLocks noChangeAspect="1" noChangeArrowheads="1"/>
            </p:cNvPicPr>
            <p:nvPr/>
          </p:nvPicPr>
          <p:blipFill>
            <a:blip r:embed="rId3"/>
            <a:srcRect/>
            <a:stretch>
              <a:fillRect/>
            </a:stretch>
          </p:blipFill>
          <p:spPr bwMode="auto">
            <a:xfrm>
              <a:off x="4849452" y="2834769"/>
              <a:ext cx="4238625" cy="3009901"/>
            </a:xfrm>
            <a:prstGeom prst="rect">
              <a:avLst/>
            </a:prstGeom>
            <a:noFill/>
          </p:spPr>
        </p:pic>
        <p:sp>
          <p:nvSpPr>
            <p:cNvPr id="5" name="Rectangle 4"/>
            <p:cNvSpPr/>
            <p:nvPr/>
          </p:nvSpPr>
          <p:spPr>
            <a:xfrm>
              <a:off x="288839" y="6211191"/>
              <a:ext cx="4889480" cy="215444"/>
            </a:xfrm>
            <a:prstGeom prst="rect">
              <a:avLst/>
            </a:prstGeom>
          </p:spPr>
          <p:txBody>
            <a:bodyPr wrap="none">
              <a:spAutoFit/>
            </a:bodyPr>
            <a:lstStyle/>
            <a:p>
              <a:r>
                <a:rPr lang="en-US" sz="800" dirty="0" smtClean="0"/>
                <a:t>Cited from SANS  “</a:t>
              </a:r>
              <a:r>
                <a:rPr lang="en-US" sz="800" b="1" dirty="0" smtClean="0"/>
                <a:t>The Top Cyber Security Risks</a:t>
              </a:r>
              <a:r>
                <a:rPr lang="en-US" sz="800" dirty="0" smtClean="0"/>
                <a:t>”  2009 September, http://www.sans.org/top-cyber-security-risks/</a:t>
              </a:r>
              <a:endParaRPr lang="en-US" sz="800" dirty="0"/>
            </a:p>
          </p:txBody>
        </p:sp>
      </p:grpSp>
      <p:pic>
        <p:nvPicPr>
          <p:cNvPr id="3075" name="Picture 3"/>
          <p:cNvPicPr>
            <a:picLocks noChangeAspect="1" noChangeArrowheads="1"/>
          </p:cNvPicPr>
          <p:nvPr/>
        </p:nvPicPr>
        <p:blipFill>
          <a:blip r:embed="rId4"/>
          <a:srcRect/>
          <a:stretch>
            <a:fillRect/>
          </a:stretch>
        </p:blipFill>
        <p:spPr bwMode="auto">
          <a:xfrm>
            <a:off x="4210514" y="477256"/>
            <a:ext cx="2993173" cy="363033"/>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a:t>Attackers use social engineering </a:t>
            </a:r>
            <a:r>
              <a:rPr lang="en-US" dirty="0" smtClean="0"/>
              <a:t>techniques – Human Emotion</a:t>
            </a:r>
            <a:endParaRPr lang="en-US" dirty="0"/>
          </a:p>
        </p:txBody>
      </p:sp>
      <p:pic>
        <p:nvPicPr>
          <p:cNvPr id="1026" name="Picture 2"/>
          <p:cNvPicPr>
            <a:picLocks noChangeAspect="1" noChangeArrowheads="1"/>
          </p:cNvPicPr>
          <p:nvPr/>
        </p:nvPicPr>
        <p:blipFill>
          <a:blip r:embed="rId3"/>
          <a:srcRect/>
          <a:stretch>
            <a:fillRect/>
          </a:stretch>
        </p:blipFill>
        <p:spPr bwMode="auto">
          <a:xfrm>
            <a:off x="296612" y="1671030"/>
            <a:ext cx="4587824" cy="4546493"/>
          </a:xfrm>
          <a:prstGeom prst="rect">
            <a:avLst/>
          </a:prstGeom>
          <a:noFill/>
          <a:ln w="9525">
            <a:noFill/>
            <a:miter lim="800000"/>
            <a:headEnd/>
            <a:tailEnd/>
          </a:ln>
        </p:spPr>
      </p:pic>
      <p:sp>
        <p:nvSpPr>
          <p:cNvPr id="4" name="Rectangle 3"/>
          <p:cNvSpPr/>
          <p:nvPr/>
        </p:nvSpPr>
        <p:spPr>
          <a:xfrm>
            <a:off x="288839" y="6211191"/>
            <a:ext cx="1478290" cy="461665"/>
          </a:xfrm>
          <a:prstGeom prst="rect">
            <a:avLst/>
          </a:prstGeom>
        </p:spPr>
        <p:txBody>
          <a:bodyPr wrap="none">
            <a:spAutoFit/>
          </a:bodyPr>
          <a:lstStyle/>
          <a:p>
            <a:r>
              <a:rPr lang="en-US" sz="800" dirty="0" smtClean="0"/>
              <a:t>Microsoft Security Intelligence </a:t>
            </a:r>
          </a:p>
          <a:p>
            <a:r>
              <a:rPr lang="en-US" sz="800" dirty="0" smtClean="0"/>
              <a:t>Report, 2008 July through </a:t>
            </a:r>
          </a:p>
          <a:p>
            <a:r>
              <a:rPr lang="en-US" sz="800" dirty="0" smtClean="0"/>
              <a:t>December 2008</a:t>
            </a:r>
            <a:endParaRPr lang="en-US" sz="800" dirty="0"/>
          </a:p>
        </p:txBody>
      </p:sp>
      <p:sp>
        <p:nvSpPr>
          <p:cNvPr id="6" name="TextBox 5"/>
          <p:cNvSpPr txBox="1"/>
          <p:nvPr/>
        </p:nvSpPr>
        <p:spPr>
          <a:xfrm>
            <a:off x="5088659" y="1602297"/>
            <a:ext cx="3066993" cy="1569660"/>
          </a:xfrm>
          <a:prstGeom prst="rect">
            <a:avLst/>
          </a:prstGeom>
          <a:noFill/>
        </p:spPr>
        <p:txBody>
          <a:bodyPr wrap="none" rtlCol="0">
            <a:spAutoFit/>
          </a:bodyPr>
          <a:lstStyle/>
          <a:p>
            <a:r>
              <a:rPr lang="en-US" sz="3600" dirty="0" smtClean="0"/>
              <a:t>FEAR</a:t>
            </a:r>
          </a:p>
          <a:p>
            <a:r>
              <a:rPr lang="en-US" sz="3600" dirty="0" smtClean="0">
                <a:solidFill>
                  <a:schemeClr val="accent1"/>
                </a:solidFill>
              </a:rPr>
              <a:t>  </a:t>
            </a:r>
            <a:r>
              <a:rPr lang="en-US" sz="2400" dirty="0" smtClean="0">
                <a:solidFill>
                  <a:schemeClr val="accent1"/>
                </a:solidFill>
              </a:rPr>
              <a:t>I want</a:t>
            </a:r>
            <a:r>
              <a:rPr lang="en-US" sz="2400" dirty="0" smtClean="0"/>
              <a:t>: Protection</a:t>
            </a:r>
          </a:p>
          <a:p>
            <a:r>
              <a:rPr lang="en-US" sz="2400" dirty="0" smtClean="0"/>
              <a:t>   </a:t>
            </a:r>
            <a:r>
              <a:rPr lang="en-US" sz="2400" dirty="0" smtClean="0">
                <a:solidFill>
                  <a:schemeClr val="accent1"/>
                </a:solidFill>
              </a:rPr>
              <a:t>I got: </a:t>
            </a:r>
            <a:r>
              <a:rPr lang="en-US" sz="2400" dirty="0" smtClean="0"/>
              <a:t>Rogue Software</a:t>
            </a:r>
          </a:p>
        </p:txBody>
      </p:sp>
      <p:sp>
        <p:nvSpPr>
          <p:cNvPr id="7" name="TextBox 6"/>
          <p:cNvSpPr txBox="1"/>
          <p:nvPr/>
        </p:nvSpPr>
        <p:spPr>
          <a:xfrm>
            <a:off x="5035777" y="2281805"/>
            <a:ext cx="4151842" cy="2123658"/>
          </a:xfrm>
          <a:prstGeom prst="rect">
            <a:avLst/>
          </a:prstGeom>
          <a:noFill/>
        </p:spPr>
        <p:txBody>
          <a:bodyPr wrap="none" rtlCol="0">
            <a:spAutoFit/>
          </a:bodyPr>
          <a:lstStyle/>
          <a:p>
            <a:r>
              <a:rPr lang="en-US" sz="3600" dirty="0" smtClean="0"/>
              <a:t>Desire</a:t>
            </a:r>
          </a:p>
          <a:p>
            <a:r>
              <a:rPr lang="en-US" sz="2400" dirty="0" smtClean="0"/>
              <a:t> </a:t>
            </a:r>
            <a:r>
              <a:rPr lang="en-US" sz="2400" dirty="0" smtClean="0">
                <a:solidFill>
                  <a:schemeClr val="accent1"/>
                </a:solidFill>
              </a:rPr>
              <a:t>I </a:t>
            </a:r>
            <a:r>
              <a:rPr lang="en-US" sz="2400" dirty="0" err="1" smtClean="0">
                <a:solidFill>
                  <a:schemeClr val="accent1"/>
                </a:solidFill>
              </a:rPr>
              <a:t>wan</a:t>
            </a:r>
            <a:r>
              <a:rPr lang="en-US" sz="2400" dirty="0" err="1" smtClean="0"/>
              <a:t>Web</a:t>
            </a:r>
            <a:r>
              <a:rPr lang="en-US" sz="2400" dirty="0" smtClean="0"/>
              <a:t> </a:t>
            </a:r>
            <a:r>
              <a:rPr lang="en-US" sz="2400" dirty="0" smtClean="0"/>
              <a:t>Surfing, Free Stuff</a:t>
            </a:r>
          </a:p>
          <a:p>
            <a:r>
              <a:rPr lang="en-US" sz="2400" dirty="0" smtClean="0"/>
              <a:t>          </a:t>
            </a:r>
            <a:r>
              <a:rPr lang="en-US" sz="2400" dirty="0" smtClean="0"/>
              <a:t>Games</a:t>
            </a:r>
            <a:r>
              <a:rPr lang="en-US" sz="2400" dirty="0" smtClean="0"/>
              <a:t>, etc</a:t>
            </a:r>
          </a:p>
          <a:p>
            <a:r>
              <a:rPr lang="en-US" sz="2400" dirty="0" smtClean="0">
                <a:solidFill>
                  <a:schemeClr val="accent1"/>
                </a:solidFill>
              </a:rPr>
              <a:t>I got</a:t>
            </a:r>
            <a:r>
              <a:rPr lang="en-US" sz="2400" dirty="0" smtClean="0"/>
              <a:t>: </a:t>
            </a:r>
            <a:r>
              <a:rPr lang="en-US" sz="2400" dirty="0" smtClean="0"/>
              <a:t>fake </a:t>
            </a:r>
            <a:r>
              <a:rPr lang="en-US" sz="2400" dirty="0" smtClean="0"/>
              <a:t>contents, </a:t>
            </a:r>
            <a:br>
              <a:rPr lang="en-US" sz="2400" dirty="0" smtClean="0"/>
            </a:br>
            <a:r>
              <a:rPr lang="en-US" sz="2400" dirty="0" smtClean="0"/>
              <a:t>          </a:t>
            </a:r>
            <a:r>
              <a:rPr lang="en-US" sz="2400" dirty="0" smtClean="0"/>
              <a:t>malicious </a:t>
            </a:r>
            <a:r>
              <a:rPr lang="en-US" sz="2400" dirty="0" smtClean="0"/>
              <a:t>downloads, etc  </a:t>
            </a:r>
          </a:p>
        </p:txBody>
      </p:sp>
      <p:sp>
        <p:nvSpPr>
          <p:cNvPr id="8" name="TextBox 7"/>
          <p:cNvSpPr txBox="1"/>
          <p:nvPr/>
        </p:nvSpPr>
        <p:spPr>
          <a:xfrm>
            <a:off x="5085126" y="2887211"/>
            <a:ext cx="3467872" cy="3231654"/>
          </a:xfrm>
          <a:prstGeom prst="rect">
            <a:avLst/>
          </a:prstGeom>
          <a:noFill/>
        </p:spPr>
        <p:txBody>
          <a:bodyPr wrap="none" rtlCol="0">
            <a:spAutoFit/>
          </a:bodyPr>
          <a:lstStyle/>
          <a:p>
            <a:r>
              <a:rPr lang="en-US" sz="3600" dirty="0" smtClean="0"/>
              <a:t>Trust</a:t>
            </a:r>
          </a:p>
          <a:p>
            <a:r>
              <a:rPr lang="en-US" sz="2400" dirty="0" smtClean="0"/>
              <a:t> </a:t>
            </a:r>
            <a:r>
              <a:rPr lang="en-US" sz="2400" dirty="0" smtClean="0">
                <a:solidFill>
                  <a:schemeClr val="accent1"/>
                </a:solidFill>
              </a:rPr>
              <a:t>I want</a:t>
            </a:r>
            <a:r>
              <a:rPr lang="en-US" sz="2400" dirty="0" smtClean="0"/>
              <a:t>: Online Banking, </a:t>
            </a:r>
          </a:p>
          <a:p>
            <a:r>
              <a:rPr lang="en-US" sz="2400" dirty="0" smtClean="0"/>
              <a:t>   Email, Social Networking</a:t>
            </a:r>
          </a:p>
          <a:p>
            <a:r>
              <a:rPr lang="en-US" sz="2400" dirty="0" smtClean="0"/>
              <a:t>    etc.</a:t>
            </a:r>
          </a:p>
          <a:p>
            <a:r>
              <a:rPr lang="en-US" sz="2400" dirty="0" smtClean="0">
                <a:solidFill>
                  <a:schemeClr val="accent1"/>
                </a:solidFill>
              </a:rPr>
              <a:t>I got</a:t>
            </a:r>
            <a:r>
              <a:rPr lang="en-US" sz="2400" dirty="0" smtClean="0"/>
              <a:t>: Banking </a:t>
            </a:r>
          </a:p>
          <a:p>
            <a:r>
              <a:rPr lang="en-US" sz="2400" dirty="0" smtClean="0"/>
              <a:t>   Malware, Phishing, </a:t>
            </a:r>
          </a:p>
          <a:p>
            <a:r>
              <a:rPr lang="en-US" sz="2400" dirty="0" smtClean="0"/>
              <a:t>   Spam, and File Format</a:t>
            </a:r>
          </a:p>
          <a:p>
            <a:r>
              <a:rPr lang="en-US" sz="2400" dirty="0" smtClean="0"/>
              <a:t>    Infections, etc.</a:t>
            </a:r>
          </a:p>
        </p:txBody>
      </p:sp>
      <p:sp>
        <p:nvSpPr>
          <p:cNvPr id="9" name="Oval 8"/>
          <p:cNvSpPr/>
          <p:nvPr/>
        </p:nvSpPr>
        <p:spPr bwMode="auto">
          <a:xfrm>
            <a:off x="1447453" y="1460963"/>
            <a:ext cx="2091690" cy="2068830"/>
          </a:xfrm>
          <a:prstGeom prst="ellipse">
            <a:avLst/>
          </a:prstGeom>
          <a:noFill/>
          <a:ln w="50800">
            <a:solidFill>
              <a:srgbClr val="FF0000"/>
            </a:solidFill>
            <a:headEnd type="none" w="med" len="med"/>
            <a:tailEnd type="none" w="med" len="med"/>
          </a:ln>
          <a:effectLst>
            <a:glow rad="228600">
              <a:schemeClr val="accent1">
                <a:satMod val="175000"/>
                <a:alpha val="40000"/>
              </a:schemeClr>
            </a:glow>
            <a:outerShdw blurRad="63500" dist="38100" dir="5400000" rotWithShape="0">
              <a:srgbClr val="000000">
                <a:alpha val="45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 name="Oval 9"/>
          <p:cNvSpPr/>
          <p:nvPr/>
        </p:nvSpPr>
        <p:spPr bwMode="auto">
          <a:xfrm>
            <a:off x="2647603" y="2612275"/>
            <a:ext cx="2354580" cy="3200400"/>
          </a:xfrm>
          <a:prstGeom prst="ellipse">
            <a:avLst/>
          </a:prstGeom>
          <a:noFill/>
          <a:ln w="50800">
            <a:solidFill>
              <a:srgbClr val="FF0000"/>
            </a:solidFill>
            <a:headEnd type="none" w="med" len="med"/>
            <a:tailEnd type="none" w="med" len="med"/>
          </a:ln>
          <a:effectLst>
            <a:glow rad="228600">
              <a:schemeClr val="accent1">
                <a:satMod val="175000"/>
                <a:alpha val="40000"/>
              </a:schemeClr>
            </a:glow>
            <a:outerShdw blurRad="63500" dist="38100" dir="5400000" rotWithShape="0">
              <a:srgbClr val="000000">
                <a:alpha val="45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1" name="Oval 10"/>
          <p:cNvSpPr/>
          <p:nvPr/>
        </p:nvSpPr>
        <p:spPr bwMode="auto">
          <a:xfrm>
            <a:off x="167293" y="2635135"/>
            <a:ext cx="2354580" cy="3200400"/>
          </a:xfrm>
          <a:prstGeom prst="ellipse">
            <a:avLst/>
          </a:prstGeom>
          <a:noFill/>
          <a:ln w="50800">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ox(in)">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xit" presetSubtype="10" fill="hold" grpId="1" nodeType="clickEffect">
                                  <p:stCondLst>
                                    <p:cond delay="0"/>
                                  </p:stCondLst>
                                  <p:childTnLst>
                                    <p:animEffect transition="out" filter="blinds(horizontal)">
                                      <p:cBhvr>
                                        <p:cTn id="14" dur="500"/>
                                        <p:tgtEl>
                                          <p:spTgt spid="6"/>
                                        </p:tgtEl>
                                      </p:cBhvr>
                                    </p:animEffect>
                                    <p:set>
                                      <p:cBhvr>
                                        <p:cTn id="15" dur="1" fill="hold">
                                          <p:stCondLst>
                                            <p:cond delay="499"/>
                                          </p:stCondLst>
                                        </p:cTn>
                                        <p:tgtEl>
                                          <p:spTgt spid="6"/>
                                        </p:tgtEl>
                                        <p:attrNameLst>
                                          <p:attrName>style.visibility</p:attrName>
                                        </p:attrNameLst>
                                      </p:cBhvr>
                                      <p:to>
                                        <p:strVal val="hidden"/>
                                      </p:to>
                                    </p:set>
                                  </p:childTnLst>
                                </p:cTn>
                              </p:par>
                              <p:par>
                                <p:cTn id="16" presetID="4" presetClass="exit" presetSubtype="16" fill="hold" grpId="1" nodeType="withEffect">
                                  <p:stCondLst>
                                    <p:cond delay="0"/>
                                  </p:stCondLst>
                                  <p:childTnLst>
                                    <p:animEffect transition="out" filter="box(in)">
                                      <p:cBhvr>
                                        <p:cTn id="17" dur="500"/>
                                        <p:tgtEl>
                                          <p:spTgt spid="9"/>
                                        </p:tgtEl>
                                      </p:cBhvr>
                                    </p:animEffect>
                                    <p:set>
                                      <p:cBhvr>
                                        <p:cTn id="18" dur="1" fill="hold">
                                          <p:stCondLst>
                                            <p:cond delay="499"/>
                                          </p:stCondLst>
                                        </p:cTn>
                                        <p:tgtEl>
                                          <p:spTgt spid="9"/>
                                        </p:tgtEl>
                                        <p:attrNameLst>
                                          <p:attrName>style.visibility</p:attrName>
                                        </p:attrNameLst>
                                      </p:cBhvr>
                                      <p:to>
                                        <p:strVal val="hidden"/>
                                      </p:to>
                                    </p:set>
                                  </p:childTnLst>
                                </p:cTn>
                              </p:par>
                              <p:par>
                                <p:cTn id="19" presetID="3" presetClass="entr" presetSubtype="1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linds(horizontal)">
                                      <p:cBhvr>
                                        <p:cTn id="21" dur="500"/>
                                        <p:tgtEl>
                                          <p:spTgt spid="7"/>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ox(in)">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xit" presetSubtype="10" fill="hold" grpId="1" nodeType="clickEffect">
                                  <p:stCondLst>
                                    <p:cond delay="0"/>
                                  </p:stCondLst>
                                  <p:childTnLst>
                                    <p:animEffect transition="out" filter="blinds(horizontal)">
                                      <p:cBhvr>
                                        <p:cTn id="28" dur="500"/>
                                        <p:tgtEl>
                                          <p:spTgt spid="7"/>
                                        </p:tgtEl>
                                      </p:cBhvr>
                                    </p:animEffect>
                                    <p:set>
                                      <p:cBhvr>
                                        <p:cTn id="29" dur="1" fill="hold">
                                          <p:stCondLst>
                                            <p:cond delay="499"/>
                                          </p:stCondLst>
                                        </p:cTn>
                                        <p:tgtEl>
                                          <p:spTgt spid="7"/>
                                        </p:tgtEl>
                                        <p:attrNameLst>
                                          <p:attrName>style.visibility</p:attrName>
                                        </p:attrNameLst>
                                      </p:cBhvr>
                                      <p:to>
                                        <p:strVal val="hidden"/>
                                      </p:to>
                                    </p:set>
                                  </p:childTnLst>
                                </p:cTn>
                              </p:par>
                              <p:par>
                                <p:cTn id="30" presetID="4" presetClass="exit" presetSubtype="16" fill="hold" grpId="1" nodeType="withEffect">
                                  <p:stCondLst>
                                    <p:cond delay="0"/>
                                  </p:stCondLst>
                                  <p:childTnLst>
                                    <p:animEffect transition="out" filter="box(in)">
                                      <p:cBhvr>
                                        <p:cTn id="31" dur="500"/>
                                        <p:tgtEl>
                                          <p:spTgt spid="10"/>
                                        </p:tgtEl>
                                      </p:cBhvr>
                                    </p:animEffect>
                                    <p:set>
                                      <p:cBhvr>
                                        <p:cTn id="32" dur="1" fill="hold">
                                          <p:stCondLst>
                                            <p:cond delay="499"/>
                                          </p:stCondLst>
                                        </p:cTn>
                                        <p:tgtEl>
                                          <p:spTgt spid="10"/>
                                        </p:tgtEl>
                                        <p:attrNameLst>
                                          <p:attrName>style.visibility</p:attrName>
                                        </p:attrNameLst>
                                      </p:cBhvr>
                                      <p:to>
                                        <p:strVal val="hidden"/>
                                      </p:to>
                                    </p:set>
                                  </p:childTnLst>
                                </p:cTn>
                              </p:par>
                              <p:par>
                                <p:cTn id="33" presetID="3" presetClass="entr" presetSubtype="1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blinds(horizontal)">
                                      <p:cBhvr>
                                        <p:cTn id="35" dur="500"/>
                                        <p:tgtEl>
                                          <p:spTgt spid="8"/>
                                        </p:tgtEl>
                                      </p:cBhvr>
                                    </p:animEffect>
                                  </p:childTnLst>
                                </p:cTn>
                              </p:par>
                              <p:par>
                                <p:cTn id="36" presetID="4" presetClass="entr" presetSubtype="16"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box(in)">
                                      <p:cBhvr>
                                        <p:cTn id="3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7" grpId="1"/>
      <p:bldP spid="8" grpId="0"/>
      <p:bldP spid="9" grpId="0" animBg="1"/>
      <p:bldP spid="9" grpId="1" animBg="1"/>
      <p:bldP spid="10" grpId="0" animBg="1"/>
      <p:bldP spid="10" grpId="1" animBg="1"/>
      <p:bldP spid="1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83.2|57"/>
</p:tagLst>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11400</TotalTime>
  <Words>2947</Words>
  <Application>Microsoft Office PowerPoint</Application>
  <PresentationFormat>On-screen Show (4:3)</PresentationFormat>
  <Paragraphs>591</Paragraphs>
  <Slides>79</Slides>
  <Notes>78</Notes>
  <HiddenSlides>0</HiddenSlides>
  <MMClips>0</MMClips>
  <ScaleCrop>false</ScaleCrop>
  <HeadingPairs>
    <vt:vector size="4" baseType="variant">
      <vt:variant>
        <vt:lpstr>Theme</vt:lpstr>
      </vt:variant>
      <vt:variant>
        <vt:i4>2</vt:i4>
      </vt:variant>
      <vt:variant>
        <vt:lpstr>Slide Titles</vt:lpstr>
      </vt:variant>
      <vt:variant>
        <vt:i4>79</vt:i4>
      </vt:variant>
    </vt:vector>
  </HeadingPairs>
  <TitlesOfParts>
    <vt:vector size="81" baseType="lpstr">
      <vt:lpstr>TechEd09_Europe</vt:lpstr>
      <vt:lpstr>TechEd09_Europe template</vt:lpstr>
      <vt:lpstr>Slide 1</vt:lpstr>
      <vt:lpstr>Attacking Windows Stack and How to Protect against These Attacks</vt:lpstr>
      <vt:lpstr>Session Objectives &amp; Takeaways </vt:lpstr>
      <vt:lpstr>10 Years…</vt:lpstr>
      <vt:lpstr>WW Threat Trends</vt:lpstr>
      <vt:lpstr>Geographical Trends</vt:lpstr>
      <vt:lpstr>Threat Landscape is getting better?</vt:lpstr>
      <vt:lpstr>SANS Analysis</vt:lpstr>
      <vt:lpstr>Attackers use social engineering techniques – Human Emotion</vt:lpstr>
      <vt:lpstr>Attack Vectors and Trends</vt:lpstr>
      <vt:lpstr>Attack Vectors and Trends</vt:lpstr>
      <vt:lpstr>Rogue Unwanted Software</vt:lpstr>
      <vt:lpstr>Rogue Security Software 1</vt:lpstr>
      <vt:lpstr>Rogue Security Software 2</vt:lpstr>
      <vt:lpstr>A Rogue Software Real Sample</vt:lpstr>
      <vt:lpstr>Rogue Software </vt:lpstr>
      <vt:lpstr>Worms: Win32/Conficker.A to E</vt:lpstr>
      <vt:lpstr>Slide 18</vt:lpstr>
      <vt:lpstr>Worms: Win32/Conficker.A to E</vt:lpstr>
      <vt:lpstr>Published Articles for Conficker</vt:lpstr>
      <vt:lpstr>Mitigations</vt:lpstr>
      <vt:lpstr>Attack Vectors and Trends</vt:lpstr>
      <vt:lpstr>Browser Based Attacks</vt:lpstr>
      <vt:lpstr>Browser Based Attacks</vt:lpstr>
      <vt:lpstr>Phishing: Overview</vt:lpstr>
      <vt:lpstr>Phishing Scam Samples</vt:lpstr>
      <vt:lpstr>Spear Phishing and Whaling</vt:lpstr>
      <vt:lpstr>Phishing Trends in Industry</vt:lpstr>
      <vt:lpstr>Phish Tank: Current Phish Sites</vt:lpstr>
      <vt:lpstr>Phishing with Hotmail</vt:lpstr>
      <vt:lpstr>Techniques</vt:lpstr>
      <vt:lpstr>Anti-Phishing</vt:lpstr>
      <vt:lpstr>Mitigations</vt:lpstr>
      <vt:lpstr>Browser Based Attacks</vt:lpstr>
      <vt:lpstr>Cross Site Scripting: Overview</vt:lpstr>
      <vt:lpstr>Cross Site Scripting in News</vt:lpstr>
      <vt:lpstr>http://xssed.com/  - live XSSed</vt:lpstr>
      <vt:lpstr>Types of Cross-Site Scripting</vt:lpstr>
      <vt:lpstr>Type 1: Non-Persistent Cross-Site Scripting</vt:lpstr>
      <vt:lpstr>Type 2: Persistent Cross-Site Scripting</vt:lpstr>
      <vt:lpstr>Mitigation Strategies</vt:lpstr>
      <vt:lpstr>Microsoft Anti-Cross Site Scripting Library V3.1</vt:lpstr>
      <vt:lpstr>Security Runtime Engine (SRE) HTTP module  Ideally, you do not need to change your code!</vt:lpstr>
      <vt:lpstr>Anti-Cross Site Scripting in Action</vt:lpstr>
      <vt:lpstr>Mitigation Strategies</vt:lpstr>
      <vt:lpstr>Anti-Cross Site Scripting in Action</vt:lpstr>
      <vt:lpstr>Browser Based Attacks</vt:lpstr>
      <vt:lpstr>ClickJacking: Overview</vt:lpstr>
      <vt:lpstr>A ClickJacking Example</vt:lpstr>
      <vt:lpstr>Mitigation</vt:lpstr>
      <vt:lpstr>ClickJacking: </vt:lpstr>
      <vt:lpstr>Attack Vectors and Trends</vt:lpstr>
      <vt:lpstr>File Format Attack: Overview</vt:lpstr>
      <vt:lpstr>File Format Attack Trend</vt:lpstr>
      <vt:lpstr>Binary Office File Format vs. Open XML format</vt:lpstr>
      <vt:lpstr>Examining The File</vt:lpstr>
      <vt:lpstr>Office 2007 Open XML File Format</vt:lpstr>
      <vt:lpstr>Historical Data </vt:lpstr>
      <vt:lpstr>Layered Defenses</vt:lpstr>
      <vt:lpstr>Harden the Attack Surface</vt:lpstr>
      <vt:lpstr>Reduce the Attack Surface</vt:lpstr>
      <vt:lpstr>Gatekeeper vs MSRC cases</vt:lpstr>
      <vt:lpstr>Protected Viewer ‘Sandbox’</vt:lpstr>
      <vt:lpstr>Protected Viewer</vt:lpstr>
      <vt:lpstr>Office - FileFormats</vt:lpstr>
      <vt:lpstr>Observations on XP</vt:lpstr>
      <vt:lpstr>Observations on Vista</vt:lpstr>
      <vt:lpstr>Better Together</vt:lpstr>
      <vt:lpstr>Mitigations</vt:lpstr>
      <vt:lpstr>Summary</vt:lpstr>
      <vt:lpstr>Quick Case Study</vt:lpstr>
      <vt:lpstr>Summary</vt:lpstr>
      <vt:lpstr>Summary</vt:lpstr>
      <vt:lpstr>Slide 74</vt:lpstr>
      <vt:lpstr>Track Resources</vt:lpstr>
      <vt:lpstr>Resources</vt:lpstr>
      <vt:lpstr>Related Content</vt:lpstr>
      <vt:lpstr>Slide 78</vt:lpstr>
      <vt:lpstr>Slide 79</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kiwatana</dc:creator>
  <dc:description>tech·ed Europe 2009</dc:description>
  <cp:lastModifiedBy>cn_user</cp:lastModifiedBy>
  <cp:revision>261</cp:revision>
  <dcterms:created xsi:type="dcterms:W3CDTF">2009-10-22T02:26:28Z</dcterms:created>
  <dcterms:modified xsi:type="dcterms:W3CDTF">2009-11-11T19:08:17Z</dcterms:modified>
</cp:coreProperties>
</file>