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3.xml" ContentType="application/vnd.openxmlformats-officedocument.presentationml.tags+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tags/tag1.xml" ContentType="application/vnd.openxmlformats-officedocument.presentationml.tags+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09" r:id="rId5"/>
    <p:sldMasterId id="2147483698" r:id="rId6"/>
    <p:sldMasterId id="2147483724" r:id="rId7"/>
  </p:sldMasterIdLst>
  <p:notesMasterIdLst>
    <p:notesMasterId r:id="rId46"/>
  </p:notesMasterIdLst>
  <p:handoutMasterIdLst>
    <p:handoutMasterId r:id="rId47"/>
  </p:handoutMasterIdLst>
  <p:sldIdLst>
    <p:sldId id="404" r:id="rId8"/>
    <p:sldId id="434" r:id="rId9"/>
    <p:sldId id="457" r:id="rId10"/>
    <p:sldId id="433" r:id="rId11"/>
    <p:sldId id="485" r:id="rId12"/>
    <p:sldId id="424" r:id="rId13"/>
    <p:sldId id="323" r:id="rId14"/>
    <p:sldId id="455" r:id="rId15"/>
    <p:sldId id="449" r:id="rId16"/>
    <p:sldId id="491" r:id="rId17"/>
    <p:sldId id="427" r:id="rId18"/>
    <p:sldId id="492" r:id="rId19"/>
    <p:sldId id="445" r:id="rId20"/>
    <p:sldId id="450" r:id="rId21"/>
    <p:sldId id="493" r:id="rId22"/>
    <p:sldId id="516" r:id="rId23"/>
    <p:sldId id="410" r:id="rId24"/>
    <p:sldId id="494" r:id="rId25"/>
    <p:sldId id="518" r:id="rId26"/>
    <p:sldId id="486" r:id="rId27"/>
    <p:sldId id="495" r:id="rId28"/>
    <p:sldId id="502" r:id="rId29"/>
    <p:sldId id="503" r:id="rId30"/>
    <p:sldId id="504" r:id="rId31"/>
    <p:sldId id="506" r:id="rId32"/>
    <p:sldId id="464" r:id="rId33"/>
    <p:sldId id="507" r:id="rId34"/>
    <p:sldId id="508" r:id="rId35"/>
    <p:sldId id="510" r:id="rId36"/>
    <p:sldId id="511" r:id="rId37"/>
    <p:sldId id="512" r:id="rId38"/>
    <p:sldId id="481" r:id="rId39"/>
    <p:sldId id="519" r:id="rId40"/>
    <p:sldId id="456" r:id="rId41"/>
    <p:sldId id="484" r:id="rId42"/>
    <p:sldId id="513" r:id="rId43"/>
    <p:sldId id="520" r:id="rId44"/>
    <p:sldId id="514" r:id="rId45"/>
  </p:sldIdLst>
  <p:sldSz cx="9144000" cy="6858000" type="screen4x3"/>
  <p:notesSz cx="6858000" cy="9144000"/>
  <p:embeddedFontLst>
    <p:embeddedFont>
      <p:font typeface="Calibri" pitchFamily="34" charset="0"/>
      <p:regular r:id="rId48"/>
      <p:bold r:id="rId49"/>
      <p:italic r:id="rId50"/>
      <p:boldItalic r:id="rId51"/>
    </p:embeddedFont>
    <p:embeddedFont>
      <p:font typeface="Segoe" pitchFamily="34" charset="0"/>
      <p:regular r:id="rId52"/>
      <p:bold r:id="rId53"/>
      <p:italic r:id="rId54"/>
      <p:boldItalic r:id="rId55"/>
    </p:embeddedFont>
    <p:embeddedFont>
      <p:font typeface="ＭＳ Ｐゴシック" pitchFamily="34" charset="-128"/>
      <p:regular r:id="rId56"/>
    </p:embeddedFont>
    <p:embeddedFont>
      <p:font typeface="宋体" pitchFamily="2" charset="-122"/>
      <p:regular r:id="rId57"/>
    </p:embeddedFont>
    <p:embeddedFont>
      <p:font typeface="Segoe UI" pitchFamily="34" charset="0"/>
      <p:regular r:id="rId58"/>
      <p:bold r:id="rId59"/>
      <p:italic r:id="rId60"/>
      <p:boldItalic r:id="rId61"/>
    </p:embeddedFont>
    <p:embeddedFont>
      <p:font typeface="Segoe Light" pitchFamily="34" charset="0"/>
      <p:regular r:id="rId62"/>
      <p:italic r:id="rId63"/>
    </p:embeddedFont>
    <p:embeddedFont>
      <p:font typeface="Segoe UI Symbol" pitchFamily="34" charset="0"/>
      <p:regular r:id="rId64"/>
    </p:embeddedFont>
    <p:embeddedFont>
      <p:font typeface="Microsoft Sans Serif" pitchFamily="34" charset="0"/>
      <p:regular r:id="rId65"/>
    </p:embeddedFont>
    <p:embeddedFont>
      <p:font typeface="Harrington" pitchFamily="82" charset="0"/>
      <p:regular r:id="rId66"/>
    </p:embeddedFont>
    <p:embeddedFont>
      <p:font typeface="Consolas" pitchFamily="49" charset="0"/>
      <p:regular r:id="rId67"/>
      <p:bold r:id="rId68"/>
      <p:italic r:id="rId69"/>
      <p:boldItalic r:id="rId7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53" clrIdx="0"/>
  <p:cmAuthor id="1" name="Joel Sloss" initials="JS" lastIdx="3" clrIdx="1"/>
  <p:cmAuthor id="2" name="uril" initials="u" lastIdx="39" clrIdx="2"/>
  <p:cmAuthor id="3" name="Brjann Brekkan" initials="bbrekkan" lastIdx="5" clrIdx="3"/>
  <p:cmAuthor id="4" name="nesharma" initials="n" lastIdx="121" clrIdx="4"/>
  <p:cmAuthor id="5" name="Uri Lichtenfeld" initials="UL" lastIdx="8" clrIdx="5"/>
  <p:cmAuthor id="6" name="bfoley" initials="b" lastIdx="3" clrIdx="6"/>
  <p:cmAuthor id="7" name="crismora" initials="c" lastIdx="1" clrIdx="7"/>
  <p:cmAuthor id="8" name="andrea.bench" initials="a" lastIdx="35" clrIdx="8"/>
  <p:cmAuthor id="9" name="raquel.mayer" initials="RM" lastIdx="15" clrIdx="9"/>
  <p:cmAuthor id="10" name="Matthias Wollnik" initials="MW" lastIdx="1" clrIdx="1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xmlns:mc="http://schemas.openxmlformats.org/markup-compatibility/2006" xmlns:a14="http://schemas.microsoft.com/office/drawing/2010/main" val="FF0000" mc:Ignorable=""/>
        </p14:laserClr>
      </p:ext>
      <p:ext uri="{2FDB2607-1784-4EEB-B798-7EB5836EED8A}">
        <p14:showMediaCtrls xmlns:p14="http://schemas.microsoft.com/office/powerpoint/2010/main" xmlns="" val="1"/>
      </p:ext>
    </p:extLst>
  </p:showPr>
  <p:clrMru>
    <a:srgbClr val="588824"/>
    <a:srgbClr val="EAB200"/>
    <a:srgbClr val="B85E04"/>
    <a:srgbClr val="D7840B"/>
    <a:srgbClr val="375517"/>
    <a:srgbClr val="294D17"/>
    <a:srgbClr val="BC8F00"/>
    <a:srgbClr val="BA5502"/>
    <a:srgbClr val="D3550F"/>
    <a:srgbClr val="BB6B0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3" autoAdjust="0"/>
    <p:restoredTop sz="86441" autoAdjust="0"/>
  </p:normalViewPr>
  <p:slideViewPr>
    <p:cSldViewPr snapToGrid="0">
      <p:cViewPr varScale="1">
        <p:scale>
          <a:sx n="106" d="100"/>
          <a:sy n="106" d="100"/>
        </p:scale>
        <p:origin x="-336" y="-102"/>
      </p:cViewPr>
      <p:guideLst>
        <p:guide orient="horz" pos="2235"/>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10" d="100"/>
        <a:sy n="110" d="100"/>
      </p:scale>
      <p:origin x="0" y="2366"/>
    </p:cViewPr>
  </p:sorterViewPr>
  <p:notesViewPr>
    <p:cSldViewPr snapToGrid="0">
      <p:cViewPr varScale="1">
        <p:scale>
          <a:sx n="94" d="100"/>
          <a:sy n="94" d="100"/>
        </p:scale>
        <p:origin x="-2694" y="-96"/>
      </p:cViewPr>
      <p:guideLst>
        <p:guide orient="horz" pos="2880"/>
        <p:guide pos="2160"/>
      </p:guideLst>
    </p:cSldViewPr>
  </p:notesViewPr>
  <p:gridSpacing cx="39327138" cy="3932713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font" Target="fonts/font16.fntdata"/><Relationship Id="rId68" Type="http://schemas.openxmlformats.org/officeDocument/2006/relationships/font" Target="fonts/font21.fntdata"/><Relationship Id="rId7" Type="http://schemas.openxmlformats.org/officeDocument/2006/relationships/slideMaster" Target="slideMasters/slideMaster3.xml"/><Relationship Id="rId71"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font" Target="fonts/font19.fntdata"/><Relationship Id="rId7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font" Target="fonts/font2.fntdata"/><Relationship Id="rId57" Type="http://schemas.openxmlformats.org/officeDocument/2006/relationships/font" Target="fonts/font10.fntdata"/><Relationship Id="rId61" Type="http://schemas.openxmlformats.org/officeDocument/2006/relationships/font" Target="fonts/font14.fntdata"/><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73"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font" Target="fonts/font22.fntdata"/><Relationship Id="rId8" Type="http://schemas.openxmlformats.org/officeDocument/2006/relationships/slide" Target="slides/slide1.xml"/><Relationship Id="rId51" Type="http://schemas.openxmlformats.org/officeDocument/2006/relationships/font" Target="fonts/font4.fntdata"/><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notesMaster" Target="notesMasters/notesMaster1.xml"/><Relationship Id="rId59" Type="http://schemas.openxmlformats.org/officeDocument/2006/relationships/font" Target="fonts/font12.fntdata"/><Relationship Id="rId67" Type="http://schemas.openxmlformats.org/officeDocument/2006/relationships/font" Target="fonts/font20.fntdata"/><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font" Target="fonts/font23.fntdata"/><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GB" sz="1400" smtClean="0"/>
              <a:t>Tech·Ed Europe 2009</a:t>
            </a:r>
            <a:endParaRPr lang="en-GB" sz="140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t>11/11/2009</a:t>
            </a:r>
            <a:endParaRPr lang="en-GB" sz="140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GB" sz="1400" smtClean="0"/>
              <a:t>sia31_mora.pptx</a:t>
            </a:r>
            <a:endParaRPr lang="en-GB" sz="140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51E66D5-AAC5-4D9F-B3E5-01E2F329CE53}" type="slidenum">
              <a:rPr lang="en-GB" sz="1400" smtClean="0"/>
              <a:t>‹#›</a:t>
            </a:fld>
            <a:endParaRPr lang="en-GB" sz="14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F4B6F9-645F-41FF-8093-28CA61735D76}" type="datetimeFigureOut">
              <a:rPr lang="en-US" smtClean="0"/>
              <a:pPr/>
              <a:t>11/11/2009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792CCC-FFA7-4770-9C58-44908B31E953}" type="slidenum">
              <a:rPr lang="en-US" smtClean="0"/>
              <a:pPr/>
              <a:t>‹#›</a:t>
            </a:fld>
            <a:endParaRPr lang="en-US" dirty="0"/>
          </a:p>
        </p:txBody>
      </p:sp>
    </p:spTree>
    <p:extLst>
      <p:ext uri="{BB962C8B-B14F-4D97-AF65-F5344CB8AC3E}">
        <p14:creationId xmlns:p14="http://schemas.microsoft.com/office/powerpoint/2010/main" xmlns="" val="4965488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lvl="0" indent="0">
              <a:buFont typeface="Arial" pitchFamily="34" charset="0"/>
              <a:buNone/>
            </a:pPr>
            <a:endParaRPr lang="en-US"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xmlns="" val="13622388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b="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50000"/>
              </a:spcBef>
              <a:spcAft>
                <a:spcPts val="720"/>
              </a:spcAft>
            </a:pP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5" name="Slide Number Placeholder 4"/>
          <p:cNvSpPr>
            <a:spLocks noGrp="1"/>
          </p:cNvSpPr>
          <p:nvPr>
            <p:ph type="sldNum" sz="quarter" idx="11"/>
          </p:nvPr>
        </p:nvSpPr>
        <p:spPr/>
        <p:txBody>
          <a:bodyPr/>
          <a:lstStyle/>
          <a:p>
            <a:endParaRPr lang="en-US" dirty="0"/>
          </a:p>
        </p:txBody>
      </p:sp>
      <p:sp>
        <p:nvSpPr>
          <p:cNvPr id="3" name="Notes Placeholder 2"/>
          <p:cNvSpPr>
            <a:spLocks noGrp="1"/>
          </p:cNvSpPr>
          <p:nvPr>
            <p:ph type="body" idx="1"/>
          </p:nvPr>
        </p:nvSpPr>
        <p:spPr/>
        <p:txBody>
          <a:bodyPr/>
          <a:lstStyle/>
          <a:p>
            <a:endParaRPr kumimoji="0" lang="en-US" sz="1200" b="0" i="0" u="none" strike="noStrike" cap="none" normalizeH="0" baseline="0" dirty="0" smtClean="0">
              <a:ln>
                <a:noFill/>
              </a:ln>
              <a:solidFill>
                <a:schemeClr val="tx1"/>
              </a:solidFill>
              <a:effectLst/>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Slide Number Placeholder 3"/>
          <p:cNvSpPr>
            <a:spLocks noGrp="1"/>
          </p:cNvSpPr>
          <p:nvPr>
            <p:ph type="sldNum" sz="quarter" idx="5"/>
          </p:nvPr>
        </p:nvSpPr>
        <p:spPr/>
        <p:txBody>
          <a:bodyPr/>
          <a:lstStyle/>
          <a:p>
            <a:endParaRPr lang="en-US"/>
          </a:p>
        </p:txBody>
      </p:sp>
      <p:sp>
        <p:nvSpPr>
          <p:cNvPr id="11" name="Slide Image Placeholder 10"/>
          <p:cNvSpPr>
            <a:spLocks noGrp="1" noRot="1" noChangeAspect="1"/>
          </p:cNvSpPr>
          <p:nvPr>
            <p:ph type="sldImg"/>
          </p:nvPr>
        </p:nvSpPr>
        <p:spPr/>
      </p:sp>
      <p:sp>
        <p:nvSpPr>
          <p:cNvPr id="12" name="Notes Placeholder 11"/>
          <p:cNvSpPr>
            <a:spLocks noGrp="1"/>
          </p:cNvSpPr>
          <p:nvPr>
            <p:ph type="body" idx="1"/>
          </p:nvPr>
        </p:nvSpPr>
        <p:spPr/>
        <p:txBody>
          <a:bodyPr>
            <a:noAutofit/>
          </a:bodyPr>
          <a:lstStyle/>
          <a:p>
            <a:endParaRPr lang="en-US" sz="105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charset="0"/>
              <a:buChar char="•"/>
            </a:pPr>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charset="0"/>
              <a:buChar char="•"/>
            </a:pPr>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lvl="0" indent="-171450" eaLnBrk="1" hangingPunct="1">
              <a:buFont typeface="Arial" charset="0"/>
              <a:buChar char="•"/>
            </a:pPr>
            <a:endParaRPr lang="en-US" sz="120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endParaRPr lang="en-US" dirty="0" smtClean="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a:ln/>
        </p:spPr>
      </p:sp>
      <p:sp>
        <p:nvSpPr>
          <p:cNvPr id="34818" name="Rectangle 3"/>
          <p:cNvSpPr>
            <a:spLocks noGrp="1" noChangeArrowheads="1"/>
          </p:cNvSpPr>
          <p:nvPr>
            <p:ph type="body" idx="1"/>
          </p:nvPr>
        </p:nvSpPr>
        <p:spPr>
          <a:noFill/>
          <a:ln/>
        </p:spPr>
        <p:txBody>
          <a:bodyPr>
            <a:normAutofit fontScale="77500" lnSpcReduction="20000"/>
          </a:bodyPr>
          <a:lstStyle/>
          <a:p>
            <a:pPr marL="186938" indent="-186938" eaLnBrk="1" hangingPunct="1">
              <a:lnSpc>
                <a:spcPct val="80000"/>
              </a:lnSpc>
            </a:pP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endParaRPr lang="en-US" dirty="0" smtClean="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endParaRPr lang="en-US" dirty="0" smtClean="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228600" indent="-228600">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228600" indent="-228600">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228600" indent="-228600">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xmlns="" val="12004472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solidFill>
                <a:sysClr val="windowText" lastClr="000000"/>
              </a:solidFill>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7"/>
          <p:cNvSpPr txBox="1">
            <a:spLocks noGrp="1" noChangeArrowheads="1"/>
          </p:cNvSpPr>
          <p:nvPr/>
        </p:nvSpPr>
        <p:spPr bwMode="auto">
          <a:xfrm>
            <a:off x="5583239" y="8685213"/>
            <a:ext cx="1273175" cy="457200"/>
          </a:xfrm>
          <a:prstGeom prst="rect">
            <a:avLst/>
          </a:prstGeom>
          <a:noFill/>
          <a:ln w="9525">
            <a:noFill/>
            <a:miter lim="800000"/>
            <a:headEnd/>
            <a:tailEnd/>
          </a:ln>
        </p:spPr>
        <p:txBody>
          <a:bodyPr lIns="91432" tIns="45716" rIns="91432" bIns="45716" anchor="b"/>
          <a:lstStyle/>
          <a:p>
            <a:pPr algn="r" rtl="0" fontAlgn="base">
              <a:spcBef>
                <a:spcPct val="0"/>
              </a:spcBef>
              <a:spcAft>
                <a:spcPct val="0"/>
              </a:spcAft>
            </a:pPr>
            <a:endParaRPr lang="en-US" sz="1200" dirty="0">
              <a:solidFill>
                <a:prstClr val="black"/>
              </a:solidFill>
              <a:latin typeface="Arial" charset="0"/>
            </a:endParaRPr>
          </a:p>
        </p:txBody>
      </p:sp>
      <p:sp>
        <p:nvSpPr>
          <p:cNvPr id="41989" name="Rectangle 2"/>
          <p:cNvSpPr>
            <a:spLocks noGrp="1" noRot="1" noChangeAspect="1" noChangeArrowheads="1" noTextEdit="1"/>
          </p:cNvSpPr>
          <p:nvPr>
            <p:ph type="sldImg"/>
          </p:nvPr>
        </p:nvSpPr>
        <p:spPr>
          <a:solidFill>
            <a:srgbClr val="FFFFFF"/>
          </a:solidFill>
          <a:ln/>
        </p:spPr>
      </p:sp>
      <p:sp>
        <p:nvSpPr>
          <p:cNvPr id="41990" name="Rectangle 3"/>
          <p:cNvSpPr>
            <a:spLocks noGrp="1" noChangeArrowheads="1"/>
          </p:cNvSpPr>
          <p:nvPr>
            <p:ph type="body" idx="1"/>
          </p:nvPr>
        </p:nvSpPr>
        <p:spPr>
          <a:noFill/>
          <a:ln>
            <a:solidFill>
              <a:srgbClr val="000000"/>
            </a:solidFill>
          </a:ln>
        </p:spPr>
        <p:txBody>
          <a:bodyPr/>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pPr algn="r" rtl="0"/>
            <a:endParaRPr lang="en-US" sz="1200" kern="1200" dirty="0">
              <a:solidFill>
                <a:prstClr val="black"/>
              </a:solidFill>
              <a:latin typeface="Calibri"/>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4180"/>
            <a:ext cx="5486400" cy="4114801"/>
          </a:xfrm>
          <a:prstGeom prst="rect">
            <a:avLst/>
          </a:prstGeom>
        </p:spPr>
        <p:txBody>
          <a:bodyPr lIns="89638" tIns="44819" rIns="89638" bIns="44819">
            <a:normAutofit fontScale="92500" lnSpcReduction="10000"/>
          </a:bodyPr>
          <a:lstStyle/>
          <a:p>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latin typeface="Segoe"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endParaRPr lang="en-US" dirty="0"/>
          </a:p>
        </p:txBody>
      </p:sp>
    </p:spTree>
    <p:extLst>
      <p:ext uri="{BB962C8B-B14F-4D97-AF65-F5344CB8AC3E}">
        <p14:creationId xmlns:p14="http://schemas.microsoft.com/office/powerpoint/2010/main" xmlns="" val="1109633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solidFill>
                <a:sysClr val="windowText" lastClr="000000"/>
              </a:solidFill>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en-US" sz="1200" baseline="0"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ight background developer co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userDrawn="1"/>
        </p:nvPicPr>
        <p:blipFill>
          <a:blip r:embed="rId3" cstate="print"/>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lated Content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ack Resources Layou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lvl1pPr>
              <a:defRPr smtClean="0"/>
            </a:lvl1pPr>
          </a:lstStyle>
          <a:p>
            <a:pPr algn="l" rtl="0" eaLnBrk="0" fontAlgn="base" hangingPunct="0">
              <a:spcBef>
                <a:spcPct val="0"/>
              </a:spcBef>
              <a:spcAft>
                <a:spcPct val="0"/>
              </a:spcAft>
            </a:pPr>
            <a:fld id="{07299774-766F-684A-AA54-E166F57B08EB}" type="slidenum">
              <a:rPr lang="en-US" sz="800" kern="1200">
                <a:solidFill>
                  <a:srgbClr val="666666"/>
                </a:solidFill>
                <a:latin typeface="Segoe"/>
                <a:ea typeface="ＭＳ Ｐゴシック" charset="-128"/>
              </a:rPr>
              <a:pPr algn="l" rtl="0" eaLnBrk="0" fontAlgn="base" hangingPunct="0">
                <a:spcBef>
                  <a:spcPct val="0"/>
                </a:spcBef>
                <a:spcAft>
                  <a:spcPct val="0"/>
                </a:spcAft>
              </a:pPr>
              <a:t>‹#›</a:t>
            </a:fld>
            <a:endParaRPr lang="en-US" sz="800" kern="1200" dirty="0">
              <a:solidFill>
                <a:srgbClr val="666666"/>
              </a:solidFill>
              <a:latin typeface="Segoe"/>
              <a:ea typeface="ＭＳ Ｐゴシック" charset="-128"/>
            </a:endParaRPr>
          </a:p>
        </p:txBody>
      </p:sp>
      <p:pic>
        <p:nvPicPr>
          <p:cNvPr id="5" name="Picture 11" descr="logo_with paper1"/>
          <p:cNvPicPr>
            <a:picLocks noChangeAspect="1" noChangeArrowheads="1"/>
          </p:cNvPicPr>
          <p:nvPr userDrawn="1"/>
        </p:nvPicPr>
        <p:blipFill>
          <a:blip r:embed="rId2" cstate="print"/>
          <a:srcRect l="6218" t="10106" r="4663" b="-1320"/>
          <a:stretch>
            <a:fillRect/>
          </a:stretch>
        </p:blipFill>
        <p:spPr bwMode="auto">
          <a:xfrm>
            <a:off x="7752702" y="6379186"/>
            <a:ext cx="1204041" cy="506110"/>
          </a:xfrm>
          <a:prstGeom prst="rect">
            <a:avLst/>
          </a:prstGeom>
          <a:noFill/>
        </p:spPr>
      </p:pic>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pPr algn="l" rtl="0" eaLnBrk="0" fontAlgn="base" hangingPunct="0">
              <a:spcBef>
                <a:spcPct val="0"/>
              </a:spcBef>
              <a:spcAft>
                <a:spcPct val="0"/>
              </a:spcAft>
            </a:pPr>
            <a:fld id="{B94A4920-06E2-4941-86F0-6567F4899ACE}" type="slidenum">
              <a:rPr lang="en-US" sz="800" kern="1200">
                <a:solidFill>
                  <a:srgbClr val="666666"/>
                </a:solidFill>
                <a:latin typeface="Segoe"/>
                <a:ea typeface="ＭＳ Ｐゴシック" charset="-128"/>
              </a:rPr>
              <a:pPr algn="l" rtl="0" eaLnBrk="0" fontAlgn="base" hangingPunct="0">
                <a:spcBef>
                  <a:spcPct val="0"/>
                </a:spcBef>
                <a:spcAft>
                  <a:spcPct val="0"/>
                </a:spcAft>
              </a:pPr>
              <a:t>‹#›</a:t>
            </a:fld>
            <a:endParaRPr lang="en-US" sz="800" kern="1200" dirty="0">
              <a:solidFill>
                <a:srgbClr val="666666"/>
              </a:solidFill>
              <a:latin typeface="Segoe"/>
              <a:ea typeface="ＭＳ Ｐゴシック" charset="-128"/>
            </a:endParaRPr>
          </a:p>
        </p:txBody>
      </p:sp>
      <p:pic>
        <p:nvPicPr>
          <p:cNvPr id="4" name="Picture 11" descr="logo_with paper1"/>
          <p:cNvPicPr>
            <a:picLocks noChangeAspect="1" noChangeArrowheads="1"/>
          </p:cNvPicPr>
          <p:nvPr userDrawn="1"/>
        </p:nvPicPr>
        <p:blipFill>
          <a:blip r:embed="rId2" cstate="print"/>
          <a:srcRect l="6218" t="10106" r="4663" b="-1320"/>
          <a:stretch>
            <a:fillRect/>
          </a:stretch>
        </p:blipFill>
        <p:spPr bwMode="auto">
          <a:xfrm>
            <a:off x="7752702" y="6379186"/>
            <a:ext cx="1204041" cy="506110"/>
          </a:xfrm>
          <a:prstGeom prst="rect">
            <a:avLst/>
          </a:prstGeom>
          <a:noFill/>
        </p:spPr>
      </p:pic>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pPr algn="l" rtl="0" eaLnBrk="0" fontAlgn="base" hangingPunct="0">
              <a:spcBef>
                <a:spcPct val="0"/>
              </a:spcBef>
              <a:spcAft>
                <a:spcPct val="0"/>
              </a:spcAft>
            </a:pPr>
            <a:fld id="{B94A4920-06E2-4941-86F0-6567F4899ACE}" type="slidenum">
              <a:rPr lang="en-US" sz="800" kern="1200">
                <a:solidFill>
                  <a:srgbClr val="666666"/>
                </a:solidFill>
                <a:latin typeface="Segoe"/>
                <a:ea typeface="ＭＳ Ｐゴシック" charset="-128"/>
              </a:rPr>
              <a:pPr algn="l" rtl="0" eaLnBrk="0" fontAlgn="base" hangingPunct="0">
                <a:spcBef>
                  <a:spcPct val="0"/>
                </a:spcBef>
                <a:spcAft>
                  <a:spcPct val="0"/>
                </a:spcAft>
              </a:pPr>
              <a:t>‹#›</a:t>
            </a:fld>
            <a:endParaRPr lang="en-US" sz="800" kern="1200" dirty="0">
              <a:solidFill>
                <a:srgbClr val="666666"/>
              </a:solidFill>
              <a:latin typeface="Segoe"/>
              <a:ea typeface="ＭＳ Ｐゴシック" charset="-128"/>
            </a:endParaRPr>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pPr algn="l" rtl="0" eaLnBrk="0" fontAlgn="base" hangingPunct="0">
              <a:spcBef>
                <a:spcPct val="0"/>
              </a:spcBef>
              <a:spcAft>
                <a:spcPct val="0"/>
              </a:spcAft>
            </a:pPr>
            <a:fld id="{C0699718-8F37-684E-9BF0-C2F8EB89AAC0}" type="slidenum">
              <a:rPr lang="en-US" sz="800" kern="1200">
                <a:solidFill>
                  <a:srgbClr val="666666"/>
                </a:solidFill>
                <a:latin typeface="Segoe"/>
                <a:ea typeface="ＭＳ Ｐゴシック" charset="-128"/>
              </a:rPr>
              <a:pPr algn="l" rtl="0" eaLnBrk="0" fontAlgn="base" hangingPunct="0">
                <a:spcBef>
                  <a:spcPct val="0"/>
                </a:spcBef>
                <a:spcAft>
                  <a:spcPct val="0"/>
                </a:spcAft>
              </a:pPr>
              <a:t>‹#›</a:t>
            </a:fld>
            <a:endParaRPr lang="en-US" sz="800" kern="1200" dirty="0">
              <a:solidFill>
                <a:srgbClr val="666666"/>
              </a:solidFill>
              <a:latin typeface="Segoe"/>
              <a:ea typeface="ＭＳ Ｐゴシック" charset="-128"/>
            </a:endParaRPr>
          </a:p>
        </p:txBody>
      </p:sp>
      <p:pic>
        <p:nvPicPr>
          <p:cNvPr id="3" name="Picture 11" descr="logo_with paper1"/>
          <p:cNvPicPr>
            <a:picLocks noChangeAspect="1" noChangeArrowheads="1"/>
          </p:cNvPicPr>
          <p:nvPr userDrawn="1"/>
        </p:nvPicPr>
        <p:blipFill>
          <a:blip r:embed="rId2" cstate="print"/>
          <a:srcRect l="6218" t="10106" r="4663" b="-1320"/>
          <a:stretch>
            <a:fillRect/>
          </a:stretch>
        </p:blipFill>
        <p:spPr bwMode="auto">
          <a:xfrm>
            <a:off x="7752702" y="6379186"/>
            <a:ext cx="1204041" cy="506110"/>
          </a:xfrm>
          <a:prstGeom prst="rect">
            <a:avLst/>
          </a:prstGeom>
          <a:noFill/>
        </p:spPr>
      </p:pic>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pPr algn="l" rtl="0" eaLnBrk="0" fontAlgn="base" hangingPunct="0">
              <a:spcBef>
                <a:spcPct val="0"/>
              </a:spcBef>
              <a:spcAft>
                <a:spcPct val="0"/>
              </a:spcAft>
            </a:pPr>
            <a:fld id="{C0699718-8F37-684E-9BF0-C2F8EB89AAC0}" type="slidenum">
              <a:rPr lang="en-US" sz="800" kern="1200">
                <a:solidFill>
                  <a:srgbClr val="666666"/>
                </a:solidFill>
                <a:latin typeface="Segoe"/>
                <a:ea typeface="ＭＳ Ｐゴシック" charset="-128"/>
              </a:rPr>
              <a:pPr algn="l" rtl="0" eaLnBrk="0" fontAlgn="base" hangingPunct="0">
                <a:spcBef>
                  <a:spcPct val="0"/>
                </a:spcBef>
                <a:spcAft>
                  <a:spcPct val="0"/>
                </a:spcAft>
              </a:pPr>
              <a:t>‹#›</a:t>
            </a:fld>
            <a:endParaRPr lang="en-US" sz="800" kern="1200" dirty="0">
              <a:solidFill>
                <a:srgbClr val="666666"/>
              </a:solidFill>
              <a:latin typeface="Segoe"/>
              <a:ea typeface="ＭＳ Ｐゴシック" charset="-128"/>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83464" y="289367"/>
            <a:ext cx="8229600" cy="1034608"/>
          </a:xfrm>
        </p:spPr>
        <p:txBody>
          <a:bodyPr anchor="t" anchorCtr="0"/>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pPr algn="l" rtl="0" eaLnBrk="0" fontAlgn="base" hangingPunct="0">
              <a:spcBef>
                <a:spcPct val="0"/>
              </a:spcBef>
              <a:spcAft>
                <a:spcPct val="0"/>
              </a:spcAft>
              <a:defRPr/>
            </a:pPr>
            <a:fld id="{6875B22E-4EDC-B840-A696-F535A7F2E043}" type="slidenum">
              <a:rPr lang="en-US" sz="800" kern="1200">
                <a:solidFill>
                  <a:srgbClr val="666666"/>
                </a:solidFill>
                <a:latin typeface="Segoe"/>
                <a:ea typeface="ＭＳ Ｐゴシック" charset="-128"/>
              </a:rPr>
              <a:pPr algn="l" rtl="0" eaLnBrk="0" fontAlgn="base" hangingPunct="0">
                <a:spcBef>
                  <a:spcPct val="0"/>
                </a:spcBef>
                <a:spcAft>
                  <a:spcPct val="0"/>
                </a:spcAft>
                <a:defRPr/>
              </a:pPr>
              <a:t>‹#›</a:t>
            </a:fld>
            <a:endParaRPr lang="en-US" sz="800" kern="1200" dirty="0">
              <a:solidFill>
                <a:srgbClr val="666666"/>
              </a:solidFill>
              <a:latin typeface="Segoe"/>
              <a:ea typeface="ＭＳ Ｐゴシック" charset="-128"/>
            </a:endParaRPr>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xfrm>
            <a:off x="7029450" y="6538913"/>
            <a:ext cx="2133600" cy="476250"/>
          </a:xfrm>
          <a:prstGeom prst="rect">
            <a:avLst/>
          </a:prstGeom>
          <a:ln/>
        </p:spPr>
        <p:txBody>
          <a:bodyPr/>
          <a:lstStyle>
            <a:lvl1pPr>
              <a:defRPr/>
            </a:lvl1pPr>
          </a:lstStyle>
          <a:p>
            <a:pPr>
              <a:defRPr/>
            </a:pPr>
            <a:fld id="{32DC10BB-45F7-4E13-A3E3-6063369EF435}" type="slidenum">
              <a:rPr lang="en-US"/>
              <a:pPr>
                <a:defRPr/>
              </a:pPr>
              <a:t>‹#›</a:t>
            </a:fld>
            <a:endParaRPr lang="en-US" dirty="0"/>
          </a:p>
        </p:txBody>
      </p:sp>
    </p:spTree>
    <p:extLst>
      <p:ext uri="{BB962C8B-B14F-4D97-AF65-F5344CB8AC3E}">
        <p14:creationId xmlns:p14="http://schemas.microsoft.com/office/powerpoint/2010/main" xmlns="" val="440823385"/>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Microsof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2" name="Picture 1" descr="ms-logo-YPOP-BR.png"/>
          <p:cNvPicPr>
            <a:picLocks noChangeAspect="1"/>
          </p:cNvPicPr>
          <p:nvPr userDrawn="1"/>
        </p:nvPicPr>
        <p:blipFill>
          <a:blip r:embed="rId3" cstate="print"/>
          <a:stretch>
            <a:fillRect/>
          </a:stretch>
        </p:blipFill>
        <p:spPr>
          <a:xfrm>
            <a:off x="1676400" y="2452577"/>
            <a:ext cx="6217920" cy="1205023"/>
          </a:xfrm>
          <a:prstGeom prst="rect">
            <a:avLst/>
          </a:prstGeom>
        </p:spPr>
      </p:pic>
      <p:sp>
        <p:nvSpPr>
          <p:cNvPr id="3" name="Text Box 3"/>
          <p:cNvSpPr txBox="1">
            <a:spLocks noChangeArrowheads="1"/>
          </p:cNvSpPr>
          <p:nvPr userDrawn="1"/>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rtl="0" eaLnBrk="0" hangingPunct="0"/>
            <a:r>
              <a:rPr lang="en-US" sz="700" kern="1200" dirty="0">
                <a:solidFill>
                  <a:srgbClr val="FFFFFF"/>
                </a:solidFill>
                <a:latin typeface="Segoe" pitchFamily="34" charset="0"/>
                <a:ea typeface="+mn-ea"/>
                <a:cs typeface="Arial" charset="0"/>
              </a:rPr>
              <a:t>© </a:t>
            </a:r>
            <a:r>
              <a:rPr lang="en-US" sz="700" kern="1200" dirty="0" smtClean="0">
                <a:solidFill>
                  <a:srgbClr val="FFFFFF"/>
                </a:solidFill>
                <a:latin typeface="Segoe" pitchFamily="34" charset="0"/>
                <a:ea typeface="+mn-ea"/>
                <a:cs typeface="Arial" charset="0"/>
              </a:rPr>
              <a:t>2009 </a:t>
            </a:r>
            <a:r>
              <a:rPr lang="en-US" sz="700" kern="1200" dirty="0">
                <a:solidFill>
                  <a:srgbClr val="FFFFFF"/>
                </a:solidFill>
                <a:latin typeface="Segoe" pitchFamily="34" charset="0"/>
                <a:ea typeface="+mn-ea"/>
                <a:cs typeface="Arial" charset="0"/>
              </a:rPr>
              <a:t>Microsoft Corporation. All rights reserved. Microsoft, Windows, Windows Vista and other product names are or may be registered trademarks and/or trademarks in the U.S. and/or other countries.</a:t>
            </a:r>
          </a:p>
          <a:p>
            <a:pPr algn="ctr" defTabSz="914099" rtl="0" eaLnBrk="0" hangingPunct="0"/>
            <a:r>
              <a:rPr lang="en-US" sz="700" kern="1200" dirty="0">
                <a:solidFill>
                  <a:srgbClr val="FFFFFF"/>
                </a:solidFill>
                <a:latin typeface="Segoe" pitchFamily="34" charset="0"/>
                <a:ea typeface="+mn-ea"/>
                <a:cs typeface="Arial" charset="0"/>
              </a:rPr>
              <a:t>The information herein is for informational purposes only and represents the current view of Microsoft Corporation as of the date of this presentation</a:t>
            </a:r>
            <a:r>
              <a:rPr lang="en-US" sz="700" kern="1200" dirty="0" smtClean="0">
                <a:solidFill>
                  <a:srgbClr val="FFFFFF"/>
                </a:solidFill>
                <a:latin typeface="Segoe" pitchFamily="34" charset="0"/>
                <a:ea typeface="+mn-ea"/>
                <a:cs typeface="Arial" charset="0"/>
              </a:rPr>
              <a:t>. Because </a:t>
            </a:r>
            <a:r>
              <a:rPr lang="en-US" sz="700" kern="1200" dirty="0">
                <a:solidFill>
                  <a:srgbClr val="FFFFFF"/>
                </a:solidFill>
                <a:latin typeface="Segoe" pitchFamily="34" charset="0"/>
                <a:ea typeface="+mn-ea"/>
                <a:cs typeface="Arial" charset="0"/>
              </a:rPr>
              <a:t>Microsoft must respond to changing market conditions, it should not be interpreted to be a commitment on the part of Microsoft, and Microsoft cannot guarantee the accuracy of any information provided after the date of this presentation</a:t>
            </a:r>
            <a:r>
              <a:rPr lang="en-US" sz="700" kern="1200" dirty="0" smtClean="0">
                <a:solidFill>
                  <a:srgbClr val="FFFFFF"/>
                </a:solidFill>
                <a:latin typeface="Segoe" pitchFamily="34" charset="0"/>
                <a:ea typeface="+mn-ea"/>
                <a:cs typeface="Arial" charset="0"/>
              </a:rPr>
              <a:t>. </a:t>
            </a:r>
            <a:r>
              <a:rPr lang="en-US" sz="700" kern="1200" dirty="0">
                <a:solidFill>
                  <a:srgbClr val="FFFFFF"/>
                </a:solidFill>
                <a:latin typeface="Segoe" pitchFamily="34" charset="0"/>
                <a:ea typeface="+mn-ea"/>
                <a:cs typeface="Arial" charset="0"/>
              </a:rPr>
              <a:t/>
            </a:r>
            <a:br>
              <a:rPr lang="en-US" sz="700" kern="1200" dirty="0">
                <a:solidFill>
                  <a:srgbClr val="FFFFFF"/>
                </a:solidFill>
                <a:latin typeface="Segoe" pitchFamily="34" charset="0"/>
                <a:ea typeface="+mn-ea"/>
                <a:cs typeface="Arial" charset="0"/>
              </a:rPr>
            </a:br>
            <a:r>
              <a:rPr lang="en-US" sz="700" kern="1200" dirty="0">
                <a:solidFill>
                  <a:srgbClr val="FFFFFF"/>
                </a:solidFill>
                <a:latin typeface="Segoe" pitchFamily="34" charset="0"/>
                <a:ea typeface="+mn-ea"/>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image" Target="../media/image7.png"/><Relationship Id="rId4" Type="http://schemas.openxmlformats.org/officeDocument/2006/relationships/slideLayout" Target="../slideLayouts/slideLayout18.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6"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7"/>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8"/>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381000"/>
            <a:ext cx="7772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dirty="0" smtClean="0"/>
              <a:t>Click to edit Master title style</a:t>
            </a:r>
            <a:endParaRPr lang="en-US" dirty="0"/>
          </a:p>
        </p:txBody>
      </p:sp>
      <p:sp>
        <p:nvSpPr>
          <p:cNvPr id="1027" name="Rectangle 3"/>
          <p:cNvSpPr>
            <a:spLocks noGrp="1" noChangeArrowheads="1"/>
          </p:cNvSpPr>
          <p:nvPr>
            <p:ph type="body" idx="1"/>
          </p:nvPr>
        </p:nvSpPr>
        <p:spPr bwMode="auto">
          <a:xfrm>
            <a:off x="381000" y="18288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030" name="Rectangle 6"/>
          <p:cNvSpPr>
            <a:spLocks noGrp="1" noChangeArrowheads="1"/>
          </p:cNvSpPr>
          <p:nvPr>
            <p:ph type="sldNum" sz="quarter" idx="4"/>
          </p:nvPr>
        </p:nvSpPr>
        <p:spPr bwMode="auto">
          <a:xfrm>
            <a:off x="394480" y="6240560"/>
            <a:ext cx="19050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800" b="0" i="0">
                <a:solidFill>
                  <a:srgbClr val="666666"/>
                </a:solidFill>
                <a:latin typeface="Segoe"/>
                <a:cs typeface="Segoe"/>
              </a:defRPr>
            </a:lvl1pPr>
          </a:lstStyle>
          <a:p>
            <a:pPr algn="l" rtl="0" eaLnBrk="0" fontAlgn="base" hangingPunct="0">
              <a:spcBef>
                <a:spcPct val="0"/>
              </a:spcBef>
              <a:spcAft>
                <a:spcPct val="0"/>
              </a:spcAft>
            </a:pPr>
            <a:fld id="{5A0D9B4A-78AB-5949-90AA-425DAC70A24C}" type="slidenum">
              <a:rPr lang="en-US" kern="1200" smtClean="0">
                <a:ea typeface="ＭＳ Ｐゴシック" charset="-128"/>
              </a:rPr>
              <a:pPr algn="l" rtl="0" eaLnBrk="0" fontAlgn="base" hangingPunct="0">
                <a:spcBef>
                  <a:spcPct val="0"/>
                </a:spcBef>
                <a:spcAft>
                  <a:spcPct val="0"/>
                </a:spcAft>
              </a:pPr>
              <a:t>‹#›</a:t>
            </a:fld>
            <a:endParaRPr lang="en-US" kern="1200" dirty="0">
              <a:ea typeface="ＭＳ Ｐゴシック" charset="-128"/>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8" r:id="rId3"/>
    <p:sldLayoutId id="2147483701" r:id="rId4"/>
    <p:sldLayoutId id="2147483702" r:id="rId5"/>
    <p:sldLayoutId id="2147483703" r:id="rId6"/>
    <p:sldLayoutId id="2147483706" r:id="rId7"/>
    <p:sldLayoutId id="2147483707" r:id="rId8"/>
  </p:sldLayoutIdLst>
  <p:timing>
    <p:tnLst>
      <p:par>
        <p:cTn id="1" dur="indefinite" restart="never" nodeType="tmRoot"/>
      </p:par>
    </p:tnLst>
  </p:timing>
  <p:txStyles>
    <p:titleStyle>
      <a:lvl1pPr algn="l" rtl="0" eaLnBrk="1" fontAlgn="base" hangingPunct="1">
        <a:spcBef>
          <a:spcPct val="0"/>
        </a:spcBef>
        <a:spcAft>
          <a:spcPct val="0"/>
        </a:spcAft>
        <a:defRPr lang="en-US" sz="2800" b="0" i="0" kern="1200" dirty="0">
          <a:solidFill>
            <a:schemeClr val="tx1">
              <a:lumMod val="85000"/>
              <a:lumOff val="15000"/>
            </a:schemeClr>
          </a:solidFill>
          <a:latin typeface="Segoe"/>
          <a:ea typeface="+mj-ea"/>
          <a:cs typeface="ITC Officina Sans Bold"/>
        </a:defRPr>
      </a:lvl1pPr>
      <a:lvl2pPr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2pPr>
      <a:lvl3pPr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3pPr>
      <a:lvl4pPr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4pPr>
      <a:lvl5pPr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5pPr>
      <a:lvl6pPr marL="457200"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6pPr>
      <a:lvl7pPr marL="914400"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7pPr>
      <a:lvl8pPr marL="1371600"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8pPr>
      <a:lvl9pPr marL="1828800"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9pPr>
    </p:titleStyle>
    <p:bodyStyle>
      <a:lvl1pPr marL="3175" indent="4763" algn="l" rtl="0" eaLnBrk="1" fontAlgn="base" hangingPunct="1">
        <a:spcBef>
          <a:spcPts val="1200"/>
        </a:spcBef>
        <a:spcAft>
          <a:spcPts val="0"/>
        </a:spcAft>
        <a:buFontTx/>
        <a:buNone/>
        <a:defRPr sz="2000" b="0" i="0">
          <a:solidFill>
            <a:srgbClr val="262626"/>
          </a:solidFill>
          <a:latin typeface="Segoe"/>
          <a:ea typeface="+mn-ea"/>
          <a:cs typeface="Segoe"/>
        </a:defRPr>
      </a:lvl1pPr>
      <a:lvl2pPr marL="457200" indent="-457200" algn="l" rtl="0" eaLnBrk="1" fontAlgn="base" hangingPunct="1">
        <a:spcBef>
          <a:spcPts val="1200"/>
        </a:spcBef>
        <a:spcAft>
          <a:spcPts val="0"/>
        </a:spcAft>
        <a:buSzPct val="80000"/>
        <a:buFontTx/>
        <a:buNone/>
        <a:defRPr sz="1400" b="0" i="0">
          <a:solidFill>
            <a:schemeClr val="tx1">
              <a:lumMod val="75000"/>
              <a:lumOff val="25000"/>
            </a:schemeClr>
          </a:solidFill>
          <a:latin typeface="Segoe"/>
          <a:ea typeface="+mn-ea"/>
          <a:cs typeface="Segoe"/>
        </a:defRPr>
      </a:lvl2pPr>
      <a:lvl3pPr marL="457200" indent="-457200" algn="l" rtl="0" eaLnBrk="1" fontAlgn="base" hangingPunct="1">
        <a:spcBef>
          <a:spcPts val="600"/>
        </a:spcBef>
        <a:spcAft>
          <a:spcPts val="0"/>
        </a:spcAft>
        <a:buSzPct val="80000"/>
        <a:buFontTx/>
        <a:buNone/>
        <a:defRPr sz="1400" b="0" i="0">
          <a:solidFill>
            <a:schemeClr val="tx1">
              <a:lumMod val="75000"/>
              <a:lumOff val="25000"/>
            </a:schemeClr>
          </a:solidFill>
          <a:latin typeface="Segoe"/>
          <a:ea typeface="+mn-ea"/>
          <a:cs typeface="Segoe"/>
        </a:defRPr>
      </a:lvl3pPr>
      <a:lvl4pPr marL="457200" indent="-457200" algn="l" rtl="0" eaLnBrk="1" fontAlgn="base" hangingPunct="1">
        <a:spcBef>
          <a:spcPts val="600"/>
        </a:spcBef>
        <a:spcAft>
          <a:spcPts val="0"/>
        </a:spcAft>
        <a:buSzPct val="80000"/>
        <a:buFontTx/>
        <a:buNone/>
        <a:defRPr sz="1400" b="0" i="0">
          <a:solidFill>
            <a:schemeClr val="tx1">
              <a:lumMod val="75000"/>
              <a:lumOff val="25000"/>
            </a:schemeClr>
          </a:solidFill>
          <a:latin typeface="Segoe"/>
          <a:ea typeface="+mn-ea"/>
          <a:cs typeface="Segoe"/>
        </a:defRPr>
      </a:lvl4pPr>
      <a:lvl5pPr marL="457200" indent="-457200" algn="l" rtl="0" eaLnBrk="1" fontAlgn="base" hangingPunct="1">
        <a:spcBef>
          <a:spcPts val="600"/>
        </a:spcBef>
        <a:spcAft>
          <a:spcPts val="0"/>
        </a:spcAft>
        <a:buSzPct val="80000"/>
        <a:buFontTx/>
        <a:buNone/>
        <a:tabLst/>
        <a:defRPr sz="1400" b="0" i="0">
          <a:solidFill>
            <a:schemeClr val="tx1">
              <a:lumMod val="75000"/>
              <a:lumOff val="25000"/>
            </a:schemeClr>
          </a:solidFill>
          <a:latin typeface="Segoe"/>
          <a:ea typeface="+mn-ea"/>
          <a:cs typeface="Segoe"/>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5"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18.png"/><Relationship Id="rId3" Type="http://schemas.openxmlformats.org/officeDocument/2006/relationships/image" Target="../media/image56.png"/><Relationship Id="rId7" Type="http://schemas.openxmlformats.org/officeDocument/2006/relationships/image" Target="../media/image13.png"/><Relationship Id="rId12" Type="http://schemas.openxmlformats.org/officeDocument/2006/relationships/image" Target="../media/image60.png"/><Relationship Id="rId17" Type="http://schemas.openxmlformats.org/officeDocument/2006/relationships/hyperlink" Target="http://www.channelinsider.com/c/a/Security/Microsoft-RSA-Partner-to-Develop-NextGen-Data-Loss-Prevention/" TargetMode="External"/><Relationship Id="rId2" Type="http://schemas.openxmlformats.org/officeDocument/2006/relationships/notesSlide" Target="../notesSlides/notesSlide11.xml"/><Relationship Id="rId16"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6.png"/><Relationship Id="rId5" Type="http://schemas.openxmlformats.org/officeDocument/2006/relationships/image" Target="../media/image58.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57.png"/><Relationship Id="rId9" Type="http://schemas.openxmlformats.org/officeDocument/2006/relationships/image" Target="../media/image14.png"/><Relationship Id="rId1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hyperlink" Target="http://www.microsoft.com/casestudies/Case_Study_Detail.aspx?CaseStudyID=201402" TargetMode="External"/><Relationship Id="rId3" Type="http://schemas.openxmlformats.org/officeDocument/2006/relationships/image" Target="../media/image61.png"/><Relationship Id="rId7" Type="http://schemas.openxmlformats.org/officeDocument/2006/relationships/image" Target="../media/image65.png"/><Relationship Id="rId12" Type="http://schemas.openxmlformats.org/officeDocument/2006/relationships/image" Target="../media/image58.png"/><Relationship Id="rId2" Type="http://schemas.openxmlformats.org/officeDocument/2006/relationships/notesSlide" Target="../notesSlides/notesSlide13.xml"/><Relationship Id="rId16" Type="http://schemas.openxmlformats.org/officeDocument/2006/relationships/image" Target="../media/image70.jpeg"/><Relationship Id="rId1" Type="http://schemas.openxmlformats.org/officeDocument/2006/relationships/slideLayout" Target="../slideLayouts/slideLayout7.xml"/><Relationship Id="rId6" Type="http://schemas.openxmlformats.org/officeDocument/2006/relationships/image" Target="../media/image64.png"/><Relationship Id="rId11" Type="http://schemas.openxmlformats.org/officeDocument/2006/relationships/image" Target="../media/image57.png"/><Relationship Id="rId5" Type="http://schemas.openxmlformats.org/officeDocument/2006/relationships/image" Target="../media/image63.png"/><Relationship Id="rId15" Type="http://schemas.openxmlformats.org/officeDocument/2006/relationships/image" Target="../media/image69.png"/><Relationship Id="rId10" Type="http://schemas.openxmlformats.org/officeDocument/2006/relationships/image" Target="../media/image56.png"/><Relationship Id="rId4" Type="http://schemas.openxmlformats.org/officeDocument/2006/relationships/image" Target="../media/image62.png"/><Relationship Id="rId9" Type="http://schemas.openxmlformats.org/officeDocument/2006/relationships/image" Target="../media/image67.png"/><Relationship Id="rId14" Type="http://schemas.openxmlformats.org/officeDocument/2006/relationships/image" Target="../media/image68.png"/></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71.png"/><Relationship Id="rId7" Type="http://schemas.openxmlformats.org/officeDocument/2006/relationships/image" Target="../media/image46.png"/><Relationship Id="rId12" Type="http://schemas.openxmlformats.org/officeDocument/2006/relationships/image" Target="../media/image18.png"/><Relationship Id="rId17" Type="http://schemas.openxmlformats.org/officeDocument/2006/relationships/hyperlink" Target="http://news.bbc.co.uk/2/low/technology/7875904.stm" TargetMode="External"/><Relationship Id="rId2" Type="http://schemas.openxmlformats.org/officeDocument/2006/relationships/notesSlide" Target="../notesSlides/notesSlide14.xml"/><Relationship Id="rId16"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17.png"/><Relationship Id="rId5" Type="http://schemas.openxmlformats.org/officeDocument/2006/relationships/image" Target="../media/image12.png"/><Relationship Id="rId15" Type="http://schemas.openxmlformats.org/officeDocument/2006/relationships/image" Target="../media/image48.png"/><Relationship Id="rId10" Type="http://schemas.openxmlformats.org/officeDocument/2006/relationships/image" Target="../media/image16.png"/><Relationship Id="rId4" Type="http://schemas.openxmlformats.org/officeDocument/2006/relationships/image" Target="../media/image72.png"/><Relationship Id="rId9" Type="http://schemas.openxmlformats.org/officeDocument/2006/relationships/image" Target="../media/image15.png"/><Relationship Id="rId1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pn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png"/><Relationship Id="rId14" Type="http://schemas.openxmlformats.org/officeDocument/2006/relationships/image" Target="../media/image38.png"/></Relationships>
</file>

<file path=ppt/slides/_rels/slide17.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18" Type="http://schemas.openxmlformats.org/officeDocument/2006/relationships/image" Target="../media/image59.png"/><Relationship Id="rId3" Type="http://schemas.openxmlformats.org/officeDocument/2006/relationships/image" Target="../media/image85.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hyperlink" Target="http://www.microsoft.com/casestudies/Case_Study_Detail.aspx?CaseStudyID=4000001482" TargetMode="External"/><Relationship Id="rId2" Type="http://schemas.openxmlformats.org/officeDocument/2006/relationships/notesSlide" Target="../notesSlides/notesSlide17.xml"/><Relationship Id="rId16" Type="http://schemas.openxmlformats.org/officeDocument/2006/relationships/image" Target="../media/image98.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5" Type="http://schemas.openxmlformats.org/officeDocument/2006/relationships/image" Target="../media/image87.png"/><Relationship Id="rId15" Type="http://schemas.openxmlformats.org/officeDocument/2006/relationships/image" Target="../media/image97.png"/><Relationship Id="rId10" Type="http://schemas.openxmlformats.org/officeDocument/2006/relationships/image" Target="../media/image92.pn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55.png"/><Relationship Id="rId18" Type="http://schemas.openxmlformats.org/officeDocument/2006/relationships/image" Target="../media/image25.png"/><Relationship Id="rId3" Type="http://schemas.openxmlformats.org/officeDocument/2006/relationships/image" Target="../media/image12.png"/><Relationship Id="rId21" Type="http://schemas.openxmlformats.org/officeDocument/2006/relationships/image" Target="../media/image30.png"/><Relationship Id="rId7" Type="http://schemas.openxmlformats.org/officeDocument/2006/relationships/image" Target="../media/image16.png"/><Relationship Id="rId12" Type="http://schemas.openxmlformats.org/officeDocument/2006/relationships/image" Target="../media/image21.png"/><Relationship Id="rId17" Type="http://schemas.openxmlformats.org/officeDocument/2006/relationships/image" Target="../media/image48.png"/><Relationship Id="rId2" Type="http://schemas.openxmlformats.org/officeDocument/2006/relationships/notesSlide" Target="../notesSlides/notesSlide19.xml"/><Relationship Id="rId16" Type="http://schemas.openxmlformats.org/officeDocument/2006/relationships/image" Target="../media/image46.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52.png"/><Relationship Id="rId10" Type="http://schemas.openxmlformats.org/officeDocument/2006/relationships/image" Target="../media/image19.png"/><Relationship Id="rId19" Type="http://schemas.openxmlformats.org/officeDocument/2006/relationships/image" Target="../media/image26.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 Id="rId9" Type="http://schemas.openxmlformats.org/officeDocument/2006/relationships/image" Target="../media/image10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117.png"/><Relationship Id="rId18" Type="http://schemas.openxmlformats.org/officeDocument/2006/relationships/image" Target="../media/image122.png"/><Relationship Id="rId3" Type="http://schemas.openxmlformats.org/officeDocument/2006/relationships/image" Target="../media/image107.png"/><Relationship Id="rId7" Type="http://schemas.openxmlformats.org/officeDocument/2006/relationships/image" Target="../media/image111.png"/><Relationship Id="rId12" Type="http://schemas.openxmlformats.org/officeDocument/2006/relationships/image" Target="../media/image116.png"/><Relationship Id="rId17" Type="http://schemas.openxmlformats.org/officeDocument/2006/relationships/image" Target="../media/image121.png"/><Relationship Id="rId2" Type="http://schemas.openxmlformats.org/officeDocument/2006/relationships/notesSlide" Target="../notesSlides/notesSlide28.xml"/><Relationship Id="rId16" Type="http://schemas.openxmlformats.org/officeDocument/2006/relationships/image" Target="../media/image120.png"/><Relationship Id="rId1" Type="http://schemas.openxmlformats.org/officeDocument/2006/relationships/slideLayout" Target="../slideLayouts/slideLayout4.xml"/><Relationship Id="rId6" Type="http://schemas.openxmlformats.org/officeDocument/2006/relationships/image" Target="../media/image110.png"/><Relationship Id="rId11" Type="http://schemas.openxmlformats.org/officeDocument/2006/relationships/image" Target="../media/image115.png"/><Relationship Id="rId5" Type="http://schemas.openxmlformats.org/officeDocument/2006/relationships/image" Target="../media/image109.png"/><Relationship Id="rId15" Type="http://schemas.openxmlformats.org/officeDocument/2006/relationships/image" Target="../media/image119.png"/><Relationship Id="rId10" Type="http://schemas.openxmlformats.org/officeDocument/2006/relationships/image" Target="../media/image114.png"/><Relationship Id="rId19" Type="http://schemas.openxmlformats.org/officeDocument/2006/relationships/image" Target="../media/image123.png"/><Relationship Id="rId4" Type="http://schemas.openxmlformats.org/officeDocument/2006/relationships/image" Target="../media/image108.png"/><Relationship Id="rId9" Type="http://schemas.openxmlformats.org/officeDocument/2006/relationships/image" Target="../media/image113.png"/><Relationship Id="rId14" Type="http://schemas.openxmlformats.org/officeDocument/2006/relationships/image" Target="../media/image11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hyperlink" Target="http://www.sci-tech-today.com/story.xhtml?story_id=53225"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hyperlink" Target="http://www.privacyrights.org/" TargetMode="External"/><Relationship Id="rId4" Type="http://schemas.openxmlformats.org/officeDocument/2006/relationships/hyperlink" Target="http://www.sci-tech-today.com/story.xhtml?story_id=53057" TargetMode="External"/></Relationships>
</file>

<file path=ppt/slides/_rels/slide30.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notesSlide" Target="../notesSlides/notesSlide30.xml"/><Relationship Id="rId7" Type="http://schemas.openxmlformats.org/officeDocument/2006/relationships/image" Target="../media/image127.png"/><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 Id="rId9" Type="http://schemas.openxmlformats.org/officeDocument/2006/relationships/image" Target="../media/image129.png"/></Relationships>
</file>

<file path=ppt/slides/_rels/slide31.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notesSlide" Target="../notesSlides/notesSlide31.xml"/><Relationship Id="rId7" Type="http://schemas.openxmlformats.org/officeDocument/2006/relationships/image" Target="../media/image127.png"/><Relationship Id="rId2" Type="http://schemas.openxmlformats.org/officeDocument/2006/relationships/slideLayout" Target="../slideLayouts/slideLayout4.xml"/><Relationship Id="rId1" Type="http://schemas.openxmlformats.org/officeDocument/2006/relationships/tags" Target="../tags/tag3.xml"/><Relationship Id="rId6" Type="http://schemas.openxmlformats.org/officeDocument/2006/relationships/image" Target="../media/image124.png"/><Relationship Id="rId5" Type="http://schemas.openxmlformats.org/officeDocument/2006/relationships/image" Target="../media/image126.png"/><Relationship Id="rId4" Type="http://schemas.openxmlformats.org/officeDocument/2006/relationships/image" Target="../media/image125.png"/><Relationship Id="rId9" Type="http://schemas.openxmlformats.org/officeDocument/2006/relationships/image" Target="../media/image130.png"/></Relationships>
</file>

<file path=ppt/slides/_rels/slide32.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hyperlink" Target="http://download.microsoft.com/download/d/4/1/d4134647-61a3-4315-b3be-92a6ee7d0ac0/CMO_Sales_Datasheet_Final.pdf" TargetMode="External"/></Relationships>
</file>

<file path=ppt/slides/_rels/slide35.xml.rels><?xml version="1.0" encoding="UTF-8" standalone="yes"?>
<Relationships xmlns="http://schemas.openxmlformats.org/package/2006/relationships"><Relationship Id="rId8" Type="http://schemas.openxmlformats.org/officeDocument/2006/relationships/hyperlink" Target="http://www.microsoft.com/casestudies/casestudy.aspx?casestudyid=4000005319" TargetMode="External"/><Relationship Id="rId3" Type="http://schemas.openxmlformats.org/officeDocument/2006/relationships/hyperlink" Target="http://technet.microsoft.com/en-us/dd448611.aspx" TargetMode="External"/><Relationship Id="rId7" Type="http://schemas.openxmlformats.org/officeDocument/2006/relationships/hyperlink" Target="http://technet.microsoft.com/en-us/library/ee156482.aspx" TargetMode="External"/><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hyperlink" Target="http://www.microsoft.com/windowsserver2008/en/us/fci.aspx" TargetMode="External"/><Relationship Id="rId11" Type="http://schemas.openxmlformats.org/officeDocument/2006/relationships/hyperlink" Target="http://blogs.technet.com/rmssupp/" TargetMode="External"/><Relationship Id="rId5" Type="http://schemas.openxmlformats.org/officeDocument/2006/relationships/hyperlink" Target="http://www.microsoft.com/exchange/2010/en/us/information-protection-and-control.aspx" TargetMode="External"/><Relationship Id="rId10" Type="http://schemas.openxmlformats.org/officeDocument/2006/relationships/hyperlink" Target="http://blogs.msdn.com/rms/" TargetMode="External"/><Relationship Id="rId4" Type="http://schemas.openxmlformats.org/officeDocument/2006/relationships/hyperlink" Target="http://technet.microsoft.com/en-us/library/dd772711(WS.10).aspx" TargetMode="External"/><Relationship Id="rId9" Type="http://schemas.openxmlformats.org/officeDocument/2006/relationships/hyperlink" Target="http://vepcdn.microsoft.com/prod/images/64/Area/214/2676/9fd29bc1-bd16-42fe-a39e-f1d91d62aa60.pdf"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18" Type="http://schemas.openxmlformats.org/officeDocument/2006/relationships/image" Target="../media/image27.png"/><Relationship Id="rId3" Type="http://schemas.openxmlformats.org/officeDocument/2006/relationships/image" Target="../media/image12.png"/><Relationship Id="rId21" Type="http://schemas.openxmlformats.org/officeDocument/2006/relationships/image" Target="../media/image30.png"/><Relationship Id="rId7" Type="http://schemas.openxmlformats.org/officeDocument/2006/relationships/image" Target="../media/image16.png"/><Relationship Id="rId12" Type="http://schemas.openxmlformats.org/officeDocument/2006/relationships/image" Target="../media/image21.png"/><Relationship Id="rId17" Type="http://schemas.openxmlformats.org/officeDocument/2006/relationships/image" Target="../media/image26.png"/><Relationship Id="rId2" Type="http://schemas.openxmlformats.org/officeDocument/2006/relationships/notesSlide" Target="../notesSlides/notesSlide5.xml"/><Relationship Id="rId16" Type="http://schemas.openxmlformats.org/officeDocument/2006/relationships/image" Target="../media/image25.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png"/><Relationship Id="rId19"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9.png"/></Relationships>
</file>

<file path=ppt/slides/_rels/slide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51.png"/><Relationship Id="rId18" Type="http://schemas.openxmlformats.org/officeDocument/2006/relationships/image" Target="../media/image55.png"/><Relationship Id="rId3" Type="http://schemas.openxmlformats.org/officeDocument/2006/relationships/image" Target="../media/image12.png"/><Relationship Id="rId21" Type="http://schemas.openxmlformats.org/officeDocument/2006/relationships/image" Target="../media/image57.png"/><Relationship Id="rId7" Type="http://schemas.openxmlformats.org/officeDocument/2006/relationships/image" Target="../media/image15.png"/><Relationship Id="rId12" Type="http://schemas.openxmlformats.org/officeDocument/2006/relationships/image" Target="../media/image50.png"/><Relationship Id="rId17" Type="http://schemas.openxmlformats.org/officeDocument/2006/relationships/image" Target="../media/image54.png"/><Relationship Id="rId2" Type="http://schemas.openxmlformats.org/officeDocument/2006/relationships/notesSlide" Target="../notesSlides/notesSlide9.xml"/><Relationship Id="rId16" Type="http://schemas.openxmlformats.org/officeDocument/2006/relationships/image" Target="../media/image53.png"/><Relationship Id="rId20"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49.png"/><Relationship Id="rId5" Type="http://schemas.openxmlformats.org/officeDocument/2006/relationships/image" Target="../media/image46.png"/><Relationship Id="rId15" Type="http://schemas.openxmlformats.org/officeDocument/2006/relationships/image" Target="../media/image52.png"/><Relationship Id="rId23" Type="http://schemas.openxmlformats.org/officeDocument/2006/relationships/image" Target="../media/image59.png"/><Relationship Id="rId10" Type="http://schemas.openxmlformats.org/officeDocument/2006/relationships/image" Target="../media/image48.png"/><Relationship Id="rId19" Type="http://schemas.openxmlformats.org/officeDocument/2006/relationships/hyperlink" Target="http://www.microsoft.com/casestudies/Case_Study_Detail.aspx?CaseStudyID=4000001482" TargetMode="External"/><Relationship Id="rId4" Type="http://schemas.openxmlformats.org/officeDocument/2006/relationships/image" Target="../media/image13.png"/><Relationship Id="rId9" Type="http://schemas.openxmlformats.org/officeDocument/2006/relationships/image" Target="../media/image47.png"/><Relationship Id="rId14" Type="http://schemas.openxmlformats.org/officeDocument/2006/relationships/image" Target="../media/image27.png"/><Relationship Id="rId22" Type="http://schemas.openxmlformats.org/officeDocument/2006/relationships/image" Target="../media/image5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71811" y="4700341"/>
            <a:ext cx="5323871" cy="461665"/>
          </a:xfrm>
        </p:spPr>
        <p:txBody>
          <a:bodyPr/>
          <a:lstStyle/>
          <a:p>
            <a:r>
              <a:rPr lang="en-US" i="1" dirty="0" smtClean="0"/>
              <a:t>Business Ready Security Solutions</a:t>
            </a:r>
            <a:endParaRPr lang="en-US" i="1" dirty="0"/>
          </a:p>
        </p:txBody>
      </p:sp>
      <p:sp>
        <p:nvSpPr>
          <p:cNvPr id="7" name="Title 1"/>
          <p:cNvSpPr txBox="1">
            <a:spLocks/>
          </p:cNvSpPr>
          <p:nvPr/>
        </p:nvSpPr>
        <p:spPr bwMode="white">
          <a:xfrm>
            <a:off x="471811" y="3518643"/>
            <a:ext cx="7921912" cy="1337595"/>
          </a:xfrm>
          <a:prstGeom prst="rect">
            <a:avLst/>
          </a:prstGeom>
        </p:spPr>
        <p:txBody>
          <a:bodyPr vert="horz" wrap="square" lIns="0" tIns="0" rIns="0" bIns="0" rtlCol="0" anchor="t">
            <a:noAutofit/>
          </a:bodyPr>
          <a:lstStyle/>
          <a:p>
            <a:pPr marL="0" marR="0" lvl="0" indent="0" defTabSz="914363" rtl="0" eaLnBrk="1" fontAlgn="auto" latinLnBrk="0" hangingPunct="1">
              <a:lnSpc>
                <a:spcPct val="90000"/>
              </a:lnSpc>
              <a:spcBef>
                <a:spcPct val="0"/>
              </a:spcBef>
              <a:spcAft>
                <a:spcPts val="0"/>
              </a:spcAft>
              <a:buClrTx/>
              <a:buSzTx/>
              <a:buFontTx/>
              <a:buNone/>
              <a:tabLst/>
              <a:defRPr/>
            </a:pPr>
            <a:r>
              <a:rPr lang="en-US" sz="4000" b="1" spc="-15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rPr>
              <a:t>Protecting Information with Microsoft Forefront Business Ready Security </a:t>
            </a:r>
            <a:endParaRPr lang="en-US" sz="4000" b="1"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ndParaRPr>
          </a:p>
        </p:txBody>
      </p:sp>
      <p:sp>
        <p:nvSpPr>
          <p:cNvPr id="8" name="Subtitle 2"/>
          <p:cNvSpPr txBox="1">
            <a:spLocks/>
          </p:cNvSpPr>
          <p:nvPr/>
        </p:nvSpPr>
        <p:spPr bwMode="white">
          <a:xfrm>
            <a:off x="4863620" y="5179944"/>
            <a:ext cx="3812443" cy="461665"/>
          </a:xfrm>
          <a:prstGeom prst="rect">
            <a:avLst/>
          </a:prstGeom>
        </p:spPr>
        <p:txBody>
          <a:bodyPr vert="horz" wrap="square" lIns="0" tIns="0" rIns="0" bIns="0" rtlCol="0">
            <a:noAutofit/>
          </a:bodyPr>
          <a:lstStyle/>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Abhijat Kanade</a:t>
            </a:r>
          </a:p>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Senior Program Manager</a:t>
            </a:r>
          </a:p>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Microsoft Corporation</a:t>
            </a:r>
          </a:p>
        </p:txBody>
      </p:sp>
      <p:sp>
        <p:nvSpPr>
          <p:cNvPr id="10" name="Subtitle 2"/>
          <p:cNvSpPr txBox="1">
            <a:spLocks/>
          </p:cNvSpPr>
          <p:nvPr/>
        </p:nvSpPr>
        <p:spPr bwMode="white">
          <a:xfrm>
            <a:off x="471811" y="5178596"/>
            <a:ext cx="4670128" cy="461665"/>
          </a:xfrm>
          <a:prstGeom prst="rect">
            <a:avLst/>
          </a:prstGeom>
        </p:spPr>
        <p:txBody>
          <a:bodyPr vert="horz" wrap="square" lIns="0" tIns="0" rIns="0" bIns="0" rtlCol="0">
            <a:noAutofit/>
          </a:bodyPr>
          <a:lstStyle/>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Cristian Mora</a:t>
            </a:r>
          </a:p>
          <a:p>
            <a:pPr lvl="0">
              <a:lnSpc>
                <a:spcPct val="90000"/>
              </a:lnSpc>
            </a:pPr>
            <a:r>
              <a:rPr lang="en-US" sz="2400" dirty="0" smtClean="0"/>
              <a:t>Technical Product Manager</a:t>
            </a:r>
          </a:p>
          <a:p>
            <a:pPr lvl="0">
              <a:lnSpc>
                <a:spcPct val="90000"/>
              </a:lnSpc>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Microsoft Corporation</a:t>
            </a:r>
          </a:p>
        </p:txBody>
      </p:sp>
      <p:sp>
        <p:nvSpPr>
          <p:cNvPr id="6" name="Rectangle 5"/>
          <p:cNvSpPr/>
          <p:nvPr/>
        </p:nvSpPr>
        <p:spPr>
          <a:xfrm>
            <a:off x="471811" y="6350705"/>
            <a:ext cx="2262158" cy="341632"/>
          </a:xfrm>
          <a:prstGeom prst="rect">
            <a:avLst/>
          </a:prstGeom>
        </p:spPr>
        <p:txBody>
          <a:bodyPr wrap="none">
            <a:spAutoFit/>
          </a:bodyPr>
          <a:lstStyle/>
          <a:p>
            <a:pPr lvl="0">
              <a:lnSpc>
                <a:spcPct val="90000"/>
              </a:lnSpc>
            </a:pPr>
            <a:r>
              <a:rPr lang="en-US" b="1" dirty="0" smtClean="0">
                <a:effectLst>
                  <a:outerShdw blurRad="38100" dist="38100" dir="2700000" algn="tl">
                    <a:srgbClr val="000000">
                      <a:alpha val="43137"/>
                    </a:srgbClr>
                  </a:outerShdw>
                </a:effectLst>
              </a:rPr>
              <a:t>Session Code: SIA </a:t>
            </a:r>
            <a:r>
              <a:rPr lang="en-US" b="1" dirty="0" smtClean="0">
                <a:effectLst>
                  <a:outerShdw blurRad="38100" dist="38100" dir="2700000" algn="tl">
                    <a:srgbClr val="000000">
                      <a:alpha val="43137"/>
                    </a:srgbClr>
                  </a:outerShdw>
                </a:effectLst>
              </a:rPr>
              <a:t>312</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Document Protection and Consumption</a:t>
            </a:r>
            <a:endParaRPr lang="en-US" dirty="0"/>
          </a:p>
        </p:txBody>
      </p:sp>
      <p:sp>
        <p:nvSpPr>
          <p:cNvPr id="3" name="Subtitle 2"/>
          <p:cNvSpPr>
            <a:spLocks noGrp="1"/>
          </p:cNvSpPr>
          <p:nvPr>
            <p:ph type="subTitle" idx="1"/>
          </p:nvPr>
        </p:nvSpPr>
        <p:spPr>
          <a:xfrm>
            <a:off x="730249" y="5698968"/>
            <a:ext cx="6803209" cy="461665"/>
          </a:xfrm>
        </p:spPr>
        <p:txBody>
          <a:bodyPr/>
          <a:lstStyle/>
          <a:p>
            <a:r>
              <a:rPr lang="en-US" dirty="0" smtClean="0"/>
              <a:t>Cristian Mora</a:t>
            </a:r>
          </a:p>
          <a:p>
            <a:r>
              <a:rPr lang="en-US" dirty="0" smtClean="0"/>
              <a:t>Sr. Solution Product Manager</a:t>
            </a:r>
          </a:p>
          <a:p>
            <a:r>
              <a:rPr lang="en-US" dirty="0" smtClean="0"/>
              <a:t>Microsoft</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Oval 48"/>
          <p:cNvSpPr/>
          <p:nvPr/>
        </p:nvSpPr>
        <p:spPr bwMode="auto">
          <a:xfrm>
            <a:off x="4755044" y="1423450"/>
            <a:ext cx="3638747" cy="3638747"/>
          </a:xfrm>
          <a:prstGeom prst="ellipse">
            <a:avLst/>
          </a:prstGeom>
          <a:solidFill>
            <a:schemeClr val="accent1"/>
          </a:solidFill>
          <a:ln w="9525" cap="flat" cmpd="sng" algn="ctr">
            <a:noFill/>
            <a:prstDash val="solid"/>
            <a:round/>
            <a:headEnd type="none" w="med" len="med"/>
            <a:tailEnd type="none" w="med" len="med"/>
          </a:ln>
          <a:effectLst>
            <a:softEdge rad="635000"/>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grpSp>
        <p:nvGrpSpPr>
          <p:cNvPr id="37" name="Group 71"/>
          <p:cNvGrpSpPr/>
          <p:nvPr/>
        </p:nvGrpSpPr>
        <p:grpSpPr>
          <a:xfrm>
            <a:off x="5473832" y="2159040"/>
            <a:ext cx="2287415" cy="2307516"/>
            <a:chOff x="7647924" y="3456269"/>
            <a:chExt cx="828739" cy="836022"/>
          </a:xfrm>
        </p:grpSpPr>
        <p:sp>
          <p:nvSpPr>
            <p:cNvPr id="38" name="Oval 37"/>
            <p:cNvSpPr/>
            <p:nvPr/>
          </p:nvSpPr>
          <p:spPr bwMode="auto">
            <a:xfrm>
              <a:off x="7647924" y="3456269"/>
              <a:ext cx="828739" cy="836022"/>
            </a:xfrm>
            <a:prstGeom prst="ellipse">
              <a:avLst/>
            </a:prstGeom>
            <a:solidFill>
              <a:schemeClr val="accent2">
                <a:lumMod val="50000"/>
              </a:schemeClr>
            </a:solidFill>
            <a:ln w="9525">
              <a:no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non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100" normalizeH="0" baseline="0" noProof="0" dirty="0">
                <a:ln w="18415" cmpd="sng">
                  <a:noFill/>
                  <a:prstDash val="solid"/>
                </a:ln>
                <a:solidFill>
                  <a:srgbClr val="FFFFFF"/>
                </a:solidFill>
                <a:effectLst>
                  <a:innerShdw blurRad="114300">
                    <a:prstClr val="black"/>
                  </a:innerShdw>
                </a:effectLst>
                <a:uLnTx/>
                <a:uFillTx/>
                <a:latin typeface="Segoe" pitchFamily="34" charset="0"/>
                <a:ea typeface="+mn-ea"/>
                <a:cs typeface="+mn-cs"/>
              </a:endParaRPr>
            </a:p>
          </p:txBody>
        </p:sp>
        <p:sp>
          <p:nvSpPr>
            <p:cNvPr id="39" name="Flowchart: Connector 38"/>
            <p:cNvSpPr/>
            <p:nvPr/>
          </p:nvSpPr>
          <p:spPr bwMode="auto">
            <a:xfrm>
              <a:off x="7810751" y="3471509"/>
              <a:ext cx="503086" cy="312420"/>
            </a:xfrm>
            <a:prstGeom prst="flowChartConnector">
              <a:avLst/>
            </a:prstGeom>
            <a:gradFill>
              <a:gsLst>
                <a:gs pos="0">
                  <a:srgbClr val="FFFFFF">
                    <a:alpha val="69000"/>
                  </a:srgbClr>
                </a:gs>
                <a:gs pos="50000">
                  <a:srgbClr val="FFFFFF">
                    <a:alpha val="24000"/>
                  </a:srgbClr>
                </a:gs>
                <a:gs pos="100000">
                  <a:srgbClr val="BBE0E3">
                    <a:alpha val="0"/>
                  </a:srgb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endParaRPr>
            </a:p>
          </p:txBody>
        </p:sp>
      </p:grpSp>
      <p:sp>
        <p:nvSpPr>
          <p:cNvPr id="52" name="Rounded Rectangle 51"/>
          <p:cNvSpPr/>
          <p:nvPr/>
        </p:nvSpPr>
        <p:spPr bwMode="auto">
          <a:xfrm>
            <a:off x="168277" y="5391244"/>
            <a:ext cx="7518398" cy="1280160"/>
          </a:xfrm>
          <a:prstGeom prst="roundRect">
            <a:avLst>
              <a:gd name="adj" fmla="val 6451"/>
            </a:avLst>
          </a:prstGeom>
          <a:solidFill>
            <a:schemeClr val="bg1">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6" name="Rectangle 15"/>
          <p:cNvSpPr/>
          <p:nvPr/>
        </p:nvSpPr>
        <p:spPr bwMode="auto">
          <a:xfrm rot="16200000" flipV="1">
            <a:off x="7368363" y="-95692"/>
            <a:ext cx="1679945" cy="1871329"/>
          </a:xfrm>
          <a:prstGeom prst="rect">
            <a:avLst/>
          </a:prstGeom>
          <a:gradFill flip="none" rotWithShape="1">
            <a:gsLst>
              <a:gs pos="1000">
                <a:schemeClr val="accent1">
                  <a:lumMod val="50000"/>
                </a:schemeClr>
              </a:gs>
              <a:gs pos="100000">
                <a:schemeClr val="bg1">
                  <a:alpha val="0"/>
                </a:schemeClr>
              </a:gs>
            </a:gsLst>
            <a:path path="rect">
              <a:fillToRect l="100000" b="100000"/>
            </a:path>
            <a:tileRect t="-100000" r="-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7" name="Round Same Side Corner Rectangle 16"/>
          <p:cNvSpPr/>
          <p:nvPr/>
        </p:nvSpPr>
        <p:spPr bwMode="auto">
          <a:xfrm rot="10800000">
            <a:off x="7924799" y="-2"/>
            <a:ext cx="1052285" cy="1238251"/>
          </a:xfrm>
          <a:prstGeom prst="round2SameRect">
            <a:avLst>
              <a:gd name="adj1" fmla="val 44606"/>
              <a:gd name="adj2" fmla="val 0"/>
            </a:avLst>
          </a:prstGeom>
          <a:gradFill flip="none" rotWithShape="1">
            <a:gsLst>
              <a:gs pos="0">
                <a:schemeClr val="tx1">
                  <a:lumMod val="65000"/>
                  <a:lumOff val="35000"/>
                </a:schemeClr>
              </a:gs>
              <a:gs pos="50000">
                <a:schemeClr val="bg1">
                  <a:lumMod val="75000"/>
                </a:schemeClr>
              </a:gs>
              <a:gs pos="85000">
                <a:schemeClr val="bg1">
                  <a:lumMod val="75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15900" dist="127000" dir="2700000" algn="tl" rotWithShape="0">
              <a:prstClr val="black">
                <a:alpha val="27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t" anchorCtr="0" compatLnSpc="1">
            <a:prstTxWarp prst="textNoShape">
              <a:avLst/>
            </a:prstTxWarp>
          </a:bodyPr>
          <a:lstStyle/>
          <a:p>
            <a:pPr marR="0" indent="-171450" algn="ctr" defTabSz="914099" fontAlgn="base">
              <a:lnSpc>
                <a:spcPct val="100000"/>
              </a:lnSpc>
              <a:spcBef>
                <a:spcPct val="0"/>
              </a:spcBef>
              <a:spcAft>
                <a:spcPct val="0"/>
              </a:spcAft>
              <a:buClrTx/>
              <a:buSzTx/>
              <a:buFontTx/>
              <a:buNone/>
              <a:tabLst/>
              <a:defRPr/>
            </a:pPr>
            <a:endParaRPr lang="en-US" kern="0" dirty="0" smtClean="0">
              <a:latin typeface="Segoe" charset="0"/>
            </a:endParaRPr>
          </a:p>
        </p:txBody>
      </p:sp>
      <p:sp>
        <p:nvSpPr>
          <p:cNvPr id="19" name="Oval 18"/>
          <p:cNvSpPr/>
          <p:nvPr/>
        </p:nvSpPr>
        <p:spPr bwMode="auto">
          <a:xfrm>
            <a:off x="8110304" y="435303"/>
            <a:ext cx="673505" cy="115970"/>
          </a:xfrm>
          <a:prstGeom prst="ellipse">
            <a:avLst/>
          </a:prstGeom>
          <a:solidFill>
            <a:schemeClr val="bg2">
              <a:alpha val="61000"/>
            </a:schemeClr>
          </a:solidFill>
          <a:ln w="9525" cap="flat" cmpd="sng" algn="ctr">
            <a:noFill/>
            <a:prstDash val="solid"/>
            <a:round/>
            <a:headEnd type="none" w="med" len="med"/>
            <a:tailEnd type="none" w="med" len="med"/>
          </a:ln>
          <a:effectLst>
            <a:softEdge rad="63500"/>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5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20" name="TextBox 19"/>
          <p:cNvSpPr txBox="1">
            <a:spLocks noChangeAspect="1"/>
          </p:cNvSpPr>
          <p:nvPr/>
        </p:nvSpPr>
        <p:spPr>
          <a:xfrm>
            <a:off x="8005308" y="571039"/>
            <a:ext cx="908505" cy="524942"/>
          </a:xfrm>
          <a:prstGeom prst="rect">
            <a:avLst/>
          </a:prstGeom>
          <a:noFill/>
        </p:spPr>
        <p:txBody>
          <a:bodyPr wrap="square" rtlCol="0" anchor="t">
            <a:noAutofit/>
          </a:bodyPr>
          <a:lstStyle/>
          <a:p>
            <a:pPr algn="ctr">
              <a:lnSpc>
                <a:spcPct val="80000"/>
              </a:lnSpc>
              <a:defRPr/>
            </a:pPr>
            <a:r>
              <a:rPr lang="en-US" sz="1000" b="1" kern="0" dirty="0" smtClean="0">
                <a:ln w="18415" cmpd="sng">
                  <a:noFill/>
                  <a:prstDash val="solid"/>
                </a:ln>
                <a:solidFill>
                  <a:schemeClr val="bg2"/>
                </a:solidFill>
                <a:effectLst>
                  <a:innerShdw blurRad="114300">
                    <a:prstClr val="black"/>
                  </a:innerShdw>
                </a:effectLst>
                <a:latin typeface="Segoe" pitchFamily="34" charset="0"/>
              </a:rPr>
              <a:t>Protect everywhere,</a:t>
            </a:r>
          </a:p>
          <a:p>
            <a:pPr algn="ctr">
              <a:lnSpc>
                <a:spcPct val="80000"/>
              </a:lnSpc>
              <a:defRPr/>
            </a:pPr>
            <a:r>
              <a:rPr lang="en-US" sz="1000" b="1" kern="0" dirty="0" smtClean="0">
                <a:ln w="18415" cmpd="sng">
                  <a:noFill/>
                  <a:prstDash val="solid"/>
                </a:ln>
                <a:solidFill>
                  <a:schemeClr val="bg2"/>
                </a:solidFill>
                <a:effectLst>
                  <a:innerShdw blurRad="114300">
                    <a:prstClr val="black"/>
                  </a:innerShdw>
                </a:effectLst>
                <a:latin typeface="Segoe" pitchFamily="34" charset="0"/>
              </a:rPr>
              <a:t>access anywhere</a:t>
            </a:r>
          </a:p>
        </p:txBody>
      </p:sp>
      <p:sp>
        <p:nvSpPr>
          <p:cNvPr id="24" name="Block Arc 23"/>
          <p:cNvSpPr/>
          <p:nvPr/>
        </p:nvSpPr>
        <p:spPr bwMode="auto">
          <a:xfrm flipV="1">
            <a:off x="7924800" y="190500"/>
            <a:ext cx="1076325" cy="1076325"/>
          </a:xfrm>
          <a:prstGeom prst="blockArc">
            <a:avLst>
              <a:gd name="adj1" fmla="val 10800000"/>
              <a:gd name="adj2" fmla="val 21409210"/>
              <a:gd name="adj3" fmla="val 4931"/>
            </a:avLst>
          </a:prstGeom>
          <a:gradFill>
            <a:gsLst>
              <a:gs pos="0">
                <a:schemeClr val="accent1">
                  <a:lumMod val="25000"/>
                </a:schemeClr>
              </a:gs>
              <a:gs pos="50000">
                <a:schemeClr val="accent1">
                  <a:lumMod val="50000"/>
                  <a:alpha val="39000"/>
                </a:schemeClr>
              </a:gs>
              <a:gs pos="100000">
                <a:schemeClr val="accent1">
                  <a:shade val="100000"/>
                  <a:satMod val="11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latin typeface="Arial" charset="0"/>
              <a:ea typeface="ＭＳ Ｐゴシック" charset="-128"/>
              <a:cs typeface="ＭＳ Ｐゴシック" charset="-128"/>
            </a:endParaRPr>
          </a:p>
        </p:txBody>
      </p:sp>
      <p:sp>
        <p:nvSpPr>
          <p:cNvPr id="10" name="Title 9"/>
          <p:cNvSpPr>
            <a:spLocks noGrp="1"/>
          </p:cNvSpPr>
          <p:nvPr>
            <p:ph type="title"/>
          </p:nvPr>
        </p:nvSpPr>
        <p:spPr>
          <a:xfrm>
            <a:off x="381000" y="230188"/>
            <a:ext cx="7398224" cy="1357295"/>
          </a:xfrm>
        </p:spPr>
        <p:txBody>
          <a:bodyPr/>
          <a:lstStyle/>
          <a:p>
            <a:r>
              <a:rPr lang="en-US" sz="4000" dirty="0"/>
              <a:t>Protect Information </a:t>
            </a:r>
            <a:r>
              <a:rPr lang="en-US" sz="4000" dirty="0" smtClean="0"/>
              <a:t/>
            </a:r>
            <a:br>
              <a:rPr lang="en-US" sz="4000" dirty="0" smtClean="0"/>
            </a:br>
            <a:r>
              <a:rPr lang="en-US" sz="4000" dirty="0" smtClean="0"/>
              <a:t>Wherever </a:t>
            </a:r>
            <a:r>
              <a:rPr lang="en-US" sz="4000" dirty="0"/>
              <a:t>It Resides</a:t>
            </a:r>
            <a:r>
              <a:rPr lang="en-US" dirty="0" smtClean="0"/>
              <a:t/>
            </a:r>
            <a:br>
              <a:rPr lang="en-US" dirty="0" smtClean="0"/>
            </a:br>
            <a:endParaRPr lang="en-US" sz="1800" i="1" dirty="0" smtClean="0">
              <a:solidFill>
                <a:schemeClr val="tx1">
                  <a:lumMod val="65000"/>
                  <a:lumOff val="35000"/>
                </a:schemeClr>
              </a:solidFill>
            </a:endParaRPr>
          </a:p>
        </p:txBody>
      </p:sp>
      <p:sp>
        <p:nvSpPr>
          <p:cNvPr id="51" name="Rounded Rectangle 50"/>
          <p:cNvSpPr/>
          <p:nvPr/>
        </p:nvSpPr>
        <p:spPr bwMode="auto">
          <a:xfrm>
            <a:off x="343416" y="1595655"/>
            <a:ext cx="4008664" cy="3506116"/>
          </a:xfrm>
          <a:prstGeom prst="roundRect">
            <a:avLst>
              <a:gd name="adj" fmla="val 6551"/>
            </a:avLst>
          </a:prstGeom>
          <a:solidFill>
            <a:srgbClr val="FFFFFF"/>
          </a:solidFill>
          <a:ln>
            <a:solidFill>
              <a:schemeClr val="accent1">
                <a:lumMod val="50000"/>
              </a:schemeClr>
            </a:solidFill>
            <a:headEnd type="none" w="med" len="med"/>
            <a:tailEnd type="none" w="med" len="med"/>
          </a:ln>
          <a:effectLst>
            <a:outerShdw blurRad="215900" dist="88900" dir="5400000" sx="99000" sy="99000" algn="ctr" rotWithShape="0">
              <a:srgbClr val="000000">
                <a:alpha val="86000"/>
              </a:srgb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230188" lvl="1" indent="-230188" defTabSz="914099" fontAlgn="base">
              <a:spcBef>
                <a:spcPts val="1000"/>
              </a:spcBef>
              <a:spcAft>
                <a:spcPts val="1000"/>
              </a:spcAft>
              <a:buClr>
                <a:srgbClr val="588824"/>
              </a:buClr>
              <a:buSzPct val="120000"/>
              <a:buFont typeface="Arial" pitchFamily="34" charset="0"/>
              <a:buChar char="•"/>
              <a:defRPr/>
            </a:pPr>
            <a:r>
              <a:rPr lang="en-US" dirty="0" smtClean="0">
                <a:solidFill>
                  <a:schemeClr val="bg1"/>
                </a:solidFill>
                <a:latin typeface="Segoe" charset="0"/>
              </a:rPr>
              <a:t>Automatically discover and classify sensitive information</a:t>
            </a:r>
          </a:p>
          <a:p>
            <a:pPr marL="230188" lvl="1" indent="-230188" defTabSz="914099" fontAlgn="base">
              <a:spcBef>
                <a:spcPts val="1000"/>
              </a:spcBef>
              <a:spcAft>
                <a:spcPts val="1000"/>
              </a:spcAft>
              <a:buClr>
                <a:srgbClr val="588824"/>
              </a:buClr>
              <a:buSzPct val="120000"/>
              <a:buFont typeface="Arial" pitchFamily="34" charset="0"/>
              <a:buChar char="•"/>
              <a:defRPr/>
            </a:pPr>
            <a:r>
              <a:rPr lang="en-US" dirty="0" smtClean="0">
                <a:solidFill>
                  <a:schemeClr val="bg1"/>
                </a:solidFill>
                <a:latin typeface="Segoe" charset="0"/>
              </a:rPr>
              <a:t>Protect information based on content, context, and identity</a:t>
            </a:r>
          </a:p>
          <a:p>
            <a:pPr marL="230188" lvl="1" indent="-230188" defTabSz="914099" fontAlgn="base">
              <a:spcBef>
                <a:spcPts val="1000"/>
              </a:spcBef>
              <a:spcAft>
                <a:spcPts val="1000"/>
              </a:spcAft>
              <a:buClr>
                <a:srgbClr val="588824"/>
              </a:buClr>
              <a:buSzPct val="120000"/>
              <a:buFont typeface="Arial" pitchFamily="34" charset="0"/>
              <a:buChar char="•"/>
              <a:defRPr/>
            </a:pPr>
            <a:r>
              <a:rPr lang="en-US" dirty="0" smtClean="0">
                <a:solidFill>
                  <a:schemeClr val="bg1"/>
                </a:solidFill>
                <a:latin typeface="Segoe" charset="0"/>
              </a:rPr>
              <a:t>Ensure only authorized usage through persistent policies</a:t>
            </a:r>
          </a:p>
          <a:p>
            <a:pPr marL="230188" lvl="1" indent="-230188" defTabSz="914099" fontAlgn="base">
              <a:spcBef>
                <a:spcPts val="1000"/>
              </a:spcBef>
              <a:spcAft>
                <a:spcPts val="1000"/>
              </a:spcAft>
              <a:buClr>
                <a:srgbClr val="588824"/>
              </a:buClr>
              <a:buSzPct val="120000"/>
              <a:buFont typeface="Arial" pitchFamily="34" charset="0"/>
              <a:buChar char="•"/>
              <a:defRPr/>
            </a:pPr>
            <a:r>
              <a:rPr lang="en-US" dirty="0" smtClean="0">
                <a:solidFill>
                  <a:schemeClr val="bg1"/>
                </a:solidFill>
                <a:latin typeface="Segoe" charset="0"/>
              </a:rPr>
              <a:t>Restricts users from sharing inappropriate content</a:t>
            </a:r>
          </a:p>
        </p:txBody>
      </p:sp>
      <p:grpSp>
        <p:nvGrpSpPr>
          <p:cNvPr id="68" name="Group 67"/>
          <p:cNvGrpSpPr/>
          <p:nvPr/>
        </p:nvGrpSpPr>
        <p:grpSpPr>
          <a:xfrm>
            <a:off x="8030700" y="29738"/>
            <a:ext cx="917520" cy="587298"/>
            <a:chOff x="-1795842" y="3032045"/>
            <a:chExt cx="1012160" cy="647876"/>
          </a:xfrm>
        </p:grpSpPr>
        <p:pic>
          <p:nvPicPr>
            <p:cNvPr id="71" name="Picture 2" descr="\\eventsql\dvd\Online_ART\DVD_ART35\Artwork_Imagery\Icons - Illustrations\people\black silhouettes\PRB man silhouette people ready.png"/>
            <p:cNvPicPr>
              <a:picLocks noChangeAspect="1" noChangeArrowheads="1"/>
            </p:cNvPicPr>
            <p:nvPr/>
          </p:nvPicPr>
          <p:blipFill>
            <a:blip r:embed="rId3" cstate="print"/>
            <a:srcRect/>
            <a:stretch>
              <a:fillRect/>
            </a:stretch>
          </p:blipFill>
          <p:spPr bwMode="auto">
            <a:xfrm>
              <a:off x="-1329179" y="3032045"/>
              <a:ext cx="131975" cy="472117"/>
            </a:xfrm>
            <a:prstGeom prst="rect">
              <a:avLst/>
            </a:prstGeom>
            <a:noFill/>
            <a:effectLst>
              <a:outerShdw blurRad="190500" sx="102000" sy="102000" algn="ctr" rotWithShape="0">
                <a:schemeClr val="bg1">
                  <a:alpha val="70000"/>
                </a:schemeClr>
              </a:outerShdw>
            </a:effectLst>
          </p:spPr>
        </p:pic>
        <p:pic>
          <p:nvPicPr>
            <p:cNvPr id="72" name="Picture 71" descr="explorer.exe_I0104_0409.png"/>
            <p:cNvPicPr>
              <a:picLocks noChangeAspect="1"/>
            </p:cNvPicPr>
            <p:nvPr/>
          </p:nvPicPr>
          <p:blipFill>
            <a:blip r:embed="rId4" cstate="print"/>
            <a:stretch>
              <a:fillRect/>
            </a:stretch>
          </p:blipFill>
          <p:spPr>
            <a:xfrm>
              <a:off x="-1329180" y="3134423"/>
              <a:ext cx="545498" cy="545498"/>
            </a:xfrm>
            <a:prstGeom prst="rect">
              <a:avLst/>
            </a:prstGeom>
          </p:spPr>
        </p:pic>
        <p:pic>
          <p:nvPicPr>
            <p:cNvPr id="73" name="Picture 72" descr="Virtual App.png"/>
            <p:cNvPicPr>
              <a:picLocks noChangeAspect="1"/>
            </p:cNvPicPr>
            <p:nvPr/>
          </p:nvPicPr>
          <p:blipFill>
            <a:blip r:embed="rId5" cstate="screen"/>
            <a:stretch>
              <a:fillRect/>
            </a:stretch>
          </p:blipFill>
          <p:spPr bwMode="invGray">
            <a:xfrm>
              <a:off x="-1795842" y="3233392"/>
              <a:ext cx="601727" cy="374885"/>
            </a:xfrm>
            <a:prstGeom prst="rect">
              <a:avLst/>
            </a:prstGeom>
          </p:spPr>
        </p:pic>
      </p:grpSp>
      <p:pic>
        <p:nvPicPr>
          <p:cNvPr id="41" name="Picture 40" descr="Mobility.png"/>
          <p:cNvPicPr>
            <a:picLocks noChangeAspect="1"/>
          </p:cNvPicPr>
          <p:nvPr/>
        </p:nvPicPr>
        <p:blipFill>
          <a:blip r:embed="rId6" cstate="print"/>
          <a:stretch>
            <a:fillRect/>
          </a:stretch>
        </p:blipFill>
        <p:spPr>
          <a:xfrm>
            <a:off x="6236322" y="3510831"/>
            <a:ext cx="653184" cy="653184"/>
          </a:xfrm>
          <a:prstGeom prst="rect">
            <a:avLst/>
          </a:prstGeom>
        </p:spPr>
      </p:pic>
      <p:pic>
        <p:nvPicPr>
          <p:cNvPr id="42" name="Picture 41" descr="Untitled-1.png"/>
          <p:cNvPicPr>
            <a:picLocks noChangeAspect="1"/>
          </p:cNvPicPr>
          <p:nvPr/>
        </p:nvPicPr>
        <p:blipFill>
          <a:blip r:embed="rId7" cstate="print"/>
          <a:stretch>
            <a:fillRect/>
          </a:stretch>
        </p:blipFill>
        <p:spPr>
          <a:xfrm rot="20138886">
            <a:off x="6431305" y="3713730"/>
            <a:ext cx="420341" cy="89672"/>
          </a:xfrm>
          <a:prstGeom prst="rect">
            <a:avLst/>
          </a:prstGeom>
        </p:spPr>
      </p:pic>
      <p:pic>
        <p:nvPicPr>
          <p:cNvPr id="43" name="Picture 42" descr="41.png"/>
          <p:cNvPicPr>
            <a:picLocks noChangeAspect="1"/>
          </p:cNvPicPr>
          <p:nvPr/>
        </p:nvPicPr>
        <p:blipFill>
          <a:blip r:embed="rId8" cstate="print"/>
          <a:stretch>
            <a:fillRect/>
          </a:stretch>
        </p:blipFill>
        <p:spPr>
          <a:xfrm>
            <a:off x="6740640" y="3814422"/>
            <a:ext cx="256181" cy="256181"/>
          </a:xfrm>
          <a:prstGeom prst="rect">
            <a:avLst/>
          </a:prstGeom>
        </p:spPr>
      </p:pic>
      <p:pic>
        <p:nvPicPr>
          <p:cNvPr id="44" name="Picture 43" descr="Server.png"/>
          <p:cNvPicPr>
            <a:picLocks noChangeAspect="1"/>
          </p:cNvPicPr>
          <p:nvPr/>
        </p:nvPicPr>
        <p:blipFill>
          <a:blip r:embed="rId9" cstate="print"/>
          <a:stretch>
            <a:fillRect/>
          </a:stretch>
        </p:blipFill>
        <p:spPr>
          <a:xfrm>
            <a:off x="5503276" y="2915526"/>
            <a:ext cx="854608" cy="854608"/>
          </a:xfrm>
          <a:prstGeom prst="rect">
            <a:avLst/>
          </a:prstGeom>
          <a:effectLst>
            <a:outerShdw blurRad="76200" dir="18900000" sy="23000" kx="-1200000" algn="bl" rotWithShape="0">
              <a:prstClr val="black">
                <a:alpha val="20000"/>
              </a:prstClr>
            </a:outerShdw>
          </a:effectLst>
        </p:spPr>
      </p:pic>
      <p:grpSp>
        <p:nvGrpSpPr>
          <p:cNvPr id="50" name="Group 23"/>
          <p:cNvGrpSpPr/>
          <p:nvPr/>
        </p:nvGrpSpPr>
        <p:grpSpPr>
          <a:xfrm>
            <a:off x="5942683" y="3198199"/>
            <a:ext cx="530225" cy="521387"/>
            <a:chOff x="4818743" y="4971142"/>
            <a:chExt cx="889492" cy="874667"/>
          </a:xfrm>
        </p:grpSpPr>
        <p:pic>
          <p:nvPicPr>
            <p:cNvPr id="55" name="Picture 4" descr="C:\Documents and Settings\ashish.joshi\My Documents\My Pictures\Microsoft Clip Organizer\j0431536.png"/>
            <p:cNvPicPr>
              <a:picLocks noChangeAspect="1" noChangeArrowheads="1"/>
            </p:cNvPicPr>
            <p:nvPr/>
          </p:nvPicPr>
          <p:blipFill>
            <a:blip r:embed="rId10" cstate="print"/>
            <a:srcRect/>
            <a:stretch>
              <a:fillRect/>
            </a:stretch>
          </p:blipFill>
          <p:spPr bwMode="auto">
            <a:xfrm>
              <a:off x="4818743" y="4971142"/>
              <a:ext cx="889492" cy="874667"/>
            </a:xfrm>
            <a:prstGeom prst="rect">
              <a:avLst/>
            </a:prstGeom>
            <a:noFill/>
          </p:spPr>
        </p:pic>
        <p:pic>
          <p:nvPicPr>
            <p:cNvPr id="56" name="Picture 55" descr="Untitled-1.png"/>
            <p:cNvPicPr>
              <a:picLocks noChangeAspect="1"/>
            </p:cNvPicPr>
            <p:nvPr/>
          </p:nvPicPr>
          <p:blipFill>
            <a:blip r:embed="rId11" cstate="print"/>
            <a:stretch>
              <a:fillRect/>
            </a:stretch>
          </p:blipFill>
          <p:spPr>
            <a:xfrm rot="19800146">
              <a:off x="4932715" y="5187787"/>
              <a:ext cx="539033" cy="114994"/>
            </a:xfrm>
            <a:prstGeom prst="rect">
              <a:avLst/>
            </a:prstGeom>
          </p:spPr>
        </p:pic>
      </p:grpSp>
      <p:pic>
        <p:nvPicPr>
          <p:cNvPr id="62" name="Picture 61" descr="41.png"/>
          <p:cNvPicPr>
            <a:picLocks noChangeAspect="1"/>
          </p:cNvPicPr>
          <p:nvPr/>
        </p:nvPicPr>
        <p:blipFill>
          <a:blip r:embed="rId8" cstate="print"/>
          <a:stretch>
            <a:fillRect/>
          </a:stretch>
        </p:blipFill>
        <p:spPr>
          <a:xfrm>
            <a:off x="5865535" y="3557061"/>
            <a:ext cx="256181" cy="256181"/>
          </a:xfrm>
          <a:prstGeom prst="rect">
            <a:avLst/>
          </a:prstGeom>
        </p:spPr>
      </p:pic>
      <p:grpSp>
        <p:nvGrpSpPr>
          <p:cNvPr id="79" name="Group 78"/>
          <p:cNvGrpSpPr/>
          <p:nvPr/>
        </p:nvGrpSpPr>
        <p:grpSpPr>
          <a:xfrm>
            <a:off x="6233239" y="2639755"/>
            <a:ext cx="867876" cy="854608"/>
            <a:chOff x="6270586" y="3048633"/>
            <a:chExt cx="687025" cy="676522"/>
          </a:xfrm>
        </p:grpSpPr>
        <p:pic>
          <p:nvPicPr>
            <p:cNvPr id="78" name="Picture 77" descr="Server.png"/>
            <p:cNvPicPr>
              <a:picLocks noChangeAspect="1"/>
            </p:cNvPicPr>
            <p:nvPr/>
          </p:nvPicPr>
          <p:blipFill>
            <a:blip r:embed="rId9" cstate="print"/>
            <a:stretch>
              <a:fillRect/>
            </a:stretch>
          </p:blipFill>
          <p:spPr>
            <a:xfrm>
              <a:off x="6270586" y="3048633"/>
              <a:ext cx="676522" cy="676522"/>
            </a:xfrm>
            <a:prstGeom prst="rect">
              <a:avLst/>
            </a:prstGeom>
            <a:effectLst>
              <a:outerShdw blurRad="76200" dir="18900000" sy="23000" kx="-1200000" algn="bl" rotWithShape="0">
                <a:prstClr val="black">
                  <a:alpha val="20000"/>
                </a:prstClr>
              </a:outerShdw>
            </a:effectLst>
          </p:spPr>
        </p:pic>
        <p:pic>
          <p:nvPicPr>
            <p:cNvPr id="76" name="Picture 75" descr="Double Folder.png"/>
            <p:cNvPicPr>
              <a:picLocks noChangeAspect="1"/>
            </p:cNvPicPr>
            <p:nvPr/>
          </p:nvPicPr>
          <p:blipFill>
            <a:blip r:embed="rId12" cstate="print"/>
            <a:stretch>
              <a:fillRect/>
            </a:stretch>
          </p:blipFill>
          <p:spPr>
            <a:xfrm>
              <a:off x="6601129" y="3352800"/>
              <a:ext cx="356482" cy="356481"/>
            </a:xfrm>
            <a:prstGeom prst="rect">
              <a:avLst/>
            </a:prstGeom>
            <a:effectLst>
              <a:outerShdw blurRad="50800" dist="38100" dir="10800000" algn="r" rotWithShape="0">
                <a:prstClr val="black">
                  <a:alpha val="40000"/>
                </a:prstClr>
              </a:outerShdw>
            </a:effectLst>
          </p:spPr>
        </p:pic>
      </p:grpSp>
      <p:grpSp>
        <p:nvGrpSpPr>
          <p:cNvPr id="65" name="Group 69"/>
          <p:cNvGrpSpPr/>
          <p:nvPr/>
        </p:nvGrpSpPr>
        <p:grpSpPr>
          <a:xfrm>
            <a:off x="6844967" y="2918747"/>
            <a:ext cx="871500" cy="920102"/>
            <a:chOff x="339134" y="1031752"/>
            <a:chExt cx="914400" cy="965396"/>
          </a:xfrm>
        </p:grpSpPr>
        <p:pic>
          <p:nvPicPr>
            <p:cNvPr id="66" name="Picture 65" descr="Server.png"/>
            <p:cNvPicPr>
              <a:picLocks noChangeAspect="1"/>
            </p:cNvPicPr>
            <p:nvPr/>
          </p:nvPicPr>
          <p:blipFill>
            <a:blip r:embed="rId9" cstate="print"/>
            <a:stretch>
              <a:fillRect/>
            </a:stretch>
          </p:blipFill>
          <p:spPr>
            <a:xfrm>
              <a:off x="339134" y="1082748"/>
              <a:ext cx="914400" cy="914400"/>
            </a:xfrm>
            <a:prstGeom prst="rect">
              <a:avLst/>
            </a:prstGeom>
            <a:effectLst>
              <a:outerShdw blurRad="76200" dir="18900000" sy="23000" kx="-1200000" algn="bl" rotWithShape="0">
                <a:prstClr val="black">
                  <a:alpha val="20000"/>
                </a:prstClr>
              </a:outerShdw>
            </a:effectLst>
          </p:spPr>
        </p:pic>
        <p:grpSp>
          <p:nvGrpSpPr>
            <p:cNvPr id="67" name="Group 25"/>
            <p:cNvGrpSpPr/>
            <p:nvPr/>
          </p:nvGrpSpPr>
          <p:grpSpPr>
            <a:xfrm>
              <a:off x="936551" y="1031752"/>
              <a:ext cx="260497" cy="869842"/>
              <a:chOff x="6872841" y="3981401"/>
              <a:chExt cx="260497" cy="869842"/>
            </a:xfrm>
          </p:grpSpPr>
          <p:pic>
            <p:nvPicPr>
              <p:cNvPr id="69" name="Picture 68" descr="ux_excel_large.png"/>
              <p:cNvPicPr>
                <a:picLocks noChangeAspect="1"/>
              </p:cNvPicPr>
              <p:nvPr/>
            </p:nvPicPr>
            <p:blipFill>
              <a:blip r:embed="rId13" cstate="print"/>
              <a:stretch>
                <a:fillRect/>
              </a:stretch>
            </p:blipFill>
            <p:spPr>
              <a:xfrm>
                <a:off x="6872841" y="4284007"/>
                <a:ext cx="260497" cy="264632"/>
              </a:xfrm>
              <a:prstGeom prst="rect">
                <a:avLst/>
              </a:prstGeom>
              <a:effectLst>
                <a:outerShdw blurRad="50800" dist="38100" dir="8100000" algn="tr" rotWithShape="0">
                  <a:prstClr val="black">
                    <a:alpha val="40000"/>
                  </a:prstClr>
                </a:outerShdw>
              </a:effectLst>
            </p:spPr>
          </p:pic>
          <p:pic>
            <p:nvPicPr>
              <p:cNvPr id="70" name="Picture 69" descr="ux_powerPoint_large.png"/>
              <p:cNvPicPr>
                <a:picLocks noChangeAspect="1"/>
              </p:cNvPicPr>
              <p:nvPr/>
            </p:nvPicPr>
            <p:blipFill>
              <a:blip r:embed="rId14" cstate="print"/>
              <a:stretch>
                <a:fillRect/>
              </a:stretch>
            </p:blipFill>
            <p:spPr>
              <a:xfrm>
                <a:off x="6872841" y="4586611"/>
                <a:ext cx="260497" cy="264632"/>
              </a:xfrm>
              <a:prstGeom prst="rect">
                <a:avLst/>
              </a:prstGeom>
              <a:effectLst>
                <a:outerShdw blurRad="50800" dist="38100" dir="8100000" algn="tr" rotWithShape="0">
                  <a:prstClr val="black">
                    <a:alpha val="40000"/>
                  </a:prstClr>
                </a:outerShdw>
              </a:effectLst>
            </p:spPr>
          </p:pic>
          <p:pic>
            <p:nvPicPr>
              <p:cNvPr id="74" name="Picture 73" descr="ux_word_large.png"/>
              <p:cNvPicPr>
                <a:picLocks noChangeAspect="1"/>
              </p:cNvPicPr>
              <p:nvPr/>
            </p:nvPicPr>
            <p:blipFill>
              <a:blip r:embed="rId15" cstate="print"/>
              <a:stretch>
                <a:fillRect/>
              </a:stretch>
            </p:blipFill>
            <p:spPr>
              <a:xfrm>
                <a:off x="6872841" y="3981401"/>
                <a:ext cx="260497" cy="264632"/>
              </a:xfrm>
              <a:prstGeom prst="rect">
                <a:avLst/>
              </a:prstGeom>
              <a:effectLst>
                <a:outerShdw blurRad="50800" dist="38100" dir="8100000" algn="tr" rotWithShape="0">
                  <a:prstClr val="black">
                    <a:alpha val="40000"/>
                  </a:prstClr>
                </a:outerShdw>
              </a:effectLst>
            </p:spPr>
          </p:pic>
        </p:grpSp>
      </p:grpSp>
      <p:pic>
        <p:nvPicPr>
          <p:cNvPr id="80" name="Picture 79" descr="Untitled-1.png"/>
          <p:cNvPicPr>
            <a:picLocks noChangeAspect="1"/>
          </p:cNvPicPr>
          <p:nvPr/>
        </p:nvPicPr>
        <p:blipFill>
          <a:blip r:embed="rId7" cstate="print"/>
          <a:stretch>
            <a:fillRect/>
          </a:stretch>
        </p:blipFill>
        <p:spPr>
          <a:xfrm rot="16200000">
            <a:off x="6472474" y="3190574"/>
            <a:ext cx="420350" cy="89674"/>
          </a:xfrm>
          <a:prstGeom prst="rect">
            <a:avLst/>
          </a:prstGeom>
        </p:spPr>
      </p:pic>
      <p:pic>
        <p:nvPicPr>
          <p:cNvPr id="81" name="Picture 80" descr="Untitled-1.png"/>
          <p:cNvPicPr>
            <a:picLocks noChangeAspect="1"/>
          </p:cNvPicPr>
          <p:nvPr/>
        </p:nvPicPr>
        <p:blipFill>
          <a:blip r:embed="rId7" cstate="print"/>
          <a:stretch>
            <a:fillRect/>
          </a:stretch>
        </p:blipFill>
        <p:spPr>
          <a:xfrm rot="16200000">
            <a:off x="7186861" y="3373241"/>
            <a:ext cx="420350" cy="89674"/>
          </a:xfrm>
          <a:prstGeom prst="rect">
            <a:avLst/>
          </a:prstGeom>
        </p:spPr>
      </p:pic>
      <p:pic>
        <p:nvPicPr>
          <p:cNvPr id="82" name="Picture 81" descr="41.png"/>
          <p:cNvPicPr>
            <a:picLocks noChangeAspect="1"/>
          </p:cNvPicPr>
          <p:nvPr/>
        </p:nvPicPr>
        <p:blipFill>
          <a:blip r:embed="rId8" cstate="print"/>
          <a:stretch>
            <a:fillRect/>
          </a:stretch>
        </p:blipFill>
        <p:spPr>
          <a:xfrm>
            <a:off x="7224037" y="3577769"/>
            <a:ext cx="256181" cy="256181"/>
          </a:xfrm>
          <a:prstGeom prst="rect">
            <a:avLst/>
          </a:prstGeom>
        </p:spPr>
      </p:pic>
      <p:pic>
        <p:nvPicPr>
          <p:cNvPr id="84" name="Picture 83" descr="41.png"/>
          <p:cNvPicPr>
            <a:picLocks noChangeAspect="1"/>
          </p:cNvPicPr>
          <p:nvPr/>
        </p:nvPicPr>
        <p:blipFill>
          <a:blip r:embed="rId8" cstate="print"/>
          <a:stretch>
            <a:fillRect/>
          </a:stretch>
        </p:blipFill>
        <p:spPr>
          <a:xfrm>
            <a:off x="6633907" y="3266066"/>
            <a:ext cx="256181" cy="256181"/>
          </a:xfrm>
          <a:prstGeom prst="rect">
            <a:avLst/>
          </a:prstGeom>
        </p:spPr>
      </p:pic>
      <p:pic>
        <p:nvPicPr>
          <p:cNvPr id="61" name="Picture 60" descr="Search.png"/>
          <p:cNvPicPr>
            <a:picLocks noChangeAspect="1"/>
          </p:cNvPicPr>
          <p:nvPr/>
        </p:nvPicPr>
        <p:blipFill>
          <a:blip r:embed="rId16" cstate="print"/>
          <a:stretch>
            <a:fillRect/>
          </a:stretch>
        </p:blipFill>
        <p:spPr>
          <a:xfrm rot="4886756">
            <a:off x="5750789" y="2558163"/>
            <a:ext cx="1391356" cy="1391355"/>
          </a:xfrm>
          <a:prstGeom prst="rect">
            <a:avLst/>
          </a:prstGeom>
        </p:spPr>
      </p:pic>
      <p:sp>
        <p:nvSpPr>
          <p:cNvPr id="45" name="Rectangle 44"/>
          <p:cNvSpPr/>
          <p:nvPr/>
        </p:nvSpPr>
        <p:spPr>
          <a:xfrm>
            <a:off x="177804" y="6622223"/>
            <a:ext cx="9144000" cy="200055"/>
          </a:xfrm>
          <a:prstGeom prst="rect">
            <a:avLst/>
          </a:prstGeom>
        </p:spPr>
        <p:txBody>
          <a:bodyPr wrap="square">
            <a:spAutoFit/>
          </a:bodyPr>
          <a:lstStyle/>
          <a:p>
            <a:r>
              <a:rPr lang="en-US" sz="700" dirty="0" smtClean="0">
                <a:solidFill>
                  <a:schemeClr val="tx1">
                    <a:lumMod val="75000"/>
                    <a:lumOff val="25000"/>
                  </a:schemeClr>
                </a:solidFill>
              </a:rPr>
              <a:t>Source: </a:t>
            </a:r>
            <a:r>
              <a:rPr lang="en-US" sz="700" i="1" dirty="0" smtClean="0">
                <a:solidFill>
                  <a:schemeClr val="tx1">
                    <a:lumMod val="75000"/>
                    <a:lumOff val="25000"/>
                  </a:schemeClr>
                </a:solidFill>
              </a:rPr>
              <a:t>Microsoft, RSA Partner to Develop Next-Gen Data Loss Prevention</a:t>
            </a:r>
            <a:r>
              <a:rPr lang="en-US" sz="700" dirty="0" smtClean="0">
                <a:solidFill>
                  <a:schemeClr val="tx1">
                    <a:lumMod val="75000"/>
                    <a:lumOff val="25000"/>
                  </a:schemeClr>
                </a:solidFill>
              </a:rPr>
              <a:t>. Channel Insider, December 2008. </a:t>
            </a:r>
            <a:r>
              <a:rPr lang="en-US" sz="700" dirty="0" smtClean="0">
                <a:solidFill>
                  <a:schemeClr val="tx1">
                    <a:lumMod val="75000"/>
                    <a:lumOff val="25000"/>
                  </a:schemeClr>
                </a:solidFill>
                <a:hlinkClick r:id="rId17"/>
              </a:rPr>
              <a:t>http://www.channelinsider.com/c/a/Security/Microsoft-RSA-Partner-to-Develop-NextGen-Data-Loss-Prevention/</a:t>
            </a:r>
            <a:endParaRPr lang="en-US" sz="700" dirty="0">
              <a:solidFill>
                <a:schemeClr val="tx1">
                  <a:lumMod val="75000"/>
                  <a:lumOff val="25000"/>
                </a:schemeClr>
              </a:solidFill>
            </a:endParaRPr>
          </a:p>
        </p:txBody>
      </p:sp>
      <p:sp>
        <p:nvSpPr>
          <p:cNvPr id="46" name="Rounded Rectangle 45"/>
          <p:cNvSpPr/>
          <p:nvPr/>
        </p:nvSpPr>
        <p:spPr bwMode="auto">
          <a:xfrm>
            <a:off x="270134" y="5255585"/>
            <a:ext cx="7617133" cy="1291097"/>
          </a:xfrm>
          <a:prstGeom prst="roundRect">
            <a:avLst>
              <a:gd name="adj" fmla="val 12595"/>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47" name="TextBox 46"/>
          <p:cNvSpPr txBox="1"/>
          <p:nvPr/>
        </p:nvSpPr>
        <p:spPr>
          <a:xfrm>
            <a:off x="410298" y="5360360"/>
            <a:ext cx="7354645" cy="1105391"/>
          </a:xfrm>
          <a:prstGeom prst="roundRect">
            <a:avLst>
              <a:gd name="adj" fmla="val 7820"/>
            </a:avLst>
          </a:prstGeom>
          <a:solidFill>
            <a:schemeClr val="tx1"/>
          </a:solidFill>
          <a:ln/>
        </p:spPr>
        <p:style>
          <a:lnRef idx="1">
            <a:schemeClr val="accent1"/>
          </a:lnRef>
          <a:fillRef idx="3">
            <a:schemeClr val="accent1"/>
          </a:fillRef>
          <a:effectRef idx="2">
            <a:schemeClr val="accent1"/>
          </a:effectRef>
          <a:fontRef idx="minor">
            <a:schemeClr val="lt1"/>
          </a:fontRef>
        </p:style>
        <p:txBody>
          <a:bodyPr wrap="square" lIns="457200" tIns="0" rIns="91440" bIns="0" rtlCol="0" anchor="ctr" anchorCtr="0">
            <a:noAutofit/>
          </a:bodyPr>
          <a:lstStyle/>
          <a:p>
            <a:pPr marL="800100"/>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The alliance between Microsoft and RSA will move information loss prevention technology into the fabric of the IT infrastructure and improve protection by associating data with identities and classifications. Analysts are already calling the idea a "game changer.“</a:t>
            </a:r>
          </a:p>
          <a:p>
            <a:pPr marL="800100"/>
            <a:r>
              <a:rPr lang="en-US" sz="1400" b="1"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Channel Insider</a:t>
            </a:r>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 December 2008</a:t>
            </a:r>
          </a:p>
        </p:txBody>
      </p:sp>
      <p:sp>
        <p:nvSpPr>
          <p:cNvPr id="48" name="TextBox 47"/>
          <p:cNvSpPr txBox="1"/>
          <p:nvPr/>
        </p:nvSpPr>
        <p:spPr>
          <a:xfrm>
            <a:off x="987826" y="5142312"/>
            <a:ext cx="528993" cy="1323439"/>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8000" b="1" dirty="0" smtClean="0">
                <a:solidFill>
                  <a:srgbClr val="FCB504"/>
                </a:solidFill>
                <a:latin typeface="Times New Roman" pitchFamily="18" charset="0"/>
                <a:cs typeface="Times New Roman" pitchFamily="18" charset="0"/>
              </a:rPr>
              <a:t>“</a:t>
            </a:r>
            <a:endParaRPr lang="en-US" sz="8000" b="1" dirty="0">
              <a:solidFill>
                <a:srgbClr val="FCB504"/>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40755909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1000"/>
                                        <p:tgtEl>
                                          <p:spTgt spid="84"/>
                                        </p:tgtEl>
                                      </p:cBhvr>
                                    </p:animEffect>
                                  </p:childTnLst>
                                </p:cTn>
                              </p:par>
                              <p:par>
                                <p:cTn id="14" presetID="10" presetClass="entr" presetSubtype="0" fill="hold"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1000"/>
                                        <p:tgtEl>
                                          <p:spTgt spid="62"/>
                                        </p:tgtEl>
                                      </p:cBhvr>
                                    </p:animEffect>
                                  </p:childTnLst>
                                </p:cTn>
                              </p:par>
                              <p:par>
                                <p:cTn id="17" presetID="10" presetClass="entr" presetSubtype="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childTnLst>
                                </p:cTn>
                              </p:par>
                              <p:par>
                                <p:cTn id="20" presetID="10" presetClass="entr" presetSubtype="0" fill="hold" nodeType="with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1000"/>
                                        <p:tgtEl>
                                          <p:spTgt spid="82"/>
                                        </p:tgtEl>
                                      </p:cBhvr>
                                    </p:animEffect>
                                  </p:childTnLst>
                                </p:cTn>
                              </p:par>
                            </p:childTnLst>
                          </p:cTn>
                        </p:par>
                        <p:par>
                          <p:cTn id="23" fill="hold">
                            <p:stCondLst>
                              <p:cond delay="1500"/>
                            </p:stCondLst>
                            <p:childTnLst>
                              <p:par>
                                <p:cTn id="24" presetID="10" presetClass="exit" presetSubtype="0" fill="hold" nodeType="afterEffect">
                                  <p:stCondLst>
                                    <p:cond delay="0"/>
                                  </p:stCondLst>
                                  <p:childTnLst>
                                    <p:animEffect transition="out" filter="fade">
                                      <p:cBhvr>
                                        <p:cTn id="25" dur="2000"/>
                                        <p:tgtEl>
                                          <p:spTgt spid="61"/>
                                        </p:tgtEl>
                                      </p:cBhvr>
                                    </p:animEffect>
                                    <p:set>
                                      <p:cBhvr>
                                        <p:cTn id="26" dur="1" fill="hold">
                                          <p:stCondLst>
                                            <p:cond delay="1999"/>
                                          </p:stCondLst>
                                        </p:cTn>
                                        <p:tgtEl>
                                          <p:spTgt spid="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MOSS IRM</a:t>
            </a:r>
            <a:endParaRPr lang="en-US" dirty="0"/>
          </a:p>
        </p:txBody>
      </p:sp>
      <p:sp>
        <p:nvSpPr>
          <p:cNvPr id="3" name="Subtitle 2"/>
          <p:cNvSpPr>
            <a:spLocks noGrp="1"/>
          </p:cNvSpPr>
          <p:nvPr>
            <p:ph type="subTitle" idx="1"/>
          </p:nvPr>
        </p:nvSpPr>
        <p:spPr>
          <a:xfrm>
            <a:off x="730249" y="5698968"/>
            <a:ext cx="6803209" cy="461665"/>
          </a:xfrm>
        </p:spPr>
        <p:txBody>
          <a:bodyPr/>
          <a:lstStyle/>
          <a:p>
            <a:r>
              <a:rPr lang="en-US" dirty="0" smtClean="0"/>
              <a:t>Cristian Mora</a:t>
            </a:r>
          </a:p>
          <a:p>
            <a:r>
              <a:rPr lang="en-US" dirty="0" smtClean="0"/>
              <a:t>Sr. Solution Product Manager</a:t>
            </a:r>
          </a:p>
          <a:p>
            <a:r>
              <a:rPr lang="en-US" dirty="0" smtClean="0"/>
              <a:t>Microsoft</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Group 72"/>
          <p:cNvGrpSpPr/>
          <p:nvPr/>
        </p:nvGrpSpPr>
        <p:grpSpPr>
          <a:xfrm>
            <a:off x="163776" y="2909601"/>
            <a:ext cx="8775508" cy="1252966"/>
            <a:chOff x="374650" y="1085850"/>
            <a:chExt cx="8420100" cy="1057275"/>
          </a:xfrm>
        </p:grpSpPr>
        <p:sp>
          <p:nvSpPr>
            <p:cNvPr id="70" name="Rounded Rectangle 69"/>
            <p:cNvSpPr/>
            <p:nvPr/>
          </p:nvSpPr>
          <p:spPr bwMode="auto">
            <a:xfrm>
              <a:off x="374650" y="1085850"/>
              <a:ext cx="8420100" cy="1057275"/>
            </a:xfrm>
            <a:prstGeom prst="roundRect">
              <a:avLst>
                <a:gd name="adj" fmla="val 1739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71" name="Double Bracket 70"/>
            <p:cNvSpPr/>
            <p:nvPr/>
          </p:nvSpPr>
          <p:spPr bwMode="auto">
            <a:xfrm>
              <a:off x="522288" y="1188322"/>
              <a:ext cx="8124825" cy="728710"/>
            </a:xfrm>
            <a:prstGeom prst="bracketPair">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indent="-171450" algn="ctr" defTabSz="914099" fontAlgn="base">
                <a:lnSpc>
                  <a:spcPct val="115000"/>
                </a:lnSpc>
                <a:spcBef>
                  <a:spcPct val="0"/>
                </a:spcBef>
                <a:spcAft>
                  <a:spcPct val="0"/>
                </a:spcAft>
                <a:tabLst>
                  <a:tab pos="2114550" algn="l"/>
                </a:tabLs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76" name="Rectangle 75"/>
          <p:cNvSpPr/>
          <p:nvPr/>
        </p:nvSpPr>
        <p:spPr bwMode="auto">
          <a:xfrm rot="16200000" flipV="1">
            <a:off x="7368363" y="-95692"/>
            <a:ext cx="1679945" cy="1871329"/>
          </a:xfrm>
          <a:prstGeom prst="rect">
            <a:avLst/>
          </a:prstGeom>
          <a:gradFill flip="none" rotWithShape="1">
            <a:gsLst>
              <a:gs pos="1000">
                <a:schemeClr val="accent1">
                  <a:lumMod val="50000"/>
                </a:schemeClr>
              </a:gs>
              <a:gs pos="100000">
                <a:schemeClr val="bg1">
                  <a:alpha val="0"/>
                </a:schemeClr>
              </a:gs>
            </a:gsLst>
            <a:path path="rect">
              <a:fillToRect l="100000" b="100000"/>
            </a:path>
            <a:tileRect t="-100000" r="-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63" name="Rounded Rectangle 62"/>
          <p:cNvSpPr/>
          <p:nvPr/>
        </p:nvSpPr>
        <p:spPr bwMode="auto">
          <a:xfrm>
            <a:off x="79066" y="5527263"/>
            <a:ext cx="7617133" cy="1291097"/>
          </a:xfrm>
          <a:prstGeom prst="roundRect">
            <a:avLst>
              <a:gd name="adj" fmla="val 12595"/>
            </a:avLst>
          </a:prstGeom>
          <a:solidFill>
            <a:schemeClr val="bg1">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44" name="Rounded Rectangle 43"/>
          <p:cNvSpPr/>
          <p:nvPr/>
        </p:nvSpPr>
        <p:spPr bwMode="auto">
          <a:xfrm>
            <a:off x="6103936" y="1312988"/>
            <a:ext cx="2834640" cy="1463040"/>
          </a:xfrm>
          <a:prstGeom prst="roundRect">
            <a:avLst>
              <a:gd name="adj" fmla="val 0"/>
            </a:avLst>
          </a:prstGeom>
          <a:gradFill>
            <a:gsLst>
              <a:gs pos="0">
                <a:schemeClr val="lt1">
                  <a:tint val="80000"/>
                  <a:satMod val="300000"/>
                  <a:alpha val="40000"/>
                </a:schemeClr>
              </a:gs>
              <a:gs pos="100000">
                <a:schemeClr val="lt1">
                  <a:shade val="30000"/>
                  <a:satMod val="200000"/>
                  <a:alpha val="20000"/>
                </a:schemeClr>
              </a:gs>
            </a:gsLs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lIns="91436" tIns="45718" rIns="91436" bIns="45718" anchor="ctr"/>
          <a:lstStyle/>
          <a:p>
            <a:pPr algn="ctr" defTabSz="914099">
              <a:defRPr/>
            </a:pPr>
            <a:endParaRPr lang="en-US" sz="2400" dirty="0">
              <a:solidFill>
                <a:schemeClr val="bg1"/>
              </a:solidFill>
              <a:effectLst>
                <a:outerShdw blurRad="50800" dist="38100" dir="2700000" algn="tl" rotWithShape="0">
                  <a:prstClr val="black">
                    <a:alpha val="40000"/>
                  </a:prstClr>
                </a:outerShdw>
              </a:effectLst>
              <a:latin typeface="Segoe" pitchFamily="34" charset="0"/>
            </a:endParaRPr>
          </a:p>
        </p:txBody>
      </p:sp>
      <p:sp>
        <p:nvSpPr>
          <p:cNvPr id="45" name="TextBox 44"/>
          <p:cNvSpPr txBox="1"/>
          <p:nvPr/>
        </p:nvSpPr>
        <p:spPr bwMode="auto">
          <a:xfrm rot="16200000">
            <a:off x="6885332" y="738707"/>
            <a:ext cx="1280160" cy="2651760"/>
          </a:xfrm>
          <a:prstGeom prst="roundRect">
            <a:avLst>
              <a:gd name="adj" fmla="val 0"/>
            </a:avLst>
          </a:prstGeom>
          <a:gradFill flip="none" rotWithShape="1">
            <a:gsLst>
              <a:gs pos="0">
                <a:schemeClr val="bg1">
                  <a:alpha val="53000"/>
                </a:schemeClr>
              </a:gs>
              <a:gs pos="100000">
                <a:schemeClr val="tx1">
                  <a:alpha val="24000"/>
                </a:schemeClr>
              </a:gs>
            </a:gsLst>
            <a:lin ang="5400000" scaled="1"/>
            <a:tileRect/>
          </a:gradFill>
          <a:ln>
            <a:headEnd type="none" w="med" len="med"/>
            <a:tailEnd type="none" w="med" len="med"/>
          </a:ln>
        </p:spPr>
        <p:txBody>
          <a:bodyPr lIns="548640" tIns="137160" rIns="0" bIns="0" anchor="ctr"/>
          <a:lstStyle/>
          <a:p>
            <a:pPr defTabSz="914400" fontAlgn="auto">
              <a:spcBef>
                <a:spcPts val="0"/>
              </a:spcBef>
              <a:spcAft>
                <a:spcPts val="0"/>
              </a:spcAft>
              <a:defRPr/>
            </a:pPr>
            <a:endParaRPr lang="en-US" sz="1600" b="1" kern="0" dirty="0">
              <a:solidFill>
                <a:schemeClr val="bg1"/>
              </a:solidFill>
              <a:latin typeface="Segoe" pitchFamily="34" charset="0"/>
              <a:ea typeface="ＭＳ Ｐゴシック" pitchFamily="-109" charset="-128"/>
              <a:cs typeface="ＭＳ Ｐゴシック" pitchFamily="-109" charset="-128"/>
            </a:endParaRPr>
          </a:p>
        </p:txBody>
      </p:sp>
      <p:pic>
        <p:nvPicPr>
          <p:cNvPr id="66" name="Picture 15" descr="E:\DVD_ART34\Artwork_Imagery\Icons - Illustrations\_VIRTUALIZATION ICONS\Windows Logo.png"/>
          <p:cNvPicPr>
            <a:picLocks noChangeAspect="1" noChangeArrowheads="1"/>
          </p:cNvPicPr>
          <p:nvPr/>
        </p:nvPicPr>
        <p:blipFill>
          <a:blip r:embed="rId3" cstate="print"/>
          <a:srcRect/>
          <a:stretch>
            <a:fillRect/>
          </a:stretch>
        </p:blipFill>
        <p:spPr bwMode="auto">
          <a:xfrm>
            <a:off x="6595348" y="1563582"/>
            <a:ext cx="601865" cy="553780"/>
          </a:xfrm>
          <a:prstGeom prst="rect">
            <a:avLst/>
          </a:prstGeom>
          <a:ln>
            <a:noFill/>
          </a:ln>
          <a:effectLst>
            <a:outerShdw blurRad="50800" dist="38100" dir="2700000" algn="tl" rotWithShape="0">
              <a:prstClr val="black">
                <a:alpha val="40000"/>
              </a:prstClr>
            </a:outerShdw>
          </a:effectLst>
        </p:spPr>
      </p:pic>
      <p:grpSp>
        <p:nvGrpSpPr>
          <p:cNvPr id="3" name="Group 74"/>
          <p:cNvGrpSpPr>
            <a:grpSpLocks noChangeAspect="1"/>
          </p:cNvGrpSpPr>
          <p:nvPr/>
        </p:nvGrpSpPr>
        <p:grpSpPr>
          <a:xfrm>
            <a:off x="7010074" y="1648537"/>
            <a:ext cx="1126451" cy="967146"/>
            <a:chOff x="6788848" y="1339966"/>
            <a:chExt cx="1352250" cy="1161012"/>
          </a:xfrm>
        </p:grpSpPr>
        <p:grpSp>
          <p:nvGrpSpPr>
            <p:cNvPr id="4" name="Group 24"/>
            <p:cNvGrpSpPr/>
            <p:nvPr/>
          </p:nvGrpSpPr>
          <p:grpSpPr>
            <a:xfrm>
              <a:off x="6788848" y="1649569"/>
              <a:ext cx="1352250" cy="851409"/>
              <a:chOff x="5410200" y="4038600"/>
              <a:chExt cx="998454" cy="628650"/>
            </a:xfrm>
          </p:grpSpPr>
          <p:pic>
            <p:nvPicPr>
              <p:cNvPr id="67" name="Picture 12" descr="E:\DVD_ART34\Artwork_Imagery\Icons - Illustrations\_WINDOWS SERVER ICONS\Hardware\Hard  Drive storage.png"/>
              <p:cNvPicPr>
                <a:picLocks noChangeAspect="1" noChangeArrowheads="1"/>
              </p:cNvPicPr>
              <p:nvPr/>
            </p:nvPicPr>
            <p:blipFill>
              <a:blip r:embed="rId4" cstate="print"/>
              <a:srcRect/>
              <a:stretch>
                <a:fillRect/>
              </a:stretch>
            </p:blipFill>
            <p:spPr bwMode="auto">
              <a:xfrm>
                <a:off x="5410200" y="4191000"/>
                <a:ext cx="998454" cy="476250"/>
              </a:xfrm>
              <a:prstGeom prst="rect">
                <a:avLst/>
              </a:prstGeom>
              <a:ln>
                <a:noFill/>
              </a:ln>
              <a:effectLst>
                <a:outerShdw blurRad="50800" dist="38100" dir="5400000" algn="t" rotWithShape="0">
                  <a:prstClr val="black">
                    <a:alpha val="40000"/>
                  </a:prstClr>
                </a:outerShdw>
              </a:effectLst>
            </p:spPr>
          </p:pic>
          <p:pic>
            <p:nvPicPr>
              <p:cNvPr id="68" name="Picture 12" descr="E:\DVD_ART34\Artwork_Imagery\Icons - Illustrations\_WINDOWS SERVER ICONS\Hardware\Hard  Drive storage.png"/>
              <p:cNvPicPr>
                <a:picLocks noChangeAspect="1" noChangeArrowheads="1"/>
              </p:cNvPicPr>
              <p:nvPr/>
            </p:nvPicPr>
            <p:blipFill>
              <a:blip r:embed="rId4" cstate="print"/>
              <a:srcRect/>
              <a:stretch>
                <a:fillRect/>
              </a:stretch>
            </p:blipFill>
            <p:spPr bwMode="auto">
              <a:xfrm>
                <a:off x="5410200" y="4038600"/>
                <a:ext cx="998454" cy="476250"/>
              </a:xfrm>
              <a:prstGeom prst="rect">
                <a:avLst/>
              </a:prstGeom>
              <a:ln>
                <a:noFill/>
              </a:ln>
              <a:effectLst/>
            </p:spPr>
          </p:pic>
        </p:grpSp>
        <p:pic>
          <p:nvPicPr>
            <p:cNvPr id="64" name="Picture 12" descr="E:\DVD_ART34\Artwork_Imagery\Icons - Illustrations\_WINDOWS SERVER ICONS\Hardware\Hard  Drive storage.png"/>
            <p:cNvPicPr>
              <a:picLocks noChangeAspect="1" noChangeArrowheads="1"/>
            </p:cNvPicPr>
            <p:nvPr/>
          </p:nvPicPr>
          <p:blipFill>
            <a:blip r:embed="rId4" cstate="print"/>
            <a:srcRect/>
            <a:stretch>
              <a:fillRect/>
            </a:stretch>
          </p:blipFill>
          <p:spPr bwMode="auto">
            <a:xfrm>
              <a:off x="6788848" y="1443167"/>
              <a:ext cx="1352250" cy="645007"/>
            </a:xfrm>
            <a:prstGeom prst="rect">
              <a:avLst/>
            </a:prstGeom>
            <a:ln>
              <a:noFill/>
            </a:ln>
            <a:effectLst/>
          </p:spPr>
        </p:pic>
        <p:pic>
          <p:nvPicPr>
            <p:cNvPr id="65" name="Picture 2" descr="\\eventsql\dvd\Online_ART\DVD_ART34\Artwork_Imagery\Icons - Illustrations\_WINDOWS VISTA ICONS\Keys secure security.png"/>
            <p:cNvPicPr>
              <a:picLocks noChangeAspect="1" noChangeArrowheads="1"/>
            </p:cNvPicPr>
            <p:nvPr/>
          </p:nvPicPr>
          <p:blipFill>
            <a:blip r:embed="rId5" cstate="print"/>
            <a:srcRect/>
            <a:stretch>
              <a:fillRect/>
            </a:stretch>
          </p:blipFill>
          <p:spPr bwMode="auto">
            <a:xfrm>
              <a:off x="7408064" y="1339966"/>
              <a:ext cx="516005" cy="516006"/>
            </a:xfrm>
            <a:prstGeom prst="rect">
              <a:avLst/>
            </a:prstGeom>
            <a:ln>
              <a:noFill/>
            </a:ln>
            <a:effectLst>
              <a:outerShdw blurRad="292100" dist="139700" dir="2700000" algn="tl" rotWithShape="0">
                <a:srgbClr val="333333">
                  <a:alpha val="65000"/>
                </a:srgbClr>
              </a:outerShdw>
            </a:effectLst>
          </p:spPr>
        </p:pic>
      </p:grpSp>
      <p:sp>
        <p:nvSpPr>
          <p:cNvPr id="2" name="Title 1"/>
          <p:cNvSpPr>
            <a:spLocks noGrp="1"/>
          </p:cNvSpPr>
          <p:nvPr>
            <p:ph type="title"/>
          </p:nvPr>
        </p:nvSpPr>
        <p:spPr/>
        <p:txBody>
          <a:bodyPr/>
          <a:lstStyle/>
          <a:p>
            <a:r>
              <a:rPr lang="en-US" dirty="0" smtClean="0"/>
              <a:t>Secure Endpoints to Reduce Risk</a:t>
            </a:r>
            <a:endParaRPr lang="en-US" dirty="0"/>
          </a:p>
        </p:txBody>
      </p:sp>
      <p:sp>
        <p:nvSpPr>
          <p:cNvPr id="26" name="Rounded Rectangle 25"/>
          <p:cNvSpPr/>
          <p:nvPr/>
        </p:nvSpPr>
        <p:spPr bwMode="auto">
          <a:xfrm>
            <a:off x="182908" y="3806273"/>
            <a:ext cx="2834640" cy="1463040"/>
          </a:xfrm>
          <a:prstGeom prst="roundRect">
            <a:avLst>
              <a:gd name="adj" fmla="val 0"/>
            </a:avLst>
          </a:prstGeom>
          <a:gradFill flip="none" rotWithShape="1">
            <a:gsLst>
              <a:gs pos="0">
                <a:srgbClr val="B2CFE2">
                  <a:alpha val="87843"/>
                </a:srgbClr>
              </a:gs>
              <a:gs pos="80000">
                <a:srgbClr val="4F9ABF">
                  <a:alpha val="41961"/>
                </a:srgbClr>
              </a:gs>
              <a:gs pos="100000">
                <a:srgbClr val="4D9AC1">
                  <a:alpha val="60000"/>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algn="ctr" defTabSz="914099" fontAlgn="auto">
              <a:spcBef>
                <a:spcPts val="0"/>
              </a:spcBef>
              <a:spcAft>
                <a:spcPts val="0"/>
              </a:spcAft>
              <a:defRPr/>
            </a:pPr>
            <a:endParaRPr lang="en-US" sz="2400" kern="0" dirty="0">
              <a:solidFill>
                <a:srgbClr val="FFFFFF"/>
              </a:solidFill>
              <a:effectLst>
                <a:outerShdw blurRad="50800" dist="38100" dir="2700000" algn="tl" rotWithShape="0">
                  <a:prstClr val="black">
                    <a:alpha val="40000"/>
                  </a:prstClr>
                </a:outerShdw>
              </a:effectLst>
              <a:latin typeface="Segoe" pitchFamily="34" charset="0"/>
              <a:ea typeface="ＭＳ Ｐゴシック" pitchFamily="-109" charset="-128"/>
              <a:cs typeface="ＭＳ Ｐゴシック" pitchFamily="-109" charset="-128"/>
            </a:endParaRPr>
          </a:p>
        </p:txBody>
      </p:sp>
      <p:sp>
        <p:nvSpPr>
          <p:cNvPr id="27" name="Rounded Rectangle 26"/>
          <p:cNvSpPr/>
          <p:nvPr/>
        </p:nvSpPr>
        <p:spPr bwMode="auto">
          <a:xfrm>
            <a:off x="182908" y="1312988"/>
            <a:ext cx="2834640" cy="1463040"/>
          </a:xfrm>
          <a:prstGeom prst="roundRect">
            <a:avLst>
              <a:gd name="adj" fmla="val 0"/>
            </a:avLst>
          </a:prstGeom>
          <a:gradFill>
            <a:gsLst>
              <a:gs pos="0">
                <a:schemeClr val="lt1">
                  <a:tint val="80000"/>
                  <a:satMod val="300000"/>
                  <a:alpha val="40000"/>
                </a:schemeClr>
              </a:gs>
              <a:gs pos="100000">
                <a:schemeClr val="lt1">
                  <a:shade val="30000"/>
                  <a:satMod val="200000"/>
                  <a:alpha val="20000"/>
                </a:schemeClr>
              </a:gs>
            </a:gsLs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lIns="91436" tIns="45718" rIns="91436" bIns="45718" anchor="ctr"/>
          <a:lstStyle/>
          <a:p>
            <a:pPr algn="ctr" defTabSz="914099">
              <a:defRPr/>
            </a:pPr>
            <a:endParaRPr lang="en-US" sz="2400" dirty="0">
              <a:solidFill>
                <a:schemeClr val="bg1"/>
              </a:solidFill>
              <a:effectLst>
                <a:outerShdw blurRad="50800" dist="38100" dir="2700000" algn="tl" rotWithShape="0">
                  <a:prstClr val="black">
                    <a:alpha val="40000"/>
                  </a:prstClr>
                </a:outerShdw>
              </a:effectLst>
              <a:latin typeface="Segoe" pitchFamily="34" charset="0"/>
            </a:endParaRPr>
          </a:p>
        </p:txBody>
      </p:sp>
      <p:sp>
        <p:nvSpPr>
          <p:cNvPr id="28" name="TextBox 27"/>
          <p:cNvSpPr txBox="1"/>
          <p:nvPr/>
        </p:nvSpPr>
        <p:spPr bwMode="auto">
          <a:xfrm rot="16200000">
            <a:off x="963957" y="743471"/>
            <a:ext cx="1280160" cy="2651760"/>
          </a:xfrm>
          <a:prstGeom prst="roundRect">
            <a:avLst>
              <a:gd name="adj" fmla="val 0"/>
            </a:avLst>
          </a:prstGeom>
          <a:gradFill flip="none" rotWithShape="1">
            <a:gsLst>
              <a:gs pos="0">
                <a:schemeClr val="bg1">
                  <a:alpha val="53000"/>
                </a:schemeClr>
              </a:gs>
              <a:gs pos="100000">
                <a:schemeClr val="tx1">
                  <a:alpha val="24000"/>
                </a:schemeClr>
              </a:gs>
            </a:gsLst>
            <a:lin ang="5400000" scaled="1"/>
            <a:tileRect/>
          </a:gradFill>
          <a:ln>
            <a:headEnd type="none" w="med" len="med"/>
            <a:tailEnd type="none" w="med" len="med"/>
          </a:ln>
        </p:spPr>
        <p:txBody>
          <a:bodyPr lIns="548640" tIns="137160" rIns="0" bIns="0" anchor="ctr"/>
          <a:lstStyle/>
          <a:p>
            <a:pPr defTabSz="914400" fontAlgn="auto">
              <a:spcBef>
                <a:spcPts val="0"/>
              </a:spcBef>
              <a:spcAft>
                <a:spcPts val="0"/>
              </a:spcAft>
              <a:defRPr/>
            </a:pPr>
            <a:endParaRPr lang="en-US" sz="1600" b="1" kern="0" dirty="0">
              <a:solidFill>
                <a:schemeClr val="bg1"/>
              </a:solidFill>
              <a:latin typeface="Segoe" pitchFamily="34" charset="0"/>
              <a:ea typeface="ＭＳ Ｐゴシック" pitchFamily="-109" charset="-128"/>
              <a:cs typeface="ＭＳ Ｐゴシック" pitchFamily="-109" charset="-128"/>
            </a:endParaRPr>
          </a:p>
        </p:txBody>
      </p:sp>
      <p:sp>
        <p:nvSpPr>
          <p:cNvPr id="30" name="TextBox 29"/>
          <p:cNvSpPr txBox="1"/>
          <p:nvPr/>
        </p:nvSpPr>
        <p:spPr bwMode="auto">
          <a:xfrm rot="16200000">
            <a:off x="960149" y="3213866"/>
            <a:ext cx="1280160" cy="2651760"/>
          </a:xfrm>
          <a:prstGeom prst="roundRect">
            <a:avLst>
              <a:gd name="adj" fmla="val 0"/>
            </a:avLst>
          </a:prstGeom>
          <a:gradFill flip="none" rotWithShape="1">
            <a:gsLst>
              <a:gs pos="0">
                <a:schemeClr val="bg1">
                  <a:alpha val="53000"/>
                </a:schemeClr>
              </a:gs>
              <a:gs pos="100000">
                <a:schemeClr val="tx1">
                  <a:alpha val="24000"/>
                </a:schemeClr>
              </a:gs>
            </a:gsLst>
            <a:lin ang="5400000" scaled="1"/>
            <a:tileRect/>
          </a:gradFill>
          <a:ln>
            <a:headEnd type="none" w="med" len="med"/>
            <a:tailEnd type="none" w="med" len="med"/>
          </a:ln>
        </p:spPr>
        <p:txBody>
          <a:bodyPr lIns="548640" tIns="137160" rIns="0" bIns="0" anchor="ctr"/>
          <a:lstStyle/>
          <a:p>
            <a:pPr defTabSz="914400" fontAlgn="auto">
              <a:spcBef>
                <a:spcPts val="0"/>
              </a:spcBef>
              <a:spcAft>
                <a:spcPts val="0"/>
              </a:spcAft>
              <a:defRPr/>
            </a:pPr>
            <a:endParaRPr lang="en-US" sz="1600" b="1" kern="0" dirty="0">
              <a:solidFill>
                <a:schemeClr val="bg1"/>
              </a:solidFill>
              <a:latin typeface="Segoe" pitchFamily="34" charset="0"/>
              <a:ea typeface="ＭＳ Ｐゴシック" pitchFamily="-109" charset="-128"/>
              <a:cs typeface="ＭＳ Ｐゴシック" pitchFamily="-109" charset="-128"/>
            </a:endParaRPr>
          </a:p>
        </p:txBody>
      </p:sp>
      <p:sp>
        <p:nvSpPr>
          <p:cNvPr id="35" name="Rounded Rectangle 34"/>
          <p:cNvSpPr/>
          <p:nvPr/>
        </p:nvSpPr>
        <p:spPr bwMode="auto">
          <a:xfrm>
            <a:off x="3143422" y="3806273"/>
            <a:ext cx="2834640" cy="1463040"/>
          </a:xfrm>
          <a:prstGeom prst="roundRect">
            <a:avLst>
              <a:gd name="adj" fmla="val 0"/>
            </a:avLst>
          </a:prstGeom>
          <a:gradFill flip="none" rotWithShape="1">
            <a:gsLst>
              <a:gs pos="0">
                <a:srgbClr val="B2CFE2">
                  <a:alpha val="87843"/>
                </a:srgbClr>
              </a:gs>
              <a:gs pos="80000">
                <a:srgbClr val="4F9ABF">
                  <a:alpha val="41961"/>
                </a:srgbClr>
              </a:gs>
              <a:gs pos="100000">
                <a:srgbClr val="4D9AC1">
                  <a:alpha val="60000"/>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algn="ctr" defTabSz="914099" fontAlgn="auto">
              <a:spcBef>
                <a:spcPts val="0"/>
              </a:spcBef>
              <a:spcAft>
                <a:spcPts val="0"/>
              </a:spcAft>
              <a:defRPr/>
            </a:pPr>
            <a:endParaRPr lang="en-US" sz="2400" kern="0" dirty="0">
              <a:solidFill>
                <a:srgbClr val="FFFFFF"/>
              </a:solidFill>
              <a:effectLst>
                <a:outerShdw blurRad="50800" dist="38100" dir="2700000" algn="tl" rotWithShape="0">
                  <a:prstClr val="black">
                    <a:alpha val="40000"/>
                  </a:prstClr>
                </a:outerShdw>
              </a:effectLst>
              <a:latin typeface="Segoe" pitchFamily="34" charset="0"/>
              <a:ea typeface="ＭＳ Ｐゴシック" pitchFamily="-109" charset="-128"/>
              <a:cs typeface="ＭＳ Ｐゴシック" pitchFamily="-109" charset="-128"/>
            </a:endParaRPr>
          </a:p>
        </p:txBody>
      </p:sp>
      <p:sp>
        <p:nvSpPr>
          <p:cNvPr id="36" name="Rounded Rectangle 35"/>
          <p:cNvSpPr/>
          <p:nvPr/>
        </p:nvSpPr>
        <p:spPr bwMode="auto">
          <a:xfrm>
            <a:off x="3143422" y="1312988"/>
            <a:ext cx="2834640" cy="1463040"/>
          </a:xfrm>
          <a:prstGeom prst="roundRect">
            <a:avLst>
              <a:gd name="adj" fmla="val 0"/>
            </a:avLst>
          </a:prstGeom>
          <a:gradFill>
            <a:gsLst>
              <a:gs pos="0">
                <a:schemeClr val="lt1">
                  <a:tint val="80000"/>
                  <a:satMod val="300000"/>
                  <a:alpha val="40000"/>
                </a:schemeClr>
              </a:gs>
              <a:gs pos="100000">
                <a:schemeClr val="lt1">
                  <a:shade val="30000"/>
                  <a:satMod val="200000"/>
                  <a:alpha val="20000"/>
                </a:schemeClr>
              </a:gs>
            </a:gsLs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lIns="91436" tIns="45718" rIns="91436" bIns="45718" anchor="ctr"/>
          <a:lstStyle/>
          <a:p>
            <a:pPr algn="ctr" defTabSz="914099">
              <a:defRPr/>
            </a:pPr>
            <a:endParaRPr lang="en-US" sz="2400" dirty="0">
              <a:solidFill>
                <a:schemeClr val="bg1"/>
              </a:solidFill>
              <a:effectLst>
                <a:outerShdw blurRad="50800" dist="38100" dir="2700000" algn="tl" rotWithShape="0">
                  <a:prstClr val="black">
                    <a:alpha val="40000"/>
                  </a:prstClr>
                </a:outerShdw>
              </a:effectLst>
              <a:latin typeface="Segoe" pitchFamily="34" charset="0"/>
            </a:endParaRPr>
          </a:p>
        </p:txBody>
      </p:sp>
      <p:sp>
        <p:nvSpPr>
          <p:cNvPr id="37" name="TextBox 36"/>
          <p:cNvSpPr txBox="1"/>
          <p:nvPr/>
        </p:nvSpPr>
        <p:spPr bwMode="auto">
          <a:xfrm rot="16200000">
            <a:off x="3924644" y="738707"/>
            <a:ext cx="1280160" cy="2651760"/>
          </a:xfrm>
          <a:prstGeom prst="roundRect">
            <a:avLst>
              <a:gd name="adj" fmla="val 0"/>
            </a:avLst>
          </a:prstGeom>
          <a:gradFill flip="none" rotWithShape="1">
            <a:gsLst>
              <a:gs pos="0">
                <a:schemeClr val="bg1">
                  <a:alpha val="53000"/>
                </a:schemeClr>
              </a:gs>
              <a:gs pos="100000">
                <a:schemeClr val="tx1">
                  <a:alpha val="24000"/>
                </a:schemeClr>
              </a:gs>
            </a:gsLst>
            <a:lin ang="5400000" scaled="1"/>
            <a:tileRect/>
          </a:gradFill>
          <a:ln>
            <a:headEnd type="none" w="med" len="med"/>
            <a:tailEnd type="none" w="med" len="med"/>
          </a:ln>
        </p:spPr>
        <p:txBody>
          <a:bodyPr lIns="548640" tIns="137160" rIns="0" bIns="0" anchor="ctr"/>
          <a:lstStyle/>
          <a:p>
            <a:pPr defTabSz="914400" fontAlgn="auto">
              <a:spcBef>
                <a:spcPts val="0"/>
              </a:spcBef>
              <a:spcAft>
                <a:spcPts val="0"/>
              </a:spcAft>
              <a:defRPr/>
            </a:pPr>
            <a:endParaRPr lang="en-US" sz="1600" b="1" kern="0" dirty="0">
              <a:solidFill>
                <a:schemeClr val="bg1"/>
              </a:solidFill>
              <a:latin typeface="Segoe" pitchFamily="34" charset="0"/>
              <a:ea typeface="ＭＳ Ｐゴシック" pitchFamily="-109" charset="-128"/>
              <a:cs typeface="ＭＳ Ｐゴシック" pitchFamily="-109" charset="-128"/>
            </a:endParaRPr>
          </a:p>
        </p:txBody>
      </p:sp>
      <p:sp>
        <p:nvSpPr>
          <p:cNvPr id="39" name="TextBox 38"/>
          <p:cNvSpPr txBox="1"/>
          <p:nvPr/>
        </p:nvSpPr>
        <p:spPr bwMode="auto">
          <a:xfrm rot="16200000">
            <a:off x="3920662" y="3213866"/>
            <a:ext cx="1280160" cy="2651760"/>
          </a:xfrm>
          <a:prstGeom prst="roundRect">
            <a:avLst>
              <a:gd name="adj" fmla="val 0"/>
            </a:avLst>
          </a:prstGeom>
          <a:gradFill flip="none" rotWithShape="1">
            <a:gsLst>
              <a:gs pos="0">
                <a:schemeClr val="bg1">
                  <a:alpha val="53000"/>
                </a:schemeClr>
              </a:gs>
              <a:gs pos="100000">
                <a:schemeClr val="tx1">
                  <a:alpha val="24000"/>
                </a:schemeClr>
              </a:gs>
            </a:gsLst>
            <a:lin ang="5400000" scaled="1"/>
            <a:tileRect/>
          </a:gradFill>
          <a:ln>
            <a:headEnd type="none" w="med" len="med"/>
            <a:tailEnd type="none" w="med" len="med"/>
          </a:ln>
        </p:spPr>
        <p:txBody>
          <a:bodyPr lIns="548640" tIns="137160" rIns="0" bIns="0" anchor="ctr"/>
          <a:lstStyle/>
          <a:p>
            <a:pPr defTabSz="914400" fontAlgn="auto">
              <a:spcBef>
                <a:spcPts val="0"/>
              </a:spcBef>
              <a:spcAft>
                <a:spcPts val="0"/>
              </a:spcAft>
              <a:defRPr/>
            </a:pPr>
            <a:endParaRPr lang="en-US" sz="1600" b="1" kern="0" dirty="0">
              <a:solidFill>
                <a:schemeClr val="bg1"/>
              </a:solidFill>
              <a:latin typeface="Segoe" pitchFamily="34" charset="0"/>
              <a:ea typeface="ＭＳ Ｐゴシック" pitchFamily="-109" charset="-128"/>
              <a:cs typeface="ＭＳ Ｐゴシック" pitchFamily="-109" charset="-128"/>
            </a:endParaRPr>
          </a:p>
        </p:txBody>
      </p:sp>
      <p:sp>
        <p:nvSpPr>
          <p:cNvPr id="43" name="Rounded Rectangle 42"/>
          <p:cNvSpPr/>
          <p:nvPr/>
        </p:nvSpPr>
        <p:spPr bwMode="auto">
          <a:xfrm>
            <a:off x="6103936" y="3806273"/>
            <a:ext cx="2834640" cy="1463040"/>
          </a:xfrm>
          <a:prstGeom prst="roundRect">
            <a:avLst>
              <a:gd name="adj" fmla="val 0"/>
            </a:avLst>
          </a:prstGeom>
          <a:gradFill flip="none" rotWithShape="1">
            <a:gsLst>
              <a:gs pos="0">
                <a:srgbClr val="B2CFE2">
                  <a:alpha val="87843"/>
                </a:srgbClr>
              </a:gs>
              <a:gs pos="80000">
                <a:srgbClr val="4F9ABF">
                  <a:alpha val="41961"/>
                </a:srgbClr>
              </a:gs>
              <a:gs pos="100000">
                <a:srgbClr val="4D9AC1">
                  <a:alpha val="60000"/>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algn="ctr" defTabSz="914099" fontAlgn="auto">
              <a:spcBef>
                <a:spcPts val="0"/>
              </a:spcBef>
              <a:spcAft>
                <a:spcPts val="0"/>
              </a:spcAft>
              <a:defRPr/>
            </a:pPr>
            <a:endParaRPr lang="en-US" sz="2400" kern="0" dirty="0">
              <a:solidFill>
                <a:srgbClr val="FFFFFF"/>
              </a:solidFill>
              <a:effectLst>
                <a:outerShdw blurRad="50800" dist="38100" dir="2700000" algn="tl" rotWithShape="0">
                  <a:prstClr val="black">
                    <a:alpha val="40000"/>
                  </a:prstClr>
                </a:outerShdw>
              </a:effectLst>
              <a:latin typeface="Segoe" pitchFamily="34" charset="0"/>
              <a:ea typeface="ＭＳ Ｐゴシック" pitchFamily="-109" charset="-128"/>
              <a:cs typeface="ＭＳ Ｐゴシック" pitchFamily="-109" charset="-128"/>
            </a:endParaRPr>
          </a:p>
        </p:txBody>
      </p:sp>
      <p:sp>
        <p:nvSpPr>
          <p:cNvPr id="47" name="TextBox 46"/>
          <p:cNvSpPr txBox="1"/>
          <p:nvPr/>
        </p:nvSpPr>
        <p:spPr bwMode="auto">
          <a:xfrm rot="16200000">
            <a:off x="6881176" y="3213866"/>
            <a:ext cx="1280160" cy="2651760"/>
          </a:xfrm>
          <a:prstGeom prst="roundRect">
            <a:avLst>
              <a:gd name="adj" fmla="val 0"/>
            </a:avLst>
          </a:prstGeom>
          <a:gradFill flip="none" rotWithShape="1">
            <a:gsLst>
              <a:gs pos="0">
                <a:schemeClr val="bg1">
                  <a:alpha val="53000"/>
                </a:schemeClr>
              </a:gs>
              <a:gs pos="100000">
                <a:schemeClr val="tx1">
                  <a:alpha val="24000"/>
                </a:schemeClr>
              </a:gs>
            </a:gsLst>
            <a:lin ang="5400000" scaled="1"/>
            <a:tileRect/>
          </a:gradFill>
          <a:ln>
            <a:headEnd type="none" w="med" len="med"/>
            <a:tailEnd type="none" w="med" len="med"/>
          </a:ln>
        </p:spPr>
        <p:txBody>
          <a:bodyPr lIns="548640" tIns="137160" rIns="0" bIns="0" anchor="ctr"/>
          <a:lstStyle/>
          <a:p>
            <a:pPr defTabSz="914400" fontAlgn="auto">
              <a:spcBef>
                <a:spcPts val="0"/>
              </a:spcBef>
              <a:spcAft>
                <a:spcPts val="0"/>
              </a:spcAft>
              <a:defRPr/>
            </a:pPr>
            <a:endParaRPr lang="en-US" sz="1600" b="1" kern="0" dirty="0">
              <a:solidFill>
                <a:schemeClr val="bg1"/>
              </a:solidFill>
              <a:latin typeface="Segoe" pitchFamily="34" charset="0"/>
              <a:ea typeface="ＭＳ Ｐゴシック" pitchFamily="-109" charset="-128"/>
              <a:cs typeface="ＭＳ Ｐゴシック" pitchFamily="-109" charset="-128"/>
            </a:endParaRPr>
          </a:p>
        </p:txBody>
      </p:sp>
      <p:sp>
        <p:nvSpPr>
          <p:cNvPr id="50" name="TextBox 49"/>
          <p:cNvSpPr txBox="1"/>
          <p:nvPr/>
        </p:nvSpPr>
        <p:spPr bwMode="auto">
          <a:xfrm>
            <a:off x="276570" y="3067154"/>
            <a:ext cx="2632075" cy="571054"/>
          </a:xfrm>
          <a:prstGeom prst="rect">
            <a:avLst/>
          </a:prstGeom>
          <a:noFill/>
          <a:effectLst>
            <a:outerShdw blurRad="50800" dist="38100" dir="5400000" algn="t" rotWithShape="0">
              <a:prstClr val="black">
                <a:alpha val="40000"/>
              </a:prstClr>
            </a:outerShdw>
          </a:effectLst>
        </p:spPr>
        <p:txBody>
          <a:bodyPr>
            <a:spAutoFit/>
          </a:bodyPr>
          <a:lstStyle/>
          <a:p>
            <a:pPr indent="-171450" algn="ctr" defTabSz="914099" fontAlgn="base">
              <a:lnSpc>
                <a:spcPct val="115000"/>
              </a:lnSpc>
              <a:spcBef>
                <a:spcPct val="0"/>
              </a:spcBef>
              <a:spcAft>
                <a:spcPct val="0"/>
              </a:spcAft>
              <a:tabLst>
                <a:tab pos="2114550" algn="l"/>
              </a:tabLst>
              <a:defRPr/>
            </a:pPr>
            <a:r>
              <a:rPr lang="en-US" sz="1400" dirty="0" smtClean="0">
                <a:solidFill>
                  <a:srgbClr val="FFFFFF"/>
                </a:solidFill>
                <a:effectLst>
                  <a:outerShdw blurRad="38100" dist="38100" dir="2700000" algn="tl">
                    <a:srgbClr val="000000">
                      <a:alpha val="43137"/>
                    </a:srgbClr>
                  </a:outerShdw>
                </a:effectLst>
                <a:latin typeface="Segoe" pitchFamily="34" charset="0"/>
              </a:rPr>
              <a:t>Access policy for removable media</a:t>
            </a:r>
          </a:p>
        </p:txBody>
      </p:sp>
      <p:sp>
        <p:nvSpPr>
          <p:cNvPr id="51" name="TextBox 50"/>
          <p:cNvSpPr txBox="1"/>
          <p:nvPr/>
        </p:nvSpPr>
        <p:spPr bwMode="auto">
          <a:xfrm>
            <a:off x="2961564" y="3067154"/>
            <a:ext cx="3125337" cy="587853"/>
          </a:xfrm>
          <a:prstGeom prst="rect">
            <a:avLst/>
          </a:prstGeom>
          <a:noFill/>
          <a:effectLst>
            <a:outerShdw blurRad="50800" dist="38100" dir="5400000" algn="t" rotWithShape="0">
              <a:prstClr val="black">
                <a:alpha val="40000"/>
              </a:prstClr>
            </a:outerShdw>
          </a:effectLst>
        </p:spPr>
        <p:txBody>
          <a:bodyPr wrap="square">
            <a:spAutoFit/>
          </a:bodyPr>
          <a:lstStyle/>
          <a:p>
            <a:pPr indent="-171450" algn="ctr" defTabSz="914099" fontAlgn="base">
              <a:lnSpc>
                <a:spcPct val="115000"/>
              </a:lnSpc>
              <a:spcBef>
                <a:spcPct val="0"/>
              </a:spcBef>
              <a:spcAft>
                <a:spcPct val="0"/>
              </a:spcAft>
              <a:tabLst>
                <a:tab pos="2114550" algn="l"/>
              </a:tabLst>
              <a:defRPr/>
            </a:pPr>
            <a:r>
              <a:rPr lang="en-US" sz="1400" dirty="0" smtClean="0">
                <a:solidFill>
                  <a:srgbClr val="FFFFFF"/>
                </a:solidFill>
                <a:effectLst>
                  <a:outerShdw blurRad="38100" dist="38100" dir="2700000" algn="tl">
                    <a:srgbClr val="000000">
                      <a:alpha val="43137"/>
                    </a:srgbClr>
                  </a:outerShdw>
                </a:effectLst>
                <a:latin typeface="Segoe" pitchFamily="34" charset="0"/>
              </a:rPr>
              <a:t>Reduce information loss risk through integrated disk encryption</a:t>
            </a:r>
          </a:p>
        </p:txBody>
      </p:sp>
      <p:sp>
        <p:nvSpPr>
          <p:cNvPr id="52" name="TextBox 51"/>
          <p:cNvSpPr txBox="1"/>
          <p:nvPr/>
        </p:nvSpPr>
        <p:spPr bwMode="auto">
          <a:xfrm>
            <a:off x="6136033" y="3067154"/>
            <a:ext cx="2755900" cy="587853"/>
          </a:xfrm>
          <a:prstGeom prst="rect">
            <a:avLst/>
          </a:prstGeom>
          <a:noFill/>
          <a:effectLst>
            <a:outerShdw blurRad="50800" dist="38100" dir="5400000" algn="t" rotWithShape="0">
              <a:prstClr val="black">
                <a:alpha val="40000"/>
              </a:prstClr>
            </a:outerShdw>
          </a:effectLst>
        </p:spPr>
        <p:txBody>
          <a:bodyPr>
            <a:spAutoFit/>
          </a:bodyPr>
          <a:lstStyle/>
          <a:p>
            <a:pPr indent="-171450" algn="ctr" defTabSz="914099" fontAlgn="base">
              <a:lnSpc>
                <a:spcPct val="115000"/>
              </a:lnSpc>
              <a:spcBef>
                <a:spcPct val="0"/>
              </a:spcBef>
              <a:spcAft>
                <a:spcPct val="0"/>
              </a:spcAft>
              <a:tabLst>
                <a:tab pos="2114550" algn="l"/>
              </a:tabLst>
              <a:defRPr/>
            </a:pPr>
            <a:r>
              <a:rPr lang="en-US" sz="1400" dirty="0" smtClean="0">
                <a:solidFill>
                  <a:srgbClr val="FFFFFF"/>
                </a:solidFill>
                <a:effectLst>
                  <a:outerShdw blurRad="38100" dist="38100" dir="2700000" algn="tl">
                    <a:srgbClr val="000000">
                      <a:alpha val="43137"/>
                    </a:srgbClr>
                  </a:outerShdw>
                </a:effectLst>
                <a:latin typeface="Segoe" pitchFamily="34" charset="0"/>
              </a:rPr>
              <a:t>Classify and protect information with built-in AD RMS</a:t>
            </a:r>
          </a:p>
        </p:txBody>
      </p:sp>
      <p:grpSp>
        <p:nvGrpSpPr>
          <p:cNvPr id="5" name="Group 81"/>
          <p:cNvGrpSpPr>
            <a:grpSpLocks noChangeAspect="1"/>
          </p:cNvGrpSpPr>
          <p:nvPr/>
        </p:nvGrpSpPr>
        <p:grpSpPr>
          <a:xfrm>
            <a:off x="3887763" y="1535663"/>
            <a:ext cx="1288920" cy="1207575"/>
            <a:chOff x="5486400" y="2558268"/>
            <a:chExt cx="1134254" cy="836363"/>
          </a:xfrm>
        </p:grpSpPr>
        <p:grpSp>
          <p:nvGrpSpPr>
            <p:cNvPr id="6" name="Group 81"/>
            <p:cNvGrpSpPr/>
            <p:nvPr/>
          </p:nvGrpSpPr>
          <p:grpSpPr>
            <a:xfrm>
              <a:off x="5486400" y="2558268"/>
              <a:ext cx="1134254" cy="836363"/>
              <a:chOff x="703293" y="5364790"/>
              <a:chExt cx="808181" cy="645261"/>
            </a:xfrm>
          </p:grpSpPr>
          <p:pic>
            <p:nvPicPr>
              <p:cNvPr id="56" name="Picture 3" descr="C:\Program Files\Microsoft Resource DVD Artwork\DVD_ART\Artwork_Imagery\HARDWARE_IMAGERY\Photos - OEM Hardware\Computer\Vista Laptop\Gateway M680 laptop Vista Business.png"/>
              <p:cNvPicPr>
                <a:picLocks noChangeAspect="1" noChangeArrowheads="1"/>
              </p:cNvPicPr>
              <p:nvPr/>
            </p:nvPicPr>
            <p:blipFill>
              <a:blip r:embed="rId6" cstate="print"/>
              <a:srcRect r="-600" b="-6222"/>
              <a:stretch>
                <a:fillRect/>
              </a:stretch>
            </p:blipFill>
            <p:spPr bwMode="auto">
              <a:xfrm>
                <a:off x="703293" y="5371361"/>
                <a:ext cx="808181" cy="638690"/>
              </a:xfrm>
              <a:prstGeom prst="rect">
                <a:avLst/>
              </a:prstGeom>
              <a:noFill/>
              <a:effectLst>
                <a:outerShdw blurRad="50800" dist="38100" dir="2700000" algn="tl" rotWithShape="0">
                  <a:prstClr val="black">
                    <a:alpha val="40000"/>
                  </a:prstClr>
                </a:outerShdw>
              </a:effectLst>
            </p:spPr>
          </p:pic>
          <p:pic>
            <p:nvPicPr>
              <p:cNvPr id="57" name="Picture 56" descr="futuristic_screen.png"/>
              <p:cNvPicPr>
                <a:picLocks noChangeAspect="1"/>
              </p:cNvPicPr>
              <p:nvPr/>
            </p:nvPicPr>
            <p:blipFill>
              <a:blip r:embed="rId7" cstate="print"/>
              <a:srcRect r="30418" b="28572"/>
              <a:stretch>
                <a:fillRect/>
              </a:stretch>
            </p:blipFill>
            <p:spPr>
              <a:xfrm>
                <a:off x="703517" y="5364790"/>
                <a:ext cx="558032" cy="433496"/>
              </a:xfrm>
              <a:prstGeom prst="rect">
                <a:avLst/>
              </a:prstGeom>
            </p:spPr>
          </p:pic>
        </p:grpSp>
        <p:pic>
          <p:nvPicPr>
            <p:cNvPr id="55" name="Picture 2" descr="\\eventsql\dvd\Online_ART\DVD_ART34\Artwork_Imagery\Icons - Illustrations\_WINDOWS VISTA ICONS\Keys secure security.png"/>
            <p:cNvPicPr>
              <a:picLocks noChangeAspect="1" noChangeArrowheads="1"/>
            </p:cNvPicPr>
            <p:nvPr/>
          </p:nvPicPr>
          <p:blipFill>
            <a:blip r:embed="rId8" cstate="print"/>
            <a:srcRect/>
            <a:stretch>
              <a:fillRect/>
            </a:stretch>
          </p:blipFill>
          <p:spPr bwMode="auto">
            <a:xfrm>
              <a:off x="5791200" y="2667000"/>
              <a:ext cx="457200" cy="457200"/>
            </a:xfrm>
            <a:prstGeom prst="rect">
              <a:avLst/>
            </a:prstGeom>
            <a:noFill/>
          </p:spPr>
        </p:pic>
      </p:grpSp>
      <p:grpSp>
        <p:nvGrpSpPr>
          <p:cNvPr id="7" name="Group 82"/>
          <p:cNvGrpSpPr/>
          <p:nvPr/>
        </p:nvGrpSpPr>
        <p:grpSpPr>
          <a:xfrm>
            <a:off x="779889" y="1306920"/>
            <a:ext cx="1524000" cy="1659971"/>
            <a:chOff x="7155366" y="2381353"/>
            <a:chExt cx="1121634" cy="1042785"/>
          </a:xfrm>
          <a:effectLst>
            <a:outerShdw blurRad="50800" dist="38100" dir="5400000" algn="t" rotWithShape="0">
              <a:prstClr val="black">
                <a:alpha val="40000"/>
              </a:prstClr>
            </a:outerShdw>
          </a:effectLst>
        </p:grpSpPr>
        <p:pic>
          <p:nvPicPr>
            <p:cNvPr id="59" name="Picture 6" descr="C:\Users\aheaton\AppData\Local\Microsoft\Windows\Temporary Internet Files\Content.IE5\U60ZBJ5U\MCj04315710000[1].png"/>
            <p:cNvPicPr>
              <a:picLocks noChangeAspect="1" noChangeArrowheads="1"/>
            </p:cNvPicPr>
            <p:nvPr/>
          </p:nvPicPr>
          <p:blipFill>
            <a:blip r:embed="rId9" cstate="print"/>
            <a:srcRect/>
            <a:stretch>
              <a:fillRect/>
            </a:stretch>
          </p:blipFill>
          <p:spPr bwMode="auto">
            <a:xfrm>
              <a:off x="7155366" y="2381353"/>
              <a:ext cx="1121634" cy="1042785"/>
            </a:xfrm>
            <a:prstGeom prst="rect">
              <a:avLst/>
            </a:prstGeom>
            <a:noFill/>
          </p:spPr>
        </p:pic>
        <p:pic>
          <p:nvPicPr>
            <p:cNvPr id="60" name="Picture 2" descr="\\eventsql\dvd\Online_ART\DVD_ART34\Artwork_Imagery\Icons - Illustrations\_WINDOWS VISTA ICONS\Keys secure security.png"/>
            <p:cNvPicPr>
              <a:picLocks noChangeAspect="1" noChangeArrowheads="1"/>
            </p:cNvPicPr>
            <p:nvPr/>
          </p:nvPicPr>
          <p:blipFill>
            <a:blip r:embed="rId8" cstate="print"/>
            <a:srcRect/>
            <a:stretch>
              <a:fillRect/>
            </a:stretch>
          </p:blipFill>
          <p:spPr bwMode="auto">
            <a:xfrm>
              <a:off x="7612566" y="2609953"/>
              <a:ext cx="457199" cy="457200"/>
            </a:xfrm>
            <a:prstGeom prst="rect">
              <a:avLst/>
            </a:prstGeom>
            <a:noFill/>
          </p:spPr>
        </p:pic>
      </p:grpSp>
      <p:sp>
        <p:nvSpPr>
          <p:cNvPr id="74" name="TextBox 73"/>
          <p:cNvSpPr txBox="1"/>
          <p:nvPr/>
        </p:nvSpPr>
        <p:spPr>
          <a:xfrm>
            <a:off x="4154877" y="4722619"/>
            <a:ext cx="1009315" cy="313932"/>
          </a:xfrm>
          <a:prstGeom prst="rect">
            <a:avLst/>
          </a:prstGeom>
          <a:noFill/>
        </p:spPr>
        <p:txBody>
          <a:bodyPr wrap="none" rtlCol="0">
            <a:spAutoFit/>
          </a:bodyPr>
          <a:lstStyle/>
          <a:p>
            <a:pPr>
              <a:lnSpc>
                <a:spcPct val="90000"/>
              </a:lnSpc>
              <a:spcBef>
                <a:spcPct val="20000"/>
              </a:spcBef>
              <a:buClr>
                <a:srgbClr val="777777"/>
              </a:buClr>
              <a:buSzPct val="130000"/>
            </a:pPr>
            <a:r>
              <a:rPr lang="en-GB" sz="1600" dirty="0" err="1" smtClean="0">
                <a:solidFill>
                  <a:schemeClr val="tx1">
                    <a:lumMod val="85000"/>
                    <a:lumOff val="15000"/>
                  </a:schemeClr>
                </a:solidFill>
                <a:latin typeface="Segoe UI Symbol" pitchFamily="34" charset="0"/>
                <a:ea typeface="Segoe UI Symbol" pitchFamily="34" charset="0"/>
                <a:cs typeface="Segoe UI" pitchFamily="34" charset="0"/>
              </a:rPr>
              <a:t>BitLocker</a:t>
            </a:r>
            <a:endParaRPr lang="en-GB" sz="1600" dirty="0" smtClean="0">
              <a:solidFill>
                <a:schemeClr val="tx1">
                  <a:lumMod val="85000"/>
                  <a:lumOff val="15000"/>
                </a:schemeClr>
              </a:solidFill>
              <a:latin typeface="Segoe UI Symbol" pitchFamily="34" charset="0"/>
              <a:ea typeface="Segoe UI Symbol" pitchFamily="34" charset="0"/>
              <a:cs typeface="Segoe UI" pitchFamily="34" charset="0"/>
            </a:endParaRPr>
          </a:p>
        </p:txBody>
      </p:sp>
      <p:sp>
        <p:nvSpPr>
          <p:cNvPr id="53" name="TextBox 52"/>
          <p:cNvSpPr txBox="1"/>
          <p:nvPr/>
        </p:nvSpPr>
        <p:spPr>
          <a:xfrm>
            <a:off x="4161910" y="4736243"/>
            <a:ext cx="184730" cy="258533"/>
          </a:xfrm>
          <a:prstGeom prst="rect">
            <a:avLst/>
          </a:prstGeom>
          <a:noFill/>
        </p:spPr>
        <p:txBody>
          <a:bodyPr wrap="none" rtlCol="0">
            <a:spAutoFit/>
          </a:bodyPr>
          <a:lstStyle/>
          <a:p>
            <a:pPr>
              <a:lnSpc>
                <a:spcPct val="90000"/>
              </a:lnSpc>
              <a:spcBef>
                <a:spcPct val="20000"/>
              </a:spcBef>
              <a:buClr>
                <a:srgbClr val="777777"/>
              </a:buClr>
              <a:buSzPct val="130000"/>
            </a:pPr>
            <a:endParaRPr lang="en-GB" sz="1200" b="1" dirty="0" smtClean="0">
              <a:solidFill>
                <a:schemeClr val="tx1">
                  <a:lumMod val="85000"/>
                  <a:lumOff val="15000"/>
                </a:schemeClr>
              </a:solidFill>
              <a:latin typeface="Segoe" pitchFamily="34" charset="0"/>
            </a:endParaRPr>
          </a:p>
        </p:txBody>
      </p:sp>
      <p:sp>
        <p:nvSpPr>
          <p:cNvPr id="84" name="Round Same Side Corner Rectangle 83"/>
          <p:cNvSpPr/>
          <p:nvPr/>
        </p:nvSpPr>
        <p:spPr bwMode="auto">
          <a:xfrm rot="10800000">
            <a:off x="7924799" y="-2"/>
            <a:ext cx="1052285" cy="1238251"/>
          </a:xfrm>
          <a:prstGeom prst="round2SameRect">
            <a:avLst>
              <a:gd name="adj1" fmla="val 44606"/>
              <a:gd name="adj2" fmla="val 0"/>
            </a:avLst>
          </a:prstGeom>
          <a:gradFill flip="none" rotWithShape="1">
            <a:gsLst>
              <a:gs pos="0">
                <a:schemeClr val="tx1">
                  <a:lumMod val="65000"/>
                  <a:lumOff val="35000"/>
                </a:schemeClr>
              </a:gs>
              <a:gs pos="50000">
                <a:schemeClr val="bg1">
                  <a:lumMod val="75000"/>
                </a:schemeClr>
              </a:gs>
              <a:gs pos="85000">
                <a:schemeClr val="bg1">
                  <a:lumMod val="75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15900" dist="127000" dir="2700000" algn="tl" rotWithShape="0">
              <a:prstClr val="black">
                <a:alpha val="27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t" anchorCtr="0" compatLnSpc="1">
            <a:prstTxWarp prst="textNoShape">
              <a:avLst/>
            </a:prstTxWarp>
          </a:bodyPr>
          <a:lstStyle/>
          <a:p>
            <a:pPr marR="0" indent="-171450" algn="ctr" defTabSz="914099" fontAlgn="base">
              <a:lnSpc>
                <a:spcPct val="100000"/>
              </a:lnSpc>
              <a:spcBef>
                <a:spcPct val="0"/>
              </a:spcBef>
              <a:spcAft>
                <a:spcPct val="0"/>
              </a:spcAft>
              <a:buClrTx/>
              <a:buSzTx/>
              <a:buFontTx/>
              <a:buNone/>
              <a:tabLst/>
              <a:defRPr/>
            </a:pPr>
            <a:endParaRPr lang="en-US" kern="0" dirty="0" smtClean="0">
              <a:latin typeface="Segoe" pitchFamily="34" charset="0"/>
            </a:endParaRPr>
          </a:p>
        </p:txBody>
      </p:sp>
      <p:grpSp>
        <p:nvGrpSpPr>
          <p:cNvPr id="11" name="Group 41"/>
          <p:cNvGrpSpPr/>
          <p:nvPr/>
        </p:nvGrpSpPr>
        <p:grpSpPr>
          <a:xfrm>
            <a:off x="8005308" y="435303"/>
            <a:ext cx="908505" cy="660678"/>
            <a:chOff x="7483450" y="687613"/>
            <a:chExt cx="1819278" cy="1323006"/>
          </a:xfrm>
        </p:grpSpPr>
        <p:sp>
          <p:nvSpPr>
            <p:cNvPr id="86" name="Oval 85"/>
            <p:cNvSpPr/>
            <p:nvPr/>
          </p:nvSpPr>
          <p:spPr bwMode="auto">
            <a:xfrm>
              <a:off x="7693705" y="687613"/>
              <a:ext cx="1348692" cy="232229"/>
            </a:xfrm>
            <a:prstGeom prst="ellipse">
              <a:avLst/>
            </a:prstGeom>
            <a:solidFill>
              <a:schemeClr val="bg2">
                <a:alpha val="61000"/>
              </a:schemeClr>
            </a:solidFill>
            <a:ln w="9525" cap="flat" cmpd="sng" algn="ctr">
              <a:noFill/>
              <a:prstDash val="solid"/>
              <a:round/>
              <a:headEnd type="none" w="med" len="med"/>
              <a:tailEnd type="none" w="med" len="med"/>
            </a:ln>
            <a:effectLst>
              <a:softEdge rad="63500"/>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50" b="0" i="0" u="none" strike="noStrike" cap="none" normalizeH="0" baseline="0" dirty="0">
                <a:ln>
                  <a:noFill/>
                </a:ln>
                <a:solidFill>
                  <a:schemeClr val="tx1"/>
                </a:solidFill>
                <a:effectLst/>
                <a:latin typeface="Segoe" pitchFamily="34" charset="0"/>
              </a:endParaRPr>
            </a:p>
          </p:txBody>
        </p:sp>
        <p:sp>
          <p:nvSpPr>
            <p:cNvPr id="87" name="TextBox 86"/>
            <p:cNvSpPr txBox="1">
              <a:spLocks noChangeAspect="1"/>
            </p:cNvSpPr>
            <p:nvPr/>
          </p:nvSpPr>
          <p:spPr>
            <a:xfrm>
              <a:off x="7483450" y="959424"/>
              <a:ext cx="1819278" cy="1051195"/>
            </a:xfrm>
            <a:prstGeom prst="rect">
              <a:avLst/>
            </a:prstGeom>
            <a:noFill/>
          </p:spPr>
          <p:txBody>
            <a:bodyPr wrap="square" rtlCol="0" anchor="t">
              <a:noAutofit/>
            </a:bodyPr>
            <a:lstStyle/>
            <a:p>
              <a:pPr algn="ctr">
                <a:lnSpc>
                  <a:spcPct val="80000"/>
                </a:lnSpc>
                <a:defRPr/>
              </a:pPr>
              <a:r>
                <a:rPr lang="en-US" sz="1000" b="1" kern="0" dirty="0" smtClean="0">
                  <a:ln w="18415" cmpd="sng">
                    <a:noFill/>
                    <a:prstDash val="solid"/>
                  </a:ln>
                  <a:solidFill>
                    <a:schemeClr val="bg2"/>
                  </a:solidFill>
                  <a:effectLst>
                    <a:innerShdw blurRad="114300">
                      <a:prstClr val="black"/>
                    </a:innerShdw>
                  </a:effectLst>
                  <a:latin typeface="Segoe" pitchFamily="34" charset="0"/>
                </a:rPr>
                <a:t>Protect everywhere,</a:t>
              </a:r>
            </a:p>
            <a:p>
              <a:pPr algn="ctr">
                <a:lnSpc>
                  <a:spcPct val="80000"/>
                </a:lnSpc>
                <a:defRPr/>
              </a:pPr>
              <a:r>
                <a:rPr lang="en-US" sz="1000" b="1" kern="0" dirty="0" smtClean="0">
                  <a:ln w="18415" cmpd="sng">
                    <a:noFill/>
                    <a:prstDash val="solid"/>
                  </a:ln>
                  <a:solidFill>
                    <a:schemeClr val="bg2"/>
                  </a:solidFill>
                  <a:effectLst>
                    <a:innerShdw blurRad="114300">
                      <a:prstClr val="black"/>
                    </a:innerShdw>
                  </a:effectLst>
                  <a:latin typeface="Segoe" pitchFamily="34" charset="0"/>
                </a:rPr>
                <a:t>access anywhere</a:t>
              </a:r>
            </a:p>
          </p:txBody>
        </p:sp>
      </p:grpSp>
      <p:sp>
        <p:nvSpPr>
          <p:cNvPr id="91" name="Block Arc 90"/>
          <p:cNvSpPr/>
          <p:nvPr/>
        </p:nvSpPr>
        <p:spPr bwMode="auto">
          <a:xfrm flipV="1">
            <a:off x="7924800" y="190500"/>
            <a:ext cx="1076325" cy="1076325"/>
          </a:xfrm>
          <a:prstGeom prst="blockArc">
            <a:avLst>
              <a:gd name="adj1" fmla="val 10800000"/>
              <a:gd name="adj2" fmla="val 21409210"/>
              <a:gd name="adj3" fmla="val 4931"/>
            </a:avLst>
          </a:prstGeom>
          <a:gradFill>
            <a:gsLst>
              <a:gs pos="0">
                <a:schemeClr val="accent1">
                  <a:lumMod val="25000"/>
                </a:schemeClr>
              </a:gs>
              <a:gs pos="50000">
                <a:schemeClr val="accent1">
                  <a:lumMod val="50000"/>
                  <a:alpha val="39000"/>
                </a:schemeClr>
              </a:gs>
              <a:gs pos="100000">
                <a:schemeClr val="accent1">
                  <a:shade val="100000"/>
                  <a:satMod val="11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latin typeface="Segoe" pitchFamily="34" charset="0"/>
            </a:endParaRPr>
          </a:p>
        </p:txBody>
      </p:sp>
      <p:sp>
        <p:nvSpPr>
          <p:cNvPr id="58" name="TextBox 57"/>
          <p:cNvSpPr txBox="1"/>
          <p:nvPr/>
        </p:nvSpPr>
        <p:spPr>
          <a:xfrm>
            <a:off x="1185381" y="4748825"/>
            <a:ext cx="1512465" cy="313932"/>
          </a:xfrm>
          <a:prstGeom prst="rect">
            <a:avLst/>
          </a:prstGeom>
          <a:noFill/>
        </p:spPr>
        <p:txBody>
          <a:bodyPr wrap="none" rtlCol="0">
            <a:spAutoFit/>
          </a:bodyPr>
          <a:lstStyle/>
          <a:p>
            <a:pPr>
              <a:lnSpc>
                <a:spcPct val="90000"/>
              </a:lnSpc>
              <a:spcBef>
                <a:spcPct val="20000"/>
              </a:spcBef>
              <a:buClr>
                <a:srgbClr val="777777"/>
              </a:buClr>
              <a:buSzPct val="130000"/>
            </a:pPr>
            <a:r>
              <a:rPr lang="en-GB" sz="1600" dirty="0" smtClean="0">
                <a:solidFill>
                  <a:schemeClr val="tx1">
                    <a:lumMod val="85000"/>
                    <a:lumOff val="15000"/>
                  </a:schemeClr>
                </a:solidFill>
                <a:latin typeface="Segoe UI Symbol" pitchFamily="34" charset="0"/>
                <a:ea typeface="Segoe UI Symbol" pitchFamily="34" charset="0"/>
                <a:cs typeface="Segoe UI" pitchFamily="34" charset="0"/>
              </a:rPr>
              <a:t>Device Control</a:t>
            </a:r>
          </a:p>
        </p:txBody>
      </p:sp>
      <p:grpSp>
        <p:nvGrpSpPr>
          <p:cNvPr id="77" name="Group 76"/>
          <p:cNvGrpSpPr/>
          <p:nvPr/>
        </p:nvGrpSpPr>
        <p:grpSpPr>
          <a:xfrm>
            <a:off x="8030700" y="29738"/>
            <a:ext cx="917520" cy="587298"/>
            <a:chOff x="-1795842" y="3032045"/>
            <a:chExt cx="1012160" cy="647876"/>
          </a:xfrm>
        </p:grpSpPr>
        <p:pic>
          <p:nvPicPr>
            <p:cNvPr id="78" name="Picture 2" descr="\\eventsql\dvd\Online_ART\DVD_ART35\Artwork_Imagery\Icons - Illustrations\people\black silhouettes\PRB man silhouette people ready.png"/>
            <p:cNvPicPr>
              <a:picLocks noChangeAspect="1" noChangeArrowheads="1"/>
            </p:cNvPicPr>
            <p:nvPr/>
          </p:nvPicPr>
          <p:blipFill>
            <a:blip r:embed="rId10" cstate="print"/>
            <a:srcRect/>
            <a:stretch>
              <a:fillRect/>
            </a:stretch>
          </p:blipFill>
          <p:spPr bwMode="auto">
            <a:xfrm>
              <a:off x="-1329179" y="3032045"/>
              <a:ext cx="131975" cy="472117"/>
            </a:xfrm>
            <a:prstGeom prst="rect">
              <a:avLst/>
            </a:prstGeom>
            <a:noFill/>
            <a:effectLst>
              <a:outerShdw blurRad="190500" sx="102000" sy="102000" algn="ctr" rotWithShape="0">
                <a:schemeClr val="bg1">
                  <a:alpha val="70000"/>
                </a:schemeClr>
              </a:outerShdw>
            </a:effectLst>
          </p:spPr>
        </p:pic>
        <p:pic>
          <p:nvPicPr>
            <p:cNvPr id="79" name="Picture 78" descr="explorer.exe_I0104_0409.png"/>
            <p:cNvPicPr>
              <a:picLocks noChangeAspect="1"/>
            </p:cNvPicPr>
            <p:nvPr/>
          </p:nvPicPr>
          <p:blipFill>
            <a:blip r:embed="rId11" cstate="print"/>
            <a:stretch>
              <a:fillRect/>
            </a:stretch>
          </p:blipFill>
          <p:spPr>
            <a:xfrm>
              <a:off x="-1329180" y="3134423"/>
              <a:ext cx="545498" cy="545498"/>
            </a:xfrm>
            <a:prstGeom prst="rect">
              <a:avLst/>
            </a:prstGeom>
          </p:spPr>
        </p:pic>
        <p:pic>
          <p:nvPicPr>
            <p:cNvPr id="80" name="Picture 79" descr="Virtual App.png"/>
            <p:cNvPicPr>
              <a:picLocks noChangeAspect="1"/>
            </p:cNvPicPr>
            <p:nvPr/>
          </p:nvPicPr>
          <p:blipFill>
            <a:blip r:embed="rId12" cstate="screen"/>
            <a:stretch>
              <a:fillRect/>
            </a:stretch>
          </p:blipFill>
          <p:spPr bwMode="invGray">
            <a:xfrm>
              <a:off x="-1795842" y="3233392"/>
              <a:ext cx="601727" cy="374885"/>
            </a:xfrm>
            <a:prstGeom prst="rect">
              <a:avLst/>
            </a:prstGeom>
          </p:spPr>
        </p:pic>
      </p:grpSp>
      <p:sp>
        <p:nvSpPr>
          <p:cNvPr id="61" name="Rectangle 60"/>
          <p:cNvSpPr/>
          <p:nvPr/>
        </p:nvSpPr>
        <p:spPr>
          <a:xfrm>
            <a:off x="152400" y="6702623"/>
            <a:ext cx="9144000" cy="200055"/>
          </a:xfrm>
          <a:prstGeom prst="rect">
            <a:avLst/>
          </a:prstGeom>
        </p:spPr>
        <p:txBody>
          <a:bodyPr wrap="square">
            <a:spAutoFit/>
          </a:bodyPr>
          <a:lstStyle/>
          <a:p>
            <a:r>
              <a:rPr lang="en-US" sz="700" dirty="0" smtClean="0">
                <a:solidFill>
                  <a:schemeClr val="tx1">
                    <a:lumMod val="75000"/>
                    <a:lumOff val="25000"/>
                  </a:schemeClr>
                </a:solidFill>
              </a:rPr>
              <a:t>Source: </a:t>
            </a:r>
            <a:r>
              <a:rPr lang="en-US" sz="700" i="1" dirty="0" smtClean="0">
                <a:solidFill>
                  <a:schemeClr val="tx1">
                    <a:lumMod val="75000"/>
                    <a:lumOff val="25000"/>
                  </a:schemeClr>
                </a:solidFill>
              </a:rPr>
              <a:t>Customs Service Improves Reporting with Simplified, Integrated Antivirus Solution</a:t>
            </a:r>
            <a:r>
              <a:rPr lang="en-US" sz="700" dirty="0" smtClean="0">
                <a:solidFill>
                  <a:schemeClr val="tx1">
                    <a:lumMod val="75000"/>
                    <a:lumOff val="25000"/>
                  </a:schemeClr>
                </a:solidFill>
              </a:rPr>
              <a:t>. Microsoft case study, April 2007. </a:t>
            </a:r>
            <a:r>
              <a:rPr lang="en-US" sz="700" dirty="0" smtClean="0">
                <a:solidFill>
                  <a:schemeClr val="tx1">
                    <a:lumMod val="75000"/>
                    <a:lumOff val="25000"/>
                  </a:schemeClr>
                </a:solidFill>
                <a:hlinkClick r:id="rId13"/>
              </a:rPr>
              <a:t>http://www.microsoft.com/casestudies/Case_Study_Detail.aspx?CaseStudyID=201402</a:t>
            </a:r>
            <a:endParaRPr lang="en-US" sz="700" dirty="0">
              <a:solidFill>
                <a:schemeClr val="tx1">
                  <a:lumMod val="75000"/>
                  <a:lumOff val="25000"/>
                </a:schemeClr>
              </a:solidFill>
            </a:endParaRPr>
          </a:p>
        </p:txBody>
      </p:sp>
      <p:pic>
        <p:nvPicPr>
          <p:cNvPr id="62" name="Picture 61" descr="ws_rgb_r.png"/>
          <p:cNvPicPr>
            <a:picLocks noChangeAspect="1"/>
          </p:cNvPicPr>
          <p:nvPr/>
        </p:nvPicPr>
        <p:blipFill>
          <a:blip r:embed="rId14" cstate="print"/>
          <a:stretch>
            <a:fillRect/>
          </a:stretch>
        </p:blipFill>
        <p:spPr>
          <a:xfrm>
            <a:off x="770045" y="4278652"/>
            <a:ext cx="1660366" cy="433139"/>
          </a:xfrm>
          <a:prstGeom prst="rect">
            <a:avLst/>
          </a:prstGeom>
          <a:noFill/>
          <a:ln>
            <a:noFill/>
          </a:ln>
        </p:spPr>
      </p:pic>
      <p:pic>
        <p:nvPicPr>
          <p:cNvPr id="83" name="Picture 82" descr="ws_rgb_r.png"/>
          <p:cNvPicPr>
            <a:picLocks noChangeAspect="1"/>
          </p:cNvPicPr>
          <p:nvPr/>
        </p:nvPicPr>
        <p:blipFill>
          <a:blip r:embed="rId14" cstate="print"/>
          <a:stretch>
            <a:fillRect/>
          </a:stretch>
        </p:blipFill>
        <p:spPr>
          <a:xfrm>
            <a:off x="3730559" y="4278652"/>
            <a:ext cx="1660366" cy="433139"/>
          </a:xfrm>
          <a:prstGeom prst="rect">
            <a:avLst/>
          </a:prstGeom>
          <a:noFill/>
          <a:ln>
            <a:noFill/>
          </a:ln>
        </p:spPr>
      </p:pic>
      <p:pic>
        <p:nvPicPr>
          <p:cNvPr id="8" name="Picture 7"/>
          <p:cNvPicPr>
            <a:picLocks noChangeAspect="1"/>
          </p:cNvPicPr>
          <p:nvPr/>
        </p:nvPicPr>
        <p:blipFill>
          <a:blip r:embed="rId15" cstate="print">
            <a:extLst>
              <a:ext uri="{28A0092B-C50C-407E-A947-70E740481C1C}">
                <a14:useLocalDpi xmlns:a14="http://schemas.microsoft.com/office/drawing/2010/main" xmlns="" val="0"/>
              </a:ext>
            </a:extLst>
          </a:blip>
          <a:stretch>
            <a:fillRect/>
          </a:stretch>
        </p:blipFill>
        <p:spPr>
          <a:xfrm>
            <a:off x="6273800" y="4351496"/>
            <a:ext cx="2479208" cy="376124"/>
          </a:xfrm>
          <a:prstGeom prst="rect">
            <a:avLst/>
          </a:prstGeom>
        </p:spPr>
      </p:pic>
      <p:sp>
        <p:nvSpPr>
          <p:cNvPr id="90" name="Rounded Rectangle 89"/>
          <p:cNvSpPr/>
          <p:nvPr/>
        </p:nvSpPr>
        <p:spPr bwMode="auto">
          <a:xfrm>
            <a:off x="168277" y="5500428"/>
            <a:ext cx="7518398" cy="1280160"/>
          </a:xfrm>
          <a:prstGeom prst="roundRect">
            <a:avLst>
              <a:gd name="adj" fmla="val 6451"/>
            </a:avLst>
          </a:prstGeom>
          <a:solidFill>
            <a:schemeClr val="bg1">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92" name="Rounded Rectangle 91"/>
          <p:cNvSpPr/>
          <p:nvPr/>
        </p:nvSpPr>
        <p:spPr bwMode="auto">
          <a:xfrm>
            <a:off x="270134" y="5364769"/>
            <a:ext cx="7617133" cy="1291097"/>
          </a:xfrm>
          <a:prstGeom prst="roundRect">
            <a:avLst>
              <a:gd name="adj" fmla="val 12595"/>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93" name="TextBox 92"/>
          <p:cNvSpPr txBox="1"/>
          <p:nvPr/>
        </p:nvSpPr>
        <p:spPr>
          <a:xfrm>
            <a:off x="410298" y="5469544"/>
            <a:ext cx="7354645" cy="1105391"/>
          </a:xfrm>
          <a:prstGeom prst="roundRect">
            <a:avLst>
              <a:gd name="adj" fmla="val 7820"/>
            </a:avLst>
          </a:prstGeom>
          <a:solidFill>
            <a:schemeClr val="tx1"/>
          </a:solidFill>
          <a:ln/>
        </p:spPr>
        <p:style>
          <a:lnRef idx="1">
            <a:schemeClr val="accent1"/>
          </a:lnRef>
          <a:fillRef idx="3">
            <a:schemeClr val="accent1"/>
          </a:fillRef>
          <a:effectRef idx="2">
            <a:schemeClr val="accent1"/>
          </a:effectRef>
          <a:fontRef idx="minor">
            <a:schemeClr val="lt1"/>
          </a:fontRef>
        </p:style>
        <p:txBody>
          <a:bodyPr wrap="square" lIns="457200" tIns="0" rIns="91440" bIns="0" rtlCol="0" anchor="ctr" anchorCtr="0">
            <a:noAutofit/>
          </a:bodyPr>
          <a:lstStyle/>
          <a:p>
            <a:pPr marL="800100"/>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Because of the critical nature of the information we manage, we needed a system that offered the ultimate protection. Forefront and Vista </a:t>
            </a:r>
            <a:r>
              <a:rPr lang="en-US" sz="1400" dirty="0" err="1" smtClean="0">
                <a:gradFill>
                  <a:gsLst>
                    <a:gs pos="0">
                      <a:schemeClr val="accent1">
                        <a:lumMod val="50000"/>
                      </a:schemeClr>
                    </a:gs>
                    <a:gs pos="75000">
                      <a:schemeClr val="accent1">
                        <a:lumMod val="25000"/>
                      </a:schemeClr>
                    </a:gs>
                    <a:gs pos="100000">
                      <a:schemeClr val="accent1">
                        <a:lumMod val="10000"/>
                      </a:schemeClr>
                    </a:gs>
                  </a:gsLst>
                  <a:lin ang="5400000" scaled="0"/>
                </a:gradFill>
              </a:rPr>
              <a:t>BitLocker</a:t>
            </a:r>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 combined really make us more secure than ever before.</a:t>
            </a:r>
          </a:p>
          <a:p>
            <a:pPr marL="800100"/>
            <a:r>
              <a:rPr lang="en-US" sz="1400" b="1"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John Rodgers</a:t>
            </a:r>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 Director of Technical Infrastructure Support</a:t>
            </a:r>
          </a:p>
        </p:txBody>
      </p:sp>
      <p:sp>
        <p:nvSpPr>
          <p:cNvPr id="94" name="TextBox 93"/>
          <p:cNvSpPr txBox="1"/>
          <p:nvPr/>
        </p:nvSpPr>
        <p:spPr>
          <a:xfrm>
            <a:off x="987826" y="5251496"/>
            <a:ext cx="528993" cy="1323439"/>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8000" b="1" dirty="0" smtClean="0">
                <a:solidFill>
                  <a:srgbClr val="FCB504"/>
                </a:solidFill>
                <a:latin typeface="Times New Roman" pitchFamily="18" charset="0"/>
                <a:cs typeface="Times New Roman" pitchFamily="18" charset="0"/>
              </a:rPr>
              <a:t>“</a:t>
            </a:r>
            <a:endParaRPr lang="en-US" sz="8000" b="1" dirty="0">
              <a:solidFill>
                <a:srgbClr val="FCB504"/>
              </a:solidFill>
              <a:latin typeface="Times New Roman" pitchFamily="18" charset="0"/>
              <a:cs typeface="Times New Roman" pitchFamily="18" charset="0"/>
            </a:endParaRPr>
          </a:p>
        </p:txBody>
      </p:sp>
      <p:grpSp>
        <p:nvGrpSpPr>
          <p:cNvPr id="75" name="Group 74"/>
          <p:cNvGrpSpPr/>
          <p:nvPr/>
        </p:nvGrpSpPr>
        <p:grpSpPr>
          <a:xfrm>
            <a:off x="574725" y="6010093"/>
            <a:ext cx="651713" cy="423993"/>
            <a:chOff x="699773" y="6184964"/>
            <a:chExt cx="651713" cy="423993"/>
          </a:xfrm>
        </p:grpSpPr>
        <p:pic>
          <p:nvPicPr>
            <p:cNvPr id="152578" name="Picture 2" descr="Australian Customs Service"/>
            <p:cNvPicPr>
              <a:picLocks noChangeAspect="1" noChangeArrowheads="1"/>
            </p:cNvPicPr>
            <p:nvPr/>
          </p:nvPicPr>
          <p:blipFill>
            <a:blip r:embed="rId16" cstate="print"/>
            <a:srcRect l="33179"/>
            <a:stretch>
              <a:fillRect/>
            </a:stretch>
          </p:blipFill>
          <p:spPr bwMode="auto">
            <a:xfrm>
              <a:off x="699773" y="6383095"/>
              <a:ext cx="651713" cy="225862"/>
            </a:xfrm>
            <a:prstGeom prst="rect">
              <a:avLst/>
            </a:prstGeom>
            <a:noFill/>
          </p:spPr>
        </p:pic>
        <p:pic>
          <p:nvPicPr>
            <p:cNvPr id="82" name="Picture 2" descr="Australian Customs Service"/>
            <p:cNvPicPr>
              <a:picLocks noChangeAspect="1" noChangeArrowheads="1"/>
            </p:cNvPicPr>
            <p:nvPr/>
          </p:nvPicPr>
          <p:blipFill>
            <a:blip r:embed="rId16" cstate="print"/>
            <a:srcRect r="67093"/>
            <a:stretch>
              <a:fillRect/>
            </a:stretch>
          </p:blipFill>
          <p:spPr bwMode="auto">
            <a:xfrm>
              <a:off x="865157" y="6184964"/>
              <a:ext cx="320944" cy="225862"/>
            </a:xfrm>
            <a:prstGeom prst="rect">
              <a:avLst/>
            </a:prstGeom>
            <a:noFill/>
          </p:spPr>
        </p:pic>
      </p:gr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Oval 86"/>
          <p:cNvSpPr/>
          <p:nvPr/>
        </p:nvSpPr>
        <p:spPr bwMode="auto">
          <a:xfrm>
            <a:off x="4939651" y="1608057"/>
            <a:ext cx="3101418" cy="3101418"/>
          </a:xfrm>
          <a:prstGeom prst="ellipse">
            <a:avLst/>
          </a:prstGeom>
          <a:gradFill flip="none" rotWithShape="1">
            <a:gsLst>
              <a:gs pos="1000">
                <a:srgbClr val="FFC000">
                  <a:alpha val="83000"/>
                </a:srgbClr>
              </a:gs>
              <a:gs pos="100000">
                <a:schemeClr val="bg1">
                  <a:alpha val="0"/>
                </a:schemeClr>
              </a:gs>
            </a:gsLst>
            <a:path path="rect">
              <a:fillToRect l="100000" b="100000"/>
            </a:path>
            <a:tileRect t="-100000" r="-100000"/>
          </a:gradFill>
          <a:ln w="9525" cap="flat" cmpd="sng" algn="ctr">
            <a:noFill/>
            <a:prstDash val="solid"/>
            <a:round/>
            <a:headEnd type="none" w="med" len="med"/>
            <a:tailEnd type="none" w="med" len="med"/>
          </a:ln>
          <a:effectLst>
            <a:softEdge rad="317500"/>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latin typeface="Arial" charset="0"/>
              <a:ea typeface="ＭＳ Ｐゴシック" charset="-128"/>
              <a:cs typeface="ＭＳ Ｐゴシック" charset="-128"/>
            </a:endParaRPr>
          </a:p>
        </p:txBody>
      </p:sp>
      <p:sp>
        <p:nvSpPr>
          <p:cNvPr id="110" name="Rectangle 109"/>
          <p:cNvSpPr/>
          <p:nvPr/>
        </p:nvSpPr>
        <p:spPr bwMode="auto">
          <a:xfrm rot="16200000" flipV="1">
            <a:off x="7049385" y="-297713"/>
            <a:ext cx="1796902" cy="2392325"/>
          </a:xfrm>
          <a:prstGeom prst="rect">
            <a:avLst/>
          </a:prstGeom>
          <a:gradFill flip="none" rotWithShape="1">
            <a:gsLst>
              <a:gs pos="1000">
                <a:srgbClr val="FFC000">
                  <a:alpha val="83000"/>
                </a:srgbClr>
              </a:gs>
              <a:gs pos="100000">
                <a:schemeClr val="bg1">
                  <a:alpha val="0"/>
                </a:schemeClr>
              </a:gs>
            </a:gsLst>
            <a:path path="rect">
              <a:fillToRect l="100000" b="100000"/>
            </a:path>
            <a:tileRect t="-100000" r="-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11" name="Round Same Side Corner Rectangle 110"/>
          <p:cNvSpPr/>
          <p:nvPr/>
        </p:nvSpPr>
        <p:spPr bwMode="auto">
          <a:xfrm rot="10800000">
            <a:off x="7924799" y="6670"/>
            <a:ext cx="1052285" cy="1238251"/>
          </a:xfrm>
          <a:prstGeom prst="round2SameRect">
            <a:avLst>
              <a:gd name="adj1" fmla="val 44606"/>
              <a:gd name="adj2" fmla="val 0"/>
            </a:avLst>
          </a:prstGeom>
          <a:gradFill flip="none" rotWithShape="1">
            <a:gsLst>
              <a:gs pos="0">
                <a:schemeClr val="tx1">
                  <a:lumMod val="65000"/>
                  <a:lumOff val="35000"/>
                </a:schemeClr>
              </a:gs>
              <a:gs pos="50000">
                <a:schemeClr val="bg1">
                  <a:lumMod val="75000"/>
                </a:schemeClr>
              </a:gs>
              <a:gs pos="85000">
                <a:schemeClr val="bg1">
                  <a:lumMod val="75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15900" dist="127000" dir="2700000" algn="tl" rotWithShape="0">
              <a:prstClr val="black">
                <a:alpha val="27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t" anchorCtr="0" compatLnSpc="1">
            <a:prstTxWarp prst="textNoShape">
              <a:avLst/>
            </a:prstTxWarp>
          </a:bodyPr>
          <a:lstStyle/>
          <a:p>
            <a:pPr marR="0" indent="-171450" algn="ctr" defTabSz="914099" fontAlgn="base">
              <a:lnSpc>
                <a:spcPct val="100000"/>
              </a:lnSpc>
              <a:spcBef>
                <a:spcPct val="0"/>
              </a:spcBef>
              <a:spcAft>
                <a:spcPct val="0"/>
              </a:spcAft>
              <a:buClrTx/>
              <a:buSzTx/>
              <a:buFontTx/>
              <a:buNone/>
              <a:tabLst/>
              <a:defRPr/>
            </a:pPr>
            <a:endParaRPr lang="en-US" kern="0" dirty="0" smtClean="0">
              <a:latin typeface="Segoe" charset="0"/>
            </a:endParaRPr>
          </a:p>
        </p:txBody>
      </p:sp>
      <p:sp>
        <p:nvSpPr>
          <p:cNvPr id="112" name="Block Arc 111"/>
          <p:cNvSpPr/>
          <p:nvPr/>
        </p:nvSpPr>
        <p:spPr bwMode="auto">
          <a:xfrm flipV="1">
            <a:off x="7924800" y="197172"/>
            <a:ext cx="1076325" cy="1076325"/>
          </a:xfrm>
          <a:prstGeom prst="blockArc">
            <a:avLst>
              <a:gd name="adj1" fmla="val 10800000"/>
              <a:gd name="adj2" fmla="val 21409210"/>
              <a:gd name="adj3" fmla="val 4931"/>
            </a:avLst>
          </a:prstGeom>
          <a:gradFill>
            <a:gsLst>
              <a:gs pos="0">
                <a:srgbClr val="FC9204"/>
              </a:gs>
              <a:gs pos="50000">
                <a:srgbClr val="FFFF00">
                  <a:alpha val="48000"/>
                </a:srgbClr>
              </a:gs>
              <a:gs pos="100000">
                <a:schemeClr val="accent1">
                  <a:shade val="100000"/>
                  <a:satMod val="11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latin typeface="Arial" charset="0"/>
              <a:ea typeface="ＭＳ Ｐゴシック" charset="-128"/>
              <a:cs typeface="ＭＳ Ｐゴシック" charset="-128"/>
            </a:endParaRPr>
          </a:p>
        </p:txBody>
      </p:sp>
      <p:grpSp>
        <p:nvGrpSpPr>
          <p:cNvPr id="113" name="Group 3"/>
          <p:cNvGrpSpPr/>
          <p:nvPr/>
        </p:nvGrpSpPr>
        <p:grpSpPr>
          <a:xfrm>
            <a:off x="8014833" y="441975"/>
            <a:ext cx="908505" cy="735516"/>
            <a:chOff x="7502524" y="687613"/>
            <a:chExt cx="1819278" cy="1472869"/>
          </a:xfrm>
        </p:grpSpPr>
        <p:sp>
          <p:nvSpPr>
            <p:cNvPr id="114" name="Oval 113"/>
            <p:cNvSpPr/>
            <p:nvPr/>
          </p:nvSpPr>
          <p:spPr bwMode="auto">
            <a:xfrm>
              <a:off x="7693705" y="687613"/>
              <a:ext cx="1348692" cy="232229"/>
            </a:xfrm>
            <a:prstGeom prst="ellipse">
              <a:avLst/>
            </a:prstGeom>
            <a:solidFill>
              <a:schemeClr val="bg2">
                <a:alpha val="61000"/>
              </a:schemeClr>
            </a:solidFill>
            <a:ln w="9525" cap="flat" cmpd="sng" algn="ctr">
              <a:noFill/>
              <a:prstDash val="solid"/>
              <a:round/>
              <a:headEnd type="none" w="med" len="med"/>
              <a:tailEnd type="none" w="med" len="med"/>
            </a:ln>
            <a:effectLst>
              <a:softEdge rad="63500"/>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5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15" name="TextBox 114"/>
            <p:cNvSpPr txBox="1">
              <a:spLocks noChangeAspect="1"/>
            </p:cNvSpPr>
            <p:nvPr/>
          </p:nvSpPr>
          <p:spPr>
            <a:xfrm>
              <a:off x="7502524" y="1109287"/>
              <a:ext cx="1819278" cy="1051195"/>
            </a:xfrm>
            <a:prstGeom prst="rect">
              <a:avLst/>
            </a:prstGeom>
            <a:noFill/>
          </p:spPr>
          <p:txBody>
            <a:bodyPr wrap="square" rtlCol="0" anchor="t">
              <a:noAutofit/>
            </a:bodyPr>
            <a:lstStyle/>
            <a:p>
              <a:pPr algn="ctr" defTabSz="914363">
                <a:lnSpc>
                  <a:spcPct val="80000"/>
                </a:lnSpc>
                <a:defRPr/>
              </a:pPr>
              <a:r>
                <a:rPr lang="en-US" sz="1000" b="1" kern="0" dirty="0" smtClean="0">
                  <a:ln w="18415" cmpd="sng">
                    <a:noFill/>
                    <a:prstDash val="solid"/>
                  </a:ln>
                  <a:effectLst>
                    <a:innerShdw blurRad="114300">
                      <a:prstClr val="black"/>
                    </a:innerShdw>
                  </a:effectLst>
                  <a:latin typeface="+mj-lt"/>
                  <a:cs typeface="Arial" pitchFamily="34" charset="0"/>
                </a:rPr>
                <a:t>Integrate and extend</a:t>
              </a:r>
            </a:p>
            <a:p>
              <a:pPr algn="ctr" defTabSz="914363">
                <a:lnSpc>
                  <a:spcPct val="80000"/>
                </a:lnSpc>
                <a:defRPr/>
              </a:pPr>
              <a:r>
                <a:rPr lang="en-US" sz="1000" b="1" kern="0" dirty="0" smtClean="0">
                  <a:ln w="18415" cmpd="sng">
                    <a:noFill/>
                    <a:prstDash val="solid"/>
                  </a:ln>
                  <a:effectLst>
                    <a:innerShdw blurRad="114300">
                      <a:prstClr val="black"/>
                    </a:innerShdw>
                  </a:effectLst>
                  <a:latin typeface="+mj-lt"/>
                  <a:cs typeface="Arial" pitchFamily="34" charset="0"/>
                </a:rPr>
                <a:t>security</a:t>
              </a:r>
            </a:p>
          </p:txBody>
        </p:sp>
      </p:grpSp>
      <p:grpSp>
        <p:nvGrpSpPr>
          <p:cNvPr id="116" name="Group 163"/>
          <p:cNvGrpSpPr/>
          <p:nvPr/>
        </p:nvGrpSpPr>
        <p:grpSpPr>
          <a:xfrm>
            <a:off x="7962793" y="120146"/>
            <a:ext cx="958681" cy="479461"/>
            <a:chOff x="700964" y="3415859"/>
            <a:chExt cx="1187974" cy="594136"/>
          </a:xfrm>
        </p:grpSpPr>
        <p:pic>
          <p:nvPicPr>
            <p:cNvPr id="117" name="Picture 116" descr="SLUI.exe_I0003_0409.png"/>
            <p:cNvPicPr>
              <a:picLocks noChangeAspect="1"/>
            </p:cNvPicPr>
            <p:nvPr/>
          </p:nvPicPr>
          <p:blipFill>
            <a:blip r:embed="rId3" cstate="print"/>
            <a:stretch>
              <a:fillRect/>
            </a:stretch>
          </p:blipFill>
          <p:spPr>
            <a:xfrm>
              <a:off x="1117711" y="3611951"/>
              <a:ext cx="398044" cy="398044"/>
            </a:xfrm>
            <a:prstGeom prst="rect">
              <a:avLst/>
            </a:prstGeom>
          </p:spPr>
        </p:pic>
        <p:pic>
          <p:nvPicPr>
            <p:cNvPr id="118" name="Picture 117" descr="connect.dll_I28a1_0409.png"/>
            <p:cNvPicPr>
              <a:picLocks noChangeAspect="1"/>
            </p:cNvPicPr>
            <p:nvPr/>
          </p:nvPicPr>
          <p:blipFill>
            <a:blip r:embed="rId4" cstate="print"/>
            <a:stretch>
              <a:fillRect/>
            </a:stretch>
          </p:blipFill>
          <p:spPr>
            <a:xfrm>
              <a:off x="1389389" y="3415859"/>
              <a:ext cx="499549" cy="499549"/>
            </a:xfrm>
            <a:prstGeom prst="rect">
              <a:avLst/>
            </a:prstGeom>
          </p:spPr>
        </p:pic>
        <p:pic>
          <p:nvPicPr>
            <p:cNvPr id="119" name="Picture 118" descr="connect.dll_I28a1_0409.png"/>
            <p:cNvPicPr>
              <a:picLocks noChangeAspect="1"/>
            </p:cNvPicPr>
            <p:nvPr/>
          </p:nvPicPr>
          <p:blipFill>
            <a:blip r:embed="rId4" cstate="print"/>
            <a:stretch>
              <a:fillRect/>
            </a:stretch>
          </p:blipFill>
          <p:spPr>
            <a:xfrm>
              <a:off x="700964" y="3421117"/>
              <a:ext cx="499549" cy="499549"/>
            </a:xfrm>
            <a:prstGeom prst="rect">
              <a:avLst/>
            </a:prstGeom>
          </p:spPr>
        </p:pic>
      </p:grpSp>
      <p:grpSp>
        <p:nvGrpSpPr>
          <p:cNvPr id="94" name="Group 93"/>
          <p:cNvGrpSpPr/>
          <p:nvPr/>
        </p:nvGrpSpPr>
        <p:grpSpPr>
          <a:xfrm>
            <a:off x="5326036" y="1961898"/>
            <a:ext cx="2516988" cy="2516570"/>
            <a:chOff x="2200518" y="2578421"/>
            <a:chExt cx="1408041" cy="1407807"/>
          </a:xfrm>
        </p:grpSpPr>
        <p:sp>
          <p:nvSpPr>
            <p:cNvPr id="95" name="Oval 94"/>
            <p:cNvSpPr/>
            <p:nvPr/>
          </p:nvSpPr>
          <p:spPr bwMode="auto">
            <a:xfrm>
              <a:off x="2200518" y="2578421"/>
              <a:ext cx="1407736" cy="1407807"/>
            </a:xfrm>
            <a:prstGeom prst="ellipse">
              <a:avLst/>
            </a:prstGeom>
            <a:solidFill>
              <a:schemeClr val="tx2">
                <a:lumMod val="25000"/>
              </a:schemeClr>
            </a:solidFill>
            <a:ln w="25400" cap="flat" cmpd="sng" algn="ctr">
              <a:solidFill>
                <a:schemeClr val="tx2">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kumimoji="0" lang="en-US" sz="12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96" name="Rectangle 95"/>
            <p:cNvSpPr/>
            <p:nvPr/>
          </p:nvSpPr>
          <p:spPr>
            <a:xfrm>
              <a:off x="2379305" y="3222451"/>
              <a:ext cx="1039721" cy="652272"/>
            </a:xfrm>
            <a:prstGeom prst="rect">
              <a:avLst/>
            </a:prstGeom>
            <a:effectLst/>
          </p:spPr>
          <p:txBody>
            <a:bodyPr wrap="none">
              <a:prstTxWarp prst="textArchDown">
                <a:avLst/>
              </a:prstTxWarp>
              <a:spAutoFit/>
            </a:bodyPr>
            <a:lstStyle/>
            <a:p>
              <a:pPr algn="ctr" eaLnBrk="0" fontAlgn="base" hangingPunct="0">
                <a:spcBef>
                  <a:spcPct val="0"/>
                </a:spcBef>
                <a:spcAft>
                  <a:spcPct val="0"/>
                </a:spcAft>
              </a:pPr>
              <a:r>
                <a:rPr lang="en-US" sz="1000" dirty="0" smtClean="0"/>
                <a:t>WS-* and SAML 2.0</a:t>
              </a:r>
              <a:endParaRPr lang="en-US" sz="1000" dirty="0">
                <a:latin typeface="Arial" charset="0"/>
                <a:ea typeface="ＭＳ Ｐゴシック" charset="-128"/>
                <a:cs typeface="ＭＳ Ｐゴシック" charset="-128"/>
              </a:endParaRPr>
            </a:p>
          </p:txBody>
        </p:sp>
        <p:sp>
          <p:nvSpPr>
            <p:cNvPr id="97" name="Rectangle 96"/>
            <p:cNvSpPr/>
            <p:nvPr/>
          </p:nvSpPr>
          <p:spPr>
            <a:xfrm rot="199206">
              <a:off x="2210656" y="2736144"/>
              <a:ext cx="1397903" cy="1188815"/>
            </a:xfrm>
            <a:prstGeom prst="rect">
              <a:avLst/>
            </a:prstGeom>
            <a:effectLst/>
          </p:spPr>
          <p:txBody>
            <a:bodyPr wrap="none">
              <a:prstTxWarp prst="textArchUp">
                <a:avLst>
                  <a:gd name="adj" fmla="val 12980721"/>
                </a:avLst>
              </a:prstTxWarp>
              <a:spAutoFit/>
            </a:bodyPr>
            <a:lstStyle/>
            <a:p>
              <a:pPr lvl="0" algn="ctr"/>
              <a:r>
                <a:rPr lang="en-US" sz="850" dirty="0" smtClean="0">
                  <a:effectLst/>
                  <a:latin typeface="Segoe" pitchFamily="34" charset="0"/>
                </a:rPr>
                <a:t>ACTIVE DIRECTORY </a:t>
              </a:r>
            </a:p>
            <a:p>
              <a:pPr lvl="0" algn="ctr"/>
              <a:r>
                <a:rPr lang="en-US" sz="850" dirty="0" smtClean="0">
                  <a:effectLst/>
                  <a:latin typeface="Segoe" pitchFamily="34" charset="0"/>
                </a:rPr>
                <a:t>FEDERATION SERVICES</a:t>
              </a:r>
            </a:p>
          </p:txBody>
        </p:sp>
      </p:grpSp>
      <p:grpSp>
        <p:nvGrpSpPr>
          <p:cNvPr id="61" name="Group 71"/>
          <p:cNvGrpSpPr/>
          <p:nvPr/>
        </p:nvGrpSpPr>
        <p:grpSpPr>
          <a:xfrm>
            <a:off x="5736114" y="2364058"/>
            <a:ext cx="1696833" cy="1711744"/>
            <a:chOff x="7647924" y="3456269"/>
            <a:chExt cx="828739" cy="836022"/>
          </a:xfrm>
        </p:grpSpPr>
        <p:sp>
          <p:nvSpPr>
            <p:cNvPr id="62" name="Oval 61"/>
            <p:cNvSpPr/>
            <p:nvPr/>
          </p:nvSpPr>
          <p:spPr bwMode="auto">
            <a:xfrm>
              <a:off x="7647924" y="3456269"/>
              <a:ext cx="828739" cy="836022"/>
            </a:xfrm>
            <a:prstGeom prst="ellipse">
              <a:avLst/>
            </a:prstGeom>
            <a:solidFill>
              <a:schemeClr val="accent2">
                <a:lumMod val="50000"/>
              </a:schemeClr>
            </a:solidFill>
            <a:ln w="9525">
              <a:no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non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100" normalizeH="0" baseline="0" noProof="0" dirty="0">
                <a:ln w="18415" cmpd="sng">
                  <a:noFill/>
                  <a:prstDash val="solid"/>
                </a:ln>
                <a:solidFill>
                  <a:srgbClr val="FFFFFF"/>
                </a:solidFill>
                <a:effectLst>
                  <a:innerShdw blurRad="114300">
                    <a:prstClr val="black"/>
                  </a:innerShdw>
                </a:effectLst>
                <a:uLnTx/>
                <a:uFillTx/>
                <a:latin typeface="Segoe" pitchFamily="34" charset="0"/>
                <a:ea typeface="+mn-ea"/>
                <a:cs typeface="+mn-cs"/>
              </a:endParaRPr>
            </a:p>
          </p:txBody>
        </p:sp>
        <p:sp>
          <p:nvSpPr>
            <p:cNvPr id="63" name="Flowchart: Connector 62"/>
            <p:cNvSpPr/>
            <p:nvPr/>
          </p:nvSpPr>
          <p:spPr bwMode="auto">
            <a:xfrm>
              <a:off x="7810751" y="3471509"/>
              <a:ext cx="503086" cy="312420"/>
            </a:xfrm>
            <a:prstGeom prst="flowChartConnector">
              <a:avLst/>
            </a:prstGeom>
            <a:gradFill>
              <a:gsLst>
                <a:gs pos="0">
                  <a:srgbClr val="FFFFFF">
                    <a:alpha val="69000"/>
                  </a:srgbClr>
                </a:gs>
                <a:gs pos="50000">
                  <a:srgbClr val="FFFFFF">
                    <a:alpha val="24000"/>
                  </a:srgbClr>
                </a:gs>
                <a:gs pos="100000">
                  <a:srgbClr val="BBE0E3">
                    <a:alpha val="0"/>
                  </a:srgb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endParaRPr>
            </a:p>
          </p:txBody>
        </p:sp>
      </p:grpSp>
      <p:pic>
        <p:nvPicPr>
          <p:cNvPr id="64" name="Picture 63" descr="Mobility.png"/>
          <p:cNvPicPr>
            <a:picLocks noChangeAspect="1"/>
          </p:cNvPicPr>
          <p:nvPr/>
        </p:nvPicPr>
        <p:blipFill>
          <a:blip r:embed="rId5" cstate="print"/>
          <a:stretch>
            <a:fillRect/>
          </a:stretch>
        </p:blipFill>
        <p:spPr>
          <a:xfrm>
            <a:off x="6319160" y="3281257"/>
            <a:ext cx="517071" cy="517071"/>
          </a:xfrm>
          <a:prstGeom prst="rect">
            <a:avLst/>
          </a:prstGeom>
        </p:spPr>
      </p:pic>
      <p:pic>
        <p:nvPicPr>
          <p:cNvPr id="65" name="Picture 64" descr="Untitled-1.png"/>
          <p:cNvPicPr>
            <a:picLocks noChangeAspect="1"/>
          </p:cNvPicPr>
          <p:nvPr/>
        </p:nvPicPr>
        <p:blipFill>
          <a:blip r:embed="rId6" cstate="print"/>
          <a:stretch>
            <a:fillRect/>
          </a:stretch>
        </p:blipFill>
        <p:spPr>
          <a:xfrm rot="20138886">
            <a:off x="6484450" y="3443573"/>
            <a:ext cx="332749" cy="70986"/>
          </a:xfrm>
          <a:prstGeom prst="rect">
            <a:avLst/>
          </a:prstGeom>
        </p:spPr>
      </p:pic>
      <p:pic>
        <p:nvPicPr>
          <p:cNvPr id="66" name="Picture 65" descr="41.png"/>
          <p:cNvPicPr>
            <a:picLocks noChangeAspect="1"/>
          </p:cNvPicPr>
          <p:nvPr/>
        </p:nvPicPr>
        <p:blipFill>
          <a:blip r:embed="rId7" cstate="print"/>
          <a:stretch>
            <a:fillRect/>
          </a:stretch>
        </p:blipFill>
        <p:spPr>
          <a:xfrm>
            <a:off x="6392298" y="3443600"/>
            <a:ext cx="202797" cy="202797"/>
          </a:xfrm>
          <a:prstGeom prst="rect">
            <a:avLst/>
          </a:prstGeom>
        </p:spPr>
      </p:pic>
      <p:pic>
        <p:nvPicPr>
          <p:cNvPr id="67" name="Picture 66" descr="Server.png"/>
          <p:cNvPicPr>
            <a:picLocks noChangeAspect="1"/>
          </p:cNvPicPr>
          <p:nvPr/>
        </p:nvPicPr>
        <p:blipFill>
          <a:blip r:embed="rId8" cstate="print"/>
          <a:stretch>
            <a:fillRect/>
          </a:stretch>
        </p:blipFill>
        <p:spPr>
          <a:xfrm>
            <a:off x="5682757" y="2834635"/>
            <a:ext cx="676522" cy="676522"/>
          </a:xfrm>
          <a:prstGeom prst="rect">
            <a:avLst/>
          </a:prstGeom>
          <a:effectLst>
            <a:outerShdw blurRad="76200" dir="18900000" sy="23000" kx="-1200000" algn="bl" rotWithShape="0">
              <a:prstClr val="black">
                <a:alpha val="20000"/>
              </a:prstClr>
            </a:outerShdw>
          </a:effectLst>
        </p:spPr>
      </p:pic>
      <p:grpSp>
        <p:nvGrpSpPr>
          <p:cNvPr id="68" name="Group 23"/>
          <p:cNvGrpSpPr/>
          <p:nvPr/>
        </p:nvGrpSpPr>
        <p:grpSpPr>
          <a:xfrm>
            <a:off x="6010652" y="3028098"/>
            <a:ext cx="419735" cy="412739"/>
            <a:chOff x="4818743" y="4971142"/>
            <a:chExt cx="889492" cy="874667"/>
          </a:xfrm>
        </p:grpSpPr>
        <p:pic>
          <p:nvPicPr>
            <p:cNvPr id="69" name="Picture 4" descr="C:\Documents and Settings\ashish.joshi\My Documents\My Pictures\Microsoft Clip Organizer\j0431536.png"/>
            <p:cNvPicPr>
              <a:picLocks noChangeAspect="1" noChangeArrowheads="1"/>
            </p:cNvPicPr>
            <p:nvPr/>
          </p:nvPicPr>
          <p:blipFill>
            <a:blip r:embed="rId9" cstate="print"/>
            <a:srcRect/>
            <a:stretch>
              <a:fillRect/>
            </a:stretch>
          </p:blipFill>
          <p:spPr bwMode="auto">
            <a:xfrm>
              <a:off x="4818743" y="4971142"/>
              <a:ext cx="889492" cy="874667"/>
            </a:xfrm>
            <a:prstGeom prst="rect">
              <a:avLst/>
            </a:prstGeom>
            <a:noFill/>
          </p:spPr>
        </p:pic>
        <p:pic>
          <p:nvPicPr>
            <p:cNvPr id="70" name="Picture 69" descr="Untitled-1.png"/>
            <p:cNvPicPr>
              <a:picLocks noChangeAspect="1"/>
            </p:cNvPicPr>
            <p:nvPr/>
          </p:nvPicPr>
          <p:blipFill>
            <a:blip r:embed="rId10" cstate="print"/>
            <a:stretch>
              <a:fillRect/>
            </a:stretch>
          </p:blipFill>
          <p:spPr>
            <a:xfrm rot="19800146">
              <a:off x="4932715" y="5187787"/>
              <a:ext cx="539033" cy="114994"/>
            </a:xfrm>
            <a:prstGeom prst="rect">
              <a:avLst/>
            </a:prstGeom>
          </p:spPr>
        </p:pic>
      </p:grpSp>
      <p:pic>
        <p:nvPicPr>
          <p:cNvPr id="71" name="Picture 70" descr="41.png"/>
          <p:cNvPicPr>
            <a:picLocks noChangeAspect="1"/>
          </p:cNvPicPr>
          <p:nvPr/>
        </p:nvPicPr>
        <p:blipFill>
          <a:blip r:embed="rId7" cstate="print"/>
          <a:stretch>
            <a:fillRect/>
          </a:stretch>
        </p:blipFill>
        <p:spPr>
          <a:xfrm>
            <a:off x="6000412" y="3327487"/>
            <a:ext cx="202797" cy="202797"/>
          </a:xfrm>
          <a:prstGeom prst="rect">
            <a:avLst/>
          </a:prstGeom>
        </p:spPr>
      </p:pic>
      <p:grpSp>
        <p:nvGrpSpPr>
          <p:cNvPr id="72" name="Group 71"/>
          <p:cNvGrpSpPr/>
          <p:nvPr/>
        </p:nvGrpSpPr>
        <p:grpSpPr>
          <a:xfrm>
            <a:off x="6234301" y="2558864"/>
            <a:ext cx="687025" cy="676522"/>
            <a:chOff x="6270586" y="3048633"/>
            <a:chExt cx="687025" cy="676522"/>
          </a:xfrm>
        </p:grpSpPr>
        <p:pic>
          <p:nvPicPr>
            <p:cNvPr id="73" name="Picture 72" descr="Server.png"/>
            <p:cNvPicPr>
              <a:picLocks noChangeAspect="1"/>
            </p:cNvPicPr>
            <p:nvPr/>
          </p:nvPicPr>
          <p:blipFill>
            <a:blip r:embed="rId8" cstate="print"/>
            <a:stretch>
              <a:fillRect/>
            </a:stretch>
          </p:blipFill>
          <p:spPr>
            <a:xfrm>
              <a:off x="6270586" y="3048633"/>
              <a:ext cx="676522" cy="676522"/>
            </a:xfrm>
            <a:prstGeom prst="rect">
              <a:avLst/>
            </a:prstGeom>
            <a:effectLst>
              <a:outerShdw blurRad="76200" dir="18900000" sy="23000" kx="-1200000" algn="bl" rotWithShape="0">
                <a:prstClr val="black">
                  <a:alpha val="20000"/>
                </a:prstClr>
              </a:outerShdw>
            </a:effectLst>
          </p:spPr>
        </p:pic>
        <p:pic>
          <p:nvPicPr>
            <p:cNvPr id="74" name="Picture 73" descr="Double Folder.png"/>
            <p:cNvPicPr>
              <a:picLocks noChangeAspect="1"/>
            </p:cNvPicPr>
            <p:nvPr/>
          </p:nvPicPr>
          <p:blipFill>
            <a:blip r:embed="rId11" cstate="print"/>
            <a:stretch>
              <a:fillRect/>
            </a:stretch>
          </p:blipFill>
          <p:spPr>
            <a:xfrm>
              <a:off x="6601129" y="3352800"/>
              <a:ext cx="356482" cy="356481"/>
            </a:xfrm>
            <a:prstGeom prst="rect">
              <a:avLst/>
            </a:prstGeom>
            <a:effectLst>
              <a:outerShdw blurRad="50800" dist="38100" dir="10800000" algn="r" rotWithShape="0">
                <a:prstClr val="black">
                  <a:alpha val="40000"/>
                </a:prstClr>
              </a:outerShdw>
            </a:effectLst>
          </p:spPr>
        </p:pic>
      </p:grpSp>
      <p:grpSp>
        <p:nvGrpSpPr>
          <p:cNvPr id="75" name="Group 69"/>
          <p:cNvGrpSpPr/>
          <p:nvPr/>
        </p:nvGrpSpPr>
        <p:grpSpPr>
          <a:xfrm>
            <a:off x="6719649" y="2845291"/>
            <a:ext cx="689894" cy="728368"/>
            <a:chOff x="339134" y="1031752"/>
            <a:chExt cx="914400" cy="965396"/>
          </a:xfrm>
        </p:grpSpPr>
        <p:pic>
          <p:nvPicPr>
            <p:cNvPr id="76" name="Picture 75" descr="Server.png"/>
            <p:cNvPicPr>
              <a:picLocks noChangeAspect="1"/>
            </p:cNvPicPr>
            <p:nvPr/>
          </p:nvPicPr>
          <p:blipFill>
            <a:blip r:embed="rId8" cstate="print"/>
            <a:stretch>
              <a:fillRect/>
            </a:stretch>
          </p:blipFill>
          <p:spPr>
            <a:xfrm>
              <a:off x="339134" y="1082748"/>
              <a:ext cx="914400" cy="914400"/>
            </a:xfrm>
            <a:prstGeom prst="rect">
              <a:avLst/>
            </a:prstGeom>
            <a:effectLst>
              <a:outerShdw blurRad="76200" dir="18900000" sy="23000" kx="-1200000" algn="bl" rotWithShape="0">
                <a:prstClr val="black">
                  <a:alpha val="20000"/>
                </a:prstClr>
              </a:outerShdw>
            </a:effectLst>
          </p:spPr>
        </p:pic>
        <p:grpSp>
          <p:nvGrpSpPr>
            <p:cNvPr id="77" name="Group 25"/>
            <p:cNvGrpSpPr/>
            <p:nvPr/>
          </p:nvGrpSpPr>
          <p:grpSpPr>
            <a:xfrm>
              <a:off x="936551" y="1031752"/>
              <a:ext cx="260497" cy="869842"/>
              <a:chOff x="6872841" y="3981401"/>
              <a:chExt cx="260497" cy="869842"/>
            </a:xfrm>
          </p:grpSpPr>
          <p:pic>
            <p:nvPicPr>
              <p:cNvPr id="78" name="Picture 77" descr="ux_excel_large.png"/>
              <p:cNvPicPr>
                <a:picLocks noChangeAspect="1"/>
              </p:cNvPicPr>
              <p:nvPr/>
            </p:nvPicPr>
            <p:blipFill>
              <a:blip r:embed="rId12" cstate="print"/>
              <a:stretch>
                <a:fillRect/>
              </a:stretch>
            </p:blipFill>
            <p:spPr>
              <a:xfrm>
                <a:off x="6872841" y="4284007"/>
                <a:ext cx="260497" cy="264632"/>
              </a:xfrm>
              <a:prstGeom prst="rect">
                <a:avLst/>
              </a:prstGeom>
              <a:effectLst>
                <a:outerShdw blurRad="50800" dist="38100" dir="8100000" algn="tr" rotWithShape="0">
                  <a:prstClr val="black">
                    <a:alpha val="40000"/>
                  </a:prstClr>
                </a:outerShdw>
              </a:effectLst>
            </p:spPr>
          </p:pic>
          <p:pic>
            <p:nvPicPr>
              <p:cNvPr id="79" name="Picture 78" descr="ux_powerPoint_large.png"/>
              <p:cNvPicPr>
                <a:picLocks noChangeAspect="1"/>
              </p:cNvPicPr>
              <p:nvPr/>
            </p:nvPicPr>
            <p:blipFill>
              <a:blip r:embed="rId13" cstate="print"/>
              <a:stretch>
                <a:fillRect/>
              </a:stretch>
            </p:blipFill>
            <p:spPr>
              <a:xfrm>
                <a:off x="6872841" y="4586611"/>
                <a:ext cx="260497" cy="264632"/>
              </a:xfrm>
              <a:prstGeom prst="rect">
                <a:avLst/>
              </a:prstGeom>
              <a:effectLst>
                <a:outerShdw blurRad="50800" dist="38100" dir="8100000" algn="tr" rotWithShape="0">
                  <a:prstClr val="black">
                    <a:alpha val="40000"/>
                  </a:prstClr>
                </a:outerShdw>
              </a:effectLst>
            </p:spPr>
          </p:pic>
          <p:pic>
            <p:nvPicPr>
              <p:cNvPr id="80" name="Picture 79" descr="ux_word_large.png"/>
              <p:cNvPicPr>
                <a:picLocks noChangeAspect="1"/>
              </p:cNvPicPr>
              <p:nvPr/>
            </p:nvPicPr>
            <p:blipFill>
              <a:blip r:embed="rId14" cstate="print"/>
              <a:stretch>
                <a:fillRect/>
              </a:stretch>
            </p:blipFill>
            <p:spPr>
              <a:xfrm>
                <a:off x="6872841" y="3981401"/>
                <a:ext cx="260497" cy="264632"/>
              </a:xfrm>
              <a:prstGeom prst="rect">
                <a:avLst/>
              </a:prstGeom>
              <a:effectLst>
                <a:outerShdw blurRad="50800" dist="38100" dir="8100000" algn="tr" rotWithShape="0">
                  <a:prstClr val="black">
                    <a:alpha val="40000"/>
                  </a:prstClr>
                </a:outerShdw>
              </a:effectLst>
            </p:spPr>
          </p:pic>
        </p:grpSp>
      </p:grpSp>
      <p:pic>
        <p:nvPicPr>
          <p:cNvPr id="81" name="Picture 80" descr="Untitled-1.png"/>
          <p:cNvPicPr>
            <a:picLocks noChangeAspect="1"/>
          </p:cNvPicPr>
          <p:nvPr/>
        </p:nvPicPr>
        <p:blipFill>
          <a:blip r:embed="rId6" cstate="print"/>
          <a:stretch>
            <a:fillRect/>
          </a:stretch>
        </p:blipFill>
        <p:spPr>
          <a:xfrm rot="16200000">
            <a:off x="6433651" y="3000885"/>
            <a:ext cx="332749" cy="70986"/>
          </a:xfrm>
          <a:prstGeom prst="rect">
            <a:avLst/>
          </a:prstGeom>
        </p:spPr>
      </p:pic>
      <p:pic>
        <p:nvPicPr>
          <p:cNvPr id="82" name="Picture 81" descr="Untitled-1.png"/>
          <p:cNvPicPr>
            <a:picLocks noChangeAspect="1"/>
          </p:cNvPicPr>
          <p:nvPr/>
        </p:nvPicPr>
        <p:blipFill>
          <a:blip r:embed="rId6" cstate="print"/>
          <a:stretch>
            <a:fillRect/>
          </a:stretch>
        </p:blipFill>
        <p:spPr>
          <a:xfrm rot="16200000">
            <a:off x="7014223" y="3131514"/>
            <a:ext cx="332749" cy="70986"/>
          </a:xfrm>
          <a:prstGeom prst="rect">
            <a:avLst/>
          </a:prstGeom>
        </p:spPr>
      </p:pic>
      <p:pic>
        <p:nvPicPr>
          <p:cNvPr id="83" name="Picture 82" descr="41.png"/>
          <p:cNvPicPr>
            <a:picLocks noChangeAspect="1"/>
          </p:cNvPicPr>
          <p:nvPr/>
        </p:nvPicPr>
        <p:blipFill>
          <a:blip r:embed="rId7" cstate="print"/>
          <a:stretch>
            <a:fillRect/>
          </a:stretch>
        </p:blipFill>
        <p:spPr>
          <a:xfrm>
            <a:off x="6994641" y="3392800"/>
            <a:ext cx="202797" cy="202797"/>
          </a:xfrm>
          <a:prstGeom prst="rect">
            <a:avLst/>
          </a:prstGeom>
        </p:spPr>
      </p:pic>
      <p:pic>
        <p:nvPicPr>
          <p:cNvPr id="84" name="Picture 83" descr="41.png"/>
          <p:cNvPicPr>
            <a:picLocks noChangeAspect="1"/>
          </p:cNvPicPr>
          <p:nvPr/>
        </p:nvPicPr>
        <p:blipFill>
          <a:blip r:embed="rId7" cstate="print"/>
          <a:stretch>
            <a:fillRect/>
          </a:stretch>
        </p:blipFill>
        <p:spPr>
          <a:xfrm>
            <a:off x="6501155" y="3066228"/>
            <a:ext cx="202797" cy="202797"/>
          </a:xfrm>
          <a:prstGeom prst="rect">
            <a:avLst/>
          </a:prstGeom>
        </p:spPr>
      </p:pic>
      <p:cxnSp>
        <p:nvCxnSpPr>
          <p:cNvPr id="39" name="Straight Connector 38"/>
          <p:cNvCxnSpPr/>
          <p:nvPr/>
        </p:nvCxnSpPr>
        <p:spPr bwMode="auto">
          <a:xfrm>
            <a:off x="6988098" y="3665034"/>
            <a:ext cx="691375" cy="617034"/>
          </a:xfrm>
          <a:prstGeom prst="line">
            <a:avLst/>
          </a:prstGeom>
          <a:solidFill>
            <a:schemeClr val="accent1"/>
          </a:solidFill>
          <a:ln w="19050" cap="flat" cmpd="sng" algn="ctr">
            <a:solidFill>
              <a:schemeClr val="bg2">
                <a:lumMod val="60000"/>
                <a:lumOff val="40000"/>
              </a:schemeClr>
            </a:solidFill>
            <a:prstDash val="solid"/>
            <a:round/>
            <a:headEnd type="none" w="med" len="med"/>
            <a:tailEnd type="none" w="med" len="med"/>
          </a:ln>
          <a:effectLst/>
        </p:spPr>
      </p:cxnSp>
      <p:sp>
        <p:nvSpPr>
          <p:cNvPr id="54" name="Rectangle 53"/>
          <p:cNvSpPr/>
          <p:nvPr/>
        </p:nvSpPr>
        <p:spPr bwMode="auto">
          <a:xfrm rot="2933990">
            <a:off x="7252638" y="3888785"/>
            <a:ext cx="206735" cy="213347"/>
          </a:xfrm>
          <a:prstGeom prst="rect">
            <a:avLst/>
          </a:prstGeom>
          <a:noFill/>
          <a:ln w="222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900" b="1" i="0" u="none" strike="noStrike" cap="none" normalizeH="0" baseline="0" dirty="0" smtClean="0">
                <a:ln>
                  <a:noFill/>
                </a:ln>
                <a:gradFill>
                  <a:gsLst>
                    <a:gs pos="1000">
                      <a:schemeClr val="bg2">
                        <a:lumMod val="50000"/>
                      </a:schemeClr>
                    </a:gs>
                    <a:gs pos="100000">
                      <a:schemeClr val="tx2"/>
                    </a:gs>
                  </a:gsLst>
                  <a:lin ang="5400000" scaled="0"/>
                </a:gradFill>
                <a:effectLst/>
                <a:latin typeface="+mj-lt"/>
                <a:ea typeface="ＭＳ Ｐゴシック" charset="-128"/>
                <a:cs typeface="ＭＳ Ｐゴシック" charset="-128"/>
              </a:rPr>
              <a:t>SSL VPN</a:t>
            </a:r>
            <a:endParaRPr kumimoji="0" lang="en-US" sz="900" b="1" i="0" u="none" strike="noStrike" cap="none" normalizeH="0" baseline="0" dirty="0">
              <a:ln>
                <a:noFill/>
              </a:ln>
              <a:gradFill>
                <a:gsLst>
                  <a:gs pos="1000">
                    <a:schemeClr val="bg2">
                      <a:lumMod val="50000"/>
                    </a:schemeClr>
                  </a:gs>
                  <a:gs pos="100000">
                    <a:schemeClr val="tx2"/>
                  </a:gs>
                </a:gsLst>
                <a:lin ang="5400000" scaled="0"/>
              </a:gradFill>
              <a:effectLst/>
              <a:latin typeface="+mj-lt"/>
              <a:ea typeface="ＭＳ Ｐゴシック" charset="-128"/>
              <a:cs typeface="ＭＳ Ｐゴシック" charset="-128"/>
            </a:endParaRPr>
          </a:p>
        </p:txBody>
      </p:sp>
      <p:pic>
        <p:nvPicPr>
          <p:cNvPr id="85" name="Picture 84" descr="Search.png"/>
          <p:cNvPicPr>
            <a:picLocks noChangeAspect="1"/>
          </p:cNvPicPr>
          <p:nvPr/>
        </p:nvPicPr>
        <p:blipFill>
          <a:blip r:embed="rId15" cstate="print"/>
          <a:stretch>
            <a:fillRect/>
          </a:stretch>
        </p:blipFill>
        <p:spPr>
          <a:xfrm rot="4886756">
            <a:off x="5833193" y="2543926"/>
            <a:ext cx="1101421" cy="1101420"/>
          </a:xfrm>
          <a:prstGeom prst="rect">
            <a:avLst/>
          </a:prstGeom>
        </p:spPr>
      </p:pic>
      <p:sp>
        <p:nvSpPr>
          <p:cNvPr id="2" name="Title 1"/>
          <p:cNvSpPr>
            <a:spLocks noGrp="1"/>
          </p:cNvSpPr>
          <p:nvPr>
            <p:ph type="title"/>
          </p:nvPr>
        </p:nvSpPr>
        <p:spPr>
          <a:xfrm>
            <a:off x="381000" y="230188"/>
            <a:ext cx="7384576" cy="1772793"/>
          </a:xfrm>
        </p:spPr>
        <p:txBody>
          <a:bodyPr/>
          <a:lstStyle/>
          <a:p>
            <a:pPr lvl="0"/>
            <a:r>
              <a:rPr lang="en-US" sz="4000" dirty="0"/>
              <a:t>Enable Secure, Seamless Access </a:t>
            </a:r>
            <a:r>
              <a:rPr lang="en-US" sz="4000" dirty="0" smtClean="0"/>
              <a:t/>
            </a:r>
            <a:br>
              <a:rPr lang="en-US" sz="4000" dirty="0" smtClean="0"/>
            </a:br>
            <a:r>
              <a:rPr lang="en-US" sz="4000" dirty="0" smtClean="0"/>
              <a:t>to </a:t>
            </a:r>
            <a:r>
              <a:rPr lang="en-US" sz="4000" dirty="0"/>
              <a:t>Information </a:t>
            </a:r>
            <a:r>
              <a:rPr lang="en-US" sz="1800" i="1" dirty="0" smtClean="0">
                <a:solidFill>
                  <a:schemeClr val="tx2"/>
                </a:solidFill>
              </a:rPr>
              <a:t/>
            </a:r>
            <a:br>
              <a:rPr lang="en-US" sz="1800" i="1" dirty="0" smtClean="0">
                <a:solidFill>
                  <a:schemeClr val="tx2"/>
                </a:solidFill>
              </a:rPr>
            </a:br>
            <a:endParaRPr lang="en-US" dirty="0"/>
          </a:p>
        </p:txBody>
      </p:sp>
      <p:cxnSp>
        <p:nvCxnSpPr>
          <p:cNvPr id="38" name="Straight Connector 37"/>
          <p:cNvCxnSpPr/>
          <p:nvPr/>
        </p:nvCxnSpPr>
        <p:spPr bwMode="auto">
          <a:xfrm rot="10800000" flipV="1">
            <a:off x="5464630" y="3635295"/>
            <a:ext cx="720587" cy="602876"/>
          </a:xfrm>
          <a:prstGeom prst="line">
            <a:avLst/>
          </a:prstGeom>
          <a:solidFill>
            <a:schemeClr val="accent1"/>
          </a:solidFill>
          <a:ln w="19050" cap="flat" cmpd="sng" algn="ctr">
            <a:solidFill>
              <a:schemeClr val="bg2">
                <a:lumMod val="60000"/>
                <a:lumOff val="40000"/>
              </a:schemeClr>
            </a:solidFill>
            <a:prstDash val="solid"/>
            <a:round/>
            <a:headEnd type="none" w="med" len="med"/>
            <a:tailEnd type="none" w="med" len="med"/>
          </a:ln>
          <a:effectLst/>
        </p:spPr>
      </p:cxnSp>
      <p:sp>
        <p:nvSpPr>
          <p:cNvPr id="52" name="Rectangle 51"/>
          <p:cNvSpPr/>
          <p:nvPr/>
        </p:nvSpPr>
        <p:spPr bwMode="auto">
          <a:xfrm rot="19246120">
            <a:off x="5657082" y="3819070"/>
            <a:ext cx="304800" cy="266700"/>
          </a:xfrm>
          <a:prstGeom prst="rect">
            <a:avLst/>
          </a:prstGeom>
          <a:noFill/>
          <a:ln w="222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900" b="1" i="0" u="none" strike="noStrike" cap="none" normalizeH="0" baseline="0" dirty="0" smtClean="0">
                <a:ln>
                  <a:noFill/>
                </a:ln>
                <a:gradFill>
                  <a:gsLst>
                    <a:gs pos="1000">
                      <a:schemeClr val="bg2">
                        <a:lumMod val="50000"/>
                      </a:schemeClr>
                    </a:gs>
                    <a:gs pos="100000">
                      <a:schemeClr val="tx2"/>
                    </a:gs>
                  </a:gsLst>
                  <a:lin ang="5400000" scaled="0"/>
                </a:gradFill>
                <a:effectLst/>
                <a:latin typeface="+mj-lt"/>
                <a:ea typeface="ＭＳ Ｐゴシック" charset="-128"/>
                <a:cs typeface="ＭＳ Ｐゴシック" charset="-128"/>
              </a:rPr>
              <a:t>SSL</a:t>
            </a:r>
            <a:br>
              <a:rPr kumimoji="0" lang="en-US" sz="900" b="1" i="0" u="none" strike="noStrike" cap="none" normalizeH="0" baseline="0" dirty="0" smtClean="0">
                <a:ln>
                  <a:noFill/>
                </a:ln>
                <a:gradFill>
                  <a:gsLst>
                    <a:gs pos="1000">
                      <a:schemeClr val="bg2">
                        <a:lumMod val="50000"/>
                      </a:schemeClr>
                    </a:gs>
                    <a:gs pos="100000">
                      <a:schemeClr val="tx2"/>
                    </a:gs>
                  </a:gsLst>
                  <a:lin ang="5400000" scaled="0"/>
                </a:gradFill>
                <a:effectLst/>
                <a:latin typeface="+mj-lt"/>
                <a:ea typeface="ＭＳ Ｐゴシック" charset="-128"/>
                <a:cs typeface="ＭＳ Ｐゴシック" charset="-128"/>
              </a:rPr>
            </a:br>
            <a:r>
              <a:rPr kumimoji="0" lang="en-US" sz="900" b="1" i="0" u="none" strike="noStrike" cap="none" normalizeH="0" baseline="0" dirty="0" smtClean="0">
                <a:ln>
                  <a:noFill/>
                </a:ln>
                <a:gradFill>
                  <a:gsLst>
                    <a:gs pos="1000">
                      <a:schemeClr val="bg2">
                        <a:lumMod val="50000"/>
                      </a:schemeClr>
                    </a:gs>
                    <a:gs pos="100000">
                      <a:schemeClr val="tx2"/>
                    </a:gs>
                  </a:gsLst>
                  <a:lin ang="5400000" scaled="0"/>
                </a:gradFill>
                <a:effectLst/>
                <a:latin typeface="+mj-lt"/>
                <a:ea typeface="ＭＳ Ｐゴシック" charset="-128"/>
                <a:cs typeface="ＭＳ Ｐゴシック" charset="-128"/>
              </a:rPr>
              <a:t> VPN</a:t>
            </a:r>
            <a:endParaRPr kumimoji="0" lang="en-US" sz="900" b="1" i="0" u="none" strike="noStrike" cap="none" normalizeH="0" baseline="0" dirty="0">
              <a:ln>
                <a:noFill/>
              </a:ln>
              <a:gradFill>
                <a:gsLst>
                  <a:gs pos="1000">
                    <a:schemeClr val="bg2">
                      <a:lumMod val="50000"/>
                    </a:schemeClr>
                  </a:gs>
                  <a:gs pos="100000">
                    <a:schemeClr val="tx2"/>
                  </a:gs>
                </a:gsLst>
                <a:lin ang="5400000" scaled="0"/>
              </a:gradFill>
              <a:effectLst/>
              <a:latin typeface="+mj-lt"/>
              <a:ea typeface="ＭＳ Ｐゴシック" charset="-128"/>
              <a:cs typeface="ＭＳ Ｐゴシック" charset="-128"/>
            </a:endParaRPr>
          </a:p>
        </p:txBody>
      </p:sp>
      <p:sp>
        <p:nvSpPr>
          <p:cNvPr id="86" name="Rounded Rectangle 85"/>
          <p:cNvSpPr/>
          <p:nvPr/>
        </p:nvSpPr>
        <p:spPr bwMode="auto">
          <a:xfrm>
            <a:off x="168277" y="5391244"/>
            <a:ext cx="7518398" cy="1280160"/>
          </a:xfrm>
          <a:prstGeom prst="roundRect">
            <a:avLst>
              <a:gd name="adj" fmla="val 6451"/>
            </a:avLst>
          </a:prstGeom>
          <a:solidFill>
            <a:schemeClr val="bg1">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01" name="Block Arc 100"/>
          <p:cNvSpPr/>
          <p:nvPr/>
        </p:nvSpPr>
        <p:spPr bwMode="auto">
          <a:xfrm rot="10800000">
            <a:off x="5739159" y="2475569"/>
            <a:ext cx="1687551" cy="1635513"/>
          </a:xfrm>
          <a:prstGeom prst="blockArc">
            <a:avLst>
              <a:gd name="adj1" fmla="val 13303739"/>
              <a:gd name="adj2" fmla="val 19117638"/>
              <a:gd name="adj3" fmla="val 16612"/>
            </a:avLst>
          </a:prstGeom>
          <a:gradFill flip="none" rotWithShape="1">
            <a:gsLst>
              <a:gs pos="0">
                <a:schemeClr val="bg1">
                  <a:alpha val="0"/>
                </a:schemeClr>
              </a:gs>
              <a:gs pos="100000">
                <a:schemeClr val="bg1"/>
              </a:gs>
              <a:gs pos="100000">
                <a:schemeClr val="bg1">
                  <a:alpha val="57000"/>
                </a:schemeClr>
              </a:gs>
            </a:gsLst>
            <a:lin ang="16200000" scaled="0"/>
            <a:tileRect/>
          </a:gra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latin typeface="Arial" charset="0"/>
              <a:ea typeface="ＭＳ Ｐゴシック" charset="-128"/>
              <a:cs typeface="ＭＳ Ｐゴシック" charset="-128"/>
            </a:endParaRPr>
          </a:p>
        </p:txBody>
      </p:sp>
      <p:pic>
        <p:nvPicPr>
          <p:cNvPr id="105" name="Picture 3" descr="C:\Users\joel.sloss.ADVAIYA\Desktop\Logos\Forefront Unified Access Gateway\forefront unified access gateway grid bl h.png"/>
          <p:cNvPicPr>
            <a:picLocks noChangeAspect="1" noChangeArrowheads="1"/>
          </p:cNvPicPr>
          <p:nvPr/>
        </p:nvPicPr>
        <p:blipFill>
          <a:blip r:embed="rId16" cstate="print">
            <a:lum bright="70000" contrast="-70000"/>
            <a:extLst>
              <a:ext uri="{28A0092B-C50C-407E-A947-70E740481C1C}">
                <a14:useLocalDpi xmlns:a14="http://schemas.microsoft.com/office/drawing/2010/main" xmlns="" val="0"/>
              </a:ext>
            </a:extLst>
          </a:blip>
          <a:srcRect/>
          <a:stretch>
            <a:fillRect/>
          </a:stretch>
        </p:blipFill>
        <p:spPr bwMode="auto">
          <a:xfrm>
            <a:off x="6160947" y="3781493"/>
            <a:ext cx="792566" cy="206043"/>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
        <p:nvSpPr>
          <p:cNvPr id="109" name="Rounded Rectangle 108"/>
          <p:cNvSpPr/>
          <p:nvPr/>
        </p:nvSpPr>
        <p:spPr bwMode="auto">
          <a:xfrm>
            <a:off x="160507" y="1635512"/>
            <a:ext cx="4136430" cy="3306371"/>
          </a:xfrm>
          <a:prstGeom prst="roundRect">
            <a:avLst>
              <a:gd name="adj" fmla="val 4204"/>
            </a:avLst>
          </a:prstGeom>
          <a:solidFill>
            <a:srgbClr val="FFFFFF"/>
          </a:solidFill>
          <a:ln>
            <a:solidFill>
              <a:srgbClr val="FFD44B"/>
            </a:solidFill>
            <a:headEnd type="none" w="med" len="med"/>
            <a:tailEnd type="none" w="med" len="med"/>
          </a:ln>
          <a:effectLst>
            <a:outerShdw blurRad="215900" dist="88900" dir="5400000" sx="99000" sy="99000" algn="ctr" rotWithShape="0">
              <a:srgbClr val="000000">
                <a:alpha val="86000"/>
              </a:srgb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600" dirty="0" smtClean="0">
                <a:solidFill>
                  <a:schemeClr val="bg1"/>
                </a:solidFill>
                <a:latin typeface="Segoe" charset="0"/>
              </a:rPr>
              <a:t>Ability to move seamlessly between applications </a:t>
            </a:r>
          </a:p>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600" dirty="0" smtClean="0">
                <a:solidFill>
                  <a:schemeClr val="bg1"/>
                </a:solidFill>
                <a:latin typeface="Segoe" charset="0"/>
              </a:rPr>
              <a:t>Eliminate the need to manage external accounts</a:t>
            </a:r>
          </a:p>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600" dirty="0" smtClean="0">
                <a:solidFill>
                  <a:schemeClr val="bg1"/>
                </a:solidFill>
                <a:latin typeface="Segoe" charset="0"/>
              </a:rPr>
              <a:t>Simplified and flexible claims-based federation</a:t>
            </a:r>
          </a:p>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600" dirty="0" smtClean="0">
                <a:solidFill>
                  <a:schemeClr val="bg1"/>
                </a:solidFill>
                <a:latin typeface="Segoe" charset="0"/>
              </a:rPr>
              <a:t>Simplified partner on-boarding through administrative tools and wizards </a:t>
            </a:r>
          </a:p>
        </p:txBody>
      </p:sp>
      <p:cxnSp>
        <p:nvCxnSpPr>
          <p:cNvPr id="120" name="Straight Connector 119"/>
          <p:cNvCxnSpPr/>
          <p:nvPr/>
        </p:nvCxnSpPr>
        <p:spPr bwMode="auto">
          <a:xfrm rot="16200000" flipV="1">
            <a:off x="5519325" y="2122982"/>
            <a:ext cx="544993" cy="506758"/>
          </a:xfrm>
          <a:prstGeom prst="line">
            <a:avLst/>
          </a:prstGeom>
          <a:solidFill>
            <a:schemeClr val="accent1"/>
          </a:solidFill>
          <a:ln w="19050" cap="flat" cmpd="sng" algn="ctr">
            <a:solidFill>
              <a:schemeClr val="bg2">
                <a:lumMod val="60000"/>
                <a:lumOff val="40000"/>
              </a:schemeClr>
            </a:solidFill>
            <a:prstDash val="solid"/>
            <a:round/>
            <a:headEnd type="none" w="med" len="med"/>
            <a:tailEnd type="none" w="med" len="med"/>
          </a:ln>
          <a:effectLst/>
        </p:spPr>
      </p:cxnSp>
      <p:sp>
        <p:nvSpPr>
          <p:cNvPr id="59" name="Rectangle 58"/>
          <p:cNvSpPr/>
          <p:nvPr/>
        </p:nvSpPr>
        <p:spPr>
          <a:xfrm>
            <a:off x="190500" y="6682973"/>
            <a:ext cx="8394700" cy="200055"/>
          </a:xfrm>
          <a:prstGeom prst="rect">
            <a:avLst/>
          </a:prstGeom>
        </p:spPr>
        <p:txBody>
          <a:bodyPr wrap="square">
            <a:spAutoFit/>
          </a:bodyPr>
          <a:lstStyle/>
          <a:p>
            <a:r>
              <a:rPr lang="en-US" sz="700" dirty="0" smtClean="0">
                <a:solidFill>
                  <a:schemeClr val="tx1">
                    <a:lumMod val="75000"/>
                    <a:lumOff val="25000"/>
                  </a:schemeClr>
                </a:solidFill>
              </a:rPr>
              <a:t>Source: </a:t>
            </a:r>
            <a:r>
              <a:rPr lang="en-US" sz="700" i="1" dirty="0" smtClean="0">
                <a:solidFill>
                  <a:schemeClr val="tx1">
                    <a:lumMod val="75000"/>
                    <a:lumOff val="25000"/>
                  </a:schemeClr>
                </a:solidFill>
              </a:rPr>
              <a:t>Malicious insider attacks to rise.</a:t>
            </a:r>
            <a:r>
              <a:rPr lang="en-US" sz="700" dirty="0" smtClean="0">
                <a:solidFill>
                  <a:schemeClr val="tx1">
                    <a:lumMod val="75000"/>
                    <a:lumOff val="25000"/>
                  </a:schemeClr>
                </a:solidFill>
              </a:rPr>
              <a:t> BBC News, February 2009. </a:t>
            </a:r>
            <a:r>
              <a:rPr lang="en-US" sz="700" dirty="0" smtClean="0">
                <a:solidFill>
                  <a:schemeClr val="tx1">
                    <a:lumMod val="75000"/>
                    <a:lumOff val="25000"/>
                  </a:schemeClr>
                </a:solidFill>
                <a:hlinkClick r:id="rId17"/>
              </a:rPr>
              <a:t>http://news.bbc.co.uk/2/low/technology/7875904.stm</a:t>
            </a:r>
            <a:endParaRPr lang="en-US" dirty="0"/>
          </a:p>
        </p:txBody>
      </p:sp>
      <p:sp>
        <p:nvSpPr>
          <p:cNvPr id="60" name="Rounded Rectangle 59"/>
          <p:cNvSpPr/>
          <p:nvPr/>
        </p:nvSpPr>
        <p:spPr bwMode="auto">
          <a:xfrm>
            <a:off x="270134" y="5255585"/>
            <a:ext cx="7617133" cy="1291097"/>
          </a:xfrm>
          <a:prstGeom prst="roundRect">
            <a:avLst>
              <a:gd name="adj" fmla="val 12595"/>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89" name="TextBox 88"/>
          <p:cNvSpPr txBox="1"/>
          <p:nvPr/>
        </p:nvSpPr>
        <p:spPr>
          <a:xfrm>
            <a:off x="410298" y="5360360"/>
            <a:ext cx="7354645" cy="1105391"/>
          </a:xfrm>
          <a:prstGeom prst="roundRect">
            <a:avLst>
              <a:gd name="adj" fmla="val 7820"/>
            </a:avLst>
          </a:prstGeom>
          <a:solidFill>
            <a:schemeClr val="tx1"/>
          </a:solidFill>
          <a:ln/>
        </p:spPr>
        <p:style>
          <a:lnRef idx="1">
            <a:schemeClr val="accent1"/>
          </a:lnRef>
          <a:fillRef idx="3">
            <a:schemeClr val="accent1"/>
          </a:fillRef>
          <a:effectRef idx="2">
            <a:schemeClr val="accent1"/>
          </a:effectRef>
          <a:fontRef idx="minor">
            <a:schemeClr val="lt1"/>
          </a:fontRef>
        </p:style>
        <p:txBody>
          <a:bodyPr wrap="square" lIns="457200" tIns="0" rIns="91440" bIns="0" rtlCol="0" anchor="ctr" anchorCtr="0">
            <a:noAutofit/>
          </a:bodyPr>
          <a:lstStyle/>
          <a:p>
            <a:pPr marL="800100"/>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Microsoft's solutions include encrypting data as well as the need for companies to react more quickly in rescinding an employee's access to data if they have been laid off or moved to another department.	</a:t>
            </a:r>
          </a:p>
          <a:p>
            <a:pPr marL="800100"/>
            <a:r>
              <a:rPr lang="en-US" sz="1400" b="1"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BBC News, February 2009</a:t>
            </a:r>
            <a:endPar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endParaRPr>
          </a:p>
        </p:txBody>
      </p:sp>
      <p:sp>
        <p:nvSpPr>
          <p:cNvPr id="90" name="TextBox 89"/>
          <p:cNvSpPr txBox="1"/>
          <p:nvPr/>
        </p:nvSpPr>
        <p:spPr>
          <a:xfrm>
            <a:off x="987826" y="5142312"/>
            <a:ext cx="528993" cy="1323439"/>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8000" b="1" dirty="0" smtClean="0">
                <a:solidFill>
                  <a:srgbClr val="FCB504"/>
                </a:solidFill>
                <a:latin typeface="Times New Roman" pitchFamily="18" charset="0"/>
                <a:cs typeface="Times New Roman" pitchFamily="18" charset="0"/>
              </a:rPr>
              <a:t>“</a:t>
            </a:r>
            <a:endParaRPr lang="en-US" sz="8000" b="1" dirty="0">
              <a:solidFill>
                <a:srgbClr val="FCB504"/>
              </a:solidFill>
              <a:latin typeface="Times New Roman" pitchFamily="18" charset="0"/>
              <a:cs typeface="Times New Roman" pitchFamily="18" charset="0"/>
            </a:endParaRPr>
          </a:p>
        </p:txBody>
      </p:sp>
      <p:sp>
        <p:nvSpPr>
          <p:cNvPr id="7" name="Block Arc 6"/>
          <p:cNvSpPr/>
          <p:nvPr/>
        </p:nvSpPr>
        <p:spPr bwMode="auto">
          <a:xfrm flipH="1" flipV="1">
            <a:off x="4945075" y="1548951"/>
            <a:ext cx="3582067" cy="3569898"/>
          </a:xfrm>
          <a:prstGeom prst="blockArc">
            <a:avLst>
              <a:gd name="adj1" fmla="val 10827006"/>
              <a:gd name="adj2" fmla="val 16154631"/>
              <a:gd name="adj3" fmla="val 14717"/>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18" rIns="91436" bIns="45718" numCol="1" rtlCol="0" anchor="t" anchorCtr="0" compatLnSpc="1">
            <a:prstTxWarp prst="textNoShape">
              <a:avLst/>
            </a:prstTxWarp>
          </a:bodyPr>
          <a:lstStyle/>
          <a:p>
            <a:pPr defTabSz="914363"/>
            <a:endParaRPr lang="en-US" sz="1100" b="1" dirty="0" smtClean="0">
              <a:solidFill>
                <a:schemeClr val="lt1"/>
              </a:solidFill>
              <a:effectLst>
                <a:reflection blurRad="6350" stA="50000" endA="300" endPos="50000" dist="29997" dir="5400000" sy="-100000" algn="bl" rotWithShape="0"/>
              </a:effectLst>
              <a:latin typeface="Segoe" pitchFamily="34" charset="0"/>
            </a:endParaRPr>
          </a:p>
        </p:txBody>
      </p:sp>
      <p:sp>
        <p:nvSpPr>
          <p:cNvPr id="14" name="Rectangle 13"/>
          <p:cNvSpPr/>
          <p:nvPr/>
        </p:nvSpPr>
        <p:spPr>
          <a:xfrm rot="18768641">
            <a:off x="6908515" y="4067083"/>
            <a:ext cx="1435036" cy="432458"/>
          </a:xfrm>
          <a:prstGeom prst="rect">
            <a:avLst/>
          </a:prstGeom>
          <a:effectLst/>
        </p:spPr>
        <p:txBody>
          <a:bodyPr wrap="none">
            <a:prstTxWarp prst="textArchDown">
              <a:avLst>
                <a:gd name="adj" fmla="val 21297353"/>
              </a:avLst>
            </a:prstTxWarp>
            <a:spAutoFit/>
          </a:bodyPr>
          <a:lstStyle/>
          <a:p>
            <a:pPr algn="ctr"/>
            <a:r>
              <a:rPr lang="en-US" sz="1100" b="1" dirty="0" smtClean="0">
                <a:effectLst>
                  <a:outerShdw blurRad="63500" sx="102000" sy="102000" algn="ctr" rotWithShape="0">
                    <a:prstClr val="black">
                      <a:alpha val="40000"/>
                    </a:prstClr>
                  </a:outerShdw>
                </a:effectLst>
                <a:latin typeface="Segoe" pitchFamily="34" charset="0"/>
              </a:rPr>
              <a:t>ON-PREMISES</a:t>
            </a:r>
          </a:p>
        </p:txBody>
      </p:sp>
      <p:sp>
        <p:nvSpPr>
          <p:cNvPr id="5" name="Block Arc 4"/>
          <p:cNvSpPr/>
          <p:nvPr/>
        </p:nvSpPr>
        <p:spPr bwMode="auto">
          <a:xfrm flipV="1">
            <a:off x="4662046" y="1548951"/>
            <a:ext cx="3582067" cy="3569898"/>
          </a:xfrm>
          <a:prstGeom prst="blockArc">
            <a:avLst>
              <a:gd name="adj1" fmla="val 10827006"/>
              <a:gd name="adj2" fmla="val 16154631"/>
              <a:gd name="adj3" fmla="val 14717"/>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18" rIns="91436" bIns="45718" numCol="1" rtlCol="0" anchor="t" anchorCtr="0" compatLnSpc="1">
            <a:prstTxWarp prst="textNoShape">
              <a:avLst/>
            </a:prstTxWarp>
          </a:bodyPr>
          <a:lstStyle/>
          <a:p>
            <a:pPr defTabSz="914363"/>
            <a:endParaRPr lang="en-US" sz="1100" b="1" dirty="0" smtClean="0">
              <a:solidFill>
                <a:schemeClr val="lt1"/>
              </a:solidFill>
              <a:effectLst>
                <a:reflection blurRad="6350" stA="50000" endA="300" endPos="50000" dist="29997" dir="5400000" sy="-100000" algn="bl" rotWithShape="0"/>
              </a:effectLst>
              <a:latin typeface="Segoe" pitchFamily="34" charset="0"/>
            </a:endParaRPr>
          </a:p>
        </p:txBody>
      </p:sp>
      <p:sp>
        <p:nvSpPr>
          <p:cNvPr id="13" name="Rectangle 12"/>
          <p:cNvSpPr/>
          <p:nvPr/>
        </p:nvSpPr>
        <p:spPr>
          <a:xfrm rot="2803390">
            <a:off x="4762917" y="4031275"/>
            <a:ext cx="1426346" cy="432458"/>
          </a:xfrm>
          <a:prstGeom prst="rect">
            <a:avLst/>
          </a:prstGeom>
          <a:effectLst/>
        </p:spPr>
        <p:txBody>
          <a:bodyPr wrap="none">
            <a:prstTxWarp prst="textArchDown">
              <a:avLst>
                <a:gd name="adj" fmla="val 21297353"/>
              </a:avLst>
            </a:prstTxWarp>
            <a:spAutoFit/>
          </a:bodyPr>
          <a:lstStyle/>
          <a:p>
            <a:pPr algn="ctr"/>
            <a:r>
              <a:rPr lang="en-US" sz="1100" b="1" dirty="0" smtClean="0">
                <a:effectLst>
                  <a:outerShdw blurRad="63500" sx="102000" sy="102000" algn="ctr" rotWithShape="0">
                    <a:prstClr val="black">
                      <a:alpha val="40000"/>
                    </a:prstClr>
                  </a:outerShdw>
                </a:effectLst>
                <a:latin typeface="Segoe" pitchFamily="34" charset="0"/>
              </a:rPr>
              <a:t>EXTERNAL</a:t>
            </a:r>
          </a:p>
        </p:txBody>
      </p:sp>
      <p:sp>
        <p:nvSpPr>
          <p:cNvPr id="4" name="Block Arc 3"/>
          <p:cNvSpPr/>
          <p:nvPr/>
        </p:nvSpPr>
        <p:spPr bwMode="auto">
          <a:xfrm>
            <a:off x="4669480" y="1279729"/>
            <a:ext cx="3582067" cy="3569898"/>
          </a:xfrm>
          <a:prstGeom prst="blockArc">
            <a:avLst>
              <a:gd name="adj1" fmla="val 11767127"/>
              <a:gd name="adj2" fmla="val 15556725"/>
              <a:gd name="adj3" fmla="val 14714"/>
            </a:avLst>
          </a:prstGeom>
          <a:gradFill flip="none" rotWithShape="1">
            <a:gsLst>
              <a:gs pos="0">
                <a:srgbClr val="FC9204"/>
              </a:gs>
              <a:gs pos="50000">
                <a:srgbClr val="FCB504"/>
              </a:gs>
              <a:gs pos="85000">
                <a:srgbClr val="FDA403"/>
              </a:gs>
              <a:gs pos="100000">
                <a:srgbClr val="FDB351"/>
              </a:gs>
            </a:gsLst>
            <a:lin ang="16200000" scaled="1"/>
            <a:tileRect/>
          </a:gradFill>
          <a:ln w="12700">
            <a:gradFill>
              <a:gsLst>
                <a:gs pos="0">
                  <a:srgbClr val="FFFFCC"/>
                </a:gs>
                <a:gs pos="50000">
                  <a:srgbClr val="FFC000"/>
                </a:gs>
                <a:gs pos="100000">
                  <a:srgbClr val="FC9204"/>
                </a:gs>
              </a:gsLst>
              <a:lin ang="7800000" scaled="0"/>
            </a:gradFill>
            <a:headEnd type="none" w="med" len="med"/>
            <a:tailEnd type="none" w="med" len="med"/>
          </a:ln>
          <a:effectLst>
            <a:outerShdw blurRad="50800" dist="38100" dir="540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t" anchorCtr="0" compatLnSpc="1">
            <a:prstTxWarp prst="textNoShape">
              <a:avLst/>
            </a:prstTxWarp>
          </a:bodyPr>
          <a:lstStyle/>
          <a:p>
            <a:endParaRPr lang="en-US" sz="1100" b="1" dirty="0" smtClean="0">
              <a:effectLst>
                <a:reflection blurRad="6350" stA="50000" endA="300" endPos="50000" dist="29997" dir="5400000" sy="-100000" algn="bl" rotWithShape="0"/>
              </a:effectLst>
              <a:latin typeface="Segoe" pitchFamily="34" charset="0"/>
            </a:endParaRPr>
          </a:p>
        </p:txBody>
      </p:sp>
      <p:sp>
        <p:nvSpPr>
          <p:cNvPr id="51" name="Rectangle 50"/>
          <p:cNvSpPr/>
          <p:nvPr/>
        </p:nvSpPr>
        <p:spPr>
          <a:xfrm rot="19115264">
            <a:off x="5039786" y="1910901"/>
            <a:ext cx="1100163" cy="432458"/>
          </a:xfrm>
          <a:prstGeom prst="rect">
            <a:avLst/>
          </a:prstGeom>
          <a:effectLst/>
        </p:spPr>
        <p:txBody>
          <a:bodyPr wrap="none">
            <a:prstTxWarp prst="textArchUp">
              <a:avLst/>
            </a:prstTxWarp>
            <a:spAutoFit/>
          </a:bodyPr>
          <a:lstStyle/>
          <a:p>
            <a:pPr algn="ctr"/>
            <a:r>
              <a:rPr lang="en-US" sz="1100" b="1" dirty="0" smtClean="0">
                <a:effectLst>
                  <a:outerShdw blurRad="63500" sx="102000" sy="102000" algn="ctr" rotWithShape="0">
                    <a:prstClr val="black">
                      <a:alpha val="40000"/>
                    </a:prstClr>
                  </a:outerShdw>
                </a:effectLst>
                <a:latin typeface="Segoe" pitchFamily="34" charset="0"/>
              </a:rPr>
              <a:t>PARTNER</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animEffect transition="in" filter="fade">
                                      <p:cBhvr>
                                        <p:cTn id="9" dur="500"/>
                                        <p:tgtEl>
                                          <p:spTgt spid="8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1000"/>
                                        <p:tgtEl>
                                          <p:spTgt spid="84"/>
                                        </p:tgtEl>
                                      </p:cBhvr>
                                    </p:animEffect>
                                  </p:childTnLst>
                                </p:cTn>
                              </p:par>
                              <p:par>
                                <p:cTn id="14" presetID="10" presetClass="entr" presetSubtype="0" fill="hold"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1000"/>
                                        <p:tgtEl>
                                          <p:spTgt spid="71"/>
                                        </p:tgtEl>
                                      </p:cBhvr>
                                    </p:animEffect>
                                  </p:childTnLst>
                                </p:cTn>
                              </p:par>
                              <p:par>
                                <p:cTn id="17" presetID="10" presetClass="entr" presetSubtype="0" fill="hold" nodeType="with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1000"/>
                                        <p:tgtEl>
                                          <p:spTgt spid="66"/>
                                        </p:tgtEl>
                                      </p:cBhvr>
                                    </p:animEffect>
                                  </p:childTnLst>
                                </p:cTn>
                              </p:par>
                              <p:par>
                                <p:cTn id="20" presetID="10" presetClass="entr" presetSubtype="0" fill="hold"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1000"/>
                                        <p:tgtEl>
                                          <p:spTgt spid="83"/>
                                        </p:tgtEl>
                                      </p:cBhvr>
                                    </p:animEffect>
                                  </p:childTnLst>
                                </p:cTn>
                              </p:par>
                            </p:childTnLst>
                          </p:cTn>
                        </p:par>
                        <p:par>
                          <p:cTn id="23" fill="hold">
                            <p:stCondLst>
                              <p:cond delay="1500"/>
                            </p:stCondLst>
                            <p:childTnLst>
                              <p:par>
                                <p:cTn id="24" presetID="10" presetClass="exit" presetSubtype="0" fill="hold" nodeType="afterEffect">
                                  <p:stCondLst>
                                    <p:cond delay="0"/>
                                  </p:stCondLst>
                                  <p:childTnLst>
                                    <p:animEffect transition="out" filter="fade">
                                      <p:cBhvr>
                                        <p:cTn id="25" dur="2000"/>
                                        <p:tgtEl>
                                          <p:spTgt spid="85"/>
                                        </p:tgtEl>
                                      </p:cBhvr>
                                    </p:animEffect>
                                    <p:set>
                                      <p:cBhvr>
                                        <p:cTn id="26" dur="1" fill="hold">
                                          <p:stCondLst>
                                            <p:cond delay="1999"/>
                                          </p:stCondLst>
                                        </p:cTn>
                                        <p:tgtEl>
                                          <p:spTgt spid="8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Federated AD RMS</a:t>
            </a:r>
            <a:endParaRPr lang="en-US" dirty="0"/>
          </a:p>
        </p:txBody>
      </p:sp>
      <p:sp>
        <p:nvSpPr>
          <p:cNvPr id="3" name="Subtitle 2"/>
          <p:cNvSpPr>
            <a:spLocks noGrp="1"/>
          </p:cNvSpPr>
          <p:nvPr>
            <p:ph type="subTitle" idx="1"/>
          </p:nvPr>
        </p:nvSpPr>
        <p:spPr>
          <a:xfrm>
            <a:off x="730249" y="5698968"/>
            <a:ext cx="6803209" cy="461665"/>
          </a:xfrm>
        </p:spPr>
        <p:txBody>
          <a:bodyPr/>
          <a:lstStyle/>
          <a:p>
            <a:r>
              <a:rPr lang="en-US" dirty="0" smtClean="0"/>
              <a:t>Cristian Mora</a:t>
            </a:r>
          </a:p>
          <a:p>
            <a:r>
              <a:rPr lang="en-US" dirty="0" smtClean="0"/>
              <a:t>Sr. Solution Product Manager</a:t>
            </a:r>
          </a:p>
          <a:p>
            <a:r>
              <a:rPr lang="en-US" dirty="0" smtClean="0"/>
              <a:t>Microsoft</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ounded Rectangle 32"/>
          <p:cNvSpPr/>
          <p:nvPr/>
        </p:nvSpPr>
        <p:spPr bwMode="auto">
          <a:xfrm>
            <a:off x="4953000" y="1022499"/>
            <a:ext cx="3962400" cy="5562600"/>
          </a:xfrm>
          <a:prstGeom prst="roundRect">
            <a:avLst/>
          </a:prstGeom>
          <a:solidFill>
            <a:schemeClr val="tx1">
              <a:lumMod val="95000"/>
              <a:alpha val="83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34" name="Rounded Rectangle 33"/>
          <p:cNvSpPr/>
          <p:nvPr/>
        </p:nvSpPr>
        <p:spPr bwMode="auto">
          <a:xfrm>
            <a:off x="4953000" y="2089299"/>
            <a:ext cx="3962400" cy="4495800"/>
          </a:xfrm>
          <a:prstGeom prst="roundRect">
            <a:avLst>
              <a:gd name="adj" fmla="val 14119"/>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b" anchorCtr="0" compatLnSpc="1">
            <a:prstTxWarp prst="textNoShape">
              <a:avLst/>
            </a:prstTxWarp>
          </a:bodyPr>
          <a:lstStyle/>
          <a:p>
            <a:pPr lvl="0" algn="ctr" defTabSz="914099" fontAlgn="base">
              <a:spcBef>
                <a:spcPct val="0"/>
              </a:spcBef>
              <a:spcAft>
                <a:spcPct val="0"/>
              </a:spcAft>
              <a:defRPr/>
            </a:pPr>
            <a:endParaRPr lang="en-US" b="1" kern="0" dirty="0" smtClean="0">
              <a:solidFill>
                <a:schemeClr val="tx1"/>
              </a:solidFill>
              <a:latin typeface="Calibri" pitchFamily="34" charset="0"/>
            </a:endParaRPr>
          </a:p>
        </p:txBody>
      </p:sp>
      <p:sp>
        <p:nvSpPr>
          <p:cNvPr id="32" name="Rounded Rectangle 31"/>
          <p:cNvSpPr/>
          <p:nvPr/>
        </p:nvSpPr>
        <p:spPr bwMode="auto">
          <a:xfrm>
            <a:off x="381000" y="1066800"/>
            <a:ext cx="3962400" cy="5562600"/>
          </a:xfrm>
          <a:prstGeom prst="roundRect">
            <a:avLst/>
          </a:prstGeom>
          <a:solidFill>
            <a:schemeClr val="tx1">
              <a:lumMod val="95000"/>
              <a:alpha val="83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2" name="Title 1"/>
          <p:cNvSpPr>
            <a:spLocks noGrp="1"/>
          </p:cNvSpPr>
          <p:nvPr>
            <p:ph type="title"/>
          </p:nvPr>
        </p:nvSpPr>
        <p:spPr>
          <a:xfrm>
            <a:off x="457200" y="228600"/>
            <a:ext cx="8229600" cy="838200"/>
          </a:xfrm>
        </p:spPr>
        <p:txBody>
          <a:bodyPr>
            <a:normAutofit/>
          </a:bodyPr>
          <a:lstStyle/>
          <a:p>
            <a:r>
              <a:rPr lang="en-US" sz="4400" dirty="0" smtClean="0"/>
              <a:t>Demo</a:t>
            </a:r>
            <a:endParaRPr lang="en-US" sz="4400" dirty="0"/>
          </a:p>
        </p:txBody>
      </p:sp>
      <p:sp>
        <p:nvSpPr>
          <p:cNvPr id="113" name="Rounded Rectangle 112"/>
          <p:cNvSpPr/>
          <p:nvPr/>
        </p:nvSpPr>
        <p:spPr bwMode="auto">
          <a:xfrm>
            <a:off x="381000" y="2133600"/>
            <a:ext cx="3962400" cy="4495800"/>
          </a:xfrm>
          <a:prstGeom prst="roundRect">
            <a:avLst>
              <a:gd name="adj" fmla="val 14119"/>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b" anchorCtr="0" compatLnSpc="1">
            <a:prstTxWarp prst="textNoShape">
              <a:avLst/>
            </a:prstTxWarp>
          </a:bodyPr>
          <a:lstStyle/>
          <a:p>
            <a:pPr lvl="0" algn="ctr" defTabSz="914099" fontAlgn="base">
              <a:spcBef>
                <a:spcPct val="0"/>
              </a:spcBef>
              <a:spcAft>
                <a:spcPct val="0"/>
              </a:spcAft>
              <a:defRPr/>
            </a:pPr>
            <a:endParaRPr lang="en-US" b="1" kern="0" dirty="0" smtClean="0">
              <a:solidFill>
                <a:schemeClr val="tx1"/>
              </a:solidFill>
              <a:latin typeface="Calibri" pitchFamily="34" charset="0"/>
            </a:endParaRPr>
          </a:p>
        </p:txBody>
      </p:sp>
      <p:pic>
        <p:nvPicPr>
          <p:cNvPr id="54" name="Picture 2" descr="C:\Documents and Settings\Pennie\My Documents\ACERDATA (D)\Pennie's documents\MS Image\Shapes and Graphics\Windows_Vista_Icons_ for_Marketing_use\GenericUser.png"/>
          <p:cNvPicPr>
            <a:picLocks noChangeAspect="1" noChangeArrowheads="1"/>
          </p:cNvPicPr>
          <p:nvPr/>
        </p:nvPicPr>
        <p:blipFill>
          <a:blip r:embed="rId3" cstate="print">
            <a:grayscl/>
          </a:blip>
          <a:srcRect/>
          <a:stretch>
            <a:fillRect/>
          </a:stretch>
        </p:blipFill>
        <p:spPr bwMode="auto">
          <a:xfrm flipH="1">
            <a:off x="1066800" y="4484337"/>
            <a:ext cx="928536" cy="1130011"/>
          </a:xfrm>
          <a:prstGeom prst="rect">
            <a:avLst/>
          </a:prstGeom>
          <a:noFill/>
        </p:spPr>
      </p:pic>
      <p:sp>
        <p:nvSpPr>
          <p:cNvPr id="55" name="Rectangle 54"/>
          <p:cNvSpPr/>
          <p:nvPr/>
        </p:nvSpPr>
        <p:spPr>
          <a:xfrm>
            <a:off x="1509188" y="5584058"/>
            <a:ext cx="880370" cy="338554"/>
          </a:xfrm>
          <a:prstGeom prst="rect">
            <a:avLst/>
          </a:prstGeom>
        </p:spPr>
        <p:txBody>
          <a:bodyPr wrap="none">
            <a:spAutoFit/>
          </a:bodyPr>
          <a:lstStyle/>
          <a:p>
            <a:pPr algn="ctr"/>
            <a:r>
              <a:rPr lang="en-US" sz="1600" b="1" dirty="0" smtClean="0"/>
              <a:t>Charlie</a:t>
            </a:r>
            <a:endParaRPr lang="en-US" sz="1600" b="1" dirty="0"/>
          </a:p>
        </p:txBody>
      </p:sp>
      <p:sp>
        <p:nvSpPr>
          <p:cNvPr id="56" name="Rectangle 55"/>
          <p:cNvSpPr/>
          <p:nvPr/>
        </p:nvSpPr>
        <p:spPr>
          <a:xfrm>
            <a:off x="719559" y="5895201"/>
            <a:ext cx="2459620" cy="276999"/>
          </a:xfrm>
          <a:prstGeom prst="rect">
            <a:avLst/>
          </a:prstGeom>
        </p:spPr>
        <p:txBody>
          <a:bodyPr wrap="square">
            <a:spAutoFit/>
          </a:bodyPr>
          <a:lstStyle/>
          <a:p>
            <a:pPr algn="ctr"/>
            <a:r>
              <a:rPr lang="en-US" sz="1200" b="1" dirty="0" smtClean="0"/>
              <a:t>Trey Employee</a:t>
            </a:r>
          </a:p>
        </p:txBody>
      </p:sp>
      <p:pic>
        <p:nvPicPr>
          <p:cNvPr id="62" name="Picture 61" descr="C:\Program Files\Microsoft Resource DVD Artwork\DVD_ART\Artwork_Imagery\HARDWARE_IMAGERY\Illustration - Misc Hardware\Windows Vista Illustration Icons\VPN.png"/>
          <p:cNvPicPr>
            <a:picLocks noChangeAspect="1" noChangeArrowheads="1"/>
          </p:cNvPicPr>
          <p:nvPr/>
        </p:nvPicPr>
        <p:blipFill>
          <a:blip r:embed="rId4" cstate="screen"/>
          <a:srcRect/>
          <a:stretch>
            <a:fillRect/>
          </a:stretch>
        </p:blipFill>
        <p:spPr bwMode="auto">
          <a:xfrm>
            <a:off x="6703889" y="4013244"/>
            <a:ext cx="898099" cy="1066800"/>
          </a:xfrm>
          <a:prstGeom prst="rect">
            <a:avLst/>
          </a:prstGeom>
          <a:noFill/>
          <a:effectLst>
            <a:outerShdw blurRad="254000" dist="101600" dir="5400000" algn="t" rotWithShape="0">
              <a:prstClr val="black">
                <a:alpha val="56000"/>
              </a:prstClr>
            </a:outerShdw>
          </a:effectLst>
        </p:spPr>
      </p:pic>
      <p:pic>
        <p:nvPicPr>
          <p:cNvPr id="60" name="Picture 59" descr="C:\Program Files\Microsoft Resource DVD Artwork\DVD_ART\Artwork_Imagery\HARDWARE_IMAGERY\Illustration - Misc Hardware\Windows Vista Illustration Icons\VPN.png"/>
          <p:cNvPicPr>
            <a:picLocks noChangeAspect="1" noChangeArrowheads="1"/>
          </p:cNvPicPr>
          <p:nvPr/>
        </p:nvPicPr>
        <p:blipFill>
          <a:blip r:embed="rId4" cstate="screen"/>
          <a:srcRect/>
          <a:stretch>
            <a:fillRect/>
          </a:stretch>
        </p:blipFill>
        <p:spPr bwMode="auto">
          <a:xfrm>
            <a:off x="3124200" y="2390001"/>
            <a:ext cx="898099" cy="1066800"/>
          </a:xfrm>
          <a:prstGeom prst="rect">
            <a:avLst/>
          </a:prstGeom>
          <a:noFill/>
          <a:effectLst>
            <a:outerShdw blurRad="254000" dist="101600" dir="5400000" algn="t" rotWithShape="0">
              <a:prstClr val="black">
                <a:alpha val="56000"/>
              </a:prstClr>
            </a:outerShdw>
          </a:effectLst>
        </p:spPr>
      </p:pic>
      <p:pic>
        <p:nvPicPr>
          <p:cNvPr id="116" name="Picture 3" descr="C:\Documents and Settings\Pennie\My Documents\ACERDATA (D)\Pennie's documents\MS Image\Shapes and Graphics\_WINDOWS SERVER ICONS\Misc\Web Services.png"/>
          <p:cNvPicPr>
            <a:picLocks noChangeAspect="1" noChangeArrowheads="1"/>
          </p:cNvPicPr>
          <p:nvPr/>
        </p:nvPicPr>
        <p:blipFill>
          <a:blip r:embed="rId5" cstate="print"/>
          <a:srcRect/>
          <a:stretch>
            <a:fillRect/>
          </a:stretch>
        </p:blipFill>
        <p:spPr bwMode="auto">
          <a:xfrm>
            <a:off x="3505200" y="3075801"/>
            <a:ext cx="558466" cy="603368"/>
          </a:xfrm>
          <a:prstGeom prst="rect">
            <a:avLst/>
          </a:prstGeom>
          <a:noFill/>
        </p:spPr>
      </p:pic>
      <p:pic>
        <p:nvPicPr>
          <p:cNvPr id="61" name="Picture 60" descr="Mobility.png"/>
          <p:cNvPicPr>
            <a:picLocks noChangeAspect="1"/>
          </p:cNvPicPr>
          <p:nvPr/>
        </p:nvPicPr>
        <p:blipFill>
          <a:blip r:embed="rId6" cstate="print"/>
          <a:stretch>
            <a:fillRect/>
          </a:stretch>
        </p:blipFill>
        <p:spPr>
          <a:xfrm flipH="1">
            <a:off x="762000" y="4712937"/>
            <a:ext cx="990602" cy="990600"/>
          </a:xfrm>
          <a:prstGeom prst="rect">
            <a:avLst/>
          </a:prstGeom>
          <a:effectLst>
            <a:outerShdw blurRad="190500" dist="114300" dir="5400000" algn="t" rotWithShape="0">
              <a:prstClr val="black">
                <a:alpha val="40000"/>
              </a:prstClr>
            </a:outerShdw>
          </a:effectLst>
        </p:spPr>
      </p:pic>
      <p:pic>
        <p:nvPicPr>
          <p:cNvPr id="51" name="Picture 3" descr="C:\Documents and Settings\Pennie\My Documents\ACERDATA (D)\Pennie's documents\MS Image\Shapes and Graphics\_WINDOWS SERVER ICONS\Misc\Web Services.png"/>
          <p:cNvPicPr>
            <a:picLocks noChangeAspect="1" noChangeArrowheads="1"/>
          </p:cNvPicPr>
          <p:nvPr/>
        </p:nvPicPr>
        <p:blipFill>
          <a:blip r:embed="rId5" cstate="print"/>
          <a:srcRect/>
          <a:stretch>
            <a:fillRect/>
          </a:stretch>
        </p:blipFill>
        <p:spPr bwMode="auto">
          <a:xfrm>
            <a:off x="7205389" y="4781236"/>
            <a:ext cx="346878" cy="374768"/>
          </a:xfrm>
          <a:prstGeom prst="rect">
            <a:avLst/>
          </a:prstGeom>
          <a:noFill/>
        </p:spPr>
      </p:pic>
      <p:grpSp>
        <p:nvGrpSpPr>
          <p:cNvPr id="3" name="Group 60"/>
          <p:cNvGrpSpPr/>
          <p:nvPr/>
        </p:nvGrpSpPr>
        <p:grpSpPr>
          <a:xfrm>
            <a:off x="7218451" y="4400236"/>
            <a:ext cx="300593" cy="330637"/>
            <a:chOff x="4312736" y="2045757"/>
            <a:chExt cx="376792" cy="559237"/>
          </a:xfrm>
        </p:grpSpPr>
        <p:pic>
          <p:nvPicPr>
            <p:cNvPr id="47" name="Picture 195" descr="Document_Document01"/>
            <p:cNvPicPr>
              <a:picLocks noChangeAspect="1" noChangeArrowheads="1"/>
            </p:cNvPicPr>
            <p:nvPr/>
          </p:nvPicPr>
          <p:blipFill>
            <a:blip r:embed="rId7" cstate="print"/>
            <a:srcRect/>
            <a:stretch>
              <a:fillRect/>
            </a:stretch>
          </p:blipFill>
          <p:spPr bwMode="auto">
            <a:xfrm>
              <a:off x="4312736" y="2045757"/>
              <a:ext cx="376792" cy="559237"/>
            </a:xfrm>
            <a:prstGeom prst="rect">
              <a:avLst/>
            </a:prstGeom>
            <a:noFill/>
            <a:ln w="9525">
              <a:noFill/>
              <a:miter lim="800000"/>
              <a:headEnd/>
              <a:tailEnd/>
            </a:ln>
          </p:spPr>
        </p:pic>
        <p:pic>
          <p:nvPicPr>
            <p:cNvPr id="48" name="Picture 5" descr="D:\Clip_Installer\DVD_ART\Artwork_Imagery\HARDWARE_IMAGERY\Illustration - Misc Hardware\Windows Vista Illustration Icons\Complete.png"/>
            <p:cNvPicPr>
              <a:picLocks noChangeAspect="1" noChangeArrowheads="1"/>
            </p:cNvPicPr>
            <p:nvPr/>
          </p:nvPicPr>
          <p:blipFill>
            <a:blip r:embed="rId8" cstate="print"/>
            <a:srcRect/>
            <a:stretch>
              <a:fillRect/>
            </a:stretch>
          </p:blipFill>
          <p:spPr bwMode="auto">
            <a:xfrm>
              <a:off x="4343840" y="2100449"/>
              <a:ext cx="112428" cy="127248"/>
            </a:xfrm>
            <a:prstGeom prst="rect">
              <a:avLst/>
            </a:prstGeom>
            <a:noFill/>
            <a:ln w="9525">
              <a:noFill/>
              <a:miter lim="800000"/>
              <a:headEnd/>
              <a:tailEnd/>
            </a:ln>
          </p:spPr>
        </p:pic>
        <p:pic>
          <p:nvPicPr>
            <p:cNvPr id="49" name="Picture 6" descr="D:\Clip_Installer\DVD_ART\Artwork_Imagery\HARDWARE_IMAGERY\Illustration - Misc Hardware\Windows Vista Illustration Icons\Error.png"/>
            <p:cNvPicPr>
              <a:picLocks noChangeAspect="1" noChangeArrowheads="1"/>
            </p:cNvPicPr>
            <p:nvPr/>
          </p:nvPicPr>
          <p:blipFill>
            <a:blip r:embed="rId9" cstate="print"/>
            <a:srcRect/>
            <a:stretch>
              <a:fillRect/>
            </a:stretch>
          </p:blipFill>
          <p:spPr bwMode="auto">
            <a:xfrm>
              <a:off x="4336141" y="2245108"/>
              <a:ext cx="129395" cy="146451"/>
            </a:xfrm>
            <a:prstGeom prst="rect">
              <a:avLst/>
            </a:prstGeom>
            <a:noFill/>
            <a:ln w="9525">
              <a:noFill/>
              <a:miter lim="800000"/>
              <a:headEnd/>
              <a:tailEnd/>
            </a:ln>
          </p:spPr>
        </p:pic>
        <p:pic>
          <p:nvPicPr>
            <p:cNvPr id="50" name="Picture 5" descr="D:\Clip_Installer\DVD_ART\Artwork_Imagery\HARDWARE_IMAGERY\Illustration - Misc Hardware\Windows Vista Illustration Icons\Complete.png"/>
            <p:cNvPicPr>
              <a:picLocks noChangeAspect="1" noChangeArrowheads="1"/>
            </p:cNvPicPr>
            <p:nvPr/>
          </p:nvPicPr>
          <p:blipFill>
            <a:blip r:embed="rId8" cstate="print"/>
            <a:srcRect/>
            <a:stretch>
              <a:fillRect/>
            </a:stretch>
          </p:blipFill>
          <p:spPr bwMode="auto">
            <a:xfrm>
              <a:off x="4340221" y="2391303"/>
              <a:ext cx="112428" cy="127248"/>
            </a:xfrm>
            <a:prstGeom prst="rect">
              <a:avLst/>
            </a:prstGeom>
            <a:noFill/>
            <a:ln w="9525">
              <a:noFill/>
              <a:miter lim="800000"/>
              <a:headEnd/>
              <a:tailEnd/>
            </a:ln>
          </p:spPr>
        </p:pic>
      </p:grpSp>
      <p:pic>
        <p:nvPicPr>
          <p:cNvPr id="45" name="Picture 1" descr="C:\Documents and Settings\justin\Desktop\JC015\green glow sheild copy.png"/>
          <p:cNvPicPr>
            <a:picLocks noChangeAspect="1" noChangeArrowheads="1"/>
          </p:cNvPicPr>
          <p:nvPr/>
        </p:nvPicPr>
        <p:blipFill>
          <a:blip r:embed="rId10" cstate="print"/>
          <a:stretch>
            <a:fillRect/>
          </a:stretch>
        </p:blipFill>
        <p:spPr bwMode="auto">
          <a:xfrm>
            <a:off x="7370851" y="4628836"/>
            <a:ext cx="470262" cy="535710"/>
          </a:xfrm>
          <a:prstGeom prst="rect">
            <a:avLst/>
          </a:prstGeom>
          <a:noFill/>
        </p:spPr>
      </p:pic>
      <p:pic>
        <p:nvPicPr>
          <p:cNvPr id="68" name="Picture 67" descr="C:\Program Files\Microsoft Resource DVD Artwork\DVD_ART\Artwork_Imagery\HARDWARE_IMAGERY\Illustration - Misc Hardware\Windows Vista Illustration Icons\VPN.png"/>
          <p:cNvPicPr>
            <a:picLocks noChangeAspect="1" noChangeArrowheads="1"/>
          </p:cNvPicPr>
          <p:nvPr/>
        </p:nvPicPr>
        <p:blipFill>
          <a:blip r:embed="rId4" cstate="screen"/>
          <a:srcRect/>
          <a:stretch>
            <a:fillRect/>
          </a:stretch>
        </p:blipFill>
        <p:spPr bwMode="auto">
          <a:xfrm>
            <a:off x="5181600" y="2781331"/>
            <a:ext cx="898099" cy="1066800"/>
          </a:xfrm>
          <a:prstGeom prst="rect">
            <a:avLst/>
          </a:prstGeom>
          <a:noFill/>
          <a:effectLst>
            <a:outerShdw blurRad="254000" dist="101600" dir="5400000" algn="t" rotWithShape="0">
              <a:prstClr val="black">
                <a:alpha val="56000"/>
              </a:prstClr>
            </a:outerShdw>
          </a:effectLst>
        </p:spPr>
      </p:pic>
      <p:pic>
        <p:nvPicPr>
          <p:cNvPr id="69" name="Picture 3" descr="C:\Documents and Settings\Pennie\My Documents\ACERDATA (D)\Pennie's documents\MS Image\Shapes and Graphics\_WINDOWS SERVER ICONS\Misc\Web Services.png"/>
          <p:cNvPicPr>
            <a:picLocks noChangeAspect="1" noChangeArrowheads="1"/>
          </p:cNvPicPr>
          <p:nvPr/>
        </p:nvPicPr>
        <p:blipFill>
          <a:blip r:embed="rId5" cstate="print"/>
          <a:srcRect/>
          <a:stretch>
            <a:fillRect/>
          </a:stretch>
        </p:blipFill>
        <p:spPr bwMode="auto">
          <a:xfrm>
            <a:off x="5562600" y="3467131"/>
            <a:ext cx="558466" cy="603368"/>
          </a:xfrm>
          <a:prstGeom prst="rect">
            <a:avLst/>
          </a:prstGeom>
          <a:noFill/>
        </p:spPr>
      </p:pic>
      <p:pic>
        <p:nvPicPr>
          <p:cNvPr id="12" name="Picture 11"/>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6170489" y="5156244"/>
            <a:ext cx="1770867" cy="447675"/>
          </a:xfrm>
          <a:prstGeom prst="rect">
            <a:avLst/>
          </a:prstGeom>
        </p:spPr>
      </p:pic>
      <p:grpSp>
        <p:nvGrpSpPr>
          <p:cNvPr id="4" name="Group 30"/>
          <p:cNvGrpSpPr/>
          <p:nvPr/>
        </p:nvGrpSpPr>
        <p:grpSpPr>
          <a:xfrm>
            <a:off x="1120854" y="3380601"/>
            <a:ext cx="3133498" cy="581799"/>
            <a:chOff x="1120854" y="2133600"/>
            <a:chExt cx="3133498" cy="581799"/>
          </a:xfrm>
        </p:grpSpPr>
        <p:pic>
          <p:nvPicPr>
            <p:cNvPr id="13" name="Picture 12"/>
            <p:cNvPicPr>
              <a:picLocks noChangeAspect="1"/>
            </p:cNvPicPr>
            <p:nvPr/>
          </p:nvPicPr>
          <p:blipFill>
            <a:blip r:embed="rId12" cstate="print">
              <a:clrChange>
                <a:clrFrom>
                  <a:srgbClr val="FFFFFE"/>
                </a:clrFrom>
                <a:clrTo>
                  <a:srgbClr val="FFFFFE">
                    <a:alpha val="0"/>
                  </a:srgbClr>
                </a:clrTo>
              </a:clrChange>
            </a:blip>
            <a:stretch>
              <a:fillRect/>
            </a:stretch>
          </p:blipFill>
          <p:spPr>
            <a:xfrm>
              <a:off x="1120854" y="2133600"/>
              <a:ext cx="2822028" cy="533400"/>
            </a:xfrm>
            <a:prstGeom prst="rect">
              <a:avLst/>
            </a:prstGeom>
          </p:spPr>
        </p:pic>
        <p:sp>
          <p:nvSpPr>
            <p:cNvPr id="28" name="TextBox 27"/>
            <p:cNvSpPr txBox="1"/>
            <p:nvPr/>
          </p:nvSpPr>
          <p:spPr>
            <a:xfrm>
              <a:off x="3810000" y="2438400"/>
              <a:ext cx="444352" cy="276999"/>
            </a:xfrm>
            <a:prstGeom prst="rect">
              <a:avLst/>
            </a:prstGeom>
            <a:noFill/>
          </p:spPr>
          <p:txBody>
            <a:bodyPr wrap="square" rtlCol="0">
              <a:spAutoFit/>
            </a:bodyPr>
            <a:lstStyle/>
            <a:p>
              <a:r>
                <a:rPr lang="en-US" sz="1200" dirty="0" smtClean="0"/>
                <a:t>2.0</a:t>
              </a:r>
              <a:endParaRPr lang="en-US" sz="1200" dirty="0"/>
            </a:p>
          </p:txBody>
        </p:sp>
      </p:grpSp>
      <p:grpSp>
        <p:nvGrpSpPr>
          <p:cNvPr id="5" name="Group 31"/>
          <p:cNvGrpSpPr/>
          <p:nvPr/>
        </p:nvGrpSpPr>
        <p:grpSpPr>
          <a:xfrm>
            <a:off x="5791200" y="2781331"/>
            <a:ext cx="3133498" cy="581799"/>
            <a:chOff x="5791200" y="1219200"/>
            <a:chExt cx="3133498" cy="581799"/>
          </a:xfrm>
        </p:grpSpPr>
        <p:pic>
          <p:nvPicPr>
            <p:cNvPr id="29" name="Picture 28"/>
            <p:cNvPicPr>
              <a:picLocks noChangeAspect="1"/>
            </p:cNvPicPr>
            <p:nvPr/>
          </p:nvPicPr>
          <p:blipFill>
            <a:blip r:embed="rId12" cstate="print">
              <a:clrChange>
                <a:clrFrom>
                  <a:srgbClr val="FFFFFE"/>
                </a:clrFrom>
                <a:clrTo>
                  <a:srgbClr val="FFFFFE">
                    <a:alpha val="0"/>
                  </a:srgbClr>
                </a:clrTo>
              </a:clrChange>
            </a:blip>
            <a:stretch>
              <a:fillRect/>
            </a:stretch>
          </p:blipFill>
          <p:spPr>
            <a:xfrm>
              <a:off x="5791200" y="1219200"/>
              <a:ext cx="2822028" cy="533400"/>
            </a:xfrm>
            <a:prstGeom prst="rect">
              <a:avLst/>
            </a:prstGeom>
          </p:spPr>
        </p:pic>
        <p:sp>
          <p:nvSpPr>
            <p:cNvPr id="30" name="TextBox 29"/>
            <p:cNvSpPr txBox="1"/>
            <p:nvPr/>
          </p:nvSpPr>
          <p:spPr>
            <a:xfrm>
              <a:off x="8480346" y="1524000"/>
              <a:ext cx="444352" cy="276999"/>
            </a:xfrm>
            <a:prstGeom prst="rect">
              <a:avLst/>
            </a:prstGeom>
            <a:noFill/>
          </p:spPr>
          <p:txBody>
            <a:bodyPr wrap="square" rtlCol="0">
              <a:spAutoFit/>
            </a:bodyPr>
            <a:lstStyle/>
            <a:p>
              <a:r>
                <a:rPr lang="en-US" sz="1200" dirty="0" smtClean="0">
                  <a:solidFill>
                    <a:schemeClr val="bg1">
                      <a:lumMod val="50000"/>
                    </a:schemeClr>
                  </a:solidFill>
                </a:rPr>
                <a:t>2.0</a:t>
              </a:r>
              <a:endParaRPr lang="en-US" sz="1200" dirty="0">
                <a:solidFill>
                  <a:schemeClr val="bg1">
                    <a:lumMod val="50000"/>
                  </a:schemeClr>
                </a:solidFill>
              </a:endParaRPr>
            </a:p>
          </p:txBody>
        </p:sp>
      </p:grpSp>
      <p:pic>
        <p:nvPicPr>
          <p:cNvPr id="6" name="Picture 2"/>
          <p:cNvPicPr>
            <a:picLocks noChangeAspect="1" noChangeArrowheads="1"/>
          </p:cNvPicPr>
          <p:nvPr/>
        </p:nvPicPr>
        <p:blipFill rotWithShape="1">
          <a:blip r:embed="rId13" cstate="print">
            <a:extLst>
              <a:ext uri="{28A0092B-C50C-407E-A947-70E740481C1C}">
                <a14:useLocalDpi xmlns:a14="http://schemas.microsoft.com/office/drawing/2010/main" xmlns="" val="0"/>
              </a:ext>
            </a:extLst>
          </a:blip>
          <a:srcRect l="13882" t="15216" r="75815" b="80491"/>
          <a:stretch/>
        </p:blipFill>
        <p:spPr bwMode="auto">
          <a:xfrm>
            <a:off x="5715000" y="1219200"/>
            <a:ext cx="2286000" cy="7621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5" name="Picture 2"/>
          <p:cNvPicPr>
            <a:picLocks noChangeAspect="1" noChangeArrowheads="1"/>
          </p:cNvPicPr>
          <p:nvPr/>
        </p:nvPicPr>
        <p:blipFill rotWithShape="1">
          <a:blip r:embed="rId13" cstate="print">
            <a:extLst>
              <a:ext uri="{28A0092B-C50C-407E-A947-70E740481C1C}">
                <a14:useLocalDpi xmlns:a14="http://schemas.microsoft.com/office/drawing/2010/main" xmlns="" val="0"/>
              </a:ext>
            </a:extLst>
          </a:blip>
          <a:srcRect l="73747" t="15272" r="18607" b="80349"/>
          <a:stretch/>
        </p:blipFill>
        <p:spPr bwMode="auto">
          <a:xfrm>
            <a:off x="1447800" y="1219200"/>
            <a:ext cx="1667474" cy="7639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6" name="TextBox 35"/>
          <p:cNvSpPr txBox="1"/>
          <p:nvPr/>
        </p:nvSpPr>
        <p:spPr>
          <a:xfrm>
            <a:off x="3814167" y="3670046"/>
            <a:ext cx="444352" cy="276999"/>
          </a:xfrm>
          <a:prstGeom prst="rect">
            <a:avLst/>
          </a:prstGeom>
          <a:noFill/>
        </p:spPr>
        <p:txBody>
          <a:bodyPr wrap="square" rtlCol="0">
            <a:spAutoFit/>
          </a:bodyPr>
          <a:lstStyle/>
          <a:p>
            <a:r>
              <a:rPr lang="en-US" sz="1200" dirty="0" smtClean="0">
                <a:solidFill>
                  <a:schemeClr val="bg1">
                    <a:lumMod val="50000"/>
                  </a:schemeClr>
                </a:solidFill>
              </a:rPr>
              <a:t>2.0</a:t>
            </a:r>
            <a:endParaRPr lang="en-US" sz="1200" dirty="0">
              <a:solidFill>
                <a:schemeClr val="bg1">
                  <a:lumMod val="50000"/>
                </a:schemeClr>
              </a:solidFill>
            </a:endParaRPr>
          </a:p>
        </p:txBody>
      </p:sp>
      <p:pic>
        <p:nvPicPr>
          <p:cNvPr id="37" name="Picture 36"/>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5337591" y="5674027"/>
            <a:ext cx="3436057" cy="521289"/>
          </a:xfrm>
          <a:prstGeom prst="rect">
            <a:avLst/>
          </a:prstGeom>
        </p:spPr>
      </p:pic>
    </p:spTree>
    <p:extLst>
      <p:ext uri="{BB962C8B-B14F-4D97-AF65-F5344CB8AC3E}">
        <p14:creationId xmlns:p14="http://schemas.microsoft.com/office/powerpoint/2010/main" xmlns="" val="2813404528"/>
      </p:ext>
    </p:extLst>
  </p:cSld>
  <p:clrMapOvr>
    <a:masterClrMapping/>
  </p:clrMapOvr>
  <mc:AlternateContent xmlns:mc="http://schemas.openxmlformats.org/markup-compatibility/2006">
    <mc:Choice xmlns:p14="http://schemas.microsoft.com/office/powerpoint/2007/7/12/main" xmlns="" Requires="p14">
      <p:transition xmlns:p141="http://schemas.microsoft.com/office/powerpoint/2010/main" spd="slow" p141:dur="2000" advTm="0"/>
    </mc:Choice>
    <mc:Fallback>
      <p:transition spd="slow"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Oval 72"/>
          <p:cNvSpPr/>
          <p:nvPr/>
        </p:nvSpPr>
        <p:spPr bwMode="auto">
          <a:xfrm>
            <a:off x="5451900" y="1923450"/>
            <a:ext cx="2590799" cy="2590799"/>
          </a:xfrm>
          <a:prstGeom prst="ellipse">
            <a:avLst/>
          </a:prstGeom>
          <a:solidFill>
            <a:schemeClr val="accent1"/>
          </a:solidFill>
          <a:ln w="9525" cap="flat" cmpd="sng" algn="ctr">
            <a:noFill/>
            <a:prstDash val="solid"/>
            <a:round/>
            <a:headEnd type="none" w="med" len="med"/>
            <a:tailEnd type="none" w="med" len="med"/>
          </a:ln>
          <a:effectLst>
            <a:softEdge rad="635000"/>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79" name="Block Arc 78"/>
          <p:cNvSpPr/>
          <p:nvPr/>
        </p:nvSpPr>
        <p:spPr bwMode="auto">
          <a:xfrm rot="10800000" flipH="1" flipV="1">
            <a:off x="5145970" y="1503247"/>
            <a:ext cx="3105442" cy="3094892"/>
          </a:xfrm>
          <a:prstGeom prst="blockArc">
            <a:avLst>
              <a:gd name="adj1" fmla="val 10827006"/>
              <a:gd name="adj2" fmla="val 16133680"/>
              <a:gd name="adj3" fmla="val 15323"/>
            </a:avLst>
          </a:prstGeom>
          <a:ln>
            <a:headEnd type="none" w="med" len="med"/>
            <a:tailEnd type="none" w="med" len="med"/>
          </a:ln>
        </p:spPr>
        <p:style>
          <a:lnRef idx="0">
            <a:schemeClr val="accent3"/>
          </a:lnRef>
          <a:fillRef idx="1003">
            <a:schemeClr val="lt1"/>
          </a:fillRef>
          <a:effectRef idx="3">
            <a:schemeClr val="accent3"/>
          </a:effectRef>
          <a:fontRef idx="minor">
            <a:schemeClr val="lt1"/>
          </a:fontRef>
        </p:style>
        <p:txBody>
          <a:bodyPr vert="horz" wrap="square" lIns="91440" tIns="45718" rIns="91436" bIns="45718" numCol="1" rtlCol="0" anchor="t" anchorCtr="0" compatLnSpc="1">
            <a:prstTxWarp prst="textNoShape">
              <a:avLst/>
            </a:prstTxWarp>
          </a:bodyPr>
          <a:lstStyle/>
          <a:p>
            <a:endParaRPr lang="en-US" sz="1100" b="1" dirty="0" smtClean="0">
              <a:solidFill>
                <a:schemeClr val="lt1"/>
              </a:solidFill>
              <a:effectLst>
                <a:reflection blurRad="6350" stA="50000" endA="300" endPos="50000" dist="29997" dir="5400000" sy="-100000" algn="bl" rotWithShape="0"/>
              </a:effectLst>
              <a:latin typeface="Segoe" pitchFamily="34" charset="0"/>
            </a:endParaRPr>
          </a:p>
        </p:txBody>
      </p:sp>
      <p:sp>
        <p:nvSpPr>
          <p:cNvPr id="28" name="Rectangle 27"/>
          <p:cNvSpPr/>
          <p:nvPr/>
        </p:nvSpPr>
        <p:spPr bwMode="auto">
          <a:xfrm rot="16200000" flipV="1">
            <a:off x="7049385" y="-297713"/>
            <a:ext cx="1796902" cy="2392325"/>
          </a:xfrm>
          <a:prstGeom prst="rect">
            <a:avLst/>
          </a:prstGeom>
          <a:gradFill flip="none" rotWithShape="1">
            <a:gsLst>
              <a:gs pos="1000">
                <a:srgbClr val="68C33B">
                  <a:alpha val="88000"/>
                </a:srgbClr>
              </a:gs>
              <a:gs pos="100000">
                <a:schemeClr val="bg1">
                  <a:alpha val="0"/>
                </a:schemeClr>
              </a:gs>
            </a:gsLst>
            <a:path path="rect">
              <a:fillToRect l="100000" b="100000"/>
            </a:path>
            <a:tileRect t="-100000" r="-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08" name="Rounded Rectangle 107"/>
          <p:cNvSpPr/>
          <p:nvPr/>
        </p:nvSpPr>
        <p:spPr bwMode="auto">
          <a:xfrm>
            <a:off x="79066" y="5418079"/>
            <a:ext cx="7617133" cy="1291097"/>
          </a:xfrm>
          <a:prstGeom prst="roundRect">
            <a:avLst>
              <a:gd name="adj" fmla="val 12595"/>
            </a:avLst>
          </a:prstGeom>
          <a:solidFill>
            <a:schemeClr val="bg1">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10" name="Rounded Rectangle 109"/>
          <p:cNvSpPr/>
          <p:nvPr/>
        </p:nvSpPr>
        <p:spPr bwMode="auto">
          <a:xfrm>
            <a:off x="287470" y="1854819"/>
            <a:ext cx="4144426" cy="3123235"/>
          </a:xfrm>
          <a:prstGeom prst="roundRect">
            <a:avLst>
              <a:gd name="adj" fmla="val 6551"/>
            </a:avLst>
          </a:prstGeom>
          <a:solidFill>
            <a:srgbClr val="FFFFFF"/>
          </a:solidFill>
          <a:ln>
            <a:solidFill>
              <a:srgbClr val="4E922C"/>
            </a:solidFill>
            <a:headEnd type="none" w="med" len="med"/>
            <a:tailEnd type="none" w="med" len="med"/>
          </a:ln>
          <a:effectLst>
            <a:outerShdw blurRad="215900" dist="88900" dir="5400000" sx="99000" sy="99000" algn="ctr" rotWithShape="0">
              <a:srgbClr val="000000">
                <a:alpha val="86000"/>
              </a:srgb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230188" lvl="1" indent="-230188" defTabSz="914099" fontAlgn="base">
              <a:spcBef>
                <a:spcPts val="600"/>
              </a:spcBef>
              <a:spcAft>
                <a:spcPts val="600"/>
              </a:spcAft>
              <a:buClr>
                <a:srgbClr val="375517"/>
              </a:buClr>
              <a:buSzPct val="120000"/>
              <a:buFont typeface="Arial" pitchFamily="34" charset="0"/>
              <a:buChar char="•"/>
              <a:defRPr/>
            </a:pPr>
            <a:r>
              <a:rPr lang="en-US" sz="1600" dirty="0" smtClean="0">
                <a:solidFill>
                  <a:schemeClr val="bg1"/>
                </a:solidFill>
                <a:latin typeface="Segoe" charset="0"/>
              </a:rPr>
              <a:t>Automatically apply information policies from within Microsoft Office SharePoint</a:t>
            </a:r>
            <a:r>
              <a:rPr lang="en-US" sz="1600" baseline="30000" dirty="0" smtClean="0">
                <a:solidFill>
                  <a:schemeClr val="bg1"/>
                </a:solidFill>
                <a:latin typeface="Segoe" charset="0"/>
              </a:rPr>
              <a:t>®</a:t>
            </a:r>
            <a:r>
              <a:rPr lang="en-US" sz="1600" dirty="0" smtClean="0">
                <a:solidFill>
                  <a:schemeClr val="bg1"/>
                </a:solidFill>
                <a:latin typeface="Segoe" charset="0"/>
              </a:rPr>
              <a:t> Server and Microsoft Exchange Server</a:t>
            </a:r>
          </a:p>
          <a:p>
            <a:pPr marL="230188" lvl="1" indent="-230188" defTabSz="914099" fontAlgn="base">
              <a:spcBef>
                <a:spcPts val="600"/>
              </a:spcBef>
              <a:spcAft>
                <a:spcPts val="600"/>
              </a:spcAft>
              <a:buClr>
                <a:srgbClr val="375517"/>
              </a:buClr>
              <a:buSzPct val="120000"/>
              <a:buFont typeface="Arial" pitchFamily="34" charset="0"/>
              <a:buChar char="•"/>
              <a:defRPr/>
            </a:pPr>
            <a:r>
              <a:rPr lang="en-US" sz="1600" dirty="0" smtClean="0">
                <a:solidFill>
                  <a:schemeClr val="bg1"/>
                </a:solidFill>
                <a:latin typeface="Segoe" charset="0"/>
              </a:rPr>
              <a:t>Demonstrate compliance with logging and auditing tools </a:t>
            </a:r>
          </a:p>
          <a:p>
            <a:pPr marL="230188" lvl="1" indent="-230188" defTabSz="914099" fontAlgn="base">
              <a:spcBef>
                <a:spcPts val="600"/>
              </a:spcBef>
              <a:spcAft>
                <a:spcPts val="600"/>
              </a:spcAft>
              <a:buClr>
                <a:srgbClr val="375517"/>
              </a:buClr>
              <a:buSzPct val="120000"/>
              <a:buFont typeface="Arial" pitchFamily="34" charset="0"/>
              <a:buChar char="•"/>
              <a:defRPr/>
            </a:pPr>
            <a:r>
              <a:rPr lang="en-US" sz="1600" dirty="0" smtClean="0">
                <a:solidFill>
                  <a:schemeClr val="bg1"/>
                </a:solidFill>
                <a:latin typeface="Segoe" charset="0"/>
              </a:rPr>
              <a:t>Simplify management by centrally applying information protection templates</a:t>
            </a:r>
          </a:p>
        </p:txBody>
      </p:sp>
      <p:sp>
        <p:nvSpPr>
          <p:cNvPr id="32" name="Round Same Side Corner Rectangle 31"/>
          <p:cNvSpPr/>
          <p:nvPr/>
        </p:nvSpPr>
        <p:spPr bwMode="auto">
          <a:xfrm rot="10800000">
            <a:off x="7924799" y="-2"/>
            <a:ext cx="1052285" cy="1238251"/>
          </a:xfrm>
          <a:prstGeom prst="round2SameRect">
            <a:avLst>
              <a:gd name="adj1" fmla="val 44606"/>
              <a:gd name="adj2" fmla="val 0"/>
            </a:avLst>
          </a:prstGeom>
          <a:gradFill flip="none" rotWithShape="1">
            <a:gsLst>
              <a:gs pos="0">
                <a:schemeClr val="tx1">
                  <a:lumMod val="65000"/>
                  <a:lumOff val="35000"/>
                </a:schemeClr>
              </a:gs>
              <a:gs pos="50000">
                <a:schemeClr val="bg1">
                  <a:lumMod val="75000"/>
                </a:schemeClr>
              </a:gs>
              <a:gs pos="85000">
                <a:schemeClr val="bg1">
                  <a:lumMod val="75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15900" dist="127000" dir="2700000" algn="tl" rotWithShape="0">
              <a:prstClr val="black">
                <a:alpha val="27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t" anchorCtr="0" compatLnSpc="1">
            <a:prstTxWarp prst="textNoShape">
              <a:avLst/>
            </a:prstTxWarp>
          </a:bodyPr>
          <a:lstStyle/>
          <a:p>
            <a:pPr marR="0" indent="-171450" algn="ctr" defTabSz="914099" fontAlgn="base">
              <a:lnSpc>
                <a:spcPct val="100000"/>
              </a:lnSpc>
              <a:spcBef>
                <a:spcPct val="0"/>
              </a:spcBef>
              <a:spcAft>
                <a:spcPct val="0"/>
              </a:spcAft>
              <a:buClrTx/>
              <a:buSzTx/>
              <a:buFontTx/>
              <a:buNone/>
              <a:tabLst/>
              <a:defRPr/>
            </a:pPr>
            <a:endParaRPr lang="en-US" kern="0" dirty="0" smtClean="0">
              <a:latin typeface="Segoe" charset="0"/>
            </a:endParaRPr>
          </a:p>
        </p:txBody>
      </p:sp>
      <p:sp>
        <p:nvSpPr>
          <p:cNvPr id="33" name="Block Arc 32"/>
          <p:cNvSpPr/>
          <p:nvPr/>
        </p:nvSpPr>
        <p:spPr bwMode="auto">
          <a:xfrm flipV="1">
            <a:off x="7924800" y="190500"/>
            <a:ext cx="1076325" cy="1076325"/>
          </a:xfrm>
          <a:prstGeom prst="blockArc">
            <a:avLst>
              <a:gd name="adj1" fmla="val 10800000"/>
              <a:gd name="adj2" fmla="val 21409210"/>
              <a:gd name="adj3" fmla="val 4931"/>
            </a:avLst>
          </a:prstGeom>
          <a:gradFill>
            <a:gsLst>
              <a:gs pos="0">
                <a:srgbClr val="4E922C"/>
              </a:gs>
              <a:gs pos="50000">
                <a:srgbClr val="68C33B">
                  <a:alpha val="50000"/>
                </a:srgbClr>
              </a:gs>
              <a:gs pos="100000">
                <a:schemeClr val="tx1">
                  <a:lumMod val="65000"/>
                  <a:lumOff val="3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latin typeface="Arial" charset="0"/>
              <a:ea typeface="ＭＳ Ｐゴシック" charset="-128"/>
              <a:cs typeface="ＭＳ Ｐゴシック" charset="-128"/>
            </a:endParaRPr>
          </a:p>
        </p:txBody>
      </p:sp>
      <p:grpSp>
        <p:nvGrpSpPr>
          <p:cNvPr id="34" name="Group 33"/>
          <p:cNvGrpSpPr/>
          <p:nvPr/>
        </p:nvGrpSpPr>
        <p:grpSpPr>
          <a:xfrm>
            <a:off x="7943851" y="435303"/>
            <a:ext cx="1038224" cy="575691"/>
            <a:chOff x="7360385" y="687613"/>
            <a:chExt cx="2079040" cy="1152820"/>
          </a:xfrm>
        </p:grpSpPr>
        <p:sp>
          <p:nvSpPr>
            <p:cNvPr id="35" name="Oval 34"/>
            <p:cNvSpPr/>
            <p:nvPr/>
          </p:nvSpPr>
          <p:spPr bwMode="auto">
            <a:xfrm>
              <a:off x="7693705" y="687613"/>
              <a:ext cx="1348692" cy="232229"/>
            </a:xfrm>
            <a:prstGeom prst="ellipse">
              <a:avLst/>
            </a:prstGeom>
            <a:solidFill>
              <a:schemeClr val="bg2">
                <a:alpha val="61000"/>
              </a:schemeClr>
            </a:solidFill>
            <a:ln w="9525" cap="flat" cmpd="sng" algn="ctr">
              <a:noFill/>
              <a:prstDash val="solid"/>
              <a:round/>
              <a:headEnd type="none" w="med" len="med"/>
              <a:tailEnd type="none" w="med" len="med"/>
            </a:ln>
            <a:effectLst>
              <a:softEdge rad="63500"/>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5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36" name="TextBox 35"/>
            <p:cNvSpPr txBox="1">
              <a:spLocks noChangeAspect="1"/>
            </p:cNvSpPr>
            <p:nvPr/>
          </p:nvSpPr>
          <p:spPr>
            <a:xfrm>
              <a:off x="7360385" y="789238"/>
              <a:ext cx="2079040" cy="1051195"/>
            </a:xfrm>
            <a:prstGeom prst="rect">
              <a:avLst/>
            </a:prstGeom>
            <a:noFill/>
          </p:spPr>
          <p:txBody>
            <a:bodyPr wrap="square" rtlCol="0" anchor="t">
              <a:noAutofit/>
            </a:bodyPr>
            <a:lstStyle/>
            <a:p>
              <a:pPr algn="ctr" defTabSz="914363">
                <a:lnSpc>
                  <a:spcPct val="80000"/>
                </a:lnSpc>
                <a:defRPr/>
              </a:pPr>
              <a:r>
                <a:rPr lang="en-US" sz="1000" b="1" kern="0" dirty="0" smtClean="0">
                  <a:ln w="18415" cmpd="sng">
                    <a:noFill/>
                    <a:prstDash val="solid"/>
                  </a:ln>
                  <a:effectLst>
                    <a:innerShdw blurRad="114300">
                      <a:prstClr val="black"/>
                    </a:innerShdw>
                  </a:effectLst>
                  <a:latin typeface="+mj-lt"/>
                  <a:cs typeface="Arial" pitchFamily="34" charset="0"/>
                </a:rPr>
                <a:t>Simplify security,</a:t>
              </a:r>
            </a:p>
            <a:p>
              <a:pPr algn="ctr" defTabSz="914363">
                <a:lnSpc>
                  <a:spcPct val="80000"/>
                </a:lnSpc>
                <a:defRPr/>
              </a:pPr>
              <a:r>
                <a:rPr lang="en-US" sz="1000" b="1" kern="0" dirty="0" smtClean="0">
                  <a:ln w="18415" cmpd="sng">
                    <a:noFill/>
                    <a:prstDash val="solid"/>
                  </a:ln>
                  <a:effectLst>
                    <a:innerShdw blurRad="114300">
                      <a:prstClr val="black"/>
                    </a:innerShdw>
                  </a:effectLst>
                  <a:latin typeface="+mj-lt"/>
                  <a:cs typeface="Arial" pitchFamily="34" charset="0"/>
                </a:rPr>
                <a:t>manage compliance</a:t>
              </a:r>
            </a:p>
          </p:txBody>
        </p:sp>
      </p:grpSp>
      <p:sp>
        <p:nvSpPr>
          <p:cNvPr id="26" name="Title 25"/>
          <p:cNvSpPr>
            <a:spLocks noGrp="1"/>
          </p:cNvSpPr>
          <p:nvPr>
            <p:ph type="title"/>
          </p:nvPr>
        </p:nvSpPr>
        <p:spPr>
          <a:xfrm>
            <a:off x="381000" y="230188"/>
            <a:ext cx="7234451" cy="664797"/>
          </a:xfrm>
        </p:spPr>
        <p:txBody>
          <a:bodyPr/>
          <a:lstStyle/>
          <a:p>
            <a:r>
              <a:rPr lang="en-US" dirty="0" smtClean="0"/>
              <a:t>Simplify Management </a:t>
            </a:r>
            <a:endParaRPr lang="en-US" dirty="0"/>
          </a:p>
        </p:txBody>
      </p:sp>
      <p:pic>
        <p:nvPicPr>
          <p:cNvPr id="216" name="Picture 2" descr="C:\Documents and Settings\cgarces\Desktop\VISTA ICONS\ICONS PNG\Network-Folder.png"/>
          <p:cNvPicPr>
            <a:picLocks noChangeAspect="1" noChangeArrowheads="1"/>
          </p:cNvPicPr>
          <p:nvPr/>
        </p:nvPicPr>
        <p:blipFill>
          <a:blip r:embed="rId3" cstate="print"/>
          <a:srcRect/>
          <a:stretch>
            <a:fillRect/>
          </a:stretch>
        </p:blipFill>
        <p:spPr bwMode="auto">
          <a:xfrm>
            <a:off x="8264770" y="67456"/>
            <a:ext cx="404734" cy="404734"/>
          </a:xfrm>
          <a:prstGeom prst="rect">
            <a:avLst/>
          </a:prstGeom>
          <a:noFill/>
        </p:spPr>
      </p:pic>
      <p:grpSp>
        <p:nvGrpSpPr>
          <p:cNvPr id="20" name="Group 71"/>
          <p:cNvGrpSpPr/>
          <p:nvPr/>
        </p:nvGrpSpPr>
        <p:grpSpPr>
          <a:xfrm>
            <a:off x="6134437" y="2471452"/>
            <a:ext cx="1379195" cy="1391315"/>
            <a:chOff x="7647924" y="3456269"/>
            <a:chExt cx="828739" cy="836022"/>
          </a:xfrm>
        </p:grpSpPr>
        <p:sp>
          <p:nvSpPr>
            <p:cNvPr id="21" name="Oval 20"/>
            <p:cNvSpPr/>
            <p:nvPr/>
          </p:nvSpPr>
          <p:spPr bwMode="auto">
            <a:xfrm>
              <a:off x="7647924" y="3456269"/>
              <a:ext cx="828739" cy="836022"/>
            </a:xfrm>
            <a:prstGeom prst="ellipse">
              <a:avLst/>
            </a:prstGeom>
            <a:solidFill>
              <a:schemeClr val="accent2">
                <a:lumMod val="50000"/>
              </a:schemeClr>
            </a:solidFill>
            <a:ln w="9525">
              <a:no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none" lIns="91440" tIns="45720" rIns="91440" bIns="45720" numCol="1" anchor="ctr" anchorCtr="0" compatLnSpc="1">
              <a:prstTxWarp prst="textNoShape">
                <a:avLst/>
              </a:prstTxWarp>
            </a:bodyPr>
            <a:lstStyle/>
            <a:p>
              <a:pPr algn="ctr" rtl="0"/>
              <a:endParaRPr lang="en-US" sz="2400" spc="-100" dirty="0">
                <a:ln w="18415" cmpd="sng">
                  <a:noFill/>
                  <a:prstDash val="solid"/>
                </a:ln>
                <a:solidFill>
                  <a:srgbClr val="FFFFFF"/>
                </a:solidFill>
                <a:effectLst>
                  <a:innerShdw blurRad="114300">
                    <a:prstClr val="black"/>
                  </a:innerShdw>
                </a:effectLst>
                <a:latin typeface="Segoe" pitchFamily="34" charset="0"/>
                <a:ea typeface="+mn-ea"/>
                <a:cs typeface="+mn-cs"/>
              </a:endParaRPr>
            </a:p>
          </p:txBody>
        </p:sp>
        <p:sp>
          <p:nvSpPr>
            <p:cNvPr id="22" name="Flowchart: Connector 21"/>
            <p:cNvSpPr/>
            <p:nvPr/>
          </p:nvSpPr>
          <p:spPr bwMode="auto">
            <a:xfrm>
              <a:off x="7810751" y="3471509"/>
              <a:ext cx="503086" cy="312420"/>
            </a:xfrm>
            <a:prstGeom prst="flowChartConnector">
              <a:avLst/>
            </a:prstGeom>
            <a:gradFill>
              <a:gsLst>
                <a:gs pos="0">
                  <a:srgbClr val="FFFFFF">
                    <a:alpha val="69000"/>
                  </a:srgbClr>
                </a:gs>
                <a:gs pos="50000">
                  <a:srgbClr val="FFFFFF">
                    <a:alpha val="24000"/>
                  </a:srgbClr>
                </a:gs>
                <a:gs pos="100000">
                  <a:srgbClr val="BBE0E3">
                    <a:alpha val="0"/>
                  </a:srgb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solidFill>
                  <a:srgbClr val="000000"/>
                </a:solidFill>
                <a:latin typeface="Arial" charset="0"/>
                <a:ea typeface="ＭＳ Ｐゴシック" charset="-128"/>
                <a:cs typeface="ＭＳ Ｐゴシック" charset="-128"/>
              </a:endParaRPr>
            </a:p>
          </p:txBody>
        </p:sp>
      </p:grpSp>
      <p:sp>
        <p:nvSpPr>
          <p:cNvPr id="23" name="Block Arc 22"/>
          <p:cNvSpPr/>
          <p:nvPr/>
        </p:nvSpPr>
        <p:spPr bwMode="auto">
          <a:xfrm flipH="1" flipV="1">
            <a:off x="5334306" y="1679508"/>
            <a:ext cx="3105442" cy="3094892"/>
          </a:xfrm>
          <a:prstGeom prst="blockArc">
            <a:avLst>
              <a:gd name="adj1" fmla="val 10827006"/>
              <a:gd name="adj2" fmla="val 16133680"/>
              <a:gd name="adj3" fmla="val 15323"/>
            </a:avLst>
          </a:prstGeom>
          <a:ln>
            <a:headEnd type="none" w="med" len="med"/>
            <a:tailEnd type="none" w="med" len="med"/>
          </a:ln>
        </p:spPr>
        <p:style>
          <a:lnRef idx="0">
            <a:schemeClr val="accent3"/>
          </a:lnRef>
          <a:fillRef idx="1003">
            <a:schemeClr val="lt1"/>
          </a:fillRef>
          <a:effectRef idx="3">
            <a:schemeClr val="accent3"/>
          </a:effectRef>
          <a:fontRef idx="minor">
            <a:schemeClr val="lt1"/>
          </a:fontRef>
        </p:style>
        <p:txBody>
          <a:bodyPr vert="horz" wrap="square" lIns="91440" tIns="45718" rIns="91436" bIns="45718" numCol="1" rtlCol="0" anchor="t" anchorCtr="0" compatLnSpc="1">
            <a:prstTxWarp prst="textNoShape">
              <a:avLst/>
            </a:prstTxWarp>
          </a:bodyPr>
          <a:lstStyle/>
          <a:p>
            <a:endParaRPr lang="en-US" sz="1100" b="1" dirty="0" smtClean="0">
              <a:solidFill>
                <a:schemeClr val="lt1"/>
              </a:solidFill>
              <a:effectLst>
                <a:reflection blurRad="6350" stA="50000" endA="300" endPos="50000" dist="29997" dir="5400000" sy="-100000" algn="bl" rotWithShape="0"/>
              </a:effectLst>
              <a:latin typeface="Segoe" pitchFamily="34" charset="0"/>
            </a:endParaRPr>
          </a:p>
        </p:txBody>
      </p:sp>
      <p:sp>
        <p:nvSpPr>
          <p:cNvPr id="24" name="Block Arc 23"/>
          <p:cNvSpPr/>
          <p:nvPr/>
        </p:nvSpPr>
        <p:spPr bwMode="auto">
          <a:xfrm rot="5400000" flipH="1" flipV="1">
            <a:off x="5138537" y="1681667"/>
            <a:ext cx="3105442" cy="3094892"/>
          </a:xfrm>
          <a:prstGeom prst="blockArc">
            <a:avLst>
              <a:gd name="adj1" fmla="val 10827006"/>
              <a:gd name="adj2" fmla="val 16133680"/>
              <a:gd name="adj3" fmla="val 15323"/>
            </a:avLst>
          </a:prstGeom>
          <a:ln>
            <a:headEnd type="none" w="med" len="med"/>
            <a:tailEnd type="none" w="med" len="med"/>
          </a:ln>
        </p:spPr>
        <p:style>
          <a:lnRef idx="0">
            <a:schemeClr val="accent3"/>
          </a:lnRef>
          <a:fillRef idx="1003">
            <a:schemeClr val="lt1"/>
          </a:fillRef>
          <a:effectRef idx="3">
            <a:schemeClr val="accent3"/>
          </a:effectRef>
          <a:fontRef idx="minor">
            <a:schemeClr val="lt1"/>
          </a:fontRef>
        </p:style>
        <p:txBody>
          <a:bodyPr vert="horz" wrap="square" lIns="91440" tIns="45718" rIns="91436" bIns="45718" numCol="1" rtlCol="0" anchor="t" anchorCtr="0" compatLnSpc="1">
            <a:prstTxWarp prst="textNoShape">
              <a:avLst/>
            </a:prstTxWarp>
          </a:bodyPr>
          <a:lstStyle/>
          <a:p>
            <a:endParaRPr lang="en-US" sz="1100" b="1" dirty="0" smtClean="0">
              <a:solidFill>
                <a:schemeClr val="lt1"/>
              </a:solidFill>
              <a:effectLst>
                <a:reflection blurRad="6350" stA="50000" endA="300" endPos="50000" dist="29997" dir="5400000" sy="-100000" algn="bl" rotWithShape="0"/>
              </a:effectLst>
              <a:latin typeface="Segoe" pitchFamily="34" charset="0"/>
            </a:endParaRPr>
          </a:p>
        </p:txBody>
      </p:sp>
      <p:sp>
        <p:nvSpPr>
          <p:cNvPr id="25" name="Rectangle 24"/>
          <p:cNvSpPr/>
          <p:nvPr/>
        </p:nvSpPr>
        <p:spPr>
          <a:xfrm rot="2658466">
            <a:off x="5270461" y="3820231"/>
            <a:ext cx="1246128" cy="432458"/>
          </a:xfrm>
          <a:prstGeom prst="rect">
            <a:avLst/>
          </a:prstGeom>
          <a:effectLst/>
        </p:spPr>
        <p:txBody>
          <a:bodyPr wrap="none">
            <a:prstTxWarp prst="textArchDown">
              <a:avLst>
                <a:gd name="adj" fmla="val 21297353"/>
              </a:avLst>
            </a:prstTxWarp>
            <a:spAutoFit/>
          </a:bodyPr>
          <a:lstStyle/>
          <a:p>
            <a:pPr lvl="0" algn="ctr"/>
            <a:r>
              <a:rPr lang="en-US" sz="1100" b="1" dirty="0" smtClean="0">
                <a:solidFill>
                  <a:schemeClr val="bg1"/>
                </a:solidFill>
                <a:latin typeface="Segoe" pitchFamily="34" charset="0"/>
              </a:rPr>
              <a:t>EXTERNAL</a:t>
            </a:r>
          </a:p>
        </p:txBody>
      </p:sp>
      <p:sp>
        <p:nvSpPr>
          <p:cNvPr id="27" name="Rectangle 26"/>
          <p:cNvSpPr/>
          <p:nvPr/>
        </p:nvSpPr>
        <p:spPr>
          <a:xfrm rot="19141719">
            <a:off x="7000996" y="3817563"/>
            <a:ext cx="1259581" cy="432458"/>
          </a:xfrm>
          <a:prstGeom prst="rect">
            <a:avLst/>
          </a:prstGeom>
          <a:effectLst/>
        </p:spPr>
        <p:txBody>
          <a:bodyPr wrap="none">
            <a:prstTxWarp prst="textArchDown">
              <a:avLst>
                <a:gd name="adj" fmla="val 21297353"/>
              </a:avLst>
            </a:prstTxWarp>
            <a:spAutoFit/>
          </a:bodyPr>
          <a:lstStyle/>
          <a:p>
            <a:pPr algn="ctr"/>
            <a:r>
              <a:rPr lang="en-US" sz="1100" b="1" dirty="0" smtClean="0">
                <a:solidFill>
                  <a:schemeClr val="bg1"/>
                </a:solidFill>
                <a:latin typeface="Segoe" pitchFamily="34" charset="0"/>
              </a:rPr>
              <a:t>ON-PREMISES</a:t>
            </a:r>
          </a:p>
        </p:txBody>
      </p:sp>
      <p:cxnSp>
        <p:nvCxnSpPr>
          <p:cNvPr id="29" name="Straight Connector 28"/>
          <p:cNvCxnSpPr/>
          <p:nvPr/>
        </p:nvCxnSpPr>
        <p:spPr bwMode="auto">
          <a:xfrm rot="10800000" flipV="1">
            <a:off x="5818815" y="3534409"/>
            <a:ext cx="541103" cy="516141"/>
          </a:xfrm>
          <a:prstGeom prst="line">
            <a:avLst/>
          </a:prstGeom>
          <a:solidFill>
            <a:schemeClr val="accent1"/>
          </a:solidFill>
          <a:ln w="19050" cap="flat" cmpd="sng" algn="ctr">
            <a:solidFill>
              <a:srgbClr val="588824"/>
            </a:solidFill>
            <a:prstDash val="solid"/>
            <a:round/>
            <a:headEnd type="triangle" w="med" len="med"/>
            <a:tailEnd type="triangle" w="med" len="med"/>
          </a:ln>
          <a:effectLst/>
        </p:spPr>
      </p:cxnSp>
      <p:cxnSp>
        <p:nvCxnSpPr>
          <p:cNvPr id="30" name="Straight Connector 29"/>
          <p:cNvCxnSpPr/>
          <p:nvPr/>
        </p:nvCxnSpPr>
        <p:spPr bwMode="auto">
          <a:xfrm rot="16200000" flipH="1">
            <a:off x="7171472" y="3562725"/>
            <a:ext cx="529774" cy="500743"/>
          </a:xfrm>
          <a:prstGeom prst="line">
            <a:avLst/>
          </a:prstGeom>
          <a:solidFill>
            <a:schemeClr val="accent1"/>
          </a:solidFill>
          <a:ln w="19050" cap="flat" cmpd="sng" algn="ctr">
            <a:solidFill>
              <a:srgbClr val="588824"/>
            </a:solidFill>
            <a:prstDash val="solid"/>
            <a:round/>
            <a:headEnd type="triangle" w="med" len="med"/>
            <a:tailEnd type="triangle" w="med" len="med"/>
          </a:ln>
          <a:effectLst/>
        </p:spPr>
      </p:cxnSp>
      <p:grpSp>
        <p:nvGrpSpPr>
          <p:cNvPr id="31" name="Group 69"/>
          <p:cNvGrpSpPr/>
          <p:nvPr/>
        </p:nvGrpSpPr>
        <p:grpSpPr>
          <a:xfrm>
            <a:off x="8194739" y="3366190"/>
            <a:ext cx="555298" cy="586266"/>
            <a:chOff x="339134" y="1031752"/>
            <a:chExt cx="914400" cy="965396"/>
          </a:xfrm>
        </p:grpSpPr>
        <p:pic>
          <p:nvPicPr>
            <p:cNvPr id="37" name="Picture 36" descr="Server.png"/>
            <p:cNvPicPr>
              <a:picLocks noChangeAspect="1"/>
            </p:cNvPicPr>
            <p:nvPr/>
          </p:nvPicPr>
          <p:blipFill>
            <a:blip r:embed="rId4" cstate="print"/>
            <a:stretch>
              <a:fillRect/>
            </a:stretch>
          </p:blipFill>
          <p:spPr>
            <a:xfrm>
              <a:off x="339134" y="1082748"/>
              <a:ext cx="914400" cy="914400"/>
            </a:xfrm>
            <a:prstGeom prst="rect">
              <a:avLst/>
            </a:prstGeom>
            <a:effectLst>
              <a:outerShdw blurRad="76200" dir="18900000" sy="23000" kx="-1200000" algn="bl" rotWithShape="0">
                <a:prstClr val="black">
                  <a:alpha val="20000"/>
                </a:prstClr>
              </a:outerShdw>
            </a:effectLst>
          </p:spPr>
        </p:pic>
        <p:grpSp>
          <p:nvGrpSpPr>
            <p:cNvPr id="38" name="Group 25"/>
            <p:cNvGrpSpPr/>
            <p:nvPr/>
          </p:nvGrpSpPr>
          <p:grpSpPr>
            <a:xfrm>
              <a:off x="936551" y="1031752"/>
              <a:ext cx="260497" cy="869842"/>
              <a:chOff x="6872841" y="3981401"/>
              <a:chExt cx="260497" cy="869842"/>
            </a:xfrm>
          </p:grpSpPr>
          <p:pic>
            <p:nvPicPr>
              <p:cNvPr id="39" name="Picture 38" descr="ux_excel_large.png"/>
              <p:cNvPicPr>
                <a:picLocks noChangeAspect="1"/>
              </p:cNvPicPr>
              <p:nvPr/>
            </p:nvPicPr>
            <p:blipFill>
              <a:blip r:embed="rId5" cstate="print"/>
              <a:stretch>
                <a:fillRect/>
              </a:stretch>
            </p:blipFill>
            <p:spPr>
              <a:xfrm>
                <a:off x="6872841" y="4284007"/>
                <a:ext cx="260497" cy="264632"/>
              </a:xfrm>
              <a:prstGeom prst="rect">
                <a:avLst/>
              </a:prstGeom>
              <a:effectLst>
                <a:outerShdw blurRad="50800" dist="38100" dir="8100000" algn="tr" rotWithShape="0">
                  <a:prstClr val="black">
                    <a:alpha val="40000"/>
                  </a:prstClr>
                </a:outerShdw>
              </a:effectLst>
            </p:spPr>
          </p:pic>
          <p:pic>
            <p:nvPicPr>
              <p:cNvPr id="40" name="Picture 39" descr="ux_powerPoint_large.png"/>
              <p:cNvPicPr>
                <a:picLocks noChangeAspect="1"/>
              </p:cNvPicPr>
              <p:nvPr/>
            </p:nvPicPr>
            <p:blipFill>
              <a:blip r:embed="rId6" cstate="print"/>
              <a:stretch>
                <a:fillRect/>
              </a:stretch>
            </p:blipFill>
            <p:spPr>
              <a:xfrm>
                <a:off x="6872841" y="4586611"/>
                <a:ext cx="260497" cy="264632"/>
              </a:xfrm>
              <a:prstGeom prst="rect">
                <a:avLst/>
              </a:prstGeom>
              <a:effectLst>
                <a:outerShdw blurRad="50800" dist="38100" dir="8100000" algn="tr" rotWithShape="0">
                  <a:prstClr val="black">
                    <a:alpha val="40000"/>
                  </a:prstClr>
                </a:outerShdw>
              </a:effectLst>
            </p:spPr>
          </p:pic>
          <p:pic>
            <p:nvPicPr>
              <p:cNvPr id="41" name="Picture 40" descr="ux_word_large.png"/>
              <p:cNvPicPr>
                <a:picLocks noChangeAspect="1"/>
              </p:cNvPicPr>
              <p:nvPr/>
            </p:nvPicPr>
            <p:blipFill>
              <a:blip r:embed="rId7" cstate="print"/>
              <a:stretch>
                <a:fillRect/>
              </a:stretch>
            </p:blipFill>
            <p:spPr>
              <a:xfrm>
                <a:off x="6872841" y="3981401"/>
                <a:ext cx="260497" cy="264632"/>
              </a:xfrm>
              <a:prstGeom prst="rect">
                <a:avLst/>
              </a:prstGeom>
              <a:effectLst>
                <a:outerShdw blurRad="50800" dist="38100" dir="8100000" algn="tr" rotWithShape="0">
                  <a:prstClr val="black">
                    <a:alpha val="40000"/>
                  </a:prstClr>
                </a:outerShdw>
              </a:effectLst>
            </p:spPr>
          </p:pic>
        </p:grpSp>
      </p:grpSp>
      <p:grpSp>
        <p:nvGrpSpPr>
          <p:cNvPr id="42" name="Group 41"/>
          <p:cNvGrpSpPr/>
          <p:nvPr/>
        </p:nvGrpSpPr>
        <p:grpSpPr>
          <a:xfrm>
            <a:off x="7000897" y="4613570"/>
            <a:ext cx="593617" cy="555297"/>
            <a:chOff x="5645052" y="2952266"/>
            <a:chExt cx="723207" cy="676522"/>
          </a:xfrm>
        </p:grpSpPr>
        <p:pic>
          <p:nvPicPr>
            <p:cNvPr id="43" name="Picture 21" descr="Server.png"/>
            <p:cNvPicPr>
              <a:picLocks noChangeAspect="1"/>
            </p:cNvPicPr>
            <p:nvPr/>
          </p:nvPicPr>
          <p:blipFill>
            <a:blip r:embed="rId4" cstate="print"/>
            <a:stretch>
              <a:fillRect/>
            </a:stretch>
          </p:blipFill>
          <p:spPr>
            <a:xfrm>
              <a:off x="5645052" y="2952266"/>
              <a:ext cx="676523" cy="676522"/>
            </a:xfrm>
            <a:prstGeom prst="rect">
              <a:avLst/>
            </a:prstGeom>
            <a:effectLst>
              <a:outerShdw blurRad="76200" dir="18900000" sy="23000" kx="-1200000" algn="bl" rotWithShape="0">
                <a:prstClr val="black">
                  <a:alpha val="20000"/>
                </a:prstClr>
              </a:outerShdw>
            </a:effectLst>
          </p:spPr>
        </p:pic>
        <p:pic>
          <p:nvPicPr>
            <p:cNvPr id="44" name="Picture 4" descr="C:\Documents and Settings\ashish.joshi\My Documents\My Pictures\Microsoft Clip Organizer\j0431536.png"/>
            <p:cNvPicPr>
              <a:picLocks noChangeAspect="1" noChangeArrowheads="1"/>
            </p:cNvPicPr>
            <p:nvPr/>
          </p:nvPicPr>
          <p:blipFill>
            <a:blip r:embed="rId8" cstate="print"/>
            <a:srcRect/>
            <a:stretch>
              <a:fillRect/>
            </a:stretch>
          </p:blipFill>
          <p:spPr bwMode="auto">
            <a:xfrm>
              <a:off x="5948523" y="3148641"/>
              <a:ext cx="419736" cy="412739"/>
            </a:xfrm>
            <a:prstGeom prst="rect">
              <a:avLst/>
            </a:prstGeom>
            <a:noFill/>
          </p:spPr>
        </p:pic>
      </p:grpSp>
      <p:grpSp>
        <p:nvGrpSpPr>
          <p:cNvPr id="45" name="Group 18"/>
          <p:cNvGrpSpPr/>
          <p:nvPr/>
        </p:nvGrpSpPr>
        <p:grpSpPr>
          <a:xfrm>
            <a:off x="7776334" y="4208379"/>
            <a:ext cx="663699" cy="555297"/>
            <a:chOff x="5991004" y="3009100"/>
            <a:chExt cx="1226781" cy="1026410"/>
          </a:xfrm>
        </p:grpSpPr>
        <p:pic>
          <p:nvPicPr>
            <p:cNvPr id="46" name="Picture 45" descr="Server.png"/>
            <p:cNvPicPr>
              <a:picLocks noChangeAspect="1"/>
            </p:cNvPicPr>
            <p:nvPr/>
          </p:nvPicPr>
          <p:blipFill>
            <a:blip r:embed="rId4" cstate="print"/>
            <a:stretch>
              <a:fillRect/>
            </a:stretch>
          </p:blipFill>
          <p:spPr>
            <a:xfrm>
              <a:off x="5991004" y="3009100"/>
              <a:ext cx="1026411" cy="1026410"/>
            </a:xfrm>
            <a:prstGeom prst="rect">
              <a:avLst/>
            </a:prstGeom>
            <a:effectLst>
              <a:outerShdw blurRad="76200" dir="18900000" sy="23000" kx="-1200000" algn="bl" rotWithShape="0">
                <a:prstClr val="black">
                  <a:alpha val="20000"/>
                </a:prstClr>
              </a:outerShdw>
            </a:effectLst>
          </p:spPr>
        </p:pic>
        <p:pic>
          <p:nvPicPr>
            <p:cNvPr id="47" name="Picture 46" descr="Double Folder.png"/>
            <p:cNvPicPr>
              <a:picLocks noChangeAspect="1"/>
            </p:cNvPicPr>
            <p:nvPr/>
          </p:nvPicPr>
          <p:blipFill>
            <a:blip r:embed="rId9" cstate="print"/>
            <a:stretch>
              <a:fillRect/>
            </a:stretch>
          </p:blipFill>
          <p:spPr>
            <a:xfrm>
              <a:off x="6619045" y="3292983"/>
              <a:ext cx="598740" cy="598739"/>
            </a:xfrm>
            <a:prstGeom prst="rect">
              <a:avLst/>
            </a:prstGeom>
            <a:effectLst>
              <a:outerShdw blurRad="50800" dist="38100" dir="10800000" algn="r" rotWithShape="0">
                <a:prstClr val="black">
                  <a:alpha val="40000"/>
                </a:prstClr>
              </a:outerShdw>
            </a:effectLst>
          </p:spPr>
        </p:pic>
      </p:grpSp>
      <p:grpSp>
        <p:nvGrpSpPr>
          <p:cNvPr id="48" name="Group 62"/>
          <p:cNvGrpSpPr/>
          <p:nvPr/>
        </p:nvGrpSpPr>
        <p:grpSpPr>
          <a:xfrm>
            <a:off x="6411365" y="2591817"/>
            <a:ext cx="800995" cy="815366"/>
            <a:chOff x="823789" y="6281057"/>
            <a:chExt cx="763274" cy="776968"/>
          </a:xfrm>
        </p:grpSpPr>
        <p:pic>
          <p:nvPicPr>
            <p:cNvPr id="49" name="Picture 48" descr="peep7.png"/>
            <p:cNvPicPr>
              <a:picLocks noChangeAspect="1"/>
            </p:cNvPicPr>
            <p:nvPr/>
          </p:nvPicPr>
          <p:blipFill>
            <a:blip r:embed="rId10" cstate="print"/>
            <a:stretch>
              <a:fillRect/>
            </a:stretch>
          </p:blipFill>
          <p:spPr>
            <a:xfrm>
              <a:off x="1022340" y="6281057"/>
              <a:ext cx="564723" cy="776968"/>
            </a:xfrm>
            <a:prstGeom prst="rect">
              <a:avLst/>
            </a:prstGeom>
          </p:spPr>
        </p:pic>
        <p:grpSp>
          <p:nvGrpSpPr>
            <p:cNvPr id="50" name="Group 129"/>
            <p:cNvGrpSpPr/>
            <p:nvPr/>
          </p:nvGrpSpPr>
          <p:grpSpPr>
            <a:xfrm>
              <a:off x="823789" y="6756283"/>
              <a:ext cx="385067" cy="299817"/>
              <a:chOff x="-883556" y="6069329"/>
              <a:chExt cx="1340754" cy="1043923"/>
            </a:xfrm>
          </p:grpSpPr>
          <p:sp>
            <p:nvSpPr>
              <p:cNvPr id="51" name="Isosceles Triangle 50"/>
              <p:cNvSpPr/>
              <p:nvPr/>
            </p:nvSpPr>
            <p:spPr bwMode="auto">
              <a:xfrm>
                <a:off x="-883556" y="6069329"/>
                <a:ext cx="1340754" cy="1043923"/>
              </a:xfrm>
              <a:prstGeom prst="triangle">
                <a:avLst/>
              </a:prstGeom>
              <a:gradFill flip="none" rotWithShape="1">
                <a:gsLst>
                  <a:gs pos="0">
                    <a:schemeClr val="bg2">
                      <a:lumMod val="40000"/>
                      <a:lumOff val="60000"/>
                      <a:shade val="30000"/>
                      <a:satMod val="115000"/>
                    </a:schemeClr>
                  </a:gs>
                  <a:gs pos="50000">
                    <a:schemeClr val="bg2">
                      <a:lumMod val="40000"/>
                      <a:lumOff val="60000"/>
                      <a:shade val="67500"/>
                      <a:satMod val="115000"/>
                    </a:schemeClr>
                  </a:gs>
                  <a:gs pos="100000">
                    <a:schemeClr val="bg2">
                      <a:lumMod val="40000"/>
                      <a:lumOff val="60000"/>
                      <a:shade val="100000"/>
                      <a:satMod val="115000"/>
                    </a:schemeClr>
                  </a:gs>
                </a:gsLst>
                <a:lin ang="16200000" scaled="1"/>
                <a:tileRect/>
              </a:gra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pic>
            <p:nvPicPr>
              <p:cNvPr id="52" name="Picture 2" descr="visio process chart 2"/>
              <p:cNvPicPr>
                <a:picLocks noChangeAspect="1" noChangeArrowheads="1"/>
              </p:cNvPicPr>
              <p:nvPr/>
            </p:nvPicPr>
            <p:blipFill>
              <a:blip r:embed="rId11" cstate="print"/>
              <a:srcRect/>
              <a:stretch>
                <a:fillRect/>
              </a:stretch>
            </p:blipFill>
            <p:spPr bwMode="auto">
              <a:xfrm>
                <a:off x="-544290" y="6570347"/>
                <a:ext cx="699759" cy="509987"/>
              </a:xfrm>
              <a:prstGeom prst="rect">
                <a:avLst/>
              </a:prstGeom>
              <a:noFill/>
            </p:spPr>
          </p:pic>
        </p:grpSp>
      </p:grpSp>
      <p:pic>
        <p:nvPicPr>
          <p:cNvPr id="53" name="Picture 52" descr="Configurations.png"/>
          <p:cNvPicPr>
            <a:picLocks noChangeAspect="1"/>
          </p:cNvPicPr>
          <p:nvPr/>
        </p:nvPicPr>
        <p:blipFill>
          <a:blip r:embed="rId12" cstate="print"/>
          <a:srcRect t="8333" b="10417"/>
          <a:stretch>
            <a:fillRect/>
          </a:stretch>
        </p:blipFill>
        <p:spPr>
          <a:xfrm>
            <a:off x="6159191" y="3506880"/>
            <a:ext cx="283914" cy="230680"/>
          </a:xfrm>
          <a:prstGeom prst="rect">
            <a:avLst/>
          </a:prstGeom>
          <a:effectLst>
            <a:outerShdw blurRad="63500" sx="102000" sy="102000" algn="ctr" rotWithShape="0">
              <a:prstClr val="black">
                <a:alpha val="40000"/>
              </a:prstClr>
            </a:outerShdw>
          </a:effectLst>
        </p:spPr>
      </p:pic>
      <p:pic>
        <p:nvPicPr>
          <p:cNvPr id="55" name="Picture 54" descr="Configurations.png"/>
          <p:cNvPicPr>
            <a:picLocks noChangeAspect="1"/>
          </p:cNvPicPr>
          <p:nvPr/>
        </p:nvPicPr>
        <p:blipFill>
          <a:blip r:embed="rId12" cstate="print"/>
          <a:srcRect t="8333" b="10417"/>
          <a:stretch>
            <a:fillRect/>
          </a:stretch>
        </p:blipFill>
        <p:spPr>
          <a:xfrm>
            <a:off x="7115718" y="3439973"/>
            <a:ext cx="283914" cy="230680"/>
          </a:xfrm>
          <a:prstGeom prst="rect">
            <a:avLst/>
          </a:prstGeom>
          <a:effectLst>
            <a:outerShdw blurRad="63500" sx="102000" sy="102000" algn="ctr" rotWithShape="0">
              <a:prstClr val="black">
                <a:alpha val="40000"/>
              </a:prstClr>
            </a:outerShdw>
          </a:effectLst>
        </p:spPr>
      </p:pic>
      <p:pic>
        <p:nvPicPr>
          <p:cNvPr id="58" name="Picture 57" descr="41.png"/>
          <p:cNvPicPr>
            <a:picLocks noChangeAspect="1"/>
          </p:cNvPicPr>
          <p:nvPr/>
        </p:nvPicPr>
        <p:blipFill>
          <a:blip r:embed="rId13" cstate="print"/>
          <a:stretch>
            <a:fillRect/>
          </a:stretch>
        </p:blipFill>
        <p:spPr>
          <a:xfrm>
            <a:off x="5991332" y="3694949"/>
            <a:ext cx="239153" cy="239153"/>
          </a:xfrm>
          <a:prstGeom prst="rect">
            <a:avLst/>
          </a:prstGeom>
        </p:spPr>
      </p:pic>
      <p:pic>
        <p:nvPicPr>
          <p:cNvPr id="59" name="Picture 58" descr="41.png"/>
          <p:cNvPicPr>
            <a:picLocks noChangeAspect="1"/>
          </p:cNvPicPr>
          <p:nvPr/>
        </p:nvPicPr>
        <p:blipFill>
          <a:blip r:embed="rId13" cstate="print"/>
          <a:stretch>
            <a:fillRect/>
          </a:stretch>
        </p:blipFill>
        <p:spPr>
          <a:xfrm>
            <a:off x="7347002" y="3635299"/>
            <a:ext cx="239153" cy="239153"/>
          </a:xfrm>
          <a:prstGeom prst="rect">
            <a:avLst/>
          </a:prstGeom>
        </p:spPr>
      </p:pic>
      <p:pic>
        <p:nvPicPr>
          <p:cNvPr id="61" name="Picture 60" descr="41.png"/>
          <p:cNvPicPr>
            <a:picLocks noChangeAspect="1"/>
          </p:cNvPicPr>
          <p:nvPr/>
        </p:nvPicPr>
        <p:blipFill>
          <a:blip r:embed="rId13" cstate="print"/>
          <a:stretch>
            <a:fillRect/>
          </a:stretch>
        </p:blipFill>
        <p:spPr>
          <a:xfrm>
            <a:off x="7230888" y="4940169"/>
            <a:ext cx="239153" cy="239153"/>
          </a:xfrm>
          <a:prstGeom prst="rect">
            <a:avLst/>
          </a:prstGeom>
        </p:spPr>
      </p:pic>
      <p:grpSp>
        <p:nvGrpSpPr>
          <p:cNvPr id="64" name="Group 63"/>
          <p:cNvGrpSpPr/>
          <p:nvPr/>
        </p:nvGrpSpPr>
        <p:grpSpPr>
          <a:xfrm>
            <a:off x="6406191" y="3186002"/>
            <a:ext cx="830596" cy="804791"/>
            <a:chOff x="1121575" y="2305836"/>
            <a:chExt cx="1209946" cy="1172356"/>
          </a:xfrm>
        </p:grpSpPr>
        <p:pic>
          <p:nvPicPr>
            <p:cNvPr id="65" name="Picture 2"/>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1557528" y="2305836"/>
              <a:ext cx="773993" cy="71246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6" name="Picture 2"/>
            <p:cNvPicPr>
              <a:picLocks noChangeAspect="1" noChangeArrowheads="1"/>
            </p:cNvPicPr>
            <p:nvPr/>
          </p:nvPicPr>
          <p:blipFill>
            <a:blip r:embed="rId15" cstate="print">
              <a:extLst>
                <a:ext uri="{28A0092B-C50C-407E-A947-70E740481C1C}">
                  <a14:useLocalDpi xmlns:a14="http://schemas.microsoft.com/office/drawing/2010/main" xmlns="" val="0"/>
                </a:ext>
              </a:extLst>
            </a:blip>
            <a:srcRect t="36000" r="36000"/>
            <a:stretch>
              <a:fillRect/>
            </a:stretch>
          </p:blipFill>
          <p:spPr bwMode="auto">
            <a:xfrm>
              <a:off x="1415312" y="2574701"/>
              <a:ext cx="560292" cy="515753"/>
            </a:xfrm>
            <a:prstGeom prst="ellipse">
              <a:avLst/>
            </a:prstGeom>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7" name="Picture 66" descr="Search.png"/>
            <p:cNvPicPr>
              <a:picLocks noChangeAspect="1"/>
            </p:cNvPicPr>
            <p:nvPr/>
          </p:nvPicPr>
          <p:blipFill>
            <a:blip r:embed="rId16" cstate="print"/>
            <a:stretch>
              <a:fillRect/>
            </a:stretch>
          </p:blipFill>
          <p:spPr>
            <a:xfrm>
              <a:off x="1121575" y="2523819"/>
              <a:ext cx="954374" cy="954373"/>
            </a:xfrm>
            <a:prstGeom prst="rect">
              <a:avLst/>
            </a:prstGeom>
          </p:spPr>
        </p:pic>
      </p:grpSp>
      <p:pic>
        <p:nvPicPr>
          <p:cNvPr id="68" name="Picture 67" descr="41.png"/>
          <p:cNvPicPr>
            <a:picLocks noChangeAspect="1"/>
          </p:cNvPicPr>
          <p:nvPr/>
        </p:nvPicPr>
        <p:blipFill>
          <a:blip r:embed="rId13" cstate="print"/>
          <a:stretch>
            <a:fillRect/>
          </a:stretch>
        </p:blipFill>
        <p:spPr>
          <a:xfrm>
            <a:off x="8051478" y="4539297"/>
            <a:ext cx="239153" cy="239153"/>
          </a:xfrm>
          <a:prstGeom prst="rect">
            <a:avLst/>
          </a:prstGeom>
        </p:spPr>
      </p:pic>
      <p:pic>
        <p:nvPicPr>
          <p:cNvPr id="69" name="Picture 68" descr="41.png"/>
          <p:cNvPicPr>
            <a:picLocks noChangeAspect="1"/>
          </p:cNvPicPr>
          <p:nvPr/>
        </p:nvPicPr>
        <p:blipFill>
          <a:blip r:embed="rId13" cstate="print"/>
          <a:stretch>
            <a:fillRect/>
          </a:stretch>
        </p:blipFill>
        <p:spPr>
          <a:xfrm>
            <a:off x="8416504" y="3742697"/>
            <a:ext cx="239153" cy="239153"/>
          </a:xfrm>
          <a:prstGeom prst="rect">
            <a:avLst/>
          </a:prstGeom>
        </p:spPr>
      </p:pic>
      <p:sp>
        <p:nvSpPr>
          <p:cNvPr id="78" name="Rectangle 77"/>
          <p:cNvSpPr/>
          <p:nvPr/>
        </p:nvSpPr>
        <p:spPr>
          <a:xfrm rot="18735865">
            <a:off x="5352020" y="2163661"/>
            <a:ext cx="1100163" cy="432458"/>
          </a:xfrm>
          <a:prstGeom prst="rect">
            <a:avLst/>
          </a:prstGeom>
          <a:effectLst/>
        </p:spPr>
        <p:txBody>
          <a:bodyPr wrap="none">
            <a:prstTxWarp prst="textArchUp">
              <a:avLst/>
            </a:prstTxWarp>
            <a:spAutoFit/>
          </a:bodyPr>
          <a:lstStyle/>
          <a:p>
            <a:pPr algn="ctr"/>
            <a:r>
              <a:rPr lang="en-US" sz="1100" b="1" dirty="0" smtClean="0">
                <a:solidFill>
                  <a:schemeClr val="bg1"/>
                </a:solidFill>
                <a:latin typeface="Segoe" pitchFamily="34" charset="0"/>
              </a:rPr>
              <a:t>PARTNER</a:t>
            </a:r>
          </a:p>
        </p:txBody>
      </p:sp>
      <p:cxnSp>
        <p:nvCxnSpPr>
          <p:cNvPr id="80" name="Straight Connector 79"/>
          <p:cNvCxnSpPr/>
          <p:nvPr/>
        </p:nvCxnSpPr>
        <p:spPr bwMode="auto">
          <a:xfrm>
            <a:off x="5803236" y="2291840"/>
            <a:ext cx="538091" cy="503402"/>
          </a:xfrm>
          <a:prstGeom prst="line">
            <a:avLst/>
          </a:prstGeom>
          <a:solidFill>
            <a:schemeClr val="accent1"/>
          </a:solidFill>
          <a:ln w="19050" cap="flat" cmpd="sng" algn="ctr">
            <a:solidFill>
              <a:srgbClr val="588824"/>
            </a:solidFill>
            <a:prstDash val="solid"/>
            <a:round/>
            <a:headEnd type="triangle" w="med" len="med"/>
            <a:tailEnd type="triangle" w="med" len="med"/>
          </a:ln>
          <a:effectLst/>
        </p:spPr>
      </p:cxnSp>
      <p:pic>
        <p:nvPicPr>
          <p:cNvPr id="82" name="Picture 81" descr="41.png"/>
          <p:cNvPicPr>
            <a:picLocks noChangeAspect="1"/>
          </p:cNvPicPr>
          <p:nvPr/>
        </p:nvPicPr>
        <p:blipFill>
          <a:blip r:embed="rId13" cstate="print"/>
          <a:stretch>
            <a:fillRect/>
          </a:stretch>
        </p:blipFill>
        <p:spPr>
          <a:xfrm>
            <a:off x="5979119" y="2401230"/>
            <a:ext cx="239153" cy="239153"/>
          </a:xfrm>
          <a:prstGeom prst="rect">
            <a:avLst/>
          </a:prstGeom>
        </p:spPr>
      </p:pic>
      <p:pic>
        <p:nvPicPr>
          <p:cNvPr id="70" name="Picture 69" descr="Configurations.png"/>
          <p:cNvPicPr>
            <a:picLocks noChangeAspect="1"/>
          </p:cNvPicPr>
          <p:nvPr/>
        </p:nvPicPr>
        <p:blipFill>
          <a:blip r:embed="rId12" cstate="print"/>
          <a:srcRect t="8333" b="10417"/>
          <a:stretch>
            <a:fillRect/>
          </a:stretch>
        </p:blipFill>
        <p:spPr>
          <a:xfrm>
            <a:off x="6178647" y="2793447"/>
            <a:ext cx="283914" cy="230680"/>
          </a:xfrm>
          <a:prstGeom prst="rect">
            <a:avLst/>
          </a:prstGeom>
          <a:effectLst>
            <a:outerShdw blurRad="63500" sx="102000" sy="102000" algn="ctr" rotWithShape="0">
              <a:prstClr val="black">
                <a:alpha val="40000"/>
              </a:prstClr>
            </a:outerShdw>
          </a:effectLst>
        </p:spPr>
      </p:pic>
      <p:sp>
        <p:nvSpPr>
          <p:cNvPr id="62" name="Rectangle 61"/>
          <p:cNvSpPr/>
          <p:nvPr/>
        </p:nvSpPr>
        <p:spPr>
          <a:xfrm>
            <a:off x="167051" y="6700787"/>
            <a:ext cx="10921495" cy="307777"/>
          </a:xfrm>
          <a:prstGeom prst="rect">
            <a:avLst/>
          </a:prstGeom>
        </p:spPr>
        <p:txBody>
          <a:bodyPr wrap="square">
            <a:spAutoFit/>
          </a:bodyPr>
          <a:lstStyle/>
          <a:p>
            <a:r>
              <a:rPr lang="en-US" sz="700" dirty="0" smtClean="0">
                <a:solidFill>
                  <a:schemeClr val="tx1">
                    <a:lumMod val="75000"/>
                    <a:lumOff val="25000"/>
                  </a:schemeClr>
                </a:solidFill>
              </a:rPr>
              <a:t>Source: </a:t>
            </a:r>
            <a:r>
              <a:rPr lang="en-US" sz="700" i="1" dirty="0" smtClean="0">
                <a:solidFill>
                  <a:schemeClr val="tx1">
                    <a:lumMod val="75000"/>
                    <a:lumOff val="25000"/>
                  </a:schemeClr>
                </a:solidFill>
              </a:rPr>
              <a:t>Food Distributor Deploys Enterprise Rights Management to Help Protect Sensitive Data</a:t>
            </a:r>
            <a:r>
              <a:rPr lang="en-US" sz="700" dirty="0" smtClean="0">
                <a:solidFill>
                  <a:schemeClr val="tx1">
                    <a:lumMod val="75000"/>
                    <a:lumOff val="25000"/>
                  </a:schemeClr>
                </a:solidFill>
              </a:rPr>
              <a:t>. Microsoft case study, February 2008. </a:t>
            </a:r>
            <a:r>
              <a:rPr lang="en-US" sz="700" u="sng" dirty="0" smtClean="0">
                <a:solidFill>
                  <a:schemeClr val="tx1">
                    <a:lumMod val="75000"/>
                    <a:lumOff val="25000"/>
                  </a:schemeClr>
                </a:solidFill>
                <a:hlinkClick r:id="rId17"/>
              </a:rPr>
              <a:t>http://www.microsoft.com/casestudies/Case_Study_Detail.aspx?CaseStudyID=4000001482</a:t>
            </a:r>
            <a:endParaRPr lang="en-US" sz="700" dirty="0" smtClean="0">
              <a:solidFill>
                <a:schemeClr val="tx1">
                  <a:lumMod val="75000"/>
                  <a:lumOff val="25000"/>
                </a:schemeClr>
              </a:solidFill>
            </a:endParaRPr>
          </a:p>
          <a:p>
            <a:endParaRPr lang="en-US" sz="700" dirty="0">
              <a:solidFill>
                <a:schemeClr val="tx1">
                  <a:lumMod val="75000"/>
                  <a:lumOff val="25000"/>
                </a:schemeClr>
              </a:solidFill>
            </a:endParaRPr>
          </a:p>
        </p:txBody>
      </p:sp>
      <p:sp>
        <p:nvSpPr>
          <p:cNvPr id="60" name="Rounded Rectangle 59"/>
          <p:cNvSpPr/>
          <p:nvPr/>
        </p:nvSpPr>
        <p:spPr bwMode="auto">
          <a:xfrm>
            <a:off x="270134" y="5255585"/>
            <a:ext cx="7617133" cy="1291097"/>
          </a:xfrm>
          <a:prstGeom prst="roundRect">
            <a:avLst>
              <a:gd name="adj" fmla="val 12595"/>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71" name="TextBox 70"/>
          <p:cNvSpPr txBox="1"/>
          <p:nvPr/>
        </p:nvSpPr>
        <p:spPr>
          <a:xfrm>
            <a:off x="410298" y="5360360"/>
            <a:ext cx="7354645" cy="1105391"/>
          </a:xfrm>
          <a:prstGeom prst="roundRect">
            <a:avLst>
              <a:gd name="adj" fmla="val 7820"/>
            </a:avLst>
          </a:prstGeom>
          <a:solidFill>
            <a:schemeClr val="tx1"/>
          </a:solidFill>
          <a:ln/>
        </p:spPr>
        <p:style>
          <a:lnRef idx="1">
            <a:schemeClr val="accent1"/>
          </a:lnRef>
          <a:fillRef idx="3">
            <a:schemeClr val="accent1"/>
          </a:fillRef>
          <a:effectRef idx="2">
            <a:schemeClr val="accent1"/>
          </a:effectRef>
          <a:fontRef idx="minor">
            <a:schemeClr val="lt1"/>
          </a:fontRef>
        </p:style>
        <p:txBody>
          <a:bodyPr wrap="square" lIns="457200" tIns="0" rIns="91440" bIns="0" rtlCol="0" anchor="ctr" anchorCtr="0">
            <a:noAutofit/>
          </a:bodyPr>
          <a:lstStyle/>
          <a:p>
            <a:pPr marL="800100"/>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We store lots of sensitive information in SharePoint libraries, which can be selectively configured to apply rights protection to documents when they’re downloaded… Setting everything up only took about five minutes. </a:t>
            </a:r>
          </a:p>
          <a:p>
            <a:pPr marL="800100"/>
            <a:r>
              <a:rPr lang="en-US" sz="1400" b="1"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Christian </a:t>
            </a:r>
            <a:r>
              <a:rPr lang="en-US" sz="1400" b="1" dirty="0" err="1" smtClean="0">
                <a:gradFill>
                  <a:gsLst>
                    <a:gs pos="0">
                      <a:schemeClr val="accent1">
                        <a:lumMod val="50000"/>
                      </a:schemeClr>
                    </a:gs>
                    <a:gs pos="75000">
                      <a:schemeClr val="accent1">
                        <a:lumMod val="25000"/>
                      </a:schemeClr>
                    </a:gs>
                    <a:gs pos="100000">
                      <a:schemeClr val="accent1">
                        <a:lumMod val="10000"/>
                      </a:schemeClr>
                    </a:gs>
                  </a:gsLst>
                  <a:lin ang="5400000" scaled="0"/>
                </a:gradFill>
              </a:rPr>
              <a:t>Arpino</a:t>
            </a:r>
            <a:r>
              <a:rPr lang="en-US" sz="1400" b="1"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 </a:t>
            </a:r>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IT Administrator</a:t>
            </a:r>
          </a:p>
        </p:txBody>
      </p:sp>
      <p:sp>
        <p:nvSpPr>
          <p:cNvPr id="72" name="TextBox 71"/>
          <p:cNvSpPr txBox="1"/>
          <p:nvPr/>
        </p:nvSpPr>
        <p:spPr>
          <a:xfrm>
            <a:off x="987826" y="5142312"/>
            <a:ext cx="528993" cy="1323439"/>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8000" b="1" dirty="0" smtClean="0">
                <a:solidFill>
                  <a:srgbClr val="FCB504"/>
                </a:solidFill>
                <a:latin typeface="Times New Roman" pitchFamily="18" charset="0"/>
                <a:cs typeface="Times New Roman" pitchFamily="18" charset="0"/>
              </a:rPr>
              <a:t>“</a:t>
            </a:r>
            <a:endParaRPr lang="en-US" sz="8000" b="1" dirty="0">
              <a:solidFill>
                <a:srgbClr val="FCB504"/>
              </a:solidFill>
              <a:latin typeface="Times New Roman" pitchFamily="18" charset="0"/>
              <a:cs typeface="Times New Roman" pitchFamily="18" charset="0"/>
            </a:endParaRPr>
          </a:p>
        </p:txBody>
      </p:sp>
      <p:pic>
        <p:nvPicPr>
          <p:cNvPr id="63" name="Picture 2"/>
          <p:cNvPicPr>
            <a:picLocks noChangeAspect="1" noChangeArrowheads="1"/>
          </p:cNvPicPr>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6983" t="18257" r="7804" b="13356"/>
          <a:stretch/>
        </p:blipFill>
        <p:spPr bwMode="auto">
          <a:xfrm>
            <a:off x="518999" y="5991600"/>
            <a:ext cx="846661" cy="339726"/>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Tree>
    <p:extLst>
      <p:ext uri="{BB962C8B-B14F-4D97-AF65-F5344CB8AC3E}">
        <p14:creationId xmlns:p14="http://schemas.microsoft.com/office/powerpoint/2010/main" xmlns="" val="35266266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1000"/>
                                        <p:tgtEl>
                                          <p:spTgt spid="55"/>
                                        </p:tgtEl>
                                      </p:cBhvr>
                                    </p:animEffect>
                                  </p:childTnLst>
                                </p:cTn>
                              </p:par>
                              <p:par>
                                <p:cTn id="11" presetID="10" presetClass="entr" presetSubtype="0" fill="hold" nodeType="with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1000"/>
                                        <p:tgtEl>
                                          <p:spTgt spid="70"/>
                                        </p:tgtEl>
                                      </p:cBhvr>
                                    </p:animEffect>
                                  </p:childTnLst>
                                </p:cTn>
                              </p:par>
                              <p:par>
                                <p:cTn id="14" presetID="0" presetClass="path" presetSubtype="0" accel="50000" decel="50000" fill="hold" nodeType="withEffect">
                                  <p:stCondLst>
                                    <p:cond delay="0"/>
                                  </p:stCondLst>
                                  <p:childTnLst>
                                    <p:animMotion origin="layout" path="M -2.22222E-6 -7.40741E-7 L 0.05 0.07083 " pathEditMode="relative" ptsTypes="AA">
                                      <p:cBhvr>
                                        <p:cTn id="15" dur="2000" fill="hold"/>
                                        <p:tgtEl>
                                          <p:spTgt spid="55"/>
                                        </p:tgtEl>
                                        <p:attrNameLst>
                                          <p:attrName>ppt_x</p:attrName>
                                          <p:attrName>ppt_y</p:attrName>
                                        </p:attrNameLst>
                                      </p:cBhvr>
                                    </p:animMotion>
                                  </p:childTnLst>
                                </p:cTn>
                              </p:par>
                              <p:par>
                                <p:cTn id="16" presetID="0" presetClass="path" presetSubtype="0" accel="50000" decel="50000" fill="hold" nodeType="withEffect">
                                  <p:stCondLst>
                                    <p:cond delay="0"/>
                                  </p:stCondLst>
                                  <p:childTnLst>
                                    <p:animMotion origin="layout" path="M 8.33333E-7 1.11111E-6 L -0.03803 0.05393 " pathEditMode="relative" ptsTypes="AA">
                                      <p:cBhvr>
                                        <p:cTn id="17" dur="2000" fill="hold"/>
                                        <p:tgtEl>
                                          <p:spTgt spid="53"/>
                                        </p:tgtEl>
                                        <p:attrNameLst>
                                          <p:attrName>ppt_x</p:attrName>
                                          <p:attrName>ppt_y</p:attrName>
                                        </p:attrNameLst>
                                      </p:cBhvr>
                                    </p:animMotion>
                                  </p:childTnLst>
                                </p:cTn>
                              </p:par>
                              <p:par>
                                <p:cTn id="18" presetID="0" presetClass="path" presetSubtype="0" accel="50000" decel="50000" fill="hold" nodeType="withEffect">
                                  <p:stCondLst>
                                    <p:cond delay="0"/>
                                  </p:stCondLst>
                                  <p:childTnLst>
                                    <p:animMotion origin="layout" path="M 0.00486 -0.01527 L -0.06042 -0.09718 " pathEditMode="relative" rAng="0" ptsTypes="AA">
                                      <p:cBhvr>
                                        <p:cTn id="19" dur="2000" fill="hold"/>
                                        <p:tgtEl>
                                          <p:spTgt spid="70"/>
                                        </p:tgtEl>
                                        <p:attrNameLst>
                                          <p:attrName>ppt_x</p:attrName>
                                          <p:attrName>ppt_y</p:attrName>
                                        </p:attrNameLst>
                                      </p:cBhvr>
                                      <p:rCtr x="-3300" y="-4100"/>
                                    </p:animMotion>
                                  </p:childTnLst>
                                </p:cTn>
                              </p:par>
                            </p:childTnLst>
                          </p:cTn>
                        </p:par>
                        <p:par>
                          <p:cTn id="20" fill="hold">
                            <p:stCondLst>
                              <p:cond delay="2000"/>
                            </p:stCondLst>
                            <p:childTnLst>
                              <p:par>
                                <p:cTn id="21" presetID="10" presetClass="exit" presetSubtype="0" fill="hold" nodeType="afterEffect">
                                  <p:stCondLst>
                                    <p:cond delay="0"/>
                                  </p:stCondLst>
                                  <p:childTnLst>
                                    <p:animEffect transition="out" filter="fade">
                                      <p:cBhvr>
                                        <p:cTn id="22" dur="1000"/>
                                        <p:tgtEl>
                                          <p:spTgt spid="55"/>
                                        </p:tgtEl>
                                      </p:cBhvr>
                                    </p:animEffect>
                                    <p:set>
                                      <p:cBhvr>
                                        <p:cTn id="23" dur="1" fill="hold">
                                          <p:stCondLst>
                                            <p:cond delay="999"/>
                                          </p:stCondLst>
                                        </p:cTn>
                                        <p:tgtEl>
                                          <p:spTgt spid="55"/>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1000"/>
                                        <p:tgtEl>
                                          <p:spTgt spid="53"/>
                                        </p:tgtEl>
                                      </p:cBhvr>
                                    </p:animEffect>
                                    <p:set>
                                      <p:cBhvr>
                                        <p:cTn id="26" dur="1" fill="hold">
                                          <p:stCondLst>
                                            <p:cond delay="999"/>
                                          </p:stCondLst>
                                        </p:cTn>
                                        <p:tgtEl>
                                          <p:spTgt spid="53"/>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1000"/>
                                        <p:tgtEl>
                                          <p:spTgt spid="70"/>
                                        </p:tgtEl>
                                      </p:cBhvr>
                                    </p:animEffect>
                                    <p:set>
                                      <p:cBhvr>
                                        <p:cTn id="29" dur="1" fill="hold">
                                          <p:stCondLst>
                                            <p:cond delay="999"/>
                                          </p:stCondLst>
                                        </p:cTn>
                                        <p:tgtEl>
                                          <p:spTgt spid="70"/>
                                        </p:tgtEl>
                                        <p:attrNameLst>
                                          <p:attrName>style.visibility</p:attrName>
                                        </p:attrNameLst>
                                      </p:cBhvr>
                                      <p:to>
                                        <p:strVal val="hidden"/>
                                      </p:to>
                                    </p:set>
                                  </p:childTnLst>
                                </p:cTn>
                              </p:par>
                              <p:par>
                                <p:cTn id="30" presetID="53" presetClass="entr" presetSubtype="0" fill="hold" nodeType="with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p:cTn id="32" dur="500" fill="hold"/>
                                        <p:tgtEl>
                                          <p:spTgt spid="59"/>
                                        </p:tgtEl>
                                        <p:attrNameLst>
                                          <p:attrName>ppt_w</p:attrName>
                                        </p:attrNameLst>
                                      </p:cBhvr>
                                      <p:tavLst>
                                        <p:tav tm="0">
                                          <p:val>
                                            <p:fltVal val="0"/>
                                          </p:val>
                                        </p:tav>
                                        <p:tav tm="100000">
                                          <p:val>
                                            <p:strVal val="#ppt_w"/>
                                          </p:val>
                                        </p:tav>
                                      </p:tavLst>
                                    </p:anim>
                                    <p:anim calcmode="lin" valueType="num">
                                      <p:cBhvr>
                                        <p:cTn id="33" dur="500" fill="hold"/>
                                        <p:tgtEl>
                                          <p:spTgt spid="59"/>
                                        </p:tgtEl>
                                        <p:attrNameLst>
                                          <p:attrName>ppt_h</p:attrName>
                                        </p:attrNameLst>
                                      </p:cBhvr>
                                      <p:tavLst>
                                        <p:tav tm="0">
                                          <p:val>
                                            <p:fltVal val="0"/>
                                          </p:val>
                                        </p:tav>
                                        <p:tav tm="100000">
                                          <p:val>
                                            <p:strVal val="#ppt_h"/>
                                          </p:val>
                                        </p:tav>
                                      </p:tavLst>
                                    </p:anim>
                                    <p:animEffect transition="in" filter="fade">
                                      <p:cBhvr>
                                        <p:cTn id="34" dur="500"/>
                                        <p:tgtEl>
                                          <p:spTgt spid="59"/>
                                        </p:tgtEl>
                                      </p:cBhvr>
                                    </p:animEffect>
                                  </p:childTnLst>
                                </p:cTn>
                              </p:par>
                              <p:par>
                                <p:cTn id="35" presetID="53" presetClass="entr" presetSubtype="0" fill="hold" nodeType="with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fill="hold"/>
                                        <p:tgtEl>
                                          <p:spTgt spid="61"/>
                                        </p:tgtEl>
                                        <p:attrNameLst>
                                          <p:attrName>ppt_w</p:attrName>
                                        </p:attrNameLst>
                                      </p:cBhvr>
                                      <p:tavLst>
                                        <p:tav tm="0">
                                          <p:val>
                                            <p:fltVal val="0"/>
                                          </p:val>
                                        </p:tav>
                                        <p:tav tm="100000">
                                          <p:val>
                                            <p:strVal val="#ppt_w"/>
                                          </p:val>
                                        </p:tav>
                                      </p:tavLst>
                                    </p:anim>
                                    <p:anim calcmode="lin" valueType="num">
                                      <p:cBhvr>
                                        <p:cTn id="38" dur="500" fill="hold"/>
                                        <p:tgtEl>
                                          <p:spTgt spid="61"/>
                                        </p:tgtEl>
                                        <p:attrNameLst>
                                          <p:attrName>ppt_h</p:attrName>
                                        </p:attrNameLst>
                                      </p:cBhvr>
                                      <p:tavLst>
                                        <p:tav tm="0">
                                          <p:val>
                                            <p:fltVal val="0"/>
                                          </p:val>
                                        </p:tav>
                                        <p:tav tm="100000">
                                          <p:val>
                                            <p:strVal val="#ppt_h"/>
                                          </p:val>
                                        </p:tav>
                                      </p:tavLst>
                                    </p:anim>
                                    <p:animEffect transition="in" filter="fade">
                                      <p:cBhvr>
                                        <p:cTn id="39" dur="500"/>
                                        <p:tgtEl>
                                          <p:spTgt spid="61"/>
                                        </p:tgtEl>
                                      </p:cBhvr>
                                    </p:animEffect>
                                  </p:childTnLst>
                                </p:cTn>
                              </p:par>
                              <p:par>
                                <p:cTn id="40" presetID="53" presetClass="entr" presetSubtype="0" fill="hold" nodeType="with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53" presetClass="entr" presetSubtype="0" fill="hold" nodeType="withEffect">
                                  <p:stCondLst>
                                    <p:cond delay="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0" fill="hold" nodeType="withEffect">
                                  <p:stCondLst>
                                    <p:cond delay="0"/>
                                  </p:stCondLst>
                                  <p:childTnLst>
                                    <p:set>
                                      <p:cBhvr>
                                        <p:cTn id="51" dur="1" fill="hold">
                                          <p:stCondLst>
                                            <p:cond delay="0"/>
                                          </p:stCondLst>
                                        </p:cTn>
                                        <p:tgtEl>
                                          <p:spTgt spid="68"/>
                                        </p:tgtEl>
                                        <p:attrNameLst>
                                          <p:attrName>style.visibility</p:attrName>
                                        </p:attrNameLst>
                                      </p:cBhvr>
                                      <p:to>
                                        <p:strVal val="visible"/>
                                      </p:to>
                                    </p:set>
                                    <p:anim calcmode="lin" valueType="num">
                                      <p:cBhvr>
                                        <p:cTn id="52" dur="500" fill="hold"/>
                                        <p:tgtEl>
                                          <p:spTgt spid="68"/>
                                        </p:tgtEl>
                                        <p:attrNameLst>
                                          <p:attrName>ppt_w</p:attrName>
                                        </p:attrNameLst>
                                      </p:cBhvr>
                                      <p:tavLst>
                                        <p:tav tm="0">
                                          <p:val>
                                            <p:fltVal val="0"/>
                                          </p:val>
                                        </p:tav>
                                        <p:tav tm="100000">
                                          <p:val>
                                            <p:strVal val="#ppt_w"/>
                                          </p:val>
                                        </p:tav>
                                      </p:tavLst>
                                    </p:anim>
                                    <p:anim calcmode="lin" valueType="num">
                                      <p:cBhvr>
                                        <p:cTn id="53" dur="500" fill="hold"/>
                                        <p:tgtEl>
                                          <p:spTgt spid="68"/>
                                        </p:tgtEl>
                                        <p:attrNameLst>
                                          <p:attrName>ppt_h</p:attrName>
                                        </p:attrNameLst>
                                      </p:cBhvr>
                                      <p:tavLst>
                                        <p:tav tm="0">
                                          <p:val>
                                            <p:fltVal val="0"/>
                                          </p:val>
                                        </p:tav>
                                        <p:tav tm="100000">
                                          <p:val>
                                            <p:strVal val="#ppt_h"/>
                                          </p:val>
                                        </p:tav>
                                      </p:tavLst>
                                    </p:anim>
                                    <p:animEffect transition="in" filter="fade">
                                      <p:cBhvr>
                                        <p:cTn id="54" dur="500"/>
                                        <p:tgtEl>
                                          <p:spTgt spid="68"/>
                                        </p:tgtEl>
                                      </p:cBhvr>
                                    </p:animEffect>
                                  </p:childTnLst>
                                </p:cTn>
                              </p:par>
                              <p:par>
                                <p:cTn id="55" presetID="53"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 calcmode="lin" valueType="num">
                                      <p:cBhvr>
                                        <p:cTn id="57" dur="500" fill="hold"/>
                                        <p:tgtEl>
                                          <p:spTgt spid="69"/>
                                        </p:tgtEl>
                                        <p:attrNameLst>
                                          <p:attrName>ppt_w</p:attrName>
                                        </p:attrNameLst>
                                      </p:cBhvr>
                                      <p:tavLst>
                                        <p:tav tm="0">
                                          <p:val>
                                            <p:fltVal val="0"/>
                                          </p:val>
                                        </p:tav>
                                        <p:tav tm="100000">
                                          <p:val>
                                            <p:strVal val="#ppt_w"/>
                                          </p:val>
                                        </p:tav>
                                      </p:tavLst>
                                    </p:anim>
                                    <p:anim calcmode="lin" valueType="num">
                                      <p:cBhvr>
                                        <p:cTn id="58" dur="500" fill="hold"/>
                                        <p:tgtEl>
                                          <p:spTgt spid="69"/>
                                        </p:tgtEl>
                                        <p:attrNameLst>
                                          <p:attrName>ppt_h</p:attrName>
                                        </p:attrNameLst>
                                      </p:cBhvr>
                                      <p:tavLst>
                                        <p:tav tm="0">
                                          <p:val>
                                            <p:fltVal val="0"/>
                                          </p:val>
                                        </p:tav>
                                        <p:tav tm="100000">
                                          <p:val>
                                            <p:strVal val="#ppt_h"/>
                                          </p:val>
                                        </p:tav>
                                      </p:tavLst>
                                    </p:anim>
                                    <p:animEffect transition="in" filter="fade">
                                      <p:cBhvr>
                                        <p:cTn id="59" dur="500"/>
                                        <p:tgtEl>
                                          <p:spTgt spid="69"/>
                                        </p:tgtEl>
                                      </p:cBhvr>
                                    </p:animEffect>
                                  </p:childTnLst>
                                </p:cTn>
                              </p:par>
                            </p:childTnLst>
                          </p:cTn>
                        </p:par>
                        <p:par>
                          <p:cTn id="60" fill="hold">
                            <p:stCondLst>
                              <p:cond delay="3000"/>
                            </p:stCondLst>
                            <p:childTnLst>
                              <p:par>
                                <p:cTn id="61" presetID="53" presetClass="entr" presetSubtype="0" fill="hold" nodeType="afterEffect">
                                  <p:stCondLst>
                                    <p:cond delay="0"/>
                                  </p:stCondLst>
                                  <p:childTnLst>
                                    <p:set>
                                      <p:cBhvr>
                                        <p:cTn id="62" dur="1" fill="hold">
                                          <p:stCondLst>
                                            <p:cond delay="0"/>
                                          </p:stCondLst>
                                        </p:cTn>
                                        <p:tgtEl>
                                          <p:spTgt spid="64"/>
                                        </p:tgtEl>
                                        <p:attrNameLst>
                                          <p:attrName>style.visibility</p:attrName>
                                        </p:attrNameLst>
                                      </p:cBhvr>
                                      <p:to>
                                        <p:strVal val="visible"/>
                                      </p:to>
                                    </p:set>
                                    <p:anim calcmode="lin" valueType="num">
                                      <p:cBhvr>
                                        <p:cTn id="63" dur="500" fill="hold"/>
                                        <p:tgtEl>
                                          <p:spTgt spid="64"/>
                                        </p:tgtEl>
                                        <p:attrNameLst>
                                          <p:attrName>ppt_w</p:attrName>
                                        </p:attrNameLst>
                                      </p:cBhvr>
                                      <p:tavLst>
                                        <p:tav tm="0">
                                          <p:val>
                                            <p:fltVal val="0"/>
                                          </p:val>
                                        </p:tav>
                                        <p:tav tm="100000">
                                          <p:val>
                                            <p:strVal val="#ppt_w"/>
                                          </p:val>
                                        </p:tav>
                                      </p:tavLst>
                                    </p:anim>
                                    <p:anim calcmode="lin" valueType="num">
                                      <p:cBhvr>
                                        <p:cTn id="64" dur="500" fill="hold"/>
                                        <p:tgtEl>
                                          <p:spTgt spid="64"/>
                                        </p:tgtEl>
                                        <p:attrNameLst>
                                          <p:attrName>ppt_h</p:attrName>
                                        </p:attrNameLst>
                                      </p:cBhvr>
                                      <p:tavLst>
                                        <p:tav tm="0">
                                          <p:val>
                                            <p:fltVal val="0"/>
                                          </p:val>
                                        </p:tav>
                                        <p:tav tm="100000">
                                          <p:val>
                                            <p:strVal val="#ppt_h"/>
                                          </p:val>
                                        </p:tav>
                                      </p:tavLst>
                                    </p:anim>
                                    <p:animEffect transition="in" filter="fade">
                                      <p:cBhvr>
                                        <p:cTn id="65" dur="500"/>
                                        <p:tgtEl>
                                          <p:spTgt spid="64"/>
                                        </p:tgtEl>
                                      </p:cBhvr>
                                    </p:animEffect>
                                  </p:childTnLst>
                                </p:cTn>
                              </p:par>
                              <p:par>
                                <p:cTn id="66" presetID="64" presetClass="path" presetSubtype="0" accel="50000" decel="50000" fill="hold" nodeType="withEffect">
                                  <p:stCondLst>
                                    <p:cond delay="0"/>
                                  </p:stCondLst>
                                  <p:childTnLst>
                                    <p:animMotion origin="layout" path="M -0.09479 0.05877 L 0.01562 -0.03308 " pathEditMode="relative" rAng="0" ptsTypes="AA">
                                      <p:cBhvr>
                                        <p:cTn id="67" dur="2000" fill="hold"/>
                                        <p:tgtEl>
                                          <p:spTgt spid="64"/>
                                        </p:tgtEl>
                                        <p:attrNameLst>
                                          <p:attrName>ppt_x</p:attrName>
                                          <p:attrName>ppt_y</p:attrName>
                                        </p:attrNameLst>
                                      </p:cBhvr>
                                      <p:rCtr x="5500" y="-4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Rights Policy Template Management</a:t>
            </a:r>
            <a:endParaRPr lang="en-US" dirty="0"/>
          </a:p>
        </p:txBody>
      </p:sp>
      <p:sp>
        <p:nvSpPr>
          <p:cNvPr id="3" name="Subtitle 2"/>
          <p:cNvSpPr>
            <a:spLocks noGrp="1"/>
          </p:cNvSpPr>
          <p:nvPr>
            <p:ph type="subTitle" idx="1"/>
          </p:nvPr>
        </p:nvSpPr>
        <p:spPr>
          <a:xfrm>
            <a:off x="730249" y="5698968"/>
            <a:ext cx="6803209" cy="461665"/>
          </a:xfrm>
        </p:spPr>
        <p:txBody>
          <a:bodyPr/>
          <a:lstStyle/>
          <a:p>
            <a:r>
              <a:rPr lang="en-US" dirty="0" smtClean="0"/>
              <a:t>Cristian Mora</a:t>
            </a:r>
          </a:p>
          <a:p>
            <a:r>
              <a:rPr lang="en-US" dirty="0" smtClean="0"/>
              <a:t>Sr. Solution Product Manager</a:t>
            </a:r>
          </a:p>
          <a:p>
            <a:r>
              <a:rPr lang="en-US" dirty="0" smtClean="0"/>
              <a:t>Microsoft</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Oval 55"/>
          <p:cNvSpPr/>
          <p:nvPr/>
        </p:nvSpPr>
        <p:spPr bwMode="auto">
          <a:xfrm>
            <a:off x="3078983" y="1989057"/>
            <a:ext cx="2963600" cy="2963600"/>
          </a:xfrm>
          <a:prstGeom prst="ellipse">
            <a:avLst/>
          </a:prstGeom>
          <a:solidFill>
            <a:schemeClr val="accent1"/>
          </a:solidFill>
          <a:ln w="9525" cap="flat" cmpd="sng" algn="ctr">
            <a:noFill/>
            <a:prstDash val="solid"/>
            <a:round/>
            <a:headEnd type="none" w="med" len="med"/>
            <a:tailEnd type="none" w="med" len="med"/>
          </a:ln>
          <a:effectLst>
            <a:softEdge rad="635000"/>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grpSp>
        <p:nvGrpSpPr>
          <p:cNvPr id="2" name="Group 62"/>
          <p:cNvGrpSpPr/>
          <p:nvPr/>
        </p:nvGrpSpPr>
        <p:grpSpPr>
          <a:xfrm>
            <a:off x="3687043" y="2639829"/>
            <a:ext cx="1750190" cy="1711744"/>
            <a:chOff x="5682757" y="2364058"/>
            <a:chExt cx="1750190" cy="1711744"/>
          </a:xfrm>
        </p:grpSpPr>
        <p:grpSp>
          <p:nvGrpSpPr>
            <p:cNvPr id="3" name="Group 71"/>
            <p:cNvGrpSpPr/>
            <p:nvPr/>
          </p:nvGrpSpPr>
          <p:grpSpPr>
            <a:xfrm>
              <a:off x="5736114" y="2364058"/>
              <a:ext cx="1696833" cy="1711744"/>
              <a:chOff x="7647924" y="3456269"/>
              <a:chExt cx="828739" cy="836022"/>
            </a:xfrm>
          </p:grpSpPr>
          <p:sp>
            <p:nvSpPr>
              <p:cNvPr id="95" name="Oval 6"/>
              <p:cNvSpPr/>
              <p:nvPr/>
            </p:nvSpPr>
            <p:spPr bwMode="auto">
              <a:xfrm>
                <a:off x="7647924" y="3456269"/>
                <a:ext cx="828739" cy="836022"/>
              </a:xfrm>
              <a:prstGeom prst="ellipse">
                <a:avLst/>
              </a:prstGeom>
              <a:solidFill>
                <a:schemeClr val="accent2">
                  <a:lumMod val="50000"/>
                </a:schemeClr>
              </a:solidFill>
              <a:ln w="9525">
                <a:no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non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100" normalizeH="0" baseline="0" noProof="0" dirty="0">
                  <a:ln w="18415" cmpd="sng">
                    <a:noFill/>
                    <a:prstDash val="solid"/>
                  </a:ln>
                  <a:solidFill>
                    <a:srgbClr val="FFFFFF"/>
                  </a:solidFill>
                  <a:effectLst>
                    <a:innerShdw blurRad="114300">
                      <a:prstClr val="black"/>
                    </a:innerShdw>
                  </a:effectLst>
                  <a:uLnTx/>
                  <a:uFillTx/>
                  <a:latin typeface="Segoe" pitchFamily="34" charset="0"/>
                  <a:ea typeface="+mn-ea"/>
                  <a:cs typeface="+mn-cs"/>
                </a:endParaRPr>
              </a:p>
            </p:txBody>
          </p:sp>
          <p:sp>
            <p:nvSpPr>
              <p:cNvPr id="96" name="Flowchart: Connector 7"/>
              <p:cNvSpPr/>
              <p:nvPr/>
            </p:nvSpPr>
            <p:spPr bwMode="auto">
              <a:xfrm>
                <a:off x="7810751" y="3471509"/>
                <a:ext cx="503086" cy="312420"/>
              </a:xfrm>
              <a:prstGeom prst="flowChartConnector">
                <a:avLst/>
              </a:prstGeom>
              <a:gradFill>
                <a:gsLst>
                  <a:gs pos="0">
                    <a:srgbClr val="FFFFFF">
                      <a:alpha val="69000"/>
                    </a:srgbClr>
                  </a:gs>
                  <a:gs pos="50000">
                    <a:srgbClr val="FFFFFF">
                      <a:alpha val="24000"/>
                    </a:srgbClr>
                  </a:gs>
                  <a:gs pos="100000">
                    <a:srgbClr val="BBE0E3">
                      <a:alpha val="0"/>
                    </a:srgb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endParaRPr>
              </a:p>
            </p:txBody>
          </p:sp>
        </p:grpSp>
        <p:pic>
          <p:nvPicPr>
            <p:cNvPr id="68" name="Picture 67" descr="Mobility.png"/>
            <p:cNvPicPr>
              <a:picLocks noChangeAspect="1"/>
            </p:cNvPicPr>
            <p:nvPr/>
          </p:nvPicPr>
          <p:blipFill>
            <a:blip r:embed="rId3" cstate="print"/>
            <a:stretch>
              <a:fillRect/>
            </a:stretch>
          </p:blipFill>
          <p:spPr>
            <a:xfrm>
              <a:off x="6319160" y="3281257"/>
              <a:ext cx="517071" cy="517071"/>
            </a:xfrm>
            <a:prstGeom prst="rect">
              <a:avLst/>
            </a:prstGeom>
          </p:spPr>
        </p:pic>
        <p:pic>
          <p:nvPicPr>
            <p:cNvPr id="69" name="Picture 68" descr="Untitled-1.png"/>
            <p:cNvPicPr>
              <a:picLocks noChangeAspect="1"/>
            </p:cNvPicPr>
            <p:nvPr/>
          </p:nvPicPr>
          <p:blipFill>
            <a:blip r:embed="rId4" cstate="print"/>
            <a:stretch>
              <a:fillRect/>
            </a:stretch>
          </p:blipFill>
          <p:spPr>
            <a:xfrm rot="20138886">
              <a:off x="6484450" y="3443573"/>
              <a:ext cx="332749" cy="70986"/>
            </a:xfrm>
            <a:prstGeom prst="rect">
              <a:avLst/>
            </a:prstGeom>
          </p:spPr>
        </p:pic>
        <p:pic>
          <p:nvPicPr>
            <p:cNvPr id="70" name="Picture 69" descr="Server.png"/>
            <p:cNvPicPr>
              <a:picLocks noChangeAspect="1"/>
            </p:cNvPicPr>
            <p:nvPr/>
          </p:nvPicPr>
          <p:blipFill>
            <a:blip r:embed="rId5" cstate="print"/>
            <a:stretch>
              <a:fillRect/>
            </a:stretch>
          </p:blipFill>
          <p:spPr>
            <a:xfrm>
              <a:off x="5682757" y="2834635"/>
              <a:ext cx="676522" cy="676522"/>
            </a:xfrm>
            <a:prstGeom prst="rect">
              <a:avLst/>
            </a:prstGeom>
            <a:effectLst>
              <a:outerShdw blurRad="76200" dir="18900000" sy="23000" kx="-1200000" algn="bl" rotWithShape="0">
                <a:prstClr val="black">
                  <a:alpha val="20000"/>
                </a:prstClr>
              </a:outerShdw>
            </a:effectLst>
          </p:spPr>
        </p:pic>
        <p:grpSp>
          <p:nvGrpSpPr>
            <p:cNvPr id="4" name="Group 23"/>
            <p:cNvGrpSpPr/>
            <p:nvPr/>
          </p:nvGrpSpPr>
          <p:grpSpPr>
            <a:xfrm>
              <a:off x="6010652" y="3028098"/>
              <a:ext cx="419735" cy="412739"/>
              <a:chOff x="4818743" y="4971142"/>
              <a:chExt cx="889492" cy="874667"/>
            </a:xfrm>
          </p:grpSpPr>
          <p:pic>
            <p:nvPicPr>
              <p:cNvPr id="93" name="Picture 4" descr="C:\Documents and Settings\ashish.joshi\My Documents\My Pictures\Microsoft Clip Organizer\j0431536.png"/>
              <p:cNvPicPr>
                <a:picLocks noChangeAspect="1" noChangeArrowheads="1"/>
              </p:cNvPicPr>
              <p:nvPr/>
            </p:nvPicPr>
            <p:blipFill>
              <a:blip r:embed="rId6" cstate="print"/>
              <a:srcRect/>
              <a:stretch>
                <a:fillRect/>
              </a:stretch>
            </p:blipFill>
            <p:spPr bwMode="auto">
              <a:xfrm>
                <a:off x="4818743" y="4971142"/>
                <a:ext cx="889492" cy="874667"/>
              </a:xfrm>
              <a:prstGeom prst="rect">
                <a:avLst/>
              </a:prstGeom>
              <a:noFill/>
            </p:spPr>
          </p:pic>
          <p:pic>
            <p:nvPicPr>
              <p:cNvPr id="94" name="Picture 93" descr="Untitled-1.png"/>
              <p:cNvPicPr>
                <a:picLocks noChangeAspect="1"/>
              </p:cNvPicPr>
              <p:nvPr/>
            </p:nvPicPr>
            <p:blipFill>
              <a:blip r:embed="rId7" cstate="print"/>
              <a:stretch>
                <a:fillRect/>
              </a:stretch>
            </p:blipFill>
            <p:spPr>
              <a:xfrm rot="19800146">
                <a:off x="4932715" y="5187787"/>
                <a:ext cx="539033" cy="114994"/>
              </a:xfrm>
              <a:prstGeom prst="rect">
                <a:avLst/>
              </a:prstGeom>
            </p:spPr>
          </p:pic>
        </p:grpSp>
        <p:grpSp>
          <p:nvGrpSpPr>
            <p:cNvPr id="9" name="Group 16"/>
            <p:cNvGrpSpPr/>
            <p:nvPr/>
          </p:nvGrpSpPr>
          <p:grpSpPr>
            <a:xfrm>
              <a:off x="6234301" y="2558864"/>
              <a:ext cx="687025" cy="676522"/>
              <a:chOff x="6270586" y="3048633"/>
              <a:chExt cx="687025" cy="676522"/>
            </a:xfrm>
          </p:grpSpPr>
          <p:pic>
            <p:nvPicPr>
              <p:cNvPr id="91" name="Picture 90" descr="Server.png"/>
              <p:cNvPicPr>
                <a:picLocks noChangeAspect="1"/>
              </p:cNvPicPr>
              <p:nvPr/>
            </p:nvPicPr>
            <p:blipFill>
              <a:blip r:embed="rId5" cstate="print"/>
              <a:stretch>
                <a:fillRect/>
              </a:stretch>
            </p:blipFill>
            <p:spPr>
              <a:xfrm>
                <a:off x="6270586" y="3048633"/>
                <a:ext cx="676522" cy="676522"/>
              </a:xfrm>
              <a:prstGeom prst="rect">
                <a:avLst/>
              </a:prstGeom>
              <a:effectLst>
                <a:outerShdw blurRad="76200" dir="18900000" sy="23000" kx="-1200000" algn="bl" rotWithShape="0">
                  <a:prstClr val="black">
                    <a:alpha val="20000"/>
                  </a:prstClr>
                </a:outerShdw>
              </a:effectLst>
            </p:spPr>
          </p:pic>
          <p:pic>
            <p:nvPicPr>
              <p:cNvPr id="92" name="Picture 91" descr="Double Folder.png"/>
              <p:cNvPicPr>
                <a:picLocks noChangeAspect="1"/>
              </p:cNvPicPr>
              <p:nvPr/>
            </p:nvPicPr>
            <p:blipFill>
              <a:blip r:embed="rId8" cstate="print"/>
              <a:stretch>
                <a:fillRect/>
              </a:stretch>
            </p:blipFill>
            <p:spPr>
              <a:xfrm>
                <a:off x="6601129" y="3352800"/>
                <a:ext cx="356482" cy="356481"/>
              </a:xfrm>
              <a:prstGeom prst="rect">
                <a:avLst/>
              </a:prstGeom>
              <a:effectLst>
                <a:outerShdw blurRad="50800" dist="38100" dir="10800000" algn="r" rotWithShape="0">
                  <a:prstClr val="black">
                    <a:alpha val="40000"/>
                  </a:prstClr>
                </a:outerShdw>
              </a:effectLst>
            </p:spPr>
          </p:pic>
        </p:grpSp>
        <p:grpSp>
          <p:nvGrpSpPr>
            <p:cNvPr id="10" name="Group 69"/>
            <p:cNvGrpSpPr/>
            <p:nvPr/>
          </p:nvGrpSpPr>
          <p:grpSpPr>
            <a:xfrm>
              <a:off x="6719649" y="2845291"/>
              <a:ext cx="689894" cy="728368"/>
              <a:chOff x="339134" y="1031752"/>
              <a:chExt cx="914400" cy="965396"/>
            </a:xfrm>
          </p:grpSpPr>
          <p:pic>
            <p:nvPicPr>
              <p:cNvPr id="78" name="Picture 77" descr="Server.png"/>
              <p:cNvPicPr>
                <a:picLocks noChangeAspect="1"/>
              </p:cNvPicPr>
              <p:nvPr/>
            </p:nvPicPr>
            <p:blipFill>
              <a:blip r:embed="rId5" cstate="print"/>
              <a:stretch>
                <a:fillRect/>
              </a:stretch>
            </p:blipFill>
            <p:spPr>
              <a:xfrm>
                <a:off x="339134" y="1082748"/>
                <a:ext cx="914400" cy="914400"/>
              </a:xfrm>
              <a:prstGeom prst="rect">
                <a:avLst/>
              </a:prstGeom>
              <a:effectLst>
                <a:outerShdw blurRad="76200" dir="18900000" sy="23000" kx="-1200000" algn="bl" rotWithShape="0">
                  <a:prstClr val="black">
                    <a:alpha val="20000"/>
                  </a:prstClr>
                </a:outerShdw>
              </a:effectLst>
            </p:spPr>
          </p:pic>
          <p:grpSp>
            <p:nvGrpSpPr>
              <p:cNvPr id="11" name="Group 25"/>
              <p:cNvGrpSpPr/>
              <p:nvPr/>
            </p:nvGrpSpPr>
            <p:grpSpPr>
              <a:xfrm>
                <a:off x="936551" y="1031752"/>
                <a:ext cx="260497" cy="869842"/>
                <a:chOff x="6872841" y="3981401"/>
                <a:chExt cx="260497" cy="869842"/>
              </a:xfrm>
            </p:grpSpPr>
            <p:pic>
              <p:nvPicPr>
                <p:cNvPr id="80" name="Picture 79" descr="ux_excel_large.png"/>
                <p:cNvPicPr>
                  <a:picLocks noChangeAspect="1"/>
                </p:cNvPicPr>
                <p:nvPr/>
              </p:nvPicPr>
              <p:blipFill>
                <a:blip r:embed="rId9" cstate="print"/>
                <a:stretch>
                  <a:fillRect/>
                </a:stretch>
              </p:blipFill>
              <p:spPr>
                <a:xfrm>
                  <a:off x="6872841" y="4284007"/>
                  <a:ext cx="260497" cy="264632"/>
                </a:xfrm>
                <a:prstGeom prst="rect">
                  <a:avLst/>
                </a:prstGeom>
                <a:effectLst>
                  <a:outerShdw blurRad="50800" dist="38100" dir="8100000" algn="tr" rotWithShape="0">
                    <a:prstClr val="black">
                      <a:alpha val="40000"/>
                    </a:prstClr>
                  </a:outerShdw>
                </a:effectLst>
              </p:spPr>
            </p:pic>
            <p:pic>
              <p:nvPicPr>
                <p:cNvPr id="88" name="Picture 87" descr="ux_powerPoint_large.png"/>
                <p:cNvPicPr>
                  <a:picLocks noChangeAspect="1"/>
                </p:cNvPicPr>
                <p:nvPr/>
              </p:nvPicPr>
              <p:blipFill>
                <a:blip r:embed="rId10" cstate="print"/>
                <a:stretch>
                  <a:fillRect/>
                </a:stretch>
              </p:blipFill>
              <p:spPr>
                <a:xfrm>
                  <a:off x="6872841" y="4586611"/>
                  <a:ext cx="260497" cy="264632"/>
                </a:xfrm>
                <a:prstGeom prst="rect">
                  <a:avLst/>
                </a:prstGeom>
                <a:effectLst>
                  <a:outerShdw blurRad="50800" dist="38100" dir="8100000" algn="tr" rotWithShape="0">
                    <a:prstClr val="black">
                      <a:alpha val="40000"/>
                    </a:prstClr>
                  </a:outerShdw>
                </a:effectLst>
              </p:spPr>
            </p:pic>
            <p:pic>
              <p:nvPicPr>
                <p:cNvPr id="90" name="Picture 89" descr="ux_word_large.png"/>
                <p:cNvPicPr>
                  <a:picLocks noChangeAspect="1"/>
                </p:cNvPicPr>
                <p:nvPr/>
              </p:nvPicPr>
              <p:blipFill>
                <a:blip r:embed="rId11" cstate="print"/>
                <a:stretch>
                  <a:fillRect/>
                </a:stretch>
              </p:blipFill>
              <p:spPr>
                <a:xfrm>
                  <a:off x="6872841" y="3981401"/>
                  <a:ext cx="260497" cy="264632"/>
                </a:xfrm>
                <a:prstGeom prst="rect">
                  <a:avLst/>
                </a:prstGeom>
                <a:effectLst>
                  <a:outerShdw blurRad="50800" dist="38100" dir="8100000" algn="tr" rotWithShape="0">
                    <a:prstClr val="black">
                      <a:alpha val="40000"/>
                    </a:prstClr>
                  </a:outerShdw>
                </a:effectLst>
              </p:spPr>
            </p:pic>
          </p:grpSp>
        </p:grpSp>
        <p:pic>
          <p:nvPicPr>
            <p:cNvPr id="76" name="Picture 75" descr="Untitled-1.png"/>
            <p:cNvPicPr>
              <a:picLocks noChangeAspect="1"/>
            </p:cNvPicPr>
            <p:nvPr/>
          </p:nvPicPr>
          <p:blipFill>
            <a:blip r:embed="rId4" cstate="print"/>
            <a:stretch>
              <a:fillRect/>
            </a:stretch>
          </p:blipFill>
          <p:spPr>
            <a:xfrm rot="16200000">
              <a:off x="6433651" y="3000885"/>
              <a:ext cx="332749" cy="70986"/>
            </a:xfrm>
            <a:prstGeom prst="rect">
              <a:avLst/>
            </a:prstGeom>
          </p:spPr>
        </p:pic>
        <p:pic>
          <p:nvPicPr>
            <p:cNvPr id="77" name="Picture 76" descr="Untitled-1.png"/>
            <p:cNvPicPr>
              <a:picLocks noChangeAspect="1"/>
            </p:cNvPicPr>
            <p:nvPr/>
          </p:nvPicPr>
          <p:blipFill>
            <a:blip r:embed="rId4" cstate="print"/>
            <a:stretch>
              <a:fillRect/>
            </a:stretch>
          </p:blipFill>
          <p:spPr>
            <a:xfrm rot="16200000">
              <a:off x="7014223" y="3131514"/>
              <a:ext cx="332749" cy="70986"/>
            </a:xfrm>
            <a:prstGeom prst="rect">
              <a:avLst/>
            </a:prstGeom>
          </p:spPr>
        </p:pic>
      </p:grpSp>
      <p:sp>
        <p:nvSpPr>
          <p:cNvPr id="51" name="Block Arc 50"/>
          <p:cNvSpPr/>
          <p:nvPr/>
        </p:nvSpPr>
        <p:spPr bwMode="auto">
          <a:xfrm rot="10800000" flipH="1" flipV="1">
            <a:off x="2785321" y="1689815"/>
            <a:ext cx="3105442" cy="3094892"/>
          </a:xfrm>
          <a:prstGeom prst="blockArc">
            <a:avLst>
              <a:gd name="adj1" fmla="val 10827006"/>
              <a:gd name="adj2" fmla="val 16133680"/>
              <a:gd name="adj3" fmla="val 15323"/>
            </a:avLst>
          </a:prstGeom>
          <a:gradFill flip="none" rotWithShape="1">
            <a:gsLst>
              <a:gs pos="0">
                <a:srgbClr val="FC9204"/>
              </a:gs>
              <a:gs pos="50000">
                <a:srgbClr val="FCB504"/>
              </a:gs>
              <a:gs pos="85000">
                <a:srgbClr val="FDA403"/>
              </a:gs>
              <a:gs pos="100000">
                <a:srgbClr val="FDB351"/>
              </a:gs>
            </a:gsLst>
            <a:lin ang="16200000" scaled="1"/>
            <a:tileRect/>
          </a:gradFill>
          <a:ln w="12700">
            <a:gradFill>
              <a:gsLst>
                <a:gs pos="0">
                  <a:srgbClr val="FFFFCC"/>
                </a:gs>
                <a:gs pos="50000">
                  <a:srgbClr val="FFC000"/>
                </a:gs>
                <a:gs pos="100000">
                  <a:srgbClr val="FC9204"/>
                </a:gs>
              </a:gsLst>
              <a:lin ang="7800000" scaled="0"/>
            </a:gradFill>
            <a:headEnd type="none" w="med" len="med"/>
            <a:tailEnd type="none" w="med" len="med"/>
          </a:ln>
          <a:effectLst>
            <a:outerShdw blurRad="50800" dist="38100" dir="540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t" anchorCtr="0" compatLnSpc="1">
            <a:prstTxWarp prst="textNoShape">
              <a:avLst/>
            </a:prstTxWarp>
          </a:bodyPr>
          <a:lstStyle/>
          <a:p>
            <a:endParaRPr lang="en-US" sz="1100" b="1" dirty="0" smtClean="0">
              <a:effectLst>
                <a:reflection blurRad="6350" stA="50000" endA="300" endPos="50000" dist="29997" dir="5400000" sy="-100000" algn="bl" rotWithShape="0"/>
              </a:effectLst>
              <a:latin typeface="Segoe" pitchFamily="34" charset="0"/>
            </a:endParaRPr>
          </a:p>
        </p:txBody>
      </p:sp>
      <p:sp>
        <p:nvSpPr>
          <p:cNvPr id="75" name="Rectangle 74"/>
          <p:cNvSpPr/>
          <p:nvPr/>
        </p:nvSpPr>
        <p:spPr>
          <a:xfrm rot="18924802">
            <a:off x="3064199" y="2300527"/>
            <a:ext cx="1003759" cy="432458"/>
          </a:xfrm>
          <a:prstGeom prst="rect">
            <a:avLst/>
          </a:prstGeom>
          <a:effectLst/>
        </p:spPr>
        <p:txBody>
          <a:bodyPr wrap="none">
            <a:prstTxWarp prst="textArchUp">
              <a:avLst/>
            </a:prstTxWarp>
            <a:spAutoFit/>
          </a:bodyPr>
          <a:lstStyle/>
          <a:p>
            <a:pPr lvl="0" algn="ctr"/>
            <a:r>
              <a:rPr lang="en-US" sz="1100" b="1" dirty="0" smtClean="0">
                <a:effectLst>
                  <a:outerShdw blurRad="63500" sx="102000" sy="102000" algn="ctr" rotWithShape="0">
                    <a:prstClr val="black">
                      <a:alpha val="40000"/>
                    </a:prstClr>
                  </a:outerShdw>
                </a:effectLst>
                <a:latin typeface="Segoe" pitchFamily="34" charset="0"/>
              </a:rPr>
              <a:t>PARTNER</a:t>
            </a:r>
            <a:endParaRPr lang="en-US" sz="1100" dirty="0" smtClean="0">
              <a:effectLst>
                <a:outerShdw blurRad="63500" sx="102000" sy="102000" algn="ctr" rotWithShape="0">
                  <a:prstClr val="black">
                    <a:alpha val="40000"/>
                  </a:prstClr>
                </a:outerShdw>
              </a:effectLst>
              <a:latin typeface="Segoe" pitchFamily="34" charset="0"/>
            </a:endParaRPr>
          </a:p>
        </p:txBody>
      </p:sp>
      <p:sp>
        <p:nvSpPr>
          <p:cNvPr id="125" name="Title 124"/>
          <p:cNvSpPr>
            <a:spLocks noGrp="1"/>
          </p:cNvSpPr>
          <p:nvPr>
            <p:ph type="title"/>
          </p:nvPr>
        </p:nvSpPr>
        <p:spPr>
          <a:xfrm>
            <a:off x="381000" y="230188"/>
            <a:ext cx="8382000" cy="941796"/>
          </a:xfrm>
        </p:spPr>
        <p:txBody>
          <a:bodyPr/>
          <a:lstStyle/>
          <a:p>
            <a:pPr lvl="0"/>
            <a:r>
              <a:rPr lang="en-US" dirty="0" smtClean="0"/>
              <a:t>Information Protection Solution</a:t>
            </a:r>
            <a:br>
              <a:rPr lang="en-US" dirty="0" smtClean="0"/>
            </a:br>
            <a:r>
              <a:rPr lang="en-US" sz="2000" spc="0" dirty="0">
                <a:solidFill>
                  <a:schemeClr val="tx2"/>
                </a:solidFill>
              </a:rPr>
              <a:t>Enterprise-wide classification, discovery, and protection</a:t>
            </a:r>
          </a:p>
        </p:txBody>
      </p:sp>
      <p:sp>
        <p:nvSpPr>
          <p:cNvPr id="6" name="Block Arc 5"/>
          <p:cNvSpPr/>
          <p:nvPr/>
        </p:nvSpPr>
        <p:spPr bwMode="auto">
          <a:xfrm rot="5400000" flipH="1" flipV="1">
            <a:off x="2796146" y="2355697"/>
            <a:ext cx="3105442" cy="3094892"/>
          </a:xfrm>
          <a:prstGeom prst="blockArc">
            <a:avLst>
              <a:gd name="adj1" fmla="val 10827006"/>
              <a:gd name="adj2" fmla="val 16133680"/>
              <a:gd name="adj3" fmla="val 15323"/>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18" rIns="91436" bIns="45718" numCol="1" rtlCol="0" anchor="t" anchorCtr="0" compatLnSpc="1">
            <a:prstTxWarp prst="textNoShape">
              <a:avLst/>
            </a:prstTxWarp>
          </a:bodyPr>
          <a:lstStyle/>
          <a:p>
            <a:pPr defTabSz="914363"/>
            <a:endParaRPr lang="en-US" sz="1100" b="1" dirty="0" smtClean="0">
              <a:solidFill>
                <a:schemeClr val="lt1"/>
              </a:solidFill>
              <a:effectLst>
                <a:reflection blurRad="6350" stA="50000" endA="300" endPos="50000" dist="29997" dir="5400000" sy="-100000" algn="bl" rotWithShape="0"/>
              </a:effectLst>
              <a:latin typeface="Segoe" pitchFamily="34" charset="0"/>
            </a:endParaRPr>
          </a:p>
        </p:txBody>
      </p:sp>
      <p:sp>
        <p:nvSpPr>
          <p:cNvPr id="7" name="Rectangle 6"/>
          <p:cNvSpPr/>
          <p:nvPr/>
        </p:nvSpPr>
        <p:spPr>
          <a:xfrm rot="2658466">
            <a:off x="2875031" y="4506222"/>
            <a:ext cx="1405052" cy="432458"/>
          </a:xfrm>
          <a:prstGeom prst="rect">
            <a:avLst/>
          </a:prstGeom>
          <a:effectLst/>
        </p:spPr>
        <p:txBody>
          <a:bodyPr wrap="none">
            <a:prstTxWarp prst="textArchDown">
              <a:avLst>
                <a:gd name="adj" fmla="val 21297353"/>
              </a:avLst>
            </a:prstTxWarp>
            <a:spAutoFit/>
          </a:bodyPr>
          <a:lstStyle/>
          <a:p>
            <a:pPr lvl="0" algn="ctr"/>
            <a:r>
              <a:rPr lang="en-US" sz="1100" b="1" dirty="0" smtClean="0">
                <a:effectLst>
                  <a:outerShdw blurRad="63500" sx="102000" sy="102000" algn="ctr" rotWithShape="0">
                    <a:prstClr val="black">
                      <a:alpha val="40000"/>
                    </a:prstClr>
                  </a:outerShdw>
                </a:effectLst>
                <a:latin typeface="Segoe" pitchFamily="34" charset="0"/>
              </a:rPr>
              <a:t>EXTERNAL</a:t>
            </a:r>
          </a:p>
        </p:txBody>
      </p:sp>
      <p:pic>
        <p:nvPicPr>
          <p:cNvPr id="52" name="Picture 51" descr="touch screen kiosk-256.png"/>
          <p:cNvPicPr>
            <a:picLocks noChangeAspect="1"/>
          </p:cNvPicPr>
          <p:nvPr/>
        </p:nvPicPr>
        <p:blipFill>
          <a:blip r:embed="rId12" cstate="print"/>
          <a:stretch>
            <a:fillRect/>
          </a:stretch>
        </p:blipFill>
        <p:spPr>
          <a:xfrm flipH="1">
            <a:off x="2880379" y="4789815"/>
            <a:ext cx="485776" cy="485776"/>
          </a:xfrm>
          <a:prstGeom prst="rect">
            <a:avLst/>
          </a:prstGeom>
          <a:effectLst>
            <a:outerShdw blurRad="63500" sx="102000" sy="102000" algn="ctr" rotWithShape="0">
              <a:prstClr val="black">
                <a:alpha val="40000"/>
              </a:prstClr>
            </a:outerShdw>
          </a:effectLst>
        </p:spPr>
      </p:pic>
      <p:pic>
        <p:nvPicPr>
          <p:cNvPr id="150" name="Picture 149" descr="41.png"/>
          <p:cNvPicPr>
            <a:picLocks noChangeAspect="1"/>
          </p:cNvPicPr>
          <p:nvPr/>
        </p:nvPicPr>
        <p:blipFill>
          <a:blip r:embed="rId13" cstate="print"/>
          <a:stretch>
            <a:fillRect/>
          </a:stretch>
        </p:blipFill>
        <p:spPr>
          <a:xfrm>
            <a:off x="3167950" y="5092394"/>
            <a:ext cx="163550" cy="163550"/>
          </a:xfrm>
          <a:prstGeom prst="rect">
            <a:avLst/>
          </a:prstGeom>
        </p:spPr>
      </p:pic>
      <p:sp>
        <p:nvSpPr>
          <p:cNvPr id="5" name="Block Arc 4"/>
          <p:cNvSpPr/>
          <p:nvPr/>
        </p:nvSpPr>
        <p:spPr bwMode="auto">
          <a:xfrm flipH="1" flipV="1">
            <a:off x="3303271" y="2350422"/>
            <a:ext cx="3105442" cy="3094892"/>
          </a:xfrm>
          <a:prstGeom prst="blockArc">
            <a:avLst>
              <a:gd name="adj1" fmla="val 10827006"/>
              <a:gd name="adj2" fmla="val 16133680"/>
              <a:gd name="adj3" fmla="val 15323"/>
            </a:avLst>
          </a:prstGeom>
          <a:ln>
            <a:headEnd type="none" w="med" len="med"/>
            <a:tailEnd type="none" w="med" len="med"/>
          </a:ln>
        </p:spPr>
        <p:style>
          <a:lnRef idx="0">
            <a:schemeClr val="accent3"/>
          </a:lnRef>
          <a:fillRef idx="1003">
            <a:schemeClr val="lt1"/>
          </a:fillRef>
          <a:effectRef idx="3">
            <a:schemeClr val="accent3"/>
          </a:effectRef>
          <a:fontRef idx="minor">
            <a:schemeClr val="lt1"/>
          </a:fontRef>
        </p:style>
        <p:txBody>
          <a:bodyPr vert="horz" wrap="square" lIns="91440" tIns="45718" rIns="91436" bIns="45718" numCol="1" rtlCol="0" anchor="t" anchorCtr="0" compatLnSpc="1">
            <a:prstTxWarp prst="textNoShape">
              <a:avLst/>
            </a:prstTxWarp>
          </a:bodyPr>
          <a:lstStyle/>
          <a:p>
            <a:endParaRPr lang="en-US" sz="1100" b="1" dirty="0" smtClean="0">
              <a:solidFill>
                <a:schemeClr val="lt1"/>
              </a:solidFill>
              <a:effectLst>
                <a:reflection blurRad="6350" stA="50000" endA="300" endPos="50000" dist="29997" dir="5400000" sy="-100000" algn="bl" rotWithShape="0"/>
              </a:effectLst>
              <a:latin typeface="Segoe" pitchFamily="34" charset="0"/>
            </a:endParaRPr>
          </a:p>
        </p:txBody>
      </p:sp>
      <p:sp>
        <p:nvSpPr>
          <p:cNvPr id="8" name="Rectangle 7"/>
          <p:cNvSpPr/>
          <p:nvPr/>
        </p:nvSpPr>
        <p:spPr>
          <a:xfrm rot="18805353">
            <a:off x="4951053" y="4394446"/>
            <a:ext cx="1310755" cy="432458"/>
          </a:xfrm>
          <a:prstGeom prst="rect">
            <a:avLst/>
          </a:prstGeom>
          <a:effectLst/>
        </p:spPr>
        <p:txBody>
          <a:bodyPr wrap="none">
            <a:prstTxWarp prst="textArchDown">
              <a:avLst>
                <a:gd name="adj" fmla="val 21297353"/>
              </a:avLst>
            </a:prstTxWarp>
            <a:spAutoFit/>
          </a:bodyPr>
          <a:lstStyle/>
          <a:p>
            <a:pPr lvl="0" algn="ctr"/>
            <a:r>
              <a:rPr lang="en-US" sz="1100" b="1" dirty="0" smtClean="0">
                <a:solidFill>
                  <a:schemeClr val="bg1"/>
                </a:solidFill>
                <a:latin typeface="Segoe" pitchFamily="34" charset="0"/>
              </a:rPr>
              <a:t>EMPLOYEES </a:t>
            </a:r>
          </a:p>
          <a:p>
            <a:pPr lvl="0" algn="ctr"/>
            <a:r>
              <a:rPr lang="en-US" sz="1100" b="1" dirty="0" smtClean="0">
                <a:solidFill>
                  <a:schemeClr val="bg1"/>
                </a:solidFill>
                <a:latin typeface="Segoe" pitchFamily="34" charset="0"/>
              </a:rPr>
              <a:t>(REMOTE)</a:t>
            </a:r>
          </a:p>
        </p:txBody>
      </p:sp>
      <p:pic>
        <p:nvPicPr>
          <p:cNvPr id="148" name="Picture 147" descr="41.png"/>
          <p:cNvPicPr>
            <a:picLocks noChangeAspect="1"/>
          </p:cNvPicPr>
          <p:nvPr/>
        </p:nvPicPr>
        <p:blipFill>
          <a:blip r:embed="rId13" cstate="print"/>
          <a:stretch>
            <a:fillRect/>
          </a:stretch>
        </p:blipFill>
        <p:spPr>
          <a:xfrm>
            <a:off x="5659716" y="4559258"/>
            <a:ext cx="163550" cy="163550"/>
          </a:xfrm>
          <a:prstGeom prst="rect">
            <a:avLst/>
          </a:prstGeom>
        </p:spPr>
      </p:pic>
      <p:pic>
        <p:nvPicPr>
          <p:cNvPr id="149" name="Picture 148" descr="41.png"/>
          <p:cNvPicPr>
            <a:picLocks noChangeAspect="1"/>
          </p:cNvPicPr>
          <p:nvPr/>
        </p:nvPicPr>
        <p:blipFill>
          <a:blip r:embed="rId13" cstate="print"/>
          <a:stretch>
            <a:fillRect/>
          </a:stretch>
        </p:blipFill>
        <p:spPr>
          <a:xfrm>
            <a:off x="6669963" y="3989749"/>
            <a:ext cx="163550" cy="163550"/>
          </a:xfrm>
          <a:prstGeom prst="rect">
            <a:avLst/>
          </a:prstGeom>
        </p:spPr>
      </p:pic>
      <p:cxnSp>
        <p:nvCxnSpPr>
          <p:cNvPr id="99" name="Straight Connector 98"/>
          <p:cNvCxnSpPr/>
          <p:nvPr/>
        </p:nvCxnSpPr>
        <p:spPr bwMode="auto">
          <a:xfrm rot="10800000" flipV="1">
            <a:off x="3476171" y="4114799"/>
            <a:ext cx="653144" cy="602344"/>
          </a:xfrm>
          <a:prstGeom prst="line">
            <a:avLst/>
          </a:prstGeom>
          <a:solidFill>
            <a:schemeClr val="accent1"/>
          </a:solidFill>
          <a:ln w="19050" cap="flat" cmpd="sng" algn="ctr">
            <a:solidFill>
              <a:srgbClr val="FF0000"/>
            </a:solidFill>
            <a:prstDash val="solid"/>
            <a:round/>
            <a:headEnd type="triangle" w="med" len="med"/>
            <a:tailEnd type="triangle" w="med" len="med"/>
          </a:ln>
          <a:effectLst/>
        </p:spPr>
      </p:cxnSp>
      <p:grpSp>
        <p:nvGrpSpPr>
          <p:cNvPr id="12" name="Group 99"/>
          <p:cNvGrpSpPr/>
          <p:nvPr/>
        </p:nvGrpSpPr>
        <p:grpSpPr>
          <a:xfrm>
            <a:off x="3556683" y="4203849"/>
            <a:ext cx="442003" cy="188736"/>
            <a:chOff x="5066168" y="5023125"/>
            <a:chExt cx="836835" cy="357330"/>
          </a:xfrm>
          <a:effectLst>
            <a:outerShdw blurRad="50800" dist="38100" dir="5400000" algn="t" rotWithShape="0">
              <a:prstClr val="black">
                <a:alpha val="40000"/>
              </a:prstClr>
            </a:outerShdw>
          </a:effectLst>
        </p:grpSpPr>
        <p:sp>
          <p:nvSpPr>
            <p:cNvPr id="101" name="TextBox 100"/>
            <p:cNvSpPr txBox="1"/>
            <p:nvPr/>
          </p:nvSpPr>
          <p:spPr>
            <a:xfrm>
              <a:off x="5087256" y="5023125"/>
              <a:ext cx="791029" cy="312058"/>
            </a:xfrm>
            <a:prstGeom prst="rect">
              <a:avLst/>
            </a:prstGeom>
            <a:solidFill>
              <a:schemeClr val="bg1"/>
            </a:solidFill>
            <a:ln>
              <a:solidFill>
                <a:srgbClr val="FF0000"/>
              </a:solidFill>
            </a:ln>
          </p:spPr>
          <p:txBody>
            <a:bodyPr wrap="square" lIns="0" tIns="9144" rIns="0" rtlCol="0">
              <a:noAutofit/>
            </a:bodyPr>
            <a:lstStyle/>
            <a:p>
              <a:pPr algn="ctr"/>
              <a:r>
                <a:rPr lang="en-US" sz="600" dirty="0" smtClean="0">
                  <a:solidFill>
                    <a:srgbClr val="FF0000"/>
                  </a:solidFill>
                </a:rPr>
                <a:t>SSN# 0000</a:t>
              </a:r>
              <a:endParaRPr lang="en-US" sz="600" dirty="0">
                <a:solidFill>
                  <a:srgbClr val="FF0000"/>
                </a:solidFill>
              </a:endParaRPr>
            </a:p>
          </p:txBody>
        </p:sp>
        <p:pic>
          <p:nvPicPr>
            <p:cNvPr id="102" name="Picture 101" descr="Untitled-1.png"/>
            <p:cNvPicPr>
              <a:picLocks noChangeAspect="1"/>
            </p:cNvPicPr>
            <p:nvPr/>
          </p:nvPicPr>
          <p:blipFill>
            <a:blip r:embed="rId14" cstate="print"/>
            <a:stretch>
              <a:fillRect/>
            </a:stretch>
          </p:blipFill>
          <p:spPr>
            <a:xfrm rot="21246926">
              <a:off x="5066168" y="5201930"/>
              <a:ext cx="836835" cy="178525"/>
            </a:xfrm>
            <a:prstGeom prst="rect">
              <a:avLst/>
            </a:prstGeom>
          </p:spPr>
        </p:pic>
      </p:grpSp>
      <p:pic>
        <p:nvPicPr>
          <p:cNvPr id="103" name="Picture 102" descr="53.png"/>
          <p:cNvPicPr>
            <a:picLocks noChangeAspect="1"/>
          </p:cNvPicPr>
          <p:nvPr/>
        </p:nvPicPr>
        <p:blipFill>
          <a:blip r:embed="rId15" cstate="print"/>
          <a:stretch>
            <a:fillRect/>
          </a:stretch>
        </p:blipFill>
        <p:spPr>
          <a:xfrm>
            <a:off x="3705216" y="4367910"/>
            <a:ext cx="137886" cy="137886"/>
          </a:xfrm>
          <a:prstGeom prst="rect">
            <a:avLst/>
          </a:prstGeom>
        </p:spPr>
      </p:pic>
      <p:cxnSp>
        <p:nvCxnSpPr>
          <p:cNvPr id="58" name="Straight Connector 57"/>
          <p:cNvCxnSpPr/>
          <p:nvPr/>
        </p:nvCxnSpPr>
        <p:spPr bwMode="auto">
          <a:xfrm rot="10800000">
            <a:off x="3531927" y="2432030"/>
            <a:ext cx="512830" cy="515298"/>
          </a:xfrm>
          <a:prstGeom prst="line">
            <a:avLst/>
          </a:prstGeom>
          <a:solidFill>
            <a:schemeClr val="accent1"/>
          </a:solidFill>
          <a:ln w="19050" cap="flat" cmpd="sng" algn="ctr">
            <a:solidFill>
              <a:srgbClr val="588824"/>
            </a:solidFill>
            <a:prstDash val="solid"/>
            <a:round/>
            <a:headEnd type="triangle" w="med" len="med"/>
            <a:tailEnd type="triangle" w="med" len="med"/>
          </a:ln>
          <a:effectLst/>
        </p:spPr>
      </p:cxnSp>
      <p:grpSp>
        <p:nvGrpSpPr>
          <p:cNvPr id="13" name="Group 69"/>
          <p:cNvGrpSpPr/>
          <p:nvPr/>
        </p:nvGrpSpPr>
        <p:grpSpPr>
          <a:xfrm>
            <a:off x="5338379" y="2039953"/>
            <a:ext cx="2252593" cy="790834"/>
            <a:chOff x="1799468" y="3418411"/>
            <a:chExt cx="1729895" cy="790834"/>
          </a:xfrm>
        </p:grpSpPr>
        <p:sp>
          <p:nvSpPr>
            <p:cNvPr id="113" name="Rounded Rectangle 112"/>
            <p:cNvSpPr/>
            <p:nvPr/>
          </p:nvSpPr>
          <p:spPr bwMode="auto">
            <a:xfrm>
              <a:off x="1799468" y="3418411"/>
              <a:ext cx="1729895" cy="623418"/>
            </a:xfrm>
            <a:prstGeom prst="roundRect">
              <a:avLst>
                <a:gd name="adj" fmla="val 1251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100" dirty="0">
                <a:solidFill>
                  <a:srgbClr val="FFFFFF"/>
                </a:solidFill>
                <a:effectLst>
                  <a:outerShdw blurRad="38100" dist="38100" dir="2700000" algn="tl">
                    <a:srgbClr val="000000">
                      <a:alpha val="43137"/>
                    </a:srgbClr>
                  </a:outerShdw>
                </a:effectLst>
                <a:latin typeface="Segoe" pitchFamily="34" charset="0"/>
              </a:endParaRPr>
            </a:p>
          </p:txBody>
        </p:sp>
        <p:sp>
          <p:nvSpPr>
            <p:cNvPr id="114" name="TextBox 113"/>
            <p:cNvSpPr txBox="1"/>
            <p:nvPr/>
          </p:nvSpPr>
          <p:spPr>
            <a:xfrm>
              <a:off x="1861657" y="3471209"/>
              <a:ext cx="1605516" cy="738036"/>
            </a:xfrm>
            <a:prstGeom prst="roundRect">
              <a:avLst>
                <a:gd name="adj" fmla="val 6776"/>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indent="-171450" algn="ctr" defTabSz="914099" fontAlgn="base">
                <a:lnSpc>
                  <a:spcPct val="115000"/>
                </a:lnSpc>
                <a:spcBef>
                  <a:spcPct val="0"/>
                </a:spcBef>
                <a:spcAft>
                  <a:spcPct val="0"/>
                </a:spcAft>
                <a:defRPr/>
              </a:pPr>
              <a:r>
                <a:rPr lang="en-US" sz="1100" dirty="0" smtClean="0">
                  <a:solidFill>
                    <a:srgbClr val="FFFFFF"/>
                  </a:solidFill>
                  <a:effectLst>
                    <a:outerShdw blurRad="38100" dist="38100" dir="2700000" algn="tl">
                      <a:srgbClr val="000000">
                        <a:alpha val="43137"/>
                      </a:srgbClr>
                    </a:outerShdw>
                  </a:effectLst>
                  <a:latin typeface="Segoe" pitchFamily="34" charset="0"/>
                </a:rPr>
                <a:t>Classification and protection built into platform</a:t>
              </a:r>
            </a:p>
          </p:txBody>
        </p:sp>
      </p:grpSp>
      <p:pic>
        <p:nvPicPr>
          <p:cNvPr id="115" name="Picture 114" descr="41.png"/>
          <p:cNvPicPr>
            <a:picLocks noChangeAspect="1"/>
          </p:cNvPicPr>
          <p:nvPr/>
        </p:nvPicPr>
        <p:blipFill>
          <a:blip r:embed="rId16" cstate="print"/>
          <a:stretch>
            <a:fillRect/>
          </a:stretch>
        </p:blipFill>
        <p:spPr>
          <a:xfrm>
            <a:off x="4345784" y="3726627"/>
            <a:ext cx="202797" cy="202797"/>
          </a:xfrm>
          <a:prstGeom prst="rect">
            <a:avLst/>
          </a:prstGeom>
        </p:spPr>
      </p:pic>
      <p:pic>
        <p:nvPicPr>
          <p:cNvPr id="116" name="Picture 115" descr="41.png"/>
          <p:cNvPicPr>
            <a:picLocks noChangeAspect="1"/>
          </p:cNvPicPr>
          <p:nvPr/>
        </p:nvPicPr>
        <p:blipFill>
          <a:blip r:embed="rId16" cstate="print"/>
          <a:stretch>
            <a:fillRect/>
          </a:stretch>
        </p:blipFill>
        <p:spPr>
          <a:xfrm>
            <a:off x="3953898" y="3610514"/>
            <a:ext cx="202797" cy="202797"/>
          </a:xfrm>
          <a:prstGeom prst="rect">
            <a:avLst/>
          </a:prstGeom>
        </p:spPr>
      </p:pic>
      <p:pic>
        <p:nvPicPr>
          <p:cNvPr id="118" name="Picture 117" descr="41.png"/>
          <p:cNvPicPr>
            <a:picLocks noChangeAspect="1"/>
          </p:cNvPicPr>
          <p:nvPr/>
        </p:nvPicPr>
        <p:blipFill>
          <a:blip r:embed="rId16" cstate="print"/>
          <a:stretch>
            <a:fillRect/>
          </a:stretch>
        </p:blipFill>
        <p:spPr>
          <a:xfrm>
            <a:off x="4948127" y="3675827"/>
            <a:ext cx="202797" cy="202797"/>
          </a:xfrm>
          <a:prstGeom prst="rect">
            <a:avLst/>
          </a:prstGeom>
        </p:spPr>
      </p:pic>
      <p:pic>
        <p:nvPicPr>
          <p:cNvPr id="119" name="Picture 118" descr="41.png"/>
          <p:cNvPicPr>
            <a:picLocks noChangeAspect="1"/>
          </p:cNvPicPr>
          <p:nvPr/>
        </p:nvPicPr>
        <p:blipFill>
          <a:blip r:embed="rId16" cstate="print"/>
          <a:stretch>
            <a:fillRect/>
          </a:stretch>
        </p:blipFill>
        <p:spPr>
          <a:xfrm>
            <a:off x="4454641" y="3349255"/>
            <a:ext cx="202797" cy="202797"/>
          </a:xfrm>
          <a:prstGeom prst="rect">
            <a:avLst/>
          </a:prstGeom>
        </p:spPr>
      </p:pic>
      <p:pic>
        <p:nvPicPr>
          <p:cNvPr id="120" name="Picture 119" descr="Search.png"/>
          <p:cNvPicPr>
            <a:picLocks noChangeAspect="1"/>
          </p:cNvPicPr>
          <p:nvPr/>
        </p:nvPicPr>
        <p:blipFill>
          <a:blip r:embed="rId17" cstate="print"/>
          <a:stretch>
            <a:fillRect/>
          </a:stretch>
        </p:blipFill>
        <p:spPr>
          <a:xfrm rot="4886756">
            <a:off x="3822965" y="2449583"/>
            <a:ext cx="1101421" cy="1101420"/>
          </a:xfrm>
          <a:prstGeom prst="rect">
            <a:avLst/>
          </a:prstGeom>
        </p:spPr>
      </p:pic>
      <p:pic>
        <p:nvPicPr>
          <p:cNvPr id="121" name="Picture 120" descr="41.png"/>
          <p:cNvPicPr>
            <a:picLocks noChangeAspect="1"/>
          </p:cNvPicPr>
          <p:nvPr/>
        </p:nvPicPr>
        <p:blipFill>
          <a:blip r:embed="rId13" cstate="print"/>
          <a:stretch>
            <a:fillRect/>
          </a:stretch>
        </p:blipFill>
        <p:spPr>
          <a:xfrm>
            <a:off x="3719493" y="2559652"/>
            <a:ext cx="163550" cy="163550"/>
          </a:xfrm>
          <a:prstGeom prst="rect">
            <a:avLst/>
          </a:prstGeom>
        </p:spPr>
      </p:pic>
      <p:grpSp>
        <p:nvGrpSpPr>
          <p:cNvPr id="14" name="Group 149"/>
          <p:cNvGrpSpPr/>
          <p:nvPr/>
        </p:nvGrpSpPr>
        <p:grpSpPr>
          <a:xfrm flipH="1">
            <a:off x="6253701" y="3853165"/>
            <a:ext cx="631426" cy="503080"/>
            <a:chOff x="4767888" y="5461193"/>
            <a:chExt cx="686667" cy="547092"/>
          </a:xfrm>
        </p:grpSpPr>
        <p:pic>
          <p:nvPicPr>
            <p:cNvPr id="145" name="Picture 144" descr="ux_laptop_clean_large.png"/>
            <p:cNvPicPr>
              <a:picLocks noChangeAspect="1"/>
            </p:cNvPicPr>
            <p:nvPr/>
          </p:nvPicPr>
          <p:blipFill>
            <a:blip r:embed="rId18" cstate="print"/>
            <a:stretch>
              <a:fillRect/>
            </a:stretch>
          </p:blipFill>
          <p:spPr>
            <a:xfrm flipH="1">
              <a:off x="4767888" y="5461193"/>
              <a:ext cx="563840" cy="547092"/>
            </a:xfrm>
            <a:prstGeom prst="rect">
              <a:avLst/>
            </a:prstGeom>
            <a:effectLst>
              <a:outerShdw blurRad="50800" dist="38100" dir="5400000" algn="t" rotWithShape="0">
                <a:prstClr val="black">
                  <a:alpha val="40000"/>
                </a:prstClr>
              </a:outerShdw>
            </a:effectLst>
          </p:spPr>
        </p:pic>
        <p:pic>
          <p:nvPicPr>
            <p:cNvPr id="146" name="Picture 145" descr="Home.png"/>
            <p:cNvPicPr>
              <a:picLocks noChangeAspect="1"/>
            </p:cNvPicPr>
            <p:nvPr/>
          </p:nvPicPr>
          <p:blipFill>
            <a:blip r:embed="rId19" cstate="print"/>
            <a:stretch>
              <a:fillRect/>
            </a:stretch>
          </p:blipFill>
          <p:spPr>
            <a:xfrm flipH="1">
              <a:off x="5094647" y="5588639"/>
              <a:ext cx="359908" cy="359908"/>
            </a:xfrm>
            <a:prstGeom prst="rect">
              <a:avLst/>
            </a:prstGeom>
            <a:noFill/>
            <a:ln>
              <a:noFill/>
            </a:ln>
          </p:spPr>
        </p:pic>
      </p:grpSp>
      <p:cxnSp>
        <p:nvCxnSpPr>
          <p:cNvPr id="60" name="Straight Connector 59"/>
          <p:cNvCxnSpPr/>
          <p:nvPr/>
        </p:nvCxnSpPr>
        <p:spPr bwMode="auto">
          <a:xfrm rot="10800000">
            <a:off x="5033624" y="4089845"/>
            <a:ext cx="512830" cy="515298"/>
          </a:xfrm>
          <a:prstGeom prst="line">
            <a:avLst/>
          </a:prstGeom>
          <a:solidFill>
            <a:schemeClr val="accent1"/>
          </a:solidFill>
          <a:ln w="19050" cap="flat" cmpd="sng" algn="ctr">
            <a:solidFill>
              <a:srgbClr val="588824"/>
            </a:solidFill>
            <a:prstDash val="solid"/>
            <a:round/>
            <a:headEnd type="triangle" w="med" len="med"/>
            <a:tailEnd type="triangle" w="med" len="med"/>
          </a:ln>
          <a:effectLst/>
        </p:spPr>
      </p:cxnSp>
      <p:grpSp>
        <p:nvGrpSpPr>
          <p:cNvPr id="15" name="Group 268"/>
          <p:cNvGrpSpPr/>
          <p:nvPr/>
        </p:nvGrpSpPr>
        <p:grpSpPr>
          <a:xfrm>
            <a:off x="5201196" y="4295962"/>
            <a:ext cx="563840" cy="547092"/>
            <a:chOff x="819152" y="5372099"/>
            <a:chExt cx="1030741" cy="1000125"/>
          </a:xfrm>
        </p:grpSpPr>
        <p:pic>
          <p:nvPicPr>
            <p:cNvPr id="143" name="Picture 142" descr="ux_laptop_clean_large.png"/>
            <p:cNvPicPr>
              <a:picLocks noChangeAspect="1"/>
            </p:cNvPicPr>
            <p:nvPr/>
          </p:nvPicPr>
          <p:blipFill>
            <a:blip r:embed="rId20" cstate="print"/>
            <a:stretch>
              <a:fillRect/>
            </a:stretch>
          </p:blipFill>
          <p:spPr>
            <a:xfrm flipH="1">
              <a:off x="819152" y="5372099"/>
              <a:ext cx="1030741" cy="1000125"/>
            </a:xfrm>
            <a:prstGeom prst="rect">
              <a:avLst/>
            </a:prstGeom>
            <a:effectLst>
              <a:outerShdw blurRad="50800" dist="38100" dir="5400000" algn="t" rotWithShape="0">
                <a:prstClr val="black">
                  <a:alpha val="40000"/>
                </a:prstClr>
              </a:outerShdw>
            </a:effectLst>
          </p:spPr>
        </p:pic>
        <p:pic>
          <p:nvPicPr>
            <p:cNvPr id="144" name="Picture 143" descr="7.png"/>
            <p:cNvPicPr>
              <a:picLocks noChangeAspect="1"/>
            </p:cNvPicPr>
            <p:nvPr/>
          </p:nvPicPr>
          <p:blipFill>
            <a:blip r:embed="rId21" cstate="print"/>
            <a:stretch>
              <a:fillRect/>
            </a:stretch>
          </p:blipFill>
          <p:spPr>
            <a:xfrm rot="522620">
              <a:off x="1234822" y="5483787"/>
              <a:ext cx="421861" cy="460922"/>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p:cTn id="7" dur="500" fill="hold"/>
                                        <p:tgtEl>
                                          <p:spTgt spid="120"/>
                                        </p:tgtEl>
                                        <p:attrNameLst>
                                          <p:attrName>ppt_w</p:attrName>
                                        </p:attrNameLst>
                                      </p:cBhvr>
                                      <p:tavLst>
                                        <p:tav tm="0">
                                          <p:val>
                                            <p:fltVal val="0"/>
                                          </p:val>
                                        </p:tav>
                                        <p:tav tm="100000">
                                          <p:val>
                                            <p:strVal val="#ppt_w"/>
                                          </p:val>
                                        </p:tav>
                                      </p:tavLst>
                                    </p:anim>
                                    <p:anim calcmode="lin" valueType="num">
                                      <p:cBhvr>
                                        <p:cTn id="8" dur="500" fill="hold"/>
                                        <p:tgtEl>
                                          <p:spTgt spid="120"/>
                                        </p:tgtEl>
                                        <p:attrNameLst>
                                          <p:attrName>ppt_h</p:attrName>
                                        </p:attrNameLst>
                                      </p:cBhvr>
                                      <p:tavLst>
                                        <p:tav tm="0">
                                          <p:val>
                                            <p:fltVal val="0"/>
                                          </p:val>
                                        </p:tav>
                                        <p:tav tm="100000">
                                          <p:val>
                                            <p:strVal val="#ppt_h"/>
                                          </p:val>
                                        </p:tav>
                                      </p:tavLst>
                                    </p:anim>
                                    <p:animEffect transition="in" filter="fade">
                                      <p:cBhvr>
                                        <p:cTn id="9" dur="500"/>
                                        <p:tgtEl>
                                          <p:spTgt spid="12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19"/>
                                        </p:tgtEl>
                                        <p:attrNameLst>
                                          <p:attrName>style.visibility</p:attrName>
                                        </p:attrNameLst>
                                      </p:cBhvr>
                                      <p:to>
                                        <p:strVal val="visible"/>
                                      </p:to>
                                    </p:set>
                                    <p:animEffect transition="in" filter="fade">
                                      <p:cBhvr>
                                        <p:cTn id="13" dur="1000"/>
                                        <p:tgtEl>
                                          <p:spTgt spid="119"/>
                                        </p:tgtEl>
                                      </p:cBhvr>
                                    </p:animEffect>
                                  </p:childTnLst>
                                </p:cTn>
                              </p:par>
                              <p:par>
                                <p:cTn id="14" presetID="10" presetClass="entr" presetSubtype="0" fill="hold" nodeType="withEffect">
                                  <p:stCondLst>
                                    <p:cond delay="0"/>
                                  </p:stCondLst>
                                  <p:childTnLst>
                                    <p:set>
                                      <p:cBhvr>
                                        <p:cTn id="15" dur="1" fill="hold">
                                          <p:stCondLst>
                                            <p:cond delay="0"/>
                                          </p:stCondLst>
                                        </p:cTn>
                                        <p:tgtEl>
                                          <p:spTgt spid="148"/>
                                        </p:tgtEl>
                                        <p:attrNameLst>
                                          <p:attrName>style.visibility</p:attrName>
                                        </p:attrNameLst>
                                      </p:cBhvr>
                                      <p:to>
                                        <p:strVal val="visible"/>
                                      </p:to>
                                    </p:set>
                                    <p:animEffect transition="in" filter="fade">
                                      <p:cBhvr>
                                        <p:cTn id="16" dur="1000"/>
                                        <p:tgtEl>
                                          <p:spTgt spid="148"/>
                                        </p:tgtEl>
                                      </p:cBhvr>
                                    </p:animEffect>
                                  </p:childTnLst>
                                </p:cTn>
                              </p:par>
                              <p:par>
                                <p:cTn id="17" presetID="10" presetClass="entr" presetSubtype="0" fill="hold" nodeType="withEffect">
                                  <p:stCondLst>
                                    <p:cond delay="0"/>
                                  </p:stCondLst>
                                  <p:childTnLst>
                                    <p:set>
                                      <p:cBhvr>
                                        <p:cTn id="18" dur="1" fill="hold">
                                          <p:stCondLst>
                                            <p:cond delay="0"/>
                                          </p:stCondLst>
                                        </p:cTn>
                                        <p:tgtEl>
                                          <p:spTgt spid="149"/>
                                        </p:tgtEl>
                                        <p:attrNameLst>
                                          <p:attrName>style.visibility</p:attrName>
                                        </p:attrNameLst>
                                      </p:cBhvr>
                                      <p:to>
                                        <p:strVal val="visible"/>
                                      </p:to>
                                    </p:set>
                                    <p:animEffect transition="in" filter="fade">
                                      <p:cBhvr>
                                        <p:cTn id="19" dur="1000"/>
                                        <p:tgtEl>
                                          <p:spTgt spid="149"/>
                                        </p:tgtEl>
                                      </p:cBhvr>
                                    </p:animEffect>
                                  </p:childTnLst>
                                </p:cTn>
                              </p:par>
                              <p:par>
                                <p:cTn id="20" presetID="10" presetClass="entr" presetSubtype="0" fill="hold" nodeType="withEffect">
                                  <p:stCondLst>
                                    <p:cond delay="0"/>
                                  </p:stCondLst>
                                  <p:childTnLst>
                                    <p:set>
                                      <p:cBhvr>
                                        <p:cTn id="21" dur="1" fill="hold">
                                          <p:stCondLst>
                                            <p:cond delay="0"/>
                                          </p:stCondLst>
                                        </p:cTn>
                                        <p:tgtEl>
                                          <p:spTgt spid="150"/>
                                        </p:tgtEl>
                                        <p:attrNameLst>
                                          <p:attrName>style.visibility</p:attrName>
                                        </p:attrNameLst>
                                      </p:cBhvr>
                                      <p:to>
                                        <p:strVal val="visible"/>
                                      </p:to>
                                    </p:set>
                                    <p:animEffect transition="in" filter="fade">
                                      <p:cBhvr>
                                        <p:cTn id="22" dur="1000"/>
                                        <p:tgtEl>
                                          <p:spTgt spid="150"/>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116"/>
                                        </p:tgtEl>
                                        <p:attrNameLst>
                                          <p:attrName>style.visibility</p:attrName>
                                        </p:attrNameLst>
                                      </p:cBhvr>
                                      <p:to>
                                        <p:strVal val="visible"/>
                                      </p:to>
                                    </p:set>
                                    <p:animEffect transition="in" filter="fade">
                                      <p:cBhvr>
                                        <p:cTn id="28" dur="1000"/>
                                        <p:tgtEl>
                                          <p:spTgt spid="116"/>
                                        </p:tgtEl>
                                      </p:cBhvr>
                                    </p:animEffect>
                                  </p:childTnLst>
                                </p:cTn>
                              </p:par>
                              <p:par>
                                <p:cTn id="29" presetID="10" presetClass="entr" presetSubtype="0" fill="hold" nodeType="with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1000"/>
                                        <p:tgtEl>
                                          <p:spTgt spid="115"/>
                                        </p:tgtEl>
                                      </p:cBhvr>
                                    </p:animEffect>
                                  </p:childTnLst>
                                </p:cTn>
                              </p:par>
                              <p:par>
                                <p:cTn id="32" presetID="10" presetClass="entr" presetSubtype="0" fill="hold" nodeType="withEffect">
                                  <p:stCondLst>
                                    <p:cond delay="0"/>
                                  </p:stCondLst>
                                  <p:childTnLst>
                                    <p:set>
                                      <p:cBhvr>
                                        <p:cTn id="33" dur="1" fill="hold">
                                          <p:stCondLst>
                                            <p:cond delay="0"/>
                                          </p:stCondLst>
                                        </p:cTn>
                                        <p:tgtEl>
                                          <p:spTgt spid="118"/>
                                        </p:tgtEl>
                                        <p:attrNameLst>
                                          <p:attrName>style.visibility</p:attrName>
                                        </p:attrNameLst>
                                      </p:cBhvr>
                                      <p:to>
                                        <p:strVal val="visible"/>
                                      </p:to>
                                    </p:set>
                                    <p:animEffect transition="in" filter="fade">
                                      <p:cBhvr>
                                        <p:cTn id="34" dur="1000"/>
                                        <p:tgtEl>
                                          <p:spTgt spid="118"/>
                                        </p:tgtEl>
                                      </p:cBhvr>
                                    </p:animEffect>
                                  </p:childTnLst>
                                </p:cTn>
                              </p:par>
                            </p:childTnLst>
                          </p:cTn>
                        </p:par>
                        <p:par>
                          <p:cTn id="35" fill="hold">
                            <p:stCondLst>
                              <p:cond delay="1500"/>
                            </p:stCondLst>
                            <p:childTnLst>
                              <p:par>
                                <p:cTn id="36" presetID="10" presetClass="exit" presetSubtype="0" fill="hold" nodeType="afterEffect">
                                  <p:stCondLst>
                                    <p:cond delay="0"/>
                                  </p:stCondLst>
                                  <p:childTnLst>
                                    <p:animEffect transition="out" filter="fade">
                                      <p:cBhvr>
                                        <p:cTn id="37" dur="2000"/>
                                        <p:tgtEl>
                                          <p:spTgt spid="120"/>
                                        </p:tgtEl>
                                      </p:cBhvr>
                                    </p:animEffect>
                                    <p:set>
                                      <p:cBhvr>
                                        <p:cTn id="38" dur="1" fill="hold">
                                          <p:stCondLst>
                                            <p:cond delay="1999"/>
                                          </p:stCondLst>
                                        </p:cTn>
                                        <p:tgtEl>
                                          <p:spTgt spid="120"/>
                                        </p:tgtEl>
                                        <p:attrNameLst>
                                          <p:attrName>style.visibility</p:attrName>
                                        </p:attrNameLst>
                                      </p:cBhvr>
                                      <p:to>
                                        <p:strVal val="hidden"/>
                                      </p:to>
                                    </p:set>
                                  </p:childTnLst>
                                </p:cTn>
                              </p:par>
                              <p:par>
                                <p:cTn id="39" presetID="10" presetClass="entr" presetSubtype="0" fill="hold" nodeType="withEffect">
                                  <p:stCondLst>
                                    <p:cond delay="0"/>
                                  </p:stCondLst>
                                  <p:childTnLst>
                                    <p:set>
                                      <p:cBhvr>
                                        <p:cTn id="40" dur="1" fill="hold">
                                          <p:stCondLst>
                                            <p:cond delay="0"/>
                                          </p:stCondLst>
                                        </p:cTn>
                                        <p:tgtEl>
                                          <p:spTgt spid="121"/>
                                        </p:tgtEl>
                                        <p:attrNameLst>
                                          <p:attrName>style.visibility</p:attrName>
                                        </p:attrNameLst>
                                      </p:cBhvr>
                                      <p:to>
                                        <p:strVal val="visible"/>
                                      </p:to>
                                    </p:set>
                                    <p:animEffect transition="in" filter="fade">
                                      <p:cBhvr>
                                        <p:cTn id="41" dur="10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6" name="Rounded Rectangle 5"/>
          <p:cNvSpPr/>
          <p:nvPr/>
        </p:nvSpPr>
        <p:spPr>
          <a:xfrm>
            <a:off x="1665311" y="1367602"/>
            <a:ext cx="5994400" cy="3607354"/>
          </a:xfrm>
          <a:prstGeom prst="roundRect">
            <a:avLst>
              <a:gd name="adj" fmla="val 2727"/>
            </a:avLst>
          </a:prstGeom>
          <a:gradFill flip="none" rotWithShape="1">
            <a:gsLst>
              <a:gs pos="0">
                <a:schemeClr val="accent1">
                  <a:lumMod val="10000"/>
                </a:schemeClr>
              </a:gs>
              <a:gs pos="50000">
                <a:schemeClr val="accent1">
                  <a:lumMod val="25000"/>
                </a:schemeClr>
              </a:gs>
              <a:gs pos="85000">
                <a:schemeClr val="accent1">
                  <a:lumMod val="50000"/>
                </a:schemeClr>
              </a:gs>
              <a:gs pos="100000">
                <a:schemeClr val="bg1">
                  <a:lumMod val="95000"/>
                </a:schemeClr>
              </a:gs>
            </a:gsLst>
            <a:lin ang="16200000" scaled="1"/>
            <a:tileRect/>
          </a:gradFill>
          <a:ln>
            <a:noFill/>
            <a:headEnd type="none" w="med" len="med"/>
            <a:tailEnd type="none" w="med" len="med"/>
          </a:ln>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ctr" anchorCtr="0" compatLnSpc="1">
            <a:prstTxWarp prst="textNoShape">
              <a:avLst/>
            </a:prstTxWarp>
          </a:bodyPr>
          <a:lstStyle/>
          <a:p>
            <a:pPr indent="-171450" algn="ctr" defTabSz="914099" fontAlgn="base">
              <a:spcBef>
                <a:spcPct val="0"/>
              </a:spcBef>
              <a:spcAft>
                <a:spcPct val="0"/>
              </a:spcAft>
              <a:defRPr/>
            </a:pPr>
            <a:endParaRPr lang="en-US" sz="800" b="1" kern="0" dirty="0">
              <a:solidFill>
                <a:srgbClr val="FFFFFF"/>
              </a:solidFill>
              <a:effectLst>
                <a:outerShdw blurRad="50800" dist="38100" dir="2700000" algn="tl" rotWithShape="0">
                  <a:prstClr val="black">
                    <a:alpha val="40000"/>
                  </a:prstClr>
                </a:outerShdw>
              </a:effectLst>
              <a:latin typeface="Segoe" charset="0"/>
            </a:endParaRPr>
          </a:p>
        </p:txBody>
      </p:sp>
      <p:sp>
        <p:nvSpPr>
          <p:cNvPr id="7" name="Rounded Rectangle 6"/>
          <p:cNvSpPr/>
          <p:nvPr/>
        </p:nvSpPr>
        <p:spPr bwMode="auto">
          <a:xfrm>
            <a:off x="1841799" y="1422284"/>
            <a:ext cx="5718917" cy="3345155"/>
          </a:xfrm>
          <a:prstGeom prst="roundRect">
            <a:avLst>
              <a:gd name="adj" fmla="val 2771"/>
            </a:avLst>
          </a:prstGeom>
          <a:solidFill>
            <a:schemeClr val="bg1"/>
          </a:solidFill>
          <a:ln w="9525" cap="flat" cmpd="sng" algn="ctr">
            <a:solidFill>
              <a:schemeClr val="accent1">
                <a:lumMod val="75000"/>
              </a:schemeClr>
            </a:solid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graphicFrame>
        <p:nvGraphicFramePr>
          <p:cNvPr id="8" name="Table 7"/>
          <p:cNvGraphicFramePr>
            <a:graphicFrameLocks noGrp="1"/>
          </p:cNvGraphicFramePr>
          <p:nvPr>
            <p:extLst>
              <p:ext uri="{D42A27DB-BD31-4B8C-83A1-F6EECF244321}">
                <p14:modId xmlns:p14="http://schemas.microsoft.com/office/powerpoint/2010/main" xmlns="" val="3990574936"/>
              </p:ext>
            </p:extLst>
          </p:nvPr>
        </p:nvGraphicFramePr>
        <p:xfrm>
          <a:off x="1789739" y="1551397"/>
          <a:ext cx="5699050" cy="3198023"/>
        </p:xfrm>
        <a:graphic>
          <a:graphicData uri="http://schemas.openxmlformats.org/drawingml/2006/table">
            <a:tbl>
              <a:tblPr firstRow="1" bandRow="1">
                <a:tableStyleId>{5C22544A-7EE6-4342-B048-85BDC9FD1C3A}</a:tableStyleId>
              </a:tblPr>
              <a:tblGrid>
                <a:gridCol w="5699050"/>
              </a:tblGrid>
              <a:tr h="479525">
                <a:tc>
                  <a:txBody>
                    <a:bodyPr/>
                    <a:lstStyle/>
                    <a:p>
                      <a:pPr marL="230188" marR="0" indent="-230188" algn="l" defTabSz="457200" rtl="0" eaLnBrk="1" fontAlgn="auto" latinLnBrk="0" hangingPunct="1">
                        <a:lnSpc>
                          <a:spcPct val="100000"/>
                        </a:lnSpc>
                        <a:spcBef>
                          <a:spcPts val="0"/>
                        </a:spcBef>
                        <a:spcAft>
                          <a:spcPts val="0"/>
                        </a:spcAft>
                        <a:buClr>
                          <a:schemeClr val="accent1">
                            <a:lumMod val="50000"/>
                          </a:schemeClr>
                        </a:buClr>
                        <a:buSzTx/>
                        <a:buFont typeface="Arial" pitchFamily="34" charset="0"/>
                        <a:buChar char="•"/>
                        <a:tabLst/>
                        <a:defRPr/>
                      </a:pPr>
                      <a:r>
                        <a:rPr lang="en-US" sz="2000" b="0" kern="1200" dirty="0" smtClean="0">
                          <a:solidFill>
                            <a:schemeClr val="tx1"/>
                          </a:solidFill>
                          <a:latin typeface="Segoe"/>
                          <a:ea typeface="+mn-ea"/>
                          <a:cs typeface="+mn-cs"/>
                        </a:rPr>
                        <a:t>Business and IT Challenges</a:t>
                      </a:r>
                    </a:p>
                  </a:txBody>
                  <a:tcPr marL="365760" anchor="ctr">
                    <a:lnL w="12700" cmpd="sng">
                      <a:noFill/>
                    </a:lnL>
                    <a:lnR w="12700" cap="flat" cmpd="sng" algn="ctr">
                      <a:noFill/>
                      <a:prstDash val="solid"/>
                      <a:round/>
                      <a:headEnd type="none" w="med" len="med"/>
                      <a:tailEnd type="none" w="med" len="med"/>
                    </a:lnR>
                    <a:lnT w="12700" cmpd="sng">
                      <a:noFill/>
                    </a:lnT>
                    <a:lnB w="9525"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53083">
                <a:tc>
                  <a:txBody>
                    <a:bodyPr/>
                    <a:lstStyle/>
                    <a:p>
                      <a:pPr marL="230188" marR="0" indent="-230188" algn="l" defTabSz="457200" rtl="0" eaLnBrk="1" fontAlgn="auto" latinLnBrk="0" hangingPunct="1">
                        <a:lnSpc>
                          <a:spcPct val="100000"/>
                        </a:lnSpc>
                        <a:spcBef>
                          <a:spcPts val="0"/>
                        </a:spcBef>
                        <a:spcAft>
                          <a:spcPts val="0"/>
                        </a:spcAft>
                        <a:buClr>
                          <a:schemeClr val="accent1">
                            <a:lumMod val="50000"/>
                          </a:schemeClr>
                        </a:buClr>
                        <a:buSzTx/>
                        <a:buFont typeface="Arial" pitchFamily="34" charset="0"/>
                        <a:buChar char="•"/>
                        <a:tabLst/>
                        <a:defRPr/>
                      </a:pPr>
                      <a:r>
                        <a:rPr lang="en-US" sz="2000" b="0" kern="1200" dirty="0" smtClean="0">
                          <a:solidFill>
                            <a:schemeClr val="tx1"/>
                          </a:solidFill>
                          <a:latin typeface="Segoe"/>
                          <a:ea typeface="+mn-ea"/>
                          <a:cs typeface="+mn-cs"/>
                        </a:rPr>
                        <a:t>Business Ready Security</a:t>
                      </a:r>
                    </a:p>
                  </a:txBody>
                  <a:tcPr marL="365760" anchor="ctr">
                    <a:lnL w="12700" cmpd="sng">
                      <a:noFill/>
                    </a:lnL>
                    <a:lnR w="12700" cap="flat" cmpd="sng" algn="ctr">
                      <a:no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bg1">
                            <a:lumMod val="85000"/>
                            <a:lumOff val="15000"/>
                          </a:schemeClr>
                        </a:gs>
                        <a:gs pos="9000">
                          <a:schemeClr val="bg1"/>
                        </a:gs>
                        <a:gs pos="91000">
                          <a:schemeClr val="bg1"/>
                        </a:gs>
                        <a:gs pos="100000">
                          <a:schemeClr val="bg1">
                            <a:lumMod val="85000"/>
                            <a:lumOff val="15000"/>
                          </a:schemeClr>
                        </a:gs>
                      </a:gsLst>
                      <a:lin ang="0" scaled="0"/>
                    </a:gradFill>
                  </a:tcPr>
                </a:tc>
              </a:tr>
              <a:tr h="453083">
                <a:tc>
                  <a:txBody>
                    <a:bodyPr/>
                    <a:lstStyle/>
                    <a:p>
                      <a:pPr marL="230188" marR="0" indent="-230188" algn="l" defTabSz="457200" rtl="0" eaLnBrk="1" fontAlgn="auto" latinLnBrk="0" hangingPunct="1">
                        <a:lnSpc>
                          <a:spcPct val="100000"/>
                        </a:lnSpc>
                        <a:spcBef>
                          <a:spcPts val="0"/>
                        </a:spcBef>
                        <a:spcAft>
                          <a:spcPts val="0"/>
                        </a:spcAft>
                        <a:buClr>
                          <a:schemeClr val="accent1">
                            <a:lumMod val="50000"/>
                          </a:schemeClr>
                        </a:buClr>
                        <a:buSzTx/>
                        <a:buFont typeface="Arial" pitchFamily="34" charset="0"/>
                        <a:buChar char="•"/>
                        <a:tabLst/>
                        <a:defRPr/>
                      </a:pPr>
                      <a:r>
                        <a:rPr lang="en-US" sz="2000" kern="1200" dirty="0" smtClean="0">
                          <a:solidFill>
                            <a:schemeClr val="tx1"/>
                          </a:solidFill>
                          <a:latin typeface="Segoe"/>
                          <a:ea typeface="+mn-ea"/>
                          <a:cs typeface="+mn-cs"/>
                        </a:rPr>
                        <a:t>Information Protection</a:t>
                      </a:r>
                    </a:p>
                  </a:txBody>
                  <a:tcPr marL="365760" anchor="ctr">
                    <a:lnL w="12700" cmpd="sng">
                      <a:noFill/>
                    </a:lnL>
                    <a:lnR w="12700" cap="flat" cmpd="sng" algn="ctr">
                      <a:no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53083">
                <a:tc>
                  <a:txBody>
                    <a:bodyPr/>
                    <a:lstStyle/>
                    <a:p>
                      <a:pPr marL="230188" marR="0" indent="-230188" algn="l" defTabSz="457200" rtl="0" eaLnBrk="1" fontAlgn="auto" latinLnBrk="0" hangingPunct="1">
                        <a:lnSpc>
                          <a:spcPct val="100000"/>
                        </a:lnSpc>
                        <a:spcBef>
                          <a:spcPts val="0"/>
                        </a:spcBef>
                        <a:spcAft>
                          <a:spcPts val="0"/>
                        </a:spcAft>
                        <a:buClr>
                          <a:schemeClr val="accent1">
                            <a:lumMod val="50000"/>
                          </a:schemeClr>
                        </a:buClr>
                        <a:buSzTx/>
                        <a:buFont typeface="Arial" pitchFamily="34" charset="0"/>
                        <a:buChar char="•"/>
                        <a:tabLst/>
                        <a:defRPr/>
                      </a:pPr>
                      <a:r>
                        <a:rPr lang="en-US" sz="2000" kern="1200" dirty="0" smtClean="0">
                          <a:solidFill>
                            <a:schemeClr val="tx1"/>
                          </a:solidFill>
                          <a:latin typeface="Segoe"/>
                          <a:ea typeface="+mn-ea"/>
                          <a:cs typeface="+mn-cs"/>
                        </a:rPr>
                        <a:t>Customer Testimonial: Microsoft IT</a:t>
                      </a:r>
                    </a:p>
                  </a:txBody>
                  <a:tcPr marL="365760" anchor="ctr">
                    <a:lnL w="12700" cmpd="sng">
                      <a:noFill/>
                    </a:lnL>
                    <a:lnR w="12700" cap="flat" cmpd="sng" algn="ctr">
                      <a:no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bg1">
                            <a:lumMod val="85000"/>
                            <a:lumOff val="15000"/>
                          </a:schemeClr>
                        </a:gs>
                        <a:gs pos="9000">
                          <a:schemeClr val="bg1"/>
                        </a:gs>
                        <a:gs pos="91000">
                          <a:schemeClr val="bg1"/>
                        </a:gs>
                        <a:gs pos="100000">
                          <a:schemeClr val="bg1">
                            <a:lumMod val="85000"/>
                            <a:lumOff val="15000"/>
                          </a:schemeClr>
                        </a:gs>
                      </a:gsLst>
                      <a:lin ang="0" scaled="0"/>
                    </a:gradFill>
                  </a:tcPr>
                </a:tc>
              </a:tr>
              <a:tr h="453083">
                <a:tc>
                  <a:txBody>
                    <a:bodyPr/>
                    <a:lstStyle/>
                    <a:p>
                      <a:pPr marL="230188" marR="0" indent="-230188" algn="l" defTabSz="457200" rtl="0" eaLnBrk="1" fontAlgn="auto" latinLnBrk="0" hangingPunct="1">
                        <a:lnSpc>
                          <a:spcPct val="100000"/>
                        </a:lnSpc>
                        <a:spcBef>
                          <a:spcPts val="0"/>
                        </a:spcBef>
                        <a:spcAft>
                          <a:spcPts val="0"/>
                        </a:spcAft>
                        <a:buClr>
                          <a:schemeClr val="accent1">
                            <a:lumMod val="50000"/>
                          </a:schemeClr>
                        </a:buClr>
                        <a:buSzTx/>
                        <a:buFont typeface="Arial" pitchFamily="34" charset="0"/>
                        <a:buChar char="•"/>
                        <a:tabLst/>
                        <a:defRPr/>
                      </a:pPr>
                      <a:r>
                        <a:rPr lang="en-US" sz="2000" kern="1200" dirty="0" smtClean="0">
                          <a:solidFill>
                            <a:schemeClr val="tx1"/>
                          </a:solidFill>
                          <a:latin typeface="Segoe"/>
                          <a:ea typeface="+mn-ea"/>
                          <a:cs typeface="+mn-cs"/>
                        </a:rPr>
                        <a:t>The Road Ahead</a:t>
                      </a:r>
                    </a:p>
                  </a:txBody>
                  <a:tcPr marL="365760" anchor="ctr">
                    <a:lnL w="12700" cmpd="sng">
                      <a:noFill/>
                    </a:lnL>
                    <a:lnR w="12700" cap="flat" cmpd="sng" algn="ctr">
                      <a:no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53083">
                <a:tc>
                  <a:txBody>
                    <a:bodyPr/>
                    <a:lstStyle/>
                    <a:p>
                      <a:pPr marL="230188" marR="0" indent="-230188" algn="l" defTabSz="457200" rtl="0" eaLnBrk="1" fontAlgn="auto" latinLnBrk="0" hangingPunct="1">
                        <a:lnSpc>
                          <a:spcPct val="100000"/>
                        </a:lnSpc>
                        <a:spcBef>
                          <a:spcPts val="0"/>
                        </a:spcBef>
                        <a:spcAft>
                          <a:spcPts val="0"/>
                        </a:spcAft>
                        <a:buClr>
                          <a:schemeClr val="accent1">
                            <a:lumMod val="50000"/>
                          </a:schemeClr>
                        </a:buClr>
                        <a:buSzTx/>
                        <a:buFont typeface="Arial" pitchFamily="34" charset="0"/>
                        <a:buChar char="•"/>
                        <a:tabLst/>
                        <a:defRPr/>
                      </a:pPr>
                      <a:r>
                        <a:rPr lang="en-US" sz="2000" kern="1200" dirty="0" smtClean="0">
                          <a:solidFill>
                            <a:schemeClr val="tx1"/>
                          </a:solidFill>
                          <a:latin typeface="Segoe"/>
                          <a:ea typeface="+mn-ea"/>
                          <a:cs typeface="+mn-cs"/>
                        </a:rPr>
                        <a:t>Getting Started</a:t>
                      </a:r>
                    </a:p>
                  </a:txBody>
                  <a:tcPr marL="365760" anchor="ctr">
                    <a:lnL w="12700" cmpd="sng">
                      <a:noFill/>
                    </a:lnL>
                    <a:lnR w="12700" cap="flat" cmpd="sng" algn="ctr">
                      <a:no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bg1">
                            <a:lumMod val="85000"/>
                            <a:lumOff val="15000"/>
                          </a:schemeClr>
                        </a:gs>
                        <a:gs pos="9000">
                          <a:schemeClr val="bg1"/>
                        </a:gs>
                        <a:gs pos="91000">
                          <a:schemeClr val="bg1"/>
                        </a:gs>
                        <a:gs pos="100000">
                          <a:schemeClr val="bg1">
                            <a:lumMod val="85000"/>
                            <a:lumOff val="15000"/>
                          </a:schemeClr>
                        </a:gs>
                      </a:gsLst>
                      <a:lin ang="0" scaled="0"/>
                    </a:gradFill>
                  </a:tcPr>
                </a:tc>
              </a:tr>
              <a:tr h="453083">
                <a:tc>
                  <a:txBody>
                    <a:bodyPr/>
                    <a:lstStyle/>
                    <a:p>
                      <a:pPr marL="230188" marR="0" indent="-230188" algn="l" defTabSz="457200" rtl="0" eaLnBrk="1" fontAlgn="auto" latinLnBrk="0" hangingPunct="1">
                        <a:lnSpc>
                          <a:spcPct val="100000"/>
                        </a:lnSpc>
                        <a:spcBef>
                          <a:spcPts val="0"/>
                        </a:spcBef>
                        <a:spcAft>
                          <a:spcPts val="0"/>
                        </a:spcAft>
                        <a:buClr>
                          <a:schemeClr val="accent1">
                            <a:lumMod val="50000"/>
                          </a:schemeClr>
                        </a:buClr>
                        <a:buSzTx/>
                        <a:buFont typeface="Arial" pitchFamily="34" charset="0"/>
                        <a:buChar char="•"/>
                        <a:tabLst/>
                        <a:defRPr/>
                      </a:pPr>
                      <a:endParaRPr lang="en-US" sz="2000" kern="1200" dirty="0" smtClean="0">
                        <a:solidFill>
                          <a:schemeClr val="tx1"/>
                        </a:solidFill>
                        <a:latin typeface="Segoe"/>
                        <a:ea typeface="+mn-ea"/>
                        <a:cs typeface="+mn-cs"/>
                      </a:endParaRPr>
                    </a:p>
                  </a:txBody>
                  <a:tcPr marL="365760" anchor="ctr">
                    <a:lnL w="12700" cmpd="sng">
                      <a:noFill/>
                    </a:lnL>
                    <a:lnR w="12700" cap="flat" cmpd="sng" algn="ctr">
                      <a:no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MSIT Case Study</a:t>
            </a:r>
            <a:endParaRPr lang="en-US"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4308476"/>
            <a:ext cx="9144000" cy="2549524"/>
          </a:xfrm>
          <a:prstGeom prst="rect">
            <a:avLst/>
          </a:prstGeom>
          <a:gradFill flip="none" rotWithShape="1">
            <a:gsLst>
              <a:gs pos="0">
                <a:srgbClr val="001132">
                  <a:alpha val="0"/>
                </a:srgbClr>
              </a:gs>
              <a:gs pos="57000">
                <a:srgbClr val="001132"/>
              </a:gs>
            </a:gsLst>
            <a:lin ang="54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9723" tIns="54862" rIns="109723" bIns="54862" anchor="ctr"/>
          <a:lstStyle/>
          <a:p>
            <a:pPr algn="ctr" defTabSz="1096919" fontAlgn="auto">
              <a:spcBef>
                <a:spcPts val="0"/>
              </a:spcBef>
              <a:spcAft>
                <a:spcPts val="0"/>
              </a:spcAft>
              <a:defRPr/>
            </a:pPr>
            <a:endParaRPr lang="en-US" dirty="0">
              <a:solidFill>
                <a:schemeClr val="tx1"/>
              </a:solidFill>
            </a:endParaRPr>
          </a:p>
        </p:txBody>
      </p:sp>
      <p:pic>
        <p:nvPicPr>
          <p:cNvPr id="19459" name="Picture 21" descr="Microsoft__2601"/>
          <p:cNvPicPr>
            <a:picLocks noChangeAspect="1" noChangeArrowheads="1"/>
          </p:cNvPicPr>
          <p:nvPr/>
        </p:nvPicPr>
        <p:blipFill>
          <a:blip r:embed="rId3" cstate="print"/>
          <a:srcRect/>
          <a:stretch>
            <a:fillRect/>
          </a:stretch>
        </p:blipFill>
        <p:spPr bwMode="ltGray">
          <a:xfrm>
            <a:off x="0" y="1570038"/>
            <a:ext cx="9144000" cy="4114800"/>
          </a:xfrm>
          <a:prstGeom prst="rect">
            <a:avLst/>
          </a:prstGeom>
          <a:noFill/>
          <a:ln w="9525">
            <a:noFill/>
            <a:miter lim="800000"/>
            <a:headEnd/>
            <a:tailEnd/>
          </a:ln>
        </p:spPr>
      </p:pic>
      <p:sp>
        <p:nvSpPr>
          <p:cNvPr id="4" name="Text Box 3"/>
          <p:cNvSpPr txBox="1">
            <a:spLocks noChangeArrowheads="1"/>
          </p:cNvSpPr>
          <p:nvPr/>
        </p:nvSpPr>
        <p:spPr bwMode="auto">
          <a:xfrm>
            <a:off x="457200" y="1493838"/>
            <a:ext cx="2770185" cy="521493"/>
          </a:xfrm>
          <a:prstGeom prst="rect">
            <a:avLst/>
          </a:prstGeom>
          <a:gradFill flip="none" rotWithShape="1">
            <a:gsLst>
              <a:gs pos="9000">
                <a:srgbClr val="FFFFFF">
                  <a:alpha val="0"/>
                </a:srgbClr>
              </a:gs>
              <a:gs pos="31000">
                <a:schemeClr val="bg2">
                  <a:alpha val="32000"/>
                </a:schemeClr>
              </a:gs>
              <a:gs pos="67000">
                <a:schemeClr val="bg2">
                  <a:alpha val="32000"/>
                </a:schemeClr>
              </a:gs>
              <a:gs pos="86000">
                <a:schemeClr val="bg2">
                  <a:alpha val="30000"/>
                </a:schemeClr>
              </a:gs>
            </a:gsLst>
            <a:lin ang="16200000" scaled="1"/>
            <a:tileRect/>
          </a:gradFill>
          <a:ln w="15875" cap="sq" cmpd="sng" algn="ctr">
            <a:gradFill>
              <a:gsLst>
                <a:gs pos="0">
                  <a:schemeClr val="accent1">
                    <a:tint val="66000"/>
                    <a:satMod val="160000"/>
                    <a:alpha val="0"/>
                  </a:schemeClr>
                </a:gs>
                <a:gs pos="50000">
                  <a:schemeClr val="accent1">
                    <a:tint val="44500"/>
                    <a:satMod val="160000"/>
                  </a:schemeClr>
                </a:gs>
                <a:gs pos="74000">
                  <a:schemeClr val="accent1">
                    <a:tint val="23500"/>
                    <a:satMod val="160000"/>
                    <a:alpha val="0"/>
                  </a:schemeClr>
                </a:gs>
              </a:gsLst>
              <a:lin ang="5400000" scaled="0"/>
            </a:gradFill>
            <a:prstDash val="solid"/>
            <a:headEnd type="none" w="med" len="med"/>
            <a:tailEnd type="none" w="med" len="med"/>
          </a:ln>
          <a:effectLst>
            <a:outerShdw blurRad="50800" dist="38100" dir="10800000" algn="r" rotWithShape="0">
              <a:prstClr val="black">
                <a:alpha val="40000"/>
              </a:prstClr>
            </a:outerShdw>
          </a:effectLst>
          <a:sp3d>
            <a:bevelT w="82550"/>
          </a:sp3d>
        </p:spPr>
        <p:txBody>
          <a:bodyPr lIns="109728" tIns="91440" rIns="109728" bIns="54864"/>
          <a:lstStyle/>
          <a:p>
            <a:pPr marL="231775" indent="-231775" defTabSz="1096963" fontAlgn="auto">
              <a:lnSpc>
                <a:spcPct val="80000"/>
              </a:lnSpc>
              <a:spcBef>
                <a:spcPts val="600"/>
              </a:spcBef>
              <a:spcAft>
                <a:spcPts val="0"/>
              </a:spcAft>
              <a:buFontTx/>
              <a:buBlip>
                <a:blip r:embed="rId4"/>
              </a:buBlip>
              <a:defRPr/>
            </a:pPr>
            <a:r>
              <a:rPr lang="en-US" sz="1500" kern="0" dirty="0">
                <a:effectLst>
                  <a:outerShdw blurRad="38100" dist="38100" dir="2700000" algn="tl">
                    <a:srgbClr val="000000">
                      <a:alpha val="43137"/>
                    </a:srgbClr>
                  </a:outerShdw>
                </a:effectLst>
                <a:latin typeface="Microsoft Sans Serif" pitchFamily="34" charset="0"/>
                <a:cs typeface="Microsoft Sans Serif" pitchFamily="34" charset="0"/>
              </a:rPr>
              <a:t> </a:t>
            </a: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≈600K</a:t>
            </a:r>
            <a:r>
              <a:rPr lang="en-US" sz="1500" kern="0" dirty="0">
                <a:effectLst>
                  <a:outerShdw blurRad="38100" dist="38100" dir="2700000" algn="tl">
                    <a:srgbClr val="000000">
                      <a:alpha val="43137"/>
                    </a:srgbClr>
                  </a:outerShdw>
                </a:effectLst>
                <a:latin typeface="Microsoft Sans Serif" pitchFamily="34" charset="0"/>
                <a:cs typeface="Microsoft Sans Serif" pitchFamily="34" charset="0"/>
              </a:rPr>
              <a:t>+ PCs and devices</a:t>
            </a:r>
          </a:p>
        </p:txBody>
      </p:sp>
      <p:sp>
        <p:nvSpPr>
          <p:cNvPr id="5" name="Text Box 4"/>
          <p:cNvSpPr txBox="1">
            <a:spLocks noChangeArrowheads="1"/>
          </p:cNvSpPr>
          <p:nvPr/>
        </p:nvSpPr>
        <p:spPr bwMode="auto">
          <a:xfrm>
            <a:off x="3922039" y="1505745"/>
            <a:ext cx="2554961" cy="521493"/>
          </a:xfrm>
          <a:prstGeom prst="rect">
            <a:avLst/>
          </a:prstGeom>
          <a:gradFill flip="none" rotWithShape="1">
            <a:gsLst>
              <a:gs pos="9000">
                <a:srgbClr val="FFFFFF">
                  <a:alpha val="0"/>
                </a:srgbClr>
              </a:gs>
              <a:gs pos="31000">
                <a:schemeClr val="bg2">
                  <a:alpha val="32000"/>
                </a:schemeClr>
              </a:gs>
              <a:gs pos="67000">
                <a:schemeClr val="bg2">
                  <a:alpha val="32000"/>
                </a:schemeClr>
              </a:gs>
              <a:gs pos="86000">
                <a:schemeClr val="bg2">
                  <a:alpha val="30000"/>
                </a:schemeClr>
              </a:gs>
            </a:gsLst>
            <a:lin ang="16200000" scaled="1"/>
            <a:tileRect/>
          </a:gradFill>
          <a:ln w="15875" cap="sq" cmpd="sng" algn="ctr">
            <a:gradFill>
              <a:gsLst>
                <a:gs pos="0">
                  <a:schemeClr val="accent1">
                    <a:tint val="66000"/>
                    <a:satMod val="160000"/>
                    <a:alpha val="0"/>
                  </a:schemeClr>
                </a:gs>
                <a:gs pos="50000">
                  <a:schemeClr val="accent1">
                    <a:tint val="44500"/>
                    <a:satMod val="160000"/>
                  </a:schemeClr>
                </a:gs>
                <a:gs pos="74000">
                  <a:schemeClr val="accent1">
                    <a:tint val="23500"/>
                    <a:satMod val="160000"/>
                    <a:alpha val="0"/>
                  </a:schemeClr>
                </a:gs>
              </a:gsLst>
              <a:lin ang="5400000" scaled="0"/>
            </a:gradFill>
            <a:prstDash val="solid"/>
            <a:headEnd type="none" w="med" len="med"/>
            <a:tailEnd type="none" w="med" len="med"/>
          </a:ln>
          <a:effectLst>
            <a:outerShdw blurRad="50800" dist="38100" dir="10800000" algn="r" rotWithShape="0">
              <a:prstClr val="black">
                <a:alpha val="40000"/>
              </a:prstClr>
            </a:outerShdw>
          </a:effectLst>
          <a:sp3d>
            <a:bevelT w="82550"/>
          </a:sp3d>
        </p:spPr>
        <p:txBody>
          <a:bodyPr lIns="109728" tIns="91440" rIns="109728" bIns="54864"/>
          <a:lstStyle/>
          <a:p>
            <a:pPr marL="231775" indent="-231775" defTabSz="1096963" fontAlgn="auto">
              <a:lnSpc>
                <a:spcPct val="80000"/>
              </a:lnSpc>
              <a:spcBef>
                <a:spcPts val="600"/>
              </a:spcBef>
              <a:spcAft>
                <a:spcPts val="0"/>
              </a:spcAft>
              <a:buFontTx/>
              <a:buBlip>
                <a:blip r:embed="rId4"/>
              </a:buBlip>
              <a:defRPr/>
            </a:pPr>
            <a:r>
              <a:rPr lang="en-US" sz="1500" kern="0" dirty="0">
                <a:effectLst>
                  <a:outerShdw blurRad="38100" dist="38100" dir="2700000" algn="tl">
                    <a:srgbClr val="000000">
                      <a:alpha val="43137"/>
                    </a:srgbClr>
                  </a:outerShdw>
                </a:effectLst>
                <a:latin typeface="Microsoft Sans Serif" pitchFamily="34" charset="0"/>
                <a:cs typeface="Microsoft Sans Serif" pitchFamily="34" charset="0"/>
              </a:rPr>
              <a:t> </a:t>
            </a: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≈2300 Line of Business Applications</a:t>
            </a:r>
            <a:endParaRPr lang="en-US" sz="1500" kern="0" dirty="0">
              <a:effectLst>
                <a:outerShdw blurRad="38100" dist="38100" dir="2700000" algn="tl">
                  <a:srgbClr val="000000">
                    <a:alpha val="43137"/>
                  </a:srgbClr>
                </a:outerShdw>
              </a:effectLst>
              <a:latin typeface="Microsoft Sans Serif" pitchFamily="34" charset="0"/>
              <a:cs typeface="Microsoft Sans Serif" pitchFamily="34" charset="0"/>
            </a:endParaRPr>
          </a:p>
        </p:txBody>
      </p:sp>
      <p:sp>
        <p:nvSpPr>
          <p:cNvPr id="6" name="Text Box 5"/>
          <p:cNvSpPr txBox="1">
            <a:spLocks noChangeArrowheads="1"/>
          </p:cNvSpPr>
          <p:nvPr/>
        </p:nvSpPr>
        <p:spPr bwMode="auto">
          <a:xfrm>
            <a:off x="6324600" y="2268538"/>
            <a:ext cx="2438400" cy="1160462"/>
          </a:xfrm>
          <a:prstGeom prst="rect">
            <a:avLst/>
          </a:prstGeom>
          <a:gradFill flip="none" rotWithShape="1">
            <a:gsLst>
              <a:gs pos="9000">
                <a:srgbClr val="FFFFFF">
                  <a:alpha val="0"/>
                </a:srgbClr>
              </a:gs>
              <a:gs pos="31000">
                <a:schemeClr val="bg2">
                  <a:alpha val="32000"/>
                </a:schemeClr>
              </a:gs>
              <a:gs pos="67000">
                <a:schemeClr val="bg2">
                  <a:alpha val="32000"/>
                </a:schemeClr>
              </a:gs>
              <a:gs pos="86000">
                <a:schemeClr val="bg2">
                  <a:alpha val="30000"/>
                </a:schemeClr>
              </a:gs>
            </a:gsLst>
            <a:lin ang="16200000" scaled="1"/>
            <a:tileRect/>
          </a:gradFill>
          <a:ln w="15875" cap="sq" cmpd="sng" algn="ctr">
            <a:gradFill>
              <a:gsLst>
                <a:gs pos="0">
                  <a:schemeClr val="accent1">
                    <a:tint val="66000"/>
                    <a:satMod val="160000"/>
                    <a:alpha val="0"/>
                  </a:schemeClr>
                </a:gs>
                <a:gs pos="50000">
                  <a:schemeClr val="accent1">
                    <a:tint val="44500"/>
                    <a:satMod val="160000"/>
                  </a:schemeClr>
                </a:gs>
                <a:gs pos="74000">
                  <a:schemeClr val="accent1">
                    <a:tint val="23500"/>
                    <a:satMod val="160000"/>
                    <a:alpha val="0"/>
                  </a:schemeClr>
                </a:gs>
              </a:gsLst>
              <a:lin ang="5400000" scaled="0"/>
            </a:gradFill>
            <a:prstDash val="solid"/>
            <a:headEnd type="none" w="med" len="med"/>
            <a:tailEnd type="none" w="med" len="med"/>
          </a:ln>
          <a:effectLst>
            <a:outerShdw blurRad="50800" dist="38100" dir="10800000" algn="r" rotWithShape="0">
              <a:prstClr val="black">
                <a:alpha val="40000"/>
              </a:prstClr>
            </a:outerShdw>
          </a:effectLst>
          <a:sp3d>
            <a:bevelT w="82550"/>
          </a:sp3d>
        </p:spPr>
        <p:txBody>
          <a:bodyPr lIns="109728" tIns="91440" rIns="109728" bIns="54864"/>
          <a:lstStyle/>
          <a:p>
            <a:pPr marL="231775" indent="-231775" defTabSz="1096963" fontAlgn="auto">
              <a:lnSpc>
                <a:spcPct val="80000"/>
              </a:lnSpc>
              <a:spcBef>
                <a:spcPts val="600"/>
              </a:spcBef>
              <a:spcAft>
                <a:spcPts val="0"/>
              </a:spcAft>
              <a:buFontTx/>
              <a:buBlip>
                <a:blip r:embed="rId4"/>
              </a:buBlip>
              <a:defRPr/>
            </a:pP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Largest Private Wireless Network </a:t>
            </a:r>
            <a:endParaRPr lang="en-US" sz="1500" kern="0" dirty="0">
              <a:effectLst>
                <a:outerShdw blurRad="38100" dist="38100" dir="2700000" algn="tl">
                  <a:srgbClr val="000000">
                    <a:alpha val="43137"/>
                  </a:srgbClr>
                </a:outerShdw>
              </a:effectLst>
              <a:latin typeface="Microsoft Sans Serif" pitchFamily="34" charset="0"/>
              <a:cs typeface="Microsoft Sans Serif" pitchFamily="34" charset="0"/>
            </a:endParaRPr>
          </a:p>
          <a:p>
            <a:pPr marL="231775" indent="-231775" defTabSz="1096963" fontAlgn="auto">
              <a:lnSpc>
                <a:spcPct val="80000"/>
              </a:lnSpc>
              <a:spcBef>
                <a:spcPts val="600"/>
              </a:spcBef>
              <a:spcAft>
                <a:spcPts val="0"/>
              </a:spcAft>
              <a:buSzPct val="90000"/>
              <a:buFontTx/>
              <a:buBlip>
                <a:blip r:embed="rId4"/>
              </a:buBlip>
              <a:defRPr/>
            </a:pP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Largest Private Cable &amp; Satellite Network</a:t>
            </a:r>
            <a:endParaRPr lang="en-US" sz="1500" kern="0" dirty="0">
              <a:effectLst>
                <a:outerShdw blurRad="38100" dist="38100" dir="2700000" algn="tl">
                  <a:srgbClr val="000000">
                    <a:alpha val="43137"/>
                  </a:srgbClr>
                </a:outerShdw>
              </a:effectLst>
              <a:latin typeface="Microsoft Sans Serif" pitchFamily="34" charset="0"/>
              <a:cs typeface="Microsoft Sans Serif" pitchFamily="34" charset="0"/>
            </a:endParaRPr>
          </a:p>
        </p:txBody>
      </p:sp>
      <p:sp>
        <p:nvSpPr>
          <p:cNvPr id="9" name="Text Box 6"/>
          <p:cNvSpPr txBox="1">
            <a:spLocks noChangeArrowheads="1"/>
          </p:cNvSpPr>
          <p:nvPr/>
        </p:nvSpPr>
        <p:spPr bwMode="auto">
          <a:xfrm>
            <a:off x="4648200" y="3810000"/>
            <a:ext cx="1996279" cy="1544339"/>
          </a:xfrm>
          <a:prstGeom prst="rect">
            <a:avLst/>
          </a:prstGeom>
          <a:gradFill flip="none" rotWithShape="1">
            <a:gsLst>
              <a:gs pos="9000">
                <a:srgbClr val="FFFFFF">
                  <a:alpha val="0"/>
                </a:srgbClr>
              </a:gs>
              <a:gs pos="31000">
                <a:schemeClr val="bg2">
                  <a:alpha val="32000"/>
                </a:schemeClr>
              </a:gs>
              <a:gs pos="67000">
                <a:schemeClr val="bg2">
                  <a:alpha val="32000"/>
                </a:schemeClr>
              </a:gs>
              <a:gs pos="86000">
                <a:schemeClr val="bg2">
                  <a:alpha val="30000"/>
                </a:schemeClr>
              </a:gs>
            </a:gsLst>
            <a:lin ang="16200000" scaled="1"/>
            <a:tileRect/>
          </a:gradFill>
          <a:ln w="15875" cap="sq" cmpd="sng" algn="ctr">
            <a:gradFill>
              <a:gsLst>
                <a:gs pos="0">
                  <a:schemeClr val="accent1">
                    <a:tint val="66000"/>
                    <a:satMod val="160000"/>
                    <a:alpha val="0"/>
                  </a:schemeClr>
                </a:gs>
                <a:gs pos="50000">
                  <a:schemeClr val="accent1">
                    <a:tint val="44500"/>
                    <a:satMod val="160000"/>
                  </a:schemeClr>
                </a:gs>
                <a:gs pos="74000">
                  <a:schemeClr val="accent1">
                    <a:tint val="23500"/>
                    <a:satMod val="160000"/>
                    <a:alpha val="0"/>
                  </a:schemeClr>
                </a:gs>
              </a:gsLst>
              <a:lin ang="5400000" scaled="0"/>
            </a:gradFill>
            <a:prstDash val="solid"/>
            <a:headEnd type="none" w="med" len="med"/>
            <a:tailEnd type="none" w="med" len="med"/>
          </a:ln>
          <a:effectLst>
            <a:outerShdw blurRad="50800" dist="38100" dir="10800000" algn="r" rotWithShape="0">
              <a:prstClr val="black">
                <a:alpha val="40000"/>
              </a:prstClr>
            </a:outerShdw>
          </a:effectLst>
          <a:sp3d>
            <a:bevelT w="82550"/>
          </a:sp3d>
        </p:spPr>
        <p:txBody>
          <a:bodyPr lIns="109728" tIns="91440" rIns="109728" bIns="54864"/>
          <a:lstStyle/>
          <a:p>
            <a:pPr marL="231775" indent="-231775" defTabSz="1096963" fontAlgn="auto">
              <a:lnSpc>
                <a:spcPct val="80000"/>
              </a:lnSpc>
              <a:spcBef>
                <a:spcPts val="600"/>
              </a:spcBef>
              <a:spcAft>
                <a:spcPts val="0"/>
              </a:spcAft>
              <a:buFontTx/>
              <a:buBlip>
                <a:blip r:embed="rId4"/>
              </a:buBlip>
              <a:defRPr/>
            </a:pPr>
            <a:r>
              <a:rPr lang="en-US" sz="1500" kern="0" dirty="0">
                <a:effectLst>
                  <a:outerShdw blurRad="38100" dist="38100" dir="2700000" algn="tl">
                    <a:srgbClr val="000000">
                      <a:alpha val="43137"/>
                    </a:srgbClr>
                  </a:outerShdw>
                </a:effectLst>
                <a:latin typeface="Microsoft Sans Serif" pitchFamily="34" charset="0"/>
                <a:cs typeface="Microsoft Sans Serif" pitchFamily="34" charset="0"/>
              </a:rPr>
              <a:t>140K+ end users</a:t>
            </a:r>
          </a:p>
          <a:p>
            <a:pPr marL="231775" indent="-231775" defTabSz="1096963" fontAlgn="auto">
              <a:lnSpc>
                <a:spcPct val="80000"/>
              </a:lnSpc>
              <a:spcBef>
                <a:spcPts val="600"/>
              </a:spcBef>
              <a:spcAft>
                <a:spcPts val="0"/>
              </a:spcAft>
              <a:buFontTx/>
              <a:buBlip>
                <a:blip r:embed="rId4"/>
              </a:buBlip>
              <a:defRPr/>
            </a:pPr>
            <a:r>
              <a:rPr lang="en-US" sz="1500" kern="0" dirty="0">
                <a:effectLst>
                  <a:outerShdw blurRad="38100" dist="38100" dir="2700000" algn="tl">
                    <a:srgbClr val="000000">
                      <a:alpha val="43137"/>
                    </a:srgbClr>
                  </a:outerShdw>
                </a:effectLst>
                <a:latin typeface="Microsoft Sans Serif" pitchFamily="34" charset="0"/>
                <a:cs typeface="Microsoft Sans Serif" pitchFamily="34" charset="0"/>
              </a:rPr>
              <a:t>98 countries</a:t>
            </a:r>
          </a:p>
          <a:p>
            <a:pPr marL="231775" indent="-231775" defTabSz="1096963" fontAlgn="auto">
              <a:lnSpc>
                <a:spcPct val="80000"/>
              </a:lnSpc>
              <a:spcBef>
                <a:spcPts val="600"/>
              </a:spcBef>
              <a:spcAft>
                <a:spcPts val="0"/>
              </a:spcAft>
              <a:buFontTx/>
              <a:buBlip>
                <a:blip r:embed="rId4"/>
              </a:buBlip>
              <a:defRPr/>
            </a:pP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550 buildings</a:t>
            </a:r>
          </a:p>
          <a:p>
            <a:pPr marL="231775" indent="-231775" defTabSz="1096963" fontAlgn="auto">
              <a:lnSpc>
                <a:spcPct val="80000"/>
              </a:lnSpc>
              <a:spcBef>
                <a:spcPts val="600"/>
              </a:spcBef>
              <a:spcAft>
                <a:spcPts val="0"/>
              </a:spcAft>
              <a:buFontTx/>
              <a:buBlip>
                <a:blip r:embed="rId4"/>
              </a:buBlip>
              <a:defRPr/>
            </a:pP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1/3 Internet only Connections</a:t>
            </a:r>
            <a:endParaRPr lang="en-US" sz="1500" kern="0" dirty="0">
              <a:effectLst>
                <a:outerShdw blurRad="38100" dist="38100" dir="2700000" algn="tl">
                  <a:srgbClr val="000000">
                    <a:alpha val="43137"/>
                  </a:srgbClr>
                </a:outerShdw>
              </a:effectLst>
              <a:latin typeface="Microsoft Sans Serif" pitchFamily="34" charset="0"/>
              <a:cs typeface="Microsoft Sans Serif" pitchFamily="34" charset="0"/>
            </a:endParaRPr>
          </a:p>
        </p:txBody>
      </p:sp>
      <p:sp>
        <p:nvSpPr>
          <p:cNvPr id="10" name="Text Box 7"/>
          <p:cNvSpPr txBox="1">
            <a:spLocks noChangeArrowheads="1"/>
          </p:cNvSpPr>
          <p:nvPr/>
        </p:nvSpPr>
        <p:spPr bwMode="auto">
          <a:xfrm>
            <a:off x="0" y="4876800"/>
            <a:ext cx="2677647" cy="1706562"/>
          </a:xfrm>
          <a:prstGeom prst="rect">
            <a:avLst/>
          </a:prstGeom>
          <a:gradFill flip="none" rotWithShape="1">
            <a:gsLst>
              <a:gs pos="9000">
                <a:srgbClr val="FFFFFF">
                  <a:alpha val="0"/>
                </a:srgbClr>
              </a:gs>
              <a:gs pos="31000">
                <a:schemeClr val="bg2">
                  <a:alpha val="32000"/>
                </a:schemeClr>
              </a:gs>
              <a:gs pos="67000">
                <a:schemeClr val="bg2">
                  <a:alpha val="32000"/>
                </a:schemeClr>
              </a:gs>
              <a:gs pos="86000">
                <a:schemeClr val="bg2">
                  <a:alpha val="30000"/>
                </a:schemeClr>
              </a:gs>
            </a:gsLst>
            <a:lin ang="16200000" scaled="1"/>
            <a:tileRect/>
          </a:gradFill>
          <a:ln w="15875" cap="sq" cmpd="sng" algn="ctr">
            <a:gradFill>
              <a:gsLst>
                <a:gs pos="0">
                  <a:schemeClr val="accent1">
                    <a:tint val="66000"/>
                    <a:satMod val="160000"/>
                    <a:alpha val="0"/>
                  </a:schemeClr>
                </a:gs>
                <a:gs pos="50000">
                  <a:schemeClr val="accent1">
                    <a:tint val="44500"/>
                    <a:satMod val="160000"/>
                  </a:schemeClr>
                </a:gs>
                <a:gs pos="74000">
                  <a:schemeClr val="accent1">
                    <a:tint val="23500"/>
                    <a:satMod val="160000"/>
                    <a:alpha val="0"/>
                  </a:schemeClr>
                </a:gs>
              </a:gsLst>
              <a:lin ang="5400000" scaled="0"/>
            </a:gradFill>
            <a:prstDash val="solid"/>
            <a:headEnd type="none" w="med" len="med"/>
            <a:tailEnd type="none" w="med" len="med"/>
          </a:ln>
          <a:effectLst>
            <a:outerShdw blurRad="50800" dist="38100" dir="10800000" algn="r" rotWithShape="0">
              <a:prstClr val="black">
                <a:alpha val="40000"/>
              </a:prstClr>
            </a:outerShdw>
          </a:effectLst>
          <a:sp3d>
            <a:bevelT w="82550"/>
          </a:sp3d>
        </p:spPr>
        <p:txBody>
          <a:bodyPr lIns="109728" tIns="91440" rIns="109728" bIns="54864"/>
          <a:lstStyle/>
          <a:p>
            <a:pPr marL="231775" indent="-231775" defTabSz="1096963" fontAlgn="auto">
              <a:lnSpc>
                <a:spcPct val="80000"/>
              </a:lnSpc>
              <a:spcBef>
                <a:spcPts val="600"/>
              </a:spcBef>
              <a:spcAft>
                <a:spcPts val="0"/>
              </a:spcAft>
              <a:buFontTx/>
              <a:buBlip>
                <a:blip r:embed="rId4"/>
              </a:buBlip>
              <a:defRPr/>
            </a:pP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6M</a:t>
            </a:r>
            <a:r>
              <a:rPr lang="en-US" sz="1500" kern="0" dirty="0">
                <a:effectLst>
                  <a:outerShdw blurRad="38100" dist="38100" dir="2700000" algn="tl">
                    <a:srgbClr val="000000">
                      <a:alpha val="43137"/>
                    </a:srgbClr>
                  </a:outerShdw>
                </a:effectLst>
                <a:latin typeface="Microsoft Sans Serif" pitchFamily="34" charset="0"/>
                <a:cs typeface="Microsoft Sans Serif" pitchFamily="34" charset="0"/>
              </a:rPr>
              <a:t>+ internal e-mail messages per day</a:t>
            </a:r>
          </a:p>
          <a:p>
            <a:pPr marL="231775" indent="-231775" defTabSz="1096963" fontAlgn="auto">
              <a:lnSpc>
                <a:spcPct val="80000"/>
              </a:lnSpc>
              <a:spcBef>
                <a:spcPts val="600"/>
              </a:spcBef>
              <a:spcAft>
                <a:spcPts val="0"/>
              </a:spcAft>
              <a:buFontTx/>
              <a:buBlip>
                <a:blip r:embed="rId4"/>
              </a:buBlip>
              <a:defRPr/>
            </a:pP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20M</a:t>
            </a:r>
            <a:r>
              <a:rPr lang="en-US" sz="1500" kern="0" dirty="0">
                <a:effectLst>
                  <a:outerShdw blurRad="38100" dist="38100" dir="2700000" algn="tl">
                    <a:srgbClr val="000000">
                      <a:alpha val="43137"/>
                    </a:srgbClr>
                  </a:outerShdw>
                </a:effectLst>
                <a:latin typeface="Microsoft Sans Serif" pitchFamily="34" charset="0"/>
                <a:cs typeface="Microsoft Sans Serif" pitchFamily="34" charset="0"/>
              </a:rPr>
              <a:t>+ e-mails from the Internet per day</a:t>
            </a:r>
          </a:p>
          <a:p>
            <a:pPr marL="231775" indent="-231775" defTabSz="1096963" fontAlgn="auto">
              <a:lnSpc>
                <a:spcPct val="80000"/>
              </a:lnSpc>
              <a:spcBef>
                <a:spcPts val="600"/>
              </a:spcBef>
              <a:spcAft>
                <a:spcPts val="0"/>
              </a:spcAft>
              <a:buFontTx/>
              <a:buBlip>
                <a:blip r:embed="rId4"/>
              </a:buBlip>
              <a:defRPr/>
            </a:pP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97% </a:t>
            </a:r>
            <a:r>
              <a:rPr lang="en-US" sz="1500" kern="0" dirty="0">
                <a:effectLst>
                  <a:outerShdw blurRad="38100" dist="38100" dir="2700000" algn="tl">
                    <a:srgbClr val="000000">
                      <a:alpha val="43137"/>
                    </a:srgbClr>
                  </a:outerShdw>
                </a:effectLst>
                <a:latin typeface="Microsoft Sans Serif" pitchFamily="34" charset="0"/>
                <a:cs typeface="Microsoft Sans Serif" pitchFamily="34" charset="0"/>
              </a:rPr>
              <a:t>rejected as </a:t>
            </a: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spam</a:t>
            </a:r>
            <a:endParaRPr lang="en-US" sz="1500" kern="0" dirty="0">
              <a:effectLst>
                <a:outerShdw blurRad="38100" dist="38100" dir="2700000" algn="tl">
                  <a:srgbClr val="000000">
                    <a:alpha val="43137"/>
                  </a:srgbClr>
                </a:outerShdw>
              </a:effectLst>
              <a:latin typeface="Microsoft Sans Serif" pitchFamily="34" charset="0"/>
              <a:cs typeface="Microsoft Sans Serif" pitchFamily="34" charset="0"/>
            </a:endParaRPr>
          </a:p>
        </p:txBody>
      </p:sp>
      <p:sp>
        <p:nvSpPr>
          <p:cNvPr id="11" name="Text Box 8"/>
          <p:cNvSpPr txBox="1">
            <a:spLocks noChangeArrowheads="1"/>
          </p:cNvSpPr>
          <p:nvPr/>
        </p:nvSpPr>
        <p:spPr bwMode="auto">
          <a:xfrm>
            <a:off x="6639640" y="4876800"/>
            <a:ext cx="2504360" cy="1249362"/>
          </a:xfrm>
          <a:prstGeom prst="rect">
            <a:avLst/>
          </a:prstGeom>
          <a:gradFill flip="none" rotWithShape="1">
            <a:gsLst>
              <a:gs pos="9000">
                <a:srgbClr val="FFFFFF">
                  <a:alpha val="0"/>
                </a:srgbClr>
              </a:gs>
              <a:gs pos="31000">
                <a:schemeClr val="bg2">
                  <a:alpha val="32000"/>
                </a:schemeClr>
              </a:gs>
              <a:gs pos="67000">
                <a:schemeClr val="bg2">
                  <a:alpha val="32000"/>
                </a:schemeClr>
              </a:gs>
              <a:gs pos="86000">
                <a:schemeClr val="bg2">
                  <a:alpha val="30000"/>
                </a:schemeClr>
              </a:gs>
            </a:gsLst>
            <a:lin ang="16200000" scaled="1"/>
            <a:tileRect/>
          </a:gradFill>
          <a:ln w="15875" cap="sq" cmpd="sng" algn="ctr">
            <a:gradFill>
              <a:gsLst>
                <a:gs pos="0">
                  <a:schemeClr val="accent1">
                    <a:tint val="66000"/>
                    <a:satMod val="160000"/>
                    <a:alpha val="0"/>
                  </a:schemeClr>
                </a:gs>
                <a:gs pos="50000">
                  <a:schemeClr val="accent1">
                    <a:tint val="44500"/>
                    <a:satMod val="160000"/>
                  </a:schemeClr>
                </a:gs>
                <a:gs pos="74000">
                  <a:schemeClr val="accent1">
                    <a:tint val="23500"/>
                    <a:satMod val="160000"/>
                    <a:alpha val="0"/>
                  </a:schemeClr>
                </a:gs>
              </a:gsLst>
              <a:lin ang="5400000" scaled="0"/>
            </a:gradFill>
            <a:prstDash val="solid"/>
            <a:headEnd type="none" w="med" len="med"/>
            <a:tailEnd type="none" w="med" len="med"/>
          </a:ln>
          <a:effectLst>
            <a:outerShdw blurRad="50800" dist="38100" dir="10800000" algn="r" rotWithShape="0">
              <a:prstClr val="black">
                <a:alpha val="40000"/>
              </a:prstClr>
            </a:outerShdw>
          </a:effectLst>
          <a:sp3d>
            <a:bevelT w="82550"/>
          </a:sp3d>
        </p:spPr>
        <p:txBody>
          <a:bodyPr lIns="109728" tIns="91440" rIns="109728" bIns="54864"/>
          <a:lstStyle/>
          <a:p>
            <a:pPr marL="231775" indent="-231775" defTabSz="1096963" fontAlgn="auto">
              <a:lnSpc>
                <a:spcPct val="80000"/>
              </a:lnSpc>
              <a:spcBef>
                <a:spcPts val="600"/>
              </a:spcBef>
              <a:spcAft>
                <a:spcPts val="0"/>
              </a:spcAft>
              <a:buFontTx/>
              <a:buBlip>
                <a:blip r:embed="rId4"/>
              </a:buBlip>
              <a:defRPr/>
            </a:pPr>
            <a:r>
              <a:rPr lang="en-US" sz="1500" kern="0" dirty="0">
                <a:effectLst>
                  <a:outerShdw blurRad="38100" dist="38100" dir="2700000" algn="tl">
                    <a:srgbClr val="000000">
                      <a:alpha val="43137"/>
                    </a:srgbClr>
                  </a:outerShdw>
                </a:effectLst>
                <a:latin typeface="Microsoft Sans Serif" pitchFamily="34" charset="0"/>
                <a:cs typeface="Microsoft Sans Serif" pitchFamily="34" charset="0"/>
              </a:rPr>
              <a:t>9.5M+ </a:t>
            </a: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VPN connections/month</a:t>
            </a:r>
          </a:p>
          <a:p>
            <a:pPr marL="231775" indent="-231775" defTabSz="1096963" fontAlgn="auto">
              <a:lnSpc>
                <a:spcPct val="80000"/>
              </a:lnSpc>
              <a:spcBef>
                <a:spcPts val="600"/>
              </a:spcBef>
              <a:spcAft>
                <a:spcPts val="0"/>
              </a:spcAft>
              <a:buFontTx/>
              <a:buBlip>
                <a:blip r:embed="rId4"/>
              </a:buBlip>
              <a:defRPr/>
            </a:pP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85K Outlook / IM over the Internet users</a:t>
            </a:r>
            <a:endParaRPr lang="en-US" sz="1500" kern="0" dirty="0">
              <a:effectLst>
                <a:outerShdw blurRad="38100" dist="38100" dir="2700000" algn="tl">
                  <a:srgbClr val="000000">
                    <a:alpha val="43137"/>
                  </a:srgbClr>
                </a:outerShdw>
              </a:effectLst>
              <a:latin typeface="Microsoft Sans Serif" pitchFamily="34" charset="0"/>
              <a:cs typeface="Microsoft Sans Serif" pitchFamily="34" charset="0"/>
            </a:endParaRPr>
          </a:p>
        </p:txBody>
      </p:sp>
      <p:sp>
        <p:nvSpPr>
          <p:cNvPr id="12" name="Line 9"/>
          <p:cNvSpPr>
            <a:spLocks noChangeShapeType="1"/>
          </p:cNvSpPr>
          <p:nvPr/>
        </p:nvSpPr>
        <p:spPr bwMode="auto">
          <a:xfrm>
            <a:off x="8797925" y="4171950"/>
            <a:ext cx="28575" cy="1588"/>
          </a:xfrm>
          <a:prstGeom prst="line">
            <a:avLst/>
          </a:prstGeom>
          <a:noFill/>
          <a:ln w="11113">
            <a:solidFill>
              <a:srgbClr val="000000"/>
            </a:solidFill>
            <a:round/>
            <a:headEnd/>
            <a:tailEnd/>
          </a:ln>
        </p:spPr>
        <p:txBody>
          <a:bodyPr lIns="91433" tIns="45716" rIns="91433" bIns="45716"/>
          <a:lstStyle/>
          <a:p>
            <a:pPr fontAlgn="auto">
              <a:spcBef>
                <a:spcPts val="0"/>
              </a:spcBef>
              <a:spcAft>
                <a:spcPts val="0"/>
              </a:spcAft>
              <a:defRPr/>
            </a:pPr>
            <a:endParaRPr lang="en-US" dirty="0">
              <a:effectLst>
                <a:outerShdw blurRad="38100" dist="38100" dir="2700000" algn="tl">
                  <a:srgbClr val="000000">
                    <a:alpha val="43137"/>
                  </a:srgbClr>
                </a:outerShdw>
              </a:effectLst>
              <a:latin typeface="Segoe" pitchFamily="34" charset="0"/>
              <a:cs typeface="+mn-cs"/>
            </a:endParaRPr>
          </a:p>
        </p:txBody>
      </p:sp>
      <p:sp>
        <p:nvSpPr>
          <p:cNvPr id="13" name="Line 10"/>
          <p:cNvSpPr>
            <a:spLocks noChangeShapeType="1"/>
          </p:cNvSpPr>
          <p:nvPr/>
        </p:nvSpPr>
        <p:spPr bwMode="auto">
          <a:xfrm>
            <a:off x="8797925" y="4171950"/>
            <a:ext cx="28575" cy="1588"/>
          </a:xfrm>
          <a:prstGeom prst="line">
            <a:avLst/>
          </a:prstGeom>
          <a:noFill/>
          <a:ln w="11113">
            <a:solidFill>
              <a:srgbClr val="000000"/>
            </a:solidFill>
            <a:round/>
            <a:headEnd/>
            <a:tailEnd/>
          </a:ln>
        </p:spPr>
        <p:txBody>
          <a:bodyPr lIns="91433" tIns="45716" rIns="91433" bIns="45716"/>
          <a:lstStyle/>
          <a:p>
            <a:pPr fontAlgn="auto">
              <a:spcBef>
                <a:spcPts val="0"/>
              </a:spcBef>
              <a:spcAft>
                <a:spcPts val="0"/>
              </a:spcAft>
              <a:defRPr/>
            </a:pPr>
            <a:endParaRPr lang="en-US" dirty="0">
              <a:effectLst>
                <a:outerShdw blurRad="38100" dist="38100" dir="2700000" algn="tl">
                  <a:srgbClr val="000000">
                    <a:alpha val="43137"/>
                  </a:srgbClr>
                </a:outerShdw>
              </a:effectLst>
              <a:latin typeface="Segoe" pitchFamily="34" charset="0"/>
              <a:cs typeface="+mn-cs"/>
            </a:endParaRPr>
          </a:p>
        </p:txBody>
      </p:sp>
      <p:sp>
        <p:nvSpPr>
          <p:cNvPr id="14" name="Text Box 12"/>
          <p:cNvSpPr txBox="1">
            <a:spLocks noChangeArrowheads="1"/>
          </p:cNvSpPr>
          <p:nvPr/>
        </p:nvSpPr>
        <p:spPr bwMode="auto">
          <a:xfrm>
            <a:off x="4686300" y="3817938"/>
            <a:ext cx="2006600" cy="508000"/>
          </a:xfrm>
          <a:prstGeom prst="rect">
            <a:avLst/>
          </a:prstGeom>
          <a:noFill/>
          <a:ln w="12700">
            <a:noFill/>
            <a:miter lim="800000"/>
            <a:headEnd/>
            <a:tailEnd/>
          </a:ln>
          <a:effectLst/>
        </p:spPr>
        <p:txBody>
          <a:bodyPr lIns="91433" tIns="45716" rIns="91433" bIns="45716">
            <a:spAutoFit/>
          </a:bodyPr>
          <a:lstStyle/>
          <a:p>
            <a:pPr defTabSz="1044575" fontAlgn="auto">
              <a:spcBef>
                <a:spcPct val="50000"/>
              </a:spcBef>
              <a:spcAft>
                <a:spcPts val="0"/>
              </a:spcAft>
              <a:defRPr/>
            </a:pPr>
            <a:endParaRPr lang="en-US" sz="2700" dirty="0">
              <a:effectLst>
                <a:outerShdw blurRad="38100" dist="38100" dir="2700000" algn="tl">
                  <a:srgbClr val="000000">
                    <a:alpha val="43137"/>
                  </a:srgbClr>
                </a:outerShdw>
              </a:effectLst>
              <a:latin typeface="Segoe" pitchFamily="34" charset="0"/>
              <a:cs typeface="+mn-cs"/>
            </a:endParaRPr>
          </a:p>
        </p:txBody>
      </p:sp>
      <p:sp>
        <p:nvSpPr>
          <p:cNvPr id="15" name="Line 13"/>
          <p:cNvSpPr>
            <a:spLocks noChangeShapeType="1"/>
          </p:cNvSpPr>
          <p:nvPr/>
        </p:nvSpPr>
        <p:spPr bwMode="auto">
          <a:xfrm>
            <a:off x="7985125" y="4287838"/>
            <a:ext cx="22225" cy="1587"/>
          </a:xfrm>
          <a:prstGeom prst="line">
            <a:avLst/>
          </a:prstGeom>
          <a:noFill/>
          <a:ln w="11113">
            <a:solidFill>
              <a:srgbClr val="000000"/>
            </a:solidFill>
            <a:round/>
            <a:headEnd/>
            <a:tailEnd/>
          </a:ln>
        </p:spPr>
        <p:txBody>
          <a:bodyPr lIns="91433" tIns="45716" rIns="91433" bIns="45716"/>
          <a:lstStyle/>
          <a:p>
            <a:pPr fontAlgn="auto">
              <a:spcBef>
                <a:spcPts val="0"/>
              </a:spcBef>
              <a:spcAft>
                <a:spcPts val="0"/>
              </a:spcAft>
              <a:defRPr/>
            </a:pPr>
            <a:endParaRPr lang="en-US" dirty="0">
              <a:effectLst>
                <a:outerShdw blurRad="38100" dist="38100" dir="2700000" algn="tl">
                  <a:srgbClr val="000000">
                    <a:alpha val="43137"/>
                  </a:srgbClr>
                </a:outerShdw>
              </a:effectLst>
              <a:latin typeface="Segoe" pitchFamily="34" charset="0"/>
              <a:cs typeface="+mn-cs"/>
            </a:endParaRPr>
          </a:p>
        </p:txBody>
      </p:sp>
      <p:sp>
        <p:nvSpPr>
          <p:cNvPr id="16" name="Line 14"/>
          <p:cNvSpPr>
            <a:spLocks noChangeShapeType="1"/>
          </p:cNvSpPr>
          <p:nvPr/>
        </p:nvSpPr>
        <p:spPr bwMode="auto">
          <a:xfrm>
            <a:off x="7985125" y="4287838"/>
            <a:ext cx="22225" cy="1587"/>
          </a:xfrm>
          <a:prstGeom prst="line">
            <a:avLst/>
          </a:prstGeom>
          <a:noFill/>
          <a:ln w="11113">
            <a:solidFill>
              <a:srgbClr val="000000"/>
            </a:solidFill>
            <a:round/>
            <a:headEnd/>
            <a:tailEnd/>
          </a:ln>
        </p:spPr>
        <p:txBody>
          <a:bodyPr lIns="91433" tIns="45716" rIns="91433" bIns="45716"/>
          <a:lstStyle/>
          <a:p>
            <a:pPr fontAlgn="auto">
              <a:spcBef>
                <a:spcPts val="0"/>
              </a:spcBef>
              <a:spcAft>
                <a:spcPts val="0"/>
              </a:spcAft>
              <a:defRPr/>
            </a:pPr>
            <a:endParaRPr lang="en-US" dirty="0">
              <a:effectLst>
                <a:outerShdw blurRad="38100" dist="38100" dir="2700000" algn="tl">
                  <a:srgbClr val="000000">
                    <a:alpha val="43137"/>
                  </a:srgbClr>
                </a:outerShdw>
              </a:effectLst>
              <a:latin typeface="Segoe" pitchFamily="34" charset="0"/>
              <a:cs typeface="+mn-cs"/>
            </a:endParaRPr>
          </a:p>
        </p:txBody>
      </p:sp>
      <p:sp>
        <p:nvSpPr>
          <p:cNvPr id="17" name="Rectangle 16"/>
          <p:cNvSpPr>
            <a:spLocks noChangeArrowheads="1"/>
          </p:cNvSpPr>
          <p:nvPr/>
        </p:nvSpPr>
        <p:spPr bwMode="auto">
          <a:xfrm>
            <a:off x="3352800" y="2219527"/>
            <a:ext cx="1173398" cy="341111"/>
          </a:xfrm>
          <a:prstGeom prst="rect">
            <a:avLst/>
          </a:prstGeom>
          <a:noFill/>
          <a:ln w="9525">
            <a:noFill/>
            <a:miter lim="800000"/>
            <a:headEnd/>
            <a:tailEnd/>
          </a:ln>
        </p:spPr>
        <p:txBody>
          <a:bodyPr lIns="91433" tIns="45716" rIns="91433" bIns="45716">
            <a:spAutoFit/>
          </a:bodyPr>
          <a:lstStyle/>
          <a:p>
            <a:pPr algn="r" defTabSz="912813" eaLnBrk="0" fontAlgn="auto" hangingPunct="0">
              <a:lnSpc>
                <a:spcPct val="110000"/>
              </a:lnSpc>
              <a:spcBef>
                <a:spcPts val="0"/>
              </a:spcBef>
              <a:spcAft>
                <a:spcPts val="0"/>
              </a:spcAft>
              <a:defRPr/>
            </a:pPr>
            <a:r>
              <a:rPr lang="en-US" sz="1600" b="1" kern="0" dirty="0">
                <a:ln w="18415" cmpd="sng">
                  <a:noFill/>
                  <a:prstDash val="solid"/>
                </a:ln>
                <a:gradFill>
                  <a:gsLst>
                    <a:gs pos="0">
                      <a:srgbClr val="0F0F0F"/>
                    </a:gs>
                    <a:gs pos="77000">
                      <a:srgbClr val="000000">
                        <a:lumMod val="95000"/>
                        <a:lumOff val="5000"/>
                      </a:srgbClr>
                    </a:gs>
                  </a:gsLst>
                  <a:lin ang="16200000" scaled="1"/>
                </a:gradFill>
                <a:effectLst>
                  <a:glow rad="101600">
                    <a:srgbClr val="FFFFFF">
                      <a:alpha val="40000"/>
                    </a:srgbClr>
                  </a:glow>
                  <a:outerShdw blurRad="38100" dist="38100" dir="2700000" algn="tl">
                    <a:srgbClr val="000000">
                      <a:alpha val="43137"/>
                    </a:srgbClr>
                  </a:outerShdw>
                </a:effectLst>
                <a:latin typeface="Microsoft Sans Serif" pitchFamily="34" charset="0"/>
                <a:cs typeface="Microsoft Sans Serif" pitchFamily="34" charset="0"/>
              </a:rPr>
              <a:t>Dublin</a:t>
            </a:r>
          </a:p>
        </p:txBody>
      </p:sp>
      <p:sp>
        <p:nvSpPr>
          <p:cNvPr id="18" name="Rectangle 17"/>
          <p:cNvSpPr>
            <a:spLocks noChangeArrowheads="1"/>
          </p:cNvSpPr>
          <p:nvPr/>
        </p:nvSpPr>
        <p:spPr bwMode="auto">
          <a:xfrm>
            <a:off x="5562600" y="3382848"/>
            <a:ext cx="1788952" cy="338546"/>
          </a:xfrm>
          <a:prstGeom prst="rect">
            <a:avLst/>
          </a:prstGeom>
          <a:noFill/>
          <a:ln w="9525">
            <a:noFill/>
            <a:miter lim="800000"/>
            <a:headEnd/>
            <a:tailEnd/>
          </a:ln>
        </p:spPr>
        <p:txBody>
          <a:bodyPr lIns="91433" tIns="45716" rIns="91433" bIns="45716">
            <a:spAutoFit/>
          </a:bodyPr>
          <a:lstStyle/>
          <a:p>
            <a:pPr algn="r" defTabSz="912813" eaLnBrk="0" fontAlgn="auto" hangingPunct="0">
              <a:spcBef>
                <a:spcPts val="0"/>
              </a:spcBef>
              <a:spcAft>
                <a:spcPts val="0"/>
              </a:spcAft>
              <a:defRPr/>
            </a:pPr>
            <a:r>
              <a:rPr lang="en-US" sz="1600" b="1" kern="0" dirty="0">
                <a:ln w="18415" cmpd="sng">
                  <a:noFill/>
                  <a:prstDash val="solid"/>
                </a:ln>
                <a:gradFill>
                  <a:gsLst>
                    <a:gs pos="0">
                      <a:srgbClr val="0F0F0F"/>
                    </a:gs>
                    <a:gs pos="77000">
                      <a:srgbClr val="000000">
                        <a:lumMod val="95000"/>
                        <a:lumOff val="5000"/>
                      </a:srgbClr>
                    </a:gs>
                  </a:gsLst>
                  <a:lin ang="16200000" scaled="1"/>
                </a:gradFill>
                <a:effectLst>
                  <a:glow rad="101600">
                    <a:srgbClr val="FFFFFF">
                      <a:alpha val="40000"/>
                    </a:srgbClr>
                  </a:glow>
                  <a:outerShdw blurRad="38100" dist="38100" dir="2700000" algn="tl">
                    <a:srgbClr val="000000">
                      <a:alpha val="43137"/>
                    </a:srgbClr>
                  </a:outerShdw>
                </a:effectLst>
                <a:latin typeface="Microsoft Sans Serif" pitchFamily="34" charset="0"/>
                <a:cs typeface="Microsoft Sans Serif" pitchFamily="34" charset="0"/>
              </a:rPr>
              <a:t>Singapore</a:t>
            </a:r>
          </a:p>
        </p:txBody>
      </p:sp>
      <p:sp>
        <p:nvSpPr>
          <p:cNvPr id="19" name="Rectangle 24"/>
          <p:cNvSpPr>
            <a:spLocks noChangeArrowheads="1"/>
          </p:cNvSpPr>
          <p:nvPr/>
        </p:nvSpPr>
        <p:spPr bwMode="auto">
          <a:xfrm>
            <a:off x="959369" y="2713038"/>
            <a:ext cx="682879" cy="326235"/>
          </a:xfrm>
          <a:prstGeom prst="rect">
            <a:avLst/>
          </a:prstGeom>
          <a:noFill/>
          <a:ln w="9525">
            <a:noFill/>
            <a:miter lim="800000"/>
            <a:headEnd/>
            <a:tailEnd/>
          </a:ln>
        </p:spPr>
        <p:txBody>
          <a:bodyPr lIns="91433" tIns="45716" rIns="91433" bIns="45716">
            <a:spAutoFit/>
          </a:bodyPr>
          <a:lstStyle/>
          <a:p>
            <a:pPr algn="r" defTabSz="912813" eaLnBrk="0" fontAlgn="auto" hangingPunct="0">
              <a:lnSpc>
                <a:spcPct val="95000"/>
              </a:lnSpc>
              <a:spcBef>
                <a:spcPts val="0"/>
              </a:spcBef>
              <a:spcAft>
                <a:spcPts val="0"/>
              </a:spcAft>
              <a:defRPr/>
            </a:pPr>
            <a:r>
              <a:rPr lang="en-US" sz="1600" b="1" kern="0" dirty="0">
                <a:ln w="18415" cmpd="sng">
                  <a:noFill/>
                  <a:prstDash val="solid"/>
                </a:ln>
                <a:gradFill>
                  <a:gsLst>
                    <a:gs pos="0">
                      <a:srgbClr val="0F0F0F"/>
                    </a:gs>
                    <a:gs pos="77000">
                      <a:srgbClr val="000000">
                        <a:lumMod val="95000"/>
                        <a:lumOff val="5000"/>
                      </a:srgbClr>
                    </a:gs>
                  </a:gsLst>
                  <a:lin ang="16200000" scaled="1"/>
                </a:gradFill>
                <a:effectLst>
                  <a:glow rad="101600">
                    <a:srgbClr val="FFFFFF">
                      <a:alpha val="40000"/>
                    </a:srgbClr>
                  </a:glow>
                  <a:outerShdw blurRad="38100" dist="38100" dir="2700000" algn="tl">
                    <a:srgbClr val="000000">
                      <a:alpha val="43137"/>
                    </a:srgbClr>
                  </a:outerShdw>
                </a:effectLst>
                <a:latin typeface="Microsoft Sans Serif" pitchFamily="34" charset="0"/>
                <a:cs typeface="Microsoft Sans Serif" pitchFamily="34" charset="0"/>
              </a:rPr>
              <a:t>SVC</a:t>
            </a:r>
          </a:p>
        </p:txBody>
      </p:sp>
      <p:sp>
        <p:nvSpPr>
          <p:cNvPr id="20" name="Oval 19"/>
          <p:cNvSpPr>
            <a:spLocks noChangeAspect="1"/>
          </p:cNvSpPr>
          <p:nvPr/>
        </p:nvSpPr>
        <p:spPr bwMode="auto">
          <a:xfrm>
            <a:off x="1447800" y="2574928"/>
            <a:ext cx="118872" cy="118872"/>
          </a:xfrm>
          <a:prstGeom prst="ellipse">
            <a:avLst/>
          </a:prstGeom>
          <a:gradFill flip="none" rotWithShape="1">
            <a:gsLst>
              <a:gs pos="0">
                <a:schemeClr val="accent2">
                  <a:lumMod val="40000"/>
                  <a:lumOff val="60000"/>
                </a:schemeClr>
              </a:gs>
              <a:gs pos="31000">
                <a:srgbClr val="B2E9F4"/>
              </a:gs>
              <a:gs pos="67000">
                <a:srgbClr val="5AB2E8"/>
              </a:gs>
              <a:gs pos="100000">
                <a:srgbClr val="1A4FA6"/>
              </a:gs>
            </a:gsLst>
            <a:path path="circle">
              <a:fillToRect l="50000" t="50000" r="50000" b="50000"/>
            </a:path>
            <a:tileRect/>
          </a:gradFill>
          <a:ln>
            <a:noFill/>
            <a:headEnd type="none" w="med" len="med"/>
            <a:tailEnd type="none" w="med" len="med"/>
          </a:ln>
          <a:effectLst>
            <a:outerShdw blurRad="101600" sx="109000" sy="109000" algn="ctr" rotWithShape="0">
              <a:srgbClr val="000000"/>
            </a:outerShdw>
          </a:effectLst>
          <a:scene3d>
            <a:camera prst="orthographicFront">
              <a:rot lat="0" lon="0" rev="0"/>
            </a:camera>
            <a:lightRig rig="glow" dir="t"/>
          </a:scene3d>
          <a:sp3d extrusionH="76200" contourW="12700" prstMaterial="clear">
            <a:bevelT w="1524000" h="1524000"/>
            <a:bevelB w="762000" h="762000"/>
            <a:extrusionClr>
              <a:schemeClr val="accent2">
                <a:lumMod val="75000"/>
              </a:schemeClr>
            </a:extrusionClr>
            <a:contourClr>
              <a:srgbClr val="0070C0"/>
            </a:contourClr>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defTabSz="1096963" fontAlgn="auto">
              <a:spcBef>
                <a:spcPts val="0"/>
              </a:spcBef>
              <a:spcAft>
                <a:spcPts val="0"/>
              </a:spcAft>
              <a:defRPr/>
            </a:pPr>
            <a:endParaRPr lang="en-US" sz="2800" dirty="0">
              <a:effectLst>
                <a:outerShdw blurRad="38100" dist="38100" dir="2700000" algn="tl">
                  <a:srgbClr val="000000">
                    <a:alpha val="43137"/>
                  </a:srgbClr>
                </a:outerShdw>
              </a:effectLst>
              <a:latin typeface="Segoe" pitchFamily="34" charset="0"/>
            </a:endParaRPr>
          </a:p>
        </p:txBody>
      </p:sp>
      <p:sp>
        <p:nvSpPr>
          <p:cNvPr id="21" name="Oval 20"/>
          <p:cNvSpPr>
            <a:spLocks noChangeAspect="1"/>
          </p:cNvSpPr>
          <p:nvPr/>
        </p:nvSpPr>
        <p:spPr bwMode="auto">
          <a:xfrm>
            <a:off x="1498602" y="2685785"/>
            <a:ext cx="118872" cy="118872"/>
          </a:xfrm>
          <a:prstGeom prst="ellipse">
            <a:avLst/>
          </a:prstGeom>
          <a:gradFill flip="none" rotWithShape="1">
            <a:gsLst>
              <a:gs pos="0">
                <a:schemeClr val="accent2">
                  <a:lumMod val="40000"/>
                  <a:lumOff val="60000"/>
                </a:schemeClr>
              </a:gs>
              <a:gs pos="31000">
                <a:srgbClr val="B2E9F4"/>
              </a:gs>
              <a:gs pos="67000">
                <a:srgbClr val="5AB2E8"/>
              </a:gs>
              <a:gs pos="100000">
                <a:srgbClr val="1A4FA6"/>
              </a:gs>
            </a:gsLst>
            <a:path path="circle">
              <a:fillToRect l="50000" t="50000" r="50000" b="50000"/>
            </a:path>
            <a:tileRect/>
          </a:gradFill>
          <a:ln>
            <a:noFill/>
            <a:headEnd type="none" w="med" len="med"/>
            <a:tailEnd type="none" w="med" len="med"/>
          </a:ln>
          <a:effectLst>
            <a:outerShdw blurRad="101600" sx="109000" sy="109000" algn="ctr" rotWithShape="0">
              <a:srgbClr val="000000"/>
            </a:outerShdw>
          </a:effectLst>
          <a:scene3d>
            <a:camera prst="orthographicFront">
              <a:rot lat="0" lon="0" rev="0"/>
            </a:camera>
            <a:lightRig rig="glow" dir="t"/>
          </a:scene3d>
          <a:sp3d extrusionH="76200" contourW="12700" prstMaterial="clear">
            <a:bevelT w="1524000" h="1524000"/>
            <a:bevelB w="762000" h="762000"/>
            <a:extrusionClr>
              <a:schemeClr val="accent2">
                <a:lumMod val="75000"/>
              </a:schemeClr>
            </a:extrusionClr>
            <a:contourClr>
              <a:srgbClr val="0070C0"/>
            </a:contourClr>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defTabSz="1096963" fontAlgn="auto">
              <a:spcBef>
                <a:spcPts val="0"/>
              </a:spcBef>
              <a:spcAft>
                <a:spcPts val="0"/>
              </a:spcAft>
              <a:defRPr/>
            </a:pPr>
            <a:endParaRPr lang="en-US" sz="2800" dirty="0">
              <a:effectLst>
                <a:outerShdw blurRad="38100" dist="38100" dir="2700000" algn="tl">
                  <a:srgbClr val="000000">
                    <a:alpha val="43137"/>
                  </a:srgbClr>
                </a:outerShdw>
              </a:effectLst>
              <a:latin typeface="Segoe" pitchFamily="34" charset="0"/>
            </a:endParaRPr>
          </a:p>
        </p:txBody>
      </p:sp>
      <p:sp>
        <p:nvSpPr>
          <p:cNvPr id="22" name="Oval 21"/>
          <p:cNvSpPr>
            <a:spLocks noChangeAspect="1"/>
          </p:cNvSpPr>
          <p:nvPr/>
        </p:nvSpPr>
        <p:spPr bwMode="auto">
          <a:xfrm>
            <a:off x="4495800" y="2365566"/>
            <a:ext cx="118872" cy="118872"/>
          </a:xfrm>
          <a:prstGeom prst="ellipse">
            <a:avLst/>
          </a:prstGeom>
          <a:gradFill flip="none" rotWithShape="1">
            <a:gsLst>
              <a:gs pos="0">
                <a:schemeClr val="accent2">
                  <a:lumMod val="40000"/>
                  <a:lumOff val="60000"/>
                </a:schemeClr>
              </a:gs>
              <a:gs pos="31000">
                <a:srgbClr val="B2E9F4"/>
              </a:gs>
              <a:gs pos="67000">
                <a:srgbClr val="5AB2E8"/>
              </a:gs>
              <a:gs pos="100000">
                <a:srgbClr val="1A4FA6"/>
              </a:gs>
            </a:gsLst>
            <a:path path="circle">
              <a:fillToRect l="50000" t="50000" r="50000" b="50000"/>
            </a:path>
            <a:tileRect/>
          </a:gradFill>
          <a:ln>
            <a:noFill/>
            <a:headEnd type="none" w="med" len="med"/>
            <a:tailEnd type="none" w="med" len="med"/>
          </a:ln>
          <a:effectLst>
            <a:outerShdw blurRad="101600" sx="109000" sy="109000" algn="ctr" rotWithShape="0">
              <a:srgbClr val="000000"/>
            </a:outerShdw>
          </a:effectLst>
          <a:scene3d>
            <a:camera prst="orthographicFront">
              <a:rot lat="0" lon="0" rev="0"/>
            </a:camera>
            <a:lightRig rig="glow" dir="t"/>
          </a:scene3d>
          <a:sp3d extrusionH="76200" contourW="12700" prstMaterial="clear">
            <a:bevelT w="1524000" h="1524000"/>
            <a:bevelB w="762000" h="762000"/>
            <a:extrusionClr>
              <a:schemeClr val="accent2">
                <a:lumMod val="75000"/>
              </a:schemeClr>
            </a:extrusionClr>
            <a:contourClr>
              <a:srgbClr val="0070C0"/>
            </a:contourClr>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defTabSz="1096963" fontAlgn="auto">
              <a:spcBef>
                <a:spcPts val="0"/>
              </a:spcBef>
              <a:spcAft>
                <a:spcPts val="0"/>
              </a:spcAft>
              <a:defRPr/>
            </a:pPr>
            <a:endParaRPr lang="en-US" sz="2800" dirty="0">
              <a:effectLst>
                <a:outerShdw blurRad="38100" dist="38100" dir="2700000" algn="tl">
                  <a:srgbClr val="000000">
                    <a:alpha val="43137"/>
                  </a:srgbClr>
                </a:outerShdw>
              </a:effectLst>
              <a:latin typeface="Segoe" pitchFamily="34" charset="0"/>
            </a:endParaRPr>
          </a:p>
        </p:txBody>
      </p:sp>
      <p:sp>
        <p:nvSpPr>
          <p:cNvPr id="23" name="Oval 22"/>
          <p:cNvSpPr>
            <a:spLocks noChangeAspect="1"/>
          </p:cNvSpPr>
          <p:nvPr/>
        </p:nvSpPr>
        <p:spPr bwMode="auto">
          <a:xfrm>
            <a:off x="7348728" y="3508566"/>
            <a:ext cx="118872" cy="118872"/>
          </a:xfrm>
          <a:prstGeom prst="ellipse">
            <a:avLst/>
          </a:prstGeom>
          <a:gradFill flip="none" rotWithShape="1">
            <a:gsLst>
              <a:gs pos="0">
                <a:schemeClr val="accent2">
                  <a:lumMod val="40000"/>
                  <a:lumOff val="60000"/>
                </a:schemeClr>
              </a:gs>
              <a:gs pos="31000">
                <a:srgbClr val="B2E9F4"/>
              </a:gs>
              <a:gs pos="67000">
                <a:srgbClr val="5AB2E8"/>
              </a:gs>
              <a:gs pos="100000">
                <a:srgbClr val="1A4FA6"/>
              </a:gs>
            </a:gsLst>
            <a:path path="circle">
              <a:fillToRect l="50000" t="50000" r="50000" b="50000"/>
            </a:path>
            <a:tileRect/>
          </a:gradFill>
          <a:ln>
            <a:noFill/>
            <a:headEnd type="none" w="med" len="med"/>
            <a:tailEnd type="none" w="med" len="med"/>
          </a:ln>
          <a:effectLst>
            <a:outerShdw blurRad="101600" sx="109000" sy="109000" algn="ctr" rotWithShape="0">
              <a:srgbClr val="000000"/>
            </a:outerShdw>
          </a:effectLst>
          <a:scene3d>
            <a:camera prst="orthographicFront">
              <a:rot lat="0" lon="0" rev="0"/>
            </a:camera>
            <a:lightRig rig="glow" dir="t"/>
          </a:scene3d>
          <a:sp3d extrusionH="76200" contourW="12700" prstMaterial="clear">
            <a:bevelT w="1524000" h="1524000"/>
            <a:bevelB w="762000" h="762000"/>
            <a:extrusionClr>
              <a:schemeClr val="accent2">
                <a:lumMod val="75000"/>
              </a:schemeClr>
            </a:extrusionClr>
            <a:contourClr>
              <a:srgbClr val="0070C0"/>
            </a:contourClr>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defTabSz="1096963" fontAlgn="auto">
              <a:spcBef>
                <a:spcPts val="0"/>
              </a:spcBef>
              <a:spcAft>
                <a:spcPts val="0"/>
              </a:spcAft>
              <a:defRPr/>
            </a:pPr>
            <a:endParaRPr lang="en-US" sz="2800" dirty="0">
              <a:effectLst>
                <a:outerShdw blurRad="38100" dist="38100" dir="2700000" algn="tl">
                  <a:srgbClr val="000000">
                    <a:alpha val="43137"/>
                  </a:srgbClr>
                </a:outerShdw>
              </a:effectLst>
              <a:latin typeface="Segoe" pitchFamily="34" charset="0"/>
            </a:endParaRPr>
          </a:p>
        </p:txBody>
      </p:sp>
      <p:sp>
        <p:nvSpPr>
          <p:cNvPr id="24" name="Rectangle 23"/>
          <p:cNvSpPr>
            <a:spLocks noChangeArrowheads="1"/>
          </p:cNvSpPr>
          <p:nvPr/>
        </p:nvSpPr>
        <p:spPr bwMode="auto">
          <a:xfrm>
            <a:off x="-176786" y="2332038"/>
            <a:ext cx="1700786" cy="338546"/>
          </a:xfrm>
          <a:prstGeom prst="rect">
            <a:avLst/>
          </a:prstGeom>
          <a:noFill/>
          <a:ln w="9525">
            <a:noFill/>
            <a:miter lim="800000"/>
            <a:headEnd/>
            <a:tailEnd/>
          </a:ln>
        </p:spPr>
        <p:txBody>
          <a:bodyPr lIns="91433" tIns="45716" rIns="91433" bIns="45716">
            <a:spAutoFit/>
          </a:bodyPr>
          <a:lstStyle/>
          <a:p>
            <a:pPr algn="r" defTabSz="912813" eaLnBrk="0" fontAlgn="auto" hangingPunct="0">
              <a:spcBef>
                <a:spcPts val="0"/>
              </a:spcBef>
              <a:spcAft>
                <a:spcPts val="0"/>
              </a:spcAft>
              <a:defRPr/>
            </a:pPr>
            <a:r>
              <a:rPr lang="en-US" sz="1600" b="1" kern="0" dirty="0">
                <a:ln w="18415" cmpd="sng">
                  <a:noFill/>
                  <a:prstDash val="solid"/>
                </a:ln>
                <a:gradFill>
                  <a:gsLst>
                    <a:gs pos="0">
                      <a:srgbClr val="0F0F0F"/>
                    </a:gs>
                    <a:gs pos="77000">
                      <a:srgbClr val="000000">
                        <a:lumMod val="95000"/>
                        <a:lumOff val="5000"/>
                      </a:srgbClr>
                    </a:gs>
                  </a:gsLst>
                  <a:lin ang="16200000" scaled="1"/>
                </a:gradFill>
                <a:effectLst>
                  <a:glow rad="101600">
                    <a:srgbClr val="FFFFFF">
                      <a:alpha val="40000"/>
                    </a:srgbClr>
                  </a:glow>
                  <a:outerShdw blurRad="38100" dist="38100" dir="2700000" algn="tl">
                    <a:srgbClr val="000000">
                      <a:alpha val="43137"/>
                    </a:srgbClr>
                  </a:outerShdw>
                </a:effectLst>
                <a:latin typeface="Microsoft Sans Serif" pitchFamily="34" charset="0"/>
                <a:cs typeface="Microsoft Sans Serif" pitchFamily="34" charset="0"/>
              </a:rPr>
              <a:t>Redmond</a:t>
            </a:r>
          </a:p>
        </p:txBody>
      </p:sp>
      <p:sp>
        <p:nvSpPr>
          <p:cNvPr id="26" name="Text Box 7"/>
          <p:cNvSpPr txBox="1">
            <a:spLocks noChangeArrowheads="1"/>
          </p:cNvSpPr>
          <p:nvPr/>
        </p:nvSpPr>
        <p:spPr bwMode="auto">
          <a:xfrm>
            <a:off x="2743200" y="4114800"/>
            <a:ext cx="1828800" cy="1706562"/>
          </a:xfrm>
          <a:prstGeom prst="rect">
            <a:avLst/>
          </a:prstGeom>
          <a:gradFill flip="none" rotWithShape="1">
            <a:gsLst>
              <a:gs pos="9000">
                <a:srgbClr val="FFFFFF">
                  <a:alpha val="0"/>
                </a:srgbClr>
              </a:gs>
              <a:gs pos="31000">
                <a:schemeClr val="bg2">
                  <a:alpha val="32000"/>
                </a:schemeClr>
              </a:gs>
              <a:gs pos="67000">
                <a:schemeClr val="bg2">
                  <a:alpha val="32000"/>
                </a:schemeClr>
              </a:gs>
              <a:gs pos="86000">
                <a:schemeClr val="bg2">
                  <a:alpha val="30000"/>
                </a:schemeClr>
              </a:gs>
            </a:gsLst>
            <a:lin ang="16200000" scaled="1"/>
            <a:tileRect/>
          </a:gradFill>
          <a:ln w="15875" cap="sq" cmpd="sng" algn="ctr">
            <a:gradFill>
              <a:gsLst>
                <a:gs pos="0">
                  <a:schemeClr val="accent1">
                    <a:tint val="66000"/>
                    <a:satMod val="160000"/>
                    <a:alpha val="0"/>
                  </a:schemeClr>
                </a:gs>
                <a:gs pos="50000">
                  <a:schemeClr val="accent1">
                    <a:tint val="44500"/>
                    <a:satMod val="160000"/>
                  </a:schemeClr>
                </a:gs>
                <a:gs pos="74000">
                  <a:schemeClr val="accent1">
                    <a:tint val="23500"/>
                    <a:satMod val="160000"/>
                    <a:alpha val="0"/>
                  </a:schemeClr>
                </a:gs>
              </a:gsLst>
              <a:lin ang="5400000" scaled="0"/>
            </a:gradFill>
            <a:prstDash val="solid"/>
            <a:headEnd type="none" w="med" len="med"/>
            <a:tailEnd type="none" w="med" len="med"/>
          </a:ln>
          <a:effectLst>
            <a:outerShdw blurRad="50800" dist="38100" dir="10800000" algn="r" rotWithShape="0">
              <a:prstClr val="black">
                <a:alpha val="40000"/>
              </a:prstClr>
            </a:outerShdw>
          </a:effectLst>
          <a:sp3d>
            <a:bevelT w="82550"/>
          </a:sp3d>
        </p:spPr>
        <p:txBody>
          <a:bodyPr lIns="109728" tIns="91440" rIns="109728" bIns="54864"/>
          <a:lstStyle/>
          <a:p>
            <a:pPr marL="231775" indent="-231775" defTabSz="1096963" fontAlgn="auto">
              <a:lnSpc>
                <a:spcPct val="80000"/>
              </a:lnSpc>
              <a:spcBef>
                <a:spcPts val="600"/>
              </a:spcBef>
              <a:spcAft>
                <a:spcPts val="0"/>
              </a:spcAft>
              <a:buFontTx/>
              <a:buBlip>
                <a:blip r:embed="rId4"/>
              </a:buBlip>
              <a:defRPr/>
            </a:pP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120,000 SharePoint sites</a:t>
            </a:r>
            <a:endParaRPr lang="en-US" sz="1500" kern="0" dirty="0">
              <a:effectLst>
                <a:outerShdw blurRad="38100" dist="38100" dir="2700000" algn="tl">
                  <a:srgbClr val="000000">
                    <a:alpha val="43137"/>
                  </a:srgbClr>
                </a:outerShdw>
              </a:effectLst>
              <a:latin typeface="Microsoft Sans Serif" pitchFamily="34" charset="0"/>
              <a:cs typeface="Microsoft Sans Serif" pitchFamily="34" charset="0"/>
            </a:endParaRPr>
          </a:p>
          <a:p>
            <a:pPr marL="231775" indent="-231775" defTabSz="1096963" fontAlgn="auto">
              <a:lnSpc>
                <a:spcPct val="80000"/>
              </a:lnSpc>
              <a:spcBef>
                <a:spcPts val="600"/>
              </a:spcBef>
              <a:spcAft>
                <a:spcPts val="0"/>
              </a:spcAft>
              <a:buFontTx/>
              <a:buBlip>
                <a:blip r:embed="rId4"/>
              </a:buBlip>
              <a:defRPr/>
            </a:pP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15 TB of Data</a:t>
            </a:r>
            <a:endParaRPr lang="en-US" sz="1500" kern="0" dirty="0">
              <a:effectLst>
                <a:outerShdw blurRad="38100" dist="38100" dir="2700000" algn="tl">
                  <a:srgbClr val="000000">
                    <a:alpha val="43137"/>
                  </a:srgbClr>
                </a:outerShdw>
              </a:effectLst>
              <a:latin typeface="Microsoft Sans Serif" pitchFamily="34" charset="0"/>
              <a:cs typeface="Microsoft Sans Serif" pitchFamily="34" charset="0"/>
            </a:endParaRPr>
          </a:p>
          <a:p>
            <a:pPr marL="231775" indent="-231775" defTabSz="1096963" fontAlgn="auto">
              <a:lnSpc>
                <a:spcPct val="80000"/>
              </a:lnSpc>
              <a:spcBef>
                <a:spcPts val="600"/>
              </a:spcBef>
              <a:spcAft>
                <a:spcPts val="0"/>
              </a:spcAft>
              <a:buFontTx/>
              <a:buBlip>
                <a:blip r:embed="rId4"/>
              </a:buBlip>
              <a:defRPr/>
            </a:pP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2,000 High Level Shares</a:t>
            </a:r>
          </a:p>
          <a:p>
            <a:pPr marL="231775" indent="-231775" defTabSz="1096963" fontAlgn="auto">
              <a:lnSpc>
                <a:spcPct val="80000"/>
              </a:lnSpc>
              <a:spcBef>
                <a:spcPts val="600"/>
              </a:spcBef>
              <a:spcAft>
                <a:spcPts val="0"/>
              </a:spcAft>
              <a:buFontTx/>
              <a:buBlip>
                <a:blip r:embed="rId4"/>
              </a:buBlip>
              <a:defRPr/>
            </a:pPr>
            <a:r>
              <a:rPr lang="en-US" sz="1500" kern="0" dirty="0" smtClean="0">
                <a:effectLst>
                  <a:outerShdw blurRad="38100" dist="38100" dir="2700000" algn="tl">
                    <a:srgbClr val="000000">
                      <a:alpha val="43137"/>
                    </a:srgbClr>
                  </a:outerShdw>
                </a:effectLst>
                <a:latin typeface="Microsoft Sans Serif" pitchFamily="34" charset="0"/>
                <a:cs typeface="Microsoft Sans Serif" pitchFamily="34" charset="0"/>
              </a:rPr>
              <a:t>120 TB of data</a:t>
            </a:r>
            <a:endParaRPr lang="en-US" sz="1500" kern="0" dirty="0">
              <a:effectLst>
                <a:outerShdw blurRad="38100" dist="38100" dir="2700000" algn="tl">
                  <a:srgbClr val="000000">
                    <a:alpha val="43137"/>
                  </a:srgbClr>
                </a:outerShdw>
              </a:effectLst>
              <a:latin typeface="Microsoft Sans Serif" pitchFamily="34" charset="0"/>
              <a:cs typeface="Microsoft Sans Serif" pitchFamily="34" charset="0"/>
            </a:endParaRPr>
          </a:p>
        </p:txBody>
      </p:sp>
      <p:sp>
        <p:nvSpPr>
          <p:cNvPr id="29" name="Title 1"/>
          <p:cNvSpPr>
            <a:spLocks noGrp="1"/>
          </p:cNvSpPr>
          <p:nvPr>
            <p:ph type="title"/>
          </p:nvPr>
        </p:nvSpPr>
        <p:spPr>
          <a:xfrm>
            <a:off x="381000" y="230188"/>
            <a:ext cx="8382000" cy="664797"/>
          </a:xfrm>
        </p:spPr>
        <p:txBody>
          <a:bodyPr/>
          <a:lstStyle/>
          <a:p>
            <a:r>
              <a:rPr dirty="0" smtClean="0"/>
              <a:t>Microsoft IT Environment</a:t>
            </a:r>
            <a:endParaRPr lang="en-US" dirty="0"/>
          </a:p>
        </p:txBody>
      </p:sp>
    </p:spTree>
    <p:extLst>
      <p:ext uri="{BB962C8B-B14F-4D97-AF65-F5344CB8AC3E}">
        <p14:creationId xmlns:p14="http://schemas.microsoft.com/office/powerpoint/2010/main" xmlns="" val="217231143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08626" y="1525852"/>
            <a:ext cx="4463358" cy="4567404"/>
          </a:xfrm>
        </p:spPr>
        <p:txBody>
          <a:bodyPr/>
          <a:lstStyle/>
          <a:p>
            <a:pPr marL="0" indent="0">
              <a:buNone/>
            </a:pPr>
            <a:r>
              <a:rPr lang="en-US" sz="2800" dirty="0" smtClean="0"/>
              <a:t>Microsoft </a:t>
            </a:r>
            <a:r>
              <a:rPr lang="en-US" sz="2800" dirty="0"/>
              <a:t>must follow national and international laws </a:t>
            </a:r>
            <a:r>
              <a:rPr lang="en-US" sz="2800" dirty="0" smtClean="0"/>
              <a:t>and regulations such as:</a:t>
            </a:r>
          </a:p>
          <a:p>
            <a:pPr marL="0" indent="0">
              <a:buNone/>
            </a:pPr>
            <a:endParaRPr lang="en-US" sz="2800" dirty="0"/>
          </a:p>
          <a:p>
            <a:r>
              <a:rPr lang="en-US" sz="2400" dirty="0"/>
              <a:t>GLBA</a:t>
            </a:r>
          </a:p>
          <a:p>
            <a:r>
              <a:rPr lang="en-US" sz="2400" dirty="0"/>
              <a:t>SOX</a:t>
            </a:r>
          </a:p>
          <a:p>
            <a:r>
              <a:rPr lang="en-US" sz="2400" dirty="0"/>
              <a:t>HIPAA</a:t>
            </a:r>
          </a:p>
          <a:p>
            <a:r>
              <a:rPr lang="en-US" sz="2400" dirty="0" smtClean="0"/>
              <a:t>SB </a:t>
            </a:r>
            <a:r>
              <a:rPr lang="en-US" sz="2400" dirty="0"/>
              <a:t>1386</a:t>
            </a:r>
          </a:p>
          <a:p>
            <a:r>
              <a:rPr lang="en-US" sz="2400" dirty="0"/>
              <a:t>EU directives</a:t>
            </a:r>
          </a:p>
          <a:p>
            <a:r>
              <a:rPr lang="en-US" sz="2400" dirty="0"/>
              <a:t>Japan’s privacy </a:t>
            </a:r>
            <a:r>
              <a:rPr lang="en-US" sz="2400" dirty="0" smtClean="0"/>
              <a:t>laws</a:t>
            </a:r>
            <a:endParaRPr lang="en-US" sz="2400" dirty="0"/>
          </a:p>
        </p:txBody>
      </p:sp>
      <p:sp>
        <p:nvSpPr>
          <p:cNvPr id="7" name="Title 1"/>
          <p:cNvSpPr>
            <a:spLocks noGrp="1"/>
          </p:cNvSpPr>
          <p:nvPr>
            <p:ph type="title"/>
          </p:nvPr>
        </p:nvSpPr>
        <p:spPr>
          <a:xfrm>
            <a:off x="381000" y="230188"/>
            <a:ext cx="8382000" cy="664797"/>
          </a:xfrm>
        </p:spPr>
        <p:txBody>
          <a:bodyPr/>
          <a:lstStyle/>
          <a:p>
            <a:r>
              <a:rPr dirty="0" smtClean="0"/>
              <a:t>Microsoft Business Needs</a:t>
            </a:r>
            <a:endParaRPr lang="en-US" dirty="0"/>
          </a:p>
        </p:txBody>
      </p:sp>
      <p:sp>
        <p:nvSpPr>
          <p:cNvPr id="4" name="Text Placeholder 2"/>
          <p:cNvSpPr txBox="1">
            <a:spLocks/>
          </p:cNvSpPr>
          <p:nvPr/>
        </p:nvSpPr>
        <p:spPr>
          <a:xfrm>
            <a:off x="162962" y="1507745"/>
            <a:ext cx="4254374" cy="4567404"/>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a:p>
        </p:txBody>
      </p:sp>
      <p:sp>
        <p:nvSpPr>
          <p:cNvPr id="5" name="Text Placeholder 2"/>
          <p:cNvSpPr txBox="1">
            <a:spLocks/>
          </p:cNvSpPr>
          <p:nvPr/>
        </p:nvSpPr>
        <p:spPr>
          <a:xfrm>
            <a:off x="162962" y="1507745"/>
            <a:ext cx="4254374" cy="4567404"/>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a:p>
        </p:txBody>
      </p:sp>
      <p:sp>
        <p:nvSpPr>
          <p:cNvPr id="6" name="Text Placeholder 2"/>
          <p:cNvSpPr txBox="1">
            <a:spLocks/>
          </p:cNvSpPr>
          <p:nvPr/>
        </p:nvSpPr>
        <p:spPr>
          <a:xfrm>
            <a:off x="298765" y="1498710"/>
            <a:ext cx="4254374" cy="4567404"/>
          </a:xfrm>
          <a:prstGeom prst="rect">
            <a:avLst/>
          </a:prstGeom>
        </p:spPr>
        <p:txBody>
          <a:bodyPr vert="horz" wrap="square" lIns="0" tIns="0" rIns="0" bIns="0" rtlCol="0">
            <a:noAutofit/>
          </a:bodyPr>
          <a:lstStyle>
            <a:lvl1pPr marL="396875" indent="-396875" algn="l" defTabSz="914363" rtl="0" eaLnBrk="1" latinLnBrk="0" hangingPunct="1">
              <a:lnSpc>
                <a:spcPct val="90000"/>
              </a:lnSpc>
              <a:spcBef>
                <a:spcPct val="20000"/>
              </a:spcBef>
              <a:buFontTx/>
              <a:buBlip>
                <a:blip r:embed="rId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dirty="0" smtClean="0"/>
              <a:t>Microsoft must protect the following information:</a:t>
            </a:r>
          </a:p>
          <a:p>
            <a:pPr marL="0" indent="0">
              <a:buNone/>
            </a:pPr>
            <a:endParaRPr lang="en-US" sz="2800" dirty="0"/>
          </a:p>
          <a:p>
            <a:r>
              <a:rPr lang="en-US" sz="2400" dirty="0" smtClean="0"/>
              <a:t>Financial information</a:t>
            </a:r>
          </a:p>
          <a:p>
            <a:r>
              <a:rPr lang="en-US" sz="2400" dirty="0" smtClean="0"/>
              <a:t>Customer data</a:t>
            </a:r>
          </a:p>
          <a:p>
            <a:r>
              <a:rPr lang="en-US" sz="2400" dirty="0" smtClean="0"/>
              <a:t>Intellectual property</a:t>
            </a:r>
          </a:p>
          <a:p>
            <a:r>
              <a:rPr lang="en-US" sz="2400" dirty="0" smtClean="0"/>
              <a:t>Personnel data</a:t>
            </a:r>
          </a:p>
        </p:txBody>
      </p:sp>
      <p:cxnSp>
        <p:nvCxnSpPr>
          <p:cNvPr id="8" name="Straight Connector 7"/>
          <p:cNvCxnSpPr/>
          <p:nvPr/>
        </p:nvCxnSpPr>
        <p:spPr>
          <a:xfrm>
            <a:off x="4336610" y="1498710"/>
            <a:ext cx="0" cy="444036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02266380"/>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525852"/>
            <a:ext cx="8382000" cy="4567404"/>
          </a:xfrm>
        </p:spPr>
        <p:txBody>
          <a:bodyPr/>
          <a:lstStyle/>
          <a:p>
            <a:r>
              <a:rPr lang="en-US" dirty="0" smtClean="0"/>
              <a:t>Large </a:t>
            </a:r>
            <a:r>
              <a:rPr lang="en-US" dirty="0"/>
              <a:t>amounts of </a:t>
            </a:r>
            <a:r>
              <a:rPr lang="en-US" dirty="0" smtClean="0"/>
              <a:t>data (at rest and in motion).</a:t>
            </a:r>
            <a:endParaRPr lang="en-US" dirty="0"/>
          </a:p>
          <a:p>
            <a:r>
              <a:rPr lang="en-US" dirty="0"/>
              <a:t>Policy must be </a:t>
            </a:r>
            <a:r>
              <a:rPr lang="en-US" dirty="0" smtClean="0"/>
              <a:t>enforced.</a:t>
            </a:r>
            <a:endParaRPr lang="en-US" dirty="0"/>
          </a:p>
          <a:p>
            <a:pPr lvl="1"/>
            <a:r>
              <a:rPr lang="en-US" dirty="0" smtClean="0"/>
              <a:t>Identifying High </a:t>
            </a:r>
            <a:r>
              <a:rPr lang="en-US" dirty="0"/>
              <a:t>Business Impact (HBI) </a:t>
            </a:r>
            <a:r>
              <a:rPr lang="en-US" dirty="0" smtClean="0"/>
              <a:t>information.</a:t>
            </a:r>
            <a:endParaRPr lang="en-US" dirty="0"/>
          </a:p>
          <a:p>
            <a:pPr lvl="1"/>
            <a:r>
              <a:rPr lang="en-US" dirty="0" smtClean="0"/>
              <a:t>Protecting HBI information.</a:t>
            </a:r>
            <a:endParaRPr lang="en-US" dirty="0"/>
          </a:p>
          <a:p>
            <a:r>
              <a:rPr lang="en-US" dirty="0" smtClean="0"/>
              <a:t>Remediation must </a:t>
            </a:r>
            <a:r>
              <a:rPr lang="en-US" dirty="0"/>
              <a:t>be efficient and </a:t>
            </a:r>
            <a:r>
              <a:rPr lang="en-US" dirty="0" smtClean="0"/>
              <a:t>effective.</a:t>
            </a:r>
            <a:endParaRPr lang="en-US" dirty="0"/>
          </a:p>
          <a:p>
            <a:pPr lvl="1"/>
            <a:r>
              <a:rPr lang="en-US" dirty="0"/>
              <a:t>Manual </a:t>
            </a:r>
            <a:r>
              <a:rPr lang="en-US" dirty="0" smtClean="0"/>
              <a:t>processes </a:t>
            </a:r>
            <a:r>
              <a:rPr lang="en-US" dirty="0"/>
              <a:t>do not keep up with the </a:t>
            </a:r>
            <a:r>
              <a:rPr lang="en-US" dirty="0" smtClean="0"/>
              <a:t>information growth and are taxing on the support team and </a:t>
            </a:r>
            <a:r>
              <a:rPr lang="en-US" dirty="0"/>
              <a:t>the business. </a:t>
            </a:r>
            <a:endParaRPr lang="en-US" dirty="0" smtClean="0"/>
          </a:p>
          <a:p>
            <a:pPr lvl="1"/>
            <a:r>
              <a:rPr lang="en-US" dirty="0" smtClean="0"/>
              <a:t>Information protection must </a:t>
            </a:r>
            <a:r>
              <a:rPr lang="en-US" dirty="0"/>
              <a:t>be </a:t>
            </a:r>
            <a:r>
              <a:rPr lang="en-US" dirty="0" smtClean="0"/>
              <a:t>automatic and must </a:t>
            </a:r>
            <a:r>
              <a:rPr lang="en-US" dirty="0"/>
              <a:t>facilitate business </a:t>
            </a:r>
            <a:r>
              <a:rPr lang="en-US" dirty="0" smtClean="0"/>
              <a:t>needs.</a:t>
            </a:r>
            <a:endParaRPr lang="en-US" dirty="0"/>
          </a:p>
        </p:txBody>
      </p:sp>
      <p:sp>
        <p:nvSpPr>
          <p:cNvPr id="7" name="Title 1"/>
          <p:cNvSpPr>
            <a:spLocks noGrp="1"/>
          </p:cNvSpPr>
          <p:nvPr>
            <p:ph type="title"/>
          </p:nvPr>
        </p:nvSpPr>
        <p:spPr>
          <a:xfrm>
            <a:off x="381000" y="230188"/>
            <a:ext cx="8382000" cy="664797"/>
          </a:xfrm>
        </p:spPr>
        <p:txBody>
          <a:bodyPr/>
          <a:lstStyle/>
          <a:p>
            <a:r>
              <a:rPr lang="en-US" dirty="0"/>
              <a:t>Microsoft IT Requirements</a:t>
            </a:r>
          </a:p>
        </p:txBody>
      </p:sp>
    </p:spTree>
    <p:extLst>
      <p:ext uri="{BB962C8B-B14F-4D97-AF65-F5344CB8AC3E}">
        <p14:creationId xmlns:p14="http://schemas.microsoft.com/office/powerpoint/2010/main" xmlns="" val="3675195453"/>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81000" y="230188"/>
            <a:ext cx="8382000" cy="664797"/>
          </a:xfrm>
        </p:spPr>
        <p:txBody>
          <a:bodyPr/>
          <a:lstStyle/>
          <a:p>
            <a:r>
              <a:rPr lang="en-US" dirty="0"/>
              <a:t>Microsoft IT </a:t>
            </a:r>
            <a:r>
              <a:rPr lang="en-US" dirty="0" smtClean="0"/>
              <a:t>Approach</a:t>
            </a:r>
            <a:endParaRPr lang="en-US" sz="2800" dirty="0">
              <a:solidFill>
                <a:schemeClr val="tx1"/>
              </a:solidFill>
            </a:endParaRPr>
          </a:p>
        </p:txBody>
      </p:sp>
      <p:grpSp>
        <p:nvGrpSpPr>
          <p:cNvPr id="5" name="Group 4"/>
          <p:cNvGrpSpPr/>
          <p:nvPr/>
        </p:nvGrpSpPr>
        <p:grpSpPr>
          <a:xfrm>
            <a:off x="425795" y="1833399"/>
            <a:ext cx="8292411" cy="3021374"/>
            <a:chOff x="331487" y="2331314"/>
            <a:chExt cx="8292411" cy="2412656"/>
          </a:xfrm>
        </p:grpSpPr>
        <p:sp>
          <p:nvSpPr>
            <p:cNvPr id="6" name="Freeform 5"/>
            <p:cNvSpPr/>
            <p:nvPr/>
          </p:nvSpPr>
          <p:spPr>
            <a:xfrm>
              <a:off x="331487" y="2331314"/>
              <a:ext cx="2606835" cy="1962760"/>
            </a:xfrm>
            <a:custGeom>
              <a:avLst/>
              <a:gdLst>
                <a:gd name="connsiteX0" fmla="*/ 143466 w 2402387"/>
                <a:gd name="connsiteY0" fmla="*/ 0 h 1793331"/>
                <a:gd name="connsiteX1" fmla="*/ 2258921 w 2402387"/>
                <a:gd name="connsiteY1" fmla="*/ 0 h 1793331"/>
                <a:gd name="connsiteX2" fmla="*/ 2402387 w 2402387"/>
                <a:gd name="connsiteY2" fmla="*/ 143466 h 1793331"/>
                <a:gd name="connsiteX3" fmla="*/ 2402387 w 2402387"/>
                <a:gd name="connsiteY3" fmla="*/ 1793331 h 1793331"/>
                <a:gd name="connsiteX4" fmla="*/ 2402387 w 2402387"/>
                <a:gd name="connsiteY4" fmla="*/ 1793331 h 1793331"/>
                <a:gd name="connsiteX5" fmla="*/ 0 w 2402387"/>
                <a:gd name="connsiteY5" fmla="*/ 1793331 h 1793331"/>
                <a:gd name="connsiteX6" fmla="*/ 0 w 2402387"/>
                <a:gd name="connsiteY6" fmla="*/ 1793331 h 1793331"/>
                <a:gd name="connsiteX7" fmla="*/ 0 w 2402387"/>
                <a:gd name="connsiteY7" fmla="*/ 143466 h 1793331"/>
                <a:gd name="connsiteX8" fmla="*/ 143466 w 2402387"/>
                <a:gd name="connsiteY8" fmla="*/ 0 h 179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2387" h="1793331">
                  <a:moveTo>
                    <a:pt x="143466" y="0"/>
                  </a:moveTo>
                  <a:lnTo>
                    <a:pt x="2258921" y="0"/>
                  </a:lnTo>
                  <a:cubicBezTo>
                    <a:pt x="2338155" y="0"/>
                    <a:pt x="2402387" y="64232"/>
                    <a:pt x="2402387" y="143466"/>
                  </a:cubicBezTo>
                  <a:lnTo>
                    <a:pt x="2402387" y="1793331"/>
                  </a:lnTo>
                  <a:lnTo>
                    <a:pt x="2402387" y="1793331"/>
                  </a:lnTo>
                  <a:lnTo>
                    <a:pt x="0" y="1793331"/>
                  </a:lnTo>
                  <a:lnTo>
                    <a:pt x="0" y="1793331"/>
                  </a:lnTo>
                  <a:lnTo>
                    <a:pt x="0" y="143466"/>
                  </a:lnTo>
                  <a:cubicBezTo>
                    <a:pt x="0" y="64232"/>
                    <a:pt x="64232" y="0"/>
                    <a:pt x="143466" y="0"/>
                  </a:cubicBezTo>
                  <a:close/>
                </a:path>
              </a:pathLst>
            </a:custGeom>
          </p:spPr>
          <p:style>
            <a:lnRef idx="1">
              <a:schemeClr val="dk1"/>
            </a:lnRef>
            <a:fillRef idx="2">
              <a:schemeClr val="dk1"/>
            </a:fillRef>
            <a:effectRef idx="1">
              <a:schemeClr val="dk1"/>
            </a:effectRef>
            <a:fontRef idx="minor">
              <a:schemeClr val="dk1"/>
            </a:fontRef>
          </p:style>
          <p:txBody>
            <a:bodyPr spcFirstLastPara="0" vert="horz" wrap="square" lIns="61070" tIns="99170" rIns="61070" bIns="19050" numCol="1" spcCol="1270" anchor="t" anchorCtr="0">
              <a:noAutofit/>
            </a:bodyPr>
            <a:lstStyle/>
            <a:p>
              <a:pPr marL="117475" lvl="1" algn="l" defTabSz="666750">
                <a:lnSpc>
                  <a:spcPct val="90000"/>
                </a:lnSpc>
                <a:spcBef>
                  <a:spcPct val="0"/>
                </a:spcBef>
                <a:spcAft>
                  <a:spcPct val="15000"/>
                </a:spcAft>
              </a:pPr>
              <a:r>
                <a:rPr lang="en-US" b="1" kern="1200" dirty="0" smtClean="0"/>
                <a:t>Established an Operations Team</a:t>
              </a:r>
            </a:p>
            <a:p>
              <a:pPr marL="117475" lvl="1" algn="l" defTabSz="666750">
                <a:lnSpc>
                  <a:spcPct val="90000"/>
                </a:lnSpc>
                <a:spcBef>
                  <a:spcPct val="0"/>
                </a:spcBef>
                <a:spcAft>
                  <a:spcPct val="15000"/>
                </a:spcAft>
              </a:pPr>
              <a:endParaRPr lang="en-US" sz="1050" b="1" kern="1200" dirty="0"/>
            </a:p>
            <a:p>
              <a:pPr marL="228600" lvl="2" indent="-114300" algn="l" defTabSz="666750">
                <a:lnSpc>
                  <a:spcPct val="90000"/>
                </a:lnSpc>
                <a:spcBef>
                  <a:spcPct val="0"/>
                </a:spcBef>
                <a:spcAft>
                  <a:spcPct val="15000"/>
                </a:spcAft>
                <a:buChar char="••"/>
              </a:pPr>
              <a:r>
                <a:rPr lang="en-US" sz="1600" kern="1200" dirty="0" smtClean="0"/>
                <a:t>Defined the problem starting with risk analysis</a:t>
              </a:r>
            </a:p>
            <a:p>
              <a:pPr marL="228600" lvl="2" indent="-114300" algn="l" defTabSz="666750">
                <a:lnSpc>
                  <a:spcPct val="90000"/>
                </a:lnSpc>
                <a:spcBef>
                  <a:spcPct val="0"/>
                </a:spcBef>
                <a:spcAft>
                  <a:spcPct val="15000"/>
                </a:spcAft>
                <a:buChar char="••"/>
              </a:pPr>
              <a:r>
                <a:rPr lang="en-US" sz="1600" kern="1200" dirty="0" smtClean="0"/>
                <a:t>Created the plan to protect HBI information</a:t>
              </a:r>
              <a:endParaRPr lang="en-US" sz="1600" kern="1200" dirty="0"/>
            </a:p>
          </p:txBody>
        </p:sp>
        <p:sp>
          <p:nvSpPr>
            <p:cNvPr id="8" name="Freeform 7"/>
            <p:cNvSpPr/>
            <p:nvPr/>
          </p:nvSpPr>
          <p:spPr>
            <a:xfrm>
              <a:off x="331487" y="4294083"/>
              <a:ext cx="2606835" cy="449887"/>
            </a:xfrm>
            <a:custGeom>
              <a:avLst/>
              <a:gdLst>
                <a:gd name="connsiteX0" fmla="*/ 0 w 2402387"/>
                <a:gd name="connsiteY0" fmla="*/ 0 h 771132"/>
                <a:gd name="connsiteX1" fmla="*/ 2402387 w 2402387"/>
                <a:gd name="connsiteY1" fmla="*/ 0 h 771132"/>
                <a:gd name="connsiteX2" fmla="*/ 2402387 w 2402387"/>
                <a:gd name="connsiteY2" fmla="*/ 771132 h 771132"/>
                <a:gd name="connsiteX3" fmla="*/ 0 w 2402387"/>
                <a:gd name="connsiteY3" fmla="*/ 771132 h 771132"/>
                <a:gd name="connsiteX4" fmla="*/ 0 w 2402387"/>
                <a:gd name="connsiteY4" fmla="*/ 0 h 771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2387" h="771132">
                  <a:moveTo>
                    <a:pt x="0" y="0"/>
                  </a:moveTo>
                  <a:lnTo>
                    <a:pt x="2402387" y="0"/>
                  </a:lnTo>
                  <a:lnTo>
                    <a:pt x="2402387" y="771132"/>
                  </a:lnTo>
                  <a:lnTo>
                    <a:pt x="0" y="771132"/>
                  </a:lnTo>
                  <a:lnTo>
                    <a:pt x="0" y="0"/>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r>
                <a:rPr lang="en-US" sz="2700" kern="1200" dirty="0" smtClean="0"/>
                <a:t>FY06</a:t>
              </a:r>
              <a:endParaRPr lang="en-US" sz="2700" kern="1200" dirty="0"/>
            </a:p>
          </p:txBody>
        </p:sp>
        <p:sp>
          <p:nvSpPr>
            <p:cNvPr id="10" name="Freeform 9"/>
            <p:cNvSpPr/>
            <p:nvPr/>
          </p:nvSpPr>
          <p:spPr>
            <a:xfrm>
              <a:off x="3140416" y="2331314"/>
              <a:ext cx="2613534" cy="1962760"/>
            </a:xfrm>
            <a:custGeom>
              <a:avLst/>
              <a:gdLst>
                <a:gd name="connsiteX0" fmla="*/ 143466 w 2402387"/>
                <a:gd name="connsiteY0" fmla="*/ 0 h 1793331"/>
                <a:gd name="connsiteX1" fmla="*/ 2258921 w 2402387"/>
                <a:gd name="connsiteY1" fmla="*/ 0 h 1793331"/>
                <a:gd name="connsiteX2" fmla="*/ 2402387 w 2402387"/>
                <a:gd name="connsiteY2" fmla="*/ 143466 h 1793331"/>
                <a:gd name="connsiteX3" fmla="*/ 2402387 w 2402387"/>
                <a:gd name="connsiteY3" fmla="*/ 1793331 h 1793331"/>
                <a:gd name="connsiteX4" fmla="*/ 2402387 w 2402387"/>
                <a:gd name="connsiteY4" fmla="*/ 1793331 h 1793331"/>
                <a:gd name="connsiteX5" fmla="*/ 0 w 2402387"/>
                <a:gd name="connsiteY5" fmla="*/ 1793331 h 1793331"/>
                <a:gd name="connsiteX6" fmla="*/ 0 w 2402387"/>
                <a:gd name="connsiteY6" fmla="*/ 1793331 h 1793331"/>
                <a:gd name="connsiteX7" fmla="*/ 0 w 2402387"/>
                <a:gd name="connsiteY7" fmla="*/ 143466 h 1793331"/>
                <a:gd name="connsiteX8" fmla="*/ 143466 w 2402387"/>
                <a:gd name="connsiteY8" fmla="*/ 0 h 179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2387" h="1793331">
                  <a:moveTo>
                    <a:pt x="143466" y="0"/>
                  </a:moveTo>
                  <a:lnTo>
                    <a:pt x="2258921" y="0"/>
                  </a:lnTo>
                  <a:cubicBezTo>
                    <a:pt x="2338155" y="0"/>
                    <a:pt x="2402387" y="64232"/>
                    <a:pt x="2402387" y="143466"/>
                  </a:cubicBezTo>
                  <a:lnTo>
                    <a:pt x="2402387" y="1793331"/>
                  </a:lnTo>
                  <a:lnTo>
                    <a:pt x="2402387" y="1793331"/>
                  </a:lnTo>
                  <a:lnTo>
                    <a:pt x="0" y="1793331"/>
                  </a:lnTo>
                  <a:lnTo>
                    <a:pt x="0" y="1793331"/>
                  </a:lnTo>
                  <a:lnTo>
                    <a:pt x="0" y="143466"/>
                  </a:lnTo>
                  <a:cubicBezTo>
                    <a:pt x="0" y="64232"/>
                    <a:pt x="64232" y="0"/>
                    <a:pt x="143466" y="0"/>
                  </a:cubicBezTo>
                  <a:close/>
                </a:path>
              </a:pathLst>
            </a:custGeom>
          </p:spPr>
          <p:style>
            <a:lnRef idx="1">
              <a:schemeClr val="dk1"/>
            </a:lnRef>
            <a:fillRef idx="2">
              <a:schemeClr val="dk1"/>
            </a:fillRef>
            <a:effectRef idx="1">
              <a:schemeClr val="dk1"/>
            </a:effectRef>
            <a:fontRef idx="minor">
              <a:schemeClr val="dk1"/>
            </a:fontRef>
          </p:style>
          <p:txBody>
            <a:bodyPr spcFirstLastPara="0" vert="horz" wrap="square" lIns="61070" tIns="99170" rIns="61070" bIns="19050" numCol="1" spcCol="1270" anchor="t" anchorCtr="0">
              <a:noAutofit/>
            </a:bodyPr>
            <a:lstStyle/>
            <a:p>
              <a:pPr marL="53975" lvl="1" algn="l" defTabSz="666750">
                <a:lnSpc>
                  <a:spcPct val="90000"/>
                </a:lnSpc>
                <a:spcBef>
                  <a:spcPct val="0"/>
                </a:spcBef>
                <a:spcAft>
                  <a:spcPct val="15000"/>
                </a:spcAft>
              </a:pPr>
              <a:r>
                <a:rPr lang="en-US" b="1" kern="1200" dirty="0" smtClean="0"/>
                <a:t>Started Deploying and Developing Solutions</a:t>
              </a:r>
            </a:p>
            <a:p>
              <a:pPr marL="53975" lvl="1" algn="l" defTabSz="666750">
                <a:lnSpc>
                  <a:spcPct val="90000"/>
                </a:lnSpc>
                <a:spcBef>
                  <a:spcPct val="0"/>
                </a:spcBef>
                <a:spcAft>
                  <a:spcPct val="15000"/>
                </a:spcAft>
              </a:pPr>
              <a:endParaRPr lang="en-US" sz="1050" b="1" kern="1200" dirty="0"/>
            </a:p>
            <a:p>
              <a:pPr marL="228600" lvl="2" indent="-114300" algn="l" defTabSz="666750">
                <a:lnSpc>
                  <a:spcPct val="90000"/>
                </a:lnSpc>
                <a:spcBef>
                  <a:spcPct val="0"/>
                </a:spcBef>
                <a:spcAft>
                  <a:spcPct val="15000"/>
                </a:spcAft>
                <a:buChar char="••"/>
              </a:pPr>
              <a:r>
                <a:rPr lang="en-US" sz="1600" kern="1200" dirty="0" smtClean="0"/>
                <a:t>RSA DLP 3.2 + Custom business workflow engines (incld. a custom RMS solution) for managed file servers, SharePoint sites, non-FTE machines</a:t>
              </a:r>
              <a:endParaRPr lang="en-US" sz="1600" kern="1200" dirty="0"/>
            </a:p>
          </p:txBody>
        </p:sp>
        <p:sp>
          <p:nvSpPr>
            <p:cNvPr id="11" name="Freeform 10"/>
            <p:cNvSpPr/>
            <p:nvPr/>
          </p:nvSpPr>
          <p:spPr>
            <a:xfrm>
              <a:off x="3140416" y="4294083"/>
              <a:ext cx="2613534" cy="449887"/>
            </a:xfrm>
            <a:custGeom>
              <a:avLst/>
              <a:gdLst>
                <a:gd name="connsiteX0" fmla="*/ 0 w 2402387"/>
                <a:gd name="connsiteY0" fmla="*/ 0 h 771132"/>
                <a:gd name="connsiteX1" fmla="*/ 2402387 w 2402387"/>
                <a:gd name="connsiteY1" fmla="*/ 0 h 771132"/>
                <a:gd name="connsiteX2" fmla="*/ 2402387 w 2402387"/>
                <a:gd name="connsiteY2" fmla="*/ 771132 h 771132"/>
                <a:gd name="connsiteX3" fmla="*/ 0 w 2402387"/>
                <a:gd name="connsiteY3" fmla="*/ 771132 h 771132"/>
                <a:gd name="connsiteX4" fmla="*/ 0 w 2402387"/>
                <a:gd name="connsiteY4" fmla="*/ 0 h 771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2387" h="771132">
                  <a:moveTo>
                    <a:pt x="0" y="0"/>
                  </a:moveTo>
                  <a:lnTo>
                    <a:pt x="2402387" y="0"/>
                  </a:lnTo>
                  <a:lnTo>
                    <a:pt x="2402387" y="771132"/>
                  </a:lnTo>
                  <a:lnTo>
                    <a:pt x="0" y="771132"/>
                  </a:lnTo>
                  <a:lnTo>
                    <a:pt x="0" y="0"/>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r>
                <a:rPr lang="en-US" sz="2700" kern="1200" dirty="0" smtClean="0"/>
                <a:t>FY07, FY08</a:t>
              </a:r>
              <a:endParaRPr lang="en-US" sz="2700" kern="1200" dirty="0"/>
            </a:p>
          </p:txBody>
        </p:sp>
        <p:sp>
          <p:nvSpPr>
            <p:cNvPr id="13" name="Freeform 12"/>
            <p:cNvSpPr/>
            <p:nvPr/>
          </p:nvSpPr>
          <p:spPr>
            <a:xfrm>
              <a:off x="5949345" y="2331314"/>
              <a:ext cx="2674553" cy="1962760"/>
            </a:xfrm>
            <a:custGeom>
              <a:avLst/>
              <a:gdLst>
                <a:gd name="connsiteX0" fmla="*/ 143466 w 2402387"/>
                <a:gd name="connsiteY0" fmla="*/ 0 h 1793331"/>
                <a:gd name="connsiteX1" fmla="*/ 2258921 w 2402387"/>
                <a:gd name="connsiteY1" fmla="*/ 0 h 1793331"/>
                <a:gd name="connsiteX2" fmla="*/ 2402387 w 2402387"/>
                <a:gd name="connsiteY2" fmla="*/ 143466 h 1793331"/>
                <a:gd name="connsiteX3" fmla="*/ 2402387 w 2402387"/>
                <a:gd name="connsiteY3" fmla="*/ 1793331 h 1793331"/>
                <a:gd name="connsiteX4" fmla="*/ 2402387 w 2402387"/>
                <a:gd name="connsiteY4" fmla="*/ 1793331 h 1793331"/>
                <a:gd name="connsiteX5" fmla="*/ 0 w 2402387"/>
                <a:gd name="connsiteY5" fmla="*/ 1793331 h 1793331"/>
                <a:gd name="connsiteX6" fmla="*/ 0 w 2402387"/>
                <a:gd name="connsiteY6" fmla="*/ 1793331 h 1793331"/>
                <a:gd name="connsiteX7" fmla="*/ 0 w 2402387"/>
                <a:gd name="connsiteY7" fmla="*/ 143466 h 1793331"/>
                <a:gd name="connsiteX8" fmla="*/ 143466 w 2402387"/>
                <a:gd name="connsiteY8" fmla="*/ 0 h 179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2387" h="1793331">
                  <a:moveTo>
                    <a:pt x="143466" y="0"/>
                  </a:moveTo>
                  <a:lnTo>
                    <a:pt x="2258921" y="0"/>
                  </a:lnTo>
                  <a:cubicBezTo>
                    <a:pt x="2338155" y="0"/>
                    <a:pt x="2402387" y="64232"/>
                    <a:pt x="2402387" y="143466"/>
                  </a:cubicBezTo>
                  <a:lnTo>
                    <a:pt x="2402387" y="1793331"/>
                  </a:lnTo>
                  <a:lnTo>
                    <a:pt x="2402387" y="1793331"/>
                  </a:lnTo>
                  <a:lnTo>
                    <a:pt x="0" y="1793331"/>
                  </a:lnTo>
                  <a:lnTo>
                    <a:pt x="0" y="1793331"/>
                  </a:lnTo>
                  <a:lnTo>
                    <a:pt x="0" y="143466"/>
                  </a:lnTo>
                  <a:cubicBezTo>
                    <a:pt x="0" y="64232"/>
                    <a:pt x="64232" y="0"/>
                    <a:pt x="143466" y="0"/>
                  </a:cubicBezTo>
                  <a:close/>
                </a:path>
              </a:pathLst>
            </a:custGeom>
          </p:spPr>
          <p:style>
            <a:lnRef idx="1">
              <a:schemeClr val="dk1"/>
            </a:lnRef>
            <a:fillRef idx="2">
              <a:schemeClr val="dk1"/>
            </a:fillRef>
            <a:effectRef idx="1">
              <a:schemeClr val="dk1"/>
            </a:effectRef>
            <a:fontRef idx="minor">
              <a:schemeClr val="dk1"/>
            </a:fontRef>
          </p:style>
          <p:txBody>
            <a:bodyPr spcFirstLastPara="0" vert="horz" wrap="square" lIns="61070" tIns="99170" rIns="61070" bIns="19050" numCol="1" spcCol="1270" anchor="t" anchorCtr="0">
              <a:noAutofit/>
            </a:bodyPr>
            <a:lstStyle/>
            <a:p>
              <a:pPr marL="53975" lvl="1" algn="l" defTabSz="666750">
                <a:lnSpc>
                  <a:spcPct val="90000"/>
                </a:lnSpc>
                <a:spcBef>
                  <a:spcPct val="0"/>
                </a:spcBef>
                <a:spcAft>
                  <a:spcPct val="15000"/>
                </a:spcAft>
              </a:pPr>
              <a:r>
                <a:rPr lang="en-US" b="1" kern="1200" dirty="0" smtClean="0"/>
                <a:t>Improved the Plan and Solutions</a:t>
              </a:r>
            </a:p>
            <a:p>
              <a:pPr marL="53975" lvl="1" algn="l" defTabSz="666750">
                <a:lnSpc>
                  <a:spcPct val="90000"/>
                </a:lnSpc>
                <a:spcBef>
                  <a:spcPct val="0"/>
                </a:spcBef>
                <a:spcAft>
                  <a:spcPct val="15000"/>
                </a:spcAft>
              </a:pPr>
              <a:endParaRPr lang="en-US" sz="1050" b="1" kern="1200" dirty="0"/>
            </a:p>
            <a:p>
              <a:pPr marL="228600" lvl="2" indent="-114300" algn="l" defTabSz="666750">
                <a:lnSpc>
                  <a:spcPct val="90000"/>
                </a:lnSpc>
                <a:spcBef>
                  <a:spcPct val="0"/>
                </a:spcBef>
                <a:spcAft>
                  <a:spcPct val="15000"/>
                </a:spcAft>
                <a:buChar char="••"/>
              </a:pPr>
              <a:r>
                <a:rPr lang="en-US" sz="1600" kern="1200" dirty="0" smtClean="0"/>
                <a:t>RSA DLP 7.0.2 + AD RMS</a:t>
              </a:r>
            </a:p>
            <a:p>
              <a:pPr marL="228600" lvl="2" indent="-114300" algn="l" defTabSz="666750">
                <a:lnSpc>
                  <a:spcPct val="90000"/>
                </a:lnSpc>
                <a:spcBef>
                  <a:spcPct val="0"/>
                </a:spcBef>
                <a:spcAft>
                  <a:spcPct val="15000"/>
                </a:spcAft>
                <a:buChar char="••"/>
              </a:pPr>
              <a:r>
                <a:rPr lang="en-US" sz="1600" kern="1200" dirty="0" smtClean="0"/>
                <a:t>WS2008 R2 FCI + AD RMS Bulk Protection Tool</a:t>
              </a:r>
            </a:p>
            <a:p>
              <a:pPr marL="228600" lvl="2" indent="-114300" algn="l" defTabSz="666750">
                <a:lnSpc>
                  <a:spcPct val="90000"/>
                </a:lnSpc>
                <a:spcBef>
                  <a:spcPct val="0"/>
                </a:spcBef>
                <a:spcAft>
                  <a:spcPct val="15000"/>
                </a:spcAft>
                <a:buChar char="••"/>
              </a:pPr>
              <a:r>
                <a:rPr lang="en-US" sz="1600" kern="1200" dirty="0" smtClean="0"/>
                <a:t>Exchange 2010 + AD RMS</a:t>
              </a:r>
              <a:endParaRPr lang="en-US" sz="1600" kern="1200" dirty="0"/>
            </a:p>
          </p:txBody>
        </p:sp>
        <p:sp>
          <p:nvSpPr>
            <p:cNvPr id="14" name="Freeform 13"/>
            <p:cNvSpPr/>
            <p:nvPr/>
          </p:nvSpPr>
          <p:spPr>
            <a:xfrm>
              <a:off x="5949345" y="4294083"/>
              <a:ext cx="2674553" cy="449887"/>
            </a:xfrm>
            <a:custGeom>
              <a:avLst/>
              <a:gdLst>
                <a:gd name="connsiteX0" fmla="*/ 0 w 2402387"/>
                <a:gd name="connsiteY0" fmla="*/ 0 h 771132"/>
                <a:gd name="connsiteX1" fmla="*/ 2402387 w 2402387"/>
                <a:gd name="connsiteY1" fmla="*/ 0 h 771132"/>
                <a:gd name="connsiteX2" fmla="*/ 2402387 w 2402387"/>
                <a:gd name="connsiteY2" fmla="*/ 771132 h 771132"/>
                <a:gd name="connsiteX3" fmla="*/ 0 w 2402387"/>
                <a:gd name="connsiteY3" fmla="*/ 771132 h 771132"/>
                <a:gd name="connsiteX4" fmla="*/ 0 w 2402387"/>
                <a:gd name="connsiteY4" fmla="*/ 0 h 771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2387" h="771132">
                  <a:moveTo>
                    <a:pt x="0" y="0"/>
                  </a:moveTo>
                  <a:lnTo>
                    <a:pt x="2402387" y="0"/>
                  </a:lnTo>
                  <a:lnTo>
                    <a:pt x="2402387" y="771132"/>
                  </a:lnTo>
                  <a:lnTo>
                    <a:pt x="0" y="771132"/>
                  </a:lnTo>
                  <a:lnTo>
                    <a:pt x="0" y="0"/>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r>
                <a:rPr lang="en-US" sz="2700" kern="1200" dirty="0" smtClean="0"/>
                <a:t>FY09, FY10</a:t>
              </a:r>
              <a:endParaRPr lang="en-US" sz="2700" kern="1200" dirty="0"/>
            </a:p>
          </p:txBody>
        </p:sp>
      </p:grpSp>
    </p:spTree>
    <p:extLst>
      <p:ext uri="{BB962C8B-B14F-4D97-AF65-F5344CB8AC3E}">
        <p14:creationId xmlns:p14="http://schemas.microsoft.com/office/powerpoint/2010/main" xmlns="" val="2051241918"/>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052596"/>
          </a:xfrm>
        </p:spPr>
        <p:txBody>
          <a:bodyPr/>
          <a:lstStyle/>
          <a:p>
            <a:r>
              <a:rPr lang="en-US" dirty="0" smtClean="0"/>
              <a:t>RSA DLP</a:t>
            </a:r>
            <a:r>
              <a:rPr lang="en-US" sz="2800" dirty="0" smtClean="0">
                <a:solidFill>
                  <a:schemeClr val="tx1"/>
                </a:solidFill>
              </a:rPr>
              <a:t> + AD RMS</a:t>
            </a:r>
            <a:br>
              <a:rPr lang="en-US" sz="2800" dirty="0" smtClean="0">
                <a:solidFill>
                  <a:schemeClr val="tx1"/>
                </a:solidFill>
              </a:rPr>
            </a:br>
            <a:r>
              <a:rPr lang="en-US" sz="2800" dirty="0" smtClean="0">
                <a:solidFill>
                  <a:schemeClr val="tx1"/>
                </a:solidFill>
              </a:rPr>
              <a:t>Solution #1</a:t>
            </a:r>
            <a:endParaRPr lang="en-US" sz="2800" dirty="0">
              <a:solidFill>
                <a:schemeClr val="tx1"/>
              </a:solidFill>
            </a:endParaRPr>
          </a:p>
        </p:txBody>
      </p:sp>
      <p:sp>
        <p:nvSpPr>
          <p:cNvPr id="3" name="Content Placeholder 2"/>
          <p:cNvSpPr>
            <a:spLocks noGrp="1"/>
          </p:cNvSpPr>
          <p:nvPr>
            <p:ph sz="quarter" idx="1"/>
          </p:nvPr>
        </p:nvSpPr>
        <p:spPr>
          <a:xfrm>
            <a:off x="373251" y="1383493"/>
            <a:ext cx="8382000" cy="4876801"/>
          </a:xfrm>
        </p:spPr>
        <p:txBody>
          <a:bodyPr>
            <a:normAutofit/>
          </a:bodyPr>
          <a:lstStyle/>
          <a:p>
            <a:r>
              <a:rPr lang="en-US" dirty="0" smtClean="0"/>
              <a:t>File server scanning with automatic RMS-protection of sensitive files</a:t>
            </a:r>
          </a:p>
          <a:p>
            <a:pPr lvl="1"/>
            <a:r>
              <a:rPr lang="en-US" dirty="0" smtClean="0"/>
              <a:t>RSA DLP Datacenter</a:t>
            </a:r>
          </a:p>
          <a:p>
            <a:pPr lvl="1"/>
            <a:r>
              <a:rPr lang="en-US" dirty="0" smtClean="0"/>
              <a:t>AD RMS Server Role in WS2008 and WS2008 R2</a:t>
            </a:r>
          </a:p>
          <a:p>
            <a:r>
              <a:rPr lang="en-US" dirty="0" smtClean="0"/>
              <a:t>Non-FTE machine scanning</a:t>
            </a:r>
          </a:p>
          <a:p>
            <a:r>
              <a:rPr lang="en-US" dirty="0" smtClean="0"/>
              <a:t>SQL server scanning</a:t>
            </a:r>
          </a:p>
        </p:txBody>
      </p:sp>
    </p:spTree>
    <p:extLst>
      <p:ext uri="{BB962C8B-B14F-4D97-AF65-F5344CB8AC3E}">
        <p14:creationId xmlns:p14="http://schemas.microsoft.com/office/powerpoint/2010/main" xmlns="" val="116478009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Arrow Connector 30"/>
          <p:cNvCxnSpPr/>
          <p:nvPr/>
        </p:nvCxnSpPr>
        <p:spPr>
          <a:xfrm>
            <a:off x="3041967" y="1676402"/>
            <a:ext cx="488633" cy="919161"/>
          </a:xfrm>
          <a:prstGeom prst="straightConnector1">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Subtitle 2"/>
          <p:cNvSpPr>
            <a:spLocks noGrp="1"/>
          </p:cNvSpPr>
          <p:nvPr>
            <p:ph type="subTitle" idx="4294967295"/>
          </p:nvPr>
        </p:nvSpPr>
        <p:spPr>
          <a:xfrm>
            <a:off x="152400" y="1471185"/>
            <a:ext cx="2133600" cy="664797"/>
          </a:xfrm>
        </p:spPr>
        <p:txBody>
          <a:bodyPr/>
          <a:lstStyle/>
          <a:p>
            <a:pPr marL="0" indent="0" eaLnBrk="1" hangingPunct="1">
              <a:buFont typeface="Arial" charset="0"/>
              <a:buNone/>
            </a:pPr>
            <a:r>
              <a:rPr lang="en-US" sz="1600" dirty="0" smtClean="0">
                <a:solidFill>
                  <a:schemeClr val="tx1"/>
                </a:solidFill>
              </a:rPr>
              <a:t>1. AD RMS admin creates AD RMS templates for data protection</a:t>
            </a:r>
          </a:p>
        </p:txBody>
      </p:sp>
      <p:sp>
        <p:nvSpPr>
          <p:cNvPr id="4" name="Subtitle 2"/>
          <p:cNvSpPr txBox="1">
            <a:spLocks/>
          </p:cNvSpPr>
          <p:nvPr/>
        </p:nvSpPr>
        <p:spPr bwMode="auto">
          <a:xfrm>
            <a:off x="134294" y="2500270"/>
            <a:ext cx="2459681" cy="990600"/>
          </a:xfrm>
          <a:prstGeom prst="rect">
            <a:avLst/>
          </a:prstGeom>
          <a:noFill/>
          <a:ln w="9525">
            <a:noFill/>
            <a:miter lim="800000"/>
            <a:headEnd/>
            <a:tailEnd/>
          </a:ln>
        </p:spPr>
        <p:txBody>
          <a:bodyPr/>
          <a:lstStyle/>
          <a:p>
            <a:pPr eaLnBrk="0" hangingPunct="0"/>
            <a:r>
              <a:rPr lang="en-US" sz="1600" dirty="0">
                <a:latin typeface="Calibri" pitchFamily="34" charset="0"/>
              </a:rPr>
              <a:t>2. RSA DLP admin </a:t>
            </a:r>
            <a:r>
              <a:rPr lang="en-US" sz="1600" dirty="0" smtClean="0">
                <a:latin typeface="Calibri" pitchFamily="34" charset="0"/>
              </a:rPr>
              <a:t>selects/ creates policies </a:t>
            </a:r>
            <a:r>
              <a:rPr lang="en-US" sz="1600" dirty="0">
                <a:latin typeface="Calibri" pitchFamily="34" charset="0"/>
              </a:rPr>
              <a:t>to </a:t>
            </a:r>
            <a:r>
              <a:rPr lang="en-US" sz="1600" dirty="0" smtClean="0">
                <a:latin typeface="Calibri" pitchFamily="34" charset="0"/>
              </a:rPr>
              <a:t>find sensitive </a:t>
            </a:r>
            <a:r>
              <a:rPr lang="en-US" sz="1600" dirty="0">
                <a:latin typeface="Calibri" pitchFamily="34" charset="0"/>
              </a:rPr>
              <a:t>data and protect it using </a:t>
            </a:r>
            <a:r>
              <a:rPr lang="en-US" sz="1600" dirty="0" smtClean="0">
                <a:latin typeface="Calibri" pitchFamily="34" charset="0"/>
              </a:rPr>
              <a:t>AD RMS</a:t>
            </a:r>
            <a:endParaRPr lang="en-US" sz="1600" dirty="0">
              <a:latin typeface="Calibri" pitchFamily="34" charset="0"/>
            </a:endParaRPr>
          </a:p>
        </p:txBody>
      </p:sp>
      <p:sp>
        <p:nvSpPr>
          <p:cNvPr id="5" name="Subtitle 2"/>
          <p:cNvSpPr txBox="1">
            <a:spLocks/>
          </p:cNvSpPr>
          <p:nvPr/>
        </p:nvSpPr>
        <p:spPr>
          <a:xfrm>
            <a:off x="152399" y="3967163"/>
            <a:ext cx="2441576" cy="609600"/>
          </a:xfrm>
          <a:prstGeom prst="rect">
            <a:avLst/>
          </a:prstGeom>
        </p:spPr>
        <p:txBody>
          <a:bodyPr/>
          <a:lstStyle/>
          <a:p>
            <a:pPr eaLnBrk="0" fontAlgn="auto" hangingPunct="0">
              <a:spcBef>
                <a:spcPts val="0"/>
              </a:spcBef>
              <a:spcAft>
                <a:spcPts val="0"/>
              </a:spcAft>
              <a:defRPr/>
            </a:pPr>
            <a:r>
              <a:rPr lang="en-US" sz="1600" dirty="0">
                <a:latin typeface="+mn-lt"/>
                <a:cs typeface="+mn-cs"/>
              </a:rPr>
              <a:t>3. RSA DLP </a:t>
            </a:r>
            <a:r>
              <a:rPr lang="en-US" sz="1600" dirty="0" smtClean="0">
                <a:latin typeface="+mn-lt"/>
                <a:cs typeface="+mn-cs"/>
              </a:rPr>
              <a:t>discovers </a:t>
            </a:r>
            <a:r>
              <a:rPr lang="en-US" sz="1600" dirty="0">
                <a:latin typeface="+mn-lt"/>
                <a:cs typeface="+mn-cs"/>
              </a:rPr>
              <a:t>and classifies sensitive </a:t>
            </a:r>
            <a:r>
              <a:rPr lang="en-US" sz="1600" dirty="0" smtClean="0">
                <a:latin typeface="+mn-lt"/>
                <a:cs typeface="+mn-cs"/>
              </a:rPr>
              <a:t>files, and applies AD RMS protection based on policy</a:t>
            </a:r>
            <a:endParaRPr lang="en-US" sz="1600" dirty="0">
              <a:latin typeface="+mn-lt"/>
              <a:cs typeface="+mn-cs"/>
            </a:endParaRPr>
          </a:p>
        </p:txBody>
      </p:sp>
      <p:sp>
        <p:nvSpPr>
          <p:cNvPr id="10" name="Rounded Rectangle 9"/>
          <p:cNvSpPr/>
          <p:nvPr/>
        </p:nvSpPr>
        <p:spPr>
          <a:xfrm>
            <a:off x="2286000" y="1465908"/>
            <a:ext cx="1752600" cy="381000"/>
          </a:xfrm>
          <a:prstGeom prst="roundRect">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sz="1400" dirty="0">
                <a:solidFill>
                  <a:schemeClr val="tx1"/>
                </a:solidFill>
              </a:rPr>
              <a:t>Microsoft AD RMS</a:t>
            </a:r>
          </a:p>
        </p:txBody>
      </p:sp>
      <p:grpSp>
        <p:nvGrpSpPr>
          <p:cNvPr id="7" name="Group 117"/>
          <p:cNvGrpSpPr>
            <a:grpSpLocks/>
          </p:cNvGrpSpPr>
          <p:nvPr/>
        </p:nvGrpSpPr>
        <p:grpSpPr bwMode="auto">
          <a:xfrm>
            <a:off x="2743200" y="2595563"/>
            <a:ext cx="1600200" cy="909637"/>
            <a:chOff x="968" y="2208"/>
            <a:chExt cx="1008" cy="573"/>
          </a:xfrm>
        </p:grpSpPr>
        <p:grpSp>
          <p:nvGrpSpPr>
            <p:cNvPr id="12" name="Group 118"/>
            <p:cNvGrpSpPr>
              <a:grpSpLocks/>
            </p:cNvGrpSpPr>
            <p:nvPr/>
          </p:nvGrpSpPr>
          <p:grpSpPr bwMode="auto">
            <a:xfrm>
              <a:off x="1248" y="2208"/>
              <a:ext cx="432" cy="416"/>
              <a:chOff x="768" y="188"/>
              <a:chExt cx="432" cy="416"/>
            </a:xfrm>
          </p:grpSpPr>
          <p:sp>
            <p:nvSpPr>
              <p:cNvPr id="33934" name="AutoShape 119"/>
              <p:cNvSpPr>
                <a:spLocks noChangeArrowheads="1"/>
              </p:cNvSpPr>
              <p:nvPr/>
            </p:nvSpPr>
            <p:spPr bwMode="auto">
              <a:xfrm>
                <a:off x="768" y="188"/>
                <a:ext cx="432" cy="416"/>
              </a:xfrm>
              <a:prstGeom prst="roundRect">
                <a:avLst>
                  <a:gd name="adj" fmla="val 7486"/>
                </a:avLst>
              </a:prstGeom>
              <a:solidFill>
                <a:srgbClr val="093566"/>
              </a:solidFill>
              <a:ln w="19050">
                <a:solidFill>
                  <a:srgbClr val="7C96A1"/>
                </a:solidFill>
                <a:miter lim="800000"/>
                <a:headEnd/>
                <a:tailEnd/>
              </a:ln>
            </p:spPr>
            <p:txBody>
              <a:bodyPr wrap="none" anchor="ctr"/>
              <a:lstStyle/>
              <a:p>
                <a:endParaRPr lang="en-US">
                  <a:latin typeface="Calibri" pitchFamily="34" charset="0"/>
                </a:endParaRPr>
              </a:p>
            </p:txBody>
          </p:sp>
          <p:pic>
            <p:nvPicPr>
              <p:cNvPr id="33935" name="Picture 120" descr="content-rest"/>
              <p:cNvPicPr>
                <a:picLocks noChangeAspect="1" noChangeArrowheads="1"/>
              </p:cNvPicPr>
              <p:nvPr/>
            </p:nvPicPr>
            <p:blipFill>
              <a:blip r:embed="rId3" cstate="print"/>
              <a:srcRect/>
              <a:stretch>
                <a:fillRect/>
              </a:stretch>
            </p:blipFill>
            <p:spPr bwMode="auto">
              <a:xfrm>
                <a:off x="773" y="253"/>
                <a:ext cx="376" cy="307"/>
              </a:xfrm>
              <a:prstGeom prst="rect">
                <a:avLst/>
              </a:prstGeom>
              <a:noFill/>
              <a:ln w="9525">
                <a:noFill/>
                <a:miter lim="800000"/>
                <a:headEnd/>
                <a:tailEnd/>
              </a:ln>
            </p:spPr>
          </p:pic>
        </p:grpSp>
        <p:sp>
          <p:nvSpPr>
            <p:cNvPr id="33933" name="Text Box 121"/>
            <p:cNvSpPr txBox="1">
              <a:spLocks noChangeArrowheads="1"/>
            </p:cNvSpPr>
            <p:nvPr/>
          </p:nvSpPr>
          <p:spPr bwMode="auto">
            <a:xfrm>
              <a:off x="968" y="2608"/>
              <a:ext cx="1008" cy="173"/>
            </a:xfrm>
            <a:prstGeom prst="rect">
              <a:avLst/>
            </a:prstGeom>
            <a:noFill/>
            <a:ln w="9525">
              <a:noFill/>
              <a:miter lim="800000"/>
              <a:headEnd/>
              <a:tailEnd/>
            </a:ln>
          </p:spPr>
          <p:txBody>
            <a:bodyPr>
              <a:spAutoFit/>
            </a:bodyPr>
            <a:lstStyle/>
            <a:p>
              <a:pPr algn="ctr" eaLnBrk="0" hangingPunct="0">
                <a:spcBef>
                  <a:spcPct val="50000"/>
                </a:spcBef>
              </a:pPr>
              <a:r>
                <a:rPr lang="en-US" sz="1200">
                  <a:latin typeface="Calibri" pitchFamily="34" charset="0"/>
                </a:rPr>
                <a:t>RSA DLP</a:t>
              </a:r>
            </a:p>
          </p:txBody>
        </p:sp>
      </p:grpSp>
      <p:grpSp>
        <p:nvGrpSpPr>
          <p:cNvPr id="30" name="Group 29"/>
          <p:cNvGrpSpPr/>
          <p:nvPr/>
        </p:nvGrpSpPr>
        <p:grpSpPr>
          <a:xfrm>
            <a:off x="3109913" y="3505200"/>
            <a:ext cx="2071687" cy="538163"/>
            <a:chOff x="3109913" y="3505200"/>
            <a:chExt cx="2071687" cy="538163"/>
          </a:xfrm>
        </p:grpSpPr>
        <p:cxnSp>
          <p:nvCxnSpPr>
            <p:cNvPr id="141" name="Straight Arrow Connector 140"/>
            <p:cNvCxnSpPr>
              <a:stCxn id="33933" idx="2"/>
              <a:endCxn id="38" idx="0"/>
            </p:cNvCxnSpPr>
            <p:nvPr/>
          </p:nvCxnSpPr>
          <p:spPr>
            <a:xfrm rot="5400000">
              <a:off x="3057525" y="3557588"/>
              <a:ext cx="538163" cy="433387"/>
            </a:xfrm>
            <a:prstGeom prst="straightConnector1">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a:stCxn id="33933" idx="2"/>
            </p:cNvCxnSpPr>
            <p:nvPr/>
          </p:nvCxnSpPr>
          <p:spPr>
            <a:xfrm rot="16200000" flipH="1">
              <a:off x="3676650" y="3371850"/>
              <a:ext cx="533400" cy="800100"/>
            </a:xfrm>
            <a:prstGeom prst="straightConnector1">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a:stCxn id="33933" idx="2"/>
            </p:cNvCxnSpPr>
            <p:nvPr/>
          </p:nvCxnSpPr>
          <p:spPr>
            <a:xfrm rot="16200000" flipH="1">
              <a:off x="4133850" y="2914650"/>
              <a:ext cx="457200" cy="1638300"/>
            </a:xfrm>
            <a:prstGeom prst="straightConnector1">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0" name="Group 158"/>
          <p:cNvGrpSpPr>
            <a:grpSpLocks/>
          </p:cNvGrpSpPr>
          <p:nvPr/>
        </p:nvGrpSpPr>
        <p:grpSpPr bwMode="auto">
          <a:xfrm>
            <a:off x="5867400" y="3736975"/>
            <a:ext cx="755650" cy="1562100"/>
            <a:chOff x="3696" y="2354"/>
            <a:chExt cx="476" cy="984"/>
          </a:xfrm>
        </p:grpSpPr>
        <p:cxnSp>
          <p:nvCxnSpPr>
            <p:cNvPr id="154" name="Straight Arrow Connector 153"/>
            <p:cNvCxnSpPr>
              <a:stCxn id="36" idx="1"/>
            </p:cNvCxnSpPr>
            <p:nvPr/>
          </p:nvCxnSpPr>
          <p:spPr>
            <a:xfrm rot="10800000" flipV="1">
              <a:off x="3696" y="2354"/>
              <a:ext cx="476" cy="286"/>
            </a:xfrm>
            <a:prstGeom prst="straightConnector1">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830" name="Straight Arrow Connector 156"/>
            <p:cNvCxnSpPr>
              <a:cxnSpLocks noChangeShapeType="1"/>
            </p:cNvCxnSpPr>
            <p:nvPr/>
          </p:nvCxnSpPr>
          <p:spPr bwMode="auto">
            <a:xfrm flipH="1">
              <a:off x="3696" y="2860"/>
              <a:ext cx="407" cy="20"/>
            </a:xfrm>
            <a:prstGeom prst="straightConnector1">
              <a:avLst/>
            </a:prstGeom>
            <a:noFill/>
            <a:ln w="53975" algn="ctr">
              <a:solidFill>
                <a:schemeClr val="tx1"/>
              </a:solidFill>
              <a:round/>
              <a:headEnd/>
              <a:tailEnd type="triangle" w="med" len="med"/>
            </a:ln>
          </p:spPr>
        </p:cxnSp>
        <p:cxnSp>
          <p:nvCxnSpPr>
            <p:cNvPr id="33831" name="Straight Arrow Connector 159"/>
            <p:cNvCxnSpPr>
              <a:cxnSpLocks noChangeShapeType="1"/>
            </p:cNvCxnSpPr>
            <p:nvPr/>
          </p:nvCxnSpPr>
          <p:spPr bwMode="auto">
            <a:xfrm flipH="1" flipV="1">
              <a:off x="3696" y="3126"/>
              <a:ext cx="387" cy="212"/>
            </a:xfrm>
            <a:prstGeom prst="straightConnector1">
              <a:avLst/>
            </a:prstGeom>
            <a:noFill/>
            <a:ln w="53975" algn="ctr">
              <a:solidFill>
                <a:schemeClr val="tx1"/>
              </a:solidFill>
              <a:round/>
              <a:headEnd/>
              <a:tailEnd type="triangle" w="med" len="med"/>
            </a:ln>
          </p:spPr>
        </p:cxnSp>
      </p:grpSp>
      <p:sp>
        <p:nvSpPr>
          <p:cNvPr id="179" name="Subtitle 2"/>
          <p:cNvSpPr txBox="1">
            <a:spLocks/>
          </p:cNvSpPr>
          <p:nvPr/>
        </p:nvSpPr>
        <p:spPr bwMode="auto">
          <a:xfrm>
            <a:off x="152400" y="5248233"/>
            <a:ext cx="2514600" cy="1295400"/>
          </a:xfrm>
          <a:prstGeom prst="rect">
            <a:avLst/>
          </a:prstGeom>
          <a:noFill/>
          <a:ln w="9525">
            <a:noFill/>
            <a:miter lim="800000"/>
            <a:headEnd/>
            <a:tailEnd/>
          </a:ln>
        </p:spPr>
        <p:txBody>
          <a:bodyPr/>
          <a:lstStyle/>
          <a:p>
            <a:pPr eaLnBrk="0" hangingPunct="0"/>
            <a:r>
              <a:rPr lang="en-US" sz="1600" dirty="0" smtClean="0">
                <a:latin typeface="Calibri" pitchFamily="34" charset="0"/>
              </a:rPr>
              <a:t>4.  </a:t>
            </a:r>
            <a:r>
              <a:rPr lang="en-US" sz="1600" dirty="0">
                <a:latin typeface="Calibri" pitchFamily="34" charset="0"/>
              </a:rPr>
              <a:t>Users request </a:t>
            </a:r>
            <a:r>
              <a:rPr lang="en-US" sz="1600" dirty="0" smtClean="0">
                <a:latin typeface="Calibri" pitchFamily="34" charset="0"/>
              </a:rPr>
              <a:t>files. AD RMS protection provides identity-based </a:t>
            </a:r>
            <a:r>
              <a:rPr lang="en-US" sz="1600" dirty="0">
                <a:latin typeface="Calibri" pitchFamily="34" charset="0"/>
              </a:rPr>
              <a:t>access</a:t>
            </a:r>
          </a:p>
        </p:txBody>
      </p:sp>
      <p:grpSp>
        <p:nvGrpSpPr>
          <p:cNvPr id="33825" name="Group 33824"/>
          <p:cNvGrpSpPr/>
          <p:nvPr/>
        </p:nvGrpSpPr>
        <p:grpSpPr>
          <a:xfrm>
            <a:off x="6195583" y="3376613"/>
            <a:ext cx="1597025" cy="2490787"/>
            <a:chOff x="6096000" y="3376613"/>
            <a:chExt cx="1597025" cy="2490787"/>
          </a:xfrm>
        </p:grpSpPr>
        <p:pic>
          <p:nvPicPr>
            <p:cNvPr id="32795" name="Picture 155" descr="pmore3"/>
            <p:cNvPicPr>
              <a:picLocks noChangeAspect="1" noChangeArrowheads="1"/>
            </p:cNvPicPr>
            <p:nvPr/>
          </p:nvPicPr>
          <p:blipFill>
            <a:blip r:embed="rId4" cstate="print"/>
            <a:srcRect/>
            <a:stretch>
              <a:fillRect/>
            </a:stretch>
          </p:blipFill>
          <p:spPr bwMode="auto">
            <a:xfrm>
              <a:off x="6516688" y="4183063"/>
              <a:ext cx="649287" cy="617537"/>
            </a:xfrm>
            <a:prstGeom prst="rect">
              <a:avLst/>
            </a:prstGeom>
            <a:noFill/>
            <a:ln w="9525">
              <a:noFill/>
              <a:miter lim="800000"/>
              <a:headEnd/>
              <a:tailEnd/>
            </a:ln>
          </p:spPr>
        </p:pic>
        <p:pic>
          <p:nvPicPr>
            <p:cNvPr id="32796" name="Picture 156" descr="kevin"/>
            <p:cNvPicPr>
              <a:picLocks noChangeAspect="1" noChangeArrowheads="1"/>
            </p:cNvPicPr>
            <p:nvPr/>
          </p:nvPicPr>
          <p:blipFill>
            <a:blip r:embed="rId5" cstate="print"/>
            <a:srcRect/>
            <a:stretch>
              <a:fillRect/>
            </a:stretch>
          </p:blipFill>
          <p:spPr bwMode="auto">
            <a:xfrm>
              <a:off x="6550025" y="3376613"/>
              <a:ext cx="615950" cy="615950"/>
            </a:xfrm>
            <a:prstGeom prst="rect">
              <a:avLst/>
            </a:prstGeom>
            <a:noFill/>
            <a:ln w="9525">
              <a:noFill/>
              <a:miter lim="800000"/>
              <a:headEnd/>
              <a:tailEnd/>
            </a:ln>
          </p:spPr>
        </p:pic>
        <p:pic>
          <p:nvPicPr>
            <p:cNvPr id="32797" name="Picture 163" descr="sarah"/>
            <p:cNvPicPr>
              <a:picLocks noChangeAspect="1" noChangeArrowheads="1"/>
            </p:cNvPicPr>
            <p:nvPr/>
          </p:nvPicPr>
          <p:blipFill>
            <a:blip r:embed="rId6" cstate="print"/>
            <a:srcRect/>
            <a:stretch>
              <a:fillRect/>
            </a:stretch>
          </p:blipFill>
          <p:spPr bwMode="auto">
            <a:xfrm>
              <a:off x="6484938" y="4957763"/>
              <a:ext cx="681037" cy="681037"/>
            </a:xfrm>
            <a:prstGeom prst="rect">
              <a:avLst/>
            </a:prstGeom>
            <a:noFill/>
            <a:ln w="9525">
              <a:noFill/>
              <a:miter lim="800000"/>
              <a:headEnd/>
              <a:tailEnd/>
            </a:ln>
          </p:spPr>
        </p:pic>
        <p:sp>
          <p:nvSpPr>
            <p:cNvPr id="32798" name="TextBox 188"/>
            <p:cNvSpPr txBox="1">
              <a:spLocks noChangeArrowheads="1"/>
            </p:cNvSpPr>
            <p:nvPr/>
          </p:nvSpPr>
          <p:spPr bwMode="auto">
            <a:xfrm>
              <a:off x="6251575" y="3916363"/>
              <a:ext cx="1238250" cy="274637"/>
            </a:xfrm>
            <a:prstGeom prst="rect">
              <a:avLst/>
            </a:prstGeom>
            <a:noFill/>
            <a:ln w="9525">
              <a:noFill/>
              <a:miter lim="800000"/>
              <a:headEnd/>
              <a:tailEnd/>
            </a:ln>
          </p:spPr>
          <p:txBody>
            <a:bodyPr wrap="none">
              <a:spAutoFit/>
            </a:bodyPr>
            <a:lstStyle/>
            <a:p>
              <a:r>
                <a:rPr lang="en-US" sz="1200">
                  <a:latin typeface="Calibri" pitchFamily="34" charset="0"/>
                </a:rPr>
                <a:t>R&amp;D department</a:t>
              </a:r>
            </a:p>
          </p:txBody>
        </p:sp>
        <p:sp>
          <p:nvSpPr>
            <p:cNvPr id="32799" name="TextBox 189"/>
            <p:cNvSpPr txBox="1">
              <a:spLocks noChangeArrowheads="1"/>
            </p:cNvSpPr>
            <p:nvPr/>
          </p:nvSpPr>
          <p:spPr bwMode="auto">
            <a:xfrm>
              <a:off x="6096000" y="4754563"/>
              <a:ext cx="1597025" cy="274637"/>
            </a:xfrm>
            <a:prstGeom prst="rect">
              <a:avLst/>
            </a:prstGeom>
            <a:noFill/>
            <a:ln w="9525">
              <a:noFill/>
              <a:miter lim="800000"/>
              <a:headEnd/>
              <a:tailEnd/>
            </a:ln>
          </p:spPr>
          <p:txBody>
            <a:bodyPr wrap="none">
              <a:spAutoFit/>
            </a:bodyPr>
            <a:lstStyle/>
            <a:p>
              <a:r>
                <a:rPr lang="en-US" sz="1200">
                  <a:latin typeface="Calibri" pitchFamily="34" charset="0"/>
                </a:rPr>
                <a:t>Marketing department</a:t>
              </a:r>
            </a:p>
          </p:txBody>
        </p:sp>
        <p:sp>
          <p:nvSpPr>
            <p:cNvPr id="191" name="TextBox 190"/>
            <p:cNvSpPr txBox="1"/>
            <p:nvPr/>
          </p:nvSpPr>
          <p:spPr>
            <a:xfrm>
              <a:off x="6556375" y="5591175"/>
              <a:ext cx="606425" cy="276225"/>
            </a:xfrm>
            <a:prstGeom prst="rect">
              <a:avLst/>
            </a:prstGeom>
            <a:noFill/>
          </p:spPr>
          <p:txBody>
            <a:bodyPr>
              <a:spAutoFit/>
            </a:bodyPr>
            <a:lstStyle/>
            <a:p>
              <a:pPr fontAlgn="auto">
                <a:spcBef>
                  <a:spcPts val="0"/>
                </a:spcBef>
                <a:spcAft>
                  <a:spcPts val="0"/>
                </a:spcAft>
                <a:defRPr/>
              </a:pPr>
              <a:r>
                <a:rPr lang="en-US" sz="1200" dirty="0">
                  <a:solidFill>
                    <a:schemeClr val="tx2">
                      <a:lumMod val="75000"/>
                    </a:schemeClr>
                  </a:solidFill>
                  <a:latin typeface="+mn-lt"/>
                  <a:cs typeface="+mn-cs"/>
                </a:rPr>
                <a:t>Others</a:t>
              </a:r>
            </a:p>
          </p:txBody>
        </p:sp>
      </p:grpSp>
      <p:grpSp>
        <p:nvGrpSpPr>
          <p:cNvPr id="33824" name="Group 33823"/>
          <p:cNvGrpSpPr/>
          <p:nvPr/>
        </p:nvGrpSpPr>
        <p:grpSpPr>
          <a:xfrm>
            <a:off x="2593975" y="4032250"/>
            <a:ext cx="3372430" cy="1654949"/>
            <a:chOff x="2593975" y="4032250"/>
            <a:chExt cx="3372430" cy="1654949"/>
          </a:xfrm>
        </p:grpSpPr>
        <p:grpSp>
          <p:nvGrpSpPr>
            <p:cNvPr id="13" name="Group 7"/>
            <p:cNvGrpSpPr>
              <a:grpSpLocks/>
            </p:cNvGrpSpPr>
            <p:nvPr/>
          </p:nvGrpSpPr>
          <p:grpSpPr bwMode="auto">
            <a:xfrm>
              <a:off x="4191000" y="4092575"/>
              <a:ext cx="681038" cy="1246188"/>
              <a:chOff x="445" y="1686"/>
              <a:chExt cx="429" cy="785"/>
            </a:xfrm>
          </p:grpSpPr>
          <p:pic>
            <p:nvPicPr>
              <p:cNvPr id="33882" name="Picture 8"/>
              <p:cNvPicPr>
                <a:picLocks noChangeAspect="1" noChangeArrowheads="1"/>
              </p:cNvPicPr>
              <p:nvPr/>
            </p:nvPicPr>
            <p:blipFill>
              <a:blip r:embed="rId7" cstate="print"/>
              <a:srcRect/>
              <a:stretch>
                <a:fillRect/>
              </a:stretch>
            </p:blipFill>
            <p:spPr bwMode="auto">
              <a:xfrm>
                <a:off x="678" y="1944"/>
                <a:ext cx="166" cy="80"/>
              </a:xfrm>
              <a:prstGeom prst="rect">
                <a:avLst/>
              </a:prstGeom>
              <a:noFill/>
              <a:ln w="9525">
                <a:noFill/>
                <a:miter lim="800000"/>
                <a:headEnd/>
                <a:tailEnd/>
              </a:ln>
            </p:spPr>
          </p:pic>
          <p:pic>
            <p:nvPicPr>
              <p:cNvPr id="33883" name="Picture 9"/>
              <p:cNvPicPr>
                <a:picLocks noChangeAspect="1" noChangeArrowheads="1"/>
              </p:cNvPicPr>
              <p:nvPr/>
            </p:nvPicPr>
            <p:blipFill>
              <a:blip r:embed="rId8" cstate="print"/>
              <a:srcRect/>
              <a:stretch>
                <a:fillRect/>
              </a:stretch>
            </p:blipFill>
            <p:spPr bwMode="auto">
              <a:xfrm>
                <a:off x="743" y="1974"/>
                <a:ext cx="35" cy="22"/>
              </a:xfrm>
              <a:prstGeom prst="rect">
                <a:avLst/>
              </a:prstGeom>
              <a:noFill/>
              <a:ln w="9525">
                <a:noFill/>
                <a:miter lim="800000"/>
                <a:headEnd/>
                <a:tailEnd/>
              </a:ln>
            </p:spPr>
          </p:pic>
          <p:sp>
            <p:nvSpPr>
              <p:cNvPr id="33884" name="Freeform 10"/>
              <p:cNvSpPr>
                <a:spLocks/>
              </p:cNvSpPr>
              <p:nvPr/>
            </p:nvSpPr>
            <p:spPr bwMode="auto">
              <a:xfrm>
                <a:off x="684" y="1950"/>
                <a:ext cx="154" cy="66"/>
              </a:xfrm>
              <a:custGeom>
                <a:avLst/>
                <a:gdLst>
                  <a:gd name="T0" fmla="*/ 0 w 154"/>
                  <a:gd name="T1" fmla="*/ 66 h 66"/>
                  <a:gd name="T2" fmla="*/ 154 w 154"/>
                  <a:gd name="T3" fmla="*/ 32 h 66"/>
                  <a:gd name="T4" fmla="*/ 154 w 154"/>
                  <a:gd name="T5" fmla="*/ 0 h 66"/>
                  <a:gd name="T6" fmla="*/ 0 w 154"/>
                  <a:gd name="T7" fmla="*/ 33 h 66"/>
                  <a:gd name="T8" fmla="*/ 0 w 154"/>
                  <a:gd name="T9" fmla="*/ 66 h 66"/>
                  <a:gd name="T10" fmla="*/ 0 w 154"/>
                  <a:gd name="T11" fmla="*/ 66 h 66"/>
                  <a:gd name="T12" fmla="*/ 0 60000 65536"/>
                  <a:gd name="T13" fmla="*/ 0 60000 65536"/>
                  <a:gd name="T14" fmla="*/ 0 60000 65536"/>
                  <a:gd name="T15" fmla="*/ 0 60000 65536"/>
                  <a:gd name="T16" fmla="*/ 0 60000 65536"/>
                  <a:gd name="T17" fmla="*/ 0 60000 65536"/>
                  <a:gd name="T18" fmla="*/ 0 w 154"/>
                  <a:gd name="T19" fmla="*/ 0 h 66"/>
                  <a:gd name="T20" fmla="*/ 154 w 154"/>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154" h="66">
                    <a:moveTo>
                      <a:pt x="0" y="66"/>
                    </a:moveTo>
                    <a:lnTo>
                      <a:pt x="154" y="32"/>
                    </a:lnTo>
                    <a:lnTo>
                      <a:pt x="154" y="0"/>
                    </a:lnTo>
                    <a:lnTo>
                      <a:pt x="0" y="33"/>
                    </a:lnTo>
                    <a:lnTo>
                      <a:pt x="0" y="66"/>
                    </a:lnTo>
                    <a:close/>
                  </a:path>
                </a:pathLst>
              </a:custGeom>
              <a:noFill/>
              <a:ln w="3175">
                <a:solidFill>
                  <a:srgbClr val="BFBFBF"/>
                </a:solidFill>
                <a:miter lim="800000"/>
                <a:headEnd/>
                <a:tailEnd/>
              </a:ln>
            </p:spPr>
            <p:txBody>
              <a:bodyPr/>
              <a:lstStyle/>
              <a:p>
                <a:endParaRPr lang="en-US">
                  <a:latin typeface="Calibri" pitchFamily="34" charset="0"/>
                </a:endParaRPr>
              </a:p>
            </p:txBody>
          </p:sp>
          <p:sp>
            <p:nvSpPr>
              <p:cNvPr id="33885" name="Freeform 11"/>
              <p:cNvSpPr>
                <a:spLocks/>
              </p:cNvSpPr>
              <p:nvPr/>
            </p:nvSpPr>
            <p:spPr bwMode="auto">
              <a:xfrm>
                <a:off x="687" y="1951"/>
                <a:ext cx="147" cy="49"/>
              </a:xfrm>
              <a:custGeom>
                <a:avLst/>
                <a:gdLst>
                  <a:gd name="T0" fmla="*/ 0 w 147"/>
                  <a:gd name="T1" fmla="*/ 49 h 49"/>
                  <a:gd name="T2" fmla="*/ 147 w 147"/>
                  <a:gd name="T3" fmla="*/ 17 h 49"/>
                  <a:gd name="T4" fmla="*/ 147 w 147"/>
                  <a:gd name="T5" fmla="*/ 0 h 49"/>
                  <a:gd name="T6" fmla="*/ 0 w 147"/>
                  <a:gd name="T7" fmla="*/ 32 h 49"/>
                  <a:gd name="T8" fmla="*/ 0 w 147"/>
                  <a:gd name="T9" fmla="*/ 49 h 49"/>
                  <a:gd name="T10" fmla="*/ 0 w 147"/>
                  <a:gd name="T11" fmla="*/ 49 h 49"/>
                  <a:gd name="T12" fmla="*/ 0 60000 65536"/>
                  <a:gd name="T13" fmla="*/ 0 60000 65536"/>
                  <a:gd name="T14" fmla="*/ 0 60000 65536"/>
                  <a:gd name="T15" fmla="*/ 0 60000 65536"/>
                  <a:gd name="T16" fmla="*/ 0 60000 65536"/>
                  <a:gd name="T17" fmla="*/ 0 60000 65536"/>
                  <a:gd name="T18" fmla="*/ 0 w 147"/>
                  <a:gd name="T19" fmla="*/ 0 h 49"/>
                  <a:gd name="T20" fmla="*/ 147 w 147"/>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147" h="49">
                    <a:moveTo>
                      <a:pt x="0" y="49"/>
                    </a:moveTo>
                    <a:lnTo>
                      <a:pt x="147" y="17"/>
                    </a:lnTo>
                    <a:lnTo>
                      <a:pt x="147" y="0"/>
                    </a:lnTo>
                    <a:lnTo>
                      <a:pt x="0" y="32"/>
                    </a:lnTo>
                    <a:lnTo>
                      <a:pt x="0" y="49"/>
                    </a:lnTo>
                    <a:close/>
                  </a:path>
                </a:pathLst>
              </a:custGeom>
              <a:solidFill>
                <a:srgbClr val="000000"/>
              </a:solidFill>
              <a:ln w="9525">
                <a:noFill/>
                <a:round/>
                <a:headEnd/>
                <a:tailEnd/>
              </a:ln>
            </p:spPr>
            <p:txBody>
              <a:bodyPr/>
              <a:lstStyle/>
              <a:p>
                <a:endParaRPr lang="en-US">
                  <a:latin typeface="Calibri" pitchFamily="34" charset="0"/>
                </a:endParaRPr>
              </a:p>
            </p:txBody>
          </p:sp>
          <p:sp>
            <p:nvSpPr>
              <p:cNvPr id="33886" name="Freeform 12"/>
              <p:cNvSpPr>
                <a:spLocks/>
              </p:cNvSpPr>
              <p:nvPr/>
            </p:nvSpPr>
            <p:spPr bwMode="auto">
              <a:xfrm>
                <a:off x="685" y="1979"/>
                <a:ext cx="153" cy="36"/>
              </a:xfrm>
              <a:custGeom>
                <a:avLst/>
                <a:gdLst>
                  <a:gd name="T0" fmla="*/ 0 w 153"/>
                  <a:gd name="T1" fmla="*/ 36 h 36"/>
                  <a:gd name="T2" fmla="*/ 153 w 153"/>
                  <a:gd name="T3" fmla="*/ 2 h 36"/>
                  <a:gd name="T4" fmla="*/ 150 w 153"/>
                  <a:gd name="T5" fmla="*/ 0 h 36"/>
                  <a:gd name="T6" fmla="*/ 0 w 153"/>
                  <a:gd name="T7" fmla="*/ 32 h 36"/>
                  <a:gd name="T8" fmla="*/ 0 w 153"/>
                  <a:gd name="T9" fmla="*/ 36 h 36"/>
                  <a:gd name="T10" fmla="*/ 0 w 153"/>
                  <a:gd name="T11" fmla="*/ 36 h 36"/>
                  <a:gd name="T12" fmla="*/ 0 60000 65536"/>
                  <a:gd name="T13" fmla="*/ 0 60000 65536"/>
                  <a:gd name="T14" fmla="*/ 0 60000 65536"/>
                  <a:gd name="T15" fmla="*/ 0 60000 65536"/>
                  <a:gd name="T16" fmla="*/ 0 60000 65536"/>
                  <a:gd name="T17" fmla="*/ 0 60000 65536"/>
                  <a:gd name="T18" fmla="*/ 0 w 153"/>
                  <a:gd name="T19" fmla="*/ 0 h 36"/>
                  <a:gd name="T20" fmla="*/ 153 w 153"/>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53" h="36">
                    <a:moveTo>
                      <a:pt x="0" y="36"/>
                    </a:moveTo>
                    <a:lnTo>
                      <a:pt x="153" y="2"/>
                    </a:lnTo>
                    <a:lnTo>
                      <a:pt x="150" y="0"/>
                    </a:lnTo>
                    <a:lnTo>
                      <a:pt x="0" y="32"/>
                    </a:lnTo>
                    <a:lnTo>
                      <a:pt x="0" y="36"/>
                    </a:lnTo>
                    <a:close/>
                  </a:path>
                </a:pathLst>
              </a:custGeom>
              <a:solidFill>
                <a:srgbClr val="FFFFFF"/>
              </a:solidFill>
              <a:ln w="9525">
                <a:noFill/>
                <a:round/>
                <a:headEnd/>
                <a:tailEnd/>
              </a:ln>
            </p:spPr>
            <p:txBody>
              <a:bodyPr/>
              <a:lstStyle/>
              <a:p>
                <a:endParaRPr lang="en-US">
                  <a:latin typeface="Calibri" pitchFamily="34" charset="0"/>
                </a:endParaRPr>
              </a:p>
            </p:txBody>
          </p:sp>
          <p:sp>
            <p:nvSpPr>
              <p:cNvPr id="33887" name="Line 13"/>
              <p:cNvSpPr>
                <a:spLocks noChangeShapeType="1"/>
              </p:cNvSpPr>
              <p:nvPr/>
            </p:nvSpPr>
            <p:spPr bwMode="auto">
              <a:xfrm flipV="1">
                <a:off x="679" y="2034"/>
                <a:ext cx="165" cy="37"/>
              </a:xfrm>
              <a:prstGeom prst="line">
                <a:avLst/>
              </a:prstGeom>
              <a:noFill/>
              <a:ln w="3175">
                <a:solidFill>
                  <a:srgbClr val="B3B3B3"/>
                </a:solidFill>
                <a:miter lim="800000"/>
                <a:headEnd/>
                <a:tailEnd/>
              </a:ln>
            </p:spPr>
            <p:txBody>
              <a:bodyPr/>
              <a:lstStyle/>
              <a:p>
                <a:endParaRPr lang="en-US"/>
              </a:p>
            </p:txBody>
          </p:sp>
          <p:sp>
            <p:nvSpPr>
              <p:cNvPr id="33888" name="Line 14"/>
              <p:cNvSpPr>
                <a:spLocks noChangeShapeType="1"/>
              </p:cNvSpPr>
              <p:nvPr/>
            </p:nvSpPr>
            <p:spPr bwMode="auto">
              <a:xfrm flipH="1">
                <a:off x="679" y="1891"/>
                <a:ext cx="165" cy="36"/>
              </a:xfrm>
              <a:prstGeom prst="line">
                <a:avLst/>
              </a:prstGeom>
              <a:noFill/>
              <a:ln w="3175">
                <a:solidFill>
                  <a:srgbClr val="B3B3B3"/>
                </a:solidFill>
                <a:miter lim="800000"/>
                <a:headEnd/>
                <a:tailEnd/>
              </a:ln>
            </p:spPr>
            <p:txBody>
              <a:bodyPr/>
              <a:lstStyle/>
              <a:p>
                <a:endParaRPr lang="en-US"/>
              </a:p>
            </p:txBody>
          </p:sp>
          <p:sp>
            <p:nvSpPr>
              <p:cNvPr id="33889" name="Line 15"/>
              <p:cNvSpPr>
                <a:spLocks noChangeShapeType="1"/>
              </p:cNvSpPr>
              <p:nvPr/>
            </p:nvSpPr>
            <p:spPr bwMode="auto">
              <a:xfrm>
                <a:off x="679" y="1925"/>
                <a:ext cx="0" cy="146"/>
              </a:xfrm>
              <a:prstGeom prst="line">
                <a:avLst/>
              </a:prstGeom>
              <a:noFill/>
              <a:ln w="3175">
                <a:solidFill>
                  <a:srgbClr val="999999"/>
                </a:solidFill>
                <a:miter lim="800000"/>
                <a:headEnd/>
                <a:tailEnd/>
              </a:ln>
            </p:spPr>
            <p:txBody>
              <a:bodyPr/>
              <a:lstStyle/>
              <a:p>
                <a:endParaRPr lang="en-US"/>
              </a:p>
            </p:txBody>
          </p:sp>
          <p:sp>
            <p:nvSpPr>
              <p:cNvPr id="33890" name="Freeform 16"/>
              <p:cNvSpPr>
                <a:spLocks/>
              </p:cNvSpPr>
              <p:nvPr/>
            </p:nvSpPr>
            <p:spPr bwMode="auto">
              <a:xfrm>
                <a:off x="445" y="1686"/>
                <a:ext cx="412" cy="777"/>
              </a:xfrm>
              <a:custGeom>
                <a:avLst/>
                <a:gdLst>
                  <a:gd name="T0" fmla="*/ 225 w 412"/>
                  <a:gd name="T1" fmla="*/ 148 h 777"/>
                  <a:gd name="T2" fmla="*/ 231 w 412"/>
                  <a:gd name="T3" fmla="*/ 777 h 777"/>
                  <a:gd name="T4" fmla="*/ 231 w 412"/>
                  <a:gd name="T5" fmla="*/ 777 h 777"/>
                  <a:gd name="T6" fmla="*/ 124 w 412"/>
                  <a:gd name="T7" fmla="*/ 729 h 777"/>
                  <a:gd name="T8" fmla="*/ 14 w 412"/>
                  <a:gd name="T9" fmla="*/ 678 h 777"/>
                  <a:gd name="T10" fmla="*/ 14 w 412"/>
                  <a:gd name="T11" fmla="*/ 678 h 777"/>
                  <a:gd name="T12" fmla="*/ 9 w 412"/>
                  <a:gd name="T13" fmla="*/ 674 h 777"/>
                  <a:gd name="T14" fmla="*/ 6 w 412"/>
                  <a:gd name="T15" fmla="*/ 672 h 777"/>
                  <a:gd name="T16" fmla="*/ 3 w 412"/>
                  <a:gd name="T17" fmla="*/ 668 h 777"/>
                  <a:gd name="T18" fmla="*/ 3 w 412"/>
                  <a:gd name="T19" fmla="*/ 668 h 777"/>
                  <a:gd name="T20" fmla="*/ 2 w 412"/>
                  <a:gd name="T21" fmla="*/ 664 h 777"/>
                  <a:gd name="T22" fmla="*/ 1 w 412"/>
                  <a:gd name="T23" fmla="*/ 659 h 777"/>
                  <a:gd name="T24" fmla="*/ 1 w 412"/>
                  <a:gd name="T25" fmla="*/ 655 h 777"/>
                  <a:gd name="T26" fmla="*/ 0 w 412"/>
                  <a:gd name="T27" fmla="*/ 648 h 777"/>
                  <a:gd name="T28" fmla="*/ 0 w 412"/>
                  <a:gd name="T29" fmla="*/ 648 h 777"/>
                  <a:gd name="T30" fmla="*/ 0 w 412"/>
                  <a:gd name="T31" fmla="*/ 73 h 777"/>
                  <a:gd name="T32" fmla="*/ 0 w 412"/>
                  <a:gd name="T33" fmla="*/ 73 h 777"/>
                  <a:gd name="T34" fmla="*/ 1 w 412"/>
                  <a:gd name="T35" fmla="*/ 66 h 777"/>
                  <a:gd name="T36" fmla="*/ 1 w 412"/>
                  <a:gd name="T37" fmla="*/ 62 h 777"/>
                  <a:gd name="T38" fmla="*/ 4 w 412"/>
                  <a:gd name="T39" fmla="*/ 56 h 777"/>
                  <a:gd name="T40" fmla="*/ 7 w 412"/>
                  <a:gd name="T41" fmla="*/ 48 h 777"/>
                  <a:gd name="T42" fmla="*/ 7 w 412"/>
                  <a:gd name="T43" fmla="*/ 48 h 777"/>
                  <a:gd name="T44" fmla="*/ 10 w 412"/>
                  <a:gd name="T45" fmla="*/ 47 h 777"/>
                  <a:gd name="T46" fmla="*/ 13 w 412"/>
                  <a:gd name="T47" fmla="*/ 41 h 777"/>
                  <a:gd name="T48" fmla="*/ 18 w 412"/>
                  <a:gd name="T49" fmla="*/ 38 h 777"/>
                  <a:gd name="T50" fmla="*/ 24 w 412"/>
                  <a:gd name="T51" fmla="*/ 34 h 777"/>
                  <a:gd name="T52" fmla="*/ 24 w 412"/>
                  <a:gd name="T53" fmla="*/ 34 h 777"/>
                  <a:gd name="T54" fmla="*/ 33 w 412"/>
                  <a:gd name="T55" fmla="*/ 32 h 777"/>
                  <a:gd name="T56" fmla="*/ 49 w 412"/>
                  <a:gd name="T57" fmla="*/ 29 h 777"/>
                  <a:gd name="T58" fmla="*/ 95 w 412"/>
                  <a:gd name="T59" fmla="*/ 17 h 777"/>
                  <a:gd name="T60" fmla="*/ 179 w 412"/>
                  <a:gd name="T61" fmla="*/ 1 h 777"/>
                  <a:gd name="T62" fmla="*/ 179 w 412"/>
                  <a:gd name="T63" fmla="*/ 1 h 777"/>
                  <a:gd name="T64" fmla="*/ 187 w 412"/>
                  <a:gd name="T65" fmla="*/ 0 h 777"/>
                  <a:gd name="T66" fmla="*/ 195 w 412"/>
                  <a:gd name="T67" fmla="*/ 1 h 777"/>
                  <a:gd name="T68" fmla="*/ 205 w 412"/>
                  <a:gd name="T69" fmla="*/ 4 h 777"/>
                  <a:gd name="T70" fmla="*/ 219 w 412"/>
                  <a:gd name="T71" fmla="*/ 9 h 777"/>
                  <a:gd name="T72" fmla="*/ 219 w 412"/>
                  <a:gd name="T73" fmla="*/ 9 h 777"/>
                  <a:gd name="T74" fmla="*/ 412 w 412"/>
                  <a:gd name="T75" fmla="*/ 95 h 777"/>
                  <a:gd name="T76" fmla="*/ 225 w 412"/>
                  <a:gd name="T77" fmla="*/ 148 h 777"/>
                  <a:gd name="T78" fmla="*/ 225 w 412"/>
                  <a:gd name="T79" fmla="*/ 148 h 7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12"/>
                  <a:gd name="T121" fmla="*/ 0 h 777"/>
                  <a:gd name="T122" fmla="*/ 412 w 412"/>
                  <a:gd name="T123" fmla="*/ 777 h 77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12" h="777">
                    <a:moveTo>
                      <a:pt x="225" y="148"/>
                    </a:moveTo>
                    <a:lnTo>
                      <a:pt x="231" y="777"/>
                    </a:lnTo>
                    <a:lnTo>
                      <a:pt x="124" y="729"/>
                    </a:lnTo>
                    <a:lnTo>
                      <a:pt x="14" y="678"/>
                    </a:lnTo>
                    <a:lnTo>
                      <a:pt x="9" y="674"/>
                    </a:lnTo>
                    <a:lnTo>
                      <a:pt x="6" y="672"/>
                    </a:lnTo>
                    <a:lnTo>
                      <a:pt x="3" y="668"/>
                    </a:lnTo>
                    <a:lnTo>
                      <a:pt x="2" y="664"/>
                    </a:lnTo>
                    <a:lnTo>
                      <a:pt x="1" y="659"/>
                    </a:lnTo>
                    <a:lnTo>
                      <a:pt x="1" y="655"/>
                    </a:lnTo>
                    <a:lnTo>
                      <a:pt x="0" y="648"/>
                    </a:lnTo>
                    <a:lnTo>
                      <a:pt x="0" y="73"/>
                    </a:lnTo>
                    <a:lnTo>
                      <a:pt x="1" y="66"/>
                    </a:lnTo>
                    <a:lnTo>
                      <a:pt x="1" y="62"/>
                    </a:lnTo>
                    <a:lnTo>
                      <a:pt x="4" y="56"/>
                    </a:lnTo>
                    <a:lnTo>
                      <a:pt x="7" y="48"/>
                    </a:lnTo>
                    <a:lnTo>
                      <a:pt x="10" y="47"/>
                    </a:lnTo>
                    <a:lnTo>
                      <a:pt x="13" y="41"/>
                    </a:lnTo>
                    <a:lnTo>
                      <a:pt x="18" y="38"/>
                    </a:lnTo>
                    <a:lnTo>
                      <a:pt x="24" y="34"/>
                    </a:lnTo>
                    <a:lnTo>
                      <a:pt x="33" y="32"/>
                    </a:lnTo>
                    <a:lnTo>
                      <a:pt x="49" y="29"/>
                    </a:lnTo>
                    <a:lnTo>
                      <a:pt x="95" y="17"/>
                    </a:lnTo>
                    <a:lnTo>
                      <a:pt x="179" y="1"/>
                    </a:lnTo>
                    <a:lnTo>
                      <a:pt x="187" y="0"/>
                    </a:lnTo>
                    <a:lnTo>
                      <a:pt x="195" y="1"/>
                    </a:lnTo>
                    <a:lnTo>
                      <a:pt x="205" y="4"/>
                    </a:lnTo>
                    <a:lnTo>
                      <a:pt x="219" y="9"/>
                    </a:lnTo>
                    <a:lnTo>
                      <a:pt x="412" y="95"/>
                    </a:lnTo>
                    <a:lnTo>
                      <a:pt x="225" y="148"/>
                    </a:lnTo>
                    <a:close/>
                  </a:path>
                </a:pathLst>
              </a:custGeom>
              <a:solidFill>
                <a:srgbClr val="EDEDED"/>
              </a:solidFill>
              <a:ln w="9525">
                <a:noFill/>
                <a:round/>
                <a:headEnd/>
                <a:tailEnd/>
              </a:ln>
            </p:spPr>
            <p:txBody>
              <a:bodyPr/>
              <a:lstStyle/>
              <a:p>
                <a:endParaRPr lang="en-US">
                  <a:latin typeface="Calibri" pitchFamily="34" charset="0"/>
                </a:endParaRPr>
              </a:p>
            </p:txBody>
          </p:sp>
          <p:sp>
            <p:nvSpPr>
              <p:cNvPr id="33891" name="Freeform 17"/>
              <p:cNvSpPr>
                <a:spLocks/>
              </p:cNvSpPr>
              <p:nvPr/>
            </p:nvSpPr>
            <p:spPr bwMode="auto">
              <a:xfrm>
                <a:off x="445" y="1686"/>
                <a:ext cx="412" cy="777"/>
              </a:xfrm>
              <a:custGeom>
                <a:avLst/>
                <a:gdLst>
                  <a:gd name="T0" fmla="*/ 225 w 412"/>
                  <a:gd name="T1" fmla="*/ 148 h 777"/>
                  <a:gd name="T2" fmla="*/ 231 w 412"/>
                  <a:gd name="T3" fmla="*/ 777 h 777"/>
                  <a:gd name="T4" fmla="*/ 231 w 412"/>
                  <a:gd name="T5" fmla="*/ 777 h 777"/>
                  <a:gd name="T6" fmla="*/ 124 w 412"/>
                  <a:gd name="T7" fmla="*/ 729 h 777"/>
                  <a:gd name="T8" fmla="*/ 14 w 412"/>
                  <a:gd name="T9" fmla="*/ 678 h 777"/>
                  <a:gd name="T10" fmla="*/ 14 w 412"/>
                  <a:gd name="T11" fmla="*/ 678 h 777"/>
                  <a:gd name="T12" fmla="*/ 9 w 412"/>
                  <a:gd name="T13" fmla="*/ 674 h 777"/>
                  <a:gd name="T14" fmla="*/ 6 w 412"/>
                  <a:gd name="T15" fmla="*/ 672 h 777"/>
                  <a:gd name="T16" fmla="*/ 3 w 412"/>
                  <a:gd name="T17" fmla="*/ 668 h 777"/>
                  <a:gd name="T18" fmla="*/ 3 w 412"/>
                  <a:gd name="T19" fmla="*/ 668 h 777"/>
                  <a:gd name="T20" fmla="*/ 2 w 412"/>
                  <a:gd name="T21" fmla="*/ 664 h 777"/>
                  <a:gd name="T22" fmla="*/ 1 w 412"/>
                  <a:gd name="T23" fmla="*/ 659 h 777"/>
                  <a:gd name="T24" fmla="*/ 1 w 412"/>
                  <a:gd name="T25" fmla="*/ 655 h 777"/>
                  <a:gd name="T26" fmla="*/ 0 w 412"/>
                  <a:gd name="T27" fmla="*/ 648 h 777"/>
                  <a:gd name="T28" fmla="*/ 0 w 412"/>
                  <a:gd name="T29" fmla="*/ 648 h 777"/>
                  <a:gd name="T30" fmla="*/ 0 w 412"/>
                  <a:gd name="T31" fmla="*/ 73 h 777"/>
                  <a:gd name="T32" fmla="*/ 0 w 412"/>
                  <a:gd name="T33" fmla="*/ 73 h 777"/>
                  <a:gd name="T34" fmla="*/ 1 w 412"/>
                  <a:gd name="T35" fmla="*/ 66 h 777"/>
                  <a:gd name="T36" fmla="*/ 1 w 412"/>
                  <a:gd name="T37" fmla="*/ 62 h 777"/>
                  <a:gd name="T38" fmla="*/ 4 w 412"/>
                  <a:gd name="T39" fmla="*/ 56 h 777"/>
                  <a:gd name="T40" fmla="*/ 7 w 412"/>
                  <a:gd name="T41" fmla="*/ 48 h 777"/>
                  <a:gd name="T42" fmla="*/ 7 w 412"/>
                  <a:gd name="T43" fmla="*/ 48 h 777"/>
                  <a:gd name="T44" fmla="*/ 10 w 412"/>
                  <a:gd name="T45" fmla="*/ 47 h 777"/>
                  <a:gd name="T46" fmla="*/ 13 w 412"/>
                  <a:gd name="T47" fmla="*/ 41 h 777"/>
                  <a:gd name="T48" fmla="*/ 18 w 412"/>
                  <a:gd name="T49" fmla="*/ 38 h 777"/>
                  <a:gd name="T50" fmla="*/ 24 w 412"/>
                  <a:gd name="T51" fmla="*/ 34 h 777"/>
                  <a:gd name="T52" fmla="*/ 24 w 412"/>
                  <a:gd name="T53" fmla="*/ 34 h 777"/>
                  <a:gd name="T54" fmla="*/ 33 w 412"/>
                  <a:gd name="T55" fmla="*/ 32 h 777"/>
                  <a:gd name="T56" fmla="*/ 49 w 412"/>
                  <a:gd name="T57" fmla="*/ 29 h 777"/>
                  <a:gd name="T58" fmla="*/ 95 w 412"/>
                  <a:gd name="T59" fmla="*/ 17 h 777"/>
                  <a:gd name="T60" fmla="*/ 179 w 412"/>
                  <a:gd name="T61" fmla="*/ 1 h 777"/>
                  <a:gd name="T62" fmla="*/ 179 w 412"/>
                  <a:gd name="T63" fmla="*/ 1 h 777"/>
                  <a:gd name="T64" fmla="*/ 187 w 412"/>
                  <a:gd name="T65" fmla="*/ 0 h 777"/>
                  <a:gd name="T66" fmla="*/ 195 w 412"/>
                  <a:gd name="T67" fmla="*/ 1 h 777"/>
                  <a:gd name="T68" fmla="*/ 205 w 412"/>
                  <a:gd name="T69" fmla="*/ 4 h 777"/>
                  <a:gd name="T70" fmla="*/ 219 w 412"/>
                  <a:gd name="T71" fmla="*/ 9 h 777"/>
                  <a:gd name="T72" fmla="*/ 219 w 412"/>
                  <a:gd name="T73" fmla="*/ 9 h 777"/>
                  <a:gd name="T74" fmla="*/ 412 w 412"/>
                  <a:gd name="T75" fmla="*/ 95 h 777"/>
                  <a:gd name="T76" fmla="*/ 225 w 412"/>
                  <a:gd name="T77" fmla="*/ 148 h 777"/>
                  <a:gd name="T78" fmla="*/ 225 w 412"/>
                  <a:gd name="T79" fmla="*/ 148 h 7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12"/>
                  <a:gd name="T121" fmla="*/ 0 h 777"/>
                  <a:gd name="T122" fmla="*/ 412 w 412"/>
                  <a:gd name="T123" fmla="*/ 777 h 77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12" h="777">
                    <a:moveTo>
                      <a:pt x="225" y="148"/>
                    </a:moveTo>
                    <a:lnTo>
                      <a:pt x="231" y="777"/>
                    </a:lnTo>
                    <a:lnTo>
                      <a:pt x="124" y="729"/>
                    </a:lnTo>
                    <a:lnTo>
                      <a:pt x="14" y="678"/>
                    </a:lnTo>
                    <a:lnTo>
                      <a:pt x="9" y="674"/>
                    </a:lnTo>
                    <a:lnTo>
                      <a:pt x="6" y="672"/>
                    </a:lnTo>
                    <a:lnTo>
                      <a:pt x="3" y="668"/>
                    </a:lnTo>
                    <a:lnTo>
                      <a:pt x="2" y="664"/>
                    </a:lnTo>
                    <a:lnTo>
                      <a:pt x="1" y="659"/>
                    </a:lnTo>
                    <a:lnTo>
                      <a:pt x="1" y="655"/>
                    </a:lnTo>
                    <a:lnTo>
                      <a:pt x="0" y="648"/>
                    </a:lnTo>
                    <a:lnTo>
                      <a:pt x="0" y="73"/>
                    </a:lnTo>
                    <a:lnTo>
                      <a:pt x="1" y="66"/>
                    </a:lnTo>
                    <a:lnTo>
                      <a:pt x="1" y="62"/>
                    </a:lnTo>
                    <a:lnTo>
                      <a:pt x="4" y="56"/>
                    </a:lnTo>
                    <a:lnTo>
                      <a:pt x="7" y="48"/>
                    </a:lnTo>
                    <a:lnTo>
                      <a:pt x="10" y="47"/>
                    </a:lnTo>
                    <a:lnTo>
                      <a:pt x="13" y="41"/>
                    </a:lnTo>
                    <a:lnTo>
                      <a:pt x="18" y="38"/>
                    </a:lnTo>
                    <a:lnTo>
                      <a:pt x="24" y="34"/>
                    </a:lnTo>
                    <a:lnTo>
                      <a:pt x="33" y="32"/>
                    </a:lnTo>
                    <a:lnTo>
                      <a:pt x="49" y="29"/>
                    </a:lnTo>
                    <a:lnTo>
                      <a:pt x="95" y="17"/>
                    </a:lnTo>
                    <a:lnTo>
                      <a:pt x="179" y="1"/>
                    </a:lnTo>
                    <a:lnTo>
                      <a:pt x="187" y="0"/>
                    </a:lnTo>
                    <a:lnTo>
                      <a:pt x="195" y="1"/>
                    </a:lnTo>
                    <a:lnTo>
                      <a:pt x="205" y="4"/>
                    </a:lnTo>
                    <a:lnTo>
                      <a:pt x="219" y="9"/>
                    </a:lnTo>
                    <a:lnTo>
                      <a:pt x="412" y="95"/>
                    </a:lnTo>
                    <a:lnTo>
                      <a:pt x="225" y="148"/>
                    </a:lnTo>
                    <a:close/>
                  </a:path>
                </a:pathLst>
              </a:custGeom>
              <a:noFill/>
              <a:ln w="6350">
                <a:solidFill>
                  <a:srgbClr val="000000"/>
                </a:solidFill>
                <a:miter lim="800000"/>
                <a:headEnd/>
                <a:tailEnd/>
              </a:ln>
            </p:spPr>
            <p:txBody>
              <a:bodyPr/>
              <a:lstStyle/>
              <a:p>
                <a:endParaRPr lang="en-US">
                  <a:latin typeface="Calibri" pitchFamily="34" charset="0"/>
                </a:endParaRPr>
              </a:p>
            </p:txBody>
          </p:sp>
          <p:sp>
            <p:nvSpPr>
              <p:cNvPr id="33892" name="Freeform 18"/>
              <p:cNvSpPr>
                <a:spLocks/>
              </p:cNvSpPr>
              <p:nvPr/>
            </p:nvSpPr>
            <p:spPr bwMode="auto">
              <a:xfrm>
                <a:off x="658" y="1781"/>
                <a:ext cx="216" cy="682"/>
              </a:xfrm>
              <a:custGeom>
                <a:avLst/>
                <a:gdLst>
                  <a:gd name="T0" fmla="*/ 0 w 216"/>
                  <a:gd name="T1" fmla="*/ 650 h 682"/>
                  <a:gd name="T2" fmla="*/ 0 w 216"/>
                  <a:gd name="T3" fmla="*/ 650 h 682"/>
                  <a:gd name="T4" fmla="*/ 2 w 216"/>
                  <a:gd name="T5" fmla="*/ 659 h 682"/>
                  <a:gd name="T6" fmla="*/ 3 w 216"/>
                  <a:gd name="T7" fmla="*/ 664 h 682"/>
                  <a:gd name="T8" fmla="*/ 5 w 216"/>
                  <a:gd name="T9" fmla="*/ 671 h 682"/>
                  <a:gd name="T10" fmla="*/ 9 w 216"/>
                  <a:gd name="T11" fmla="*/ 675 h 682"/>
                  <a:gd name="T12" fmla="*/ 14 w 216"/>
                  <a:gd name="T13" fmla="*/ 679 h 682"/>
                  <a:gd name="T14" fmla="*/ 19 w 216"/>
                  <a:gd name="T15" fmla="*/ 682 h 682"/>
                  <a:gd name="T16" fmla="*/ 24 w 216"/>
                  <a:gd name="T17" fmla="*/ 682 h 682"/>
                  <a:gd name="T18" fmla="*/ 30 w 216"/>
                  <a:gd name="T19" fmla="*/ 682 h 682"/>
                  <a:gd name="T20" fmla="*/ 186 w 216"/>
                  <a:gd name="T21" fmla="*/ 648 h 682"/>
                  <a:gd name="T22" fmla="*/ 186 w 216"/>
                  <a:gd name="T23" fmla="*/ 648 h 682"/>
                  <a:gd name="T24" fmla="*/ 193 w 216"/>
                  <a:gd name="T25" fmla="*/ 646 h 682"/>
                  <a:gd name="T26" fmla="*/ 199 w 216"/>
                  <a:gd name="T27" fmla="*/ 642 h 682"/>
                  <a:gd name="T28" fmla="*/ 203 w 216"/>
                  <a:gd name="T29" fmla="*/ 637 h 682"/>
                  <a:gd name="T30" fmla="*/ 207 w 216"/>
                  <a:gd name="T31" fmla="*/ 632 h 682"/>
                  <a:gd name="T32" fmla="*/ 211 w 216"/>
                  <a:gd name="T33" fmla="*/ 625 h 682"/>
                  <a:gd name="T34" fmla="*/ 214 w 216"/>
                  <a:gd name="T35" fmla="*/ 619 h 682"/>
                  <a:gd name="T36" fmla="*/ 216 w 216"/>
                  <a:gd name="T37" fmla="*/ 611 h 682"/>
                  <a:gd name="T38" fmla="*/ 216 w 216"/>
                  <a:gd name="T39" fmla="*/ 603 h 682"/>
                  <a:gd name="T40" fmla="*/ 216 w 216"/>
                  <a:gd name="T41" fmla="*/ 32 h 682"/>
                  <a:gd name="T42" fmla="*/ 216 w 216"/>
                  <a:gd name="T43" fmla="*/ 32 h 682"/>
                  <a:gd name="T44" fmla="*/ 216 w 216"/>
                  <a:gd name="T45" fmla="*/ 24 h 682"/>
                  <a:gd name="T46" fmla="*/ 214 w 216"/>
                  <a:gd name="T47" fmla="*/ 17 h 682"/>
                  <a:gd name="T48" fmla="*/ 211 w 216"/>
                  <a:gd name="T49" fmla="*/ 11 h 682"/>
                  <a:gd name="T50" fmla="*/ 207 w 216"/>
                  <a:gd name="T51" fmla="*/ 7 h 682"/>
                  <a:gd name="T52" fmla="*/ 203 w 216"/>
                  <a:gd name="T53" fmla="*/ 3 h 682"/>
                  <a:gd name="T54" fmla="*/ 199 w 216"/>
                  <a:gd name="T55" fmla="*/ 0 h 682"/>
                  <a:gd name="T56" fmla="*/ 193 w 216"/>
                  <a:gd name="T57" fmla="*/ 0 h 682"/>
                  <a:gd name="T58" fmla="*/ 186 w 216"/>
                  <a:gd name="T59" fmla="*/ 0 h 682"/>
                  <a:gd name="T60" fmla="*/ 30 w 216"/>
                  <a:gd name="T61" fmla="*/ 34 h 682"/>
                  <a:gd name="T62" fmla="*/ 30 w 216"/>
                  <a:gd name="T63" fmla="*/ 34 h 682"/>
                  <a:gd name="T64" fmla="*/ 24 w 216"/>
                  <a:gd name="T65" fmla="*/ 36 h 682"/>
                  <a:gd name="T66" fmla="*/ 19 w 216"/>
                  <a:gd name="T67" fmla="*/ 40 h 682"/>
                  <a:gd name="T68" fmla="*/ 14 w 216"/>
                  <a:gd name="T69" fmla="*/ 44 h 682"/>
                  <a:gd name="T70" fmla="*/ 9 w 216"/>
                  <a:gd name="T71" fmla="*/ 50 h 682"/>
                  <a:gd name="T72" fmla="*/ 5 w 216"/>
                  <a:gd name="T73" fmla="*/ 57 h 682"/>
                  <a:gd name="T74" fmla="*/ 3 w 216"/>
                  <a:gd name="T75" fmla="*/ 63 h 682"/>
                  <a:gd name="T76" fmla="*/ 2 w 216"/>
                  <a:gd name="T77" fmla="*/ 71 h 682"/>
                  <a:gd name="T78" fmla="*/ 0 w 216"/>
                  <a:gd name="T79" fmla="*/ 79 h 682"/>
                  <a:gd name="T80" fmla="*/ 0 w 216"/>
                  <a:gd name="T81" fmla="*/ 650 h 682"/>
                  <a:gd name="T82" fmla="*/ 0 w 216"/>
                  <a:gd name="T83" fmla="*/ 650 h 6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6"/>
                  <a:gd name="T127" fmla="*/ 0 h 682"/>
                  <a:gd name="T128" fmla="*/ 216 w 216"/>
                  <a:gd name="T129" fmla="*/ 682 h 6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6" h="682">
                    <a:moveTo>
                      <a:pt x="0" y="650"/>
                    </a:moveTo>
                    <a:lnTo>
                      <a:pt x="0" y="650"/>
                    </a:lnTo>
                    <a:lnTo>
                      <a:pt x="2" y="659"/>
                    </a:lnTo>
                    <a:lnTo>
                      <a:pt x="3" y="664"/>
                    </a:lnTo>
                    <a:lnTo>
                      <a:pt x="5" y="671"/>
                    </a:lnTo>
                    <a:lnTo>
                      <a:pt x="9" y="675"/>
                    </a:lnTo>
                    <a:lnTo>
                      <a:pt x="14" y="679"/>
                    </a:lnTo>
                    <a:lnTo>
                      <a:pt x="19" y="682"/>
                    </a:lnTo>
                    <a:lnTo>
                      <a:pt x="24" y="682"/>
                    </a:lnTo>
                    <a:lnTo>
                      <a:pt x="30" y="682"/>
                    </a:lnTo>
                    <a:lnTo>
                      <a:pt x="186" y="648"/>
                    </a:lnTo>
                    <a:lnTo>
                      <a:pt x="193" y="646"/>
                    </a:lnTo>
                    <a:lnTo>
                      <a:pt x="199" y="642"/>
                    </a:lnTo>
                    <a:lnTo>
                      <a:pt x="203" y="637"/>
                    </a:lnTo>
                    <a:lnTo>
                      <a:pt x="207" y="632"/>
                    </a:lnTo>
                    <a:lnTo>
                      <a:pt x="211" y="625"/>
                    </a:lnTo>
                    <a:lnTo>
                      <a:pt x="214" y="619"/>
                    </a:lnTo>
                    <a:lnTo>
                      <a:pt x="216" y="611"/>
                    </a:lnTo>
                    <a:lnTo>
                      <a:pt x="216" y="603"/>
                    </a:lnTo>
                    <a:lnTo>
                      <a:pt x="216" y="32"/>
                    </a:lnTo>
                    <a:lnTo>
                      <a:pt x="216" y="24"/>
                    </a:lnTo>
                    <a:lnTo>
                      <a:pt x="214" y="17"/>
                    </a:lnTo>
                    <a:lnTo>
                      <a:pt x="211" y="11"/>
                    </a:lnTo>
                    <a:lnTo>
                      <a:pt x="207" y="7"/>
                    </a:lnTo>
                    <a:lnTo>
                      <a:pt x="203" y="3"/>
                    </a:lnTo>
                    <a:lnTo>
                      <a:pt x="199" y="0"/>
                    </a:lnTo>
                    <a:lnTo>
                      <a:pt x="193" y="0"/>
                    </a:lnTo>
                    <a:lnTo>
                      <a:pt x="186" y="0"/>
                    </a:lnTo>
                    <a:lnTo>
                      <a:pt x="30" y="34"/>
                    </a:lnTo>
                    <a:lnTo>
                      <a:pt x="24" y="36"/>
                    </a:lnTo>
                    <a:lnTo>
                      <a:pt x="19" y="40"/>
                    </a:lnTo>
                    <a:lnTo>
                      <a:pt x="14" y="44"/>
                    </a:lnTo>
                    <a:lnTo>
                      <a:pt x="9" y="50"/>
                    </a:lnTo>
                    <a:lnTo>
                      <a:pt x="5" y="57"/>
                    </a:lnTo>
                    <a:lnTo>
                      <a:pt x="3" y="63"/>
                    </a:lnTo>
                    <a:lnTo>
                      <a:pt x="2" y="71"/>
                    </a:lnTo>
                    <a:lnTo>
                      <a:pt x="0" y="79"/>
                    </a:lnTo>
                    <a:lnTo>
                      <a:pt x="0" y="650"/>
                    </a:lnTo>
                    <a:close/>
                  </a:path>
                </a:pathLst>
              </a:custGeom>
              <a:solidFill>
                <a:srgbClr val="F7F7F7"/>
              </a:solidFill>
              <a:ln w="9525">
                <a:noFill/>
                <a:round/>
                <a:headEnd/>
                <a:tailEnd/>
              </a:ln>
            </p:spPr>
            <p:txBody>
              <a:bodyPr/>
              <a:lstStyle/>
              <a:p>
                <a:endParaRPr lang="en-US">
                  <a:latin typeface="Calibri" pitchFamily="34" charset="0"/>
                </a:endParaRPr>
              </a:p>
            </p:txBody>
          </p:sp>
          <p:sp>
            <p:nvSpPr>
              <p:cNvPr id="33893" name="Freeform 19"/>
              <p:cNvSpPr>
                <a:spLocks/>
              </p:cNvSpPr>
              <p:nvPr/>
            </p:nvSpPr>
            <p:spPr bwMode="auto">
              <a:xfrm>
                <a:off x="658" y="1781"/>
                <a:ext cx="216" cy="682"/>
              </a:xfrm>
              <a:custGeom>
                <a:avLst/>
                <a:gdLst>
                  <a:gd name="T0" fmla="*/ 0 w 216"/>
                  <a:gd name="T1" fmla="*/ 650 h 682"/>
                  <a:gd name="T2" fmla="*/ 0 w 216"/>
                  <a:gd name="T3" fmla="*/ 650 h 682"/>
                  <a:gd name="T4" fmla="*/ 2 w 216"/>
                  <a:gd name="T5" fmla="*/ 659 h 682"/>
                  <a:gd name="T6" fmla="*/ 3 w 216"/>
                  <a:gd name="T7" fmla="*/ 664 h 682"/>
                  <a:gd name="T8" fmla="*/ 5 w 216"/>
                  <a:gd name="T9" fmla="*/ 671 h 682"/>
                  <a:gd name="T10" fmla="*/ 9 w 216"/>
                  <a:gd name="T11" fmla="*/ 675 h 682"/>
                  <a:gd name="T12" fmla="*/ 14 w 216"/>
                  <a:gd name="T13" fmla="*/ 679 h 682"/>
                  <a:gd name="T14" fmla="*/ 19 w 216"/>
                  <a:gd name="T15" fmla="*/ 682 h 682"/>
                  <a:gd name="T16" fmla="*/ 24 w 216"/>
                  <a:gd name="T17" fmla="*/ 682 h 682"/>
                  <a:gd name="T18" fmla="*/ 30 w 216"/>
                  <a:gd name="T19" fmla="*/ 682 h 682"/>
                  <a:gd name="T20" fmla="*/ 186 w 216"/>
                  <a:gd name="T21" fmla="*/ 648 h 682"/>
                  <a:gd name="T22" fmla="*/ 186 w 216"/>
                  <a:gd name="T23" fmla="*/ 648 h 682"/>
                  <a:gd name="T24" fmla="*/ 193 w 216"/>
                  <a:gd name="T25" fmla="*/ 646 h 682"/>
                  <a:gd name="T26" fmla="*/ 199 w 216"/>
                  <a:gd name="T27" fmla="*/ 642 h 682"/>
                  <a:gd name="T28" fmla="*/ 203 w 216"/>
                  <a:gd name="T29" fmla="*/ 637 h 682"/>
                  <a:gd name="T30" fmla="*/ 207 w 216"/>
                  <a:gd name="T31" fmla="*/ 632 h 682"/>
                  <a:gd name="T32" fmla="*/ 211 w 216"/>
                  <a:gd name="T33" fmla="*/ 625 h 682"/>
                  <a:gd name="T34" fmla="*/ 214 w 216"/>
                  <a:gd name="T35" fmla="*/ 619 h 682"/>
                  <a:gd name="T36" fmla="*/ 216 w 216"/>
                  <a:gd name="T37" fmla="*/ 611 h 682"/>
                  <a:gd name="T38" fmla="*/ 216 w 216"/>
                  <a:gd name="T39" fmla="*/ 603 h 682"/>
                  <a:gd name="T40" fmla="*/ 216 w 216"/>
                  <a:gd name="T41" fmla="*/ 32 h 682"/>
                  <a:gd name="T42" fmla="*/ 216 w 216"/>
                  <a:gd name="T43" fmla="*/ 32 h 682"/>
                  <a:gd name="T44" fmla="*/ 216 w 216"/>
                  <a:gd name="T45" fmla="*/ 24 h 682"/>
                  <a:gd name="T46" fmla="*/ 214 w 216"/>
                  <a:gd name="T47" fmla="*/ 17 h 682"/>
                  <a:gd name="T48" fmla="*/ 211 w 216"/>
                  <a:gd name="T49" fmla="*/ 11 h 682"/>
                  <a:gd name="T50" fmla="*/ 207 w 216"/>
                  <a:gd name="T51" fmla="*/ 7 h 682"/>
                  <a:gd name="T52" fmla="*/ 203 w 216"/>
                  <a:gd name="T53" fmla="*/ 3 h 682"/>
                  <a:gd name="T54" fmla="*/ 199 w 216"/>
                  <a:gd name="T55" fmla="*/ 0 h 682"/>
                  <a:gd name="T56" fmla="*/ 193 w 216"/>
                  <a:gd name="T57" fmla="*/ 0 h 682"/>
                  <a:gd name="T58" fmla="*/ 186 w 216"/>
                  <a:gd name="T59" fmla="*/ 0 h 682"/>
                  <a:gd name="T60" fmla="*/ 30 w 216"/>
                  <a:gd name="T61" fmla="*/ 34 h 682"/>
                  <a:gd name="T62" fmla="*/ 30 w 216"/>
                  <a:gd name="T63" fmla="*/ 34 h 682"/>
                  <a:gd name="T64" fmla="*/ 24 w 216"/>
                  <a:gd name="T65" fmla="*/ 36 h 682"/>
                  <a:gd name="T66" fmla="*/ 19 w 216"/>
                  <a:gd name="T67" fmla="*/ 40 h 682"/>
                  <a:gd name="T68" fmla="*/ 14 w 216"/>
                  <a:gd name="T69" fmla="*/ 44 h 682"/>
                  <a:gd name="T70" fmla="*/ 9 w 216"/>
                  <a:gd name="T71" fmla="*/ 50 h 682"/>
                  <a:gd name="T72" fmla="*/ 5 w 216"/>
                  <a:gd name="T73" fmla="*/ 57 h 682"/>
                  <a:gd name="T74" fmla="*/ 3 w 216"/>
                  <a:gd name="T75" fmla="*/ 63 h 682"/>
                  <a:gd name="T76" fmla="*/ 2 w 216"/>
                  <a:gd name="T77" fmla="*/ 71 h 682"/>
                  <a:gd name="T78" fmla="*/ 0 w 216"/>
                  <a:gd name="T79" fmla="*/ 79 h 682"/>
                  <a:gd name="T80" fmla="*/ 0 w 216"/>
                  <a:gd name="T81" fmla="*/ 650 h 682"/>
                  <a:gd name="T82" fmla="*/ 0 w 216"/>
                  <a:gd name="T83" fmla="*/ 650 h 6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6"/>
                  <a:gd name="T127" fmla="*/ 0 h 682"/>
                  <a:gd name="T128" fmla="*/ 216 w 216"/>
                  <a:gd name="T129" fmla="*/ 682 h 6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6" h="682">
                    <a:moveTo>
                      <a:pt x="0" y="650"/>
                    </a:moveTo>
                    <a:lnTo>
                      <a:pt x="0" y="650"/>
                    </a:lnTo>
                    <a:lnTo>
                      <a:pt x="2" y="659"/>
                    </a:lnTo>
                    <a:lnTo>
                      <a:pt x="3" y="664"/>
                    </a:lnTo>
                    <a:lnTo>
                      <a:pt x="5" y="671"/>
                    </a:lnTo>
                    <a:lnTo>
                      <a:pt x="9" y="675"/>
                    </a:lnTo>
                    <a:lnTo>
                      <a:pt x="14" y="679"/>
                    </a:lnTo>
                    <a:lnTo>
                      <a:pt x="19" y="682"/>
                    </a:lnTo>
                    <a:lnTo>
                      <a:pt x="24" y="682"/>
                    </a:lnTo>
                    <a:lnTo>
                      <a:pt x="30" y="682"/>
                    </a:lnTo>
                    <a:lnTo>
                      <a:pt x="186" y="648"/>
                    </a:lnTo>
                    <a:lnTo>
                      <a:pt x="193" y="646"/>
                    </a:lnTo>
                    <a:lnTo>
                      <a:pt x="199" y="642"/>
                    </a:lnTo>
                    <a:lnTo>
                      <a:pt x="203" y="637"/>
                    </a:lnTo>
                    <a:lnTo>
                      <a:pt x="207" y="632"/>
                    </a:lnTo>
                    <a:lnTo>
                      <a:pt x="211" y="625"/>
                    </a:lnTo>
                    <a:lnTo>
                      <a:pt x="214" y="619"/>
                    </a:lnTo>
                    <a:lnTo>
                      <a:pt x="216" y="611"/>
                    </a:lnTo>
                    <a:lnTo>
                      <a:pt x="216" y="603"/>
                    </a:lnTo>
                    <a:lnTo>
                      <a:pt x="216" y="32"/>
                    </a:lnTo>
                    <a:lnTo>
                      <a:pt x="216" y="24"/>
                    </a:lnTo>
                    <a:lnTo>
                      <a:pt x="214" y="17"/>
                    </a:lnTo>
                    <a:lnTo>
                      <a:pt x="211" y="11"/>
                    </a:lnTo>
                    <a:lnTo>
                      <a:pt x="207" y="7"/>
                    </a:lnTo>
                    <a:lnTo>
                      <a:pt x="203" y="3"/>
                    </a:lnTo>
                    <a:lnTo>
                      <a:pt x="199" y="0"/>
                    </a:lnTo>
                    <a:lnTo>
                      <a:pt x="193" y="0"/>
                    </a:lnTo>
                    <a:lnTo>
                      <a:pt x="186" y="0"/>
                    </a:lnTo>
                    <a:lnTo>
                      <a:pt x="30" y="34"/>
                    </a:lnTo>
                    <a:lnTo>
                      <a:pt x="24" y="36"/>
                    </a:lnTo>
                    <a:lnTo>
                      <a:pt x="19" y="40"/>
                    </a:lnTo>
                    <a:lnTo>
                      <a:pt x="14" y="44"/>
                    </a:lnTo>
                    <a:lnTo>
                      <a:pt x="9" y="50"/>
                    </a:lnTo>
                    <a:lnTo>
                      <a:pt x="5" y="57"/>
                    </a:lnTo>
                    <a:lnTo>
                      <a:pt x="3" y="63"/>
                    </a:lnTo>
                    <a:lnTo>
                      <a:pt x="2" y="71"/>
                    </a:lnTo>
                    <a:lnTo>
                      <a:pt x="0" y="79"/>
                    </a:lnTo>
                    <a:lnTo>
                      <a:pt x="0" y="650"/>
                    </a:lnTo>
                    <a:close/>
                  </a:path>
                </a:pathLst>
              </a:custGeom>
              <a:noFill/>
              <a:ln w="3175">
                <a:solidFill>
                  <a:srgbClr val="999999"/>
                </a:solidFill>
                <a:miter lim="800000"/>
                <a:headEnd/>
                <a:tailEnd/>
              </a:ln>
            </p:spPr>
            <p:txBody>
              <a:bodyPr/>
              <a:lstStyle/>
              <a:p>
                <a:endParaRPr lang="en-US">
                  <a:latin typeface="Calibri" pitchFamily="34" charset="0"/>
                </a:endParaRPr>
              </a:p>
            </p:txBody>
          </p:sp>
          <p:sp>
            <p:nvSpPr>
              <p:cNvPr id="33894" name="Freeform 20"/>
              <p:cNvSpPr>
                <a:spLocks/>
              </p:cNvSpPr>
              <p:nvPr/>
            </p:nvSpPr>
            <p:spPr bwMode="auto">
              <a:xfrm>
                <a:off x="676" y="1872"/>
                <a:ext cx="186" cy="586"/>
              </a:xfrm>
              <a:custGeom>
                <a:avLst/>
                <a:gdLst>
                  <a:gd name="T0" fmla="*/ 0 w 186"/>
                  <a:gd name="T1" fmla="*/ 559 h 586"/>
                  <a:gd name="T2" fmla="*/ 0 w 186"/>
                  <a:gd name="T3" fmla="*/ 559 h 586"/>
                  <a:gd name="T4" fmla="*/ 1 w 186"/>
                  <a:gd name="T5" fmla="*/ 565 h 586"/>
                  <a:gd name="T6" fmla="*/ 2 w 186"/>
                  <a:gd name="T7" fmla="*/ 572 h 586"/>
                  <a:gd name="T8" fmla="*/ 4 w 186"/>
                  <a:gd name="T9" fmla="*/ 576 h 586"/>
                  <a:gd name="T10" fmla="*/ 8 w 186"/>
                  <a:gd name="T11" fmla="*/ 580 h 586"/>
                  <a:gd name="T12" fmla="*/ 11 w 186"/>
                  <a:gd name="T13" fmla="*/ 583 h 586"/>
                  <a:gd name="T14" fmla="*/ 16 w 186"/>
                  <a:gd name="T15" fmla="*/ 586 h 586"/>
                  <a:gd name="T16" fmla="*/ 21 w 186"/>
                  <a:gd name="T17" fmla="*/ 586 h 586"/>
                  <a:gd name="T18" fmla="*/ 26 w 186"/>
                  <a:gd name="T19" fmla="*/ 586 h 586"/>
                  <a:gd name="T20" fmla="*/ 160 w 186"/>
                  <a:gd name="T21" fmla="*/ 557 h 586"/>
                  <a:gd name="T22" fmla="*/ 160 w 186"/>
                  <a:gd name="T23" fmla="*/ 557 h 586"/>
                  <a:gd name="T24" fmla="*/ 165 w 186"/>
                  <a:gd name="T25" fmla="*/ 555 h 586"/>
                  <a:gd name="T26" fmla="*/ 170 w 186"/>
                  <a:gd name="T27" fmla="*/ 552 h 586"/>
                  <a:gd name="T28" fmla="*/ 175 w 186"/>
                  <a:gd name="T29" fmla="*/ 547 h 586"/>
                  <a:gd name="T30" fmla="*/ 178 w 186"/>
                  <a:gd name="T31" fmla="*/ 543 h 586"/>
                  <a:gd name="T32" fmla="*/ 181 w 186"/>
                  <a:gd name="T33" fmla="*/ 537 h 586"/>
                  <a:gd name="T34" fmla="*/ 183 w 186"/>
                  <a:gd name="T35" fmla="*/ 531 h 586"/>
                  <a:gd name="T36" fmla="*/ 185 w 186"/>
                  <a:gd name="T37" fmla="*/ 526 h 586"/>
                  <a:gd name="T38" fmla="*/ 186 w 186"/>
                  <a:gd name="T39" fmla="*/ 518 h 586"/>
                  <a:gd name="T40" fmla="*/ 186 w 186"/>
                  <a:gd name="T41" fmla="*/ 26 h 586"/>
                  <a:gd name="T42" fmla="*/ 186 w 186"/>
                  <a:gd name="T43" fmla="*/ 26 h 586"/>
                  <a:gd name="T44" fmla="*/ 185 w 186"/>
                  <a:gd name="T45" fmla="*/ 20 h 586"/>
                  <a:gd name="T46" fmla="*/ 183 w 186"/>
                  <a:gd name="T47" fmla="*/ 15 h 586"/>
                  <a:gd name="T48" fmla="*/ 181 w 186"/>
                  <a:gd name="T49" fmla="*/ 9 h 586"/>
                  <a:gd name="T50" fmla="*/ 178 w 186"/>
                  <a:gd name="T51" fmla="*/ 5 h 586"/>
                  <a:gd name="T52" fmla="*/ 175 w 186"/>
                  <a:gd name="T53" fmla="*/ 2 h 586"/>
                  <a:gd name="T54" fmla="*/ 170 w 186"/>
                  <a:gd name="T55" fmla="*/ 0 h 586"/>
                  <a:gd name="T56" fmla="*/ 165 w 186"/>
                  <a:gd name="T57" fmla="*/ 0 h 586"/>
                  <a:gd name="T58" fmla="*/ 160 w 186"/>
                  <a:gd name="T59" fmla="*/ 0 h 586"/>
                  <a:gd name="T60" fmla="*/ 26 w 186"/>
                  <a:gd name="T61" fmla="*/ 29 h 586"/>
                  <a:gd name="T62" fmla="*/ 26 w 186"/>
                  <a:gd name="T63" fmla="*/ 29 h 586"/>
                  <a:gd name="T64" fmla="*/ 21 w 186"/>
                  <a:gd name="T65" fmla="*/ 31 h 586"/>
                  <a:gd name="T66" fmla="*/ 16 w 186"/>
                  <a:gd name="T67" fmla="*/ 34 h 586"/>
                  <a:gd name="T68" fmla="*/ 11 w 186"/>
                  <a:gd name="T69" fmla="*/ 38 h 586"/>
                  <a:gd name="T70" fmla="*/ 8 w 186"/>
                  <a:gd name="T71" fmla="*/ 42 h 586"/>
                  <a:gd name="T72" fmla="*/ 4 w 186"/>
                  <a:gd name="T73" fmla="*/ 48 h 586"/>
                  <a:gd name="T74" fmla="*/ 2 w 186"/>
                  <a:gd name="T75" fmla="*/ 53 h 586"/>
                  <a:gd name="T76" fmla="*/ 1 w 186"/>
                  <a:gd name="T77" fmla="*/ 60 h 586"/>
                  <a:gd name="T78" fmla="*/ 0 w 186"/>
                  <a:gd name="T79" fmla="*/ 67 h 586"/>
                  <a:gd name="T80" fmla="*/ 0 w 186"/>
                  <a:gd name="T81" fmla="*/ 559 h 586"/>
                  <a:gd name="T82" fmla="*/ 0 w 186"/>
                  <a:gd name="T83" fmla="*/ 559 h 5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586"/>
                  <a:gd name="T128" fmla="*/ 186 w 186"/>
                  <a:gd name="T129" fmla="*/ 586 h 5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586">
                    <a:moveTo>
                      <a:pt x="0" y="559"/>
                    </a:moveTo>
                    <a:lnTo>
                      <a:pt x="0" y="559"/>
                    </a:lnTo>
                    <a:lnTo>
                      <a:pt x="1" y="565"/>
                    </a:lnTo>
                    <a:lnTo>
                      <a:pt x="2" y="572"/>
                    </a:lnTo>
                    <a:lnTo>
                      <a:pt x="4" y="576"/>
                    </a:lnTo>
                    <a:lnTo>
                      <a:pt x="8" y="580"/>
                    </a:lnTo>
                    <a:lnTo>
                      <a:pt x="11" y="583"/>
                    </a:lnTo>
                    <a:lnTo>
                      <a:pt x="16" y="586"/>
                    </a:lnTo>
                    <a:lnTo>
                      <a:pt x="21" y="586"/>
                    </a:lnTo>
                    <a:lnTo>
                      <a:pt x="26" y="586"/>
                    </a:lnTo>
                    <a:lnTo>
                      <a:pt x="160" y="557"/>
                    </a:lnTo>
                    <a:lnTo>
                      <a:pt x="165" y="555"/>
                    </a:lnTo>
                    <a:lnTo>
                      <a:pt x="170" y="552"/>
                    </a:lnTo>
                    <a:lnTo>
                      <a:pt x="175" y="547"/>
                    </a:lnTo>
                    <a:lnTo>
                      <a:pt x="178" y="543"/>
                    </a:lnTo>
                    <a:lnTo>
                      <a:pt x="181" y="537"/>
                    </a:lnTo>
                    <a:lnTo>
                      <a:pt x="183" y="531"/>
                    </a:lnTo>
                    <a:lnTo>
                      <a:pt x="185" y="526"/>
                    </a:lnTo>
                    <a:lnTo>
                      <a:pt x="186" y="518"/>
                    </a:lnTo>
                    <a:lnTo>
                      <a:pt x="186" y="26"/>
                    </a:lnTo>
                    <a:lnTo>
                      <a:pt x="185" y="20"/>
                    </a:lnTo>
                    <a:lnTo>
                      <a:pt x="183" y="15"/>
                    </a:lnTo>
                    <a:lnTo>
                      <a:pt x="181" y="9"/>
                    </a:lnTo>
                    <a:lnTo>
                      <a:pt x="178" y="5"/>
                    </a:lnTo>
                    <a:lnTo>
                      <a:pt x="175" y="2"/>
                    </a:lnTo>
                    <a:lnTo>
                      <a:pt x="170" y="0"/>
                    </a:lnTo>
                    <a:lnTo>
                      <a:pt x="165" y="0"/>
                    </a:lnTo>
                    <a:lnTo>
                      <a:pt x="160" y="0"/>
                    </a:lnTo>
                    <a:lnTo>
                      <a:pt x="26" y="29"/>
                    </a:lnTo>
                    <a:lnTo>
                      <a:pt x="21" y="31"/>
                    </a:lnTo>
                    <a:lnTo>
                      <a:pt x="16" y="34"/>
                    </a:lnTo>
                    <a:lnTo>
                      <a:pt x="11" y="38"/>
                    </a:lnTo>
                    <a:lnTo>
                      <a:pt x="8" y="42"/>
                    </a:lnTo>
                    <a:lnTo>
                      <a:pt x="4" y="48"/>
                    </a:lnTo>
                    <a:lnTo>
                      <a:pt x="2" y="53"/>
                    </a:lnTo>
                    <a:lnTo>
                      <a:pt x="1" y="60"/>
                    </a:lnTo>
                    <a:lnTo>
                      <a:pt x="0" y="67"/>
                    </a:lnTo>
                    <a:lnTo>
                      <a:pt x="0" y="559"/>
                    </a:lnTo>
                    <a:close/>
                  </a:path>
                </a:pathLst>
              </a:custGeom>
              <a:solidFill>
                <a:srgbClr val="EDEDED"/>
              </a:solidFill>
              <a:ln w="9525">
                <a:noFill/>
                <a:round/>
                <a:headEnd/>
                <a:tailEnd/>
              </a:ln>
            </p:spPr>
            <p:txBody>
              <a:bodyPr/>
              <a:lstStyle/>
              <a:p>
                <a:endParaRPr lang="en-US">
                  <a:latin typeface="Calibri" pitchFamily="34" charset="0"/>
                </a:endParaRPr>
              </a:p>
            </p:txBody>
          </p:sp>
          <p:sp>
            <p:nvSpPr>
              <p:cNvPr id="33895" name="Freeform 21"/>
              <p:cNvSpPr>
                <a:spLocks/>
              </p:cNvSpPr>
              <p:nvPr/>
            </p:nvSpPr>
            <p:spPr bwMode="auto">
              <a:xfrm>
                <a:off x="676" y="1872"/>
                <a:ext cx="186" cy="586"/>
              </a:xfrm>
              <a:custGeom>
                <a:avLst/>
                <a:gdLst>
                  <a:gd name="T0" fmla="*/ 0 w 186"/>
                  <a:gd name="T1" fmla="*/ 559 h 586"/>
                  <a:gd name="T2" fmla="*/ 0 w 186"/>
                  <a:gd name="T3" fmla="*/ 559 h 586"/>
                  <a:gd name="T4" fmla="*/ 1 w 186"/>
                  <a:gd name="T5" fmla="*/ 565 h 586"/>
                  <a:gd name="T6" fmla="*/ 2 w 186"/>
                  <a:gd name="T7" fmla="*/ 572 h 586"/>
                  <a:gd name="T8" fmla="*/ 4 w 186"/>
                  <a:gd name="T9" fmla="*/ 576 h 586"/>
                  <a:gd name="T10" fmla="*/ 8 w 186"/>
                  <a:gd name="T11" fmla="*/ 580 h 586"/>
                  <a:gd name="T12" fmla="*/ 11 w 186"/>
                  <a:gd name="T13" fmla="*/ 583 h 586"/>
                  <a:gd name="T14" fmla="*/ 16 w 186"/>
                  <a:gd name="T15" fmla="*/ 586 h 586"/>
                  <a:gd name="T16" fmla="*/ 21 w 186"/>
                  <a:gd name="T17" fmla="*/ 586 h 586"/>
                  <a:gd name="T18" fmla="*/ 26 w 186"/>
                  <a:gd name="T19" fmla="*/ 586 h 586"/>
                  <a:gd name="T20" fmla="*/ 160 w 186"/>
                  <a:gd name="T21" fmla="*/ 557 h 586"/>
                  <a:gd name="T22" fmla="*/ 160 w 186"/>
                  <a:gd name="T23" fmla="*/ 557 h 586"/>
                  <a:gd name="T24" fmla="*/ 165 w 186"/>
                  <a:gd name="T25" fmla="*/ 555 h 586"/>
                  <a:gd name="T26" fmla="*/ 170 w 186"/>
                  <a:gd name="T27" fmla="*/ 552 h 586"/>
                  <a:gd name="T28" fmla="*/ 175 w 186"/>
                  <a:gd name="T29" fmla="*/ 547 h 586"/>
                  <a:gd name="T30" fmla="*/ 178 w 186"/>
                  <a:gd name="T31" fmla="*/ 543 h 586"/>
                  <a:gd name="T32" fmla="*/ 181 w 186"/>
                  <a:gd name="T33" fmla="*/ 537 h 586"/>
                  <a:gd name="T34" fmla="*/ 183 w 186"/>
                  <a:gd name="T35" fmla="*/ 531 h 586"/>
                  <a:gd name="T36" fmla="*/ 185 w 186"/>
                  <a:gd name="T37" fmla="*/ 526 h 586"/>
                  <a:gd name="T38" fmla="*/ 186 w 186"/>
                  <a:gd name="T39" fmla="*/ 518 h 586"/>
                  <a:gd name="T40" fmla="*/ 186 w 186"/>
                  <a:gd name="T41" fmla="*/ 26 h 586"/>
                  <a:gd name="T42" fmla="*/ 186 w 186"/>
                  <a:gd name="T43" fmla="*/ 26 h 586"/>
                  <a:gd name="T44" fmla="*/ 185 w 186"/>
                  <a:gd name="T45" fmla="*/ 20 h 586"/>
                  <a:gd name="T46" fmla="*/ 183 w 186"/>
                  <a:gd name="T47" fmla="*/ 15 h 586"/>
                  <a:gd name="T48" fmla="*/ 181 w 186"/>
                  <a:gd name="T49" fmla="*/ 9 h 586"/>
                  <a:gd name="T50" fmla="*/ 178 w 186"/>
                  <a:gd name="T51" fmla="*/ 5 h 586"/>
                  <a:gd name="T52" fmla="*/ 175 w 186"/>
                  <a:gd name="T53" fmla="*/ 2 h 586"/>
                  <a:gd name="T54" fmla="*/ 170 w 186"/>
                  <a:gd name="T55" fmla="*/ 0 h 586"/>
                  <a:gd name="T56" fmla="*/ 165 w 186"/>
                  <a:gd name="T57" fmla="*/ 0 h 586"/>
                  <a:gd name="T58" fmla="*/ 160 w 186"/>
                  <a:gd name="T59" fmla="*/ 0 h 586"/>
                  <a:gd name="T60" fmla="*/ 26 w 186"/>
                  <a:gd name="T61" fmla="*/ 29 h 586"/>
                  <a:gd name="T62" fmla="*/ 26 w 186"/>
                  <a:gd name="T63" fmla="*/ 29 h 586"/>
                  <a:gd name="T64" fmla="*/ 21 w 186"/>
                  <a:gd name="T65" fmla="*/ 31 h 586"/>
                  <a:gd name="T66" fmla="*/ 16 w 186"/>
                  <a:gd name="T67" fmla="*/ 34 h 586"/>
                  <a:gd name="T68" fmla="*/ 11 w 186"/>
                  <a:gd name="T69" fmla="*/ 38 h 586"/>
                  <a:gd name="T70" fmla="*/ 8 w 186"/>
                  <a:gd name="T71" fmla="*/ 42 h 586"/>
                  <a:gd name="T72" fmla="*/ 4 w 186"/>
                  <a:gd name="T73" fmla="*/ 48 h 586"/>
                  <a:gd name="T74" fmla="*/ 2 w 186"/>
                  <a:gd name="T75" fmla="*/ 53 h 586"/>
                  <a:gd name="T76" fmla="*/ 1 w 186"/>
                  <a:gd name="T77" fmla="*/ 60 h 586"/>
                  <a:gd name="T78" fmla="*/ 0 w 186"/>
                  <a:gd name="T79" fmla="*/ 67 h 586"/>
                  <a:gd name="T80" fmla="*/ 0 w 186"/>
                  <a:gd name="T81" fmla="*/ 559 h 586"/>
                  <a:gd name="T82" fmla="*/ 0 w 186"/>
                  <a:gd name="T83" fmla="*/ 559 h 5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586"/>
                  <a:gd name="T128" fmla="*/ 186 w 186"/>
                  <a:gd name="T129" fmla="*/ 586 h 5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586">
                    <a:moveTo>
                      <a:pt x="0" y="559"/>
                    </a:moveTo>
                    <a:lnTo>
                      <a:pt x="0" y="559"/>
                    </a:lnTo>
                    <a:lnTo>
                      <a:pt x="1" y="565"/>
                    </a:lnTo>
                    <a:lnTo>
                      <a:pt x="2" y="572"/>
                    </a:lnTo>
                    <a:lnTo>
                      <a:pt x="4" y="576"/>
                    </a:lnTo>
                    <a:lnTo>
                      <a:pt x="8" y="580"/>
                    </a:lnTo>
                    <a:lnTo>
                      <a:pt x="11" y="583"/>
                    </a:lnTo>
                    <a:lnTo>
                      <a:pt x="16" y="586"/>
                    </a:lnTo>
                    <a:lnTo>
                      <a:pt x="21" y="586"/>
                    </a:lnTo>
                    <a:lnTo>
                      <a:pt x="26" y="586"/>
                    </a:lnTo>
                    <a:lnTo>
                      <a:pt x="160" y="557"/>
                    </a:lnTo>
                    <a:lnTo>
                      <a:pt x="165" y="555"/>
                    </a:lnTo>
                    <a:lnTo>
                      <a:pt x="170" y="552"/>
                    </a:lnTo>
                    <a:lnTo>
                      <a:pt x="175" y="547"/>
                    </a:lnTo>
                    <a:lnTo>
                      <a:pt x="178" y="543"/>
                    </a:lnTo>
                    <a:lnTo>
                      <a:pt x="181" y="537"/>
                    </a:lnTo>
                    <a:lnTo>
                      <a:pt x="183" y="531"/>
                    </a:lnTo>
                    <a:lnTo>
                      <a:pt x="185" y="526"/>
                    </a:lnTo>
                    <a:lnTo>
                      <a:pt x="186" y="518"/>
                    </a:lnTo>
                    <a:lnTo>
                      <a:pt x="186" y="26"/>
                    </a:lnTo>
                    <a:lnTo>
                      <a:pt x="185" y="20"/>
                    </a:lnTo>
                    <a:lnTo>
                      <a:pt x="183" y="15"/>
                    </a:lnTo>
                    <a:lnTo>
                      <a:pt x="181" y="9"/>
                    </a:lnTo>
                    <a:lnTo>
                      <a:pt x="178" y="5"/>
                    </a:lnTo>
                    <a:lnTo>
                      <a:pt x="175" y="2"/>
                    </a:lnTo>
                    <a:lnTo>
                      <a:pt x="170" y="0"/>
                    </a:lnTo>
                    <a:lnTo>
                      <a:pt x="165" y="0"/>
                    </a:lnTo>
                    <a:lnTo>
                      <a:pt x="160" y="0"/>
                    </a:lnTo>
                    <a:lnTo>
                      <a:pt x="26" y="29"/>
                    </a:lnTo>
                    <a:lnTo>
                      <a:pt x="21" y="31"/>
                    </a:lnTo>
                    <a:lnTo>
                      <a:pt x="16" y="34"/>
                    </a:lnTo>
                    <a:lnTo>
                      <a:pt x="11" y="38"/>
                    </a:lnTo>
                    <a:lnTo>
                      <a:pt x="8" y="42"/>
                    </a:lnTo>
                    <a:lnTo>
                      <a:pt x="4" y="48"/>
                    </a:lnTo>
                    <a:lnTo>
                      <a:pt x="2" y="53"/>
                    </a:lnTo>
                    <a:lnTo>
                      <a:pt x="1" y="60"/>
                    </a:lnTo>
                    <a:lnTo>
                      <a:pt x="0" y="67"/>
                    </a:lnTo>
                    <a:lnTo>
                      <a:pt x="0" y="559"/>
                    </a:lnTo>
                    <a:close/>
                  </a:path>
                </a:pathLst>
              </a:custGeom>
              <a:noFill/>
              <a:ln w="3175">
                <a:solidFill>
                  <a:srgbClr val="999999"/>
                </a:solidFill>
                <a:miter lim="800000"/>
                <a:headEnd/>
                <a:tailEnd/>
              </a:ln>
            </p:spPr>
            <p:txBody>
              <a:bodyPr/>
              <a:lstStyle/>
              <a:p>
                <a:endParaRPr lang="en-US">
                  <a:latin typeface="Calibri" pitchFamily="34" charset="0"/>
                </a:endParaRPr>
              </a:p>
            </p:txBody>
          </p:sp>
          <p:sp>
            <p:nvSpPr>
              <p:cNvPr id="33896" name="Freeform 22"/>
              <p:cNvSpPr>
                <a:spLocks/>
              </p:cNvSpPr>
              <p:nvPr/>
            </p:nvSpPr>
            <p:spPr bwMode="auto">
              <a:xfrm>
                <a:off x="692" y="1898"/>
                <a:ext cx="155" cy="66"/>
              </a:xfrm>
              <a:custGeom>
                <a:avLst/>
                <a:gdLst>
                  <a:gd name="T0" fmla="*/ 0 w 155"/>
                  <a:gd name="T1" fmla="*/ 66 h 66"/>
                  <a:gd name="T2" fmla="*/ 155 w 155"/>
                  <a:gd name="T3" fmla="*/ 33 h 66"/>
                  <a:gd name="T4" fmla="*/ 155 w 155"/>
                  <a:gd name="T5" fmla="*/ 0 h 66"/>
                  <a:gd name="T6" fmla="*/ 0 w 155"/>
                  <a:gd name="T7" fmla="*/ 34 h 66"/>
                  <a:gd name="T8" fmla="*/ 0 w 155"/>
                  <a:gd name="T9" fmla="*/ 66 h 66"/>
                  <a:gd name="T10" fmla="*/ 0 w 155"/>
                  <a:gd name="T11" fmla="*/ 66 h 66"/>
                  <a:gd name="T12" fmla="*/ 0 60000 65536"/>
                  <a:gd name="T13" fmla="*/ 0 60000 65536"/>
                  <a:gd name="T14" fmla="*/ 0 60000 65536"/>
                  <a:gd name="T15" fmla="*/ 0 60000 65536"/>
                  <a:gd name="T16" fmla="*/ 0 60000 65536"/>
                  <a:gd name="T17" fmla="*/ 0 60000 65536"/>
                  <a:gd name="T18" fmla="*/ 0 w 155"/>
                  <a:gd name="T19" fmla="*/ 0 h 66"/>
                  <a:gd name="T20" fmla="*/ 155 w 155"/>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155" h="66">
                    <a:moveTo>
                      <a:pt x="0" y="66"/>
                    </a:moveTo>
                    <a:lnTo>
                      <a:pt x="155" y="33"/>
                    </a:lnTo>
                    <a:lnTo>
                      <a:pt x="155" y="0"/>
                    </a:lnTo>
                    <a:lnTo>
                      <a:pt x="0" y="34"/>
                    </a:lnTo>
                    <a:lnTo>
                      <a:pt x="0" y="66"/>
                    </a:lnTo>
                    <a:close/>
                  </a:path>
                </a:pathLst>
              </a:custGeom>
              <a:solidFill>
                <a:srgbClr val="CECECE"/>
              </a:solidFill>
              <a:ln w="9525">
                <a:noFill/>
                <a:round/>
                <a:headEnd/>
                <a:tailEnd/>
              </a:ln>
            </p:spPr>
            <p:txBody>
              <a:bodyPr/>
              <a:lstStyle/>
              <a:p>
                <a:endParaRPr lang="en-US">
                  <a:latin typeface="Calibri" pitchFamily="34" charset="0"/>
                </a:endParaRPr>
              </a:p>
            </p:txBody>
          </p:sp>
          <p:sp>
            <p:nvSpPr>
              <p:cNvPr id="33897" name="Freeform 23"/>
              <p:cNvSpPr>
                <a:spLocks/>
              </p:cNvSpPr>
              <p:nvPr/>
            </p:nvSpPr>
            <p:spPr bwMode="auto">
              <a:xfrm>
                <a:off x="692" y="1898"/>
                <a:ext cx="155" cy="66"/>
              </a:xfrm>
              <a:custGeom>
                <a:avLst/>
                <a:gdLst>
                  <a:gd name="T0" fmla="*/ 0 w 155"/>
                  <a:gd name="T1" fmla="*/ 66 h 66"/>
                  <a:gd name="T2" fmla="*/ 155 w 155"/>
                  <a:gd name="T3" fmla="*/ 33 h 66"/>
                  <a:gd name="T4" fmla="*/ 155 w 155"/>
                  <a:gd name="T5" fmla="*/ 0 h 66"/>
                  <a:gd name="T6" fmla="*/ 0 w 155"/>
                  <a:gd name="T7" fmla="*/ 34 h 66"/>
                  <a:gd name="T8" fmla="*/ 0 w 155"/>
                  <a:gd name="T9" fmla="*/ 66 h 66"/>
                  <a:gd name="T10" fmla="*/ 0 w 155"/>
                  <a:gd name="T11" fmla="*/ 66 h 66"/>
                  <a:gd name="T12" fmla="*/ 0 60000 65536"/>
                  <a:gd name="T13" fmla="*/ 0 60000 65536"/>
                  <a:gd name="T14" fmla="*/ 0 60000 65536"/>
                  <a:gd name="T15" fmla="*/ 0 60000 65536"/>
                  <a:gd name="T16" fmla="*/ 0 60000 65536"/>
                  <a:gd name="T17" fmla="*/ 0 60000 65536"/>
                  <a:gd name="T18" fmla="*/ 0 w 155"/>
                  <a:gd name="T19" fmla="*/ 0 h 66"/>
                  <a:gd name="T20" fmla="*/ 155 w 155"/>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155" h="66">
                    <a:moveTo>
                      <a:pt x="0" y="66"/>
                    </a:moveTo>
                    <a:lnTo>
                      <a:pt x="155" y="33"/>
                    </a:lnTo>
                    <a:lnTo>
                      <a:pt x="155" y="0"/>
                    </a:lnTo>
                    <a:lnTo>
                      <a:pt x="0" y="34"/>
                    </a:lnTo>
                    <a:lnTo>
                      <a:pt x="0" y="66"/>
                    </a:lnTo>
                    <a:close/>
                  </a:path>
                </a:pathLst>
              </a:custGeom>
              <a:noFill/>
              <a:ln w="3175">
                <a:solidFill>
                  <a:srgbClr val="BFBFBF"/>
                </a:solidFill>
                <a:miter lim="800000"/>
                <a:headEnd/>
                <a:tailEnd/>
              </a:ln>
            </p:spPr>
            <p:txBody>
              <a:bodyPr/>
              <a:lstStyle/>
              <a:p>
                <a:endParaRPr lang="en-US">
                  <a:latin typeface="Calibri" pitchFamily="34" charset="0"/>
                </a:endParaRPr>
              </a:p>
            </p:txBody>
          </p:sp>
          <p:sp>
            <p:nvSpPr>
              <p:cNvPr id="33898" name="Freeform 24"/>
              <p:cNvSpPr>
                <a:spLocks/>
              </p:cNvSpPr>
              <p:nvPr/>
            </p:nvSpPr>
            <p:spPr bwMode="auto">
              <a:xfrm>
                <a:off x="696" y="1901"/>
                <a:ext cx="147" cy="53"/>
              </a:xfrm>
              <a:custGeom>
                <a:avLst/>
                <a:gdLst>
                  <a:gd name="T0" fmla="*/ 0 w 147"/>
                  <a:gd name="T1" fmla="*/ 53 h 53"/>
                  <a:gd name="T2" fmla="*/ 147 w 147"/>
                  <a:gd name="T3" fmla="*/ 23 h 53"/>
                  <a:gd name="T4" fmla="*/ 147 w 147"/>
                  <a:gd name="T5" fmla="*/ 0 h 53"/>
                  <a:gd name="T6" fmla="*/ 0 w 147"/>
                  <a:gd name="T7" fmla="*/ 33 h 53"/>
                  <a:gd name="T8" fmla="*/ 0 w 147"/>
                  <a:gd name="T9" fmla="*/ 53 h 53"/>
                  <a:gd name="T10" fmla="*/ 0 w 147"/>
                  <a:gd name="T11" fmla="*/ 53 h 53"/>
                  <a:gd name="T12" fmla="*/ 0 60000 65536"/>
                  <a:gd name="T13" fmla="*/ 0 60000 65536"/>
                  <a:gd name="T14" fmla="*/ 0 60000 65536"/>
                  <a:gd name="T15" fmla="*/ 0 60000 65536"/>
                  <a:gd name="T16" fmla="*/ 0 60000 65536"/>
                  <a:gd name="T17" fmla="*/ 0 60000 65536"/>
                  <a:gd name="T18" fmla="*/ 0 w 147"/>
                  <a:gd name="T19" fmla="*/ 0 h 53"/>
                  <a:gd name="T20" fmla="*/ 147 w 147"/>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147" h="53">
                    <a:moveTo>
                      <a:pt x="0" y="53"/>
                    </a:moveTo>
                    <a:lnTo>
                      <a:pt x="147" y="23"/>
                    </a:lnTo>
                    <a:lnTo>
                      <a:pt x="147" y="0"/>
                    </a:lnTo>
                    <a:lnTo>
                      <a:pt x="0" y="33"/>
                    </a:lnTo>
                    <a:lnTo>
                      <a:pt x="0" y="53"/>
                    </a:lnTo>
                    <a:close/>
                  </a:path>
                </a:pathLst>
              </a:custGeom>
              <a:solidFill>
                <a:srgbClr val="000000"/>
              </a:solidFill>
              <a:ln w="9525">
                <a:noFill/>
                <a:round/>
                <a:headEnd/>
                <a:tailEnd/>
              </a:ln>
            </p:spPr>
            <p:txBody>
              <a:bodyPr/>
              <a:lstStyle/>
              <a:p>
                <a:endParaRPr lang="en-US">
                  <a:latin typeface="Calibri" pitchFamily="34" charset="0"/>
                </a:endParaRPr>
              </a:p>
            </p:txBody>
          </p:sp>
          <p:sp>
            <p:nvSpPr>
              <p:cNvPr id="33899" name="Freeform 25"/>
              <p:cNvSpPr>
                <a:spLocks/>
              </p:cNvSpPr>
              <p:nvPr/>
            </p:nvSpPr>
            <p:spPr bwMode="auto">
              <a:xfrm>
                <a:off x="693" y="1928"/>
                <a:ext cx="154" cy="35"/>
              </a:xfrm>
              <a:custGeom>
                <a:avLst/>
                <a:gdLst>
                  <a:gd name="T0" fmla="*/ 0 w 154"/>
                  <a:gd name="T1" fmla="*/ 35 h 35"/>
                  <a:gd name="T2" fmla="*/ 154 w 154"/>
                  <a:gd name="T3" fmla="*/ 3 h 35"/>
                  <a:gd name="T4" fmla="*/ 151 w 154"/>
                  <a:gd name="T5" fmla="*/ 0 h 35"/>
                  <a:gd name="T6" fmla="*/ 0 w 154"/>
                  <a:gd name="T7" fmla="*/ 33 h 35"/>
                  <a:gd name="T8" fmla="*/ 0 w 154"/>
                  <a:gd name="T9" fmla="*/ 35 h 35"/>
                  <a:gd name="T10" fmla="*/ 0 w 154"/>
                  <a:gd name="T11" fmla="*/ 35 h 35"/>
                  <a:gd name="T12" fmla="*/ 0 60000 65536"/>
                  <a:gd name="T13" fmla="*/ 0 60000 65536"/>
                  <a:gd name="T14" fmla="*/ 0 60000 65536"/>
                  <a:gd name="T15" fmla="*/ 0 60000 65536"/>
                  <a:gd name="T16" fmla="*/ 0 60000 65536"/>
                  <a:gd name="T17" fmla="*/ 0 60000 65536"/>
                  <a:gd name="T18" fmla="*/ 0 w 154"/>
                  <a:gd name="T19" fmla="*/ 0 h 35"/>
                  <a:gd name="T20" fmla="*/ 154 w 154"/>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154" h="35">
                    <a:moveTo>
                      <a:pt x="0" y="35"/>
                    </a:moveTo>
                    <a:lnTo>
                      <a:pt x="154" y="3"/>
                    </a:lnTo>
                    <a:lnTo>
                      <a:pt x="151" y="0"/>
                    </a:lnTo>
                    <a:lnTo>
                      <a:pt x="0" y="33"/>
                    </a:lnTo>
                    <a:lnTo>
                      <a:pt x="0" y="35"/>
                    </a:lnTo>
                    <a:close/>
                  </a:path>
                </a:pathLst>
              </a:custGeom>
              <a:solidFill>
                <a:srgbClr val="FFFFFF"/>
              </a:solidFill>
              <a:ln w="9525">
                <a:noFill/>
                <a:round/>
                <a:headEnd/>
                <a:tailEnd/>
              </a:ln>
            </p:spPr>
            <p:txBody>
              <a:bodyPr/>
              <a:lstStyle/>
              <a:p>
                <a:endParaRPr lang="en-US">
                  <a:latin typeface="Calibri" pitchFamily="34" charset="0"/>
                </a:endParaRPr>
              </a:p>
            </p:txBody>
          </p:sp>
          <p:sp>
            <p:nvSpPr>
              <p:cNvPr id="33900" name="Freeform 26"/>
              <p:cNvSpPr>
                <a:spLocks/>
              </p:cNvSpPr>
              <p:nvPr/>
            </p:nvSpPr>
            <p:spPr bwMode="auto">
              <a:xfrm>
                <a:off x="692" y="1985"/>
                <a:ext cx="155" cy="68"/>
              </a:xfrm>
              <a:custGeom>
                <a:avLst/>
                <a:gdLst>
                  <a:gd name="T0" fmla="*/ 0 w 155"/>
                  <a:gd name="T1" fmla="*/ 68 h 68"/>
                  <a:gd name="T2" fmla="*/ 155 w 155"/>
                  <a:gd name="T3" fmla="*/ 33 h 68"/>
                  <a:gd name="T4" fmla="*/ 155 w 155"/>
                  <a:gd name="T5" fmla="*/ 0 h 68"/>
                  <a:gd name="T6" fmla="*/ 0 w 155"/>
                  <a:gd name="T7" fmla="*/ 35 h 68"/>
                  <a:gd name="T8" fmla="*/ 0 w 155"/>
                  <a:gd name="T9" fmla="*/ 68 h 68"/>
                  <a:gd name="T10" fmla="*/ 0 w 155"/>
                  <a:gd name="T11" fmla="*/ 68 h 68"/>
                  <a:gd name="T12" fmla="*/ 0 60000 65536"/>
                  <a:gd name="T13" fmla="*/ 0 60000 65536"/>
                  <a:gd name="T14" fmla="*/ 0 60000 65536"/>
                  <a:gd name="T15" fmla="*/ 0 60000 65536"/>
                  <a:gd name="T16" fmla="*/ 0 60000 65536"/>
                  <a:gd name="T17" fmla="*/ 0 60000 65536"/>
                  <a:gd name="T18" fmla="*/ 0 w 155"/>
                  <a:gd name="T19" fmla="*/ 0 h 68"/>
                  <a:gd name="T20" fmla="*/ 155 w 155"/>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155" h="68">
                    <a:moveTo>
                      <a:pt x="0" y="68"/>
                    </a:moveTo>
                    <a:lnTo>
                      <a:pt x="155" y="33"/>
                    </a:lnTo>
                    <a:lnTo>
                      <a:pt x="155" y="0"/>
                    </a:lnTo>
                    <a:lnTo>
                      <a:pt x="0" y="35"/>
                    </a:lnTo>
                    <a:lnTo>
                      <a:pt x="0" y="68"/>
                    </a:lnTo>
                    <a:close/>
                  </a:path>
                </a:pathLst>
              </a:custGeom>
              <a:solidFill>
                <a:srgbClr val="CECECE"/>
              </a:solidFill>
              <a:ln w="9525">
                <a:noFill/>
                <a:round/>
                <a:headEnd/>
                <a:tailEnd/>
              </a:ln>
            </p:spPr>
            <p:txBody>
              <a:bodyPr/>
              <a:lstStyle/>
              <a:p>
                <a:endParaRPr lang="en-US">
                  <a:latin typeface="Calibri" pitchFamily="34" charset="0"/>
                </a:endParaRPr>
              </a:p>
            </p:txBody>
          </p:sp>
          <p:sp>
            <p:nvSpPr>
              <p:cNvPr id="33901" name="Freeform 27"/>
              <p:cNvSpPr>
                <a:spLocks/>
              </p:cNvSpPr>
              <p:nvPr/>
            </p:nvSpPr>
            <p:spPr bwMode="auto">
              <a:xfrm>
                <a:off x="692" y="1985"/>
                <a:ext cx="155" cy="68"/>
              </a:xfrm>
              <a:custGeom>
                <a:avLst/>
                <a:gdLst>
                  <a:gd name="T0" fmla="*/ 0 w 155"/>
                  <a:gd name="T1" fmla="*/ 68 h 68"/>
                  <a:gd name="T2" fmla="*/ 155 w 155"/>
                  <a:gd name="T3" fmla="*/ 33 h 68"/>
                  <a:gd name="T4" fmla="*/ 155 w 155"/>
                  <a:gd name="T5" fmla="*/ 0 h 68"/>
                  <a:gd name="T6" fmla="*/ 0 w 155"/>
                  <a:gd name="T7" fmla="*/ 35 h 68"/>
                  <a:gd name="T8" fmla="*/ 0 w 155"/>
                  <a:gd name="T9" fmla="*/ 68 h 68"/>
                  <a:gd name="T10" fmla="*/ 0 w 155"/>
                  <a:gd name="T11" fmla="*/ 68 h 68"/>
                  <a:gd name="T12" fmla="*/ 0 60000 65536"/>
                  <a:gd name="T13" fmla="*/ 0 60000 65536"/>
                  <a:gd name="T14" fmla="*/ 0 60000 65536"/>
                  <a:gd name="T15" fmla="*/ 0 60000 65536"/>
                  <a:gd name="T16" fmla="*/ 0 60000 65536"/>
                  <a:gd name="T17" fmla="*/ 0 60000 65536"/>
                  <a:gd name="T18" fmla="*/ 0 w 155"/>
                  <a:gd name="T19" fmla="*/ 0 h 68"/>
                  <a:gd name="T20" fmla="*/ 155 w 155"/>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155" h="68">
                    <a:moveTo>
                      <a:pt x="0" y="68"/>
                    </a:moveTo>
                    <a:lnTo>
                      <a:pt x="155" y="33"/>
                    </a:lnTo>
                    <a:lnTo>
                      <a:pt x="155" y="0"/>
                    </a:lnTo>
                    <a:lnTo>
                      <a:pt x="0" y="35"/>
                    </a:lnTo>
                    <a:lnTo>
                      <a:pt x="0" y="68"/>
                    </a:lnTo>
                    <a:close/>
                  </a:path>
                </a:pathLst>
              </a:custGeom>
              <a:noFill/>
              <a:ln w="3175">
                <a:solidFill>
                  <a:srgbClr val="BFBFBF"/>
                </a:solidFill>
                <a:miter lim="800000"/>
                <a:headEnd/>
                <a:tailEnd/>
              </a:ln>
            </p:spPr>
            <p:txBody>
              <a:bodyPr/>
              <a:lstStyle/>
              <a:p>
                <a:endParaRPr lang="en-US">
                  <a:latin typeface="Calibri" pitchFamily="34" charset="0"/>
                </a:endParaRPr>
              </a:p>
            </p:txBody>
          </p:sp>
          <p:sp>
            <p:nvSpPr>
              <p:cNvPr id="33902" name="Freeform 28"/>
              <p:cNvSpPr>
                <a:spLocks/>
              </p:cNvSpPr>
              <p:nvPr/>
            </p:nvSpPr>
            <p:spPr bwMode="auto">
              <a:xfrm>
                <a:off x="696" y="1988"/>
                <a:ext cx="147" cy="55"/>
              </a:xfrm>
              <a:custGeom>
                <a:avLst/>
                <a:gdLst>
                  <a:gd name="T0" fmla="*/ 0 w 147"/>
                  <a:gd name="T1" fmla="*/ 55 h 55"/>
                  <a:gd name="T2" fmla="*/ 147 w 147"/>
                  <a:gd name="T3" fmla="*/ 22 h 55"/>
                  <a:gd name="T4" fmla="*/ 147 w 147"/>
                  <a:gd name="T5" fmla="*/ 0 h 55"/>
                  <a:gd name="T6" fmla="*/ 0 w 147"/>
                  <a:gd name="T7" fmla="*/ 32 h 55"/>
                  <a:gd name="T8" fmla="*/ 0 w 147"/>
                  <a:gd name="T9" fmla="*/ 55 h 55"/>
                  <a:gd name="T10" fmla="*/ 0 w 147"/>
                  <a:gd name="T11" fmla="*/ 55 h 55"/>
                  <a:gd name="T12" fmla="*/ 0 60000 65536"/>
                  <a:gd name="T13" fmla="*/ 0 60000 65536"/>
                  <a:gd name="T14" fmla="*/ 0 60000 65536"/>
                  <a:gd name="T15" fmla="*/ 0 60000 65536"/>
                  <a:gd name="T16" fmla="*/ 0 60000 65536"/>
                  <a:gd name="T17" fmla="*/ 0 60000 65536"/>
                  <a:gd name="T18" fmla="*/ 0 w 147"/>
                  <a:gd name="T19" fmla="*/ 0 h 55"/>
                  <a:gd name="T20" fmla="*/ 147 w 147"/>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147" h="55">
                    <a:moveTo>
                      <a:pt x="0" y="55"/>
                    </a:moveTo>
                    <a:lnTo>
                      <a:pt x="147" y="22"/>
                    </a:lnTo>
                    <a:lnTo>
                      <a:pt x="147" y="0"/>
                    </a:lnTo>
                    <a:lnTo>
                      <a:pt x="0" y="32"/>
                    </a:lnTo>
                    <a:lnTo>
                      <a:pt x="0" y="55"/>
                    </a:lnTo>
                    <a:close/>
                  </a:path>
                </a:pathLst>
              </a:custGeom>
              <a:solidFill>
                <a:srgbClr val="000000"/>
              </a:solidFill>
              <a:ln w="9525">
                <a:noFill/>
                <a:round/>
                <a:headEnd/>
                <a:tailEnd/>
              </a:ln>
            </p:spPr>
            <p:txBody>
              <a:bodyPr/>
              <a:lstStyle/>
              <a:p>
                <a:endParaRPr lang="en-US">
                  <a:latin typeface="Calibri" pitchFamily="34" charset="0"/>
                </a:endParaRPr>
              </a:p>
            </p:txBody>
          </p:sp>
          <p:sp>
            <p:nvSpPr>
              <p:cNvPr id="33903" name="Freeform 29"/>
              <p:cNvSpPr>
                <a:spLocks/>
              </p:cNvSpPr>
              <p:nvPr/>
            </p:nvSpPr>
            <p:spPr bwMode="auto">
              <a:xfrm>
                <a:off x="693" y="2015"/>
                <a:ext cx="154" cy="36"/>
              </a:xfrm>
              <a:custGeom>
                <a:avLst/>
                <a:gdLst>
                  <a:gd name="T0" fmla="*/ 0 w 154"/>
                  <a:gd name="T1" fmla="*/ 36 h 36"/>
                  <a:gd name="T2" fmla="*/ 154 w 154"/>
                  <a:gd name="T3" fmla="*/ 2 h 36"/>
                  <a:gd name="T4" fmla="*/ 151 w 154"/>
                  <a:gd name="T5" fmla="*/ 0 h 36"/>
                  <a:gd name="T6" fmla="*/ 0 w 154"/>
                  <a:gd name="T7" fmla="*/ 33 h 36"/>
                  <a:gd name="T8" fmla="*/ 0 w 154"/>
                  <a:gd name="T9" fmla="*/ 36 h 36"/>
                  <a:gd name="T10" fmla="*/ 0 w 154"/>
                  <a:gd name="T11" fmla="*/ 36 h 36"/>
                  <a:gd name="T12" fmla="*/ 0 60000 65536"/>
                  <a:gd name="T13" fmla="*/ 0 60000 65536"/>
                  <a:gd name="T14" fmla="*/ 0 60000 65536"/>
                  <a:gd name="T15" fmla="*/ 0 60000 65536"/>
                  <a:gd name="T16" fmla="*/ 0 60000 65536"/>
                  <a:gd name="T17" fmla="*/ 0 60000 65536"/>
                  <a:gd name="T18" fmla="*/ 0 w 154"/>
                  <a:gd name="T19" fmla="*/ 0 h 36"/>
                  <a:gd name="T20" fmla="*/ 154 w 154"/>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54" h="36">
                    <a:moveTo>
                      <a:pt x="0" y="36"/>
                    </a:moveTo>
                    <a:lnTo>
                      <a:pt x="154" y="2"/>
                    </a:lnTo>
                    <a:lnTo>
                      <a:pt x="151" y="0"/>
                    </a:lnTo>
                    <a:lnTo>
                      <a:pt x="0" y="33"/>
                    </a:lnTo>
                    <a:lnTo>
                      <a:pt x="0" y="36"/>
                    </a:lnTo>
                    <a:close/>
                  </a:path>
                </a:pathLst>
              </a:custGeom>
              <a:solidFill>
                <a:srgbClr val="FFFFFF"/>
              </a:solidFill>
              <a:ln w="9525">
                <a:noFill/>
                <a:round/>
                <a:headEnd/>
                <a:tailEnd/>
              </a:ln>
            </p:spPr>
            <p:txBody>
              <a:bodyPr/>
              <a:lstStyle/>
              <a:p>
                <a:endParaRPr lang="en-US">
                  <a:latin typeface="Calibri" pitchFamily="34" charset="0"/>
                </a:endParaRPr>
              </a:p>
            </p:txBody>
          </p:sp>
          <p:sp>
            <p:nvSpPr>
              <p:cNvPr id="33904" name="Line 30"/>
              <p:cNvSpPr>
                <a:spLocks noChangeShapeType="1"/>
              </p:cNvSpPr>
              <p:nvPr/>
            </p:nvSpPr>
            <p:spPr bwMode="auto">
              <a:xfrm flipH="1">
                <a:off x="677" y="1952"/>
                <a:ext cx="184" cy="41"/>
              </a:xfrm>
              <a:prstGeom prst="line">
                <a:avLst/>
              </a:prstGeom>
              <a:noFill/>
              <a:ln w="3175">
                <a:solidFill>
                  <a:srgbClr val="999999"/>
                </a:solidFill>
                <a:miter lim="800000"/>
                <a:headEnd/>
                <a:tailEnd/>
              </a:ln>
            </p:spPr>
            <p:txBody>
              <a:bodyPr/>
              <a:lstStyle/>
              <a:p>
                <a:endParaRPr lang="en-US"/>
              </a:p>
            </p:txBody>
          </p:sp>
          <p:sp>
            <p:nvSpPr>
              <p:cNvPr id="33905" name="Line 31"/>
              <p:cNvSpPr>
                <a:spLocks noChangeShapeType="1"/>
              </p:cNvSpPr>
              <p:nvPr/>
            </p:nvSpPr>
            <p:spPr bwMode="auto">
              <a:xfrm flipH="1">
                <a:off x="677" y="2036"/>
                <a:ext cx="184" cy="42"/>
              </a:xfrm>
              <a:prstGeom prst="line">
                <a:avLst/>
              </a:prstGeom>
              <a:noFill/>
              <a:ln w="3175">
                <a:solidFill>
                  <a:srgbClr val="999999"/>
                </a:solidFill>
                <a:miter lim="800000"/>
                <a:headEnd/>
                <a:tailEnd/>
              </a:ln>
            </p:spPr>
            <p:txBody>
              <a:bodyPr/>
              <a:lstStyle/>
              <a:p>
                <a:endParaRPr lang="en-US"/>
              </a:p>
            </p:txBody>
          </p:sp>
          <p:sp>
            <p:nvSpPr>
              <p:cNvPr id="33906" name="Line 32"/>
              <p:cNvSpPr>
                <a:spLocks noChangeShapeType="1"/>
              </p:cNvSpPr>
              <p:nvPr/>
            </p:nvSpPr>
            <p:spPr bwMode="auto">
              <a:xfrm flipH="1">
                <a:off x="677" y="2345"/>
                <a:ext cx="184" cy="41"/>
              </a:xfrm>
              <a:prstGeom prst="line">
                <a:avLst/>
              </a:prstGeom>
              <a:noFill/>
              <a:ln w="3175">
                <a:solidFill>
                  <a:srgbClr val="999999"/>
                </a:solidFill>
                <a:miter lim="800000"/>
                <a:headEnd/>
                <a:tailEnd/>
              </a:ln>
            </p:spPr>
            <p:txBody>
              <a:bodyPr/>
              <a:lstStyle/>
              <a:p>
                <a:endParaRPr lang="en-US"/>
              </a:p>
            </p:txBody>
          </p:sp>
          <p:sp>
            <p:nvSpPr>
              <p:cNvPr id="33907" name="Freeform 33"/>
              <p:cNvSpPr>
                <a:spLocks/>
              </p:cNvSpPr>
              <p:nvPr/>
            </p:nvSpPr>
            <p:spPr bwMode="auto">
              <a:xfrm>
                <a:off x="717" y="2067"/>
                <a:ext cx="111" cy="37"/>
              </a:xfrm>
              <a:custGeom>
                <a:avLst/>
                <a:gdLst>
                  <a:gd name="T0" fmla="*/ 0 w 111"/>
                  <a:gd name="T1" fmla="*/ 31 h 37"/>
                  <a:gd name="T2" fmla="*/ 0 w 111"/>
                  <a:gd name="T3" fmla="*/ 31 h 37"/>
                  <a:gd name="T4" fmla="*/ 0 w 111"/>
                  <a:gd name="T5" fmla="*/ 33 h 37"/>
                  <a:gd name="T6" fmla="*/ 1 w 111"/>
                  <a:gd name="T7" fmla="*/ 35 h 37"/>
                  <a:gd name="T8" fmla="*/ 3 w 111"/>
                  <a:gd name="T9" fmla="*/ 37 h 37"/>
                  <a:gd name="T10" fmla="*/ 6 w 111"/>
                  <a:gd name="T11" fmla="*/ 37 h 37"/>
                  <a:gd name="T12" fmla="*/ 105 w 111"/>
                  <a:gd name="T13" fmla="*/ 15 h 37"/>
                  <a:gd name="T14" fmla="*/ 105 w 111"/>
                  <a:gd name="T15" fmla="*/ 15 h 37"/>
                  <a:gd name="T16" fmla="*/ 107 w 111"/>
                  <a:gd name="T17" fmla="*/ 15 h 37"/>
                  <a:gd name="T18" fmla="*/ 109 w 111"/>
                  <a:gd name="T19" fmla="*/ 13 h 37"/>
                  <a:gd name="T20" fmla="*/ 110 w 111"/>
                  <a:gd name="T21" fmla="*/ 10 h 37"/>
                  <a:gd name="T22" fmla="*/ 111 w 111"/>
                  <a:gd name="T23" fmla="*/ 6 h 37"/>
                  <a:gd name="T24" fmla="*/ 111 w 111"/>
                  <a:gd name="T25" fmla="*/ 6 h 37"/>
                  <a:gd name="T26" fmla="*/ 111 w 111"/>
                  <a:gd name="T27" fmla="*/ 6 h 37"/>
                  <a:gd name="T28" fmla="*/ 110 w 111"/>
                  <a:gd name="T29" fmla="*/ 4 h 37"/>
                  <a:gd name="T30" fmla="*/ 109 w 111"/>
                  <a:gd name="T31" fmla="*/ 1 h 37"/>
                  <a:gd name="T32" fmla="*/ 107 w 111"/>
                  <a:gd name="T33" fmla="*/ 0 h 37"/>
                  <a:gd name="T34" fmla="*/ 105 w 111"/>
                  <a:gd name="T35" fmla="*/ 0 h 37"/>
                  <a:gd name="T36" fmla="*/ 6 w 111"/>
                  <a:gd name="T37" fmla="*/ 21 h 37"/>
                  <a:gd name="T38" fmla="*/ 6 w 111"/>
                  <a:gd name="T39" fmla="*/ 21 h 37"/>
                  <a:gd name="T40" fmla="*/ 3 w 111"/>
                  <a:gd name="T41" fmla="*/ 22 h 37"/>
                  <a:gd name="T42" fmla="*/ 1 w 111"/>
                  <a:gd name="T43" fmla="*/ 25 h 37"/>
                  <a:gd name="T44" fmla="*/ 0 w 111"/>
                  <a:gd name="T45" fmla="*/ 27 h 37"/>
                  <a:gd name="T46" fmla="*/ 0 w 111"/>
                  <a:gd name="T47" fmla="*/ 31 h 37"/>
                  <a:gd name="T48" fmla="*/ 0 w 111"/>
                  <a:gd name="T49" fmla="*/ 31 h 37"/>
                  <a:gd name="T50" fmla="*/ 0 w 111"/>
                  <a:gd name="T51" fmla="*/ 31 h 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
                  <a:gd name="T79" fmla="*/ 0 h 37"/>
                  <a:gd name="T80" fmla="*/ 111 w 111"/>
                  <a:gd name="T81" fmla="*/ 37 h 3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 h="37">
                    <a:moveTo>
                      <a:pt x="0" y="31"/>
                    </a:moveTo>
                    <a:lnTo>
                      <a:pt x="0" y="31"/>
                    </a:lnTo>
                    <a:lnTo>
                      <a:pt x="0" y="33"/>
                    </a:lnTo>
                    <a:lnTo>
                      <a:pt x="1" y="35"/>
                    </a:lnTo>
                    <a:lnTo>
                      <a:pt x="3" y="37"/>
                    </a:lnTo>
                    <a:lnTo>
                      <a:pt x="6" y="37"/>
                    </a:lnTo>
                    <a:lnTo>
                      <a:pt x="105" y="15"/>
                    </a:lnTo>
                    <a:lnTo>
                      <a:pt x="107" y="15"/>
                    </a:lnTo>
                    <a:lnTo>
                      <a:pt x="109" y="13"/>
                    </a:lnTo>
                    <a:lnTo>
                      <a:pt x="110" y="10"/>
                    </a:lnTo>
                    <a:lnTo>
                      <a:pt x="111" y="6"/>
                    </a:lnTo>
                    <a:lnTo>
                      <a:pt x="110" y="4"/>
                    </a:lnTo>
                    <a:lnTo>
                      <a:pt x="109" y="1"/>
                    </a:lnTo>
                    <a:lnTo>
                      <a:pt x="107" y="0"/>
                    </a:lnTo>
                    <a:lnTo>
                      <a:pt x="105" y="0"/>
                    </a:lnTo>
                    <a:lnTo>
                      <a:pt x="6" y="21"/>
                    </a:lnTo>
                    <a:lnTo>
                      <a:pt x="3" y="22"/>
                    </a:lnTo>
                    <a:lnTo>
                      <a:pt x="1" y="25"/>
                    </a:lnTo>
                    <a:lnTo>
                      <a:pt x="0" y="27"/>
                    </a:lnTo>
                    <a:lnTo>
                      <a:pt x="0" y="31"/>
                    </a:lnTo>
                    <a:close/>
                  </a:path>
                </a:pathLst>
              </a:custGeom>
              <a:solidFill>
                <a:srgbClr val="666666"/>
              </a:solidFill>
              <a:ln w="9525">
                <a:noFill/>
                <a:round/>
                <a:headEnd/>
                <a:tailEnd/>
              </a:ln>
            </p:spPr>
            <p:txBody>
              <a:bodyPr/>
              <a:lstStyle/>
              <a:p>
                <a:endParaRPr lang="en-US">
                  <a:latin typeface="Calibri" pitchFamily="34" charset="0"/>
                </a:endParaRPr>
              </a:p>
            </p:txBody>
          </p:sp>
          <p:sp>
            <p:nvSpPr>
              <p:cNvPr id="33908" name="Freeform 34"/>
              <p:cNvSpPr>
                <a:spLocks/>
              </p:cNvSpPr>
              <p:nvPr/>
            </p:nvSpPr>
            <p:spPr bwMode="auto">
              <a:xfrm>
                <a:off x="717" y="2067"/>
                <a:ext cx="111" cy="37"/>
              </a:xfrm>
              <a:custGeom>
                <a:avLst/>
                <a:gdLst>
                  <a:gd name="T0" fmla="*/ 0 w 111"/>
                  <a:gd name="T1" fmla="*/ 31 h 37"/>
                  <a:gd name="T2" fmla="*/ 0 w 111"/>
                  <a:gd name="T3" fmla="*/ 31 h 37"/>
                  <a:gd name="T4" fmla="*/ 0 w 111"/>
                  <a:gd name="T5" fmla="*/ 33 h 37"/>
                  <a:gd name="T6" fmla="*/ 1 w 111"/>
                  <a:gd name="T7" fmla="*/ 35 h 37"/>
                  <a:gd name="T8" fmla="*/ 3 w 111"/>
                  <a:gd name="T9" fmla="*/ 37 h 37"/>
                  <a:gd name="T10" fmla="*/ 6 w 111"/>
                  <a:gd name="T11" fmla="*/ 37 h 37"/>
                  <a:gd name="T12" fmla="*/ 105 w 111"/>
                  <a:gd name="T13" fmla="*/ 15 h 37"/>
                  <a:gd name="T14" fmla="*/ 105 w 111"/>
                  <a:gd name="T15" fmla="*/ 15 h 37"/>
                  <a:gd name="T16" fmla="*/ 107 w 111"/>
                  <a:gd name="T17" fmla="*/ 15 h 37"/>
                  <a:gd name="T18" fmla="*/ 109 w 111"/>
                  <a:gd name="T19" fmla="*/ 13 h 37"/>
                  <a:gd name="T20" fmla="*/ 110 w 111"/>
                  <a:gd name="T21" fmla="*/ 10 h 37"/>
                  <a:gd name="T22" fmla="*/ 111 w 111"/>
                  <a:gd name="T23" fmla="*/ 6 h 37"/>
                  <a:gd name="T24" fmla="*/ 111 w 111"/>
                  <a:gd name="T25" fmla="*/ 6 h 37"/>
                  <a:gd name="T26" fmla="*/ 111 w 111"/>
                  <a:gd name="T27" fmla="*/ 6 h 37"/>
                  <a:gd name="T28" fmla="*/ 110 w 111"/>
                  <a:gd name="T29" fmla="*/ 4 h 37"/>
                  <a:gd name="T30" fmla="*/ 109 w 111"/>
                  <a:gd name="T31" fmla="*/ 1 h 37"/>
                  <a:gd name="T32" fmla="*/ 107 w 111"/>
                  <a:gd name="T33" fmla="*/ 0 h 37"/>
                  <a:gd name="T34" fmla="*/ 105 w 111"/>
                  <a:gd name="T35" fmla="*/ 0 h 37"/>
                  <a:gd name="T36" fmla="*/ 6 w 111"/>
                  <a:gd name="T37" fmla="*/ 21 h 37"/>
                  <a:gd name="T38" fmla="*/ 6 w 111"/>
                  <a:gd name="T39" fmla="*/ 21 h 37"/>
                  <a:gd name="T40" fmla="*/ 3 w 111"/>
                  <a:gd name="T41" fmla="*/ 22 h 37"/>
                  <a:gd name="T42" fmla="*/ 1 w 111"/>
                  <a:gd name="T43" fmla="*/ 25 h 37"/>
                  <a:gd name="T44" fmla="*/ 0 w 111"/>
                  <a:gd name="T45" fmla="*/ 27 h 37"/>
                  <a:gd name="T46" fmla="*/ 0 w 111"/>
                  <a:gd name="T47" fmla="*/ 31 h 37"/>
                  <a:gd name="T48" fmla="*/ 0 w 111"/>
                  <a:gd name="T49" fmla="*/ 31 h 37"/>
                  <a:gd name="T50" fmla="*/ 0 w 111"/>
                  <a:gd name="T51" fmla="*/ 31 h 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
                  <a:gd name="T79" fmla="*/ 0 h 37"/>
                  <a:gd name="T80" fmla="*/ 111 w 111"/>
                  <a:gd name="T81" fmla="*/ 37 h 3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 h="37">
                    <a:moveTo>
                      <a:pt x="0" y="31"/>
                    </a:moveTo>
                    <a:lnTo>
                      <a:pt x="0" y="31"/>
                    </a:lnTo>
                    <a:lnTo>
                      <a:pt x="0" y="33"/>
                    </a:lnTo>
                    <a:lnTo>
                      <a:pt x="1" y="35"/>
                    </a:lnTo>
                    <a:lnTo>
                      <a:pt x="3" y="37"/>
                    </a:lnTo>
                    <a:lnTo>
                      <a:pt x="6" y="37"/>
                    </a:lnTo>
                    <a:lnTo>
                      <a:pt x="105" y="15"/>
                    </a:lnTo>
                    <a:lnTo>
                      <a:pt x="107" y="15"/>
                    </a:lnTo>
                    <a:lnTo>
                      <a:pt x="109" y="13"/>
                    </a:lnTo>
                    <a:lnTo>
                      <a:pt x="110" y="10"/>
                    </a:lnTo>
                    <a:lnTo>
                      <a:pt x="111" y="6"/>
                    </a:lnTo>
                    <a:lnTo>
                      <a:pt x="110" y="4"/>
                    </a:lnTo>
                    <a:lnTo>
                      <a:pt x="109" y="1"/>
                    </a:lnTo>
                    <a:lnTo>
                      <a:pt x="107" y="0"/>
                    </a:lnTo>
                    <a:lnTo>
                      <a:pt x="105" y="0"/>
                    </a:lnTo>
                    <a:lnTo>
                      <a:pt x="6" y="21"/>
                    </a:lnTo>
                    <a:lnTo>
                      <a:pt x="3" y="22"/>
                    </a:lnTo>
                    <a:lnTo>
                      <a:pt x="1" y="25"/>
                    </a:lnTo>
                    <a:lnTo>
                      <a:pt x="0" y="27"/>
                    </a:lnTo>
                    <a:lnTo>
                      <a:pt x="0" y="31"/>
                    </a:lnTo>
                    <a:close/>
                  </a:path>
                </a:pathLst>
              </a:custGeom>
              <a:noFill/>
              <a:ln w="3175">
                <a:solidFill>
                  <a:srgbClr val="000000"/>
                </a:solidFill>
                <a:miter lim="800000"/>
                <a:headEnd/>
                <a:tailEnd/>
              </a:ln>
            </p:spPr>
            <p:txBody>
              <a:bodyPr/>
              <a:lstStyle/>
              <a:p>
                <a:endParaRPr lang="en-US">
                  <a:latin typeface="Calibri" pitchFamily="34" charset="0"/>
                </a:endParaRPr>
              </a:p>
            </p:txBody>
          </p:sp>
          <p:sp>
            <p:nvSpPr>
              <p:cNvPr id="33909" name="Line 35"/>
              <p:cNvSpPr>
                <a:spLocks noChangeShapeType="1"/>
              </p:cNvSpPr>
              <p:nvPr/>
            </p:nvSpPr>
            <p:spPr bwMode="auto">
              <a:xfrm flipH="1">
                <a:off x="722" y="2080"/>
                <a:ext cx="100" cy="22"/>
              </a:xfrm>
              <a:prstGeom prst="line">
                <a:avLst/>
              </a:prstGeom>
              <a:noFill/>
              <a:ln w="6350">
                <a:solidFill>
                  <a:srgbClr val="999999"/>
                </a:solidFill>
                <a:miter lim="800000"/>
                <a:headEnd/>
                <a:tailEnd/>
              </a:ln>
            </p:spPr>
            <p:txBody>
              <a:bodyPr/>
              <a:lstStyle/>
              <a:p>
                <a:endParaRPr lang="en-US"/>
              </a:p>
            </p:txBody>
          </p:sp>
          <p:sp>
            <p:nvSpPr>
              <p:cNvPr id="33910" name="Freeform 36"/>
              <p:cNvSpPr>
                <a:spLocks/>
              </p:cNvSpPr>
              <p:nvPr/>
            </p:nvSpPr>
            <p:spPr bwMode="auto">
              <a:xfrm>
                <a:off x="685" y="2390"/>
                <a:ext cx="169" cy="58"/>
              </a:xfrm>
              <a:custGeom>
                <a:avLst/>
                <a:gdLst>
                  <a:gd name="T0" fmla="*/ 0 w 169"/>
                  <a:gd name="T1" fmla="*/ 40 h 58"/>
                  <a:gd name="T2" fmla="*/ 0 w 169"/>
                  <a:gd name="T3" fmla="*/ 40 h 58"/>
                  <a:gd name="T4" fmla="*/ 0 w 169"/>
                  <a:gd name="T5" fmla="*/ 45 h 58"/>
                  <a:gd name="T6" fmla="*/ 2 w 169"/>
                  <a:gd name="T7" fmla="*/ 51 h 58"/>
                  <a:gd name="T8" fmla="*/ 5 w 169"/>
                  <a:gd name="T9" fmla="*/ 55 h 58"/>
                  <a:gd name="T10" fmla="*/ 5 w 169"/>
                  <a:gd name="T11" fmla="*/ 55 h 58"/>
                  <a:gd name="T12" fmla="*/ 9 w 169"/>
                  <a:gd name="T13" fmla="*/ 56 h 58"/>
                  <a:gd name="T14" fmla="*/ 13 w 169"/>
                  <a:gd name="T15" fmla="*/ 58 h 58"/>
                  <a:gd name="T16" fmla="*/ 18 w 169"/>
                  <a:gd name="T17" fmla="*/ 58 h 58"/>
                  <a:gd name="T18" fmla="*/ 18 w 169"/>
                  <a:gd name="T19" fmla="*/ 58 h 58"/>
                  <a:gd name="T20" fmla="*/ 83 w 169"/>
                  <a:gd name="T21" fmla="*/ 44 h 58"/>
                  <a:gd name="T22" fmla="*/ 129 w 169"/>
                  <a:gd name="T23" fmla="*/ 34 h 58"/>
                  <a:gd name="T24" fmla="*/ 153 w 169"/>
                  <a:gd name="T25" fmla="*/ 28 h 58"/>
                  <a:gd name="T26" fmla="*/ 153 w 169"/>
                  <a:gd name="T27" fmla="*/ 28 h 58"/>
                  <a:gd name="T28" fmla="*/ 159 w 169"/>
                  <a:gd name="T29" fmla="*/ 25 h 58"/>
                  <a:gd name="T30" fmla="*/ 162 w 169"/>
                  <a:gd name="T31" fmla="*/ 21 h 58"/>
                  <a:gd name="T32" fmla="*/ 164 w 169"/>
                  <a:gd name="T33" fmla="*/ 17 h 58"/>
                  <a:gd name="T34" fmla="*/ 164 w 169"/>
                  <a:gd name="T35" fmla="*/ 17 h 58"/>
                  <a:gd name="T36" fmla="*/ 169 w 169"/>
                  <a:gd name="T37" fmla="*/ 10 h 58"/>
                  <a:gd name="T38" fmla="*/ 169 w 169"/>
                  <a:gd name="T39" fmla="*/ 3 h 58"/>
                  <a:gd name="T40" fmla="*/ 169 w 169"/>
                  <a:gd name="T41" fmla="*/ 3 h 58"/>
                  <a:gd name="T42" fmla="*/ 169 w 169"/>
                  <a:gd name="T43" fmla="*/ 0 h 58"/>
                  <a:gd name="T44" fmla="*/ 0 w 169"/>
                  <a:gd name="T45" fmla="*/ 37 h 58"/>
                  <a:gd name="T46" fmla="*/ 0 w 169"/>
                  <a:gd name="T47" fmla="*/ 40 h 58"/>
                  <a:gd name="T48" fmla="*/ 0 w 169"/>
                  <a:gd name="T49" fmla="*/ 40 h 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9"/>
                  <a:gd name="T76" fmla="*/ 0 h 58"/>
                  <a:gd name="T77" fmla="*/ 169 w 169"/>
                  <a:gd name="T78" fmla="*/ 58 h 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9" h="58">
                    <a:moveTo>
                      <a:pt x="0" y="40"/>
                    </a:moveTo>
                    <a:lnTo>
                      <a:pt x="0" y="40"/>
                    </a:lnTo>
                    <a:lnTo>
                      <a:pt x="0" y="45"/>
                    </a:lnTo>
                    <a:lnTo>
                      <a:pt x="2" y="51"/>
                    </a:lnTo>
                    <a:lnTo>
                      <a:pt x="5" y="55"/>
                    </a:lnTo>
                    <a:lnTo>
                      <a:pt x="9" y="56"/>
                    </a:lnTo>
                    <a:lnTo>
                      <a:pt x="13" y="58"/>
                    </a:lnTo>
                    <a:lnTo>
                      <a:pt x="18" y="58"/>
                    </a:lnTo>
                    <a:lnTo>
                      <a:pt x="83" y="44"/>
                    </a:lnTo>
                    <a:lnTo>
                      <a:pt x="129" y="34"/>
                    </a:lnTo>
                    <a:lnTo>
                      <a:pt x="153" y="28"/>
                    </a:lnTo>
                    <a:lnTo>
                      <a:pt x="159" y="25"/>
                    </a:lnTo>
                    <a:lnTo>
                      <a:pt x="162" y="21"/>
                    </a:lnTo>
                    <a:lnTo>
                      <a:pt x="164" y="17"/>
                    </a:lnTo>
                    <a:lnTo>
                      <a:pt x="169" y="10"/>
                    </a:lnTo>
                    <a:lnTo>
                      <a:pt x="169" y="3"/>
                    </a:lnTo>
                    <a:lnTo>
                      <a:pt x="169" y="0"/>
                    </a:lnTo>
                    <a:lnTo>
                      <a:pt x="0" y="37"/>
                    </a:lnTo>
                    <a:lnTo>
                      <a:pt x="0" y="40"/>
                    </a:lnTo>
                    <a:close/>
                  </a:path>
                </a:pathLst>
              </a:custGeom>
              <a:solidFill>
                <a:srgbClr val="000000"/>
              </a:solidFill>
              <a:ln w="9525">
                <a:noFill/>
                <a:round/>
                <a:headEnd/>
                <a:tailEnd/>
              </a:ln>
            </p:spPr>
            <p:txBody>
              <a:bodyPr/>
              <a:lstStyle/>
              <a:p>
                <a:endParaRPr lang="en-US">
                  <a:latin typeface="Calibri" pitchFamily="34" charset="0"/>
                </a:endParaRPr>
              </a:p>
            </p:txBody>
          </p:sp>
          <p:sp>
            <p:nvSpPr>
              <p:cNvPr id="33911" name="Freeform 37"/>
              <p:cNvSpPr>
                <a:spLocks/>
              </p:cNvSpPr>
              <p:nvPr/>
            </p:nvSpPr>
            <p:spPr bwMode="auto">
              <a:xfrm>
                <a:off x="662" y="1778"/>
                <a:ext cx="212" cy="685"/>
              </a:xfrm>
              <a:custGeom>
                <a:avLst/>
                <a:gdLst>
                  <a:gd name="T0" fmla="*/ 0 w 212"/>
                  <a:gd name="T1" fmla="*/ 678 h 685"/>
                  <a:gd name="T2" fmla="*/ 0 w 212"/>
                  <a:gd name="T3" fmla="*/ 678 h 685"/>
                  <a:gd name="T4" fmla="*/ 8 w 212"/>
                  <a:gd name="T5" fmla="*/ 682 h 685"/>
                  <a:gd name="T6" fmla="*/ 13 w 212"/>
                  <a:gd name="T7" fmla="*/ 685 h 685"/>
                  <a:gd name="T8" fmla="*/ 17 w 212"/>
                  <a:gd name="T9" fmla="*/ 685 h 685"/>
                  <a:gd name="T10" fmla="*/ 17 w 212"/>
                  <a:gd name="T11" fmla="*/ 685 h 685"/>
                  <a:gd name="T12" fmla="*/ 40 w 212"/>
                  <a:gd name="T13" fmla="*/ 681 h 685"/>
                  <a:gd name="T14" fmla="*/ 87 w 212"/>
                  <a:gd name="T15" fmla="*/ 671 h 685"/>
                  <a:gd name="T16" fmla="*/ 187 w 212"/>
                  <a:gd name="T17" fmla="*/ 649 h 685"/>
                  <a:gd name="T18" fmla="*/ 187 w 212"/>
                  <a:gd name="T19" fmla="*/ 649 h 685"/>
                  <a:gd name="T20" fmla="*/ 195 w 212"/>
                  <a:gd name="T21" fmla="*/ 646 h 685"/>
                  <a:gd name="T22" fmla="*/ 198 w 212"/>
                  <a:gd name="T23" fmla="*/ 642 h 685"/>
                  <a:gd name="T24" fmla="*/ 202 w 212"/>
                  <a:gd name="T25" fmla="*/ 639 h 685"/>
                  <a:gd name="T26" fmla="*/ 206 w 212"/>
                  <a:gd name="T27" fmla="*/ 634 h 685"/>
                  <a:gd name="T28" fmla="*/ 209 w 212"/>
                  <a:gd name="T29" fmla="*/ 628 h 685"/>
                  <a:gd name="T30" fmla="*/ 211 w 212"/>
                  <a:gd name="T31" fmla="*/ 622 h 685"/>
                  <a:gd name="T32" fmla="*/ 212 w 212"/>
                  <a:gd name="T33" fmla="*/ 614 h 685"/>
                  <a:gd name="T34" fmla="*/ 212 w 212"/>
                  <a:gd name="T35" fmla="*/ 614 h 685"/>
                  <a:gd name="T36" fmla="*/ 212 w 212"/>
                  <a:gd name="T37" fmla="*/ 30 h 685"/>
                  <a:gd name="T38" fmla="*/ 212 w 212"/>
                  <a:gd name="T39" fmla="*/ 30 h 685"/>
                  <a:gd name="T40" fmla="*/ 211 w 212"/>
                  <a:gd name="T41" fmla="*/ 24 h 685"/>
                  <a:gd name="T42" fmla="*/ 210 w 212"/>
                  <a:gd name="T43" fmla="*/ 18 h 685"/>
                  <a:gd name="T44" fmla="*/ 206 w 212"/>
                  <a:gd name="T45" fmla="*/ 12 h 685"/>
                  <a:gd name="T46" fmla="*/ 206 w 212"/>
                  <a:gd name="T47" fmla="*/ 12 h 685"/>
                  <a:gd name="T48" fmla="*/ 202 w 212"/>
                  <a:gd name="T49" fmla="*/ 9 h 685"/>
                  <a:gd name="T50" fmla="*/ 197 w 212"/>
                  <a:gd name="T51" fmla="*/ 5 h 685"/>
                  <a:gd name="T52" fmla="*/ 185 w 212"/>
                  <a:gd name="T53" fmla="*/ 0 h 68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12"/>
                  <a:gd name="T82" fmla="*/ 0 h 685"/>
                  <a:gd name="T83" fmla="*/ 212 w 212"/>
                  <a:gd name="T84" fmla="*/ 685 h 68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12" h="685">
                    <a:moveTo>
                      <a:pt x="0" y="678"/>
                    </a:moveTo>
                    <a:lnTo>
                      <a:pt x="0" y="678"/>
                    </a:lnTo>
                    <a:lnTo>
                      <a:pt x="8" y="682"/>
                    </a:lnTo>
                    <a:lnTo>
                      <a:pt x="13" y="685"/>
                    </a:lnTo>
                    <a:lnTo>
                      <a:pt x="17" y="685"/>
                    </a:lnTo>
                    <a:lnTo>
                      <a:pt x="40" y="681"/>
                    </a:lnTo>
                    <a:lnTo>
                      <a:pt x="87" y="671"/>
                    </a:lnTo>
                    <a:lnTo>
                      <a:pt x="187" y="649"/>
                    </a:lnTo>
                    <a:lnTo>
                      <a:pt x="195" y="646"/>
                    </a:lnTo>
                    <a:lnTo>
                      <a:pt x="198" y="642"/>
                    </a:lnTo>
                    <a:lnTo>
                      <a:pt x="202" y="639"/>
                    </a:lnTo>
                    <a:lnTo>
                      <a:pt x="206" y="634"/>
                    </a:lnTo>
                    <a:lnTo>
                      <a:pt x="209" y="628"/>
                    </a:lnTo>
                    <a:lnTo>
                      <a:pt x="211" y="622"/>
                    </a:lnTo>
                    <a:lnTo>
                      <a:pt x="212" y="614"/>
                    </a:lnTo>
                    <a:lnTo>
                      <a:pt x="212" y="30"/>
                    </a:lnTo>
                    <a:lnTo>
                      <a:pt x="211" y="24"/>
                    </a:lnTo>
                    <a:lnTo>
                      <a:pt x="210" y="18"/>
                    </a:lnTo>
                    <a:lnTo>
                      <a:pt x="206" y="12"/>
                    </a:lnTo>
                    <a:lnTo>
                      <a:pt x="202" y="9"/>
                    </a:lnTo>
                    <a:lnTo>
                      <a:pt x="197" y="5"/>
                    </a:lnTo>
                    <a:lnTo>
                      <a:pt x="185" y="0"/>
                    </a:lnTo>
                  </a:path>
                </a:pathLst>
              </a:custGeom>
              <a:noFill/>
              <a:ln w="6350">
                <a:solidFill>
                  <a:srgbClr val="000000"/>
                </a:solidFill>
                <a:miter lim="800000"/>
                <a:headEnd/>
                <a:tailEnd/>
              </a:ln>
            </p:spPr>
            <p:txBody>
              <a:bodyPr/>
              <a:lstStyle/>
              <a:p>
                <a:endParaRPr lang="en-US">
                  <a:latin typeface="Calibri" pitchFamily="34" charset="0"/>
                </a:endParaRPr>
              </a:p>
            </p:txBody>
          </p:sp>
          <p:sp>
            <p:nvSpPr>
              <p:cNvPr id="33912" name="Freeform 38"/>
              <p:cNvSpPr>
                <a:spLocks/>
              </p:cNvSpPr>
              <p:nvPr/>
            </p:nvSpPr>
            <p:spPr bwMode="auto">
              <a:xfrm>
                <a:off x="445" y="2299"/>
                <a:ext cx="173" cy="172"/>
              </a:xfrm>
              <a:custGeom>
                <a:avLst/>
                <a:gdLst>
                  <a:gd name="T0" fmla="*/ 78 w 173"/>
                  <a:gd name="T1" fmla="*/ 20 h 172"/>
                  <a:gd name="T2" fmla="*/ 78 w 173"/>
                  <a:gd name="T3" fmla="*/ 18 h 172"/>
                  <a:gd name="T4" fmla="*/ 78 w 173"/>
                  <a:gd name="T5" fmla="*/ 18 h 172"/>
                  <a:gd name="T6" fmla="*/ 78 w 173"/>
                  <a:gd name="T7" fmla="*/ 14 h 172"/>
                  <a:gd name="T8" fmla="*/ 77 w 173"/>
                  <a:gd name="T9" fmla="*/ 9 h 172"/>
                  <a:gd name="T10" fmla="*/ 75 w 173"/>
                  <a:gd name="T11" fmla="*/ 7 h 172"/>
                  <a:gd name="T12" fmla="*/ 73 w 173"/>
                  <a:gd name="T13" fmla="*/ 4 h 172"/>
                  <a:gd name="T14" fmla="*/ 71 w 173"/>
                  <a:gd name="T15" fmla="*/ 2 h 172"/>
                  <a:gd name="T16" fmla="*/ 68 w 173"/>
                  <a:gd name="T17" fmla="*/ 1 h 172"/>
                  <a:gd name="T18" fmla="*/ 65 w 173"/>
                  <a:gd name="T19" fmla="*/ 0 h 172"/>
                  <a:gd name="T20" fmla="*/ 62 w 173"/>
                  <a:gd name="T21" fmla="*/ 1 h 172"/>
                  <a:gd name="T22" fmla="*/ 17 w 173"/>
                  <a:gd name="T23" fmla="*/ 10 h 172"/>
                  <a:gd name="T24" fmla="*/ 17 w 173"/>
                  <a:gd name="T25" fmla="*/ 10 h 172"/>
                  <a:gd name="T26" fmla="*/ 14 w 173"/>
                  <a:gd name="T27" fmla="*/ 12 h 172"/>
                  <a:gd name="T28" fmla="*/ 10 w 173"/>
                  <a:gd name="T29" fmla="*/ 13 h 172"/>
                  <a:gd name="T30" fmla="*/ 7 w 173"/>
                  <a:gd name="T31" fmla="*/ 16 h 172"/>
                  <a:gd name="T32" fmla="*/ 5 w 173"/>
                  <a:gd name="T33" fmla="*/ 19 h 172"/>
                  <a:gd name="T34" fmla="*/ 2 w 173"/>
                  <a:gd name="T35" fmla="*/ 22 h 172"/>
                  <a:gd name="T36" fmla="*/ 1 w 173"/>
                  <a:gd name="T37" fmla="*/ 27 h 172"/>
                  <a:gd name="T38" fmla="*/ 1 w 173"/>
                  <a:gd name="T39" fmla="*/ 31 h 172"/>
                  <a:gd name="T40" fmla="*/ 0 w 173"/>
                  <a:gd name="T41" fmla="*/ 35 h 172"/>
                  <a:gd name="T42" fmla="*/ 0 w 173"/>
                  <a:gd name="T43" fmla="*/ 172 h 172"/>
                  <a:gd name="T44" fmla="*/ 173 w 173"/>
                  <a:gd name="T45" fmla="*/ 135 h 172"/>
                  <a:gd name="T46" fmla="*/ 173 w 173"/>
                  <a:gd name="T47" fmla="*/ 0 h 172"/>
                  <a:gd name="T48" fmla="*/ 78 w 173"/>
                  <a:gd name="T49" fmla="*/ 20 h 172"/>
                  <a:gd name="T50" fmla="*/ 78 w 173"/>
                  <a:gd name="T51" fmla="*/ 20 h 17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3"/>
                  <a:gd name="T79" fmla="*/ 0 h 172"/>
                  <a:gd name="T80" fmla="*/ 173 w 173"/>
                  <a:gd name="T81" fmla="*/ 172 h 17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3" h="172">
                    <a:moveTo>
                      <a:pt x="78" y="20"/>
                    </a:moveTo>
                    <a:lnTo>
                      <a:pt x="78" y="18"/>
                    </a:lnTo>
                    <a:lnTo>
                      <a:pt x="78" y="14"/>
                    </a:lnTo>
                    <a:lnTo>
                      <a:pt x="77" y="9"/>
                    </a:lnTo>
                    <a:lnTo>
                      <a:pt x="75" y="7"/>
                    </a:lnTo>
                    <a:lnTo>
                      <a:pt x="73" y="4"/>
                    </a:lnTo>
                    <a:lnTo>
                      <a:pt x="71" y="2"/>
                    </a:lnTo>
                    <a:lnTo>
                      <a:pt x="68" y="1"/>
                    </a:lnTo>
                    <a:lnTo>
                      <a:pt x="65" y="0"/>
                    </a:lnTo>
                    <a:lnTo>
                      <a:pt x="62" y="1"/>
                    </a:lnTo>
                    <a:lnTo>
                      <a:pt x="17" y="10"/>
                    </a:lnTo>
                    <a:lnTo>
                      <a:pt x="14" y="12"/>
                    </a:lnTo>
                    <a:lnTo>
                      <a:pt x="10" y="13"/>
                    </a:lnTo>
                    <a:lnTo>
                      <a:pt x="7" y="16"/>
                    </a:lnTo>
                    <a:lnTo>
                      <a:pt x="5" y="19"/>
                    </a:lnTo>
                    <a:lnTo>
                      <a:pt x="2" y="22"/>
                    </a:lnTo>
                    <a:lnTo>
                      <a:pt x="1" y="27"/>
                    </a:lnTo>
                    <a:lnTo>
                      <a:pt x="1" y="31"/>
                    </a:lnTo>
                    <a:lnTo>
                      <a:pt x="0" y="35"/>
                    </a:lnTo>
                    <a:lnTo>
                      <a:pt x="0" y="172"/>
                    </a:lnTo>
                    <a:lnTo>
                      <a:pt x="173" y="135"/>
                    </a:lnTo>
                    <a:lnTo>
                      <a:pt x="173" y="0"/>
                    </a:lnTo>
                    <a:lnTo>
                      <a:pt x="78" y="20"/>
                    </a:lnTo>
                    <a:close/>
                  </a:path>
                </a:pathLst>
              </a:custGeom>
              <a:solidFill>
                <a:srgbClr val="809CC9"/>
              </a:solidFill>
              <a:ln w="9525">
                <a:noFill/>
                <a:round/>
                <a:headEnd/>
                <a:tailEnd/>
              </a:ln>
            </p:spPr>
            <p:txBody>
              <a:bodyPr/>
              <a:lstStyle/>
              <a:p>
                <a:endParaRPr lang="en-US">
                  <a:latin typeface="Calibri" pitchFamily="34" charset="0"/>
                </a:endParaRPr>
              </a:p>
            </p:txBody>
          </p:sp>
          <p:sp>
            <p:nvSpPr>
              <p:cNvPr id="33913" name="Line 39"/>
              <p:cNvSpPr>
                <a:spLocks noChangeShapeType="1"/>
              </p:cNvSpPr>
              <p:nvPr/>
            </p:nvSpPr>
            <p:spPr bwMode="auto">
              <a:xfrm>
                <a:off x="563" y="2317"/>
                <a:ext cx="17" cy="59"/>
              </a:xfrm>
              <a:prstGeom prst="line">
                <a:avLst/>
              </a:prstGeom>
              <a:noFill/>
              <a:ln w="3175">
                <a:solidFill>
                  <a:srgbClr val="000000"/>
                </a:solidFill>
                <a:miter lim="800000"/>
                <a:headEnd/>
                <a:tailEnd/>
              </a:ln>
            </p:spPr>
            <p:txBody>
              <a:bodyPr/>
              <a:lstStyle/>
              <a:p>
                <a:endParaRPr lang="en-US"/>
              </a:p>
            </p:txBody>
          </p:sp>
          <p:sp>
            <p:nvSpPr>
              <p:cNvPr id="33914" name="Freeform 40"/>
              <p:cNvSpPr>
                <a:spLocks/>
              </p:cNvSpPr>
              <p:nvPr/>
            </p:nvSpPr>
            <p:spPr bwMode="auto">
              <a:xfrm>
                <a:off x="445" y="2299"/>
                <a:ext cx="173" cy="172"/>
              </a:xfrm>
              <a:custGeom>
                <a:avLst/>
                <a:gdLst>
                  <a:gd name="T0" fmla="*/ 78 w 173"/>
                  <a:gd name="T1" fmla="*/ 20 h 172"/>
                  <a:gd name="T2" fmla="*/ 78 w 173"/>
                  <a:gd name="T3" fmla="*/ 18 h 172"/>
                  <a:gd name="T4" fmla="*/ 78 w 173"/>
                  <a:gd name="T5" fmla="*/ 18 h 172"/>
                  <a:gd name="T6" fmla="*/ 78 w 173"/>
                  <a:gd name="T7" fmla="*/ 14 h 172"/>
                  <a:gd name="T8" fmla="*/ 77 w 173"/>
                  <a:gd name="T9" fmla="*/ 9 h 172"/>
                  <a:gd name="T10" fmla="*/ 75 w 173"/>
                  <a:gd name="T11" fmla="*/ 7 h 172"/>
                  <a:gd name="T12" fmla="*/ 73 w 173"/>
                  <a:gd name="T13" fmla="*/ 4 h 172"/>
                  <a:gd name="T14" fmla="*/ 71 w 173"/>
                  <a:gd name="T15" fmla="*/ 2 h 172"/>
                  <a:gd name="T16" fmla="*/ 68 w 173"/>
                  <a:gd name="T17" fmla="*/ 1 h 172"/>
                  <a:gd name="T18" fmla="*/ 65 w 173"/>
                  <a:gd name="T19" fmla="*/ 0 h 172"/>
                  <a:gd name="T20" fmla="*/ 62 w 173"/>
                  <a:gd name="T21" fmla="*/ 1 h 172"/>
                  <a:gd name="T22" fmla="*/ 17 w 173"/>
                  <a:gd name="T23" fmla="*/ 10 h 172"/>
                  <a:gd name="T24" fmla="*/ 17 w 173"/>
                  <a:gd name="T25" fmla="*/ 10 h 172"/>
                  <a:gd name="T26" fmla="*/ 14 w 173"/>
                  <a:gd name="T27" fmla="*/ 12 h 172"/>
                  <a:gd name="T28" fmla="*/ 10 w 173"/>
                  <a:gd name="T29" fmla="*/ 13 h 172"/>
                  <a:gd name="T30" fmla="*/ 7 w 173"/>
                  <a:gd name="T31" fmla="*/ 16 h 172"/>
                  <a:gd name="T32" fmla="*/ 5 w 173"/>
                  <a:gd name="T33" fmla="*/ 19 h 172"/>
                  <a:gd name="T34" fmla="*/ 2 w 173"/>
                  <a:gd name="T35" fmla="*/ 22 h 172"/>
                  <a:gd name="T36" fmla="*/ 1 w 173"/>
                  <a:gd name="T37" fmla="*/ 27 h 172"/>
                  <a:gd name="T38" fmla="*/ 1 w 173"/>
                  <a:gd name="T39" fmla="*/ 31 h 172"/>
                  <a:gd name="T40" fmla="*/ 0 w 173"/>
                  <a:gd name="T41" fmla="*/ 35 h 172"/>
                  <a:gd name="T42" fmla="*/ 0 w 173"/>
                  <a:gd name="T43" fmla="*/ 172 h 172"/>
                  <a:gd name="T44" fmla="*/ 173 w 173"/>
                  <a:gd name="T45" fmla="*/ 135 h 172"/>
                  <a:gd name="T46" fmla="*/ 173 w 173"/>
                  <a:gd name="T47" fmla="*/ 0 h 172"/>
                  <a:gd name="T48" fmla="*/ 78 w 173"/>
                  <a:gd name="T49" fmla="*/ 20 h 172"/>
                  <a:gd name="T50" fmla="*/ 78 w 173"/>
                  <a:gd name="T51" fmla="*/ 20 h 17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3"/>
                  <a:gd name="T79" fmla="*/ 0 h 172"/>
                  <a:gd name="T80" fmla="*/ 173 w 173"/>
                  <a:gd name="T81" fmla="*/ 172 h 17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3" h="172">
                    <a:moveTo>
                      <a:pt x="78" y="20"/>
                    </a:moveTo>
                    <a:lnTo>
                      <a:pt x="78" y="18"/>
                    </a:lnTo>
                    <a:lnTo>
                      <a:pt x="78" y="14"/>
                    </a:lnTo>
                    <a:lnTo>
                      <a:pt x="77" y="9"/>
                    </a:lnTo>
                    <a:lnTo>
                      <a:pt x="75" y="7"/>
                    </a:lnTo>
                    <a:lnTo>
                      <a:pt x="73" y="4"/>
                    </a:lnTo>
                    <a:lnTo>
                      <a:pt x="71" y="2"/>
                    </a:lnTo>
                    <a:lnTo>
                      <a:pt x="68" y="1"/>
                    </a:lnTo>
                    <a:lnTo>
                      <a:pt x="65" y="0"/>
                    </a:lnTo>
                    <a:lnTo>
                      <a:pt x="62" y="1"/>
                    </a:lnTo>
                    <a:lnTo>
                      <a:pt x="17" y="10"/>
                    </a:lnTo>
                    <a:lnTo>
                      <a:pt x="14" y="12"/>
                    </a:lnTo>
                    <a:lnTo>
                      <a:pt x="10" y="13"/>
                    </a:lnTo>
                    <a:lnTo>
                      <a:pt x="7" y="16"/>
                    </a:lnTo>
                    <a:lnTo>
                      <a:pt x="5" y="19"/>
                    </a:lnTo>
                    <a:lnTo>
                      <a:pt x="2" y="22"/>
                    </a:lnTo>
                    <a:lnTo>
                      <a:pt x="1" y="27"/>
                    </a:lnTo>
                    <a:lnTo>
                      <a:pt x="1" y="31"/>
                    </a:lnTo>
                    <a:lnTo>
                      <a:pt x="0" y="35"/>
                    </a:lnTo>
                    <a:lnTo>
                      <a:pt x="0" y="172"/>
                    </a:lnTo>
                    <a:lnTo>
                      <a:pt x="173" y="135"/>
                    </a:lnTo>
                    <a:lnTo>
                      <a:pt x="173" y="0"/>
                    </a:lnTo>
                    <a:lnTo>
                      <a:pt x="78" y="20"/>
                    </a:lnTo>
                    <a:close/>
                  </a:path>
                </a:pathLst>
              </a:custGeom>
              <a:noFill/>
              <a:ln w="6350">
                <a:solidFill>
                  <a:srgbClr val="000000"/>
                </a:solidFill>
                <a:miter lim="800000"/>
                <a:headEnd/>
                <a:tailEnd/>
              </a:ln>
            </p:spPr>
            <p:txBody>
              <a:bodyPr/>
              <a:lstStyle/>
              <a:p>
                <a:endParaRPr lang="en-US">
                  <a:latin typeface="Calibri" pitchFamily="34" charset="0"/>
                </a:endParaRPr>
              </a:p>
            </p:txBody>
          </p:sp>
          <p:sp>
            <p:nvSpPr>
              <p:cNvPr id="33915" name="Freeform 41"/>
              <p:cNvSpPr>
                <a:spLocks/>
              </p:cNvSpPr>
              <p:nvPr/>
            </p:nvSpPr>
            <p:spPr bwMode="auto">
              <a:xfrm>
                <a:off x="454" y="2244"/>
                <a:ext cx="158" cy="209"/>
              </a:xfrm>
              <a:custGeom>
                <a:avLst/>
                <a:gdLst>
                  <a:gd name="T0" fmla="*/ 36 w 158"/>
                  <a:gd name="T1" fmla="*/ 209 h 209"/>
                  <a:gd name="T2" fmla="*/ 0 w 158"/>
                  <a:gd name="T3" fmla="*/ 86 h 209"/>
                  <a:gd name="T4" fmla="*/ 122 w 158"/>
                  <a:gd name="T5" fmla="*/ 0 h 209"/>
                  <a:gd name="T6" fmla="*/ 158 w 158"/>
                  <a:gd name="T7" fmla="*/ 122 h 209"/>
                  <a:gd name="T8" fmla="*/ 36 w 158"/>
                  <a:gd name="T9" fmla="*/ 209 h 209"/>
                  <a:gd name="T10" fmla="*/ 36 w 158"/>
                  <a:gd name="T11" fmla="*/ 209 h 209"/>
                  <a:gd name="T12" fmla="*/ 0 60000 65536"/>
                  <a:gd name="T13" fmla="*/ 0 60000 65536"/>
                  <a:gd name="T14" fmla="*/ 0 60000 65536"/>
                  <a:gd name="T15" fmla="*/ 0 60000 65536"/>
                  <a:gd name="T16" fmla="*/ 0 60000 65536"/>
                  <a:gd name="T17" fmla="*/ 0 60000 65536"/>
                  <a:gd name="T18" fmla="*/ 0 w 158"/>
                  <a:gd name="T19" fmla="*/ 0 h 209"/>
                  <a:gd name="T20" fmla="*/ 158 w 158"/>
                  <a:gd name="T21" fmla="*/ 209 h 209"/>
                </a:gdLst>
                <a:ahLst/>
                <a:cxnLst>
                  <a:cxn ang="T12">
                    <a:pos x="T0" y="T1"/>
                  </a:cxn>
                  <a:cxn ang="T13">
                    <a:pos x="T2" y="T3"/>
                  </a:cxn>
                  <a:cxn ang="T14">
                    <a:pos x="T4" y="T5"/>
                  </a:cxn>
                  <a:cxn ang="T15">
                    <a:pos x="T6" y="T7"/>
                  </a:cxn>
                  <a:cxn ang="T16">
                    <a:pos x="T8" y="T9"/>
                  </a:cxn>
                  <a:cxn ang="T17">
                    <a:pos x="T10" y="T11"/>
                  </a:cxn>
                </a:cxnLst>
                <a:rect l="T18" t="T19" r="T20" b="T21"/>
                <a:pathLst>
                  <a:path w="158" h="209">
                    <a:moveTo>
                      <a:pt x="36" y="209"/>
                    </a:moveTo>
                    <a:lnTo>
                      <a:pt x="0" y="86"/>
                    </a:lnTo>
                    <a:lnTo>
                      <a:pt x="122" y="0"/>
                    </a:lnTo>
                    <a:lnTo>
                      <a:pt x="158" y="122"/>
                    </a:lnTo>
                    <a:lnTo>
                      <a:pt x="36" y="209"/>
                    </a:lnTo>
                    <a:close/>
                  </a:path>
                </a:pathLst>
              </a:custGeom>
              <a:solidFill>
                <a:srgbClr val="FFFFFF"/>
              </a:solidFill>
              <a:ln w="9525">
                <a:noFill/>
                <a:round/>
                <a:headEnd/>
                <a:tailEnd/>
              </a:ln>
            </p:spPr>
            <p:txBody>
              <a:bodyPr/>
              <a:lstStyle/>
              <a:p>
                <a:endParaRPr lang="en-US">
                  <a:latin typeface="Calibri" pitchFamily="34" charset="0"/>
                </a:endParaRPr>
              </a:p>
            </p:txBody>
          </p:sp>
          <p:sp>
            <p:nvSpPr>
              <p:cNvPr id="33916" name="Freeform 42"/>
              <p:cNvSpPr>
                <a:spLocks/>
              </p:cNvSpPr>
              <p:nvPr/>
            </p:nvSpPr>
            <p:spPr bwMode="auto">
              <a:xfrm>
                <a:off x="454" y="2244"/>
                <a:ext cx="158" cy="209"/>
              </a:xfrm>
              <a:custGeom>
                <a:avLst/>
                <a:gdLst>
                  <a:gd name="T0" fmla="*/ 36 w 158"/>
                  <a:gd name="T1" fmla="*/ 209 h 209"/>
                  <a:gd name="T2" fmla="*/ 0 w 158"/>
                  <a:gd name="T3" fmla="*/ 86 h 209"/>
                  <a:gd name="T4" fmla="*/ 122 w 158"/>
                  <a:gd name="T5" fmla="*/ 0 h 209"/>
                  <a:gd name="T6" fmla="*/ 158 w 158"/>
                  <a:gd name="T7" fmla="*/ 122 h 209"/>
                  <a:gd name="T8" fmla="*/ 36 w 158"/>
                  <a:gd name="T9" fmla="*/ 209 h 209"/>
                  <a:gd name="T10" fmla="*/ 36 w 158"/>
                  <a:gd name="T11" fmla="*/ 209 h 209"/>
                  <a:gd name="T12" fmla="*/ 0 60000 65536"/>
                  <a:gd name="T13" fmla="*/ 0 60000 65536"/>
                  <a:gd name="T14" fmla="*/ 0 60000 65536"/>
                  <a:gd name="T15" fmla="*/ 0 60000 65536"/>
                  <a:gd name="T16" fmla="*/ 0 60000 65536"/>
                  <a:gd name="T17" fmla="*/ 0 60000 65536"/>
                  <a:gd name="T18" fmla="*/ 0 w 158"/>
                  <a:gd name="T19" fmla="*/ 0 h 209"/>
                  <a:gd name="T20" fmla="*/ 158 w 158"/>
                  <a:gd name="T21" fmla="*/ 209 h 209"/>
                </a:gdLst>
                <a:ahLst/>
                <a:cxnLst>
                  <a:cxn ang="T12">
                    <a:pos x="T0" y="T1"/>
                  </a:cxn>
                  <a:cxn ang="T13">
                    <a:pos x="T2" y="T3"/>
                  </a:cxn>
                  <a:cxn ang="T14">
                    <a:pos x="T4" y="T5"/>
                  </a:cxn>
                  <a:cxn ang="T15">
                    <a:pos x="T6" y="T7"/>
                  </a:cxn>
                  <a:cxn ang="T16">
                    <a:pos x="T8" y="T9"/>
                  </a:cxn>
                  <a:cxn ang="T17">
                    <a:pos x="T10" y="T11"/>
                  </a:cxn>
                </a:cxnLst>
                <a:rect l="T18" t="T19" r="T20" b="T21"/>
                <a:pathLst>
                  <a:path w="158" h="209">
                    <a:moveTo>
                      <a:pt x="36" y="209"/>
                    </a:moveTo>
                    <a:lnTo>
                      <a:pt x="0" y="86"/>
                    </a:lnTo>
                    <a:lnTo>
                      <a:pt x="122" y="0"/>
                    </a:lnTo>
                    <a:lnTo>
                      <a:pt x="158" y="122"/>
                    </a:lnTo>
                    <a:lnTo>
                      <a:pt x="36" y="209"/>
                    </a:lnTo>
                    <a:close/>
                  </a:path>
                </a:pathLst>
              </a:custGeom>
              <a:noFill/>
              <a:ln w="3175">
                <a:solidFill>
                  <a:srgbClr val="000000"/>
                </a:solidFill>
                <a:miter lim="800000"/>
                <a:headEnd/>
                <a:tailEnd/>
              </a:ln>
            </p:spPr>
            <p:txBody>
              <a:bodyPr/>
              <a:lstStyle/>
              <a:p>
                <a:endParaRPr lang="en-US">
                  <a:latin typeface="Calibri" pitchFamily="34" charset="0"/>
                </a:endParaRPr>
              </a:p>
            </p:txBody>
          </p:sp>
          <p:sp>
            <p:nvSpPr>
              <p:cNvPr id="33917" name="Freeform 43"/>
              <p:cNvSpPr>
                <a:spLocks/>
              </p:cNvSpPr>
              <p:nvPr/>
            </p:nvSpPr>
            <p:spPr bwMode="auto">
              <a:xfrm>
                <a:off x="545" y="2260"/>
                <a:ext cx="35" cy="55"/>
              </a:xfrm>
              <a:custGeom>
                <a:avLst/>
                <a:gdLst>
                  <a:gd name="T0" fmla="*/ 11 w 35"/>
                  <a:gd name="T1" fmla="*/ 55 h 55"/>
                  <a:gd name="T2" fmla="*/ 0 w 35"/>
                  <a:gd name="T3" fmla="*/ 17 h 55"/>
                  <a:gd name="T4" fmla="*/ 24 w 35"/>
                  <a:gd name="T5" fmla="*/ 0 h 55"/>
                  <a:gd name="T6" fmla="*/ 35 w 35"/>
                  <a:gd name="T7" fmla="*/ 38 h 55"/>
                  <a:gd name="T8" fmla="*/ 11 w 35"/>
                  <a:gd name="T9" fmla="*/ 55 h 55"/>
                  <a:gd name="T10" fmla="*/ 11 w 35"/>
                  <a:gd name="T11" fmla="*/ 55 h 55"/>
                  <a:gd name="T12" fmla="*/ 0 60000 65536"/>
                  <a:gd name="T13" fmla="*/ 0 60000 65536"/>
                  <a:gd name="T14" fmla="*/ 0 60000 65536"/>
                  <a:gd name="T15" fmla="*/ 0 60000 65536"/>
                  <a:gd name="T16" fmla="*/ 0 60000 65536"/>
                  <a:gd name="T17" fmla="*/ 0 60000 65536"/>
                  <a:gd name="T18" fmla="*/ 0 w 35"/>
                  <a:gd name="T19" fmla="*/ 0 h 55"/>
                  <a:gd name="T20" fmla="*/ 35 w 35"/>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35" h="55">
                    <a:moveTo>
                      <a:pt x="11" y="55"/>
                    </a:moveTo>
                    <a:lnTo>
                      <a:pt x="0" y="17"/>
                    </a:lnTo>
                    <a:lnTo>
                      <a:pt x="24" y="0"/>
                    </a:lnTo>
                    <a:lnTo>
                      <a:pt x="35" y="38"/>
                    </a:lnTo>
                    <a:lnTo>
                      <a:pt x="11" y="55"/>
                    </a:lnTo>
                    <a:close/>
                  </a:path>
                </a:pathLst>
              </a:custGeom>
              <a:solidFill>
                <a:srgbClr val="FFFFBF"/>
              </a:solidFill>
              <a:ln w="9525">
                <a:noFill/>
                <a:round/>
                <a:headEnd/>
                <a:tailEnd/>
              </a:ln>
            </p:spPr>
            <p:txBody>
              <a:bodyPr/>
              <a:lstStyle/>
              <a:p>
                <a:endParaRPr lang="en-US">
                  <a:latin typeface="Calibri" pitchFamily="34" charset="0"/>
                </a:endParaRPr>
              </a:p>
            </p:txBody>
          </p:sp>
          <p:sp>
            <p:nvSpPr>
              <p:cNvPr id="33918" name="Freeform 44"/>
              <p:cNvSpPr>
                <a:spLocks/>
              </p:cNvSpPr>
              <p:nvPr/>
            </p:nvSpPr>
            <p:spPr bwMode="auto">
              <a:xfrm>
                <a:off x="545" y="2260"/>
                <a:ext cx="35" cy="55"/>
              </a:xfrm>
              <a:custGeom>
                <a:avLst/>
                <a:gdLst>
                  <a:gd name="T0" fmla="*/ 11 w 35"/>
                  <a:gd name="T1" fmla="*/ 55 h 55"/>
                  <a:gd name="T2" fmla="*/ 0 w 35"/>
                  <a:gd name="T3" fmla="*/ 17 h 55"/>
                  <a:gd name="T4" fmla="*/ 24 w 35"/>
                  <a:gd name="T5" fmla="*/ 0 h 55"/>
                  <a:gd name="T6" fmla="*/ 35 w 35"/>
                  <a:gd name="T7" fmla="*/ 38 h 55"/>
                  <a:gd name="T8" fmla="*/ 11 w 35"/>
                  <a:gd name="T9" fmla="*/ 55 h 55"/>
                  <a:gd name="T10" fmla="*/ 11 w 35"/>
                  <a:gd name="T11" fmla="*/ 55 h 55"/>
                  <a:gd name="T12" fmla="*/ 0 60000 65536"/>
                  <a:gd name="T13" fmla="*/ 0 60000 65536"/>
                  <a:gd name="T14" fmla="*/ 0 60000 65536"/>
                  <a:gd name="T15" fmla="*/ 0 60000 65536"/>
                  <a:gd name="T16" fmla="*/ 0 60000 65536"/>
                  <a:gd name="T17" fmla="*/ 0 60000 65536"/>
                  <a:gd name="T18" fmla="*/ 0 w 35"/>
                  <a:gd name="T19" fmla="*/ 0 h 55"/>
                  <a:gd name="T20" fmla="*/ 35 w 35"/>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35" h="55">
                    <a:moveTo>
                      <a:pt x="11" y="55"/>
                    </a:moveTo>
                    <a:lnTo>
                      <a:pt x="0" y="17"/>
                    </a:lnTo>
                    <a:lnTo>
                      <a:pt x="24" y="0"/>
                    </a:lnTo>
                    <a:lnTo>
                      <a:pt x="35" y="38"/>
                    </a:lnTo>
                    <a:lnTo>
                      <a:pt x="11" y="55"/>
                    </a:lnTo>
                    <a:close/>
                  </a:path>
                </a:pathLst>
              </a:custGeom>
              <a:noFill/>
              <a:ln w="3175">
                <a:solidFill>
                  <a:srgbClr val="000000"/>
                </a:solidFill>
                <a:miter lim="800000"/>
                <a:headEnd/>
                <a:tailEnd/>
              </a:ln>
            </p:spPr>
            <p:txBody>
              <a:bodyPr/>
              <a:lstStyle/>
              <a:p>
                <a:endParaRPr lang="en-US">
                  <a:latin typeface="Calibri" pitchFamily="34" charset="0"/>
                </a:endParaRPr>
              </a:p>
            </p:txBody>
          </p:sp>
          <p:sp>
            <p:nvSpPr>
              <p:cNvPr id="33919" name="Line 45"/>
              <p:cNvSpPr>
                <a:spLocks noChangeShapeType="1"/>
              </p:cNvSpPr>
              <p:nvPr/>
            </p:nvSpPr>
            <p:spPr bwMode="auto">
              <a:xfrm>
                <a:off x="572" y="2311"/>
                <a:ext cx="17" cy="59"/>
              </a:xfrm>
              <a:prstGeom prst="line">
                <a:avLst/>
              </a:prstGeom>
              <a:noFill/>
              <a:ln w="3175">
                <a:solidFill>
                  <a:srgbClr val="000000"/>
                </a:solidFill>
                <a:miter lim="800000"/>
                <a:headEnd/>
                <a:tailEnd/>
              </a:ln>
            </p:spPr>
            <p:txBody>
              <a:bodyPr/>
              <a:lstStyle/>
              <a:p>
                <a:endParaRPr lang="en-US"/>
              </a:p>
            </p:txBody>
          </p:sp>
          <p:sp>
            <p:nvSpPr>
              <p:cNvPr id="33920" name="Line 46"/>
              <p:cNvSpPr>
                <a:spLocks noChangeShapeType="1"/>
              </p:cNvSpPr>
              <p:nvPr/>
            </p:nvSpPr>
            <p:spPr bwMode="auto">
              <a:xfrm>
                <a:off x="581" y="2303"/>
                <a:ext cx="18" cy="60"/>
              </a:xfrm>
              <a:prstGeom prst="line">
                <a:avLst/>
              </a:prstGeom>
              <a:noFill/>
              <a:ln w="3175">
                <a:solidFill>
                  <a:srgbClr val="000000"/>
                </a:solidFill>
                <a:miter lim="800000"/>
                <a:headEnd/>
                <a:tailEnd/>
              </a:ln>
            </p:spPr>
            <p:txBody>
              <a:bodyPr/>
              <a:lstStyle/>
              <a:p>
                <a:endParaRPr lang="en-US"/>
              </a:p>
            </p:txBody>
          </p:sp>
          <p:sp>
            <p:nvSpPr>
              <p:cNvPr id="33921" name="Line 47"/>
              <p:cNvSpPr>
                <a:spLocks noChangeShapeType="1"/>
              </p:cNvSpPr>
              <p:nvPr/>
            </p:nvSpPr>
            <p:spPr bwMode="auto">
              <a:xfrm>
                <a:off x="536" y="2283"/>
                <a:ext cx="30" cy="104"/>
              </a:xfrm>
              <a:prstGeom prst="line">
                <a:avLst/>
              </a:prstGeom>
              <a:noFill/>
              <a:ln w="3175">
                <a:solidFill>
                  <a:srgbClr val="000000"/>
                </a:solidFill>
                <a:miter lim="800000"/>
                <a:headEnd/>
                <a:tailEnd/>
              </a:ln>
            </p:spPr>
            <p:txBody>
              <a:bodyPr/>
              <a:lstStyle/>
              <a:p>
                <a:endParaRPr lang="en-US"/>
              </a:p>
            </p:txBody>
          </p:sp>
          <p:sp>
            <p:nvSpPr>
              <p:cNvPr id="33922" name="Line 48"/>
              <p:cNvSpPr>
                <a:spLocks noChangeShapeType="1"/>
              </p:cNvSpPr>
              <p:nvPr/>
            </p:nvSpPr>
            <p:spPr bwMode="auto">
              <a:xfrm>
                <a:off x="526" y="2290"/>
                <a:ext cx="30" cy="103"/>
              </a:xfrm>
              <a:prstGeom prst="line">
                <a:avLst/>
              </a:prstGeom>
              <a:noFill/>
              <a:ln w="3175">
                <a:solidFill>
                  <a:srgbClr val="000000"/>
                </a:solidFill>
                <a:miter lim="800000"/>
                <a:headEnd/>
                <a:tailEnd/>
              </a:ln>
            </p:spPr>
            <p:txBody>
              <a:bodyPr/>
              <a:lstStyle/>
              <a:p>
                <a:endParaRPr lang="en-US"/>
              </a:p>
            </p:txBody>
          </p:sp>
          <p:sp>
            <p:nvSpPr>
              <p:cNvPr id="33923" name="Line 49"/>
              <p:cNvSpPr>
                <a:spLocks noChangeShapeType="1"/>
              </p:cNvSpPr>
              <p:nvPr/>
            </p:nvSpPr>
            <p:spPr bwMode="auto">
              <a:xfrm>
                <a:off x="516" y="2298"/>
                <a:ext cx="30" cy="101"/>
              </a:xfrm>
              <a:prstGeom prst="line">
                <a:avLst/>
              </a:prstGeom>
              <a:noFill/>
              <a:ln w="3175">
                <a:solidFill>
                  <a:srgbClr val="000000"/>
                </a:solidFill>
                <a:miter lim="800000"/>
                <a:headEnd/>
                <a:tailEnd/>
              </a:ln>
            </p:spPr>
            <p:txBody>
              <a:bodyPr/>
              <a:lstStyle/>
              <a:p>
                <a:endParaRPr lang="en-US"/>
              </a:p>
            </p:txBody>
          </p:sp>
          <p:sp>
            <p:nvSpPr>
              <p:cNvPr id="33924" name="Line 50"/>
              <p:cNvSpPr>
                <a:spLocks noChangeShapeType="1"/>
              </p:cNvSpPr>
              <p:nvPr/>
            </p:nvSpPr>
            <p:spPr bwMode="auto">
              <a:xfrm>
                <a:off x="507" y="2305"/>
                <a:ext cx="30" cy="102"/>
              </a:xfrm>
              <a:prstGeom prst="line">
                <a:avLst/>
              </a:prstGeom>
              <a:noFill/>
              <a:ln w="3175">
                <a:solidFill>
                  <a:srgbClr val="000000"/>
                </a:solidFill>
                <a:miter lim="800000"/>
                <a:headEnd/>
                <a:tailEnd/>
              </a:ln>
            </p:spPr>
            <p:txBody>
              <a:bodyPr/>
              <a:lstStyle/>
              <a:p>
                <a:endParaRPr lang="en-US"/>
              </a:p>
            </p:txBody>
          </p:sp>
          <p:sp>
            <p:nvSpPr>
              <p:cNvPr id="33925" name="Line 51"/>
              <p:cNvSpPr>
                <a:spLocks noChangeShapeType="1"/>
              </p:cNvSpPr>
              <p:nvPr/>
            </p:nvSpPr>
            <p:spPr bwMode="auto">
              <a:xfrm>
                <a:off x="497" y="2311"/>
                <a:ext cx="29" cy="103"/>
              </a:xfrm>
              <a:prstGeom prst="line">
                <a:avLst/>
              </a:prstGeom>
              <a:noFill/>
              <a:ln w="3175">
                <a:solidFill>
                  <a:srgbClr val="000000"/>
                </a:solidFill>
                <a:miter lim="800000"/>
                <a:headEnd/>
                <a:tailEnd/>
              </a:ln>
            </p:spPr>
            <p:txBody>
              <a:bodyPr/>
              <a:lstStyle/>
              <a:p>
                <a:endParaRPr lang="en-US"/>
              </a:p>
            </p:txBody>
          </p:sp>
          <p:sp>
            <p:nvSpPr>
              <p:cNvPr id="33926" name="Line 52"/>
              <p:cNvSpPr>
                <a:spLocks noChangeShapeType="1"/>
              </p:cNvSpPr>
              <p:nvPr/>
            </p:nvSpPr>
            <p:spPr bwMode="auto">
              <a:xfrm>
                <a:off x="487" y="2318"/>
                <a:ext cx="31" cy="103"/>
              </a:xfrm>
              <a:prstGeom prst="line">
                <a:avLst/>
              </a:prstGeom>
              <a:noFill/>
              <a:ln w="3175">
                <a:solidFill>
                  <a:srgbClr val="000000"/>
                </a:solidFill>
                <a:miter lim="800000"/>
                <a:headEnd/>
                <a:tailEnd/>
              </a:ln>
            </p:spPr>
            <p:txBody>
              <a:bodyPr/>
              <a:lstStyle/>
              <a:p>
                <a:endParaRPr lang="en-US"/>
              </a:p>
            </p:txBody>
          </p:sp>
          <p:sp>
            <p:nvSpPr>
              <p:cNvPr id="33927" name="Line 53"/>
              <p:cNvSpPr>
                <a:spLocks noChangeShapeType="1"/>
              </p:cNvSpPr>
              <p:nvPr/>
            </p:nvSpPr>
            <p:spPr bwMode="auto">
              <a:xfrm>
                <a:off x="478" y="2326"/>
                <a:ext cx="29" cy="101"/>
              </a:xfrm>
              <a:prstGeom prst="line">
                <a:avLst/>
              </a:prstGeom>
              <a:noFill/>
              <a:ln w="3175">
                <a:solidFill>
                  <a:srgbClr val="000000"/>
                </a:solidFill>
                <a:miter lim="800000"/>
                <a:headEnd/>
                <a:tailEnd/>
              </a:ln>
            </p:spPr>
            <p:txBody>
              <a:bodyPr/>
              <a:lstStyle/>
              <a:p>
                <a:endParaRPr lang="en-US"/>
              </a:p>
            </p:txBody>
          </p:sp>
          <p:sp>
            <p:nvSpPr>
              <p:cNvPr id="33928" name="Line 54"/>
              <p:cNvSpPr>
                <a:spLocks noChangeShapeType="1"/>
              </p:cNvSpPr>
              <p:nvPr/>
            </p:nvSpPr>
            <p:spPr bwMode="auto">
              <a:xfrm>
                <a:off x="468" y="2333"/>
                <a:ext cx="30" cy="102"/>
              </a:xfrm>
              <a:prstGeom prst="line">
                <a:avLst/>
              </a:prstGeom>
              <a:noFill/>
              <a:ln w="3175">
                <a:solidFill>
                  <a:srgbClr val="000000"/>
                </a:solidFill>
                <a:miter lim="800000"/>
                <a:headEnd/>
                <a:tailEnd/>
              </a:ln>
            </p:spPr>
            <p:txBody>
              <a:bodyPr/>
              <a:lstStyle/>
              <a:p>
                <a:endParaRPr lang="en-US"/>
              </a:p>
            </p:txBody>
          </p:sp>
          <p:sp>
            <p:nvSpPr>
              <p:cNvPr id="33929" name="Freeform 55"/>
              <p:cNvSpPr>
                <a:spLocks/>
              </p:cNvSpPr>
              <p:nvPr/>
            </p:nvSpPr>
            <p:spPr bwMode="auto">
              <a:xfrm>
                <a:off x="446" y="2305"/>
                <a:ext cx="190" cy="166"/>
              </a:xfrm>
              <a:custGeom>
                <a:avLst/>
                <a:gdLst>
                  <a:gd name="T0" fmla="*/ 19 w 190"/>
                  <a:gd name="T1" fmla="*/ 34 h 166"/>
                  <a:gd name="T2" fmla="*/ 0 w 190"/>
                  <a:gd name="T3" fmla="*/ 166 h 166"/>
                  <a:gd name="T4" fmla="*/ 172 w 190"/>
                  <a:gd name="T5" fmla="*/ 130 h 166"/>
                  <a:gd name="T6" fmla="*/ 190 w 190"/>
                  <a:gd name="T7" fmla="*/ 0 h 166"/>
                  <a:gd name="T8" fmla="*/ 19 w 190"/>
                  <a:gd name="T9" fmla="*/ 34 h 166"/>
                  <a:gd name="T10" fmla="*/ 19 w 190"/>
                  <a:gd name="T11" fmla="*/ 34 h 166"/>
                  <a:gd name="T12" fmla="*/ 0 60000 65536"/>
                  <a:gd name="T13" fmla="*/ 0 60000 65536"/>
                  <a:gd name="T14" fmla="*/ 0 60000 65536"/>
                  <a:gd name="T15" fmla="*/ 0 60000 65536"/>
                  <a:gd name="T16" fmla="*/ 0 60000 65536"/>
                  <a:gd name="T17" fmla="*/ 0 60000 65536"/>
                  <a:gd name="T18" fmla="*/ 0 w 190"/>
                  <a:gd name="T19" fmla="*/ 0 h 166"/>
                  <a:gd name="T20" fmla="*/ 190 w 190"/>
                  <a:gd name="T21" fmla="*/ 166 h 166"/>
                </a:gdLst>
                <a:ahLst/>
                <a:cxnLst>
                  <a:cxn ang="T12">
                    <a:pos x="T0" y="T1"/>
                  </a:cxn>
                  <a:cxn ang="T13">
                    <a:pos x="T2" y="T3"/>
                  </a:cxn>
                  <a:cxn ang="T14">
                    <a:pos x="T4" y="T5"/>
                  </a:cxn>
                  <a:cxn ang="T15">
                    <a:pos x="T6" y="T7"/>
                  </a:cxn>
                  <a:cxn ang="T16">
                    <a:pos x="T8" y="T9"/>
                  </a:cxn>
                  <a:cxn ang="T17">
                    <a:pos x="T10" y="T11"/>
                  </a:cxn>
                </a:cxnLst>
                <a:rect l="T18" t="T19" r="T20" b="T21"/>
                <a:pathLst>
                  <a:path w="190" h="166">
                    <a:moveTo>
                      <a:pt x="19" y="34"/>
                    </a:moveTo>
                    <a:lnTo>
                      <a:pt x="0" y="166"/>
                    </a:lnTo>
                    <a:lnTo>
                      <a:pt x="172" y="130"/>
                    </a:lnTo>
                    <a:lnTo>
                      <a:pt x="190" y="0"/>
                    </a:lnTo>
                    <a:lnTo>
                      <a:pt x="19" y="34"/>
                    </a:lnTo>
                    <a:close/>
                  </a:path>
                </a:pathLst>
              </a:custGeom>
              <a:solidFill>
                <a:srgbClr val="BFCAE2"/>
              </a:solidFill>
              <a:ln w="9525">
                <a:noFill/>
                <a:round/>
                <a:headEnd/>
                <a:tailEnd/>
              </a:ln>
            </p:spPr>
            <p:txBody>
              <a:bodyPr/>
              <a:lstStyle/>
              <a:p>
                <a:endParaRPr lang="en-US">
                  <a:latin typeface="Calibri" pitchFamily="34" charset="0"/>
                </a:endParaRPr>
              </a:p>
            </p:txBody>
          </p:sp>
          <p:sp>
            <p:nvSpPr>
              <p:cNvPr id="33930" name="Freeform 56"/>
              <p:cNvSpPr>
                <a:spLocks/>
              </p:cNvSpPr>
              <p:nvPr/>
            </p:nvSpPr>
            <p:spPr bwMode="auto">
              <a:xfrm>
                <a:off x="446" y="2305"/>
                <a:ext cx="190" cy="166"/>
              </a:xfrm>
              <a:custGeom>
                <a:avLst/>
                <a:gdLst>
                  <a:gd name="T0" fmla="*/ 19 w 190"/>
                  <a:gd name="T1" fmla="*/ 34 h 166"/>
                  <a:gd name="T2" fmla="*/ 0 w 190"/>
                  <a:gd name="T3" fmla="*/ 166 h 166"/>
                  <a:gd name="T4" fmla="*/ 172 w 190"/>
                  <a:gd name="T5" fmla="*/ 130 h 166"/>
                  <a:gd name="T6" fmla="*/ 190 w 190"/>
                  <a:gd name="T7" fmla="*/ 0 h 166"/>
                  <a:gd name="T8" fmla="*/ 19 w 190"/>
                  <a:gd name="T9" fmla="*/ 34 h 166"/>
                  <a:gd name="T10" fmla="*/ 19 w 190"/>
                  <a:gd name="T11" fmla="*/ 34 h 166"/>
                  <a:gd name="T12" fmla="*/ 0 60000 65536"/>
                  <a:gd name="T13" fmla="*/ 0 60000 65536"/>
                  <a:gd name="T14" fmla="*/ 0 60000 65536"/>
                  <a:gd name="T15" fmla="*/ 0 60000 65536"/>
                  <a:gd name="T16" fmla="*/ 0 60000 65536"/>
                  <a:gd name="T17" fmla="*/ 0 60000 65536"/>
                  <a:gd name="T18" fmla="*/ 0 w 190"/>
                  <a:gd name="T19" fmla="*/ 0 h 166"/>
                  <a:gd name="T20" fmla="*/ 190 w 190"/>
                  <a:gd name="T21" fmla="*/ 166 h 166"/>
                </a:gdLst>
                <a:ahLst/>
                <a:cxnLst>
                  <a:cxn ang="T12">
                    <a:pos x="T0" y="T1"/>
                  </a:cxn>
                  <a:cxn ang="T13">
                    <a:pos x="T2" y="T3"/>
                  </a:cxn>
                  <a:cxn ang="T14">
                    <a:pos x="T4" y="T5"/>
                  </a:cxn>
                  <a:cxn ang="T15">
                    <a:pos x="T6" y="T7"/>
                  </a:cxn>
                  <a:cxn ang="T16">
                    <a:pos x="T8" y="T9"/>
                  </a:cxn>
                  <a:cxn ang="T17">
                    <a:pos x="T10" y="T11"/>
                  </a:cxn>
                </a:cxnLst>
                <a:rect l="T18" t="T19" r="T20" b="T21"/>
                <a:pathLst>
                  <a:path w="190" h="166">
                    <a:moveTo>
                      <a:pt x="19" y="34"/>
                    </a:moveTo>
                    <a:lnTo>
                      <a:pt x="0" y="166"/>
                    </a:lnTo>
                    <a:lnTo>
                      <a:pt x="172" y="130"/>
                    </a:lnTo>
                    <a:lnTo>
                      <a:pt x="190" y="0"/>
                    </a:lnTo>
                    <a:lnTo>
                      <a:pt x="19" y="34"/>
                    </a:lnTo>
                    <a:close/>
                  </a:path>
                </a:pathLst>
              </a:custGeom>
              <a:noFill/>
              <a:ln w="6350">
                <a:solidFill>
                  <a:srgbClr val="000000"/>
                </a:solidFill>
                <a:miter lim="800000"/>
                <a:headEnd/>
                <a:tailEnd/>
              </a:ln>
            </p:spPr>
            <p:txBody>
              <a:bodyPr/>
              <a:lstStyle/>
              <a:p>
                <a:endParaRPr lang="en-US">
                  <a:latin typeface="Calibri" pitchFamily="34" charset="0"/>
                </a:endParaRPr>
              </a:p>
            </p:txBody>
          </p:sp>
          <p:sp>
            <p:nvSpPr>
              <p:cNvPr id="33931" name="Freeform 57"/>
              <p:cNvSpPr>
                <a:spLocks/>
              </p:cNvSpPr>
              <p:nvPr/>
            </p:nvSpPr>
            <p:spPr bwMode="auto">
              <a:xfrm>
                <a:off x="488" y="2240"/>
                <a:ext cx="108" cy="63"/>
              </a:xfrm>
              <a:custGeom>
                <a:avLst/>
                <a:gdLst>
                  <a:gd name="T0" fmla="*/ 0 w 108"/>
                  <a:gd name="T1" fmla="*/ 63 h 63"/>
                  <a:gd name="T2" fmla="*/ 89 w 108"/>
                  <a:gd name="T3" fmla="*/ 0 h 63"/>
                  <a:gd name="T4" fmla="*/ 108 w 108"/>
                  <a:gd name="T5" fmla="*/ 63 h 63"/>
                  <a:gd name="T6" fmla="*/ 0 60000 65536"/>
                  <a:gd name="T7" fmla="*/ 0 60000 65536"/>
                  <a:gd name="T8" fmla="*/ 0 60000 65536"/>
                  <a:gd name="T9" fmla="*/ 0 w 108"/>
                  <a:gd name="T10" fmla="*/ 0 h 63"/>
                  <a:gd name="T11" fmla="*/ 108 w 108"/>
                  <a:gd name="T12" fmla="*/ 63 h 63"/>
                </a:gdLst>
                <a:ahLst/>
                <a:cxnLst>
                  <a:cxn ang="T6">
                    <a:pos x="T0" y="T1"/>
                  </a:cxn>
                  <a:cxn ang="T7">
                    <a:pos x="T2" y="T3"/>
                  </a:cxn>
                  <a:cxn ang="T8">
                    <a:pos x="T4" y="T5"/>
                  </a:cxn>
                </a:cxnLst>
                <a:rect l="T9" t="T10" r="T11" b="T12"/>
                <a:pathLst>
                  <a:path w="108" h="63">
                    <a:moveTo>
                      <a:pt x="0" y="63"/>
                    </a:moveTo>
                    <a:lnTo>
                      <a:pt x="89" y="0"/>
                    </a:lnTo>
                    <a:lnTo>
                      <a:pt x="108" y="63"/>
                    </a:lnTo>
                  </a:path>
                </a:pathLst>
              </a:custGeom>
              <a:noFill/>
              <a:ln w="6350">
                <a:solidFill>
                  <a:srgbClr val="000000"/>
                </a:solidFill>
                <a:miter lim="800000"/>
                <a:headEnd/>
                <a:tailEnd/>
              </a:ln>
            </p:spPr>
            <p:txBody>
              <a:bodyPr/>
              <a:lstStyle/>
              <a:p>
                <a:endParaRPr lang="en-US">
                  <a:latin typeface="Calibri" pitchFamily="34" charset="0"/>
                </a:endParaRPr>
              </a:p>
            </p:txBody>
          </p:sp>
        </p:grpSp>
        <p:grpSp>
          <p:nvGrpSpPr>
            <p:cNvPr id="19" name="Group 59"/>
            <p:cNvGrpSpPr>
              <a:grpSpLocks/>
            </p:cNvGrpSpPr>
            <p:nvPr/>
          </p:nvGrpSpPr>
          <p:grpSpPr bwMode="auto">
            <a:xfrm>
              <a:off x="5105400" y="4032250"/>
              <a:ext cx="681038" cy="1246188"/>
              <a:chOff x="1227" y="1671"/>
              <a:chExt cx="429" cy="785"/>
            </a:xfrm>
          </p:grpSpPr>
          <p:pic>
            <p:nvPicPr>
              <p:cNvPr id="33832" name="Picture 60"/>
              <p:cNvPicPr>
                <a:picLocks noChangeAspect="1" noChangeArrowheads="1"/>
              </p:cNvPicPr>
              <p:nvPr/>
            </p:nvPicPr>
            <p:blipFill>
              <a:blip r:embed="rId7" cstate="print"/>
              <a:srcRect/>
              <a:stretch>
                <a:fillRect/>
              </a:stretch>
            </p:blipFill>
            <p:spPr bwMode="auto">
              <a:xfrm>
                <a:off x="1460" y="1929"/>
                <a:ext cx="166" cy="80"/>
              </a:xfrm>
              <a:prstGeom prst="rect">
                <a:avLst/>
              </a:prstGeom>
              <a:noFill/>
              <a:ln w="9525">
                <a:noFill/>
                <a:miter lim="800000"/>
                <a:headEnd/>
                <a:tailEnd/>
              </a:ln>
            </p:spPr>
          </p:pic>
          <p:pic>
            <p:nvPicPr>
              <p:cNvPr id="33833" name="Picture 61"/>
              <p:cNvPicPr>
                <a:picLocks noChangeAspect="1" noChangeArrowheads="1"/>
              </p:cNvPicPr>
              <p:nvPr/>
            </p:nvPicPr>
            <p:blipFill>
              <a:blip r:embed="rId8" cstate="print"/>
              <a:srcRect/>
              <a:stretch>
                <a:fillRect/>
              </a:stretch>
            </p:blipFill>
            <p:spPr bwMode="auto">
              <a:xfrm>
                <a:off x="1525" y="1959"/>
                <a:ext cx="35" cy="22"/>
              </a:xfrm>
              <a:prstGeom prst="rect">
                <a:avLst/>
              </a:prstGeom>
              <a:noFill/>
              <a:ln w="9525">
                <a:noFill/>
                <a:miter lim="800000"/>
                <a:headEnd/>
                <a:tailEnd/>
              </a:ln>
            </p:spPr>
          </p:pic>
          <p:sp>
            <p:nvSpPr>
              <p:cNvPr id="33834" name="Freeform 62"/>
              <p:cNvSpPr>
                <a:spLocks/>
              </p:cNvSpPr>
              <p:nvPr/>
            </p:nvSpPr>
            <p:spPr bwMode="auto">
              <a:xfrm>
                <a:off x="1466" y="1935"/>
                <a:ext cx="153" cy="66"/>
              </a:xfrm>
              <a:custGeom>
                <a:avLst/>
                <a:gdLst>
                  <a:gd name="T0" fmla="*/ 0 w 153"/>
                  <a:gd name="T1" fmla="*/ 66 h 66"/>
                  <a:gd name="T2" fmla="*/ 153 w 153"/>
                  <a:gd name="T3" fmla="*/ 32 h 66"/>
                  <a:gd name="T4" fmla="*/ 153 w 153"/>
                  <a:gd name="T5" fmla="*/ 0 h 66"/>
                  <a:gd name="T6" fmla="*/ 0 w 153"/>
                  <a:gd name="T7" fmla="*/ 33 h 66"/>
                  <a:gd name="T8" fmla="*/ 0 w 153"/>
                  <a:gd name="T9" fmla="*/ 66 h 66"/>
                  <a:gd name="T10" fmla="*/ 0 w 153"/>
                  <a:gd name="T11" fmla="*/ 66 h 66"/>
                  <a:gd name="T12" fmla="*/ 0 60000 65536"/>
                  <a:gd name="T13" fmla="*/ 0 60000 65536"/>
                  <a:gd name="T14" fmla="*/ 0 60000 65536"/>
                  <a:gd name="T15" fmla="*/ 0 60000 65536"/>
                  <a:gd name="T16" fmla="*/ 0 60000 65536"/>
                  <a:gd name="T17" fmla="*/ 0 60000 65536"/>
                  <a:gd name="T18" fmla="*/ 0 w 153"/>
                  <a:gd name="T19" fmla="*/ 0 h 66"/>
                  <a:gd name="T20" fmla="*/ 153 w 153"/>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153" h="66">
                    <a:moveTo>
                      <a:pt x="0" y="66"/>
                    </a:moveTo>
                    <a:lnTo>
                      <a:pt x="153" y="32"/>
                    </a:lnTo>
                    <a:lnTo>
                      <a:pt x="153" y="0"/>
                    </a:lnTo>
                    <a:lnTo>
                      <a:pt x="0" y="33"/>
                    </a:lnTo>
                    <a:lnTo>
                      <a:pt x="0" y="66"/>
                    </a:lnTo>
                    <a:close/>
                  </a:path>
                </a:pathLst>
              </a:custGeom>
              <a:noFill/>
              <a:ln w="1588">
                <a:solidFill>
                  <a:srgbClr val="BFBFBF"/>
                </a:solidFill>
                <a:miter lim="800000"/>
                <a:headEnd/>
                <a:tailEnd/>
              </a:ln>
            </p:spPr>
            <p:txBody>
              <a:bodyPr/>
              <a:lstStyle/>
              <a:p>
                <a:endParaRPr lang="en-US">
                  <a:latin typeface="Calibri" pitchFamily="34" charset="0"/>
                </a:endParaRPr>
              </a:p>
            </p:txBody>
          </p:sp>
          <p:sp>
            <p:nvSpPr>
              <p:cNvPr id="33835" name="Freeform 63"/>
              <p:cNvSpPr>
                <a:spLocks/>
              </p:cNvSpPr>
              <p:nvPr/>
            </p:nvSpPr>
            <p:spPr bwMode="auto">
              <a:xfrm>
                <a:off x="1469" y="1936"/>
                <a:ext cx="147" cy="49"/>
              </a:xfrm>
              <a:custGeom>
                <a:avLst/>
                <a:gdLst>
                  <a:gd name="T0" fmla="*/ 0 w 147"/>
                  <a:gd name="T1" fmla="*/ 49 h 49"/>
                  <a:gd name="T2" fmla="*/ 147 w 147"/>
                  <a:gd name="T3" fmla="*/ 17 h 49"/>
                  <a:gd name="T4" fmla="*/ 147 w 147"/>
                  <a:gd name="T5" fmla="*/ 0 h 49"/>
                  <a:gd name="T6" fmla="*/ 0 w 147"/>
                  <a:gd name="T7" fmla="*/ 32 h 49"/>
                  <a:gd name="T8" fmla="*/ 0 w 147"/>
                  <a:gd name="T9" fmla="*/ 49 h 49"/>
                  <a:gd name="T10" fmla="*/ 0 w 147"/>
                  <a:gd name="T11" fmla="*/ 49 h 49"/>
                  <a:gd name="T12" fmla="*/ 0 60000 65536"/>
                  <a:gd name="T13" fmla="*/ 0 60000 65536"/>
                  <a:gd name="T14" fmla="*/ 0 60000 65536"/>
                  <a:gd name="T15" fmla="*/ 0 60000 65536"/>
                  <a:gd name="T16" fmla="*/ 0 60000 65536"/>
                  <a:gd name="T17" fmla="*/ 0 60000 65536"/>
                  <a:gd name="T18" fmla="*/ 0 w 147"/>
                  <a:gd name="T19" fmla="*/ 0 h 49"/>
                  <a:gd name="T20" fmla="*/ 147 w 147"/>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147" h="49">
                    <a:moveTo>
                      <a:pt x="0" y="49"/>
                    </a:moveTo>
                    <a:lnTo>
                      <a:pt x="147" y="17"/>
                    </a:lnTo>
                    <a:lnTo>
                      <a:pt x="147" y="0"/>
                    </a:lnTo>
                    <a:lnTo>
                      <a:pt x="0" y="32"/>
                    </a:lnTo>
                    <a:lnTo>
                      <a:pt x="0" y="49"/>
                    </a:lnTo>
                    <a:close/>
                  </a:path>
                </a:pathLst>
              </a:custGeom>
              <a:solidFill>
                <a:srgbClr val="000000"/>
              </a:solidFill>
              <a:ln w="9525">
                <a:noFill/>
                <a:round/>
                <a:headEnd/>
                <a:tailEnd/>
              </a:ln>
            </p:spPr>
            <p:txBody>
              <a:bodyPr/>
              <a:lstStyle/>
              <a:p>
                <a:endParaRPr lang="en-US">
                  <a:latin typeface="Calibri" pitchFamily="34" charset="0"/>
                </a:endParaRPr>
              </a:p>
            </p:txBody>
          </p:sp>
          <p:sp>
            <p:nvSpPr>
              <p:cNvPr id="33836" name="Freeform 64"/>
              <p:cNvSpPr>
                <a:spLocks/>
              </p:cNvSpPr>
              <p:nvPr/>
            </p:nvSpPr>
            <p:spPr bwMode="auto">
              <a:xfrm>
                <a:off x="1466" y="1963"/>
                <a:ext cx="153" cy="37"/>
              </a:xfrm>
              <a:custGeom>
                <a:avLst/>
                <a:gdLst>
                  <a:gd name="T0" fmla="*/ 0 w 153"/>
                  <a:gd name="T1" fmla="*/ 37 h 37"/>
                  <a:gd name="T2" fmla="*/ 153 w 153"/>
                  <a:gd name="T3" fmla="*/ 3 h 37"/>
                  <a:gd name="T4" fmla="*/ 151 w 153"/>
                  <a:gd name="T5" fmla="*/ 0 h 37"/>
                  <a:gd name="T6" fmla="*/ 0 w 153"/>
                  <a:gd name="T7" fmla="*/ 33 h 37"/>
                  <a:gd name="T8" fmla="*/ 0 w 153"/>
                  <a:gd name="T9" fmla="*/ 37 h 37"/>
                  <a:gd name="T10" fmla="*/ 0 w 153"/>
                  <a:gd name="T11" fmla="*/ 37 h 37"/>
                  <a:gd name="T12" fmla="*/ 0 60000 65536"/>
                  <a:gd name="T13" fmla="*/ 0 60000 65536"/>
                  <a:gd name="T14" fmla="*/ 0 60000 65536"/>
                  <a:gd name="T15" fmla="*/ 0 60000 65536"/>
                  <a:gd name="T16" fmla="*/ 0 60000 65536"/>
                  <a:gd name="T17" fmla="*/ 0 60000 65536"/>
                  <a:gd name="T18" fmla="*/ 0 w 153"/>
                  <a:gd name="T19" fmla="*/ 0 h 37"/>
                  <a:gd name="T20" fmla="*/ 153 w 153"/>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153" h="37">
                    <a:moveTo>
                      <a:pt x="0" y="37"/>
                    </a:moveTo>
                    <a:lnTo>
                      <a:pt x="153" y="3"/>
                    </a:lnTo>
                    <a:lnTo>
                      <a:pt x="151" y="0"/>
                    </a:lnTo>
                    <a:lnTo>
                      <a:pt x="0" y="33"/>
                    </a:lnTo>
                    <a:lnTo>
                      <a:pt x="0" y="37"/>
                    </a:lnTo>
                    <a:close/>
                  </a:path>
                </a:pathLst>
              </a:custGeom>
              <a:solidFill>
                <a:srgbClr val="FFFFFF"/>
              </a:solidFill>
              <a:ln w="9525">
                <a:noFill/>
                <a:round/>
                <a:headEnd/>
                <a:tailEnd/>
              </a:ln>
            </p:spPr>
            <p:txBody>
              <a:bodyPr/>
              <a:lstStyle/>
              <a:p>
                <a:endParaRPr lang="en-US">
                  <a:latin typeface="Calibri" pitchFamily="34" charset="0"/>
                </a:endParaRPr>
              </a:p>
            </p:txBody>
          </p:sp>
          <p:sp>
            <p:nvSpPr>
              <p:cNvPr id="33837" name="Line 65"/>
              <p:cNvSpPr>
                <a:spLocks noChangeShapeType="1"/>
              </p:cNvSpPr>
              <p:nvPr/>
            </p:nvSpPr>
            <p:spPr bwMode="auto">
              <a:xfrm flipV="1">
                <a:off x="1461" y="2019"/>
                <a:ext cx="165" cy="36"/>
              </a:xfrm>
              <a:prstGeom prst="line">
                <a:avLst/>
              </a:prstGeom>
              <a:noFill/>
              <a:ln w="1588">
                <a:solidFill>
                  <a:srgbClr val="B3B3B3"/>
                </a:solidFill>
                <a:miter lim="800000"/>
                <a:headEnd/>
                <a:tailEnd/>
              </a:ln>
            </p:spPr>
            <p:txBody>
              <a:bodyPr/>
              <a:lstStyle/>
              <a:p>
                <a:endParaRPr lang="en-US"/>
              </a:p>
            </p:txBody>
          </p:sp>
          <p:sp>
            <p:nvSpPr>
              <p:cNvPr id="33838" name="Line 66"/>
              <p:cNvSpPr>
                <a:spLocks noChangeShapeType="1"/>
              </p:cNvSpPr>
              <p:nvPr/>
            </p:nvSpPr>
            <p:spPr bwMode="auto">
              <a:xfrm flipH="1">
                <a:off x="1461" y="1876"/>
                <a:ext cx="165" cy="36"/>
              </a:xfrm>
              <a:prstGeom prst="line">
                <a:avLst/>
              </a:prstGeom>
              <a:noFill/>
              <a:ln w="1588">
                <a:solidFill>
                  <a:srgbClr val="B3B3B3"/>
                </a:solidFill>
                <a:miter lim="800000"/>
                <a:headEnd/>
                <a:tailEnd/>
              </a:ln>
            </p:spPr>
            <p:txBody>
              <a:bodyPr/>
              <a:lstStyle/>
              <a:p>
                <a:endParaRPr lang="en-US"/>
              </a:p>
            </p:txBody>
          </p:sp>
          <p:sp>
            <p:nvSpPr>
              <p:cNvPr id="33839" name="Line 67"/>
              <p:cNvSpPr>
                <a:spLocks noChangeShapeType="1"/>
              </p:cNvSpPr>
              <p:nvPr/>
            </p:nvSpPr>
            <p:spPr bwMode="auto">
              <a:xfrm>
                <a:off x="1461" y="1910"/>
                <a:ext cx="0" cy="145"/>
              </a:xfrm>
              <a:prstGeom prst="line">
                <a:avLst/>
              </a:prstGeom>
              <a:noFill/>
              <a:ln w="1588">
                <a:solidFill>
                  <a:srgbClr val="999999"/>
                </a:solidFill>
                <a:miter lim="800000"/>
                <a:headEnd/>
                <a:tailEnd/>
              </a:ln>
            </p:spPr>
            <p:txBody>
              <a:bodyPr/>
              <a:lstStyle/>
              <a:p>
                <a:endParaRPr lang="en-US"/>
              </a:p>
            </p:txBody>
          </p:sp>
          <p:sp>
            <p:nvSpPr>
              <p:cNvPr id="33840" name="Freeform 68"/>
              <p:cNvSpPr>
                <a:spLocks/>
              </p:cNvSpPr>
              <p:nvPr/>
            </p:nvSpPr>
            <p:spPr bwMode="auto">
              <a:xfrm>
                <a:off x="1227" y="1671"/>
                <a:ext cx="411" cy="776"/>
              </a:xfrm>
              <a:custGeom>
                <a:avLst/>
                <a:gdLst>
                  <a:gd name="T0" fmla="*/ 225 w 411"/>
                  <a:gd name="T1" fmla="*/ 148 h 776"/>
                  <a:gd name="T2" fmla="*/ 231 w 411"/>
                  <a:gd name="T3" fmla="*/ 776 h 776"/>
                  <a:gd name="T4" fmla="*/ 231 w 411"/>
                  <a:gd name="T5" fmla="*/ 776 h 776"/>
                  <a:gd name="T6" fmla="*/ 124 w 411"/>
                  <a:gd name="T7" fmla="*/ 729 h 776"/>
                  <a:gd name="T8" fmla="*/ 14 w 411"/>
                  <a:gd name="T9" fmla="*/ 678 h 776"/>
                  <a:gd name="T10" fmla="*/ 14 w 411"/>
                  <a:gd name="T11" fmla="*/ 678 h 776"/>
                  <a:gd name="T12" fmla="*/ 9 w 411"/>
                  <a:gd name="T13" fmla="*/ 674 h 776"/>
                  <a:gd name="T14" fmla="*/ 6 w 411"/>
                  <a:gd name="T15" fmla="*/ 672 h 776"/>
                  <a:gd name="T16" fmla="*/ 3 w 411"/>
                  <a:gd name="T17" fmla="*/ 667 h 776"/>
                  <a:gd name="T18" fmla="*/ 3 w 411"/>
                  <a:gd name="T19" fmla="*/ 667 h 776"/>
                  <a:gd name="T20" fmla="*/ 2 w 411"/>
                  <a:gd name="T21" fmla="*/ 664 h 776"/>
                  <a:gd name="T22" fmla="*/ 1 w 411"/>
                  <a:gd name="T23" fmla="*/ 659 h 776"/>
                  <a:gd name="T24" fmla="*/ 0 w 411"/>
                  <a:gd name="T25" fmla="*/ 655 h 776"/>
                  <a:gd name="T26" fmla="*/ 0 w 411"/>
                  <a:gd name="T27" fmla="*/ 648 h 776"/>
                  <a:gd name="T28" fmla="*/ 0 w 411"/>
                  <a:gd name="T29" fmla="*/ 648 h 776"/>
                  <a:gd name="T30" fmla="*/ 0 w 411"/>
                  <a:gd name="T31" fmla="*/ 73 h 776"/>
                  <a:gd name="T32" fmla="*/ 0 w 411"/>
                  <a:gd name="T33" fmla="*/ 73 h 776"/>
                  <a:gd name="T34" fmla="*/ 0 w 411"/>
                  <a:gd name="T35" fmla="*/ 66 h 776"/>
                  <a:gd name="T36" fmla="*/ 1 w 411"/>
                  <a:gd name="T37" fmla="*/ 62 h 776"/>
                  <a:gd name="T38" fmla="*/ 4 w 411"/>
                  <a:gd name="T39" fmla="*/ 55 h 776"/>
                  <a:gd name="T40" fmla="*/ 7 w 411"/>
                  <a:gd name="T41" fmla="*/ 48 h 776"/>
                  <a:gd name="T42" fmla="*/ 7 w 411"/>
                  <a:gd name="T43" fmla="*/ 48 h 776"/>
                  <a:gd name="T44" fmla="*/ 10 w 411"/>
                  <a:gd name="T45" fmla="*/ 46 h 776"/>
                  <a:gd name="T46" fmla="*/ 13 w 411"/>
                  <a:gd name="T47" fmla="*/ 41 h 776"/>
                  <a:gd name="T48" fmla="*/ 18 w 411"/>
                  <a:gd name="T49" fmla="*/ 37 h 776"/>
                  <a:gd name="T50" fmla="*/ 24 w 411"/>
                  <a:gd name="T51" fmla="*/ 34 h 776"/>
                  <a:gd name="T52" fmla="*/ 24 w 411"/>
                  <a:gd name="T53" fmla="*/ 34 h 776"/>
                  <a:gd name="T54" fmla="*/ 32 w 411"/>
                  <a:gd name="T55" fmla="*/ 32 h 776"/>
                  <a:gd name="T56" fmla="*/ 49 w 411"/>
                  <a:gd name="T57" fmla="*/ 28 h 776"/>
                  <a:gd name="T58" fmla="*/ 94 w 411"/>
                  <a:gd name="T59" fmla="*/ 17 h 776"/>
                  <a:gd name="T60" fmla="*/ 179 w 411"/>
                  <a:gd name="T61" fmla="*/ 0 h 776"/>
                  <a:gd name="T62" fmla="*/ 179 w 411"/>
                  <a:gd name="T63" fmla="*/ 0 h 776"/>
                  <a:gd name="T64" fmla="*/ 187 w 411"/>
                  <a:gd name="T65" fmla="*/ 0 h 776"/>
                  <a:gd name="T66" fmla="*/ 195 w 411"/>
                  <a:gd name="T67" fmla="*/ 0 h 776"/>
                  <a:gd name="T68" fmla="*/ 205 w 411"/>
                  <a:gd name="T69" fmla="*/ 4 h 776"/>
                  <a:gd name="T70" fmla="*/ 219 w 411"/>
                  <a:gd name="T71" fmla="*/ 9 h 776"/>
                  <a:gd name="T72" fmla="*/ 219 w 411"/>
                  <a:gd name="T73" fmla="*/ 9 h 776"/>
                  <a:gd name="T74" fmla="*/ 411 w 411"/>
                  <a:gd name="T75" fmla="*/ 95 h 776"/>
                  <a:gd name="T76" fmla="*/ 225 w 411"/>
                  <a:gd name="T77" fmla="*/ 148 h 776"/>
                  <a:gd name="T78" fmla="*/ 225 w 411"/>
                  <a:gd name="T79" fmla="*/ 148 h 77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11"/>
                  <a:gd name="T121" fmla="*/ 0 h 776"/>
                  <a:gd name="T122" fmla="*/ 411 w 411"/>
                  <a:gd name="T123" fmla="*/ 776 h 77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11" h="776">
                    <a:moveTo>
                      <a:pt x="225" y="148"/>
                    </a:moveTo>
                    <a:lnTo>
                      <a:pt x="231" y="776"/>
                    </a:lnTo>
                    <a:lnTo>
                      <a:pt x="124" y="729"/>
                    </a:lnTo>
                    <a:lnTo>
                      <a:pt x="14" y="678"/>
                    </a:lnTo>
                    <a:lnTo>
                      <a:pt x="9" y="674"/>
                    </a:lnTo>
                    <a:lnTo>
                      <a:pt x="6" y="672"/>
                    </a:lnTo>
                    <a:lnTo>
                      <a:pt x="3" y="667"/>
                    </a:lnTo>
                    <a:lnTo>
                      <a:pt x="2" y="664"/>
                    </a:lnTo>
                    <a:lnTo>
                      <a:pt x="1" y="659"/>
                    </a:lnTo>
                    <a:lnTo>
                      <a:pt x="0" y="655"/>
                    </a:lnTo>
                    <a:lnTo>
                      <a:pt x="0" y="648"/>
                    </a:lnTo>
                    <a:lnTo>
                      <a:pt x="0" y="73"/>
                    </a:lnTo>
                    <a:lnTo>
                      <a:pt x="0" y="66"/>
                    </a:lnTo>
                    <a:lnTo>
                      <a:pt x="1" y="62"/>
                    </a:lnTo>
                    <a:lnTo>
                      <a:pt x="4" y="55"/>
                    </a:lnTo>
                    <a:lnTo>
                      <a:pt x="7" y="48"/>
                    </a:lnTo>
                    <a:lnTo>
                      <a:pt x="10" y="46"/>
                    </a:lnTo>
                    <a:lnTo>
                      <a:pt x="13" y="41"/>
                    </a:lnTo>
                    <a:lnTo>
                      <a:pt x="18" y="37"/>
                    </a:lnTo>
                    <a:lnTo>
                      <a:pt x="24" y="34"/>
                    </a:lnTo>
                    <a:lnTo>
                      <a:pt x="32" y="32"/>
                    </a:lnTo>
                    <a:lnTo>
                      <a:pt x="49" y="28"/>
                    </a:lnTo>
                    <a:lnTo>
                      <a:pt x="94" y="17"/>
                    </a:lnTo>
                    <a:lnTo>
                      <a:pt x="179" y="0"/>
                    </a:lnTo>
                    <a:lnTo>
                      <a:pt x="187" y="0"/>
                    </a:lnTo>
                    <a:lnTo>
                      <a:pt x="195" y="0"/>
                    </a:lnTo>
                    <a:lnTo>
                      <a:pt x="205" y="4"/>
                    </a:lnTo>
                    <a:lnTo>
                      <a:pt x="219" y="9"/>
                    </a:lnTo>
                    <a:lnTo>
                      <a:pt x="411" y="95"/>
                    </a:lnTo>
                    <a:lnTo>
                      <a:pt x="225" y="148"/>
                    </a:lnTo>
                    <a:close/>
                  </a:path>
                </a:pathLst>
              </a:custGeom>
              <a:solidFill>
                <a:srgbClr val="EDEDED"/>
              </a:solidFill>
              <a:ln w="9525">
                <a:noFill/>
                <a:round/>
                <a:headEnd/>
                <a:tailEnd/>
              </a:ln>
            </p:spPr>
            <p:txBody>
              <a:bodyPr/>
              <a:lstStyle/>
              <a:p>
                <a:endParaRPr lang="en-US">
                  <a:latin typeface="Calibri" pitchFamily="34" charset="0"/>
                </a:endParaRPr>
              </a:p>
            </p:txBody>
          </p:sp>
          <p:sp>
            <p:nvSpPr>
              <p:cNvPr id="33841" name="Freeform 69"/>
              <p:cNvSpPr>
                <a:spLocks/>
              </p:cNvSpPr>
              <p:nvPr/>
            </p:nvSpPr>
            <p:spPr bwMode="auto">
              <a:xfrm>
                <a:off x="1227" y="1671"/>
                <a:ext cx="411" cy="776"/>
              </a:xfrm>
              <a:custGeom>
                <a:avLst/>
                <a:gdLst>
                  <a:gd name="T0" fmla="*/ 225 w 411"/>
                  <a:gd name="T1" fmla="*/ 148 h 776"/>
                  <a:gd name="T2" fmla="*/ 231 w 411"/>
                  <a:gd name="T3" fmla="*/ 776 h 776"/>
                  <a:gd name="T4" fmla="*/ 231 w 411"/>
                  <a:gd name="T5" fmla="*/ 776 h 776"/>
                  <a:gd name="T6" fmla="*/ 124 w 411"/>
                  <a:gd name="T7" fmla="*/ 729 h 776"/>
                  <a:gd name="T8" fmla="*/ 14 w 411"/>
                  <a:gd name="T9" fmla="*/ 678 h 776"/>
                  <a:gd name="T10" fmla="*/ 14 w 411"/>
                  <a:gd name="T11" fmla="*/ 678 h 776"/>
                  <a:gd name="T12" fmla="*/ 9 w 411"/>
                  <a:gd name="T13" fmla="*/ 674 h 776"/>
                  <a:gd name="T14" fmla="*/ 6 w 411"/>
                  <a:gd name="T15" fmla="*/ 672 h 776"/>
                  <a:gd name="T16" fmla="*/ 3 w 411"/>
                  <a:gd name="T17" fmla="*/ 667 h 776"/>
                  <a:gd name="T18" fmla="*/ 3 w 411"/>
                  <a:gd name="T19" fmla="*/ 667 h 776"/>
                  <a:gd name="T20" fmla="*/ 2 w 411"/>
                  <a:gd name="T21" fmla="*/ 664 h 776"/>
                  <a:gd name="T22" fmla="*/ 1 w 411"/>
                  <a:gd name="T23" fmla="*/ 659 h 776"/>
                  <a:gd name="T24" fmla="*/ 0 w 411"/>
                  <a:gd name="T25" fmla="*/ 655 h 776"/>
                  <a:gd name="T26" fmla="*/ 0 w 411"/>
                  <a:gd name="T27" fmla="*/ 648 h 776"/>
                  <a:gd name="T28" fmla="*/ 0 w 411"/>
                  <a:gd name="T29" fmla="*/ 648 h 776"/>
                  <a:gd name="T30" fmla="*/ 0 w 411"/>
                  <a:gd name="T31" fmla="*/ 73 h 776"/>
                  <a:gd name="T32" fmla="*/ 0 w 411"/>
                  <a:gd name="T33" fmla="*/ 73 h 776"/>
                  <a:gd name="T34" fmla="*/ 0 w 411"/>
                  <a:gd name="T35" fmla="*/ 66 h 776"/>
                  <a:gd name="T36" fmla="*/ 1 w 411"/>
                  <a:gd name="T37" fmla="*/ 62 h 776"/>
                  <a:gd name="T38" fmla="*/ 4 w 411"/>
                  <a:gd name="T39" fmla="*/ 55 h 776"/>
                  <a:gd name="T40" fmla="*/ 7 w 411"/>
                  <a:gd name="T41" fmla="*/ 48 h 776"/>
                  <a:gd name="T42" fmla="*/ 7 w 411"/>
                  <a:gd name="T43" fmla="*/ 48 h 776"/>
                  <a:gd name="T44" fmla="*/ 10 w 411"/>
                  <a:gd name="T45" fmla="*/ 46 h 776"/>
                  <a:gd name="T46" fmla="*/ 13 w 411"/>
                  <a:gd name="T47" fmla="*/ 41 h 776"/>
                  <a:gd name="T48" fmla="*/ 18 w 411"/>
                  <a:gd name="T49" fmla="*/ 37 h 776"/>
                  <a:gd name="T50" fmla="*/ 24 w 411"/>
                  <a:gd name="T51" fmla="*/ 34 h 776"/>
                  <a:gd name="T52" fmla="*/ 24 w 411"/>
                  <a:gd name="T53" fmla="*/ 34 h 776"/>
                  <a:gd name="T54" fmla="*/ 32 w 411"/>
                  <a:gd name="T55" fmla="*/ 32 h 776"/>
                  <a:gd name="T56" fmla="*/ 49 w 411"/>
                  <a:gd name="T57" fmla="*/ 28 h 776"/>
                  <a:gd name="T58" fmla="*/ 94 w 411"/>
                  <a:gd name="T59" fmla="*/ 17 h 776"/>
                  <a:gd name="T60" fmla="*/ 179 w 411"/>
                  <a:gd name="T61" fmla="*/ 0 h 776"/>
                  <a:gd name="T62" fmla="*/ 179 w 411"/>
                  <a:gd name="T63" fmla="*/ 0 h 776"/>
                  <a:gd name="T64" fmla="*/ 187 w 411"/>
                  <a:gd name="T65" fmla="*/ 0 h 776"/>
                  <a:gd name="T66" fmla="*/ 195 w 411"/>
                  <a:gd name="T67" fmla="*/ 0 h 776"/>
                  <a:gd name="T68" fmla="*/ 205 w 411"/>
                  <a:gd name="T69" fmla="*/ 4 h 776"/>
                  <a:gd name="T70" fmla="*/ 219 w 411"/>
                  <a:gd name="T71" fmla="*/ 9 h 776"/>
                  <a:gd name="T72" fmla="*/ 219 w 411"/>
                  <a:gd name="T73" fmla="*/ 9 h 776"/>
                  <a:gd name="T74" fmla="*/ 411 w 411"/>
                  <a:gd name="T75" fmla="*/ 95 h 776"/>
                  <a:gd name="T76" fmla="*/ 225 w 411"/>
                  <a:gd name="T77" fmla="*/ 148 h 776"/>
                  <a:gd name="T78" fmla="*/ 225 w 411"/>
                  <a:gd name="T79" fmla="*/ 148 h 77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11"/>
                  <a:gd name="T121" fmla="*/ 0 h 776"/>
                  <a:gd name="T122" fmla="*/ 411 w 411"/>
                  <a:gd name="T123" fmla="*/ 776 h 77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11" h="776">
                    <a:moveTo>
                      <a:pt x="225" y="148"/>
                    </a:moveTo>
                    <a:lnTo>
                      <a:pt x="231" y="776"/>
                    </a:lnTo>
                    <a:lnTo>
                      <a:pt x="124" y="729"/>
                    </a:lnTo>
                    <a:lnTo>
                      <a:pt x="14" y="678"/>
                    </a:lnTo>
                    <a:lnTo>
                      <a:pt x="9" y="674"/>
                    </a:lnTo>
                    <a:lnTo>
                      <a:pt x="6" y="672"/>
                    </a:lnTo>
                    <a:lnTo>
                      <a:pt x="3" y="667"/>
                    </a:lnTo>
                    <a:lnTo>
                      <a:pt x="2" y="664"/>
                    </a:lnTo>
                    <a:lnTo>
                      <a:pt x="1" y="659"/>
                    </a:lnTo>
                    <a:lnTo>
                      <a:pt x="0" y="655"/>
                    </a:lnTo>
                    <a:lnTo>
                      <a:pt x="0" y="648"/>
                    </a:lnTo>
                    <a:lnTo>
                      <a:pt x="0" y="73"/>
                    </a:lnTo>
                    <a:lnTo>
                      <a:pt x="0" y="66"/>
                    </a:lnTo>
                    <a:lnTo>
                      <a:pt x="1" y="62"/>
                    </a:lnTo>
                    <a:lnTo>
                      <a:pt x="4" y="55"/>
                    </a:lnTo>
                    <a:lnTo>
                      <a:pt x="7" y="48"/>
                    </a:lnTo>
                    <a:lnTo>
                      <a:pt x="10" y="46"/>
                    </a:lnTo>
                    <a:lnTo>
                      <a:pt x="13" y="41"/>
                    </a:lnTo>
                    <a:lnTo>
                      <a:pt x="18" y="37"/>
                    </a:lnTo>
                    <a:lnTo>
                      <a:pt x="24" y="34"/>
                    </a:lnTo>
                    <a:lnTo>
                      <a:pt x="32" y="32"/>
                    </a:lnTo>
                    <a:lnTo>
                      <a:pt x="49" y="28"/>
                    </a:lnTo>
                    <a:lnTo>
                      <a:pt x="94" y="17"/>
                    </a:lnTo>
                    <a:lnTo>
                      <a:pt x="179" y="0"/>
                    </a:lnTo>
                    <a:lnTo>
                      <a:pt x="187" y="0"/>
                    </a:lnTo>
                    <a:lnTo>
                      <a:pt x="195" y="0"/>
                    </a:lnTo>
                    <a:lnTo>
                      <a:pt x="205" y="4"/>
                    </a:lnTo>
                    <a:lnTo>
                      <a:pt x="219" y="9"/>
                    </a:lnTo>
                    <a:lnTo>
                      <a:pt x="411" y="95"/>
                    </a:lnTo>
                    <a:lnTo>
                      <a:pt x="225" y="148"/>
                    </a:lnTo>
                    <a:close/>
                  </a:path>
                </a:pathLst>
              </a:custGeom>
              <a:noFill/>
              <a:ln w="6350">
                <a:solidFill>
                  <a:srgbClr val="000000"/>
                </a:solidFill>
                <a:miter lim="800000"/>
                <a:headEnd/>
                <a:tailEnd/>
              </a:ln>
            </p:spPr>
            <p:txBody>
              <a:bodyPr/>
              <a:lstStyle/>
              <a:p>
                <a:endParaRPr lang="en-US">
                  <a:latin typeface="Calibri" pitchFamily="34" charset="0"/>
                </a:endParaRPr>
              </a:p>
            </p:txBody>
          </p:sp>
          <p:sp>
            <p:nvSpPr>
              <p:cNvPr id="33842" name="Freeform 70"/>
              <p:cNvSpPr>
                <a:spLocks/>
              </p:cNvSpPr>
              <p:nvPr/>
            </p:nvSpPr>
            <p:spPr bwMode="auto">
              <a:xfrm>
                <a:off x="1440" y="1766"/>
                <a:ext cx="216" cy="681"/>
              </a:xfrm>
              <a:custGeom>
                <a:avLst/>
                <a:gdLst>
                  <a:gd name="T0" fmla="*/ 0 w 216"/>
                  <a:gd name="T1" fmla="*/ 650 h 681"/>
                  <a:gd name="T2" fmla="*/ 0 w 216"/>
                  <a:gd name="T3" fmla="*/ 650 h 681"/>
                  <a:gd name="T4" fmla="*/ 2 w 216"/>
                  <a:gd name="T5" fmla="*/ 659 h 681"/>
                  <a:gd name="T6" fmla="*/ 3 w 216"/>
                  <a:gd name="T7" fmla="*/ 664 h 681"/>
                  <a:gd name="T8" fmla="*/ 5 w 216"/>
                  <a:gd name="T9" fmla="*/ 671 h 681"/>
                  <a:gd name="T10" fmla="*/ 9 w 216"/>
                  <a:gd name="T11" fmla="*/ 675 h 681"/>
                  <a:gd name="T12" fmla="*/ 14 w 216"/>
                  <a:gd name="T13" fmla="*/ 679 h 681"/>
                  <a:gd name="T14" fmla="*/ 18 w 216"/>
                  <a:gd name="T15" fmla="*/ 681 h 681"/>
                  <a:gd name="T16" fmla="*/ 24 w 216"/>
                  <a:gd name="T17" fmla="*/ 681 h 681"/>
                  <a:gd name="T18" fmla="*/ 30 w 216"/>
                  <a:gd name="T19" fmla="*/ 681 h 681"/>
                  <a:gd name="T20" fmla="*/ 186 w 216"/>
                  <a:gd name="T21" fmla="*/ 648 h 681"/>
                  <a:gd name="T22" fmla="*/ 186 w 216"/>
                  <a:gd name="T23" fmla="*/ 648 h 681"/>
                  <a:gd name="T24" fmla="*/ 193 w 216"/>
                  <a:gd name="T25" fmla="*/ 645 h 681"/>
                  <a:gd name="T26" fmla="*/ 198 w 216"/>
                  <a:gd name="T27" fmla="*/ 642 h 681"/>
                  <a:gd name="T28" fmla="*/ 203 w 216"/>
                  <a:gd name="T29" fmla="*/ 636 h 681"/>
                  <a:gd name="T30" fmla="*/ 207 w 216"/>
                  <a:gd name="T31" fmla="*/ 632 h 681"/>
                  <a:gd name="T32" fmla="*/ 211 w 216"/>
                  <a:gd name="T33" fmla="*/ 625 h 681"/>
                  <a:gd name="T34" fmla="*/ 214 w 216"/>
                  <a:gd name="T35" fmla="*/ 619 h 681"/>
                  <a:gd name="T36" fmla="*/ 216 w 216"/>
                  <a:gd name="T37" fmla="*/ 611 h 681"/>
                  <a:gd name="T38" fmla="*/ 216 w 216"/>
                  <a:gd name="T39" fmla="*/ 603 h 681"/>
                  <a:gd name="T40" fmla="*/ 216 w 216"/>
                  <a:gd name="T41" fmla="*/ 32 h 681"/>
                  <a:gd name="T42" fmla="*/ 216 w 216"/>
                  <a:gd name="T43" fmla="*/ 32 h 681"/>
                  <a:gd name="T44" fmla="*/ 216 w 216"/>
                  <a:gd name="T45" fmla="*/ 24 h 681"/>
                  <a:gd name="T46" fmla="*/ 214 w 216"/>
                  <a:gd name="T47" fmla="*/ 17 h 681"/>
                  <a:gd name="T48" fmla="*/ 211 w 216"/>
                  <a:gd name="T49" fmla="*/ 11 h 681"/>
                  <a:gd name="T50" fmla="*/ 207 w 216"/>
                  <a:gd name="T51" fmla="*/ 6 h 681"/>
                  <a:gd name="T52" fmla="*/ 203 w 216"/>
                  <a:gd name="T53" fmla="*/ 3 h 681"/>
                  <a:gd name="T54" fmla="*/ 198 w 216"/>
                  <a:gd name="T55" fmla="*/ 0 h 681"/>
                  <a:gd name="T56" fmla="*/ 193 w 216"/>
                  <a:gd name="T57" fmla="*/ 0 h 681"/>
                  <a:gd name="T58" fmla="*/ 186 w 216"/>
                  <a:gd name="T59" fmla="*/ 0 h 681"/>
                  <a:gd name="T60" fmla="*/ 30 w 216"/>
                  <a:gd name="T61" fmla="*/ 34 h 681"/>
                  <a:gd name="T62" fmla="*/ 30 w 216"/>
                  <a:gd name="T63" fmla="*/ 34 h 681"/>
                  <a:gd name="T64" fmla="*/ 24 w 216"/>
                  <a:gd name="T65" fmla="*/ 36 h 681"/>
                  <a:gd name="T66" fmla="*/ 18 w 216"/>
                  <a:gd name="T67" fmla="*/ 40 h 681"/>
                  <a:gd name="T68" fmla="*/ 14 w 216"/>
                  <a:gd name="T69" fmla="*/ 44 h 681"/>
                  <a:gd name="T70" fmla="*/ 9 w 216"/>
                  <a:gd name="T71" fmla="*/ 50 h 681"/>
                  <a:gd name="T72" fmla="*/ 5 w 216"/>
                  <a:gd name="T73" fmla="*/ 57 h 681"/>
                  <a:gd name="T74" fmla="*/ 3 w 216"/>
                  <a:gd name="T75" fmla="*/ 63 h 681"/>
                  <a:gd name="T76" fmla="*/ 2 w 216"/>
                  <a:gd name="T77" fmla="*/ 70 h 681"/>
                  <a:gd name="T78" fmla="*/ 0 w 216"/>
                  <a:gd name="T79" fmla="*/ 79 h 681"/>
                  <a:gd name="T80" fmla="*/ 0 w 216"/>
                  <a:gd name="T81" fmla="*/ 650 h 681"/>
                  <a:gd name="T82" fmla="*/ 0 w 216"/>
                  <a:gd name="T83" fmla="*/ 650 h 68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6"/>
                  <a:gd name="T127" fmla="*/ 0 h 681"/>
                  <a:gd name="T128" fmla="*/ 216 w 216"/>
                  <a:gd name="T129" fmla="*/ 681 h 68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6" h="681">
                    <a:moveTo>
                      <a:pt x="0" y="650"/>
                    </a:moveTo>
                    <a:lnTo>
                      <a:pt x="0" y="650"/>
                    </a:lnTo>
                    <a:lnTo>
                      <a:pt x="2" y="659"/>
                    </a:lnTo>
                    <a:lnTo>
                      <a:pt x="3" y="664"/>
                    </a:lnTo>
                    <a:lnTo>
                      <a:pt x="5" y="671"/>
                    </a:lnTo>
                    <a:lnTo>
                      <a:pt x="9" y="675"/>
                    </a:lnTo>
                    <a:lnTo>
                      <a:pt x="14" y="679"/>
                    </a:lnTo>
                    <a:lnTo>
                      <a:pt x="18" y="681"/>
                    </a:lnTo>
                    <a:lnTo>
                      <a:pt x="24" y="681"/>
                    </a:lnTo>
                    <a:lnTo>
                      <a:pt x="30" y="681"/>
                    </a:lnTo>
                    <a:lnTo>
                      <a:pt x="186" y="648"/>
                    </a:lnTo>
                    <a:lnTo>
                      <a:pt x="193" y="645"/>
                    </a:lnTo>
                    <a:lnTo>
                      <a:pt x="198" y="642"/>
                    </a:lnTo>
                    <a:lnTo>
                      <a:pt x="203" y="636"/>
                    </a:lnTo>
                    <a:lnTo>
                      <a:pt x="207" y="632"/>
                    </a:lnTo>
                    <a:lnTo>
                      <a:pt x="211" y="625"/>
                    </a:lnTo>
                    <a:lnTo>
                      <a:pt x="214" y="619"/>
                    </a:lnTo>
                    <a:lnTo>
                      <a:pt x="216" y="611"/>
                    </a:lnTo>
                    <a:lnTo>
                      <a:pt x="216" y="603"/>
                    </a:lnTo>
                    <a:lnTo>
                      <a:pt x="216" y="32"/>
                    </a:lnTo>
                    <a:lnTo>
                      <a:pt x="216" y="24"/>
                    </a:lnTo>
                    <a:lnTo>
                      <a:pt x="214" y="17"/>
                    </a:lnTo>
                    <a:lnTo>
                      <a:pt x="211" y="11"/>
                    </a:lnTo>
                    <a:lnTo>
                      <a:pt x="207" y="6"/>
                    </a:lnTo>
                    <a:lnTo>
                      <a:pt x="203" y="3"/>
                    </a:lnTo>
                    <a:lnTo>
                      <a:pt x="198" y="0"/>
                    </a:lnTo>
                    <a:lnTo>
                      <a:pt x="193" y="0"/>
                    </a:lnTo>
                    <a:lnTo>
                      <a:pt x="186" y="0"/>
                    </a:lnTo>
                    <a:lnTo>
                      <a:pt x="30" y="34"/>
                    </a:lnTo>
                    <a:lnTo>
                      <a:pt x="24" y="36"/>
                    </a:lnTo>
                    <a:lnTo>
                      <a:pt x="18" y="40"/>
                    </a:lnTo>
                    <a:lnTo>
                      <a:pt x="14" y="44"/>
                    </a:lnTo>
                    <a:lnTo>
                      <a:pt x="9" y="50"/>
                    </a:lnTo>
                    <a:lnTo>
                      <a:pt x="5" y="57"/>
                    </a:lnTo>
                    <a:lnTo>
                      <a:pt x="3" y="63"/>
                    </a:lnTo>
                    <a:lnTo>
                      <a:pt x="2" y="70"/>
                    </a:lnTo>
                    <a:lnTo>
                      <a:pt x="0" y="79"/>
                    </a:lnTo>
                    <a:lnTo>
                      <a:pt x="0" y="650"/>
                    </a:lnTo>
                    <a:close/>
                  </a:path>
                </a:pathLst>
              </a:custGeom>
              <a:solidFill>
                <a:srgbClr val="F7F7F7"/>
              </a:solidFill>
              <a:ln w="9525">
                <a:noFill/>
                <a:round/>
                <a:headEnd/>
                <a:tailEnd/>
              </a:ln>
            </p:spPr>
            <p:txBody>
              <a:bodyPr/>
              <a:lstStyle/>
              <a:p>
                <a:endParaRPr lang="en-US">
                  <a:latin typeface="Calibri" pitchFamily="34" charset="0"/>
                </a:endParaRPr>
              </a:p>
            </p:txBody>
          </p:sp>
          <p:sp>
            <p:nvSpPr>
              <p:cNvPr id="33843" name="Freeform 71"/>
              <p:cNvSpPr>
                <a:spLocks/>
              </p:cNvSpPr>
              <p:nvPr/>
            </p:nvSpPr>
            <p:spPr bwMode="auto">
              <a:xfrm>
                <a:off x="1440" y="1766"/>
                <a:ext cx="216" cy="681"/>
              </a:xfrm>
              <a:custGeom>
                <a:avLst/>
                <a:gdLst>
                  <a:gd name="T0" fmla="*/ 0 w 216"/>
                  <a:gd name="T1" fmla="*/ 650 h 681"/>
                  <a:gd name="T2" fmla="*/ 0 w 216"/>
                  <a:gd name="T3" fmla="*/ 650 h 681"/>
                  <a:gd name="T4" fmla="*/ 2 w 216"/>
                  <a:gd name="T5" fmla="*/ 659 h 681"/>
                  <a:gd name="T6" fmla="*/ 3 w 216"/>
                  <a:gd name="T7" fmla="*/ 664 h 681"/>
                  <a:gd name="T8" fmla="*/ 5 w 216"/>
                  <a:gd name="T9" fmla="*/ 671 h 681"/>
                  <a:gd name="T10" fmla="*/ 9 w 216"/>
                  <a:gd name="T11" fmla="*/ 675 h 681"/>
                  <a:gd name="T12" fmla="*/ 14 w 216"/>
                  <a:gd name="T13" fmla="*/ 679 h 681"/>
                  <a:gd name="T14" fmla="*/ 18 w 216"/>
                  <a:gd name="T15" fmla="*/ 681 h 681"/>
                  <a:gd name="T16" fmla="*/ 24 w 216"/>
                  <a:gd name="T17" fmla="*/ 681 h 681"/>
                  <a:gd name="T18" fmla="*/ 30 w 216"/>
                  <a:gd name="T19" fmla="*/ 681 h 681"/>
                  <a:gd name="T20" fmla="*/ 186 w 216"/>
                  <a:gd name="T21" fmla="*/ 648 h 681"/>
                  <a:gd name="T22" fmla="*/ 186 w 216"/>
                  <a:gd name="T23" fmla="*/ 648 h 681"/>
                  <a:gd name="T24" fmla="*/ 193 w 216"/>
                  <a:gd name="T25" fmla="*/ 645 h 681"/>
                  <a:gd name="T26" fmla="*/ 198 w 216"/>
                  <a:gd name="T27" fmla="*/ 642 h 681"/>
                  <a:gd name="T28" fmla="*/ 203 w 216"/>
                  <a:gd name="T29" fmla="*/ 636 h 681"/>
                  <a:gd name="T30" fmla="*/ 207 w 216"/>
                  <a:gd name="T31" fmla="*/ 632 h 681"/>
                  <a:gd name="T32" fmla="*/ 211 w 216"/>
                  <a:gd name="T33" fmla="*/ 625 h 681"/>
                  <a:gd name="T34" fmla="*/ 214 w 216"/>
                  <a:gd name="T35" fmla="*/ 619 h 681"/>
                  <a:gd name="T36" fmla="*/ 216 w 216"/>
                  <a:gd name="T37" fmla="*/ 611 h 681"/>
                  <a:gd name="T38" fmla="*/ 216 w 216"/>
                  <a:gd name="T39" fmla="*/ 603 h 681"/>
                  <a:gd name="T40" fmla="*/ 216 w 216"/>
                  <a:gd name="T41" fmla="*/ 32 h 681"/>
                  <a:gd name="T42" fmla="*/ 216 w 216"/>
                  <a:gd name="T43" fmla="*/ 32 h 681"/>
                  <a:gd name="T44" fmla="*/ 216 w 216"/>
                  <a:gd name="T45" fmla="*/ 24 h 681"/>
                  <a:gd name="T46" fmla="*/ 214 w 216"/>
                  <a:gd name="T47" fmla="*/ 17 h 681"/>
                  <a:gd name="T48" fmla="*/ 211 w 216"/>
                  <a:gd name="T49" fmla="*/ 11 h 681"/>
                  <a:gd name="T50" fmla="*/ 207 w 216"/>
                  <a:gd name="T51" fmla="*/ 6 h 681"/>
                  <a:gd name="T52" fmla="*/ 203 w 216"/>
                  <a:gd name="T53" fmla="*/ 3 h 681"/>
                  <a:gd name="T54" fmla="*/ 198 w 216"/>
                  <a:gd name="T55" fmla="*/ 0 h 681"/>
                  <a:gd name="T56" fmla="*/ 193 w 216"/>
                  <a:gd name="T57" fmla="*/ 0 h 681"/>
                  <a:gd name="T58" fmla="*/ 186 w 216"/>
                  <a:gd name="T59" fmla="*/ 0 h 681"/>
                  <a:gd name="T60" fmla="*/ 30 w 216"/>
                  <a:gd name="T61" fmla="*/ 34 h 681"/>
                  <a:gd name="T62" fmla="*/ 30 w 216"/>
                  <a:gd name="T63" fmla="*/ 34 h 681"/>
                  <a:gd name="T64" fmla="*/ 24 w 216"/>
                  <a:gd name="T65" fmla="*/ 36 h 681"/>
                  <a:gd name="T66" fmla="*/ 18 w 216"/>
                  <a:gd name="T67" fmla="*/ 40 h 681"/>
                  <a:gd name="T68" fmla="*/ 14 w 216"/>
                  <a:gd name="T69" fmla="*/ 44 h 681"/>
                  <a:gd name="T70" fmla="*/ 9 w 216"/>
                  <a:gd name="T71" fmla="*/ 50 h 681"/>
                  <a:gd name="T72" fmla="*/ 5 w 216"/>
                  <a:gd name="T73" fmla="*/ 57 h 681"/>
                  <a:gd name="T74" fmla="*/ 3 w 216"/>
                  <a:gd name="T75" fmla="*/ 63 h 681"/>
                  <a:gd name="T76" fmla="*/ 2 w 216"/>
                  <a:gd name="T77" fmla="*/ 70 h 681"/>
                  <a:gd name="T78" fmla="*/ 0 w 216"/>
                  <a:gd name="T79" fmla="*/ 79 h 681"/>
                  <a:gd name="T80" fmla="*/ 0 w 216"/>
                  <a:gd name="T81" fmla="*/ 650 h 681"/>
                  <a:gd name="T82" fmla="*/ 0 w 216"/>
                  <a:gd name="T83" fmla="*/ 650 h 68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6"/>
                  <a:gd name="T127" fmla="*/ 0 h 681"/>
                  <a:gd name="T128" fmla="*/ 216 w 216"/>
                  <a:gd name="T129" fmla="*/ 681 h 68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6" h="681">
                    <a:moveTo>
                      <a:pt x="0" y="650"/>
                    </a:moveTo>
                    <a:lnTo>
                      <a:pt x="0" y="650"/>
                    </a:lnTo>
                    <a:lnTo>
                      <a:pt x="2" y="659"/>
                    </a:lnTo>
                    <a:lnTo>
                      <a:pt x="3" y="664"/>
                    </a:lnTo>
                    <a:lnTo>
                      <a:pt x="5" y="671"/>
                    </a:lnTo>
                    <a:lnTo>
                      <a:pt x="9" y="675"/>
                    </a:lnTo>
                    <a:lnTo>
                      <a:pt x="14" y="679"/>
                    </a:lnTo>
                    <a:lnTo>
                      <a:pt x="18" y="681"/>
                    </a:lnTo>
                    <a:lnTo>
                      <a:pt x="24" y="681"/>
                    </a:lnTo>
                    <a:lnTo>
                      <a:pt x="30" y="681"/>
                    </a:lnTo>
                    <a:lnTo>
                      <a:pt x="186" y="648"/>
                    </a:lnTo>
                    <a:lnTo>
                      <a:pt x="193" y="645"/>
                    </a:lnTo>
                    <a:lnTo>
                      <a:pt x="198" y="642"/>
                    </a:lnTo>
                    <a:lnTo>
                      <a:pt x="203" y="636"/>
                    </a:lnTo>
                    <a:lnTo>
                      <a:pt x="207" y="632"/>
                    </a:lnTo>
                    <a:lnTo>
                      <a:pt x="211" y="625"/>
                    </a:lnTo>
                    <a:lnTo>
                      <a:pt x="214" y="619"/>
                    </a:lnTo>
                    <a:lnTo>
                      <a:pt x="216" y="611"/>
                    </a:lnTo>
                    <a:lnTo>
                      <a:pt x="216" y="603"/>
                    </a:lnTo>
                    <a:lnTo>
                      <a:pt x="216" y="32"/>
                    </a:lnTo>
                    <a:lnTo>
                      <a:pt x="216" y="24"/>
                    </a:lnTo>
                    <a:lnTo>
                      <a:pt x="214" y="17"/>
                    </a:lnTo>
                    <a:lnTo>
                      <a:pt x="211" y="11"/>
                    </a:lnTo>
                    <a:lnTo>
                      <a:pt x="207" y="6"/>
                    </a:lnTo>
                    <a:lnTo>
                      <a:pt x="203" y="3"/>
                    </a:lnTo>
                    <a:lnTo>
                      <a:pt x="198" y="0"/>
                    </a:lnTo>
                    <a:lnTo>
                      <a:pt x="193" y="0"/>
                    </a:lnTo>
                    <a:lnTo>
                      <a:pt x="186" y="0"/>
                    </a:lnTo>
                    <a:lnTo>
                      <a:pt x="30" y="34"/>
                    </a:lnTo>
                    <a:lnTo>
                      <a:pt x="24" y="36"/>
                    </a:lnTo>
                    <a:lnTo>
                      <a:pt x="18" y="40"/>
                    </a:lnTo>
                    <a:lnTo>
                      <a:pt x="14" y="44"/>
                    </a:lnTo>
                    <a:lnTo>
                      <a:pt x="9" y="50"/>
                    </a:lnTo>
                    <a:lnTo>
                      <a:pt x="5" y="57"/>
                    </a:lnTo>
                    <a:lnTo>
                      <a:pt x="3" y="63"/>
                    </a:lnTo>
                    <a:lnTo>
                      <a:pt x="2" y="70"/>
                    </a:lnTo>
                    <a:lnTo>
                      <a:pt x="0" y="79"/>
                    </a:lnTo>
                    <a:lnTo>
                      <a:pt x="0" y="650"/>
                    </a:lnTo>
                    <a:close/>
                  </a:path>
                </a:pathLst>
              </a:custGeom>
              <a:noFill/>
              <a:ln w="1588">
                <a:solidFill>
                  <a:srgbClr val="999999"/>
                </a:solidFill>
                <a:miter lim="800000"/>
                <a:headEnd/>
                <a:tailEnd/>
              </a:ln>
            </p:spPr>
            <p:txBody>
              <a:bodyPr/>
              <a:lstStyle/>
              <a:p>
                <a:endParaRPr lang="en-US">
                  <a:latin typeface="Calibri" pitchFamily="34" charset="0"/>
                </a:endParaRPr>
              </a:p>
            </p:txBody>
          </p:sp>
          <p:sp>
            <p:nvSpPr>
              <p:cNvPr id="33844" name="Freeform 72"/>
              <p:cNvSpPr>
                <a:spLocks/>
              </p:cNvSpPr>
              <p:nvPr/>
            </p:nvSpPr>
            <p:spPr bwMode="auto">
              <a:xfrm>
                <a:off x="1458" y="1857"/>
                <a:ext cx="186" cy="586"/>
              </a:xfrm>
              <a:custGeom>
                <a:avLst/>
                <a:gdLst>
                  <a:gd name="T0" fmla="*/ 0 w 186"/>
                  <a:gd name="T1" fmla="*/ 559 h 586"/>
                  <a:gd name="T2" fmla="*/ 0 w 186"/>
                  <a:gd name="T3" fmla="*/ 559 h 586"/>
                  <a:gd name="T4" fmla="*/ 0 w 186"/>
                  <a:gd name="T5" fmla="*/ 565 h 586"/>
                  <a:gd name="T6" fmla="*/ 2 w 186"/>
                  <a:gd name="T7" fmla="*/ 572 h 586"/>
                  <a:gd name="T8" fmla="*/ 4 w 186"/>
                  <a:gd name="T9" fmla="*/ 576 h 586"/>
                  <a:gd name="T10" fmla="*/ 8 w 186"/>
                  <a:gd name="T11" fmla="*/ 580 h 586"/>
                  <a:gd name="T12" fmla="*/ 11 w 186"/>
                  <a:gd name="T13" fmla="*/ 583 h 586"/>
                  <a:gd name="T14" fmla="*/ 16 w 186"/>
                  <a:gd name="T15" fmla="*/ 586 h 586"/>
                  <a:gd name="T16" fmla="*/ 21 w 186"/>
                  <a:gd name="T17" fmla="*/ 586 h 586"/>
                  <a:gd name="T18" fmla="*/ 26 w 186"/>
                  <a:gd name="T19" fmla="*/ 586 h 586"/>
                  <a:gd name="T20" fmla="*/ 160 w 186"/>
                  <a:gd name="T21" fmla="*/ 557 h 586"/>
                  <a:gd name="T22" fmla="*/ 160 w 186"/>
                  <a:gd name="T23" fmla="*/ 557 h 586"/>
                  <a:gd name="T24" fmla="*/ 164 w 186"/>
                  <a:gd name="T25" fmla="*/ 554 h 586"/>
                  <a:gd name="T26" fmla="*/ 169 w 186"/>
                  <a:gd name="T27" fmla="*/ 552 h 586"/>
                  <a:gd name="T28" fmla="*/ 175 w 186"/>
                  <a:gd name="T29" fmla="*/ 547 h 586"/>
                  <a:gd name="T30" fmla="*/ 178 w 186"/>
                  <a:gd name="T31" fmla="*/ 543 h 586"/>
                  <a:gd name="T32" fmla="*/ 181 w 186"/>
                  <a:gd name="T33" fmla="*/ 537 h 586"/>
                  <a:gd name="T34" fmla="*/ 183 w 186"/>
                  <a:gd name="T35" fmla="*/ 531 h 586"/>
                  <a:gd name="T36" fmla="*/ 185 w 186"/>
                  <a:gd name="T37" fmla="*/ 526 h 586"/>
                  <a:gd name="T38" fmla="*/ 186 w 186"/>
                  <a:gd name="T39" fmla="*/ 518 h 586"/>
                  <a:gd name="T40" fmla="*/ 186 w 186"/>
                  <a:gd name="T41" fmla="*/ 26 h 586"/>
                  <a:gd name="T42" fmla="*/ 186 w 186"/>
                  <a:gd name="T43" fmla="*/ 26 h 586"/>
                  <a:gd name="T44" fmla="*/ 185 w 186"/>
                  <a:gd name="T45" fmla="*/ 20 h 586"/>
                  <a:gd name="T46" fmla="*/ 183 w 186"/>
                  <a:gd name="T47" fmla="*/ 15 h 586"/>
                  <a:gd name="T48" fmla="*/ 181 w 186"/>
                  <a:gd name="T49" fmla="*/ 9 h 586"/>
                  <a:gd name="T50" fmla="*/ 178 w 186"/>
                  <a:gd name="T51" fmla="*/ 5 h 586"/>
                  <a:gd name="T52" fmla="*/ 175 w 186"/>
                  <a:gd name="T53" fmla="*/ 2 h 586"/>
                  <a:gd name="T54" fmla="*/ 169 w 186"/>
                  <a:gd name="T55" fmla="*/ 0 h 586"/>
                  <a:gd name="T56" fmla="*/ 164 w 186"/>
                  <a:gd name="T57" fmla="*/ 0 h 586"/>
                  <a:gd name="T58" fmla="*/ 160 w 186"/>
                  <a:gd name="T59" fmla="*/ 0 h 586"/>
                  <a:gd name="T60" fmla="*/ 26 w 186"/>
                  <a:gd name="T61" fmla="*/ 29 h 586"/>
                  <a:gd name="T62" fmla="*/ 26 w 186"/>
                  <a:gd name="T63" fmla="*/ 29 h 586"/>
                  <a:gd name="T64" fmla="*/ 21 w 186"/>
                  <a:gd name="T65" fmla="*/ 31 h 586"/>
                  <a:gd name="T66" fmla="*/ 16 w 186"/>
                  <a:gd name="T67" fmla="*/ 33 h 586"/>
                  <a:gd name="T68" fmla="*/ 11 w 186"/>
                  <a:gd name="T69" fmla="*/ 38 h 586"/>
                  <a:gd name="T70" fmla="*/ 8 w 186"/>
                  <a:gd name="T71" fmla="*/ 42 h 586"/>
                  <a:gd name="T72" fmla="*/ 4 w 186"/>
                  <a:gd name="T73" fmla="*/ 48 h 586"/>
                  <a:gd name="T74" fmla="*/ 2 w 186"/>
                  <a:gd name="T75" fmla="*/ 53 h 586"/>
                  <a:gd name="T76" fmla="*/ 0 w 186"/>
                  <a:gd name="T77" fmla="*/ 60 h 586"/>
                  <a:gd name="T78" fmla="*/ 0 w 186"/>
                  <a:gd name="T79" fmla="*/ 67 h 586"/>
                  <a:gd name="T80" fmla="*/ 0 w 186"/>
                  <a:gd name="T81" fmla="*/ 559 h 586"/>
                  <a:gd name="T82" fmla="*/ 0 w 186"/>
                  <a:gd name="T83" fmla="*/ 559 h 5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586"/>
                  <a:gd name="T128" fmla="*/ 186 w 186"/>
                  <a:gd name="T129" fmla="*/ 586 h 5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586">
                    <a:moveTo>
                      <a:pt x="0" y="559"/>
                    </a:moveTo>
                    <a:lnTo>
                      <a:pt x="0" y="559"/>
                    </a:lnTo>
                    <a:lnTo>
                      <a:pt x="0" y="565"/>
                    </a:lnTo>
                    <a:lnTo>
                      <a:pt x="2" y="572"/>
                    </a:lnTo>
                    <a:lnTo>
                      <a:pt x="4" y="576"/>
                    </a:lnTo>
                    <a:lnTo>
                      <a:pt x="8" y="580"/>
                    </a:lnTo>
                    <a:lnTo>
                      <a:pt x="11" y="583"/>
                    </a:lnTo>
                    <a:lnTo>
                      <a:pt x="16" y="586"/>
                    </a:lnTo>
                    <a:lnTo>
                      <a:pt x="21" y="586"/>
                    </a:lnTo>
                    <a:lnTo>
                      <a:pt x="26" y="586"/>
                    </a:lnTo>
                    <a:lnTo>
                      <a:pt x="160" y="557"/>
                    </a:lnTo>
                    <a:lnTo>
                      <a:pt x="164" y="554"/>
                    </a:lnTo>
                    <a:lnTo>
                      <a:pt x="169" y="552"/>
                    </a:lnTo>
                    <a:lnTo>
                      <a:pt x="175" y="547"/>
                    </a:lnTo>
                    <a:lnTo>
                      <a:pt x="178" y="543"/>
                    </a:lnTo>
                    <a:lnTo>
                      <a:pt x="181" y="537"/>
                    </a:lnTo>
                    <a:lnTo>
                      <a:pt x="183" y="531"/>
                    </a:lnTo>
                    <a:lnTo>
                      <a:pt x="185" y="526"/>
                    </a:lnTo>
                    <a:lnTo>
                      <a:pt x="186" y="518"/>
                    </a:lnTo>
                    <a:lnTo>
                      <a:pt x="186" y="26"/>
                    </a:lnTo>
                    <a:lnTo>
                      <a:pt x="185" y="20"/>
                    </a:lnTo>
                    <a:lnTo>
                      <a:pt x="183" y="15"/>
                    </a:lnTo>
                    <a:lnTo>
                      <a:pt x="181" y="9"/>
                    </a:lnTo>
                    <a:lnTo>
                      <a:pt x="178" y="5"/>
                    </a:lnTo>
                    <a:lnTo>
                      <a:pt x="175" y="2"/>
                    </a:lnTo>
                    <a:lnTo>
                      <a:pt x="169" y="0"/>
                    </a:lnTo>
                    <a:lnTo>
                      <a:pt x="164" y="0"/>
                    </a:lnTo>
                    <a:lnTo>
                      <a:pt x="160" y="0"/>
                    </a:lnTo>
                    <a:lnTo>
                      <a:pt x="26" y="29"/>
                    </a:lnTo>
                    <a:lnTo>
                      <a:pt x="21" y="31"/>
                    </a:lnTo>
                    <a:lnTo>
                      <a:pt x="16" y="33"/>
                    </a:lnTo>
                    <a:lnTo>
                      <a:pt x="11" y="38"/>
                    </a:lnTo>
                    <a:lnTo>
                      <a:pt x="8" y="42"/>
                    </a:lnTo>
                    <a:lnTo>
                      <a:pt x="4" y="48"/>
                    </a:lnTo>
                    <a:lnTo>
                      <a:pt x="2" y="53"/>
                    </a:lnTo>
                    <a:lnTo>
                      <a:pt x="0" y="60"/>
                    </a:lnTo>
                    <a:lnTo>
                      <a:pt x="0" y="67"/>
                    </a:lnTo>
                    <a:lnTo>
                      <a:pt x="0" y="559"/>
                    </a:lnTo>
                    <a:close/>
                  </a:path>
                </a:pathLst>
              </a:custGeom>
              <a:solidFill>
                <a:srgbClr val="EDEDED"/>
              </a:solidFill>
              <a:ln w="9525">
                <a:noFill/>
                <a:round/>
                <a:headEnd/>
                <a:tailEnd/>
              </a:ln>
            </p:spPr>
            <p:txBody>
              <a:bodyPr/>
              <a:lstStyle/>
              <a:p>
                <a:endParaRPr lang="en-US">
                  <a:latin typeface="Calibri" pitchFamily="34" charset="0"/>
                </a:endParaRPr>
              </a:p>
            </p:txBody>
          </p:sp>
          <p:sp>
            <p:nvSpPr>
              <p:cNvPr id="33845" name="Freeform 73"/>
              <p:cNvSpPr>
                <a:spLocks/>
              </p:cNvSpPr>
              <p:nvPr/>
            </p:nvSpPr>
            <p:spPr bwMode="auto">
              <a:xfrm>
                <a:off x="1458" y="1857"/>
                <a:ext cx="186" cy="586"/>
              </a:xfrm>
              <a:custGeom>
                <a:avLst/>
                <a:gdLst>
                  <a:gd name="T0" fmla="*/ 0 w 186"/>
                  <a:gd name="T1" fmla="*/ 559 h 586"/>
                  <a:gd name="T2" fmla="*/ 0 w 186"/>
                  <a:gd name="T3" fmla="*/ 559 h 586"/>
                  <a:gd name="T4" fmla="*/ 0 w 186"/>
                  <a:gd name="T5" fmla="*/ 565 h 586"/>
                  <a:gd name="T6" fmla="*/ 2 w 186"/>
                  <a:gd name="T7" fmla="*/ 572 h 586"/>
                  <a:gd name="T8" fmla="*/ 4 w 186"/>
                  <a:gd name="T9" fmla="*/ 576 h 586"/>
                  <a:gd name="T10" fmla="*/ 8 w 186"/>
                  <a:gd name="T11" fmla="*/ 580 h 586"/>
                  <a:gd name="T12" fmla="*/ 11 w 186"/>
                  <a:gd name="T13" fmla="*/ 583 h 586"/>
                  <a:gd name="T14" fmla="*/ 16 w 186"/>
                  <a:gd name="T15" fmla="*/ 586 h 586"/>
                  <a:gd name="T16" fmla="*/ 21 w 186"/>
                  <a:gd name="T17" fmla="*/ 586 h 586"/>
                  <a:gd name="T18" fmla="*/ 26 w 186"/>
                  <a:gd name="T19" fmla="*/ 586 h 586"/>
                  <a:gd name="T20" fmla="*/ 160 w 186"/>
                  <a:gd name="T21" fmla="*/ 557 h 586"/>
                  <a:gd name="T22" fmla="*/ 160 w 186"/>
                  <a:gd name="T23" fmla="*/ 557 h 586"/>
                  <a:gd name="T24" fmla="*/ 164 w 186"/>
                  <a:gd name="T25" fmla="*/ 554 h 586"/>
                  <a:gd name="T26" fmla="*/ 169 w 186"/>
                  <a:gd name="T27" fmla="*/ 552 h 586"/>
                  <a:gd name="T28" fmla="*/ 175 w 186"/>
                  <a:gd name="T29" fmla="*/ 547 h 586"/>
                  <a:gd name="T30" fmla="*/ 178 w 186"/>
                  <a:gd name="T31" fmla="*/ 543 h 586"/>
                  <a:gd name="T32" fmla="*/ 181 w 186"/>
                  <a:gd name="T33" fmla="*/ 537 h 586"/>
                  <a:gd name="T34" fmla="*/ 183 w 186"/>
                  <a:gd name="T35" fmla="*/ 531 h 586"/>
                  <a:gd name="T36" fmla="*/ 185 w 186"/>
                  <a:gd name="T37" fmla="*/ 526 h 586"/>
                  <a:gd name="T38" fmla="*/ 186 w 186"/>
                  <a:gd name="T39" fmla="*/ 518 h 586"/>
                  <a:gd name="T40" fmla="*/ 186 w 186"/>
                  <a:gd name="T41" fmla="*/ 26 h 586"/>
                  <a:gd name="T42" fmla="*/ 186 w 186"/>
                  <a:gd name="T43" fmla="*/ 26 h 586"/>
                  <a:gd name="T44" fmla="*/ 185 w 186"/>
                  <a:gd name="T45" fmla="*/ 20 h 586"/>
                  <a:gd name="T46" fmla="*/ 183 w 186"/>
                  <a:gd name="T47" fmla="*/ 15 h 586"/>
                  <a:gd name="T48" fmla="*/ 181 w 186"/>
                  <a:gd name="T49" fmla="*/ 9 h 586"/>
                  <a:gd name="T50" fmla="*/ 178 w 186"/>
                  <a:gd name="T51" fmla="*/ 5 h 586"/>
                  <a:gd name="T52" fmla="*/ 175 w 186"/>
                  <a:gd name="T53" fmla="*/ 2 h 586"/>
                  <a:gd name="T54" fmla="*/ 169 w 186"/>
                  <a:gd name="T55" fmla="*/ 0 h 586"/>
                  <a:gd name="T56" fmla="*/ 164 w 186"/>
                  <a:gd name="T57" fmla="*/ 0 h 586"/>
                  <a:gd name="T58" fmla="*/ 160 w 186"/>
                  <a:gd name="T59" fmla="*/ 0 h 586"/>
                  <a:gd name="T60" fmla="*/ 26 w 186"/>
                  <a:gd name="T61" fmla="*/ 29 h 586"/>
                  <a:gd name="T62" fmla="*/ 26 w 186"/>
                  <a:gd name="T63" fmla="*/ 29 h 586"/>
                  <a:gd name="T64" fmla="*/ 21 w 186"/>
                  <a:gd name="T65" fmla="*/ 31 h 586"/>
                  <a:gd name="T66" fmla="*/ 16 w 186"/>
                  <a:gd name="T67" fmla="*/ 33 h 586"/>
                  <a:gd name="T68" fmla="*/ 11 w 186"/>
                  <a:gd name="T69" fmla="*/ 38 h 586"/>
                  <a:gd name="T70" fmla="*/ 8 w 186"/>
                  <a:gd name="T71" fmla="*/ 42 h 586"/>
                  <a:gd name="T72" fmla="*/ 4 w 186"/>
                  <a:gd name="T73" fmla="*/ 48 h 586"/>
                  <a:gd name="T74" fmla="*/ 2 w 186"/>
                  <a:gd name="T75" fmla="*/ 53 h 586"/>
                  <a:gd name="T76" fmla="*/ 0 w 186"/>
                  <a:gd name="T77" fmla="*/ 60 h 586"/>
                  <a:gd name="T78" fmla="*/ 0 w 186"/>
                  <a:gd name="T79" fmla="*/ 67 h 586"/>
                  <a:gd name="T80" fmla="*/ 0 w 186"/>
                  <a:gd name="T81" fmla="*/ 559 h 586"/>
                  <a:gd name="T82" fmla="*/ 0 w 186"/>
                  <a:gd name="T83" fmla="*/ 559 h 5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586"/>
                  <a:gd name="T128" fmla="*/ 186 w 186"/>
                  <a:gd name="T129" fmla="*/ 586 h 5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586">
                    <a:moveTo>
                      <a:pt x="0" y="559"/>
                    </a:moveTo>
                    <a:lnTo>
                      <a:pt x="0" y="559"/>
                    </a:lnTo>
                    <a:lnTo>
                      <a:pt x="0" y="565"/>
                    </a:lnTo>
                    <a:lnTo>
                      <a:pt x="2" y="572"/>
                    </a:lnTo>
                    <a:lnTo>
                      <a:pt x="4" y="576"/>
                    </a:lnTo>
                    <a:lnTo>
                      <a:pt x="8" y="580"/>
                    </a:lnTo>
                    <a:lnTo>
                      <a:pt x="11" y="583"/>
                    </a:lnTo>
                    <a:lnTo>
                      <a:pt x="16" y="586"/>
                    </a:lnTo>
                    <a:lnTo>
                      <a:pt x="21" y="586"/>
                    </a:lnTo>
                    <a:lnTo>
                      <a:pt x="26" y="586"/>
                    </a:lnTo>
                    <a:lnTo>
                      <a:pt x="160" y="557"/>
                    </a:lnTo>
                    <a:lnTo>
                      <a:pt x="164" y="554"/>
                    </a:lnTo>
                    <a:lnTo>
                      <a:pt x="169" y="552"/>
                    </a:lnTo>
                    <a:lnTo>
                      <a:pt x="175" y="547"/>
                    </a:lnTo>
                    <a:lnTo>
                      <a:pt x="178" y="543"/>
                    </a:lnTo>
                    <a:lnTo>
                      <a:pt x="181" y="537"/>
                    </a:lnTo>
                    <a:lnTo>
                      <a:pt x="183" y="531"/>
                    </a:lnTo>
                    <a:lnTo>
                      <a:pt x="185" y="526"/>
                    </a:lnTo>
                    <a:lnTo>
                      <a:pt x="186" y="518"/>
                    </a:lnTo>
                    <a:lnTo>
                      <a:pt x="186" y="26"/>
                    </a:lnTo>
                    <a:lnTo>
                      <a:pt x="185" y="20"/>
                    </a:lnTo>
                    <a:lnTo>
                      <a:pt x="183" y="15"/>
                    </a:lnTo>
                    <a:lnTo>
                      <a:pt x="181" y="9"/>
                    </a:lnTo>
                    <a:lnTo>
                      <a:pt x="178" y="5"/>
                    </a:lnTo>
                    <a:lnTo>
                      <a:pt x="175" y="2"/>
                    </a:lnTo>
                    <a:lnTo>
                      <a:pt x="169" y="0"/>
                    </a:lnTo>
                    <a:lnTo>
                      <a:pt x="164" y="0"/>
                    </a:lnTo>
                    <a:lnTo>
                      <a:pt x="160" y="0"/>
                    </a:lnTo>
                    <a:lnTo>
                      <a:pt x="26" y="29"/>
                    </a:lnTo>
                    <a:lnTo>
                      <a:pt x="21" y="31"/>
                    </a:lnTo>
                    <a:lnTo>
                      <a:pt x="16" y="33"/>
                    </a:lnTo>
                    <a:lnTo>
                      <a:pt x="11" y="38"/>
                    </a:lnTo>
                    <a:lnTo>
                      <a:pt x="8" y="42"/>
                    </a:lnTo>
                    <a:lnTo>
                      <a:pt x="4" y="48"/>
                    </a:lnTo>
                    <a:lnTo>
                      <a:pt x="2" y="53"/>
                    </a:lnTo>
                    <a:lnTo>
                      <a:pt x="0" y="60"/>
                    </a:lnTo>
                    <a:lnTo>
                      <a:pt x="0" y="67"/>
                    </a:lnTo>
                    <a:lnTo>
                      <a:pt x="0" y="559"/>
                    </a:lnTo>
                    <a:close/>
                  </a:path>
                </a:pathLst>
              </a:custGeom>
              <a:noFill/>
              <a:ln w="1588">
                <a:solidFill>
                  <a:srgbClr val="999999"/>
                </a:solidFill>
                <a:miter lim="800000"/>
                <a:headEnd/>
                <a:tailEnd/>
              </a:ln>
            </p:spPr>
            <p:txBody>
              <a:bodyPr/>
              <a:lstStyle/>
              <a:p>
                <a:endParaRPr lang="en-US">
                  <a:latin typeface="Calibri" pitchFamily="34" charset="0"/>
                </a:endParaRPr>
              </a:p>
            </p:txBody>
          </p:sp>
          <p:sp>
            <p:nvSpPr>
              <p:cNvPr id="33846" name="Freeform 74"/>
              <p:cNvSpPr>
                <a:spLocks/>
              </p:cNvSpPr>
              <p:nvPr/>
            </p:nvSpPr>
            <p:spPr bwMode="auto">
              <a:xfrm>
                <a:off x="1474" y="1883"/>
                <a:ext cx="155" cy="66"/>
              </a:xfrm>
              <a:custGeom>
                <a:avLst/>
                <a:gdLst>
                  <a:gd name="T0" fmla="*/ 0 w 155"/>
                  <a:gd name="T1" fmla="*/ 66 h 66"/>
                  <a:gd name="T2" fmla="*/ 155 w 155"/>
                  <a:gd name="T3" fmla="*/ 33 h 66"/>
                  <a:gd name="T4" fmla="*/ 155 w 155"/>
                  <a:gd name="T5" fmla="*/ 0 h 66"/>
                  <a:gd name="T6" fmla="*/ 0 w 155"/>
                  <a:gd name="T7" fmla="*/ 34 h 66"/>
                  <a:gd name="T8" fmla="*/ 0 w 155"/>
                  <a:gd name="T9" fmla="*/ 66 h 66"/>
                  <a:gd name="T10" fmla="*/ 0 w 155"/>
                  <a:gd name="T11" fmla="*/ 66 h 66"/>
                  <a:gd name="T12" fmla="*/ 0 60000 65536"/>
                  <a:gd name="T13" fmla="*/ 0 60000 65536"/>
                  <a:gd name="T14" fmla="*/ 0 60000 65536"/>
                  <a:gd name="T15" fmla="*/ 0 60000 65536"/>
                  <a:gd name="T16" fmla="*/ 0 60000 65536"/>
                  <a:gd name="T17" fmla="*/ 0 60000 65536"/>
                  <a:gd name="T18" fmla="*/ 0 w 155"/>
                  <a:gd name="T19" fmla="*/ 0 h 66"/>
                  <a:gd name="T20" fmla="*/ 155 w 155"/>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155" h="66">
                    <a:moveTo>
                      <a:pt x="0" y="66"/>
                    </a:moveTo>
                    <a:lnTo>
                      <a:pt x="155" y="33"/>
                    </a:lnTo>
                    <a:lnTo>
                      <a:pt x="155" y="0"/>
                    </a:lnTo>
                    <a:lnTo>
                      <a:pt x="0" y="34"/>
                    </a:lnTo>
                    <a:lnTo>
                      <a:pt x="0" y="66"/>
                    </a:lnTo>
                    <a:close/>
                  </a:path>
                </a:pathLst>
              </a:custGeom>
              <a:solidFill>
                <a:srgbClr val="CECECE"/>
              </a:solidFill>
              <a:ln w="9525">
                <a:noFill/>
                <a:round/>
                <a:headEnd/>
                <a:tailEnd/>
              </a:ln>
            </p:spPr>
            <p:txBody>
              <a:bodyPr/>
              <a:lstStyle/>
              <a:p>
                <a:endParaRPr lang="en-US">
                  <a:latin typeface="Calibri" pitchFamily="34" charset="0"/>
                </a:endParaRPr>
              </a:p>
            </p:txBody>
          </p:sp>
          <p:sp>
            <p:nvSpPr>
              <p:cNvPr id="33847" name="Freeform 75"/>
              <p:cNvSpPr>
                <a:spLocks/>
              </p:cNvSpPr>
              <p:nvPr/>
            </p:nvSpPr>
            <p:spPr bwMode="auto">
              <a:xfrm>
                <a:off x="1474" y="1883"/>
                <a:ext cx="155" cy="66"/>
              </a:xfrm>
              <a:custGeom>
                <a:avLst/>
                <a:gdLst>
                  <a:gd name="T0" fmla="*/ 0 w 155"/>
                  <a:gd name="T1" fmla="*/ 66 h 66"/>
                  <a:gd name="T2" fmla="*/ 155 w 155"/>
                  <a:gd name="T3" fmla="*/ 33 h 66"/>
                  <a:gd name="T4" fmla="*/ 155 w 155"/>
                  <a:gd name="T5" fmla="*/ 0 h 66"/>
                  <a:gd name="T6" fmla="*/ 0 w 155"/>
                  <a:gd name="T7" fmla="*/ 34 h 66"/>
                  <a:gd name="T8" fmla="*/ 0 w 155"/>
                  <a:gd name="T9" fmla="*/ 66 h 66"/>
                  <a:gd name="T10" fmla="*/ 0 w 155"/>
                  <a:gd name="T11" fmla="*/ 66 h 66"/>
                  <a:gd name="T12" fmla="*/ 0 60000 65536"/>
                  <a:gd name="T13" fmla="*/ 0 60000 65536"/>
                  <a:gd name="T14" fmla="*/ 0 60000 65536"/>
                  <a:gd name="T15" fmla="*/ 0 60000 65536"/>
                  <a:gd name="T16" fmla="*/ 0 60000 65536"/>
                  <a:gd name="T17" fmla="*/ 0 60000 65536"/>
                  <a:gd name="T18" fmla="*/ 0 w 155"/>
                  <a:gd name="T19" fmla="*/ 0 h 66"/>
                  <a:gd name="T20" fmla="*/ 155 w 155"/>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155" h="66">
                    <a:moveTo>
                      <a:pt x="0" y="66"/>
                    </a:moveTo>
                    <a:lnTo>
                      <a:pt x="155" y="33"/>
                    </a:lnTo>
                    <a:lnTo>
                      <a:pt x="155" y="0"/>
                    </a:lnTo>
                    <a:lnTo>
                      <a:pt x="0" y="34"/>
                    </a:lnTo>
                    <a:lnTo>
                      <a:pt x="0" y="66"/>
                    </a:lnTo>
                    <a:close/>
                  </a:path>
                </a:pathLst>
              </a:custGeom>
              <a:noFill/>
              <a:ln w="1588">
                <a:solidFill>
                  <a:srgbClr val="BFBFBF"/>
                </a:solidFill>
                <a:miter lim="800000"/>
                <a:headEnd/>
                <a:tailEnd/>
              </a:ln>
            </p:spPr>
            <p:txBody>
              <a:bodyPr/>
              <a:lstStyle/>
              <a:p>
                <a:endParaRPr lang="en-US">
                  <a:latin typeface="Calibri" pitchFamily="34" charset="0"/>
                </a:endParaRPr>
              </a:p>
            </p:txBody>
          </p:sp>
          <p:sp>
            <p:nvSpPr>
              <p:cNvPr id="33848" name="Freeform 76"/>
              <p:cNvSpPr>
                <a:spLocks/>
              </p:cNvSpPr>
              <p:nvPr/>
            </p:nvSpPr>
            <p:spPr bwMode="auto">
              <a:xfrm>
                <a:off x="1478" y="1886"/>
                <a:ext cx="147" cy="53"/>
              </a:xfrm>
              <a:custGeom>
                <a:avLst/>
                <a:gdLst>
                  <a:gd name="T0" fmla="*/ 0 w 147"/>
                  <a:gd name="T1" fmla="*/ 53 h 53"/>
                  <a:gd name="T2" fmla="*/ 147 w 147"/>
                  <a:gd name="T3" fmla="*/ 23 h 53"/>
                  <a:gd name="T4" fmla="*/ 147 w 147"/>
                  <a:gd name="T5" fmla="*/ 0 h 53"/>
                  <a:gd name="T6" fmla="*/ 0 w 147"/>
                  <a:gd name="T7" fmla="*/ 32 h 53"/>
                  <a:gd name="T8" fmla="*/ 0 w 147"/>
                  <a:gd name="T9" fmla="*/ 53 h 53"/>
                  <a:gd name="T10" fmla="*/ 0 w 147"/>
                  <a:gd name="T11" fmla="*/ 53 h 53"/>
                  <a:gd name="T12" fmla="*/ 0 60000 65536"/>
                  <a:gd name="T13" fmla="*/ 0 60000 65536"/>
                  <a:gd name="T14" fmla="*/ 0 60000 65536"/>
                  <a:gd name="T15" fmla="*/ 0 60000 65536"/>
                  <a:gd name="T16" fmla="*/ 0 60000 65536"/>
                  <a:gd name="T17" fmla="*/ 0 60000 65536"/>
                  <a:gd name="T18" fmla="*/ 0 w 147"/>
                  <a:gd name="T19" fmla="*/ 0 h 53"/>
                  <a:gd name="T20" fmla="*/ 147 w 147"/>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147" h="53">
                    <a:moveTo>
                      <a:pt x="0" y="53"/>
                    </a:moveTo>
                    <a:lnTo>
                      <a:pt x="147" y="23"/>
                    </a:lnTo>
                    <a:lnTo>
                      <a:pt x="147" y="0"/>
                    </a:lnTo>
                    <a:lnTo>
                      <a:pt x="0" y="32"/>
                    </a:lnTo>
                    <a:lnTo>
                      <a:pt x="0" y="53"/>
                    </a:lnTo>
                    <a:close/>
                  </a:path>
                </a:pathLst>
              </a:custGeom>
              <a:solidFill>
                <a:srgbClr val="000000"/>
              </a:solidFill>
              <a:ln w="9525">
                <a:noFill/>
                <a:round/>
                <a:headEnd/>
                <a:tailEnd/>
              </a:ln>
            </p:spPr>
            <p:txBody>
              <a:bodyPr/>
              <a:lstStyle/>
              <a:p>
                <a:endParaRPr lang="en-US">
                  <a:latin typeface="Calibri" pitchFamily="34" charset="0"/>
                </a:endParaRPr>
              </a:p>
            </p:txBody>
          </p:sp>
          <p:sp>
            <p:nvSpPr>
              <p:cNvPr id="33849" name="Freeform 77"/>
              <p:cNvSpPr>
                <a:spLocks/>
              </p:cNvSpPr>
              <p:nvPr/>
            </p:nvSpPr>
            <p:spPr bwMode="auto">
              <a:xfrm>
                <a:off x="1475" y="1913"/>
                <a:ext cx="154" cy="35"/>
              </a:xfrm>
              <a:custGeom>
                <a:avLst/>
                <a:gdLst>
                  <a:gd name="T0" fmla="*/ 0 w 154"/>
                  <a:gd name="T1" fmla="*/ 35 h 35"/>
                  <a:gd name="T2" fmla="*/ 154 w 154"/>
                  <a:gd name="T3" fmla="*/ 3 h 35"/>
                  <a:gd name="T4" fmla="*/ 151 w 154"/>
                  <a:gd name="T5" fmla="*/ 0 h 35"/>
                  <a:gd name="T6" fmla="*/ 0 w 154"/>
                  <a:gd name="T7" fmla="*/ 32 h 35"/>
                  <a:gd name="T8" fmla="*/ 0 w 154"/>
                  <a:gd name="T9" fmla="*/ 35 h 35"/>
                  <a:gd name="T10" fmla="*/ 0 w 154"/>
                  <a:gd name="T11" fmla="*/ 35 h 35"/>
                  <a:gd name="T12" fmla="*/ 0 60000 65536"/>
                  <a:gd name="T13" fmla="*/ 0 60000 65536"/>
                  <a:gd name="T14" fmla="*/ 0 60000 65536"/>
                  <a:gd name="T15" fmla="*/ 0 60000 65536"/>
                  <a:gd name="T16" fmla="*/ 0 60000 65536"/>
                  <a:gd name="T17" fmla="*/ 0 60000 65536"/>
                  <a:gd name="T18" fmla="*/ 0 w 154"/>
                  <a:gd name="T19" fmla="*/ 0 h 35"/>
                  <a:gd name="T20" fmla="*/ 154 w 154"/>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154" h="35">
                    <a:moveTo>
                      <a:pt x="0" y="35"/>
                    </a:moveTo>
                    <a:lnTo>
                      <a:pt x="154" y="3"/>
                    </a:lnTo>
                    <a:lnTo>
                      <a:pt x="151" y="0"/>
                    </a:lnTo>
                    <a:lnTo>
                      <a:pt x="0" y="32"/>
                    </a:lnTo>
                    <a:lnTo>
                      <a:pt x="0" y="35"/>
                    </a:lnTo>
                    <a:close/>
                  </a:path>
                </a:pathLst>
              </a:custGeom>
              <a:solidFill>
                <a:srgbClr val="FFFFFF"/>
              </a:solidFill>
              <a:ln w="9525">
                <a:noFill/>
                <a:round/>
                <a:headEnd/>
                <a:tailEnd/>
              </a:ln>
            </p:spPr>
            <p:txBody>
              <a:bodyPr/>
              <a:lstStyle/>
              <a:p>
                <a:endParaRPr lang="en-US">
                  <a:latin typeface="Calibri" pitchFamily="34" charset="0"/>
                </a:endParaRPr>
              </a:p>
            </p:txBody>
          </p:sp>
          <p:sp>
            <p:nvSpPr>
              <p:cNvPr id="33850" name="Freeform 78"/>
              <p:cNvSpPr>
                <a:spLocks/>
              </p:cNvSpPr>
              <p:nvPr/>
            </p:nvSpPr>
            <p:spPr bwMode="auto">
              <a:xfrm>
                <a:off x="1474" y="1970"/>
                <a:ext cx="155" cy="67"/>
              </a:xfrm>
              <a:custGeom>
                <a:avLst/>
                <a:gdLst>
                  <a:gd name="T0" fmla="*/ 0 w 155"/>
                  <a:gd name="T1" fmla="*/ 67 h 67"/>
                  <a:gd name="T2" fmla="*/ 155 w 155"/>
                  <a:gd name="T3" fmla="*/ 33 h 67"/>
                  <a:gd name="T4" fmla="*/ 155 w 155"/>
                  <a:gd name="T5" fmla="*/ 0 h 67"/>
                  <a:gd name="T6" fmla="*/ 0 w 155"/>
                  <a:gd name="T7" fmla="*/ 35 h 67"/>
                  <a:gd name="T8" fmla="*/ 0 w 155"/>
                  <a:gd name="T9" fmla="*/ 67 h 67"/>
                  <a:gd name="T10" fmla="*/ 0 w 155"/>
                  <a:gd name="T11" fmla="*/ 67 h 67"/>
                  <a:gd name="T12" fmla="*/ 0 60000 65536"/>
                  <a:gd name="T13" fmla="*/ 0 60000 65536"/>
                  <a:gd name="T14" fmla="*/ 0 60000 65536"/>
                  <a:gd name="T15" fmla="*/ 0 60000 65536"/>
                  <a:gd name="T16" fmla="*/ 0 60000 65536"/>
                  <a:gd name="T17" fmla="*/ 0 60000 65536"/>
                  <a:gd name="T18" fmla="*/ 0 w 155"/>
                  <a:gd name="T19" fmla="*/ 0 h 67"/>
                  <a:gd name="T20" fmla="*/ 155 w 15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55" h="67">
                    <a:moveTo>
                      <a:pt x="0" y="67"/>
                    </a:moveTo>
                    <a:lnTo>
                      <a:pt x="155" y="33"/>
                    </a:lnTo>
                    <a:lnTo>
                      <a:pt x="155" y="0"/>
                    </a:lnTo>
                    <a:lnTo>
                      <a:pt x="0" y="35"/>
                    </a:lnTo>
                    <a:lnTo>
                      <a:pt x="0" y="67"/>
                    </a:lnTo>
                    <a:close/>
                  </a:path>
                </a:pathLst>
              </a:custGeom>
              <a:solidFill>
                <a:srgbClr val="CECECE"/>
              </a:solidFill>
              <a:ln w="9525">
                <a:noFill/>
                <a:round/>
                <a:headEnd/>
                <a:tailEnd/>
              </a:ln>
            </p:spPr>
            <p:txBody>
              <a:bodyPr/>
              <a:lstStyle/>
              <a:p>
                <a:endParaRPr lang="en-US">
                  <a:latin typeface="Calibri" pitchFamily="34" charset="0"/>
                </a:endParaRPr>
              </a:p>
            </p:txBody>
          </p:sp>
          <p:sp>
            <p:nvSpPr>
              <p:cNvPr id="33851" name="Freeform 79"/>
              <p:cNvSpPr>
                <a:spLocks/>
              </p:cNvSpPr>
              <p:nvPr/>
            </p:nvSpPr>
            <p:spPr bwMode="auto">
              <a:xfrm>
                <a:off x="1474" y="1970"/>
                <a:ext cx="155" cy="67"/>
              </a:xfrm>
              <a:custGeom>
                <a:avLst/>
                <a:gdLst>
                  <a:gd name="T0" fmla="*/ 0 w 155"/>
                  <a:gd name="T1" fmla="*/ 67 h 67"/>
                  <a:gd name="T2" fmla="*/ 155 w 155"/>
                  <a:gd name="T3" fmla="*/ 33 h 67"/>
                  <a:gd name="T4" fmla="*/ 155 w 155"/>
                  <a:gd name="T5" fmla="*/ 0 h 67"/>
                  <a:gd name="T6" fmla="*/ 0 w 155"/>
                  <a:gd name="T7" fmla="*/ 35 h 67"/>
                  <a:gd name="T8" fmla="*/ 0 w 155"/>
                  <a:gd name="T9" fmla="*/ 67 h 67"/>
                  <a:gd name="T10" fmla="*/ 0 w 155"/>
                  <a:gd name="T11" fmla="*/ 67 h 67"/>
                  <a:gd name="T12" fmla="*/ 0 60000 65536"/>
                  <a:gd name="T13" fmla="*/ 0 60000 65536"/>
                  <a:gd name="T14" fmla="*/ 0 60000 65536"/>
                  <a:gd name="T15" fmla="*/ 0 60000 65536"/>
                  <a:gd name="T16" fmla="*/ 0 60000 65536"/>
                  <a:gd name="T17" fmla="*/ 0 60000 65536"/>
                  <a:gd name="T18" fmla="*/ 0 w 155"/>
                  <a:gd name="T19" fmla="*/ 0 h 67"/>
                  <a:gd name="T20" fmla="*/ 155 w 15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55" h="67">
                    <a:moveTo>
                      <a:pt x="0" y="67"/>
                    </a:moveTo>
                    <a:lnTo>
                      <a:pt x="155" y="33"/>
                    </a:lnTo>
                    <a:lnTo>
                      <a:pt x="155" y="0"/>
                    </a:lnTo>
                    <a:lnTo>
                      <a:pt x="0" y="35"/>
                    </a:lnTo>
                    <a:lnTo>
                      <a:pt x="0" y="67"/>
                    </a:lnTo>
                    <a:close/>
                  </a:path>
                </a:pathLst>
              </a:custGeom>
              <a:noFill/>
              <a:ln w="1588">
                <a:solidFill>
                  <a:srgbClr val="BFBFBF"/>
                </a:solidFill>
                <a:miter lim="800000"/>
                <a:headEnd/>
                <a:tailEnd/>
              </a:ln>
            </p:spPr>
            <p:txBody>
              <a:bodyPr/>
              <a:lstStyle/>
              <a:p>
                <a:endParaRPr lang="en-US">
                  <a:latin typeface="Calibri" pitchFamily="34" charset="0"/>
                </a:endParaRPr>
              </a:p>
            </p:txBody>
          </p:sp>
          <p:sp>
            <p:nvSpPr>
              <p:cNvPr id="33852" name="Freeform 80"/>
              <p:cNvSpPr>
                <a:spLocks/>
              </p:cNvSpPr>
              <p:nvPr/>
            </p:nvSpPr>
            <p:spPr bwMode="auto">
              <a:xfrm>
                <a:off x="1478" y="1972"/>
                <a:ext cx="147" cy="55"/>
              </a:xfrm>
              <a:custGeom>
                <a:avLst/>
                <a:gdLst>
                  <a:gd name="T0" fmla="*/ 0 w 147"/>
                  <a:gd name="T1" fmla="*/ 55 h 55"/>
                  <a:gd name="T2" fmla="*/ 147 w 147"/>
                  <a:gd name="T3" fmla="*/ 23 h 55"/>
                  <a:gd name="T4" fmla="*/ 147 w 147"/>
                  <a:gd name="T5" fmla="*/ 0 h 55"/>
                  <a:gd name="T6" fmla="*/ 0 w 147"/>
                  <a:gd name="T7" fmla="*/ 33 h 55"/>
                  <a:gd name="T8" fmla="*/ 0 w 147"/>
                  <a:gd name="T9" fmla="*/ 55 h 55"/>
                  <a:gd name="T10" fmla="*/ 0 w 147"/>
                  <a:gd name="T11" fmla="*/ 55 h 55"/>
                  <a:gd name="T12" fmla="*/ 0 60000 65536"/>
                  <a:gd name="T13" fmla="*/ 0 60000 65536"/>
                  <a:gd name="T14" fmla="*/ 0 60000 65536"/>
                  <a:gd name="T15" fmla="*/ 0 60000 65536"/>
                  <a:gd name="T16" fmla="*/ 0 60000 65536"/>
                  <a:gd name="T17" fmla="*/ 0 60000 65536"/>
                  <a:gd name="T18" fmla="*/ 0 w 147"/>
                  <a:gd name="T19" fmla="*/ 0 h 55"/>
                  <a:gd name="T20" fmla="*/ 147 w 147"/>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147" h="55">
                    <a:moveTo>
                      <a:pt x="0" y="55"/>
                    </a:moveTo>
                    <a:lnTo>
                      <a:pt x="147" y="23"/>
                    </a:lnTo>
                    <a:lnTo>
                      <a:pt x="147" y="0"/>
                    </a:lnTo>
                    <a:lnTo>
                      <a:pt x="0" y="33"/>
                    </a:lnTo>
                    <a:lnTo>
                      <a:pt x="0" y="55"/>
                    </a:lnTo>
                    <a:close/>
                  </a:path>
                </a:pathLst>
              </a:custGeom>
              <a:solidFill>
                <a:srgbClr val="000000"/>
              </a:solidFill>
              <a:ln w="9525">
                <a:noFill/>
                <a:round/>
                <a:headEnd/>
                <a:tailEnd/>
              </a:ln>
            </p:spPr>
            <p:txBody>
              <a:bodyPr/>
              <a:lstStyle/>
              <a:p>
                <a:endParaRPr lang="en-US">
                  <a:latin typeface="Calibri" pitchFamily="34" charset="0"/>
                </a:endParaRPr>
              </a:p>
            </p:txBody>
          </p:sp>
          <p:sp>
            <p:nvSpPr>
              <p:cNvPr id="33853" name="Freeform 81"/>
              <p:cNvSpPr>
                <a:spLocks/>
              </p:cNvSpPr>
              <p:nvPr/>
            </p:nvSpPr>
            <p:spPr bwMode="auto">
              <a:xfrm>
                <a:off x="1475" y="2000"/>
                <a:ext cx="154" cy="36"/>
              </a:xfrm>
              <a:custGeom>
                <a:avLst/>
                <a:gdLst>
                  <a:gd name="T0" fmla="*/ 0 w 154"/>
                  <a:gd name="T1" fmla="*/ 36 h 36"/>
                  <a:gd name="T2" fmla="*/ 154 w 154"/>
                  <a:gd name="T3" fmla="*/ 2 h 36"/>
                  <a:gd name="T4" fmla="*/ 151 w 154"/>
                  <a:gd name="T5" fmla="*/ 0 h 36"/>
                  <a:gd name="T6" fmla="*/ 0 w 154"/>
                  <a:gd name="T7" fmla="*/ 33 h 36"/>
                  <a:gd name="T8" fmla="*/ 0 w 154"/>
                  <a:gd name="T9" fmla="*/ 36 h 36"/>
                  <a:gd name="T10" fmla="*/ 0 w 154"/>
                  <a:gd name="T11" fmla="*/ 36 h 36"/>
                  <a:gd name="T12" fmla="*/ 0 60000 65536"/>
                  <a:gd name="T13" fmla="*/ 0 60000 65536"/>
                  <a:gd name="T14" fmla="*/ 0 60000 65536"/>
                  <a:gd name="T15" fmla="*/ 0 60000 65536"/>
                  <a:gd name="T16" fmla="*/ 0 60000 65536"/>
                  <a:gd name="T17" fmla="*/ 0 60000 65536"/>
                  <a:gd name="T18" fmla="*/ 0 w 154"/>
                  <a:gd name="T19" fmla="*/ 0 h 36"/>
                  <a:gd name="T20" fmla="*/ 154 w 154"/>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54" h="36">
                    <a:moveTo>
                      <a:pt x="0" y="36"/>
                    </a:moveTo>
                    <a:lnTo>
                      <a:pt x="154" y="2"/>
                    </a:lnTo>
                    <a:lnTo>
                      <a:pt x="151" y="0"/>
                    </a:lnTo>
                    <a:lnTo>
                      <a:pt x="0" y="33"/>
                    </a:lnTo>
                    <a:lnTo>
                      <a:pt x="0" y="36"/>
                    </a:lnTo>
                    <a:close/>
                  </a:path>
                </a:pathLst>
              </a:custGeom>
              <a:solidFill>
                <a:srgbClr val="FFFFFF"/>
              </a:solidFill>
              <a:ln w="9525">
                <a:noFill/>
                <a:round/>
                <a:headEnd/>
                <a:tailEnd/>
              </a:ln>
            </p:spPr>
            <p:txBody>
              <a:bodyPr/>
              <a:lstStyle/>
              <a:p>
                <a:endParaRPr lang="en-US">
                  <a:latin typeface="Calibri" pitchFamily="34" charset="0"/>
                </a:endParaRPr>
              </a:p>
            </p:txBody>
          </p:sp>
          <p:sp>
            <p:nvSpPr>
              <p:cNvPr id="33854" name="Line 82"/>
              <p:cNvSpPr>
                <a:spLocks noChangeShapeType="1"/>
              </p:cNvSpPr>
              <p:nvPr/>
            </p:nvSpPr>
            <p:spPr bwMode="auto">
              <a:xfrm flipH="1">
                <a:off x="1458" y="1937"/>
                <a:ext cx="185" cy="41"/>
              </a:xfrm>
              <a:prstGeom prst="line">
                <a:avLst/>
              </a:prstGeom>
              <a:noFill/>
              <a:ln w="1588">
                <a:solidFill>
                  <a:srgbClr val="999999"/>
                </a:solidFill>
                <a:miter lim="800000"/>
                <a:headEnd/>
                <a:tailEnd/>
              </a:ln>
            </p:spPr>
            <p:txBody>
              <a:bodyPr/>
              <a:lstStyle/>
              <a:p>
                <a:endParaRPr lang="en-US"/>
              </a:p>
            </p:txBody>
          </p:sp>
          <p:sp>
            <p:nvSpPr>
              <p:cNvPr id="33855" name="Line 83"/>
              <p:cNvSpPr>
                <a:spLocks noChangeShapeType="1"/>
              </p:cNvSpPr>
              <p:nvPr/>
            </p:nvSpPr>
            <p:spPr bwMode="auto">
              <a:xfrm flipH="1">
                <a:off x="1458" y="2021"/>
                <a:ext cx="185" cy="42"/>
              </a:xfrm>
              <a:prstGeom prst="line">
                <a:avLst/>
              </a:prstGeom>
              <a:noFill/>
              <a:ln w="1588">
                <a:solidFill>
                  <a:srgbClr val="999999"/>
                </a:solidFill>
                <a:miter lim="800000"/>
                <a:headEnd/>
                <a:tailEnd/>
              </a:ln>
            </p:spPr>
            <p:txBody>
              <a:bodyPr/>
              <a:lstStyle/>
              <a:p>
                <a:endParaRPr lang="en-US"/>
              </a:p>
            </p:txBody>
          </p:sp>
          <p:sp>
            <p:nvSpPr>
              <p:cNvPr id="33856" name="Line 84"/>
              <p:cNvSpPr>
                <a:spLocks noChangeShapeType="1"/>
              </p:cNvSpPr>
              <p:nvPr/>
            </p:nvSpPr>
            <p:spPr bwMode="auto">
              <a:xfrm flipH="1">
                <a:off x="1458" y="2329"/>
                <a:ext cx="185" cy="42"/>
              </a:xfrm>
              <a:prstGeom prst="line">
                <a:avLst/>
              </a:prstGeom>
              <a:noFill/>
              <a:ln w="1588">
                <a:solidFill>
                  <a:srgbClr val="999999"/>
                </a:solidFill>
                <a:miter lim="800000"/>
                <a:headEnd/>
                <a:tailEnd/>
              </a:ln>
            </p:spPr>
            <p:txBody>
              <a:bodyPr/>
              <a:lstStyle/>
              <a:p>
                <a:endParaRPr lang="en-US"/>
              </a:p>
            </p:txBody>
          </p:sp>
          <p:sp>
            <p:nvSpPr>
              <p:cNvPr id="33857" name="Freeform 85"/>
              <p:cNvSpPr>
                <a:spLocks/>
              </p:cNvSpPr>
              <p:nvPr/>
            </p:nvSpPr>
            <p:spPr bwMode="auto">
              <a:xfrm>
                <a:off x="1498" y="2052"/>
                <a:ext cx="112" cy="37"/>
              </a:xfrm>
              <a:custGeom>
                <a:avLst/>
                <a:gdLst>
                  <a:gd name="T0" fmla="*/ 0 w 112"/>
                  <a:gd name="T1" fmla="*/ 30 h 37"/>
                  <a:gd name="T2" fmla="*/ 0 w 112"/>
                  <a:gd name="T3" fmla="*/ 30 h 37"/>
                  <a:gd name="T4" fmla="*/ 1 w 112"/>
                  <a:gd name="T5" fmla="*/ 33 h 37"/>
                  <a:gd name="T6" fmla="*/ 2 w 112"/>
                  <a:gd name="T7" fmla="*/ 35 h 37"/>
                  <a:gd name="T8" fmla="*/ 4 w 112"/>
                  <a:gd name="T9" fmla="*/ 37 h 37"/>
                  <a:gd name="T10" fmla="*/ 7 w 112"/>
                  <a:gd name="T11" fmla="*/ 37 h 37"/>
                  <a:gd name="T12" fmla="*/ 105 w 112"/>
                  <a:gd name="T13" fmla="*/ 15 h 37"/>
                  <a:gd name="T14" fmla="*/ 105 w 112"/>
                  <a:gd name="T15" fmla="*/ 15 h 37"/>
                  <a:gd name="T16" fmla="*/ 108 w 112"/>
                  <a:gd name="T17" fmla="*/ 15 h 37"/>
                  <a:gd name="T18" fmla="*/ 110 w 112"/>
                  <a:gd name="T19" fmla="*/ 12 h 37"/>
                  <a:gd name="T20" fmla="*/ 111 w 112"/>
                  <a:gd name="T21" fmla="*/ 10 h 37"/>
                  <a:gd name="T22" fmla="*/ 112 w 112"/>
                  <a:gd name="T23" fmla="*/ 6 h 37"/>
                  <a:gd name="T24" fmla="*/ 112 w 112"/>
                  <a:gd name="T25" fmla="*/ 6 h 37"/>
                  <a:gd name="T26" fmla="*/ 112 w 112"/>
                  <a:gd name="T27" fmla="*/ 6 h 37"/>
                  <a:gd name="T28" fmla="*/ 111 w 112"/>
                  <a:gd name="T29" fmla="*/ 3 h 37"/>
                  <a:gd name="T30" fmla="*/ 110 w 112"/>
                  <a:gd name="T31" fmla="*/ 1 h 37"/>
                  <a:gd name="T32" fmla="*/ 108 w 112"/>
                  <a:gd name="T33" fmla="*/ 0 h 37"/>
                  <a:gd name="T34" fmla="*/ 105 w 112"/>
                  <a:gd name="T35" fmla="*/ 0 h 37"/>
                  <a:gd name="T36" fmla="*/ 7 w 112"/>
                  <a:gd name="T37" fmla="*/ 21 h 37"/>
                  <a:gd name="T38" fmla="*/ 7 w 112"/>
                  <a:gd name="T39" fmla="*/ 21 h 37"/>
                  <a:gd name="T40" fmla="*/ 4 w 112"/>
                  <a:gd name="T41" fmla="*/ 22 h 37"/>
                  <a:gd name="T42" fmla="*/ 2 w 112"/>
                  <a:gd name="T43" fmla="*/ 25 h 37"/>
                  <a:gd name="T44" fmla="*/ 1 w 112"/>
                  <a:gd name="T45" fmla="*/ 27 h 37"/>
                  <a:gd name="T46" fmla="*/ 0 w 112"/>
                  <a:gd name="T47" fmla="*/ 30 h 37"/>
                  <a:gd name="T48" fmla="*/ 0 w 112"/>
                  <a:gd name="T49" fmla="*/ 30 h 37"/>
                  <a:gd name="T50" fmla="*/ 0 w 112"/>
                  <a:gd name="T51" fmla="*/ 30 h 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2"/>
                  <a:gd name="T79" fmla="*/ 0 h 37"/>
                  <a:gd name="T80" fmla="*/ 112 w 112"/>
                  <a:gd name="T81" fmla="*/ 37 h 3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2" h="37">
                    <a:moveTo>
                      <a:pt x="0" y="30"/>
                    </a:moveTo>
                    <a:lnTo>
                      <a:pt x="0" y="30"/>
                    </a:lnTo>
                    <a:lnTo>
                      <a:pt x="1" y="33"/>
                    </a:lnTo>
                    <a:lnTo>
                      <a:pt x="2" y="35"/>
                    </a:lnTo>
                    <a:lnTo>
                      <a:pt x="4" y="37"/>
                    </a:lnTo>
                    <a:lnTo>
                      <a:pt x="7" y="37"/>
                    </a:lnTo>
                    <a:lnTo>
                      <a:pt x="105" y="15"/>
                    </a:lnTo>
                    <a:lnTo>
                      <a:pt x="108" y="15"/>
                    </a:lnTo>
                    <a:lnTo>
                      <a:pt x="110" y="12"/>
                    </a:lnTo>
                    <a:lnTo>
                      <a:pt x="111" y="10"/>
                    </a:lnTo>
                    <a:lnTo>
                      <a:pt x="112" y="6"/>
                    </a:lnTo>
                    <a:lnTo>
                      <a:pt x="111" y="3"/>
                    </a:lnTo>
                    <a:lnTo>
                      <a:pt x="110" y="1"/>
                    </a:lnTo>
                    <a:lnTo>
                      <a:pt x="108" y="0"/>
                    </a:lnTo>
                    <a:lnTo>
                      <a:pt x="105" y="0"/>
                    </a:lnTo>
                    <a:lnTo>
                      <a:pt x="7" y="21"/>
                    </a:lnTo>
                    <a:lnTo>
                      <a:pt x="4" y="22"/>
                    </a:lnTo>
                    <a:lnTo>
                      <a:pt x="2" y="25"/>
                    </a:lnTo>
                    <a:lnTo>
                      <a:pt x="1" y="27"/>
                    </a:lnTo>
                    <a:lnTo>
                      <a:pt x="0" y="30"/>
                    </a:lnTo>
                    <a:close/>
                  </a:path>
                </a:pathLst>
              </a:custGeom>
              <a:solidFill>
                <a:srgbClr val="666666"/>
              </a:solidFill>
              <a:ln w="9525">
                <a:noFill/>
                <a:round/>
                <a:headEnd/>
                <a:tailEnd/>
              </a:ln>
            </p:spPr>
            <p:txBody>
              <a:bodyPr/>
              <a:lstStyle/>
              <a:p>
                <a:endParaRPr lang="en-US">
                  <a:latin typeface="Calibri" pitchFamily="34" charset="0"/>
                </a:endParaRPr>
              </a:p>
            </p:txBody>
          </p:sp>
          <p:sp>
            <p:nvSpPr>
              <p:cNvPr id="33858" name="Freeform 86"/>
              <p:cNvSpPr>
                <a:spLocks/>
              </p:cNvSpPr>
              <p:nvPr/>
            </p:nvSpPr>
            <p:spPr bwMode="auto">
              <a:xfrm>
                <a:off x="1498" y="2052"/>
                <a:ext cx="112" cy="37"/>
              </a:xfrm>
              <a:custGeom>
                <a:avLst/>
                <a:gdLst>
                  <a:gd name="T0" fmla="*/ 0 w 112"/>
                  <a:gd name="T1" fmla="*/ 30 h 37"/>
                  <a:gd name="T2" fmla="*/ 0 w 112"/>
                  <a:gd name="T3" fmla="*/ 30 h 37"/>
                  <a:gd name="T4" fmla="*/ 1 w 112"/>
                  <a:gd name="T5" fmla="*/ 33 h 37"/>
                  <a:gd name="T6" fmla="*/ 2 w 112"/>
                  <a:gd name="T7" fmla="*/ 35 h 37"/>
                  <a:gd name="T8" fmla="*/ 4 w 112"/>
                  <a:gd name="T9" fmla="*/ 37 h 37"/>
                  <a:gd name="T10" fmla="*/ 7 w 112"/>
                  <a:gd name="T11" fmla="*/ 37 h 37"/>
                  <a:gd name="T12" fmla="*/ 105 w 112"/>
                  <a:gd name="T13" fmla="*/ 15 h 37"/>
                  <a:gd name="T14" fmla="*/ 105 w 112"/>
                  <a:gd name="T15" fmla="*/ 15 h 37"/>
                  <a:gd name="T16" fmla="*/ 108 w 112"/>
                  <a:gd name="T17" fmla="*/ 15 h 37"/>
                  <a:gd name="T18" fmla="*/ 110 w 112"/>
                  <a:gd name="T19" fmla="*/ 12 h 37"/>
                  <a:gd name="T20" fmla="*/ 111 w 112"/>
                  <a:gd name="T21" fmla="*/ 10 h 37"/>
                  <a:gd name="T22" fmla="*/ 112 w 112"/>
                  <a:gd name="T23" fmla="*/ 6 h 37"/>
                  <a:gd name="T24" fmla="*/ 112 w 112"/>
                  <a:gd name="T25" fmla="*/ 6 h 37"/>
                  <a:gd name="T26" fmla="*/ 112 w 112"/>
                  <a:gd name="T27" fmla="*/ 6 h 37"/>
                  <a:gd name="T28" fmla="*/ 111 w 112"/>
                  <a:gd name="T29" fmla="*/ 3 h 37"/>
                  <a:gd name="T30" fmla="*/ 110 w 112"/>
                  <a:gd name="T31" fmla="*/ 1 h 37"/>
                  <a:gd name="T32" fmla="*/ 108 w 112"/>
                  <a:gd name="T33" fmla="*/ 0 h 37"/>
                  <a:gd name="T34" fmla="*/ 105 w 112"/>
                  <a:gd name="T35" fmla="*/ 0 h 37"/>
                  <a:gd name="T36" fmla="*/ 7 w 112"/>
                  <a:gd name="T37" fmla="*/ 21 h 37"/>
                  <a:gd name="T38" fmla="*/ 7 w 112"/>
                  <a:gd name="T39" fmla="*/ 21 h 37"/>
                  <a:gd name="T40" fmla="*/ 4 w 112"/>
                  <a:gd name="T41" fmla="*/ 22 h 37"/>
                  <a:gd name="T42" fmla="*/ 2 w 112"/>
                  <a:gd name="T43" fmla="*/ 25 h 37"/>
                  <a:gd name="T44" fmla="*/ 1 w 112"/>
                  <a:gd name="T45" fmla="*/ 27 h 37"/>
                  <a:gd name="T46" fmla="*/ 0 w 112"/>
                  <a:gd name="T47" fmla="*/ 30 h 37"/>
                  <a:gd name="T48" fmla="*/ 0 w 112"/>
                  <a:gd name="T49" fmla="*/ 30 h 37"/>
                  <a:gd name="T50" fmla="*/ 0 w 112"/>
                  <a:gd name="T51" fmla="*/ 30 h 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2"/>
                  <a:gd name="T79" fmla="*/ 0 h 37"/>
                  <a:gd name="T80" fmla="*/ 112 w 112"/>
                  <a:gd name="T81" fmla="*/ 37 h 3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2" h="37">
                    <a:moveTo>
                      <a:pt x="0" y="30"/>
                    </a:moveTo>
                    <a:lnTo>
                      <a:pt x="0" y="30"/>
                    </a:lnTo>
                    <a:lnTo>
                      <a:pt x="1" y="33"/>
                    </a:lnTo>
                    <a:lnTo>
                      <a:pt x="2" y="35"/>
                    </a:lnTo>
                    <a:lnTo>
                      <a:pt x="4" y="37"/>
                    </a:lnTo>
                    <a:lnTo>
                      <a:pt x="7" y="37"/>
                    </a:lnTo>
                    <a:lnTo>
                      <a:pt x="105" y="15"/>
                    </a:lnTo>
                    <a:lnTo>
                      <a:pt x="108" y="15"/>
                    </a:lnTo>
                    <a:lnTo>
                      <a:pt x="110" y="12"/>
                    </a:lnTo>
                    <a:lnTo>
                      <a:pt x="111" y="10"/>
                    </a:lnTo>
                    <a:lnTo>
                      <a:pt x="112" y="6"/>
                    </a:lnTo>
                    <a:lnTo>
                      <a:pt x="111" y="3"/>
                    </a:lnTo>
                    <a:lnTo>
                      <a:pt x="110" y="1"/>
                    </a:lnTo>
                    <a:lnTo>
                      <a:pt x="108" y="0"/>
                    </a:lnTo>
                    <a:lnTo>
                      <a:pt x="105" y="0"/>
                    </a:lnTo>
                    <a:lnTo>
                      <a:pt x="7" y="21"/>
                    </a:lnTo>
                    <a:lnTo>
                      <a:pt x="4" y="22"/>
                    </a:lnTo>
                    <a:lnTo>
                      <a:pt x="2" y="25"/>
                    </a:lnTo>
                    <a:lnTo>
                      <a:pt x="1" y="27"/>
                    </a:lnTo>
                    <a:lnTo>
                      <a:pt x="0" y="30"/>
                    </a:lnTo>
                    <a:close/>
                  </a:path>
                </a:pathLst>
              </a:custGeom>
              <a:noFill/>
              <a:ln w="1588">
                <a:solidFill>
                  <a:srgbClr val="000000"/>
                </a:solidFill>
                <a:miter lim="800000"/>
                <a:headEnd/>
                <a:tailEnd/>
              </a:ln>
            </p:spPr>
            <p:txBody>
              <a:bodyPr/>
              <a:lstStyle/>
              <a:p>
                <a:endParaRPr lang="en-US">
                  <a:latin typeface="Calibri" pitchFamily="34" charset="0"/>
                </a:endParaRPr>
              </a:p>
            </p:txBody>
          </p:sp>
          <p:sp>
            <p:nvSpPr>
              <p:cNvPr id="33859" name="Line 87"/>
              <p:cNvSpPr>
                <a:spLocks noChangeShapeType="1"/>
              </p:cNvSpPr>
              <p:nvPr/>
            </p:nvSpPr>
            <p:spPr bwMode="auto">
              <a:xfrm flipH="1">
                <a:off x="1504" y="2064"/>
                <a:ext cx="100" cy="23"/>
              </a:xfrm>
              <a:prstGeom prst="line">
                <a:avLst/>
              </a:prstGeom>
              <a:noFill/>
              <a:ln w="6350">
                <a:solidFill>
                  <a:srgbClr val="999999"/>
                </a:solidFill>
                <a:miter lim="800000"/>
                <a:headEnd/>
                <a:tailEnd/>
              </a:ln>
            </p:spPr>
            <p:txBody>
              <a:bodyPr/>
              <a:lstStyle/>
              <a:p>
                <a:endParaRPr lang="en-US"/>
              </a:p>
            </p:txBody>
          </p:sp>
          <p:sp>
            <p:nvSpPr>
              <p:cNvPr id="33860" name="Freeform 88"/>
              <p:cNvSpPr>
                <a:spLocks/>
              </p:cNvSpPr>
              <p:nvPr/>
            </p:nvSpPr>
            <p:spPr bwMode="auto">
              <a:xfrm>
                <a:off x="1466" y="2375"/>
                <a:ext cx="170" cy="58"/>
              </a:xfrm>
              <a:custGeom>
                <a:avLst/>
                <a:gdLst>
                  <a:gd name="T0" fmla="*/ 0 w 170"/>
                  <a:gd name="T1" fmla="*/ 40 h 58"/>
                  <a:gd name="T2" fmla="*/ 0 w 170"/>
                  <a:gd name="T3" fmla="*/ 40 h 58"/>
                  <a:gd name="T4" fmla="*/ 1 w 170"/>
                  <a:gd name="T5" fmla="*/ 45 h 58"/>
                  <a:gd name="T6" fmla="*/ 3 w 170"/>
                  <a:gd name="T7" fmla="*/ 51 h 58"/>
                  <a:gd name="T8" fmla="*/ 5 w 170"/>
                  <a:gd name="T9" fmla="*/ 54 h 58"/>
                  <a:gd name="T10" fmla="*/ 5 w 170"/>
                  <a:gd name="T11" fmla="*/ 54 h 58"/>
                  <a:gd name="T12" fmla="*/ 10 w 170"/>
                  <a:gd name="T13" fmla="*/ 56 h 58"/>
                  <a:gd name="T14" fmla="*/ 14 w 170"/>
                  <a:gd name="T15" fmla="*/ 58 h 58"/>
                  <a:gd name="T16" fmla="*/ 19 w 170"/>
                  <a:gd name="T17" fmla="*/ 58 h 58"/>
                  <a:gd name="T18" fmla="*/ 19 w 170"/>
                  <a:gd name="T19" fmla="*/ 58 h 58"/>
                  <a:gd name="T20" fmla="*/ 83 w 170"/>
                  <a:gd name="T21" fmla="*/ 44 h 58"/>
                  <a:gd name="T22" fmla="*/ 129 w 170"/>
                  <a:gd name="T23" fmla="*/ 34 h 58"/>
                  <a:gd name="T24" fmla="*/ 153 w 170"/>
                  <a:gd name="T25" fmla="*/ 27 h 58"/>
                  <a:gd name="T26" fmla="*/ 153 w 170"/>
                  <a:gd name="T27" fmla="*/ 27 h 58"/>
                  <a:gd name="T28" fmla="*/ 160 w 170"/>
                  <a:gd name="T29" fmla="*/ 25 h 58"/>
                  <a:gd name="T30" fmla="*/ 163 w 170"/>
                  <a:gd name="T31" fmla="*/ 21 h 58"/>
                  <a:gd name="T32" fmla="*/ 165 w 170"/>
                  <a:gd name="T33" fmla="*/ 17 h 58"/>
                  <a:gd name="T34" fmla="*/ 165 w 170"/>
                  <a:gd name="T35" fmla="*/ 17 h 58"/>
                  <a:gd name="T36" fmla="*/ 169 w 170"/>
                  <a:gd name="T37" fmla="*/ 10 h 58"/>
                  <a:gd name="T38" fmla="*/ 170 w 170"/>
                  <a:gd name="T39" fmla="*/ 3 h 58"/>
                  <a:gd name="T40" fmla="*/ 170 w 170"/>
                  <a:gd name="T41" fmla="*/ 3 h 58"/>
                  <a:gd name="T42" fmla="*/ 170 w 170"/>
                  <a:gd name="T43" fmla="*/ 0 h 58"/>
                  <a:gd name="T44" fmla="*/ 0 w 170"/>
                  <a:gd name="T45" fmla="*/ 36 h 58"/>
                  <a:gd name="T46" fmla="*/ 0 w 170"/>
                  <a:gd name="T47" fmla="*/ 40 h 58"/>
                  <a:gd name="T48" fmla="*/ 0 w 170"/>
                  <a:gd name="T49" fmla="*/ 40 h 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0"/>
                  <a:gd name="T76" fmla="*/ 0 h 58"/>
                  <a:gd name="T77" fmla="*/ 170 w 170"/>
                  <a:gd name="T78" fmla="*/ 58 h 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0" h="58">
                    <a:moveTo>
                      <a:pt x="0" y="40"/>
                    </a:moveTo>
                    <a:lnTo>
                      <a:pt x="0" y="40"/>
                    </a:lnTo>
                    <a:lnTo>
                      <a:pt x="1" y="45"/>
                    </a:lnTo>
                    <a:lnTo>
                      <a:pt x="3" y="51"/>
                    </a:lnTo>
                    <a:lnTo>
                      <a:pt x="5" y="54"/>
                    </a:lnTo>
                    <a:lnTo>
                      <a:pt x="10" y="56"/>
                    </a:lnTo>
                    <a:lnTo>
                      <a:pt x="14" y="58"/>
                    </a:lnTo>
                    <a:lnTo>
                      <a:pt x="19" y="58"/>
                    </a:lnTo>
                    <a:lnTo>
                      <a:pt x="83" y="44"/>
                    </a:lnTo>
                    <a:lnTo>
                      <a:pt x="129" y="34"/>
                    </a:lnTo>
                    <a:lnTo>
                      <a:pt x="153" y="27"/>
                    </a:lnTo>
                    <a:lnTo>
                      <a:pt x="160" y="25"/>
                    </a:lnTo>
                    <a:lnTo>
                      <a:pt x="163" y="21"/>
                    </a:lnTo>
                    <a:lnTo>
                      <a:pt x="165" y="17"/>
                    </a:lnTo>
                    <a:lnTo>
                      <a:pt x="169" y="10"/>
                    </a:lnTo>
                    <a:lnTo>
                      <a:pt x="170" y="3"/>
                    </a:lnTo>
                    <a:lnTo>
                      <a:pt x="170" y="0"/>
                    </a:lnTo>
                    <a:lnTo>
                      <a:pt x="0" y="36"/>
                    </a:lnTo>
                    <a:lnTo>
                      <a:pt x="0" y="40"/>
                    </a:lnTo>
                    <a:close/>
                  </a:path>
                </a:pathLst>
              </a:custGeom>
              <a:solidFill>
                <a:srgbClr val="000000"/>
              </a:solidFill>
              <a:ln w="9525">
                <a:noFill/>
                <a:round/>
                <a:headEnd/>
                <a:tailEnd/>
              </a:ln>
            </p:spPr>
            <p:txBody>
              <a:bodyPr/>
              <a:lstStyle/>
              <a:p>
                <a:endParaRPr lang="en-US">
                  <a:latin typeface="Calibri" pitchFamily="34" charset="0"/>
                </a:endParaRPr>
              </a:p>
            </p:txBody>
          </p:sp>
          <p:sp>
            <p:nvSpPr>
              <p:cNvPr id="33861" name="Freeform 89"/>
              <p:cNvSpPr>
                <a:spLocks/>
              </p:cNvSpPr>
              <p:nvPr/>
            </p:nvSpPr>
            <p:spPr bwMode="auto">
              <a:xfrm>
                <a:off x="1444" y="1762"/>
                <a:ext cx="212" cy="686"/>
              </a:xfrm>
              <a:custGeom>
                <a:avLst/>
                <a:gdLst>
                  <a:gd name="T0" fmla="*/ 0 w 212"/>
                  <a:gd name="T1" fmla="*/ 679 h 686"/>
                  <a:gd name="T2" fmla="*/ 0 w 212"/>
                  <a:gd name="T3" fmla="*/ 679 h 686"/>
                  <a:gd name="T4" fmla="*/ 8 w 212"/>
                  <a:gd name="T5" fmla="*/ 683 h 686"/>
                  <a:gd name="T6" fmla="*/ 13 w 212"/>
                  <a:gd name="T7" fmla="*/ 685 h 686"/>
                  <a:gd name="T8" fmla="*/ 17 w 212"/>
                  <a:gd name="T9" fmla="*/ 686 h 686"/>
                  <a:gd name="T10" fmla="*/ 17 w 212"/>
                  <a:gd name="T11" fmla="*/ 686 h 686"/>
                  <a:gd name="T12" fmla="*/ 40 w 212"/>
                  <a:gd name="T13" fmla="*/ 682 h 686"/>
                  <a:gd name="T14" fmla="*/ 87 w 212"/>
                  <a:gd name="T15" fmla="*/ 672 h 686"/>
                  <a:gd name="T16" fmla="*/ 186 w 212"/>
                  <a:gd name="T17" fmla="*/ 650 h 686"/>
                  <a:gd name="T18" fmla="*/ 186 w 212"/>
                  <a:gd name="T19" fmla="*/ 650 h 686"/>
                  <a:gd name="T20" fmla="*/ 194 w 212"/>
                  <a:gd name="T21" fmla="*/ 647 h 686"/>
                  <a:gd name="T22" fmla="*/ 198 w 212"/>
                  <a:gd name="T23" fmla="*/ 643 h 686"/>
                  <a:gd name="T24" fmla="*/ 202 w 212"/>
                  <a:gd name="T25" fmla="*/ 639 h 686"/>
                  <a:gd name="T26" fmla="*/ 206 w 212"/>
                  <a:gd name="T27" fmla="*/ 635 h 686"/>
                  <a:gd name="T28" fmla="*/ 209 w 212"/>
                  <a:gd name="T29" fmla="*/ 629 h 686"/>
                  <a:gd name="T30" fmla="*/ 210 w 212"/>
                  <a:gd name="T31" fmla="*/ 623 h 686"/>
                  <a:gd name="T32" fmla="*/ 212 w 212"/>
                  <a:gd name="T33" fmla="*/ 615 h 686"/>
                  <a:gd name="T34" fmla="*/ 212 w 212"/>
                  <a:gd name="T35" fmla="*/ 615 h 686"/>
                  <a:gd name="T36" fmla="*/ 212 w 212"/>
                  <a:gd name="T37" fmla="*/ 31 h 686"/>
                  <a:gd name="T38" fmla="*/ 212 w 212"/>
                  <a:gd name="T39" fmla="*/ 31 h 686"/>
                  <a:gd name="T40" fmla="*/ 210 w 212"/>
                  <a:gd name="T41" fmla="*/ 25 h 686"/>
                  <a:gd name="T42" fmla="*/ 210 w 212"/>
                  <a:gd name="T43" fmla="*/ 19 h 686"/>
                  <a:gd name="T44" fmla="*/ 206 w 212"/>
                  <a:gd name="T45" fmla="*/ 13 h 686"/>
                  <a:gd name="T46" fmla="*/ 206 w 212"/>
                  <a:gd name="T47" fmla="*/ 13 h 686"/>
                  <a:gd name="T48" fmla="*/ 202 w 212"/>
                  <a:gd name="T49" fmla="*/ 10 h 686"/>
                  <a:gd name="T50" fmla="*/ 197 w 212"/>
                  <a:gd name="T51" fmla="*/ 6 h 686"/>
                  <a:gd name="T52" fmla="*/ 185 w 212"/>
                  <a:gd name="T53" fmla="*/ 0 h 68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12"/>
                  <a:gd name="T82" fmla="*/ 0 h 686"/>
                  <a:gd name="T83" fmla="*/ 212 w 212"/>
                  <a:gd name="T84" fmla="*/ 686 h 68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12" h="686">
                    <a:moveTo>
                      <a:pt x="0" y="679"/>
                    </a:moveTo>
                    <a:lnTo>
                      <a:pt x="0" y="679"/>
                    </a:lnTo>
                    <a:lnTo>
                      <a:pt x="8" y="683"/>
                    </a:lnTo>
                    <a:lnTo>
                      <a:pt x="13" y="685"/>
                    </a:lnTo>
                    <a:lnTo>
                      <a:pt x="17" y="686"/>
                    </a:lnTo>
                    <a:lnTo>
                      <a:pt x="40" y="682"/>
                    </a:lnTo>
                    <a:lnTo>
                      <a:pt x="87" y="672"/>
                    </a:lnTo>
                    <a:lnTo>
                      <a:pt x="186" y="650"/>
                    </a:lnTo>
                    <a:lnTo>
                      <a:pt x="194" y="647"/>
                    </a:lnTo>
                    <a:lnTo>
                      <a:pt x="198" y="643"/>
                    </a:lnTo>
                    <a:lnTo>
                      <a:pt x="202" y="639"/>
                    </a:lnTo>
                    <a:lnTo>
                      <a:pt x="206" y="635"/>
                    </a:lnTo>
                    <a:lnTo>
                      <a:pt x="209" y="629"/>
                    </a:lnTo>
                    <a:lnTo>
                      <a:pt x="210" y="623"/>
                    </a:lnTo>
                    <a:lnTo>
                      <a:pt x="212" y="615"/>
                    </a:lnTo>
                    <a:lnTo>
                      <a:pt x="212" y="31"/>
                    </a:lnTo>
                    <a:lnTo>
                      <a:pt x="210" y="25"/>
                    </a:lnTo>
                    <a:lnTo>
                      <a:pt x="210" y="19"/>
                    </a:lnTo>
                    <a:lnTo>
                      <a:pt x="206" y="13"/>
                    </a:lnTo>
                    <a:lnTo>
                      <a:pt x="202" y="10"/>
                    </a:lnTo>
                    <a:lnTo>
                      <a:pt x="197" y="6"/>
                    </a:lnTo>
                    <a:lnTo>
                      <a:pt x="185" y="0"/>
                    </a:lnTo>
                  </a:path>
                </a:pathLst>
              </a:custGeom>
              <a:noFill/>
              <a:ln w="6350">
                <a:solidFill>
                  <a:srgbClr val="000000"/>
                </a:solidFill>
                <a:miter lim="800000"/>
                <a:headEnd/>
                <a:tailEnd/>
              </a:ln>
            </p:spPr>
            <p:txBody>
              <a:bodyPr/>
              <a:lstStyle/>
              <a:p>
                <a:endParaRPr lang="en-US">
                  <a:latin typeface="Calibri" pitchFamily="34" charset="0"/>
                </a:endParaRPr>
              </a:p>
            </p:txBody>
          </p:sp>
          <p:sp>
            <p:nvSpPr>
              <p:cNvPr id="33862" name="Freeform 90"/>
              <p:cNvSpPr>
                <a:spLocks/>
              </p:cNvSpPr>
              <p:nvPr/>
            </p:nvSpPr>
            <p:spPr bwMode="auto">
              <a:xfrm>
                <a:off x="1227" y="2283"/>
                <a:ext cx="172" cy="173"/>
              </a:xfrm>
              <a:custGeom>
                <a:avLst/>
                <a:gdLst>
                  <a:gd name="T0" fmla="*/ 78 w 172"/>
                  <a:gd name="T1" fmla="*/ 21 h 173"/>
                  <a:gd name="T2" fmla="*/ 78 w 172"/>
                  <a:gd name="T3" fmla="*/ 18 h 173"/>
                  <a:gd name="T4" fmla="*/ 78 w 172"/>
                  <a:gd name="T5" fmla="*/ 18 h 173"/>
                  <a:gd name="T6" fmla="*/ 78 w 172"/>
                  <a:gd name="T7" fmla="*/ 15 h 173"/>
                  <a:gd name="T8" fmla="*/ 77 w 172"/>
                  <a:gd name="T9" fmla="*/ 10 h 173"/>
                  <a:gd name="T10" fmla="*/ 75 w 172"/>
                  <a:gd name="T11" fmla="*/ 8 h 173"/>
                  <a:gd name="T12" fmla="*/ 73 w 172"/>
                  <a:gd name="T13" fmla="*/ 5 h 173"/>
                  <a:gd name="T14" fmla="*/ 71 w 172"/>
                  <a:gd name="T15" fmla="*/ 3 h 173"/>
                  <a:gd name="T16" fmla="*/ 68 w 172"/>
                  <a:gd name="T17" fmla="*/ 2 h 173"/>
                  <a:gd name="T18" fmla="*/ 64 w 172"/>
                  <a:gd name="T19" fmla="*/ 0 h 173"/>
                  <a:gd name="T20" fmla="*/ 62 w 172"/>
                  <a:gd name="T21" fmla="*/ 2 h 173"/>
                  <a:gd name="T22" fmla="*/ 16 w 172"/>
                  <a:gd name="T23" fmla="*/ 11 h 173"/>
                  <a:gd name="T24" fmla="*/ 16 w 172"/>
                  <a:gd name="T25" fmla="*/ 11 h 173"/>
                  <a:gd name="T26" fmla="*/ 14 w 172"/>
                  <a:gd name="T27" fmla="*/ 13 h 173"/>
                  <a:gd name="T28" fmla="*/ 10 w 172"/>
                  <a:gd name="T29" fmla="*/ 14 h 173"/>
                  <a:gd name="T30" fmla="*/ 7 w 172"/>
                  <a:gd name="T31" fmla="*/ 17 h 173"/>
                  <a:gd name="T32" fmla="*/ 5 w 172"/>
                  <a:gd name="T33" fmla="*/ 20 h 173"/>
                  <a:gd name="T34" fmla="*/ 2 w 172"/>
                  <a:gd name="T35" fmla="*/ 23 h 173"/>
                  <a:gd name="T36" fmla="*/ 1 w 172"/>
                  <a:gd name="T37" fmla="*/ 27 h 173"/>
                  <a:gd name="T38" fmla="*/ 0 w 172"/>
                  <a:gd name="T39" fmla="*/ 32 h 173"/>
                  <a:gd name="T40" fmla="*/ 0 w 172"/>
                  <a:gd name="T41" fmla="*/ 36 h 173"/>
                  <a:gd name="T42" fmla="*/ 0 w 172"/>
                  <a:gd name="T43" fmla="*/ 173 h 173"/>
                  <a:gd name="T44" fmla="*/ 172 w 172"/>
                  <a:gd name="T45" fmla="*/ 136 h 173"/>
                  <a:gd name="T46" fmla="*/ 172 w 172"/>
                  <a:gd name="T47" fmla="*/ 0 h 173"/>
                  <a:gd name="T48" fmla="*/ 78 w 172"/>
                  <a:gd name="T49" fmla="*/ 21 h 173"/>
                  <a:gd name="T50" fmla="*/ 78 w 172"/>
                  <a:gd name="T51" fmla="*/ 21 h 17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2"/>
                  <a:gd name="T79" fmla="*/ 0 h 173"/>
                  <a:gd name="T80" fmla="*/ 172 w 172"/>
                  <a:gd name="T81" fmla="*/ 173 h 17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2" h="173">
                    <a:moveTo>
                      <a:pt x="78" y="21"/>
                    </a:moveTo>
                    <a:lnTo>
                      <a:pt x="78" y="18"/>
                    </a:lnTo>
                    <a:lnTo>
                      <a:pt x="78" y="15"/>
                    </a:lnTo>
                    <a:lnTo>
                      <a:pt x="77" y="10"/>
                    </a:lnTo>
                    <a:lnTo>
                      <a:pt x="75" y="8"/>
                    </a:lnTo>
                    <a:lnTo>
                      <a:pt x="73" y="5"/>
                    </a:lnTo>
                    <a:lnTo>
                      <a:pt x="71" y="3"/>
                    </a:lnTo>
                    <a:lnTo>
                      <a:pt x="68" y="2"/>
                    </a:lnTo>
                    <a:lnTo>
                      <a:pt x="64" y="0"/>
                    </a:lnTo>
                    <a:lnTo>
                      <a:pt x="62" y="2"/>
                    </a:lnTo>
                    <a:lnTo>
                      <a:pt x="16" y="11"/>
                    </a:lnTo>
                    <a:lnTo>
                      <a:pt x="14" y="13"/>
                    </a:lnTo>
                    <a:lnTo>
                      <a:pt x="10" y="14"/>
                    </a:lnTo>
                    <a:lnTo>
                      <a:pt x="7" y="17"/>
                    </a:lnTo>
                    <a:lnTo>
                      <a:pt x="5" y="20"/>
                    </a:lnTo>
                    <a:lnTo>
                      <a:pt x="2" y="23"/>
                    </a:lnTo>
                    <a:lnTo>
                      <a:pt x="1" y="27"/>
                    </a:lnTo>
                    <a:lnTo>
                      <a:pt x="0" y="32"/>
                    </a:lnTo>
                    <a:lnTo>
                      <a:pt x="0" y="36"/>
                    </a:lnTo>
                    <a:lnTo>
                      <a:pt x="0" y="173"/>
                    </a:lnTo>
                    <a:lnTo>
                      <a:pt x="172" y="136"/>
                    </a:lnTo>
                    <a:lnTo>
                      <a:pt x="172" y="0"/>
                    </a:lnTo>
                    <a:lnTo>
                      <a:pt x="78" y="21"/>
                    </a:lnTo>
                    <a:close/>
                  </a:path>
                </a:pathLst>
              </a:custGeom>
              <a:solidFill>
                <a:srgbClr val="809CC9"/>
              </a:solidFill>
              <a:ln w="9525">
                <a:noFill/>
                <a:round/>
                <a:headEnd/>
                <a:tailEnd/>
              </a:ln>
            </p:spPr>
            <p:txBody>
              <a:bodyPr/>
              <a:lstStyle/>
              <a:p>
                <a:endParaRPr lang="en-US">
                  <a:latin typeface="Calibri" pitchFamily="34" charset="0"/>
                </a:endParaRPr>
              </a:p>
            </p:txBody>
          </p:sp>
          <p:sp>
            <p:nvSpPr>
              <p:cNvPr id="33863" name="Line 91"/>
              <p:cNvSpPr>
                <a:spLocks noChangeShapeType="1"/>
              </p:cNvSpPr>
              <p:nvPr/>
            </p:nvSpPr>
            <p:spPr bwMode="auto">
              <a:xfrm>
                <a:off x="1345" y="2301"/>
                <a:ext cx="16" cy="60"/>
              </a:xfrm>
              <a:prstGeom prst="line">
                <a:avLst/>
              </a:prstGeom>
              <a:noFill/>
              <a:ln w="1588">
                <a:solidFill>
                  <a:srgbClr val="000000"/>
                </a:solidFill>
                <a:miter lim="800000"/>
                <a:headEnd/>
                <a:tailEnd/>
              </a:ln>
            </p:spPr>
            <p:txBody>
              <a:bodyPr/>
              <a:lstStyle/>
              <a:p>
                <a:endParaRPr lang="en-US"/>
              </a:p>
            </p:txBody>
          </p:sp>
          <p:sp>
            <p:nvSpPr>
              <p:cNvPr id="33864" name="Freeform 92"/>
              <p:cNvSpPr>
                <a:spLocks/>
              </p:cNvSpPr>
              <p:nvPr/>
            </p:nvSpPr>
            <p:spPr bwMode="auto">
              <a:xfrm>
                <a:off x="1227" y="2283"/>
                <a:ext cx="172" cy="173"/>
              </a:xfrm>
              <a:custGeom>
                <a:avLst/>
                <a:gdLst>
                  <a:gd name="T0" fmla="*/ 78 w 172"/>
                  <a:gd name="T1" fmla="*/ 21 h 173"/>
                  <a:gd name="T2" fmla="*/ 78 w 172"/>
                  <a:gd name="T3" fmla="*/ 18 h 173"/>
                  <a:gd name="T4" fmla="*/ 78 w 172"/>
                  <a:gd name="T5" fmla="*/ 18 h 173"/>
                  <a:gd name="T6" fmla="*/ 78 w 172"/>
                  <a:gd name="T7" fmla="*/ 15 h 173"/>
                  <a:gd name="T8" fmla="*/ 77 w 172"/>
                  <a:gd name="T9" fmla="*/ 10 h 173"/>
                  <a:gd name="T10" fmla="*/ 75 w 172"/>
                  <a:gd name="T11" fmla="*/ 8 h 173"/>
                  <a:gd name="T12" fmla="*/ 73 w 172"/>
                  <a:gd name="T13" fmla="*/ 5 h 173"/>
                  <a:gd name="T14" fmla="*/ 71 w 172"/>
                  <a:gd name="T15" fmla="*/ 3 h 173"/>
                  <a:gd name="T16" fmla="*/ 68 w 172"/>
                  <a:gd name="T17" fmla="*/ 2 h 173"/>
                  <a:gd name="T18" fmla="*/ 64 w 172"/>
                  <a:gd name="T19" fmla="*/ 0 h 173"/>
                  <a:gd name="T20" fmla="*/ 62 w 172"/>
                  <a:gd name="T21" fmla="*/ 2 h 173"/>
                  <a:gd name="T22" fmla="*/ 16 w 172"/>
                  <a:gd name="T23" fmla="*/ 11 h 173"/>
                  <a:gd name="T24" fmla="*/ 16 w 172"/>
                  <a:gd name="T25" fmla="*/ 11 h 173"/>
                  <a:gd name="T26" fmla="*/ 14 w 172"/>
                  <a:gd name="T27" fmla="*/ 13 h 173"/>
                  <a:gd name="T28" fmla="*/ 10 w 172"/>
                  <a:gd name="T29" fmla="*/ 14 h 173"/>
                  <a:gd name="T30" fmla="*/ 7 w 172"/>
                  <a:gd name="T31" fmla="*/ 17 h 173"/>
                  <a:gd name="T32" fmla="*/ 5 w 172"/>
                  <a:gd name="T33" fmla="*/ 20 h 173"/>
                  <a:gd name="T34" fmla="*/ 2 w 172"/>
                  <a:gd name="T35" fmla="*/ 23 h 173"/>
                  <a:gd name="T36" fmla="*/ 1 w 172"/>
                  <a:gd name="T37" fmla="*/ 27 h 173"/>
                  <a:gd name="T38" fmla="*/ 0 w 172"/>
                  <a:gd name="T39" fmla="*/ 32 h 173"/>
                  <a:gd name="T40" fmla="*/ 0 w 172"/>
                  <a:gd name="T41" fmla="*/ 36 h 173"/>
                  <a:gd name="T42" fmla="*/ 0 w 172"/>
                  <a:gd name="T43" fmla="*/ 173 h 173"/>
                  <a:gd name="T44" fmla="*/ 172 w 172"/>
                  <a:gd name="T45" fmla="*/ 136 h 173"/>
                  <a:gd name="T46" fmla="*/ 172 w 172"/>
                  <a:gd name="T47" fmla="*/ 0 h 173"/>
                  <a:gd name="T48" fmla="*/ 78 w 172"/>
                  <a:gd name="T49" fmla="*/ 21 h 173"/>
                  <a:gd name="T50" fmla="*/ 78 w 172"/>
                  <a:gd name="T51" fmla="*/ 21 h 17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2"/>
                  <a:gd name="T79" fmla="*/ 0 h 173"/>
                  <a:gd name="T80" fmla="*/ 172 w 172"/>
                  <a:gd name="T81" fmla="*/ 173 h 17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2" h="173">
                    <a:moveTo>
                      <a:pt x="78" y="21"/>
                    </a:moveTo>
                    <a:lnTo>
                      <a:pt x="78" y="18"/>
                    </a:lnTo>
                    <a:lnTo>
                      <a:pt x="78" y="15"/>
                    </a:lnTo>
                    <a:lnTo>
                      <a:pt x="77" y="10"/>
                    </a:lnTo>
                    <a:lnTo>
                      <a:pt x="75" y="8"/>
                    </a:lnTo>
                    <a:lnTo>
                      <a:pt x="73" y="5"/>
                    </a:lnTo>
                    <a:lnTo>
                      <a:pt x="71" y="3"/>
                    </a:lnTo>
                    <a:lnTo>
                      <a:pt x="68" y="2"/>
                    </a:lnTo>
                    <a:lnTo>
                      <a:pt x="64" y="0"/>
                    </a:lnTo>
                    <a:lnTo>
                      <a:pt x="62" y="2"/>
                    </a:lnTo>
                    <a:lnTo>
                      <a:pt x="16" y="11"/>
                    </a:lnTo>
                    <a:lnTo>
                      <a:pt x="14" y="13"/>
                    </a:lnTo>
                    <a:lnTo>
                      <a:pt x="10" y="14"/>
                    </a:lnTo>
                    <a:lnTo>
                      <a:pt x="7" y="17"/>
                    </a:lnTo>
                    <a:lnTo>
                      <a:pt x="5" y="20"/>
                    </a:lnTo>
                    <a:lnTo>
                      <a:pt x="2" y="23"/>
                    </a:lnTo>
                    <a:lnTo>
                      <a:pt x="1" y="27"/>
                    </a:lnTo>
                    <a:lnTo>
                      <a:pt x="0" y="32"/>
                    </a:lnTo>
                    <a:lnTo>
                      <a:pt x="0" y="36"/>
                    </a:lnTo>
                    <a:lnTo>
                      <a:pt x="0" y="173"/>
                    </a:lnTo>
                    <a:lnTo>
                      <a:pt x="172" y="136"/>
                    </a:lnTo>
                    <a:lnTo>
                      <a:pt x="172" y="0"/>
                    </a:lnTo>
                    <a:lnTo>
                      <a:pt x="78" y="21"/>
                    </a:lnTo>
                    <a:close/>
                  </a:path>
                </a:pathLst>
              </a:custGeom>
              <a:noFill/>
              <a:ln w="6350">
                <a:solidFill>
                  <a:srgbClr val="000000"/>
                </a:solidFill>
                <a:miter lim="800000"/>
                <a:headEnd/>
                <a:tailEnd/>
              </a:ln>
            </p:spPr>
            <p:txBody>
              <a:bodyPr/>
              <a:lstStyle/>
              <a:p>
                <a:endParaRPr lang="en-US">
                  <a:latin typeface="Calibri" pitchFamily="34" charset="0"/>
                </a:endParaRPr>
              </a:p>
            </p:txBody>
          </p:sp>
          <p:sp>
            <p:nvSpPr>
              <p:cNvPr id="33865" name="Freeform 93"/>
              <p:cNvSpPr>
                <a:spLocks/>
              </p:cNvSpPr>
              <p:nvPr/>
            </p:nvSpPr>
            <p:spPr bwMode="auto">
              <a:xfrm>
                <a:off x="1236" y="2228"/>
                <a:ext cx="158" cy="210"/>
              </a:xfrm>
              <a:custGeom>
                <a:avLst/>
                <a:gdLst>
                  <a:gd name="T0" fmla="*/ 36 w 158"/>
                  <a:gd name="T1" fmla="*/ 210 h 210"/>
                  <a:gd name="T2" fmla="*/ 0 w 158"/>
                  <a:gd name="T3" fmla="*/ 87 h 210"/>
                  <a:gd name="T4" fmla="*/ 122 w 158"/>
                  <a:gd name="T5" fmla="*/ 0 h 210"/>
                  <a:gd name="T6" fmla="*/ 158 w 158"/>
                  <a:gd name="T7" fmla="*/ 123 h 210"/>
                  <a:gd name="T8" fmla="*/ 36 w 158"/>
                  <a:gd name="T9" fmla="*/ 210 h 210"/>
                  <a:gd name="T10" fmla="*/ 36 w 158"/>
                  <a:gd name="T11" fmla="*/ 210 h 210"/>
                  <a:gd name="T12" fmla="*/ 0 60000 65536"/>
                  <a:gd name="T13" fmla="*/ 0 60000 65536"/>
                  <a:gd name="T14" fmla="*/ 0 60000 65536"/>
                  <a:gd name="T15" fmla="*/ 0 60000 65536"/>
                  <a:gd name="T16" fmla="*/ 0 60000 65536"/>
                  <a:gd name="T17" fmla="*/ 0 60000 65536"/>
                  <a:gd name="T18" fmla="*/ 0 w 158"/>
                  <a:gd name="T19" fmla="*/ 0 h 210"/>
                  <a:gd name="T20" fmla="*/ 158 w 158"/>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58" h="210">
                    <a:moveTo>
                      <a:pt x="36" y="210"/>
                    </a:moveTo>
                    <a:lnTo>
                      <a:pt x="0" y="87"/>
                    </a:lnTo>
                    <a:lnTo>
                      <a:pt x="122" y="0"/>
                    </a:lnTo>
                    <a:lnTo>
                      <a:pt x="158" y="123"/>
                    </a:lnTo>
                    <a:lnTo>
                      <a:pt x="36" y="210"/>
                    </a:lnTo>
                    <a:close/>
                  </a:path>
                </a:pathLst>
              </a:custGeom>
              <a:solidFill>
                <a:srgbClr val="FFFFFF"/>
              </a:solidFill>
              <a:ln w="9525">
                <a:noFill/>
                <a:round/>
                <a:headEnd/>
                <a:tailEnd/>
              </a:ln>
            </p:spPr>
            <p:txBody>
              <a:bodyPr/>
              <a:lstStyle/>
              <a:p>
                <a:endParaRPr lang="en-US">
                  <a:latin typeface="Calibri" pitchFamily="34" charset="0"/>
                </a:endParaRPr>
              </a:p>
            </p:txBody>
          </p:sp>
          <p:sp>
            <p:nvSpPr>
              <p:cNvPr id="33866" name="Freeform 94"/>
              <p:cNvSpPr>
                <a:spLocks/>
              </p:cNvSpPr>
              <p:nvPr/>
            </p:nvSpPr>
            <p:spPr bwMode="auto">
              <a:xfrm>
                <a:off x="1236" y="2228"/>
                <a:ext cx="158" cy="210"/>
              </a:xfrm>
              <a:custGeom>
                <a:avLst/>
                <a:gdLst>
                  <a:gd name="T0" fmla="*/ 36 w 158"/>
                  <a:gd name="T1" fmla="*/ 210 h 210"/>
                  <a:gd name="T2" fmla="*/ 0 w 158"/>
                  <a:gd name="T3" fmla="*/ 87 h 210"/>
                  <a:gd name="T4" fmla="*/ 122 w 158"/>
                  <a:gd name="T5" fmla="*/ 0 h 210"/>
                  <a:gd name="T6" fmla="*/ 158 w 158"/>
                  <a:gd name="T7" fmla="*/ 123 h 210"/>
                  <a:gd name="T8" fmla="*/ 36 w 158"/>
                  <a:gd name="T9" fmla="*/ 210 h 210"/>
                  <a:gd name="T10" fmla="*/ 36 w 158"/>
                  <a:gd name="T11" fmla="*/ 210 h 210"/>
                  <a:gd name="T12" fmla="*/ 0 60000 65536"/>
                  <a:gd name="T13" fmla="*/ 0 60000 65536"/>
                  <a:gd name="T14" fmla="*/ 0 60000 65536"/>
                  <a:gd name="T15" fmla="*/ 0 60000 65536"/>
                  <a:gd name="T16" fmla="*/ 0 60000 65536"/>
                  <a:gd name="T17" fmla="*/ 0 60000 65536"/>
                  <a:gd name="T18" fmla="*/ 0 w 158"/>
                  <a:gd name="T19" fmla="*/ 0 h 210"/>
                  <a:gd name="T20" fmla="*/ 158 w 158"/>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58" h="210">
                    <a:moveTo>
                      <a:pt x="36" y="210"/>
                    </a:moveTo>
                    <a:lnTo>
                      <a:pt x="0" y="87"/>
                    </a:lnTo>
                    <a:lnTo>
                      <a:pt x="122" y="0"/>
                    </a:lnTo>
                    <a:lnTo>
                      <a:pt x="158" y="123"/>
                    </a:lnTo>
                    <a:lnTo>
                      <a:pt x="36" y="210"/>
                    </a:lnTo>
                    <a:close/>
                  </a:path>
                </a:pathLst>
              </a:custGeom>
              <a:noFill/>
              <a:ln w="1588">
                <a:solidFill>
                  <a:srgbClr val="000000"/>
                </a:solidFill>
                <a:miter lim="800000"/>
                <a:headEnd/>
                <a:tailEnd/>
              </a:ln>
            </p:spPr>
            <p:txBody>
              <a:bodyPr/>
              <a:lstStyle/>
              <a:p>
                <a:endParaRPr lang="en-US">
                  <a:latin typeface="Calibri" pitchFamily="34" charset="0"/>
                </a:endParaRPr>
              </a:p>
            </p:txBody>
          </p:sp>
          <p:sp>
            <p:nvSpPr>
              <p:cNvPr id="33867" name="Freeform 95"/>
              <p:cNvSpPr>
                <a:spLocks/>
              </p:cNvSpPr>
              <p:nvPr/>
            </p:nvSpPr>
            <p:spPr bwMode="auto">
              <a:xfrm>
                <a:off x="1327" y="2245"/>
                <a:ext cx="34" cy="55"/>
              </a:xfrm>
              <a:custGeom>
                <a:avLst/>
                <a:gdLst>
                  <a:gd name="T0" fmla="*/ 11 w 34"/>
                  <a:gd name="T1" fmla="*/ 55 h 55"/>
                  <a:gd name="T2" fmla="*/ 0 w 34"/>
                  <a:gd name="T3" fmla="*/ 17 h 55"/>
                  <a:gd name="T4" fmla="*/ 24 w 34"/>
                  <a:gd name="T5" fmla="*/ 0 h 55"/>
                  <a:gd name="T6" fmla="*/ 34 w 34"/>
                  <a:gd name="T7" fmla="*/ 38 h 55"/>
                  <a:gd name="T8" fmla="*/ 11 w 34"/>
                  <a:gd name="T9" fmla="*/ 55 h 55"/>
                  <a:gd name="T10" fmla="*/ 11 w 34"/>
                  <a:gd name="T11" fmla="*/ 55 h 55"/>
                  <a:gd name="T12" fmla="*/ 0 60000 65536"/>
                  <a:gd name="T13" fmla="*/ 0 60000 65536"/>
                  <a:gd name="T14" fmla="*/ 0 60000 65536"/>
                  <a:gd name="T15" fmla="*/ 0 60000 65536"/>
                  <a:gd name="T16" fmla="*/ 0 60000 65536"/>
                  <a:gd name="T17" fmla="*/ 0 60000 65536"/>
                  <a:gd name="T18" fmla="*/ 0 w 34"/>
                  <a:gd name="T19" fmla="*/ 0 h 55"/>
                  <a:gd name="T20" fmla="*/ 34 w 34"/>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34" h="55">
                    <a:moveTo>
                      <a:pt x="11" y="55"/>
                    </a:moveTo>
                    <a:lnTo>
                      <a:pt x="0" y="17"/>
                    </a:lnTo>
                    <a:lnTo>
                      <a:pt x="24" y="0"/>
                    </a:lnTo>
                    <a:lnTo>
                      <a:pt x="34" y="38"/>
                    </a:lnTo>
                    <a:lnTo>
                      <a:pt x="11" y="55"/>
                    </a:lnTo>
                    <a:close/>
                  </a:path>
                </a:pathLst>
              </a:custGeom>
              <a:solidFill>
                <a:srgbClr val="FFFFBF"/>
              </a:solidFill>
              <a:ln w="9525">
                <a:noFill/>
                <a:round/>
                <a:headEnd/>
                <a:tailEnd/>
              </a:ln>
            </p:spPr>
            <p:txBody>
              <a:bodyPr/>
              <a:lstStyle/>
              <a:p>
                <a:endParaRPr lang="en-US">
                  <a:latin typeface="Calibri" pitchFamily="34" charset="0"/>
                </a:endParaRPr>
              </a:p>
            </p:txBody>
          </p:sp>
          <p:sp>
            <p:nvSpPr>
              <p:cNvPr id="33868" name="Freeform 96"/>
              <p:cNvSpPr>
                <a:spLocks/>
              </p:cNvSpPr>
              <p:nvPr/>
            </p:nvSpPr>
            <p:spPr bwMode="auto">
              <a:xfrm>
                <a:off x="1327" y="2245"/>
                <a:ext cx="34" cy="55"/>
              </a:xfrm>
              <a:custGeom>
                <a:avLst/>
                <a:gdLst>
                  <a:gd name="T0" fmla="*/ 11 w 34"/>
                  <a:gd name="T1" fmla="*/ 55 h 55"/>
                  <a:gd name="T2" fmla="*/ 0 w 34"/>
                  <a:gd name="T3" fmla="*/ 17 h 55"/>
                  <a:gd name="T4" fmla="*/ 24 w 34"/>
                  <a:gd name="T5" fmla="*/ 0 h 55"/>
                  <a:gd name="T6" fmla="*/ 34 w 34"/>
                  <a:gd name="T7" fmla="*/ 38 h 55"/>
                  <a:gd name="T8" fmla="*/ 11 w 34"/>
                  <a:gd name="T9" fmla="*/ 55 h 55"/>
                  <a:gd name="T10" fmla="*/ 11 w 34"/>
                  <a:gd name="T11" fmla="*/ 55 h 55"/>
                  <a:gd name="T12" fmla="*/ 0 60000 65536"/>
                  <a:gd name="T13" fmla="*/ 0 60000 65536"/>
                  <a:gd name="T14" fmla="*/ 0 60000 65536"/>
                  <a:gd name="T15" fmla="*/ 0 60000 65536"/>
                  <a:gd name="T16" fmla="*/ 0 60000 65536"/>
                  <a:gd name="T17" fmla="*/ 0 60000 65536"/>
                  <a:gd name="T18" fmla="*/ 0 w 34"/>
                  <a:gd name="T19" fmla="*/ 0 h 55"/>
                  <a:gd name="T20" fmla="*/ 34 w 34"/>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34" h="55">
                    <a:moveTo>
                      <a:pt x="11" y="55"/>
                    </a:moveTo>
                    <a:lnTo>
                      <a:pt x="0" y="17"/>
                    </a:lnTo>
                    <a:lnTo>
                      <a:pt x="24" y="0"/>
                    </a:lnTo>
                    <a:lnTo>
                      <a:pt x="34" y="38"/>
                    </a:lnTo>
                    <a:lnTo>
                      <a:pt x="11" y="55"/>
                    </a:lnTo>
                    <a:close/>
                  </a:path>
                </a:pathLst>
              </a:custGeom>
              <a:noFill/>
              <a:ln w="1588">
                <a:solidFill>
                  <a:srgbClr val="000000"/>
                </a:solidFill>
                <a:miter lim="800000"/>
                <a:headEnd/>
                <a:tailEnd/>
              </a:ln>
            </p:spPr>
            <p:txBody>
              <a:bodyPr/>
              <a:lstStyle/>
              <a:p>
                <a:endParaRPr lang="en-US">
                  <a:latin typeface="Calibri" pitchFamily="34" charset="0"/>
                </a:endParaRPr>
              </a:p>
            </p:txBody>
          </p:sp>
          <p:sp>
            <p:nvSpPr>
              <p:cNvPr id="33869" name="Line 97"/>
              <p:cNvSpPr>
                <a:spLocks noChangeShapeType="1"/>
              </p:cNvSpPr>
              <p:nvPr/>
            </p:nvSpPr>
            <p:spPr bwMode="auto">
              <a:xfrm>
                <a:off x="1353" y="2296"/>
                <a:ext cx="18" cy="59"/>
              </a:xfrm>
              <a:prstGeom prst="line">
                <a:avLst/>
              </a:prstGeom>
              <a:noFill/>
              <a:ln w="1588">
                <a:solidFill>
                  <a:srgbClr val="000000"/>
                </a:solidFill>
                <a:miter lim="800000"/>
                <a:headEnd/>
                <a:tailEnd/>
              </a:ln>
            </p:spPr>
            <p:txBody>
              <a:bodyPr/>
              <a:lstStyle/>
              <a:p>
                <a:endParaRPr lang="en-US"/>
              </a:p>
            </p:txBody>
          </p:sp>
          <p:sp>
            <p:nvSpPr>
              <p:cNvPr id="33870" name="Line 98"/>
              <p:cNvSpPr>
                <a:spLocks noChangeShapeType="1"/>
              </p:cNvSpPr>
              <p:nvPr/>
            </p:nvSpPr>
            <p:spPr bwMode="auto">
              <a:xfrm>
                <a:off x="1363" y="2288"/>
                <a:ext cx="17" cy="59"/>
              </a:xfrm>
              <a:prstGeom prst="line">
                <a:avLst/>
              </a:prstGeom>
              <a:noFill/>
              <a:ln w="1588">
                <a:solidFill>
                  <a:srgbClr val="000000"/>
                </a:solidFill>
                <a:miter lim="800000"/>
                <a:headEnd/>
                <a:tailEnd/>
              </a:ln>
            </p:spPr>
            <p:txBody>
              <a:bodyPr/>
              <a:lstStyle/>
              <a:p>
                <a:endParaRPr lang="en-US"/>
              </a:p>
            </p:txBody>
          </p:sp>
          <p:sp>
            <p:nvSpPr>
              <p:cNvPr id="33871" name="Line 99"/>
              <p:cNvSpPr>
                <a:spLocks noChangeShapeType="1"/>
              </p:cNvSpPr>
              <p:nvPr/>
            </p:nvSpPr>
            <p:spPr bwMode="auto">
              <a:xfrm>
                <a:off x="1318" y="2268"/>
                <a:ext cx="30" cy="104"/>
              </a:xfrm>
              <a:prstGeom prst="line">
                <a:avLst/>
              </a:prstGeom>
              <a:noFill/>
              <a:ln w="1588">
                <a:solidFill>
                  <a:srgbClr val="000000"/>
                </a:solidFill>
                <a:miter lim="800000"/>
                <a:headEnd/>
                <a:tailEnd/>
              </a:ln>
            </p:spPr>
            <p:txBody>
              <a:bodyPr/>
              <a:lstStyle/>
              <a:p>
                <a:endParaRPr lang="en-US"/>
              </a:p>
            </p:txBody>
          </p:sp>
          <p:sp>
            <p:nvSpPr>
              <p:cNvPr id="33872" name="Line 100"/>
              <p:cNvSpPr>
                <a:spLocks noChangeShapeType="1"/>
              </p:cNvSpPr>
              <p:nvPr/>
            </p:nvSpPr>
            <p:spPr bwMode="auto">
              <a:xfrm>
                <a:off x="1308" y="2275"/>
                <a:ext cx="30" cy="103"/>
              </a:xfrm>
              <a:prstGeom prst="line">
                <a:avLst/>
              </a:prstGeom>
              <a:noFill/>
              <a:ln w="1588">
                <a:solidFill>
                  <a:srgbClr val="000000"/>
                </a:solidFill>
                <a:miter lim="800000"/>
                <a:headEnd/>
                <a:tailEnd/>
              </a:ln>
            </p:spPr>
            <p:txBody>
              <a:bodyPr/>
              <a:lstStyle/>
              <a:p>
                <a:endParaRPr lang="en-US"/>
              </a:p>
            </p:txBody>
          </p:sp>
          <p:sp>
            <p:nvSpPr>
              <p:cNvPr id="33873" name="Line 101"/>
              <p:cNvSpPr>
                <a:spLocks noChangeShapeType="1"/>
              </p:cNvSpPr>
              <p:nvPr/>
            </p:nvSpPr>
            <p:spPr bwMode="auto">
              <a:xfrm>
                <a:off x="1298" y="2283"/>
                <a:ext cx="30" cy="101"/>
              </a:xfrm>
              <a:prstGeom prst="line">
                <a:avLst/>
              </a:prstGeom>
              <a:noFill/>
              <a:ln w="1588">
                <a:solidFill>
                  <a:srgbClr val="000000"/>
                </a:solidFill>
                <a:miter lim="800000"/>
                <a:headEnd/>
                <a:tailEnd/>
              </a:ln>
            </p:spPr>
            <p:txBody>
              <a:bodyPr/>
              <a:lstStyle/>
              <a:p>
                <a:endParaRPr lang="en-US"/>
              </a:p>
            </p:txBody>
          </p:sp>
          <p:sp>
            <p:nvSpPr>
              <p:cNvPr id="33874" name="Line 102"/>
              <p:cNvSpPr>
                <a:spLocks noChangeShapeType="1"/>
              </p:cNvSpPr>
              <p:nvPr/>
            </p:nvSpPr>
            <p:spPr bwMode="auto">
              <a:xfrm>
                <a:off x="1289" y="2290"/>
                <a:ext cx="29" cy="102"/>
              </a:xfrm>
              <a:prstGeom prst="line">
                <a:avLst/>
              </a:prstGeom>
              <a:noFill/>
              <a:ln w="1588">
                <a:solidFill>
                  <a:srgbClr val="000000"/>
                </a:solidFill>
                <a:miter lim="800000"/>
                <a:headEnd/>
                <a:tailEnd/>
              </a:ln>
            </p:spPr>
            <p:txBody>
              <a:bodyPr/>
              <a:lstStyle/>
              <a:p>
                <a:endParaRPr lang="en-US"/>
              </a:p>
            </p:txBody>
          </p:sp>
          <p:sp>
            <p:nvSpPr>
              <p:cNvPr id="33875" name="Line 103"/>
              <p:cNvSpPr>
                <a:spLocks noChangeShapeType="1"/>
              </p:cNvSpPr>
              <p:nvPr/>
            </p:nvSpPr>
            <p:spPr bwMode="auto">
              <a:xfrm>
                <a:off x="1278" y="2296"/>
                <a:ext cx="30" cy="103"/>
              </a:xfrm>
              <a:prstGeom prst="line">
                <a:avLst/>
              </a:prstGeom>
              <a:noFill/>
              <a:ln w="1588">
                <a:solidFill>
                  <a:srgbClr val="000000"/>
                </a:solidFill>
                <a:miter lim="800000"/>
                <a:headEnd/>
                <a:tailEnd/>
              </a:ln>
            </p:spPr>
            <p:txBody>
              <a:bodyPr/>
              <a:lstStyle/>
              <a:p>
                <a:endParaRPr lang="en-US"/>
              </a:p>
            </p:txBody>
          </p:sp>
          <p:sp>
            <p:nvSpPr>
              <p:cNvPr id="33876" name="Line 104"/>
              <p:cNvSpPr>
                <a:spLocks noChangeShapeType="1"/>
              </p:cNvSpPr>
              <p:nvPr/>
            </p:nvSpPr>
            <p:spPr bwMode="auto">
              <a:xfrm>
                <a:off x="1269" y="2303"/>
                <a:ext cx="31" cy="103"/>
              </a:xfrm>
              <a:prstGeom prst="line">
                <a:avLst/>
              </a:prstGeom>
              <a:noFill/>
              <a:ln w="1588">
                <a:solidFill>
                  <a:srgbClr val="000000"/>
                </a:solidFill>
                <a:miter lim="800000"/>
                <a:headEnd/>
                <a:tailEnd/>
              </a:ln>
            </p:spPr>
            <p:txBody>
              <a:bodyPr/>
              <a:lstStyle/>
              <a:p>
                <a:endParaRPr lang="en-US"/>
              </a:p>
            </p:txBody>
          </p:sp>
          <p:sp>
            <p:nvSpPr>
              <p:cNvPr id="33877" name="Line 105"/>
              <p:cNvSpPr>
                <a:spLocks noChangeShapeType="1"/>
              </p:cNvSpPr>
              <p:nvPr/>
            </p:nvSpPr>
            <p:spPr bwMode="auto">
              <a:xfrm>
                <a:off x="1259" y="2310"/>
                <a:ext cx="30" cy="102"/>
              </a:xfrm>
              <a:prstGeom prst="line">
                <a:avLst/>
              </a:prstGeom>
              <a:noFill/>
              <a:ln w="1588">
                <a:solidFill>
                  <a:srgbClr val="000000"/>
                </a:solidFill>
                <a:miter lim="800000"/>
                <a:headEnd/>
                <a:tailEnd/>
              </a:ln>
            </p:spPr>
            <p:txBody>
              <a:bodyPr/>
              <a:lstStyle/>
              <a:p>
                <a:endParaRPr lang="en-US"/>
              </a:p>
            </p:txBody>
          </p:sp>
          <p:sp>
            <p:nvSpPr>
              <p:cNvPr id="33878" name="Line 106"/>
              <p:cNvSpPr>
                <a:spLocks noChangeShapeType="1"/>
              </p:cNvSpPr>
              <p:nvPr/>
            </p:nvSpPr>
            <p:spPr bwMode="auto">
              <a:xfrm>
                <a:off x="1250" y="2318"/>
                <a:ext cx="30" cy="102"/>
              </a:xfrm>
              <a:prstGeom prst="line">
                <a:avLst/>
              </a:prstGeom>
              <a:noFill/>
              <a:ln w="1588">
                <a:solidFill>
                  <a:srgbClr val="000000"/>
                </a:solidFill>
                <a:miter lim="800000"/>
                <a:headEnd/>
                <a:tailEnd/>
              </a:ln>
            </p:spPr>
            <p:txBody>
              <a:bodyPr/>
              <a:lstStyle/>
              <a:p>
                <a:endParaRPr lang="en-US"/>
              </a:p>
            </p:txBody>
          </p:sp>
          <p:sp>
            <p:nvSpPr>
              <p:cNvPr id="33879" name="Freeform 107"/>
              <p:cNvSpPr>
                <a:spLocks/>
              </p:cNvSpPr>
              <p:nvPr/>
            </p:nvSpPr>
            <p:spPr bwMode="auto">
              <a:xfrm>
                <a:off x="1228" y="2290"/>
                <a:ext cx="190" cy="166"/>
              </a:xfrm>
              <a:custGeom>
                <a:avLst/>
                <a:gdLst>
                  <a:gd name="T0" fmla="*/ 18 w 190"/>
                  <a:gd name="T1" fmla="*/ 34 h 166"/>
                  <a:gd name="T2" fmla="*/ 0 w 190"/>
                  <a:gd name="T3" fmla="*/ 166 h 166"/>
                  <a:gd name="T4" fmla="*/ 171 w 190"/>
                  <a:gd name="T5" fmla="*/ 130 h 166"/>
                  <a:gd name="T6" fmla="*/ 190 w 190"/>
                  <a:gd name="T7" fmla="*/ 0 h 166"/>
                  <a:gd name="T8" fmla="*/ 18 w 190"/>
                  <a:gd name="T9" fmla="*/ 34 h 166"/>
                  <a:gd name="T10" fmla="*/ 18 w 190"/>
                  <a:gd name="T11" fmla="*/ 34 h 166"/>
                  <a:gd name="T12" fmla="*/ 0 60000 65536"/>
                  <a:gd name="T13" fmla="*/ 0 60000 65536"/>
                  <a:gd name="T14" fmla="*/ 0 60000 65536"/>
                  <a:gd name="T15" fmla="*/ 0 60000 65536"/>
                  <a:gd name="T16" fmla="*/ 0 60000 65536"/>
                  <a:gd name="T17" fmla="*/ 0 60000 65536"/>
                  <a:gd name="T18" fmla="*/ 0 w 190"/>
                  <a:gd name="T19" fmla="*/ 0 h 166"/>
                  <a:gd name="T20" fmla="*/ 190 w 190"/>
                  <a:gd name="T21" fmla="*/ 166 h 166"/>
                </a:gdLst>
                <a:ahLst/>
                <a:cxnLst>
                  <a:cxn ang="T12">
                    <a:pos x="T0" y="T1"/>
                  </a:cxn>
                  <a:cxn ang="T13">
                    <a:pos x="T2" y="T3"/>
                  </a:cxn>
                  <a:cxn ang="T14">
                    <a:pos x="T4" y="T5"/>
                  </a:cxn>
                  <a:cxn ang="T15">
                    <a:pos x="T6" y="T7"/>
                  </a:cxn>
                  <a:cxn ang="T16">
                    <a:pos x="T8" y="T9"/>
                  </a:cxn>
                  <a:cxn ang="T17">
                    <a:pos x="T10" y="T11"/>
                  </a:cxn>
                </a:cxnLst>
                <a:rect l="T18" t="T19" r="T20" b="T21"/>
                <a:pathLst>
                  <a:path w="190" h="166">
                    <a:moveTo>
                      <a:pt x="18" y="34"/>
                    </a:moveTo>
                    <a:lnTo>
                      <a:pt x="0" y="166"/>
                    </a:lnTo>
                    <a:lnTo>
                      <a:pt x="171" y="130"/>
                    </a:lnTo>
                    <a:lnTo>
                      <a:pt x="190" y="0"/>
                    </a:lnTo>
                    <a:lnTo>
                      <a:pt x="18" y="34"/>
                    </a:lnTo>
                    <a:close/>
                  </a:path>
                </a:pathLst>
              </a:custGeom>
              <a:solidFill>
                <a:srgbClr val="BFCAE2"/>
              </a:solidFill>
              <a:ln w="9525">
                <a:noFill/>
                <a:round/>
                <a:headEnd/>
                <a:tailEnd/>
              </a:ln>
            </p:spPr>
            <p:txBody>
              <a:bodyPr/>
              <a:lstStyle/>
              <a:p>
                <a:endParaRPr lang="en-US">
                  <a:latin typeface="Calibri" pitchFamily="34" charset="0"/>
                </a:endParaRPr>
              </a:p>
            </p:txBody>
          </p:sp>
          <p:sp>
            <p:nvSpPr>
              <p:cNvPr id="33880" name="Freeform 108"/>
              <p:cNvSpPr>
                <a:spLocks/>
              </p:cNvSpPr>
              <p:nvPr/>
            </p:nvSpPr>
            <p:spPr bwMode="auto">
              <a:xfrm>
                <a:off x="1228" y="2290"/>
                <a:ext cx="190" cy="166"/>
              </a:xfrm>
              <a:custGeom>
                <a:avLst/>
                <a:gdLst>
                  <a:gd name="T0" fmla="*/ 18 w 190"/>
                  <a:gd name="T1" fmla="*/ 34 h 166"/>
                  <a:gd name="T2" fmla="*/ 0 w 190"/>
                  <a:gd name="T3" fmla="*/ 166 h 166"/>
                  <a:gd name="T4" fmla="*/ 171 w 190"/>
                  <a:gd name="T5" fmla="*/ 130 h 166"/>
                  <a:gd name="T6" fmla="*/ 190 w 190"/>
                  <a:gd name="T7" fmla="*/ 0 h 166"/>
                  <a:gd name="T8" fmla="*/ 18 w 190"/>
                  <a:gd name="T9" fmla="*/ 34 h 166"/>
                  <a:gd name="T10" fmla="*/ 18 w 190"/>
                  <a:gd name="T11" fmla="*/ 34 h 166"/>
                  <a:gd name="T12" fmla="*/ 0 60000 65536"/>
                  <a:gd name="T13" fmla="*/ 0 60000 65536"/>
                  <a:gd name="T14" fmla="*/ 0 60000 65536"/>
                  <a:gd name="T15" fmla="*/ 0 60000 65536"/>
                  <a:gd name="T16" fmla="*/ 0 60000 65536"/>
                  <a:gd name="T17" fmla="*/ 0 60000 65536"/>
                  <a:gd name="T18" fmla="*/ 0 w 190"/>
                  <a:gd name="T19" fmla="*/ 0 h 166"/>
                  <a:gd name="T20" fmla="*/ 190 w 190"/>
                  <a:gd name="T21" fmla="*/ 166 h 166"/>
                </a:gdLst>
                <a:ahLst/>
                <a:cxnLst>
                  <a:cxn ang="T12">
                    <a:pos x="T0" y="T1"/>
                  </a:cxn>
                  <a:cxn ang="T13">
                    <a:pos x="T2" y="T3"/>
                  </a:cxn>
                  <a:cxn ang="T14">
                    <a:pos x="T4" y="T5"/>
                  </a:cxn>
                  <a:cxn ang="T15">
                    <a:pos x="T6" y="T7"/>
                  </a:cxn>
                  <a:cxn ang="T16">
                    <a:pos x="T8" y="T9"/>
                  </a:cxn>
                  <a:cxn ang="T17">
                    <a:pos x="T10" y="T11"/>
                  </a:cxn>
                </a:cxnLst>
                <a:rect l="T18" t="T19" r="T20" b="T21"/>
                <a:pathLst>
                  <a:path w="190" h="166">
                    <a:moveTo>
                      <a:pt x="18" y="34"/>
                    </a:moveTo>
                    <a:lnTo>
                      <a:pt x="0" y="166"/>
                    </a:lnTo>
                    <a:lnTo>
                      <a:pt x="171" y="130"/>
                    </a:lnTo>
                    <a:lnTo>
                      <a:pt x="190" y="0"/>
                    </a:lnTo>
                    <a:lnTo>
                      <a:pt x="18" y="34"/>
                    </a:lnTo>
                    <a:close/>
                  </a:path>
                </a:pathLst>
              </a:custGeom>
              <a:noFill/>
              <a:ln w="6350">
                <a:solidFill>
                  <a:srgbClr val="000000"/>
                </a:solidFill>
                <a:miter lim="800000"/>
                <a:headEnd/>
                <a:tailEnd/>
              </a:ln>
            </p:spPr>
            <p:txBody>
              <a:bodyPr/>
              <a:lstStyle/>
              <a:p>
                <a:endParaRPr lang="en-US">
                  <a:latin typeface="Calibri" pitchFamily="34" charset="0"/>
                </a:endParaRPr>
              </a:p>
            </p:txBody>
          </p:sp>
          <p:sp>
            <p:nvSpPr>
              <p:cNvPr id="33881" name="Freeform 109"/>
              <p:cNvSpPr>
                <a:spLocks/>
              </p:cNvSpPr>
              <p:nvPr/>
            </p:nvSpPr>
            <p:spPr bwMode="auto">
              <a:xfrm>
                <a:off x="1270" y="2225"/>
                <a:ext cx="107" cy="63"/>
              </a:xfrm>
              <a:custGeom>
                <a:avLst/>
                <a:gdLst>
                  <a:gd name="T0" fmla="*/ 0 w 107"/>
                  <a:gd name="T1" fmla="*/ 63 h 63"/>
                  <a:gd name="T2" fmla="*/ 89 w 107"/>
                  <a:gd name="T3" fmla="*/ 0 h 63"/>
                  <a:gd name="T4" fmla="*/ 107 w 107"/>
                  <a:gd name="T5" fmla="*/ 63 h 63"/>
                  <a:gd name="T6" fmla="*/ 0 60000 65536"/>
                  <a:gd name="T7" fmla="*/ 0 60000 65536"/>
                  <a:gd name="T8" fmla="*/ 0 60000 65536"/>
                  <a:gd name="T9" fmla="*/ 0 w 107"/>
                  <a:gd name="T10" fmla="*/ 0 h 63"/>
                  <a:gd name="T11" fmla="*/ 107 w 107"/>
                  <a:gd name="T12" fmla="*/ 63 h 63"/>
                </a:gdLst>
                <a:ahLst/>
                <a:cxnLst>
                  <a:cxn ang="T6">
                    <a:pos x="T0" y="T1"/>
                  </a:cxn>
                  <a:cxn ang="T7">
                    <a:pos x="T2" y="T3"/>
                  </a:cxn>
                  <a:cxn ang="T8">
                    <a:pos x="T4" y="T5"/>
                  </a:cxn>
                </a:cxnLst>
                <a:rect l="T9" t="T10" r="T11" b="T12"/>
                <a:pathLst>
                  <a:path w="107" h="63">
                    <a:moveTo>
                      <a:pt x="0" y="63"/>
                    </a:moveTo>
                    <a:lnTo>
                      <a:pt x="89" y="0"/>
                    </a:lnTo>
                    <a:lnTo>
                      <a:pt x="107" y="63"/>
                    </a:lnTo>
                  </a:path>
                </a:pathLst>
              </a:custGeom>
              <a:noFill/>
              <a:ln w="6350">
                <a:solidFill>
                  <a:srgbClr val="000000"/>
                </a:solidFill>
                <a:miter lim="800000"/>
                <a:headEnd/>
                <a:tailEnd/>
              </a:ln>
            </p:spPr>
            <p:txBody>
              <a:bodyPr/>
              <a:lstStyle/>
              <a:p>
                <a:endParaRPr lang="en-US">
                  <a:latin typeface="Calibri" pitchFamily="34" charset="0"/>
                </a:endParaRPr>
              </a:p>
            </p:txBody>
          </p:sp>
        </p:grpSp>
        <p:pic>
          <p:nvPicPr>
            <p:cNvPr id="38" name="Picture 4" descr="C:\Documents and Settings\devata\My Documents\Image Library\Microsoft Clip Organizer\j0431632.png"/>
            <p:cNvPicPr>
              <a:picLocks noChangeAspect="1" noChangeArrowheads="1"/>
            </p:cNvPicPr>
            <p:nvPr/>
          </p:nvPicPr>
          <p:blipFill>
            <a:blip r:embed="rId9" cstate="print"/>
            <a:srcRect/>
            <a:stretch>
              <a:fillRect/>
            </a:stretch>
          </p:blipFill>
          <p:spPr bwMode="auto">
            <a:xfrm>
              <a:off x="2667000" y="4043363"/>
              <a:ext cx="885825" cy="874712"/>
            </a:xfrm>
            <a:prstGeom prst="rect">
              <a:avLst/>
            </a:prstGeom>
            <a:noFill/>
            <a:ln w="9525">
              <a:noFill/>
              <a:miter lim="800000"/>
              <a:headEnd/>
              <a:tailEnd/>
            </a:ln>
          </p:spPr>
        </p:pic>
        <p:grpSp>
          <p:nvGrpSpPr>
            <p:cNvPr id="21" name="Group 154"/>
            <p:cNvGrpSpPr>
              <a:grpSpLocks/>
            </p:cNvGrpSpPr>
            <p:nvPr/>
          </p:nvGrpSpPr>
          <p:grpSpPr bwMode="auto">
            <a:xfrm>
              <a:off x="2593975" y="4800600"/>
              <a:ext cx="3372430" cy="886599"/>
              <a:chOff x="2593410" y="4800600"/>
              <a:chExt cx="3373575" cy="887373"/>
            </a:xfrm>
          </p:grpSpPr>
          <p:sp>
            <p:nvSpPr>
              <p:cNvPr id="150" name="TextBox 149"/>
              <p:cNvSpPr txBox="1"/>
              <p:nvPr/>
            </p:nvSpPr>
            <p:spPr>
              <a:xfrm>
                <a:off x="2593410" y="4800600"/>
                <a:ext cx="1307661" cy="462068"/>
              </a:xfrm>
              <a:prstGeom prst="rect">
                <a:avLst/>
              </a:prstGeom>
              <a:noFill/>
            </p:spPr>
            <p:txBody>
              <a:bodyPr wrap="none">
                <a:spAutoFit/>
              </a:bodyPr>
              <a:lstStyle/>
              <a:p>
                <a:pPr fontAlgn="auto">
                  <a:spcBef>
                    <a:spcPts val="0"/>
                  </a:spcBef>
                  <a:spcAft>
                    <a:spcPts val="0"/>
                  </a:spcAft>
                  <a:defRPr/>
                </a:pPr>
                <a:r>
                  <a:rPr lang="en-US" sz="1200" dirty="0" smtClean="0">
                    <a:latin typeface="+mn-lt"/>
                    <a:cs typeface="+mn-cs"/>
                  </a:rPr>
                  <a:t>Endpoints:</a:t>
                </a:r>
              </a:p>
              <a:p>
                <a:pPr fontAlgn="auto">
                  <a:spcBef>
                    <a:spcPts val="0"/>
                  </a:spcBef>
                  <a:spcAft>
                    <a:spcPts val="0"/>
                  </a:spcAft>
                  <a:defRPr/>
                </a:pPr>
                <a:r>
                  <a:rPr lang="en-US" sz="1200" dirty="0" smtClean="0">
                    <a:latin typeface="+mn-lt"/>
                    <a:cs typeface="+mn-cs"/>
                  </a:rPr>
                  <a:t>Laptops/Desktops</a:t>
                </a:r>
                <a:endParaRPr lang="en-US" sz="1200" dirty="0">
                  <a:latin typeface="+mn-lt"/>
                  <a:cs typeface="+mn-cs"/>
                </a:endParaRPr>
              </a:p>
            </p:txBody>
          </p:sp>
          <p:sp>
            <p:nvSpPr>
              <p:cNvPr id="33827" name="TextBox 151"/>
              <p:cNvSpPr txBox="1">
                <a:spLocks noChangeArrowheads="1"/>
              </p:cNvSpPr>
              <p:nvPr/>
            </p:nvSpPr>
            <p:spPr bwMode="auto">
              <a:xfrm>
                <a:off x="4114752" y="5410732"/>
                <a:ext cx="851356" cy="277241"/>
              </a:xfrm>
              <a:prstGeom prst="rect">
                <a:avLst/>
              </a:prstGeom>
              <a:noFill/>
              <a:ln w="9525">
                <a:noFill/>
                <a:miter lim="800000"/>
                <a:headEnd/>
                <a:tailEnd/>
              </a:ln>
            </p:spPr>
            <p:txBody>
              <a:bodyPr wrap="none">
                <a:spAutoFit/>
              </a:bodyPr>
              <a:lstStyle/>
              <a:p>
                <a:r>
                  <a:rPr lang="en-US" sz="1200" dirty="0" smtClean="0">
                    <a:latin typeface="Calibri" pitchFamily="34" charset="0"/>
                  </a:rPr>
                  <a:t>File Shares</a:t>
                </a:r>
                <a:endParaRPr lang="en-US" sz="1200" dirty="0">
                  <a:latin typeface="Calibri" pitchFamily="34" charset="0"/>
                </a:endParaRPr>
              </a:p>
            </p:txBody>
          </p:sp>
          <p:sp>
            <p:nvSpPr>
              <p:cNvPr id="33828" name="TextBox 152"/>
              <p:cNvSpPr txBox="1">
                <a:spLocks noChangeArrowheads="1"/>
              </p:cNvSpPr>
              <p:nvPr/>
            </p:nvSpPr>
            <p:spPr bwMode="auto">
              <a:xfrm>
                <a:off x="5105688" y="5410732"/>
                <a:ext cx="861297" cy="277241"/>
              </a:xfrm>
              <a:prstGeom prst="rect">
                <a:avLst/>
              </a:prstGeom>
              <a:noFill/>
              <a:ln w="9525">
                <a:noFill/>
                <a:miter lim="800000"/>
                <a:headEnd/>
                <a:tailEnd/>
              </a:ln>
            </p:spPr>
            <p:txBody>
              <a:bodyPr wrap="none">
                <a:spAutoFit/>
              </a:bodyPr>
              <a:lstStyle/>
              <a:p>
                <a:r>
                  <a:rPr lang="en-US" sz="1200" dirty="0" smtClean="0">
                    <a:latin typeface="Calibri" pitchFamily="34" charset="0"/>
                  </a:rPr>
                  <a:t>SharePoint</a:t>
                </a:r>
                <a:endParaRPr lang="en-US" sz="1200" dirty="0">
                  <a:latin typeface="Calibri" pitchFamily="34" charset="0"/>
                </a:endParaRPr>
              </a:p>
            </p:txBody>
          </p:sp>
        </p:grpSp>
      </p:grpSp>
      <p:grpSp>
        <p:nvGrpSpPr>
          <p:cNvPr id="33826" name="Group 33825"/>
          <p:cNvGrpSpPr/>
          <p:nvPr/>
        </p:nvGrpSpPr>
        <p:grpSpPr>
          <a:xfrm>
            <a:off x="4115534" y="1390308"/>
            <a:ext cx="4847397" cy="1141636"/>
            <a:chOff x="4115534" y="1390308"/>
            <a:chExt cx="4847397" cy="1141636"/>
          </a:xfrm>
        </p:grpSpPr>
        <p:sp>
          <p:nvSpPr>
            <p:cNvPr id="9" name="Rounded Rectangle 8"/>
            <p:cNvSpPr/>
            <p:nvPr/>
          </p:nvSpPr>
          <p:spPr bwMode="auto">
            <a:xfrm>
              <a:off x="4115534" y="1390308"/>
              <a:ext cx="4756862" cy="1141636"/>
            </a:xfrm>
            <a:prstGeom prst="roundRect">
              <a:avLst/>
            </a:prstGeom>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1" name="Rounded Rectangle 10"/>
            <p:cNvSpPr/>
            <p:nvPr/>
          </p:nvSpPr>
          <p:spPr bwMode="auto">
            <a:xfrm>
              <a:off x="4190999" y="1465909"/>
              <a:ext cx="1219200" cy="457200"/>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a:defRPr/>
              </a:pPr>
              <a:r>
                <a:rPr lang="en-US" sz="1200" dirty="0">
                  <a:solidFill>
                    <a:schemeClr val="bg1"/>
                  </a:solidFill>
                  <a:cs typeface="Arial" charset="0"/>
                </a:rPr>
                <a:t>R&amp;D Department</a:t>
              </a:r>
            </a:p>
          </p:txBody>
        </p:sp>
        <p:sp>
          <p:nvSpPr>
            <p:cNvPr id="14" name="Rounded Rectangle 13"/>
            <p:cNvSpPr/>
            <p:nvPr/>
          </p:nvSpPr>
          <p:spPr bwMode="auto">
            <a:xfrm>
              <a:off x="5486400" y="1465909"/>
              <a:ext cx="1219200" cy="457200"/>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a:defRPr/>
              </a:pPr>
              <a:r>
                <a:rPr lang="en-US" sz="1200">
                  <a:solidFill>
                    <a:schemeClr val="bg1"/>
                  </a:solidFill>
                  <a:cs typeface="Arial" charset="0"/>
                </a:rPr>
                <a:t>Marketing Department</a:t>
              </a:r>
            </a:p>
          </p:txBody>
        </p:sp>
        <p:sp>
          <p:nvSpPr>
            <p:cNvPr id="15" name="Rounded Rectangle 14"/>
            <p:cNvSpPr/>
            <p:nvPr/>
          </p:nvSpPr>
          <p:spPr bwMode="auto">
            <a:xfrm>
              <a:off x="6781800" y="1465909"/>
              <a:ext cx="1219200" cy="457200"/>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en-US" sz="1200" dirty="0">
                  <a:solidFill>
                    <a:schemeClr val="bg1"/>
                  </a:solidFill>
                </a:rPr>
                <a:t>Others</a:t>
              </a:r>
            </a:p>
          </p:txBody>
        </p:sp>
        <p:sp>
          <p:nvSpPr>
            <p:cNvPr id="16" name="Rounded Rectangle 15"/>
            <p:cNvSpPr/>
            <p:nvPr/>
          </p:nvSpPr>
          <p:spPr bwMode="auto">
            <a:xfrm>
              <a:off x="4190999" y="1999308"/>
              <a:ext cx="1219200" cy="457200"/>
            </a:xfrm>
            <a:prstGeom prst="roundRect">
              <a:avLst/>
            </a:prstGeom>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1200" dirty="0">
                  <a:solidFill>
                    <a:schemeClr val="tx1"/>
                  </a:solidFill>
                </a:rPr>
                <a:t>View, Edit, Print</a:t>
              </a:r>
            </a:p>
          </p:txBody>
        </p:sp>
        <p:sp>
          <p:nvSpPr>
            <p:cNvPr id="17" name="Rounded Rectangle 16"/>
            <p:cNvSpPr/>
            <p:nvPr/>
          </p:nvSpPr>
          <p:spPr bwMode="auto">
            <a:xfrm>
              <a:off x="5486400" y="1999308"/>
              <a:ext cx="1219200" cy="457200"/>
            </a:xfrm>
            <a:prstGeom prst="roundRect">
              <a:avLst/>
            </a:prstGeom>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1200" dirty="0">
                  <a:solidFill>
                    <a:schemeClr val="tx1"/>
                  </a:solidFill>
                </a:rPr>
                <a:t>View</a:t>
              </a:r>
            </a:p>
          </p:txBody>
        </p:sp>
        <p:sp>
          <p:nvSpPr>
            <p:cNvPr id="18" name="Rounded Rectangle 17"/>
            <p:cNvSpPr/>
            <p:nvPr/>
          </p:nvSpPr>
          <p:spPr bwMode="auto">
            <a:xfrm>
              <a:off x="6781801" y="1999310"/>
              <a:ext cx="1219200" cy="457200"/>
            </a:xfrm>
            <a:prstGeom prst="roundRect">
              <a:avLst/>
            </a:prstGeom>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1200" dirty="0">
                  <a:solidFill>
                    <a:schemeClr val="tx1"/>
                  </a:solidFill>
                </a:rPr>
                <a:t>No Access</a:t>
              </a:r>
            </a:p>
          </p:txBody>
        </p:sp>
        <p:sp>
          <p:nvSpPr>
            <p:cNvPr id="24" name="TextBox 23"/>
            <p:cNvSpPr txBox="1"/>
            <p:nvPr/>
          </p:nvSpPr>
          <p:spPr>
            <a:xfrm>
              <a:off x="8000999" y="1689556"/>
              <a:ext cx="961932" cy="600164"/>
            </a:xfrm>
            <a:prstGeom prst="rect">
              <a:avLst/>
            </a:prstGeom>
            <a:noFill/>
          </p:spPr>
          <p:txBody>
            <a:bodyPr wrap="square" rtlCol="0">
              <a:spAutoFit/>
            </a:bodyPr>
            <a:lstStyle/>
            <a:p>
              <a:r>
                <a:rPr lang="en-US" sz="1100" dirty="0" smtClean="0"/>
                <a:t>Intellectual Property (IP)</a:t>
              </a:r>
            </a:p>
            <a:p>
              <a:r>
                <a:rPr lang="en-US" sz="1100" dirty="0" smtClean="0"/>
                <a:t>template</a:t>
              </a:r>
              <a:endParaRPr lang="en-US" sz="1100" dirty="0"/>
            </a:p>
          </p:txBody>
        </p:sp>
      </p:grpSp>
      <p:grpSp>
        <p:nvGrpSpPr>
          <p:cNvPr id="29" name="Group 28"/>
          <p:cNvGrpSpPr/>
          <p:nvPr/>
        </p:nvGrpSpPr>
        <p:grpSpPr>
          <a:xfrm>
            <a:off x="4115163" y="2591092"/>
            <a:ext cx="3276235" cy="761352"/>
            <a:chOff x="4115163" y="2591092"/>
            <a:chExt cx="3276235" cy="761352"/>
          </a:xfrm>
        </p:grpSpPr>
        <p:sp>
          <p:nvSpPr>
            <p:cNvPr id="26" name="Rounded Rectangle 25"/>
            <p:cNvSpPr/>
            <p:nvPr/>
          </p:nvSpPr>
          <p:spPr>
            <a:xfrm>
              <a:off x="4115163" y="2591092"/>
              <a:ext cx="3276235" cy="761352"/>
            </a:xfrm>
            <a:prstGeom prst="roundRect">
              <a:avLst/>
            </a:prstGeom>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7" name="Rounded Rectangle 26"/>
            <p:cNvSpPr/>
            <p:nvPr/>
          </p:nvSpPr>
          <p:spPr>
            <a:xfrm>
              <a:off x="4191000" y="2667000"/>
              <a:ext cx="2286000" cy="252413"/>
            </a:xfrm>
            <a:prstGeom prst="roundRect">
              <a:avLst/>
            </a:prstGeom>
            <a:ln/>
          </p:spPr>
          <p:style>
            <a:lnRef idx="1">
              <a:schemeClr val="dk1"/>
            </a:lnRef>
            <a:fillRef idx="2">
              <a:schemeClr val="dk1"/>
            </a:fillRef>
            <a:effectRef idx="1">
              <a:schemeClr val="dk1"/>
            </a:effectRef>
            <a:fontRef idx="minor">
              <a:schemeClr val="dk1"/>
            </a:fontRef>
          </p:style>
          <p:txBody>
            <a:bodyPr anchor="ctr"/>
            <a:lstStyle/>
            <a:p>
              <a:pPr algn="ctr">
                <a:defRPr/>
              </a:pPr>
              <a:r>
                <a:rPr lang="en-US" sz="1200" dirty="0">
                  <a:solidFill>
                    <a:schemeClr val="bg1"/>
                  </a:solidFill>
                  <a:cs typeface="Arial" charset="0"/>
                </a:rPr>
                <a:t>Find </a:t>
              </a:r>
              <a:r>
                <a:rPr lang="en-US" sz="1200" dirty="0" smtClean="0">
                  <a:solidFill>
                    <a:schemeClr val="bg1"/>
                  </a:solidFill>
                  <a:cs typeface="Arial" charset="0"/>
                </a:rPr>
                <a:t>‘IP’ documents</a:t>
              </a:r>
              <a:endParaRPr lang="en-US" sz="1200" dirty="0">
                <a:solidFill>
                  <a:schemeClr val="bg1"/>
                </a:solidFill>
                <a:cs typeface="Arial" charset="0"/>
              </a:endParaRPr>
            </a:p>
          </p:txBody>
        </p:sp>
        <p:sp>
          <p:nvSpPr>
            <p:cNvPr id="28" name="Rounded Rectangle 27"/>
            <p:cNvSpPr/>
            <p:nvPr/>
          </p:nvSpPr>
          <p:spPr>
            <a:xfrm>
              <a:off x="4191000" y="2971800"/>
              <a:ext cx="2286000" cy="304800"/>
            </a:xfrm>
            <a:prstGeom prst="roundRect">
              <a:avLst/>
            </a:prstGeom>
            <a:ln/>
          </p:spPr>
          <p:style>
            <a:lnRef idx="0">
              <a:schemeClr val="accent2"/>
            </a:lnRef>
            <a:fillRef idx="3">
              <a:schemeClr val="accent2"/>
            </a:fillRef>
            <a:effectRef idx="3">
              <a:schemeClr val="accent2"/>
            </a:effectRef>
            <a:fontRef idx="minor">
              <a:schemeClr val="lt1"/>
            </a:fontRef>
          </p:style>
          <p:txBody>
            <a:bodyPr anchor="ctr"/>
            <a:lstStyle/>
            <a:p>
              <a:pPr algn="ctr">
                <a:defRPr/>
              </a:pPr>
              <a:r>
                <a:rPr lang="en-US" sz="1200" dirty="0">
                  <a:solidFill>
                    <a:schemeClr val="tx1"/>
                  </a:solidFill>
                  <a:cs typeface="Arial" charset="0"/>
                </a:rPr>
                <a:t>Apply </a:t>
              </a:r>
              <a:r>
                <a:rPr lang="en-US" sz="1200" dirty="0" smtClean="0">
                  <a:solidFill>
                    <a:schemeClr val="tx1"/>
                  </a:solidFill>
                  <a:cs typeface="Arial" charset="0"/>
                </a:rPr>
                <a:t>‘IP’ AD RMS template</a:t>
              </a:r>
              <a:endParaRPr lang="en-US" sz="1200" dirty="0">
                <a:solidFill>
                  <a:schemeClr val="tx1"/>
                </a:solidFill>
                <a:cs typeface="Arial" charset="0"/>
              </a:endParaRPr>
            </a:p>
          </p:txBody>
        </p:sp>
        <p:sp>
          <p:nvSpPr>
            <p:cNvPr id="152" name="TextBox 151"/>
            <p:cNvSpPr txBox="1"/>
            <p:nvPr/>
          </p:nvSpPr>
          <p:spPr>
            <a:xfrm>
              <a:off x="6556375" y="2795399"/>
              <a:ext cx="733333" cy="261610"/>
            </a:xfrm>
            <a:prstGeom prst="rect">
              <a:avLst/>
            </a:prstGeom>
            <a:noFill/>
          </p:spPr>
          <p:txBody>
            <a:bodyPr wrap="square" rtlCol="0">
              <a:spAutoFit/>
            </a:bodyPr>
            <a:lstStyle/>
            <a:p>
              <a:r>
                <a:rPr lang="en-US" sz="1100" dirty="0" smtClean="0"/>
                <a:t>IP Policy</a:t>
              </a:r>
              <a:endParaRPr lang="en-US" sz="1100" dirty="0"/>
            </a:p>
          </p:txBody>
        </p:sp>
      </p:grpSp>
      <p:sp>
        <p:nvSpPr>
          <p:cNvPr id="159" name="Title 1"/>
          <p:cNvSpPr>
            <a:spLocks noGrp="1"/>
          </p:cNvSpPr>
          <p:nvPr>
            <p:ph type="title"/>
          </p:nvPr>
        </p:nvSpPr>
        <p:spPr>
          <a:xfrm>
            <a:off x="381000" y="230188"/>
            <a:ext cx="8382000" cy="1052596"/>
          </a:xfrm>
        </p:spPr>
        <p:txBody>
          <a:bodyPr/>
          <a:lstStyle/>
          <a:p>
            <a:r>
              <a:rPr lang="en-US" dirty="0" smtClean="0"/>
              <a:t>RSA DLP</a:t>
            </a:r>
            <a:r>
              <a:rPr lang="en-US" sz="2800" dirty="0" smtClean="0">
                <a:solidFill>
                  <a:schemeClr val="tx1"/>
                </a:solidFill>
              </a:rPr>
              <a:t> + AD RMS</a:t>
            </a:r>
            <a:br>
              <a:rPr lang="en-US" sz="2800" dirty="0" smtClean="0">
                <a:solidFill>
                  <a:schemeClr val="tx1"/>
                </a:solidFill>
              </a:rPr>
            </a:br>
            <a:r>
              <a:rPr lang="en-US" sz="2800" dirty="0" smtClean="0">
                <a:solidFill>
                  <a:schemeClr val="tx1"/>
                </a:solidFill>
              </a:rPr>
              <a:t>How The Integration Works</a:t>
            </a:r>
            <a:endParaRPr lang="en-US" sz="2800" dirty="0">
              <a:solidFill>
                <a:schemeClr val="tx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33826"/>
                                        </p:tgtEl>
                                        <p:attrNameLst>
                                          <p:attrName>style.visibility</p:attrName>
                                        </p:attrNameLst>
                                      </p:cBhvr>
                                      <p:to>
                                        <p:strVal val="visible"/>
                                      </p:to>
                                    </p:set>
                                    <p:animEffect transition="in" filter="fade">
                                      <p:cBhvr>
                                        <p:cTn id="13" dur="500"/>
                                        <p:tgtEl>
                                          <p:spTgt spid="3382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up)">
                                      <p:cBhvr>
                                        <p:cTn id="18" dur="500"/>
                                        <p:tgtEl>
                                          <p:spTgt spid="3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up)">
                                      <p:cBhvr>
                                        <p:cTn id="32" dur="500"/>
                                        <p:tgtEl>
                                          <p:spTgt spid="3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10" presetClass="entr" presetSubtype="0" fill="hold" nodeType="withEffect">
                                  <p:stCondLst>
                                    <p:cond delay="0"/>
                                  </p:stCondLst>
                                  <p:childTnLst>
                                    <p:set>
                                      <p:cBhvr>
                                        <p:cTn id="37" dur="1" fill="hold">
                                          <p:stCondLst>
                                            <p:cond delay="0"/>
                                          </p:stCondLst>
                                        </p:cTn>
                                        <p:tgtEl>
                                          <p:spTgt spid="33824"/>
                                        </p:tgtEl>
                                        <p:attrNameLst>
                                          <p:attrName>style.visibility</p:attrName>
                                        </p:attrNameLst>
                                      </p:cBhvr>
                                      <p:to>
                                        <p:strVal val="visible"/>
                                      </p:to>
                                    </p:set>
                                    <p:animEffect transition="in" filter="fade">
                                      <p:cBhvr>
                                        <p:cTn id="38" dur="500"/>
                                        <p:tgtEl>
                                          <p:spTgt spid="3382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3825"/>
                                        </p:tgtEl>
                                        <p:attrNameLst>
                                          <p:attrName>style.visibility</p:attrName>
                                        </p:attrNameLst>
                                      </p:cBhvr>
                                      <p:to>
                                        <p:strVal val="visible"/>
                                      </p:to>
                                    </p:set>
                                    <p:animEffect transition="in" filter="fade">
                                      <p:cBhvr>
                                        <p:cTn id="43" dur="500"/>
                                        <p:tgtEl>
                                          <p:spTgt spid="33825"/>
                                        </p:tgtEl>
                                      </p:cBhvr>
                                    </p:animEffect>
                                  </p:childTnLst>
                                </p:cTn>
                              </p:par>
                              <p:par>
                                <p:cTn id="44" presetID="10" presetClass="entr" presetSubtype="0"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9"/>
                                        </p:tgtEl>
                                        <p:attrNameLst>
                                          <p:attrName>style.visibility</p:attrName>
                                        </p:attrNameLst>
                                      </p:cBhvr>
                                      <p:to>
                                        <p:strVal val="visible"/>
                                      </p:to>
                                    </p:set>
                                    <p:animEffect transition="in" filter="fade">
                                      <p:cBhvr>
                                        <p:cTn id="49"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10" grpId="0" animBg="1"/>
      <p:bldP spid="17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73251" y="1347281"/>
            <a:ext cx="8382000" cy="4876801"/>
          </a:xfrm>
        </p:spPr>
        <p:txBody>
          <a:bodyPr>
            <a:normAutofit/>
          </a:bodyPr>
          <a:lstStyle/>
          <a:p>
            <a:r>
              <a:rPr lang="en-US" dirty="0" smtClean="0"/>
              <a:t>FCI classifies (tags) files on the file share through folder and content classifiers</a:t>
            </a:r>
          </a:p>
          <a:p>
            <a:r>
              <a:rPr lang="en-US" dirty="0" smtClean="0"/>
              <a:t>Classified files are automatically RMS-protected through the AD RMS Bulk Protection Tool</a:t>
            </a:r>
          </a:p>
          <a:p>
            <a:r>
              <a:rPr lang="en-US" dirty="0" smtClean="0"/>
              <a:t>FCI is also able to enforce retention policies based on classification</a:t>
            </a:r>
          </a:p>
        </p:txBody>
      </p:sp>
      <p:sp>
        <p:nvSpPr>
          <p:cNvPr id="4" name="Title 1"/>
          <p:cNvSpPr txBox="1">
            <a:spLocks/>
          </p:cNvSpPr>
          <p:nvPr/>
        </p:nvSpPr>
        <p:spPr>
          <a:xfrm>
            <a:off x="381000" y="230188"/>
            <a:ext cx="8382000" cy="1052596"/>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a:lstStyle>
          <a:p>
            <a:r>
              <a:rPr lang="en-US" dirty="0" smtClean="0"/>
              <a:t>WS2008 R2 FCI </a:t>
            </a:r>
            <a:r>
              <a:rPr lang="en-US" sz="2800" dirty="0" smtClean="0">
                <a:solidFill>
                  <a:schemeClr val="tx1"/>
                </a:solidFill>
              </a:rPr>
              <a:t>+ AD RMS Bulk Protection Tool</a:t>
            </a:r>
          </a:p>
          <a:p>
            <a:r>
              <a:rPr lang="en-US" sz="2800" dirty="0" smtClean="0">
                <a:solidFill>
                  <a:schemeClr val="tx1"/>
                </a:solidFill>
              </a:rPr>
              <a:t>Solution #2</a:t>
            </a:r>
            <a:endParaRPr lang="en-US" sz="2800" dirty="0">
              <a:solidFill>
                <a:schemeClr val="tx1"/>
              </a:solidFill>
            </a:endParaRPr>
          </a:p>
        </p:txBody>
      </p:sp>
    </p:spTree>
    <p:extLst>
      <p:ext uri="{BB962C8B-B14F-4D97-AF65-F5344CB8AC3E}">
        <p14:creationId xmlns:p14="http://schemas.microsoft.com/office/powerpoint/2010/main" xmlns="" val="172864802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81000" y="230188"/>
            <a:ext cx="8382000" cy="1052596"/>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a:lstStyle>
          <a:p>
            <a:r>
              <a:rPr lang="en-US" dirty="0" smtClean="0"/>
              <a:t>WS2008 R2 FCI </a:t>
            </a:r>
            <a:r>
              <a:rPr lang="en-US" sz="2800" dirty="0" smtClean="0">
                <a:solidFill>
                  <a:schemeClr val="tx1"/>
                </a:solidFill>
              </a:rPr>
              <a:t>+ AD RMS Bulk Protection Tool</a:t>
            </a:r>
          </a:p>
          <a:p>
            <a:r>
              <a:rPr lang="en-US" sz="2800" dirty="0" smtClean="0">
                <a:solidFill>
                  <a:schemeClr val="tx1"/>
                </a:solidFill>
              </a:rPr>
              <a:t>How The Integration Works</a:t>
            </a:r>
            <a:endParaRPr lang="en-US" sz="2800" dirty="0">
              <a:solidFill>
                <a:schemeClr val="tx1"/>
              </a:solidFill>
            </a:endParaRPr>
          </a:p>
        </p:txBody>
      </p:sp>
      <p:pic>
        <p:nvPicPr>
          <p:cNvPr id="23" name="Picture 26" descr="Blue wide arrow"/>
          <p:cNvPicPr>
            <a:picLocks noChangeAspect="1" noChangeArrowheads="1"/>
          </p:cNvPicPr>
          <p:nvPr/>
        </p:nvPicPr>
        <p:blipFill>
          <a:blip r:embed="rId3" cstate="print"/>
          <a:srcRect/>
          <a:stretch>
            <a:fillRect/>
          </a:stretch>
        </p:blipFill>
        <p:spPr bwMode="auto">
          <a:xfrm rot="16200000">
            <a:off x="2245310" y="3012449"/>
            <a:ext cx="421617" cy="187670"/>
          </a:xfrm>
          <a:prstGeom prst="rect">
            <a:avLst/>
          </a:prstGeom>
          <a:noFill/>
        </p:spPr>
      </p:pic>
      <p:grpSp>
        <p:nvGrpSpPr>
          <p:cNvPr id="40" name="Group 96"/>
          <p:cNvGrpSpPr/>
          <p:nvPr/>
        </p:nvGrpSpPr>
        <p:grpSpPr>
          <a:xfrm>
            <a:off x="6662610" y="2057400"/>
            <a:ext cx="1752600" cy="1295400"/>
            <a:chOff x="5867400" y="1524000"/>
            <a:chExt cx="1752600" cy="1295400"/>
          </a:xfrm>
        </p:grpSpPr>
        <p:grpSp>
          <p:nvGrpSpPr>
            <p:cNvPr id="41" name="Group 74"/>
            <p:cNvGrpSpPr/>
            <p:nvPr/>
          </p:nvGrpSpPr>
          <p:grpSpPr>
            <a:xfrm>
              <a:off x="5867400" y="1524000"/>
              <a:ext cx="1752600" cy="1295400"/>
              <a:chOff x="7318727" y="3581400"/>
              <a:chExt cx="1825273" cy="1257300"/>
            </a:xfrm>
          </p:grpSpPr>
          <p:grpSp>
            <p:nvGrpSpPr>
              <p:cNvPr id="43" name="Group 135"/>
              <p:cNvGrpSpPr/>
              <p:nvPr/>
            </p:nvGrpSpPr>
            <p:grpSpPr>
              <a:xfrm>
                <a:off x="7318727" y="3581400"/>
                <a:ext cx="1825273" cy="1257300"/>
                <a:chOff x="390525" y="1333500"/>
                <a:chExt cx="2933700" cy="2427288"/>
              </a:xfrm>
            </p:grpSpPr>
            <p:grpSp>
              <p:nvGrpSpPr>
                <p:cNvPr id="46" name="Group 21"/>
                <p:cNvGrpSpPr>
                  <a:grpSpLocks/>
                </p:cNvGrpSpPr>
                <p:nvPr/>
              </p:nvGrpSpPr>
              <p:grpSpPr bwMode="auto">
                <a:xfrm>
                  <a:off x="390525" y="1333500"/>
                  <a:ext cx="2933700" cy="2427288"/>
                  <a:chOff x="246" y="876"/>
                  <a:chExt cx="1848" cy="1529"/>
                </a:xfrm>
              </p:grpSpPr>
              <p:grpSp>
                <p:nvGrpSpPr>
                  <p:cNvPr id="49" name="Group 22"/>
                  <p:cNvGrpSpPr>
                    <a:grpSpLocks/>
                  </p:cNvGrpSpPr>
                  <p:nvPr/>
                </p:nvGrpSpPr>
                <p:grpSpPr bwMode="auto">
                  <a:xfrm>
                    <a:off x="246" y="876"/>
                    <a:ext cx="1848" cy="1529"/>
                    <a:chOff x="246" y="876"/>
                    <a:chExt cx="1848" cy="1529"/>
                  </a:xfrm>
                </p:grpSpPr>
                <p:pic>
                  <p:nvPicPr>
                    <p:cNvPr id="51" name="Picture 23" descr="clear rectangle glow Blue"/>
                    <p:cNvPicPr>
                      <a:picLocks noChangeAspect="1" noChangeArrowheads="1"/>
                    </p:cNvPicPr>
                    <p:nvPr/>
                  </p:nvPicPr>
                  <p:blipFill>
                    <a:blip r:embed="rId4" cstate="print"/>
                    <a:srcRect/>
                    <a:stretch>
                      <a:fillRect/>
                    </a:stretch>
                  </p:blipFill>
                  <p:spPr bwMode="auto">
                    <a:xfrm>
                      <a:off x="246" y="876"/>
                      <a:ext cx="1848" cy="1529"/>
                    </a:xfrm>
                    <a:prstGeom prst="rect">
                      <a:avLst/>
                    </a:prstGeom>
                    <a:noFill/>
                  </p:spPr>
                </p:pic>
                <p:sp>
                  <p:nvSpPr>
                    <p:cNvPr id="52" name="Text Box 25"/>
                    <p:cNvSpPr txBox="1">
                      <a:spLocks noChangeArrowheads="1"/>
                    </p:cNvSpPr>
                    <p:nvPr/>
                  </p:nvSpPr>
                  <p:spPr bwMode="auto">
                    <a:xfrm>
                      <a:off x="324" y="966"/>
                      <a:ext cx="187" cy="299"/>
                    </a:xfrm>
                    <a:prstGeom prst="rect">
                      <a:avLst/>
                    </a:prstGeom>
                    <a:noFill/>
                    <a:ln w="9525" algn="ctr">
                      <a:noFill/>
                      <a:miter lim="800000"/>
                      <a:headEnd/>
                      <a:tailEnd/>
                    </a:ln>
                    <a:effectLst/>
                  </p:spPr>
                  <p:txBody>
                    <a:bodyPr wrap="none">
                      <a:spAutoFit/>
                    </a:bodyPr>
                    <a:lstStyle/>
                    <a:p>
                      <a:pPr algn="l" rtl="0"/>
                      <a:endParaRPr lang="en-US" sz="1000" kern="1200" dirty="0">
                        <a:solidFill>
                          <a:srgbClr val="000000"/>
                        </a:solidFill>
                        <a:latin typeface="Segoe"/>
                        <a:ea typeface="+mn-ea"/>
                        <a:cs typeface="+mn-cs"/>
                      </a:endParaRPr>
                    </a:p>
                  </p:txBody>
                </p:sp>
              </p:grpSp>
              <p:pic>
                <p:nvPicPr>
                  <p:cNvPr id="50" name="Picture 26" descr="Blue wide arrow"/>
                  <p:cNvPicPr>
                    <a:picLocks noChangeAspect="1" noChangeArrowheads="1"/>
                  </p:cNvPicPr>
                  <p:nvPr/>
                </p:nvPicPr>
                <p:blipFill>
                  <a:blip r:embed="rId5" cstate="print"/>
                  <a:srcRect/>
                  <a:stretch>
                    <a:fillRect/>
                  </a:stretch>
                </p:blipFill>
                <p:spPr bwMode="auto">
                  <a:xfrm rot="16200000">
                    <a:off x="1678" y="1536"/>
                    <a:ext cx="564" cy="208"/>
                  </a:xfrm>
                  <a:prstGeom prst="rect">
                    <a:avLst/>
                  </a:prstGeom>
                  <a:noFill/>
                </p:spPr>
              </p:pic>
            </p:grpSp>
            <p:pic>
              <p:nvPicPr>
                <p:cNvPr id="47" name="Picture 27" descr="MSN dude green"/>
                <p:cNvPicPr>
                  <a:picLocks noChangeAspect="1" noChangeArrowheads="1"/>
                </p:cNvPicPr>
                <p:nvPr/>
              </p:nvPicPr>
              <p:blipFill>
                <a:blip r:embed="rId6" cstate="print"/>
                <a:srcRect/>
                <a:stretch>
                  <a:fillRect/>
                </a:stretch>
              </p:blipFill>
              <p:spPr bwMode="auto">
                <a:xfrm>
                  <a:off x="1863724" y="1921933"/>
                  <a:ext cx="1460501" cy="1487488"/>
                </a:xfrm>
                <a:prstGeom prst="rect">
                  <a:avLst/>
                </a:prstGeom>
                <a:noFill/>
              </p:spPr>
            </p:pic>
            <p:pic>
              <p:nvPicPr>
                <p:cNvPr id="48" name="Picture 28" descr="arrow 0 blue arrow curved 10"/>
                <p:cNvPicPr>
                  <a:picLocks noChangeAspect="1" noChangeArrowheads="1"/>
                </p:cNvPicPr>
                <p:nvPr/>
              </p:nvPicPr>
              <p:blipFill>
                <a:blip r:embed="rId7" cstate="print"/>
                <a:srcRect/>
                <a:stretch>
                  <a:fillRect/>
                </a:stretch>
              </p:blipFill>
              <p:spPr bwMode="auto">
                <a:xfrm rot="20932223" flipH="1">
                  <a:off x="979865" y="1692989"/>
                  <a:ext cx="1319910" cy="1268342"/>
                </a:xfrm>
                <a:prstGeom prst="rect">
                  <a:avLst/>
                </a:prstGeom>
                <a:noFill/>
              </p:spPr>
            </p:pic>
          </p:grpSp>
          <p:pic>
            <p:nvPicPr>
              <p:cNvPr id="44" name="Picture 149" descr="XP icon my documents"/>
              <p:cNvPicPr>
                <a:picLocks noChangeAspect="1" noChangeArrowheads="1"/>
              </p:cNvPicPr>
              <p:nvPr/>
            </p:nvPicPr>
            <p:blipFill>
              <a:blip r:embed="rId8" cstate="print"/>
              <a:srcRect/>
              <a:stretch>
                <a:fillRect/>
              </a:stretch>
            </p:blipFill>
            <p:spPr bwMode="auto">
              <a:xfrm>
                <a:off x="7543800" y="3810000"/>
                <a:ext cx="305268" cy="341312"/>
              </a:xfrm>
              <a:prstGeom prst="rect">
                <a:avLst/>
              </a:prstGeom>
              <a:noFill/>
            </p:spPr>
          </p:pic>
          <p:pic>
            <p:nvPicPr>
              <p:cNvPr id="45" name="Picture 32" descr="Security shield windows"/>
              <p:cNvPicPr>
                <a:picLocks noChangeAspect="1" noChangeArrowheads="1"/>
              </p:cNvPicPr>
              <p:nvPr/>
            </p:nvPicPr>
            <p:blipFill>
              <a:blip r:embed="rId9" cstate="print"/>
              <a:srcRect/>
              <a:stretch>
                <a:fillRect/>
              </a:stretch>
            </p:blipFill>
            <p:spPr bwMode="auto">
              <a:xfrm>
                <a:off x="7543800" y="4038600"/>
                <a:ext cx="199421" cy="251991"/>
              </a:xfrm>
              <a:prstGeom prst="rect">
                <a:avLst/>
              </a:prstGeom>
              <a:noFill/>
            </p:spPr>
          </p:pic>
        </p:grpSp>
        <p:sp>
          <p:nvSpPr>
            <p:cNvPr id="42" name="Oval 41"/>
            <p:cNvSpPr/>
            <p:nvPr/>
          </p:nvSpPr>
          <p:spPr bwMode="auto">
            <a:xfrm>
              <a:off x="5943600" y="1600200"/>
              <a:ext cx="228600" cy="228600"/>
            </a:xfrm>
            <a:prstGeom prst="ellipse">
              <a:avLst/>
            </a:prstGeom>
            <a:solidFill>
              <a:schemeClr val="accent5">
                <a:lumMod val="40000"/>
                <a:lumOff val="60000"/>
              </a:schemeClr>
            </a:solidFill>
            <a:ln>
              <a:noFill/>
              <a:headEnd type="none" w="med" len="med"/>
              <a:tailEnd type="none" w="med" len="med"/>
            </a:ln>
            <a:effectLst/>
            <a:scene3d>
              <a:camera prst="orthographicFront" fov="0">
                <a:rot lat="0" lon="0" rev="0"/>
              </a:camera>
              <a:lightRig rig="glow" dir="t">
                <a:rot lat="0" lon="0" rev="6360000"/>
              </a:lightRig>
            </a:scene3d>
            <a:sp3d prstMaterial="flat">
              <a:bevelT w="152400" h="1016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1100" kern="1200" dirty="0">
                  <a:solidFill>
                    <a:srgbClr val="000000"/>
                  </a:solidFill>
                  <a:effectLst>
                    <a:outerShdw blurRad="38100" dist="38100" dir="2700000" algn="tl">
                      <a:srgbClr val="000000">
                        <a:alpha val="43137"/>
                      </a:srgbClr>
                    </a:outerShdw>
                  </a:effectLst>
                  <a:latin typeface="Segoe" pitchFamily="34" charset="0"/>
                  <a:ea typeface="+mn-ea"/>
                  <a:cs typeface="+mn-cs"/>
                </a:rPr>
                <a:t>4</a:t>
              </a:r>
            </a:p>
          </p:txBody>
        </p:sp>
      </p:grpSp>
      <p:grpSp>
        <p:nvGrpSpPr>
          <p:cNvPr id="53" name="Group 99"/>
          <p:cNvGrpSpPr/>
          <p:nvPr/>
        </p:nvGrpSpPr>
        <p:grpSpPr>
          <a:xfrm>
            <a:off x="6662610" y="3810000"/>
            <a:ext cx="1905000" cy="1245954"/>
            <a:chOff x="7239000" y="2317828"/>
            <a:chExt cx="1905000" cy="1245954"/>
          </a:xfrm>
        </p:grpSpPr>
        <p:grpSp>
          <p:nvGrpSpPr>
            <p:cNvPr id="54" name="Group 76"/>
            <p:cNvGrpSpPr/>
            <p:nvPr/>
          </p:nvGrpSpPr>
          <p:grpSpPr>
            <a:xfrm>
              <a:off x="7239000" y="2317828"/>
              <a:ext cx="1905000" cy="1245954"/>
              <a:chOff x="6705600" y="4038599"/>
              <a:chExt cx="1752600" cy="1198563"/>
            </a:xfrm>
          </p:grpSpPr>
          <p:pic>
            <p:nvPicPr>
              <p:cNvPr id="56" name="Picture 28" descr="arrow 0 blue arrow curved 10"/>
              <p:cNvPicPr>
                <a:picLocks noChangeAspect="1" noChangeArrowheads="1"/>
              </p:cNvPicPr>
              <p:nvPr/>
            </p:nvPicPr>
            <p:blipFill>
              <a:blip r:embed="rId7" cstate="print"/>
              <a:srcRect/>
              <a:stretch>
                <a:fillRect/>
              </a:stretch>
            </p:blipFill>
            <p:spPr bwMode="auto">
              <a:xfrm rot="20932223" flipH="1">
                <a:off x="7066087" y="4264081"/>
                <a:ext cx="821214" cy="656983"/>
              </a:xfrm>
              <a:prstGeom prst="rect">
                <a:avLst/>
              </a:prstGeom>
              <a:noFill/>
            </p:spPr>
          </p:pic>
          <p:grpSp>
            <p:nvGrpSpPr>
              <p:cNvPr id="57" name="Group 75"/>
              <p:cNvGrpSpPr/>
              <p:nvPr/>
            </p:nvGrpSpPr>
            <p:grpSpPr>
              <a:xfrm>
                <a:off x="6705600" y="4038599"/>
                <a:ext cx="1752600" cy="1198563"/>
                <a:chOff x="7391400" y="4930813"/>
                <a:chExt cx="1752600" cy="1198563"/>
              </a:xfrm>
            </p:grpSpPr>
            <p:pic>
              <p:nvPicPr>
                <p:cNvPr id="58" name="Picture 212" descr="clear rectangle glow Blue"/>
                <p:cNvPicPr>
                  <a:picLocks noChangeAspect="1" noChangeArrowheads="1"/>
                </p:cNvPicPr>
                <p:nvPr/>
              </p:nvPicPr>
              <p:blipFill>
                <a:blip r:embed="rId10" cstate="print"/>
                <a:srcRect/>
                <a:stretch>
                  <a:fillRect/>
                </a:stretch>
              </p:blipFill>
              <p:spPr bwMode="auto">
                <a:xfrm>
                  <a:off x="7391400" y="4930813"/>
                  <a:ext cx="1752600" cy="1198563"/>
                </a:xfrm>
                <a:prstGeom prst="rect">
                  <a:avLst/>
                </a:prstGeom>
                <a:noFill/>
              </p:spPr>
            </p:pic>
            <p:pic>
              <p:nvPicPr>
                <p:cNvPr id="59" name="Picture 14" descr="do not don't sign gradient shadow"/>
                <p:cNvPicPr>
                  <a:picLocks noChangeAspect="1" noChangeArrowheads="1"/>
                </p:cNvPicPr>
                <p:nvPr/>
              </p:nvPicPr>
              <p:blipFill>
                <a:blip r:embed="rId11" cstate="print"/>
                <a:srcRect/>
                <a:stretch>
                  <a:fillRect/>
                </a:stretch>
              </p:blipFill>
              <p:spPr bwMode="auto">
                <a:xfrm>
                  <a:off x="7391400" y="5334000"/>
                  <a:ext cx="777810" cy="716472"/>
                </a:xfrm>
                <a:prstGeom prst="rect">
                  <a:avLst/>
                </a:prstGeom>
                <a:noFill/>
              </p:spPr>
            </p:pic>
            <p:pic>
              <p:nvPicPr>
                <p:cNvPr id="60" name="Picture 228" descr="box_MSN_PIRATE_alone"/>
                <p:cNvPicPr>
                  <a:picLocks noChangeAspect="1" noChangeArrowheads="1"/>
                </p:cNvPicPr>
                <p:nvPr/>
              </p:nvPicPr>
              <p:blipFill>
                <a:blip r:embed="rId12" cstate="print"/>
                <a:srcRect/>
                <a:stretch>
                  <a:fillRect/>
                </a:stretch>
              </p:blipFill>
              <p:spPr bwMode="invGray">
                <a:xfrm>
                  <a:off x="8245338" y="5288193"/>
                  <a:ext cx="762958" cy="668843"/>
                </a:xfrm>
                <a:prstGeom prst="rect">
                  <a:avLst/>
                </a:prstGeom>
                <a:noFill/>
              </p:spPr>
            </p:pic>
            <p:pic>
              <p:nvPicPr>
                <p:cNvPr id="61" name="Picture 19" descr="MSN icon alert sign"/>
                <p:cNvPicPr>
                  <a:picLocks noChangeAspect="1" noChangeArrowheads="1"/>
                </p:cNvPicPr>
                <p:nvPr/>
              </p:nvPicPr>
              <p:blipFill>
                <a:blip r:embed="rId13" cstate="print"/>
                <a:srcRect/>
                <a:stretch>
                  <a:fillRect/>
                </a:stretch>
              </p:blipFill>
              <p:spPr bwMode="auto">
                <a:xfrm>
                  <a:off x="8248743" y="5020087"/>
                  <a:ext cx="212749" cy="185781"/>
                </a:xfrm>
                <a:prstGeom prst="rect">
                  <a:avLst/>
                </a:prstGeom>
                <a:noFill/>
              </p:spPr>
            </p:pic>
            <p:pic>
              <p:nvPicPr>
                <p:cNvPr id="62" name="Picture 149" descr="XP icon my documents"/>
                <p:cNvPicPr>
                  <a:picLocks noChangeAspect="1" noChangeArrowheads="1"/>
                </p:cNvPicPr>
                <p:nvPr/>
              </p:nvPicPr>
              <p:blipFill>
                <a:blip r:embed="rId8" cstate="print"/>
                <a:srcRect/>
                <a:stretch>
                  <a:fillRect/>
                </a:stretch>
              </p:blipFill>
              <p:spPr bwMode="auto">
                <a:xfrm>
                  <a:off x="7543800" y="5410200"/>
                  <a:ext cx="305268" cy="341312"/>
                </a:xfrm>
                <a:prstGeom prst="rect">
                  <a:avLst/>
                </a:prstGeom>
                <a:noFill/>
              </p:spPr>
            </p:pic>
            <p:pic>
              <p:nvPicPr>
                <p:cNvPr id="63" name="Picture 32" descr="Security shield windows"/>
                <p:cNvPicPr>
                  <a:picLocks noChangeAspect="1" noChangeArrowheads="1"/>
                </p:cNvPicPr>
                <p:nvPr/>
              </p:nvPicPr>
              <p:blipFill>
                <a:blip r:embed="rId9" cstate="print"/>
                <a:srcRect/>
                <a:stretch>
                  <a:fillRect/>
                </a:stretch>
              </p:blipFill>
              <p:spPr bwMode="auto">
                <a:xfrm>
                  <a:off x="7543800" y="5665474"/>
                  <a:ext cx="198120" cy="250347"/>
                </a:xfrm>
                <a:prstGeom prst="rect">
                  <a:avLst/>
                </a:prstGeom>
                <a:noFill/>
              </p:spPr>
            </p:pic>
          </p:grpSp>
        </p:grpSp>
        <p:sp>
          <p:nvSpPr>
            <p:cNvPr id="55" name="Oval 54"/>
            <p:cNvSpPr/>
            <p:nvPr/>
          </p:nvSpPr>
          <p:spPr bwMode="auto">
            <a:xfrm>
              <a:off x="7315200" y="2394028"/>
              <a:ext cx="228600" cy="228600"/>
            </a:xfrm>
            <a:prstGeom prst="ellipse">
              <a:avLst/>
            </a:prstGeom>
            <a:solidFill>
              <a:schemeClr val="accent5">
                <a:lumMod val="40000"/>
                <a:lumOff val="60000"/>
              </a:schemeClr>
            </a:solidFill>
            <a:ln>
              <a:noFill/>
              <a:headEnd type="none" w="med" len="med"/>
              <a:tailEnd type="none" w="med" len="med"/>
            </a:ln>
            <a:effectLst/>
            <a:scene3d>
              <a:camera prst="orthographicFront" fov="0">
                <a:rot lat="0" lon="0" rev="0"/>
              </a:camera>
              <a:lightRig rig="glow" dir="t">
                <a:rot lat="0" lon="0" rev="6360000"/>
              </a:lightRig>
            </a:scene3d>
            <a:sp3d prstMaterial="flat">
              <a:bevelT w="152400" h="1016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1100" kern="1200" dirty="0">
                  <a:solidFill>
                    <a:srgbClr val="000000"/>
                  </a:solidFill>
                  <a:effectLst>
                    <a:outerShdw blurRad="38100" dist="38100" dir="2700000" algn="tl">
                      <a:srgbClr val="000000">
                        <a:alpha val="43137"/>
                      </a:srgbClr>
                    </a:outerShdw>
                  </a:effectLst>
                  <a:latin typeface="Segoe" pitchFamily="34" charset="0"/>
                  <a:ea typeface="+mn-ea"/>
                  <a:cs typeface="+mn-cs"/>
                </a:rPr>
                <a:t>5</a:t>
              </a:r>
            </a:p>
          </p:txBody>
        </p:sp>
      </p:grpSp>
      <p:sp>
        <p:nvSpPr>
          <p:cNvPr id="64" name="TextBox 63"/>
          <p:cNvSpPr txBox="1"/>
          <p:nvPr/>
        </p:nvSpPr>
        <p:spPr>
          <a:xfrm>
            <a:off x="533400" y="4093001"/>
            <a:ext cx="1752600" cy="738664"/>
          </a:xfrm>
          <a:prstGeom prst="rect">
            <a:avLst/>
          </a:prstGeom>
          <a:noFill/>
        </p:spPr>
        <p:txBody>
          <a:bodyPr wrap="square" rtlCol="0">
            <a:spAutoFit/>
          </a:bodyPr>
          <a:lstStyle/>
          <a:p>
            <a:pPr algn="l" rtl="0"/>
            <a:r>
              <a:rPr lang="en-US" sz="1050" kern="1200" dirty="0">
                <a:latin typeface="Segoe"/>
                <a:ea typeface="+mn-ea"/>
                <a:cs typeface="+mn-cs"/>
              </a:rPr>
              <a:t>User creates a file </a:t>
            </a:r>
            <a:r>
              <a:rPr lang="en-US" sz="1050" dirty="0" smtClean="0">
                <a:latin typeface="Segoe"/>
              </a:rPr>
              <a:t>“marketing.docx”</a:t>
            </a:r>
            <a:r>
              <a:rPr lang="en-US" sz="1050" kern="1200" dirty="0" smtClean="0">
                <a:latin typeface="Segoe"/>
                <a:ea typeface="+mn-ea"/>
                <a:cs typeface="+mn-cs"/>
              </a:rPr>
              <a:t> </a:t>
            </a:r>
            <a:r>
              <a:rPr lang="en-US" sz="1050" kern="1200" dirty="0">
                <a:latin typeface="Segoe"/>
                <a:ea typeface="+mn-ea"/>
                <a:cs typeface="+mn-cs"/>
              </a:rPr>
              <a:t>on Windows server 2008 R2 file server</a:t>
            </a:r>
          </a:p>
        </p:txBody>
      </p:sp>
      <p:sp>
        <p:nvSpPr>
          <p:cNvPr id="65" name="TextBox 64"/>
          <p:cNvSpPr txBox="1"/>
          <p:nvPr/>
        </p:nvSpPr>
        <p:spPr>
          <a:xfrm>
            <a:off x="2819400" y="4114800"/>
            <a:ext cx="1828800" cy="1277273"/>
          </a:xfrm>
          <a:prstGeom prst="rect">
            <a:avLst/>
          </a:prstGeom>
          <a:noFill/>
        </p:spPr>
        <p:txBody>
          <a:bodyPr wrap="square" rtlCol="0">
            <a:spAutoFit/>
          </a:bodyPr>
          <a:lstStyle/>
          <a:p>
            <a:pPr algn="l" rtl="0"/>
            <a:r>
              <a:rPr lang="en-US" sz="1100" kern="1200" dirty="0">
                <a:latin typeface="Segoe"/>
                <a:ea typeface="+mn-ea"/>
                <a:cs typeface="+mn-cs"/>
              </a:rPr>
              <a:t>File </a:t>
            </a:r>
            <a:r>
              <a:rPr lang="en-US" sz="1100" kern="1200" dirty="0" smtClean="0">
                <a:latin typeface="Segoe"/>
                <a:ea typeface="+mn-ea"/>
                <a:cs typeface="+mn-cs"/>
              </a:rPr>
              <a:t>Classification Infrastructure (FCI) classifies file as sensitive  based on content analysis (keyword/RegEx) and/or folder location (e.g., Business Impact = High)</a:t>
            </a:r>
            <a:endParaRPr lang="en-US" sz="1100" kern="1200" dirty="0">
              <a:latin typeface="Segoe"/>
              <a:ea typeface="+mn-ea"/>
              <a:cs typeface="+mn-cs"/>
            </a:endParaRPr>
          </a:p>
        </p:txBody>
      </p:sp>
      <p:sp>
        <p:nvSpPr>
          <p:cNvPr id="66" name="TextBox 65"/>
          <p:cNvSpPr txBox="1"/>
          <p:nvPr/>
        </p:nvSpPr>
        <p:spPr>
          <a:xfrm>
            <a:off x="4572000" y="4114800"/>
            <a:ext cx="1905000" cy="1277273"/>
          </a:xfrm>
          <a:prstGeom prst="rect">
            <a:avLst/>
          </a:prstGeom>
          <a:noFill/>
        </p:spPr>
        <p:txBody>
          <a:bodyPr wrap="square" rtlCol="0">
            <a:spAutoFit/>
          </a:bodyPr>
          <a:lstStyle/>
          <a:p>
            <a:pPr algn="l" rtl="0"/>
            <a:r>
              <a:rPr lang="en-US" sz="1100" kern="1200" dirty="0" smtClean="0">
                <a:latin typeface="Segoe"/>
                <a:ea typeface="+mn-ea"/>
                <a:cs typeface="+mn-cs"/>
              </a:rPr>
              <a:t>Automated File Management Task invokes AD RMS Bulk Protection Tool to automatically RMS-protect the file (restrict access to Full-Time Employees only)</a:t>
            </a:r>
            <a:endParaRPr lang="en-US" sz="1100" kern="1200" dirty="0">
              <a:latin typeface="Segoe"/>
              <a:ea typeface="+mn-ea"/>
              <a:cs typeface="+mn-cs"/>
            </a:endParaRPr>
          </a:p>
        </p:txBody>
      </p:sp>
      <p:sp>
        <p:nvSpPr>
          <p:cNvPr id="67" name="TextBox 66"/>
          <p:cNvSpPr txBox="1"/>
          <p:nvPr/>
        </p:nvSpPr>
        <p:spPr>
          <a:xfrm>
            <a:off x="6662610" y="3276600"/>
            <a:ext cx="1905000" cy="430887"/>
          </a:xfrm>
          <a:prstGeom prst="rect">
            <a:avLst/>
          </a:prstGeom>
          <a:noFill/>
        </p:spPr>
        <p:txBody>
          <a:bodyPr wrap="square" rtlCol="0">
            <a:spAutoFit/>
          </a:bodyPr>
          <a:lstStyle/>
          <a:p>
            <a:pPr algn="l" rtl="0"/>
            <a:r>
              <a:rPr lang="en-US" sz="1100" kern="1200" dirty="0" smtClean="0">
                <a:latin typeface="Segoe"/>
                <a:ea typeface="+mn-ea"/>
                <a:cs typeface="+mn-cs"/>
              </a:rPr>
              <a:t>Full Time Employee can </a:t>
            </a:r>
            <a:r>
              <a:rPr lang="en-US" sz="1100" kern="1200" dirty="0">
                <a:latin typeface="Segoe"/>
                <a:ea typeface="+mn-ea"/>
                <a:cs typeface="+mn-cs"/>
              </a:rPr>
              <a:t>access </a:t>
            </a:r>
            <a:r>
              <a:rPr lang="en-US" sz="1100" kern="1200" dirty="0" smtClean="0">
                <a:latin typeface="Segoe"/>
                <a:ea typeface="+mn-ea"/>
                <a:cs typeface="+mn-cs"/>
              </a:rPr>
              <a:t>“marketing.docx”</a:t>
            </a:r>
            <a:endParaRPr lang="en-US" sz="1100" kern="1200" dirty="0">
              <a:latin typeface="Segoe"/>
              <a:ea typeface="+mn-ea"/>
              <a:cs typeface="+mn-cs"/>
            </a:endParaRPr>
          </a:p>
        </p:txBody>
      </p:sp>
      <p:sp>
        <p:nvSpPr>
          <p:cNvPr id="68" name="TextBox 67"/>
          <p:cNvSpPr txBox="1"/>
          <p:nvPr/>
        </p:nvSpPr>
        <p:spPr>
          <a:xfrm>
            <a:off x="6738810" y="5029200"/>
            <a:ext cx="1905000" cy="769441"/>
          </a:xfrm>
          <a:prstGeom prst="rect">
            <a:avLst/>
          </a:prstGeom>
          <a:noFill/>
        </p:spPr>
        <p:txBody>
          <a:bodyPr wrap="square" rtlCol="0">
            <a:spAutoFit/>
          </a:bodyPr>
          <a:lstStyle/>
          <a:p>
            <a:pPr algn="l" rtl="0"/>
            <a:r>
              <a:rPr lang="en-US" sz="1100" kern="1200" dirty="0" smtClean="0">
                <a:latin typeface="Segoe"/>
                <a:ea typeface="+mn-ea"/>
                <a:cs typeface="+mn-cs"/>
              </a:rPr>
              <a:t>A malicious user getting access to the file through </a:t>
            </a:r>
            <a:r>
              <a:rPr lang="en-US" sz="1100" dirty="0" smtClean="0">
                <a:latin typeface="Segoe"/>
              </a:rPr>
              <a:t>an </a:t>
            </a:r>
            <a:r>
              <a:rPr lang="en-US" sz="1100" kern="1200" dirty="0" smtClean="0">
                <a:latin typeface="Segoe"/>
                <a:ea typeface="+mn-ea"/>
                <a:cs typeface="+mn-cs"/>
              </a:rPr>
              <a:t>un-intentional leak is not able to access file content</a:t>
            </a:r>
            <a:endParaRPr lang="en-US" sz="1100" kern="1200" dirty="0">
              <a:latin typeface="Segoe"/>
              <a:ea typeface="+mn-ea"/>
              <a:cs typeface="+mn-cs"/>
            </a:endParaRPr>
          </a:p>
        </p:txBody>
      </p:sp>
      <p:pic>
        <p:nvPicPr>
          <p:cNvPr id="70" name="Picture 26" descr="Blue wide arrow"/>
          <p:cNvPicPr>
            <a:picLocks noChangeAspect="1" noChangeArrowheads="1"/>
          </p:cNvPicPr>
          <p:nvPr/>
        </p:nvPicPr>
        <p:blipFill>
          <a:blip r:embed="rId3" cstate="print"/>
          <a:srcRect/>
          <a:stretch>
            <a:fillRect/>
          </a:stretch>
        </p:blipFill>
        <p:spPr bwMode="auto">
          <a:xfrm rot="16200000">
            <a:off x="4150227" y="3088774"/>
            <a:ext cx="421617" cy="187670"/>
          </a:xfrm>
          <a:prstGeom prst="rect">
            <a:avLst/>
          </a:prstGeom>
          <a:noFill/>
        </p:spPr>
      </p:pic>
      <p:pic>
        <p:nvPicPr>
          <p:cNvPr id="71" name="Picture 26" descr="Blue wide arrow"/>
          <p:cNvPicPr>
            <a:picLocks noChangeAspect="1" noChangeArrowheads="1"/>
          </p:cNvPicPr>
          <p:nvPr/>
        </p:nvPicPr>
        <p:blipFill>
          <a:blip r:embed="rId3" cstate="print"/>
          <a:srcRect/>
          <a:stretch>
            <a:fillRect/>
          </a:stretch>
        </p:blipFill>
        <p:spPr bwMode="auto">
          <a:xfrm rot="16200000">
            <a:off x="5902827" y="3088774"/>
            <a:ext cx="421617" cy="187670"/>
          </a:xfrm>
          <a:prstGeom prst="rect">
            <a:avLst/>
          </a:prstGeom>
          <a:noFill/>
        </p:spPr>
      </p:pic>
      <p:grpSp>
        <p:nvGrpSpPr>
          <p:cNvPr id="78" name="Group 77"/>
          <p:cNvGrpSpPr/>
          <p:nvPr/>
        </p:nvGrpSpPr>
        <p:grpSpPr>
          <a:xfrm>
            <a:off x="2667000" y="2286000"/>
            <a:ext cx="1447801" cy="1861810"/>
            <a:chOff x="2667000" y="2286000"/>
            <a:chExt cx="1447801" cy="1861810"/>
          </a:xfrm>
        </p:grpSpPr>
        <p:grpSp>
          <p:nvGrpSpPr>
            <p:cNvPr id="5" name="Group 94"/>
            <p:cNvGrpSpPr/>
            <p:nvPr/>
          </p:nvGrpSpPr>
          <p:grpSpPr>
            <a:xfrm>
              <a:off x="2667000" y="2286000"/>
              <a:ext cx="1447801" cy="1676400"/>
              <a:chOff x="2438400" y="1371600"/>
              <a:chExt cx="1447801" cy="1676400"/>
            </a:xfrm>
          </p:grpSpPr>
          <p:grpSp>
            <p:nvGrpSpPr>
              <p:cNvPr id="6" name="Group 234"/>
              <p:cNvGrpSpPr/>
              <p:nvPr/>
            </p:nvGrpSpPr>
            <p:grpSpPr>
              <a:xfrm>
                <a:off x="2438400" y="1371600"/>
                <a:ext cx="1447801" cy="1676400"/>
                <a:chOff x="2765611" y="3810000"/>
                <a:chExt cx="1958789" cy="2397253"/>
              </a:xfrm>
            </p:grpSpPr>
            <p:grpSp>
              <p:nvGrpSpPr>
                <p:cNvPr id="8" name="Group 235"/>
                <p:cNvGrpSpPr/>
                <p:nvPr/>
              </p:nvGrpSpPr>
              <p:grpSpPr>
                <a:xfrm>
                  <a:off x="2765611" y="3810000"/>
                  <a:ext cx="1958789" cy="2397253"/>
                  <a:chOff x="5280211" y="3787901"/>
                  <a:chExt cx="1958789" cy="2397253"/>
                </a:xfrm>
              </p:grpSpPr>
              <p:pic>
                <p:nvPicPr>
                  <p:cNvPr id="10" name="Rectangle 15378" descr="Server"/>
                  <p:cNvPicPr>
                    <a:picLocks noChangeAspect="1" noChangeArrowheads="1"/>
                  </p:cNvPicPr>
                  <p:nvPr/>
                </p:nvPicPr>
                <p:blipFill>
                  <a:blip r:embed="rId14" cstate="print"/>
                  <a:srcRect/>
                  <a:stretch>
                    <a:fillRect/>
                  </a:stretch>
                </p:blipFill>
                <p:spPr bwMode="auto">
                  <a:xfrm>
                    <a:off x="5562600" y="3787901"/>
                    <a:ext cx="1676400" cy="2397253"/>
                  </a:xfrm>
                  <a:prstGeom prst="rect">
                    <a:avLst/>
                  </a:prstGeom>
                  <a:noFill/>
                  <a:ln w="9525">
                    <a:noFill/>
                    <a:miter lim="800000"/>
                    <a:headEnd/>
                    <a:tailEnd/>
                  </a:ln>
                </p:spPr>
              </p:pic>
              <p:grpSp>
                <p:nvGrpSpPr>
                  <p:cNvPr id="11" name="Group 61"/>
                  <p:cNvGrpSpPr/>
                  <p:nvPr/>
                </p:nvGrpSpPr>
                <p:grpSpPr>
                  <a:xfrm>
                    <a:off x="5280211" y="4905188"/>
                    <a:ext cx="1958789" cy="735135"/>
                    <a:chOff x="5430" y="2678541"/>
                    <a:chExt cx="4233900" cy="1414628"/>
                  </a:xfrm>
                </p:grpSpPr>
                <p:sp>
                  <p:nvSpPr>
                    <p:cNvPr id="12" name="Right Arrow 11"/>
                    <p:cNvSpPr/>
                    <p:nvPr/>
                  </p:nvSpPr>
                  <p:spPr bwMode="auto">
                    <a:xfrm rot="5400000">
                      <a:off x="2034236" y="2879255"/>
                      <a:ext cx="749298" cy="347870"/>
                    </a:xfrm>
                    <a:prstGeom prst="rightArrow">
                      <a:avLst>
                        <a:gd name="adj1" fmla="val 50000"/>
                        <a:gd name="adj2" fmla="val 61428"/>
                      </a:avLst>
                    </a:prstGeom>
                    <a:gradFill>
                      <a:gsLst>
                        <a:gs pos="0">
                          <a:srgbClr val="FFCD2F">
                            <a:alpha val="0"/>
                          </a:srgbClr>
                        </a:gs>
                        <a:gs pos="100000">
                          <a:srgbClr val="FFC000">
                            <a:alpha val="88000"/>
                          </a:srgbClr>
                        </a:gs>
                      </a:gsLst>
                      <a:lin ang="0" scaled="0"/>
                    </a:gradFill>
                    <a:ln>
                      <a:noFill/>
                      <a:headEnd type="none" w="med" len="med"/>
                      <a:tailEnd type="none" w="med" len="med"/>
                    </a:ln>
                    <a:effectLst/>
                    <a:scene3d>
                      <a:camera prst="orthographicFront" fov="0">
                        <a:rot lat="0" lon="0" rev="0"/>
                      </a:camera>
                      <a:lightRig rig="glow" dir="t">
                        <a:rot lat="0" lon="0" rev="6360000"/>
                      </a:lightRig>
                    </a:scene3d>
                    <a:sp3d prstMaterial="flat">
                      <a:bevelT w="88900" h="381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rtl="0" fontAlgn="base">
                        <a:spcBef>
                          <a:spcPct val="0"/>
                        </a:spcBef>
                        <a:spcAft>
                          <a:spcPct val="0"/>
                        </a:spcAft>
                      </a:pPr>
                      <a:endParaRPr lang="en-US" sz="1900" kern="1200" dirty="0">
                        <a:solidFill>
                          <a:srgbClr val="FFFFFF"/>
                        </a:solidFill>
                        <a:effectLst>
                          <a:outerShdw blurRad="38100" dist="38100" dir="2700000" algn="tl">
                            <a:srgbClr val="000000">
                              <a:alpha val="43137"/>
                            </a:srgbClr>
                          </a:outerShdw>
                        </a:effectLst>
                        <a:latin typeface="Segoe" pitchFamily="34" charset="0"/>
                        <a:ea typeface="+mn-ea"/>
                        <a:cs typeface="+mn-cs"/>
                      </a:endParaRPr>
                    </a:p>
                  </p:txBody>
                </p:sp>
                <p:sp>
                  <p:nvSpPr>
                    <p:cNvPr id="13" name="Flowchart: Data 12"/>
                    <p:cNvSpPr/>
                    <p:nvPr/>
                  </p:nvSpPr>
                  <p:spPr bwMode="auto">
                    <a:xfrm>
                      <a:off x="5430" y="3254433"/>
                      <a:ext cx="4233900" cy="838736"/>
                    </a:xfrm>
                    <a:prstGeom prst="flowChartInputOutput">
                      <a:avLst/>
                    </a:prstGeom>
                    <a:gradFill>
                      <a:gsLst>
                        <a:gs pos="0">
                          <a:schemeClr val="accent5">
                            <a:lumMod val="50000"/>
                            <a:alpha val="80000"/>
                          </a:schemeClr>
                        </a:gs>
                        <a:gs pos="100000">
                          <a:schemeClr val="accent5">
                            <a:lumMod val="75000"/>
                            <a:alpha val="38000"/>
                          </a:schemeClr>
                        </a:gs>
                      </a:gsLst>
                      <a:lin ang="16200000" scaled="0"/>
                    </a:gradFill>
                    <a:ln>
                      <a:solidFill>
                        <a:schemeClr val="tx1">
                          <a:lumMod val="85000"/>
                          <a:lumOff val="15000"/>
                          <a:alpha val="43000"/>
                        </a:schemeClr>
                      </a:solidFill>
                      <a:headEnd type="none" w="med" len="med"/>
                      <a:tailEnd type="none" w="med" len="med"/>
                    </a:ln>
                    <a:effectLst/>
                    <a:scene3d>
                      <a:camera prst="orthographicFront" fov="0">
                        <a:rot lat="0" lon="0" rev="0"/>
                      </a:camera>
                      <a:lightRig rig="glow" dir="t">
                        <a:rot lat="0" lon="0" rev="6360000"/>
                      </a:lightRig>
                    </a:scene3d>
                    <a:sp3d prstMaterial="flat">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rtl="0" fontAlgn="base">
                        <a:spcBef>
                          <a:spcPct val="0"/>
                        </a:spcBef>
                        <a:spcAft>
                          <a:spcPct val="0"/>
                        </a:spcAft>
                      </a:pPr>
                      <a:r>
                        <a:rPr lang="en-US" sz="900" b="1" kern="1200" dirty="0">
                          <a:solidFill>
                            <a:srgbClr val="FFFFFF"/>
                          </a:solidFill>
                          <a:effectLst>
                            <a:outerShdw blurRad="38100" dist="38100" dir="2700000" algn="tl">
                              <a:srgbClr val="000000">
                                <a:alpha val="43137"/>
                              </a:srgbClr>
                            </a:outerShdw>
                          </a:effectLst>
                          <a:latin typeface="Segoe" pitchFamily="34" charset="0"/>
                          <a:ea typeface="+mn-ea"/>
                          <a:cs typeface="+mn-cs"/>
                        </a:rPr>
                        <a:t>FCI Classify</a:t>
                      </a:r>
                    </a:p>
                  </p:txBody>
                </p:sp>
              </p:grpSp>
            </p:grpSp>
            <p:pic>
              <p:nvPicPr>
                <p:cNvPr id="9" name="Picture 149" descr="XP icon my documents"/>
                <p:cNvPicPr>
                  <a:picLocks noChangeAspect="1" noChangeArrowheads="1"/>
                </p:cNvPicPr>
                <p:nvPr/>
              </p:nvPicPr>
              <p:blipFill>
                <a:blip r:embed="rId15" cstate="print"/>
                <a:srcRect/>
                <a:stretch>
                  <a:fillRect/>
                </a:stretch>
              </p:blipFill>
              <p:spPr bwMode="auto">
                <a:xfrm>
                  <a:off x="3733800" y="4535488"/>
                  <a:ext cx="305268" cy="341312"/>
                </a:xfrm>
                <a:prstGeom prst="rect">
                  <a:avLst/>
                </a:prstGeom>
                <a:noFill/>
              </p:spPr>
            </p:pic>
          </p:grpSp>
          <p:sp>
            <p:nvSpPr>
              <p:cNvPr id="7" name="Oval 6"/>
              <p:cNvSpPr/>
              <p:nvPr/>
            </p:nvSpPr>
            <p:spPr bwMode="auto">
              <a:xfrm>
                <a:off x="3276600" y="1371600"/>
                <a:ext cx="228600" cy="228600"/>
              </a:xfrm>
              <a:prstGeom prst="ellipse">
                <a:avLst/>
              </a:prstGeom>
              <a:solidFill>
                <a:schemeClr val="accent5">
                  <a:lumMod val="40000"/>
                  <a:lumOff val="60000"/>
                </a:schemeClr>
              </a:solidFill>
              <a:ln>
                <a:noFill/>
                <a:headEnd type="none" w="med" len="med"/>
                <a:tailEnd type="none" w="med" len="med"/>
              </a:ln>
              <a:effectLst/>
              <a:scene3d>
                <a:camera prst="orthographicFront" fov="0">
                  <a:rot lat="0" lon="0" rev="0"/>
                </a:camera>
                <a:lightRig rig="glow" dir="t">
                  <a:rot lat="0" lon="0" rev="6360000"/>
                </a:lightRig>
              </a:scene3d>
              <a:sp3d prstMaterial="flat">
                <a:bevelT w="152400" h="1016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1100" kern="1200" dirty="0">
                    <a:solidFill>
                      <a:srgbClr val="000000"/>
                    </a:solidFill>
                    <a:effectLst>
                      <a:outerShdw blurRad="38100" dist="38100" dir="2700000" algn="tl">
                        <a:srgbClr val="000000">
                          <a:alpha val="43137"/>
                        </a:srgbClr>
                      </a:outerShdw>
                    </a:effectLst>
                    <a:latin typeface="Segoe" pitchFamily="34" charset="0"/>
                    <a:ea typeface="+mn-ea"/>
                    <a:cs typeface="+mn-cs"/>
                  </a:rPr>
                  <a:t>2</a:t>
                </a:r>
              </a:p>
            </p:txBody>
          </p:sp>
        </p:grpSp>
        <p:sp>
          <p:nvSpPr>
            <p:cNvPr id="72" name="Right Arrow 71"/>
            <p:cNvSpPr/>
            <p:nvPr/>
          </p:nvSpPr>
          <p:spPr bwMode="auto">
            <a:xfrm rot="5400000">
              <a:off x="3362269" y="3658071"/>
              <a:ext cx="272297" cy="118956"/>
            </a:xfrm>
            <a:prstGeom prst="rightArrow">
              <a:avLst>
                <a:gd name="adj1" fmla="val 50000"/>
                <a:gd name="adj2" fmla="val 61428"/>
              </a:avLst>
            </a:prstGeom>
            <a:gradFill>
              <a:gsLst>
                <a:gs pos="0">
                  <a:srgbClr val="FFCD2F">
                    <a:alpha val="0"/>
                  </a:srgbClr>
                </a:gs>
                <a:gs pos="100000">
                  <a:srgbClr val="FFC000">
                    <a:alpha val="88000"/>
                  </a:srgbClr>
                </a:gs>
              </a:gsLst>
              <a:lin ang="0" scaled="0"/>
            </a:gradFill>
            <a:ln>
              <a:noFill/>
              <a:headEnd type="none" w="med" len="med"/>
              <a:tailEnd type="none" w="med" len="med"/>
            </a:ln>
            <a:effectLst/>
            <a:scene3d>
              <a:camera prst="orthographicFront" fov="0">
                <a:rot lat="0" lon="0" rev="0"/>
              </a:camera>
              <a:lightRig rig="glow" dir="t">
                <a:rot lat="0" lon="0" rev="6360000"/>
              </a:lightRig>
            </a:scene3d>
            <a:sp3d prstMaterial="flat">
              <a:bevelT w="88900" h="381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rtl="0" fontAlgn="base">
                <a:spcBef>
                  <a:spcPct val="0"/>
                </a:spcBef>
                <a:spcAft>
                  <a:spcPct val="0"/>
                </a:spcAft>
              </a:pPr>
              <a:endParaRPr lang="en-US" sz="1900" kern="1200" dirty="0">
                <a:solidFill>
                  <a:srgbClr val="FFFFFF"/>
                </a:solidFill>
                <a:effectLst>
                  <a:outerShdw blurRad="38100" dist="38100" dir="2700000" algn="tl">
                    <a:srgbClr val="000000">
                      <a:alpha val="43137"/>
                    </a:srgbClr>
                  </a:outerShdw>
                </a:effectLst>
                <a:latin typeface="Segoe" pitchFamily="34" charset="0"/>
                <a:ea typeface="+mn-ea"/>
                <a:cs typeface="+mn-cs"/>
              </a:endParaRPr>
            </a:p>
          </p:txBody>
        </p:sp>
        <p:pic>
          <p:nvPicPr>
            <p:cNvPr id="73" name="Picture 149" descr="XP icon my documents"/>
            <p:cNvPicPr>
              <a:picLocks noChangeAspect="1" noChangeArrowheads="1"/>
            </p:cNvPicPr>
            <p:nvPr/>
          </p:nvPicPr>
          <p:blipFill>
            <a:blip r:embed="rId15" cstate="print"/>
            <a:srcRect/>
            <a:stretch>
              <a:fillRect/>
            </a:stretch>
          </p:blipFill>
          <p:spPr bwMode="auto">
            <a:xfrm>
              <a:off x="3382618" y="3848379"/>
              <a:ext cx="225633" cy="238680"/>
            </a:xfrm>
            <a:prstGeom prst="rect">
              <a:avLst/>
            </a:prstGeom>
            <a:noFill/>
          </p:spPr>
        </p:pic>
        <p:sp>
          <p:nvSpPr>
            <p:cNvPr id="74" name="TextBox 73"/>
            <p:cNvSpPr txBox="1"/>
            <p:nvPr/>
          </p:nvSpPr>
          <p:spPr>
            <a:xfrm>
              <a:off x="3429000" y="3886200"/>
              <a:ext cx="255198" cy="261610"/>
            </a:xfrm>
            <a:prstGeom prst="rect">
              <a:avLst/>
            </a:prstGeom>
            <a:noFill/>
          </p:spPr>
          <p:txBody>
            <a:bodyPr wrap="none" rtlCol="0">
              <a:spAutoFit/>
            </a:bodyPr>
            <a:lstStyle/>
            <a:p>
              <a:r>
                <a:rPr lang="en-US" sz="1100" dirty="0" smtClean="0">
                  <a:latin typeface="Harrington" pitchFamily="82" charset="0"/>
                </a:rPr>
                <a:t>c</a:t>
              </a:r>
              <a:endParaRPr lang="en-US" sz="1100" dirty="0">
                <a:latin typeface="Harrington" pitchFamily="82" charset="0"/>
              </a:endParaRPr>
            </a:p>
          </p:txBody>
        </p:sp>
      </p:grpSp>
      <p:grpSp>
        <p:nvGrpSpPr>
          <p:cNvPr id="79" name="Group 78"/>
          <p:cNvGrpSpPr/>
          <p:nvPr/>
        </p:nvGrpSpPr>
        <p:grpSpPr>
          <a:xfrm>
            <a:off x="4472414" y="2286000"/>
            <a:ext cx="1466659" cy="1828800"/>
            <a:chOff x="4472414" y="2286000"/>
            <a:chExt cx="1466659" cy="1828800"/>
          </a:xfrm>
        </p:grpSpPr>
        <p:grpSp>
          <p:nvGrpSpPr>
            <p:cNvPr id="27" name="Group 95"/>
            <p:cNvGrpSpPr/>
            <p:nvPr/>
          </p:nvGrpSpPr>
          <p:grpSpPr>
            <a:xfrm>
              <a:off x="4472414" y="2286000"/>
              <a:ext cx="1466659" cy="1828800"/>
              <a:chOff x="5463014" y="1371600"/>
              <a:chExt cx="1466659" cy="1828800"/>
            </a:xfrm>
          </p:grpSpPr>
          <p:grpSp>
            <p:nvGrpSpPr>
              <p:cNvPr id="28" name="Group 61"/>
              <p:cNvGrpSpPr/>
              <p:nvPr/>
            </p:nvGrpSpPr>
            <p:grpSpPr>
              <a:xfrm>
                <a:off x="5463014" y="1371600"/>
                <a:ext cx="1466659" cy="1828800"/>
                <a:chOff x="5082014" y="3733801"/>
                <a:chExt cx="1466659" cy="1828800"/>
              </a:xfrm>
            </p:grpSpPr>
            <p:grpSp>
              <p:nvGrpSpPr>
                <p:cNvPr id="30" name="Group 234"/>
                <p:cNvGrpSpPr/>
                <p:nvPr/>
              </p:nvGrpSpPr>
              <p:grpSpPr>
                <a:xfrm>
                  <a:off x="5082014" y="3733801"/>
                  <a:ext cx="1466659" cy="1725390"/>
                  <a:chOff x="2837061" y="3810000"/>
                  <a:chExt cx="1984301" cy="2467309"/>
                </a:xfrm>
              </p:grpSpPr>
              <p:grpSp>
                <p:nvGrpSpPr>
                  <p:cNvPr id="32" name="Group 235"/>
                  <p:cNvGrpSpPr/>
                  <p:nvPr/>
                </p:nvGrpSpPr>
                <p:grpSpPr>
                  <a:xfrm>
                    <a:off x="2837061" y="3810000"/>
                    <a:ext cx="1984301" cy="2397253"/>
                    <a:chOff x="5351661" y="3787901"/>
                    <a:chExt cx="1984301" cy="2397253"/>
                  </a:xfrm>
                </p:grpSpPr>
                <p:pic>
                  <p:nvPicPr>
                    <p:cNvPr id="35" name="Rectangle 15378" descr="Server"/>
                    <p:cNvPicPr>
                      <a:picLocks noChangeAspect="1" noChangeArrowheads="1"/>
                    </p:cNvPicPr>
                    <p:nvPr/>
                  </p:nvPicPr>
                  <p:blipFill>
                    <a:blip r:embed="rId14" cstate="print"/>
                    <a:srcRect/>
                    <a:stretch>
                      <a:fillRect/>
                    </a:stretch>
                  </p:blipFill>
                  <p:spPr bwMode="auto">
                    <a:xfrm>
                      <a:off x="5562600" y="3787901"/>
                      <a:ext cx="1676400" cy="2397253"/>
                    </a:xfrm>
                    <a:prstGeom prst="rect">
                      <a:avLst/>
                    </a:prstGeom>
                    <a:noFill/>
                    <a:ln w="9525">
                      <a:noFill/>
                      <a:miter lim="800000"/>
                      <a:headEnd/>
                      <a:tailEnd/>
                    </a:ln>
                  </p:spPr>
                </p:pic>
                <p:grpSp>
                  <p:nvGrpSpPr>
                    <p:cNvPr id="36" name="Group 61"/>
                    <p:cNvGrpSpPr/>
                    <p:nvPr/>
                  </p:nvGrpSpPr>
                  <p:grpSpPr>
                    <a:xfrm>
                      <a:off x="5351661" y="4905186"/>
                      <a:ext cx="1984301" cy="1016316"/>
                      <a:chOff x="159866" y="2678541"/>
                      <a:chExt cx="4289045" cy="1955708"/>
                    </a:xfrm>
                  </p:grpSpPr>
                  <p:sp>
                    <p:nvSpPr>
                      <p:cNvPr id="37" name="Right Arrow 36"/>
                      <p:cNvSpPr/>
                      <p:nvPr/>
                    </p:nvSpPr>
                    <p:spPr bwMode="auto">
                      <a:xfrm rot="5400000">
                        <a:off x="2034236" y="2879255"/>
                        <a:ext cx="749298" cy="347870"/>
                      </a:xfrm>
                      <a:prstGeom prst="rightArrow">
                        <a:avLst>
                          <a:gd name="adj1" fmla="val 50000"/>
                          <a:gd name="adj2" fmla="val 61428"/>
                        </a:avLst>
                      </a:prstGeom>
                      <a:gradFill>
                        <a:gsLst>
                          <a:gs pos="0">
                            <a:srgbClr val="FFCD2F">
                              <a:alpha val="0"/>
                            </a:srgbClr>
                          </a:gs>
                          <a:gs pos="100000">
                            <a:srgbClr val="FFC000">
                              <a:alpha val="88000"/>
                            </a:srgbClr>
                          </a:gs>
                        </a:gsLst>
                        <a:lin ang="0" scaled="0"/>
                      </a:gradFill>
                      <a:ln>
                        <a:noFill/>
                        <a:headEnd type="none" w="med" len="med"/>
                        <a:tailEnd type="none" w="med" len="med"/>
                      </a:ln>
                      <a:effectLst/>
                      <a:scene3d>
                        <a:camera prst="orthographicFront" fov="0">
                          <a:rot lat="0" lon="0" rev="0"/>
                        </a:camera>
                        <a:lightRig rig="glow" dir="t">
                          <a:rot lat="0" lon="0" rev="6360000"/>
                        </a:lightRig>
                      </a:scene3d>
                      <a:sp3d prstMaterial="flat">
                        <a:bevelT w="88900" h="381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rtl="0" fontAlgn="base">
                          <a:spcBef>
                            <a:spcPct val="0"/>
                          </a:spcBef>
                          <a:spcAft>
                            <a:spcPct val="0"/>
                          </a:spcAft>
                        </a:pPr>
                        <a:endParaRPr lang="en-US" sz="1900" kern="1200" dirty="0">
                          <a:solidFill>
                            <a:srgbClr val="FFFFFF"/>
                          </a:solidFill>
                          <a:effectLst>
                            <a:outerShdw blurRad="38100" dist="38100" dir="2700000" algn="tl">
                              <a:srgbClr val="000000">
                                <a:alpha val="43137"/>
                              </a:srgbClr>
                            </a:outerShdw>
                          </a:effectLst>
                          <a:latin typeface="Segoe" pitchFamily="34" charset="0"/>
                          <a:ea typeface="+mn-ea"/>
                          <a:cs typeface="+mn-cs"/>
                        </a:endParaRPr>
                      </a:p>
                    </p:txBody>
                  </p:sp>
                  <p:sp>
                    <p:nvSpPr>
                      <p:cNvPr id="38" name="Flowchart: Data 37"/>
                      <p:cNvSpPr/>
                      <p:nvPr/>
                    </p:nvSpPr>
                    <p:spPr bwMode="auto">
                      <a:xfrm>
                        <a:off x="159866" y="3254433"/>
                        <a:ext cx="4289045" cy="838736"/>
                      </a:xfrm>
                      <a:prstGeom prst="flowChartInputOutput">
                        <a:avLst/>
                      </a:prstGeom>
                      <a:gradFill>
                        <a:gsLst>
                          <a:gs pos="0">
                            <a:schemeClr val="accent5">
                              <a:lumMod val="50000"/>
                              <a:alpha val="80000"/>
                            </a:schemeClr>
                          </a:gs>
                          <a:gs pos="100000">
                            <a:schemeClr val="accent5">
                              <a:lumMod val="75000"/>
                              <a:alpha val="38000"/>
                            </a:schemeClr>
                          </a:gs>
                        </a:gsLst>
                        <a:lin ang="16200000" scaled="0"/>
                      </a:gradFill>
                      <a:ln>
                        <a:solidFill>
                          <a:schemeClr val="tx1">
                            <a:lumMod val="85000"/>
                            <a:lumOff val="15000"/>
                            <a:alpha val="43000"/>
                          </a:schemeClr>
                        </a:solidFill>
                        <a:headEnd type="none" w="med" len="med"/>
                        <a:tailEnd type="none" w="med" len="med"/>
                      </a:ln>
                      <a:effectLst/>
                      <a:scene3d>
                        <a:camera prst="orthographicFront" fov="0">
                          <a:rot lat="0" lon="0" rev="0"/>
                        </a:camera>
                        <a:lightRig rig="glow" dir="t">
                          <a:rot lat="0" lon="0" rev="6360000"/>
                        </a:lightRig>
                      </a:scene3d>
                      <a:sp3d prstMaterial="flat">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761719" rtl="0" fontAlgn="base">
                          <a:spcBef>
                            <a:spcPct val="0"/>
                          </a:spcBef>
                          <a:spcAft>
                            <a:spcPct val="0"/>
                          </a:spcAft>
                        </a:pPr>
                        <a:r>
                          <a:rPr lang="en-US" sz="900" b="1" kern="1200" dirty="0">
                            <a:solidFill>
                              <a:srgbClr val="FFFFFF"/>
                            </a:solidFill>
                            <a:effectLst>
                              <a:outerShdw blurRad="38100" dist="38100" dir="2700000" algn="tl">
                                <a:srgbClr val="000000">
                                  <a:alpha val="43137"/>
                                </a:srgbClr>
                              </a:outerShdw>
                            </a:effectLst>
                            <a:latin typeface="Segoe" pitchFamily="34" charset="0"/>
                            <a:ea typeface="+mn-ea"/>
                            <a:cs typeface="+mn-cs"/>
                          </a:rPr>
                          <a:t>Mgmt Task: </a:t>
                        </a:r>
                        <a:endParaRPr lang="en-US" sz="900" b="1" kern="1200" dirty="0" smtClean="0">
                          <a:solidFill>
                            <a:srgbClr val="FFFFFF"/>
                          </a:solidFill>
                          <a:effectLst>
                            <a:outerShdw blurRad="38100" dist="38100" dir="2700000" algn="tl">
                              <a:srgbClr val="000000">
                                <a:alpha val="43137"/>
                              </a:srgbClr>
                            </a:outerShdw>
                          </a:effectLst>
                          <a:latin typeface="Segoe" pitchFamily="34" charset="0"/>
                          <a:ea typeface="+mn-ea"/>
                          <a:cs typeface="+mn-cs"/>
                        </a:endParaRPr>
                      </a:p>
                      <a:p>
                        <a:pPr algn="ctr" defTabSz="761719" rtl="0" fontAlgn="base">
                          <a:spcBef>
                            <a:spcPct val="0"/>
                          </a:spcBef>
                          <a:spcAft>
                            <a:spcPct val="0"/>
                          </a:spcAft>
                        </a:pPr>
                        <a:r>
                          <a:rPr lang="en-US" sz="900" b="1" kern="1200" dirty="0" smtClean="0">
                            <a:solidFill>
                              <a:srgbClr val="FFFFFF"/>
                            </a:solidFill>
                            <a:effectLst>
                              <a:outerShdw blurRad="38100" dist="38100" dir="2700000" algn="tl">
                                <a:srgbClr val="000000">
                                  <a:alpha val="43137"/>
                                </a:srgbClr>
                              </a:outerShdw>
                            </a:effectLst>
                            <a:latin typeface="Segoe" pitchFamily="34" charset="0"/>
                            <a:ea typeface="+mn-ea"/>
                            <a:cs typeface="+mn-cs"/>
                          </a:rPr>
                          <a:t>AD RMS </a:t>
                        </a:r>
                        <a:r>
                          <a:rPr lang="en-US" sz="900" b="1" kern="1200" dirty="0">
                            <a:solidFill>
                              <a:srgbClr val="FFFFFF"/>
                            </a:solidFill>
                            <a:effectLst>
                              <a:outerShdw blurRad="38100" dist="38100" dir="2700000" algn="tl">
                                <a:srgbClr val="000000">
                                  <a:alpha val="43137"/>
                                </a:srgbClr>
                              </a:outerShdw>
                            </a:effectLst>
                            <a:latin typeface="Segoe" pitchFamily="34" charset="0"/>
                            <a:ea typeface="+mn-ea"/>
                            <a:cs typeface="+mn-cs"/>
                          </a:rPr>
                          <a:t>Protect</a:t>
                        </a:r>
                      </a:p>
                    </p:txBody>
                  </p:sp>
                  <p:sp>
                    <p:nvSpPr>
                      <p:cNvPr id="39" name="Right Arrow 38"/>
                      <p:cNvSpPr/>
                      <p:nvPr/>
                    </p:nvSpPr>
                    <p:spPr bwMode="auto">
                      <a:xfrm rot="5400000">
                        <a:off x="2062151" y="4085665"/>
                        <a:ext cx="749298" cy="347870"/>
                      </a:xfrm>
                      <a:prstGeom prst="rightArrow">
                        <a:avLst>
                          <a:gd name="adj1" fmla="val 50000"/>
                          <a:gd name="adj2" fmla="val 61428"/>
                        </a:avLst>
                      </a:prstGeom>
                      <a:gradFill>
                        <a:gsLst>
                          <a:gs pos="0">
                            <a:srgbClr val="FFCD2F">
                              <a:alpha val="0"/>
                            </a:srgbClr>
                          </a:gs>
                          <a:gs pos="100000">
                            <a:srgbClr val="FFC000">
                              <a:alpha val="88000"/>
                            </a:srgbClr>
                          </a:gs>
                        </a:gsLst>
                        <a:lin ang="0" scaled="0"/>
                      </a:gradFill>
                      <a:ln>
                        <a:noFill/>
                        <a:headEnd type="none" w="med" len="med"/>
                        <a:tailEnd type="none" w="med" len="med"/>
                      </a:ln>
                      <a:effectLst/>
                      <a:scene3d>
                        <a:camera prst="orthographicFront" fov="0">
                          <a:rot lat="0" lon="0" rev="0"/>
                        </a:camera>
                        <a:lightRig rig="glow" dir="t">
                          <a:rot lat="0" lon="0" rev="6360000"/>
                        </a:lightRig>
                      </a:scene3d>
                      <a:sp3d prstMaterial="flat">
                        <a:bevelT w="88900" h="381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rtl="0" fontAlgn="base">
                          <a:spcBef>
                            <a:spcPct val="0"/>
                          </a:spcBef>
                          <a:spcAft>
                            <a:spcPct val="0"/>
                          </a:spcAft>
                        </a:pPr>
                        <a:endParaRPr lang="en-US" sz="1900" kern="1200" dirty="0">
                          <a:solidFill>
                            <a:srgbClr val="FFFFFF"/>
                          </a:solidFill>
                          <a:effectLst>
                            <a:outerShdw blurRad="38100" dist="38100" dir="2700000" algn="tl">
                              <a:srgbClr val="000000">
                                <a:alpha val="43137"/>
                              </a:srgbClr>
                            </a:outerShdw>
                          </a:effectLst>
                          <a:latin typeface="Segoe" pitchFamily="34" charset="0"/>
                          <a:ea typeface="+mn-ea"/>
                          <a:cs typeface="+mn-cs"/>
                        </a:endParaRPr>
                      </a:p>
                    </p:txBody>
                  </p:sp>
                </p:grpSp>
              </p:grpSp>
              <p:pic>
                <p:nvPicPr>
                  <p:cNvPr id="33" name="Picture 149" descr="XP icon my documents"/>
                  <p:cNvPicPr>
                    <a:picLocks noChangeAspect="1" noChangeArrowheads="1"/>
                  </p:cNvPicPr>
                  <p:nvPr/>
                </p:nvPicPr>
                <p:blipFill>
                  <a:blip r:embed="rId15" cstate="print"/>
                  <a:srcRect/>
                  <a:stretch>
                    <a:fillRect/>
                  </a:stretch>
                </p:blipFill>
                <p:spPr bwMode="auto">
                  <a:xfrm>
                    <a:off x="3733800" y="4535488"/>
                    <a:ext cx="305268" cy="341312"/>
                  </a:xfrm>
                  <a:prstGeom prst="rect">
                    <a:avLst/>
                  </a:prstGeom>
                  <a:noFill/>
                </p:spPr>
              </p:pic>
              <p:pic>
                <p:nvPicPr>
                  <p:cNvPr id="34" name="Picture 149" descr="XP icon my documents"/>
                  <p:cNvPicPr>
                    <a:picLocks noChangeAspect="1" noChangeArrowheads="1"/>
                  </p:cNvPicPr>
                  <p:nvPr/>
                </p:nvPicPr>
                <p:blipFill>
                  <a:blip r:embed="rId15" cstate="print"/>
                  <a:srcRect/>
                  <a:stretch>
                    <a:fillRect/>
                  </a:stretch>
                </p:blipFill>
                <p:spPr bwMode="auto">
                  <a:xfrm>
                    <a:off x="3733800" y="5935996"/>
                    <a:ext cx="305268" cy="341313"/>
                  </a:xfrm>
                  <a:prstGeom prst="rect">
                    <a:avLst/>
                  </a:prstGeom>
                  <a:noFill/>
                </p:spPr>
              </p:pic>
            </p:grpSp>
            <p:pic>
              <p:nvPicPr>
                <p:cNvPr id="31" name="Picture 32" descr="Security shield windows"/>
                <p:cNvPicPr>
                  <a:picLocks noChangeAspect="1" noChangeArrowheads="1"/>
                </p:cNvPicPr>
                <p:nvPr/>
              </p:nvPicPr>
              <p:blipFill>
                <a:blip r:embed="rId9" cstate="print"/>
                <a:srcRect/>
                <a:stretch>
                  <a:fillRect/>
                </a:stretch>
              </p:blipFill>
              <p:spPr bwMode="auto">
                <a:xfrm>
                  <a:off x="5638800" y="5310610"/>
                  <a:ext cx="199421" cy="251991"/>
                </a:xfrm>
                <a:prstGeom prst="rect">
                  <a:avLst/>
                </a:prstGeom>
                <a:noFill/>
              </p:spPr>
            </p:pic>
          </p:grpSp>
          <p:sp>
            <p:nvSpPr>
              <p:cNvPr id="29" name="Oval 28"/>
              <p:cNvSpPr/>
              <p:nvPr/>
            </p:nvSpPr>
            <p:spPr bwMode="auto">
              <a:xfrm>
                <a:off x="6248400" y="1371600"/>
                <a:ext cx="228600" cy="228600"/>
              </a:xfrm>
              <a:prstGeom prst="ellipse">
                <a:avLst/>
              </a:prstGeom>
              <a:solidFill>
                <a:schemeClr val="accent5">
                  <a:lumMod val="40000"/>
                  <a:lumOff val="60000"/>
                </a:schemeClr>
              </a:solidFill>
              <a:ln>
                <a:noFill/>
                <a:headEnd type="none" w="med" len="med"/>
                <a:tailEnd type="none" w="med" len="med"/>
              </a:ln>
              <a:effectLst/>
              <a:scene3d>
                <a:camera prst="orthographicFront" fov="0">
                  <a:rot lat="0" lon="0" rev="0"/>
                </a:camera>
                <a:lightRig rig="glow" dir="t">
                  <a:rot lat="0" lon="0" rev="6360000"/>
                </a:lightRig>
              </a:scene3d>
              <a:sp3d prstMaterial="flat">
                <a:bevelT w="152400" h="1016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1100" kern="1200" dirty="0">
                    <a:solidFill>
                      <a:srgbClr val="000000"/>
                    </a:solidFill>
                    <a:effectLst>
                      <a:outerShdw blurRad="38100" dist="38100" dir="2700000" algn="tl">
                        <a:srgbClr val="000000">
                          <a:alpha val="43137"/>
                        </a:srgbClr>
                      </a:outerShdw>
                    </a:effectLst>
                    <a:latin typeface="Segoe" pitchFamily="34" charset="0"/>
                    <a:ea typeface="+mn-ea"/>
                    <a:cs typeface="+mn-cs"/>
                  </a:rPr>
                  <a:t>3</a:t>
                </a:r>
              </a:p>
            </p:txBody>
          </p:sp>
        </p:grpSp>
        <p:sp>
          <p:nvSpPr>
            <p:cNvPr id="75" name="TextBox 74"/>
            <p:cNvSpPr txBox="1"/>
            <p:nvPr/>
          </p:nvSpPr>
          <p:spPr>
            <a:xfrm>
              <a:off x="5181600" y="2819400"/>
              <a:ext cx="255198" cy="261610"/>
            </a:xfrm>
            <a:prstGeom prst="rect">
              <a:avLst/>
            </a:prstGeom>
            <a:noFill/>
          </p:spPr>
          <p:txBody>
            <a:bodyPr wrap="none" rtlCol="0">
              <a:spAutoFit/>
            </a:bodyPr>
            <a:lstStyle/>
            <a:p>
              <a:r>
                <a:rPr lang="en-US" sz="1100" dirty="0" smtClean="0">
                  <a:latin typeface="Harrington" pitchFamily="82" charset="0"/>
                </a:rPr>
                <a:t>c</a:t>
              </a:r>
              <a:endParaRPr lang="en-US" sz="1100" dirty="0">
                <a:latin typeface="Harrington" pitchFamily="82" charset="0"/>
              </a:endParaRPr>
            </a:p>
          </p:txBody>
        </p:sp>
      </p:grpSp>
      <p:grpSp>
        <p:nvGrpSpPr>
          <p:cNvPr id="77" name="Group 76"/>
          <p:cNvGrpSpPr/>
          <p:nvPr/>
        </p:nvGrpSpPr>
        <p:grpSpPr>
          <a:xfrm>
            <a:off x="533400" y="2545535"/>
            <a:ext cx="1676401" cy="1144584"/>
            <a:chOff x="533400" y="2545535"/>
            <a:chExt cx="1676401" cy="1144584"/>
          </a:xfrm>
        </p:grpSpPr>
        <p:grpSp>
          <p:nvGrpSpPr>
            <p:cNvPr id="22" name="Group 22"/>
            <p:cNvGrpSpPr>
              <a:grpSpLocks/>
            </p:cNvGrpSpPr>
            <p:nvPr/>
          </p:nvGrpSpPr>
          <p:grpSpPr bwMode="auto">
            <a:xfrm>
              <a:off x="533400" y="2547119"/>
              <a:ext cx="1676401" cy="1143000"/>
              <a:chOff x="236" y="876"/>
              <a:chExt cx="1858" cy="1529"/>
            </a:xfrm>
          </p:grpSpPr>
          <p:pic>
            <p:nvPicPr>
              <p:cNvPr id="24" name="Picture 23" descr="clear rectangle glow Blue"/>
              <p:cNvPicPr>
                <a:picLocks noChangeAspect="1" noChangeArrowheads="1"/>
              </p:cNvPicPr>
              <p:nvPr/>
            </p:nvPicPr>
            <p:blipFill>
              <a:blip r:embed="rId16" cstate="print"/>
              <a:srcRect/>
              <a:stretch>
                <a:fillRect/>
              </a:stretch>
            </p:blipFill>
            <p:spPr bwMode="auto">
              <a:xfrm>
                <a:off x="246" y="876"/>
                <a:ext cx="1848" cy="1529"/>
              </a:xfrm>
              <a:prstGeom prst="rect">
                <a:avLst/>
              </a:prstGeom>
              <a:noFill/>
            </p:spPr>
          </p:pic>
          <p:pic>
            <p:nvPicPr>
              <p:cNvPr id="25" name="Picture 24" descr="clear rectangle glow Blue corner copy"/>
              <p:cNvPicPr>
                <a:picLocks noChangeAspect="1" noChangeArrowheads="1"/>
              </p:cNvPicPr>
              <p:nvPr/>
            </p:nvPicPr>
            <p:blipFill>
              <a:blip r:embed="rId17" cstate="print"/>
              <a:srcRect/>
              <a:stretch>
                <a:fillRect/>
              </a:stretch>
            </p:blipFill>
            <p:spPr bwMode="auto">
              <a:xfrm>
                <a:off x="236" y="884"/>
                <a:ext cx="340" cy="340"/>
              </a:xfrm>
              <a:prstGeom prst="rect">
                <a:avLst/>
              </a:prstGeom>
              <a:noFill/>
            </p:spPr>
          </p:pic>
          <p:sp>
            <p:nvSpPr>
              <p:cNvPr id="26" name="Text Box 25"/>
              <p:cNvSpPr txBox="1">
                <a:spLocks noChangeArrowheads="1"/>
              </p:cNvSpPr>
              <p:nvPr/>
            </p:nvSpPr>
            <p:spPr bwMode="auto">
              <a:xfrm>
                <a:off x="324" y="966"/>
                <a:ext cx="205" cy="329"/>
              </a:xfrm>
              <a:prstGeom prst="rect">
                <a:avLst/>
              </a:prstGeom>
              <a:noFill/>
              <a:ln w="9525" algn="ctr">
                <a:noFill/>
                <a:miter lim="800000"/>
                <a:headEnd/>
                <a:tailEnd/>
              </a:ln>
              <a:effectLst/>
            </p:spPr>
            <p:txBody>
              <a:bodyPr wrap="none">
                <a:spAutoFit/>
              </a:bodyPr>
              <a:lstStyle/>
              <a:p>
                <a:pPr algn="l" rtl="0"/>
                <a:endParaRPr lang="en-US" sz="1000" kern="1200" dirty="0">
                  <a:solidFill>
                    <a:srgbClr val="000000"/>
                  </a:solidFill>
                  <a:latin typeface="Segoe"/>
                  <a:ea typeface="+mn-ea"/>
                  <a:cs typeface="+mn-cs"/>
                </a:endParaRPr>
              </a:p>
            </p:txBody>
          </p:sp>
        </p:grpSp>
        <p:pic>
          <p:nvPicPr>
            <p:cNvPr id="20" name="Picture 27" descr="MSN dude green"/>
            <p:cNvPicPr>
              <a:picLocks noChangeAspect="1" noChangeArrowheads="1"/>
            </p:cNvPicPr>
            <p:nvPr/>
          </p:nvPicPr>
          <p:blipFill>
            <a:blip r:embed="rId18" cstate="print"/>
            <a:srcRect/>
            <a:stretch>
              <a:fillRect/>
            </a:stretch>
          </p:blipFill>
          <p:spPr bwMode="auto">
            <a:xfrm>
              <a:off x="617720" y="2728548"/>
              <a:ext cx="830080" cy="700452"/>
            </a:xfrm>
            <a:prstGeom prst="rect">
              <a:avLst/>
            </a:prstGeom>
            <a:noFill/>
          </p:spPr>
        </p:pic>
        <p:pic>
          <p:nvPicPr>
            <p:cNvPr id="21" name="Picture 28" descr="arrow 0 blue arrow curved 10"/>
            <p:cNvPicPr>
              <a:picLocks noChangeAspect="1" noChangeArrowheads="1"/>
            </p:cNvPicPr>
            <p:nvPr/>
          </p:nvPicPr>
          <p:blipFill>
            <a:blip r:embed="rId19" cstate="print"/>
            <a:srcRect/>
            <a:stretch>
              <a:fillRect/>
            </a:stretch>
          </p:blipFill>
          <p:spPr bwMode="auto">
            <a:xfrm rot="20932223" flipV="1">
              <a:off x="1207389" y="2812500"/>
              <a:ext cx="518800" cy="340134"/>
            </a:xfrm>
            <a:prstGeom prst="rect">
              <a:avLst/>
            </a:prstGeom>
            <a:noFill/>
          </p:spPr>
        </p:pic>
        <p:pic>
          <p:nvPicPr>
            <p:cNvPr id="17" name="Rectangle 15378" descr="Server"/>
            <p:cNvPicPr>
              <a:picLocks noChangeAspect="1" noChangeArrowheads="1"/>
            </p:cNvPicPr>
            <p:nvPr/>
          </p:nvPicPr>
          <p:blipFill>
            <a:blip r:embed="rId14" cstate="print"/>
            <a:srcRect/>
            <a:stretch>
              <a:fillRect/>
            </a:stretch>
          </p:blipFill>
          <p:spPr bwMode="auto">
            <a:xfrm>
              <a:off x="1647133" y="2893481"/>
              <a:ext cx="384296" cy="546895"/>
            </a:xfrm>
            <a:prstGeom prst="rect">
              <a:avLst/>
            </a:prstGeom>
            <a:noFill/>
            <a:ln w="9525">
              <a:noFill/>
              <a:miter lim="800000"/>
              <a:headEnd/>
              <a:tailEnd/>
            </a:ln>
          </p:spPr>
        </p:pic>
        <p:pic>
          <p:nvPicPr>
            <p:cNvPr id="18" name="Picture 149" descr="XP icon my documents"/>
            <p:cNvPicPr>
              <a:picLocks noChangeAspect="1" noChangeArrowheads="1"/>
            </p:cNvPicPr>
            <p:nvPr/>
          </p:nvPicPr>
          <p:blipFill>
            <a:blip r:embed="rId8" cstate="print"/>
            <a:srcRect/>
            <a:stretch>
              <a:fillRect/>
            </a:stretch>
          </p:blipFill>
          <p:spPr bwMode="auto">
            <a:xfrm>
              <a:off x="1438309" y="3101306"/>
              <a:ext cx="278861" cy="310284"/>
            </a:xfrm>
            <a:prstGeom prst="rect">
              <a:avLst/>
            </a:prstGeom>
            <a:noFill/>
          </p:spPr>
        </p:pic>
        <p:sp>
          <p:nvSpPr>
            <p:cNvPr id="76" name="Oval 75"/>
            <p:cNvSpPr/>
            <p:nvPr/>
          </p:nvSpPr>
          <p:spPr bwMode="auto">
            <a:xfrm>
              <a:off x="537176" y="2545535"/>
              <a:ext cx="228600" cy="228600"/>
            </a:xfrm>
            <a:prstGeom prst="ellipse">
              <a:avLst/>
            </a:prstGeom>
            <a:solidFill>
              <a:schemeClr val="accent5">
                <a:lumMod val="40000"/>
                <a:lumOff val="60000"/>
              </a:schemeClr>
            </a:solidFill>
            <a:ln>
              <a:noFill/>
              <a:headEnd type="none" w="med" len="med"/>
              <a:tailEnd type="none" w="med" len="med"/>
            </a:ln>
            <a:effectLst/>
            <a:scene3d>
              <a:camera prst="orthographicFront" fov="0">
                <a:rot lat="0" lon="0" rev="0"/>
              </a:camera>
              <a:lightRig rig="glow" dir="t">
                <a:rot lat="0" lon="0" rev="6360000"/>
              </a:lightRig>
            </a:scene3d>
            <a:sp3d prstMaterial="flat">
              <a:bevelT w="152400" h="101600"/>
              <a:contourClr>
                <a:schemeClr val="bg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1100" kern="1200" dirty="0" smtClean="0">
                  <a:solidFill>
                    <a:srgbClr val="000000"/>
                  </a:solidFill>
                  <a:effectLst>
                    <a:outerShdw blurRad="38100" dist="38100" dir="2700000" algn="tl">
                      <a:srgbClr val="000000">
                        <a:alpha val="43137"/>
                      </a:srgbClr>
                    </a:outerShdw>
                  </a:effectLst>
                  <a:latin typeface="Segoe" pitchFamily="34" charset="0"/>
                  <a:ea typeface="+mn-ea"/>
                  <a:cs typeface="+mn-cs"/>
                </a:rPr>
                <a:t>1</a:t>
              </a:r>
              <a:endParaRPr lang="en-US" sz="1100" kern="1200" dirty="0">
                <a:solidFill>
                  <a:srgbClr val="000000"/>
                </a:solidFill>
                <a:effectLst>
                  <a:outerShdw blurRad="38100" dist="38100" dir="2700000" algn="tl">
                    <a:srgbClr val="000000">
                      <a:alpha val="43137"/>
                    </a:srgbClr>
                  </a:outerShdw>
                </a:effectLst>
                <a:latin typeface="Segoe" pitchFamily="34" charset="0"/>
                <a:ea typeface="+mn-ea"/>
                <a:cs typeface="+mn-cs"/>
              </a:endParaRPr>
            </a:p>
          </p:txBody>
        </p:sp>
      </p:grpSp>
    </p:spTree>
    <p:extLst>
      <p:ext uri="{BB962C8B-B14F-4D97-AF65-F5344CB8AC3E}">
        <p14:creationId xmlns:p14="http://schemas.microsoft.com/office/powerpoint/2010/main" xmlns="" val="18670860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500"/>
                                        <p:tgtEl>
                                          <p:spTgt spid="6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0"/>
                                  </p:stCondLst>
                                  <p:childTnLst>
                                    <p:set>
                                      <p:cBhvr>
                                        <p:cTn id="17" dur="1" fill="hold">
                                          <p:stCondLst>
                                            <p:cond delay="0"/>
                                          </p:stCondLst>
                                        </p:cTn>
                                        <p:tgtEl>
                                          <p:spTgt spid="78"/>
                                        </p:tgtEl>
                                        <p:attrNameLst>
                                          <p:attrName>style.visibility</p:attrName>
                                        </p:attrNameLst>
                                      </p:cBhvr>
                                      <p:to>
                                        <p:strVal val="visible"/>
                                      </p:to>
                                    </p:set>
                                    <p:animEffect transition="in" filter="fade">
                                      <p:cBhvr>
                                        <p:cTn id="18" dur="500"/>
                                        <p:tgtEl>
                                          <p:spTgt spid="7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fade">
                                      <p:cBhvr>
                                        <p:cTn id="21" dur="500"/>
                                        <p:tgtEl>
                                          <p:spTgt spid="6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fade">
                                      <p:cBhvr>
                                        <p:cTn id="26" dur="500"/>
                                        <p:tgtEl>
                                          <p:spTgt spid="7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500"/>
                                        <p:tgtEl>
                                          <p:spTgt spid="66"/>
                                        </p:tgtEl>
                                      </p:cBhvr>
                                    </p:animEffect>
                                  </p:childTnLst>
                                </p:cTn>
                              </p:par>
                              <p:par>
                                <p:cTn id="30" presetID="10" presetClass="entr" presetSubtype="0" fill="hold"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500"/>
                                        <p:tgtEl>
                                          <p:spTgt spid="7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500"/>
                                        <p:tgtEl>
                                          <p:spTgt spid="67"/>
                                        </p:tgtEl>
                                      </p:cBhvr>
                                    </p:animEffect>
                                  </p:childTnLst>
                                </p:cTn>
                              </p:par>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500"/>
                                        <p:tgtEl>
                                          <p:spTgt spid="68"/>
                                        </p:tgtEl>
                                      </p:cBhvr>
                                    </p:animEffect>
                                  </p:childTnLst>
                                </p:cTn>
                              </p:par>
                              <p:par>
                                <p:cTn id="47" presetID="10" presetClass="entr" presetSubtype="0" fill="hold" nodeType="with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fade">
                                      <p:cBhvr>
                                        <p:cTn id="4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Automatically RMS-protect e-mails in </a:t>
            </a:r>
            <a:r>
              <a:rPr lang="en-US" dirty="0"/>
              <a:t>transit </a:t>
            </a:r>
            <a:r>
              <a:rPr lang="en-US" dirty="0" smtClean="0"/>
              <a:t>via Exchange transport rules</a:t>
            </a:r>
          </a:p>
          <a:p>
            <a:pPr lvl="1"/>
            <a:r>
              <a:rPr lang="en-US" dirty="0"/>
              <a:t>Context rule: </a:t>
            </a:r>
            <a:r>
              <a:rPr lang="en-US" dirty="0" smtClean="0"/>
              <a:t>Automatically RMS-protect e-mails </a:t>
            </a:r>
            <a:r>
              <a:rPr lang="en-US" dirty="0"/>
              <a:t>sent to </a:t>
            </a:r>
            <a:r>
              <a:rPr lang="en-US" dirty="0" smtClean="0"/>
              <a:t>HR Benefits</a:t>
            </a:r>
            <a:endParaRPr lang="en-US" dirty="0"/>
          </a:p>
          <a:p>
            <a:pPr lvl="1"/>
            <a:r>
              <a:rPr lang="en-US" dirty="0" smtClean="0"/>
              <a:t>Content </a:t>
            </a:r>
            <a:r>
              <a:rPr lang="en-US" dirty="0"/>
              <a:t>rule</a:t>
            </a:r>
            <a:r>
              <a:rPr lang="en-US" dirty="0" smtClean="0"/>
              <a:t>: Automatically RMS-protect e-mails with Payment Card Industry (PCI) information – use keywords and RegEx detection rules created by Microsoft IT</a:t>
            </a:r>
            <a:endParaRPr lang="en-US" dirty="0"/>
          </a:p>
          <a:p>
            <a:r>
              <a:rPr lang="en-US" dirty="0"/>
              <a:t>Automatic Journaling of </a:t>
            </a:r>
            <a:r>
              <a:rPr lang="en-US" dirty="0" smtClean="0"/>
              <a:t>RMS-protected e-mails in-the-clear</a:t>
            </a:r>
            <a:endParaRPr lang="en-US" dirty="0"/>
          </a:p>
        </p:txBody>
      </p:sp>
      <p:sp>
        <p:nvSpPr>
          <p:cNvPr id="5" name="Title 1"/>
          <p:cNvSpPr>
            <a:spLocks noGrp="1"/>
          </p:cNvSpPr>
          <p:nvPr>
            <p:ph type="title"/>
          </p:nvPr>
        </p:nvSpPr>
        <p:spPr>
          <a:xfrm>
            <a:off x="381000" y="230188"/>
            <a:ext cx="8382000" cy="1052596"/>
          </a:xfrm>
        </p:spPr>
        <p:txBody>
          <a:bodyPr/>
          <a:lstStyle/>
          <a:p>
            <a:r>
              <a:rPr lang="en-US" dirty="0" smtClean="0"/>
              <a:t>Exchange 2010</a:t>
            </a:r>
            <a:r>
              <a:rPr lang="en-US" sz="2800" dirty="0" smtClean="0">
                <a:solidFill>
                  <a:schemeClr val="tx1"/>
                </a:solidFill>
              </a:rPr>
              <a:t> + AD RMS</a:t>
            </a:r>
            <a:br>
              <a:rPr lang="en-US" sz="2800" dirty="0" smtClean="0">
                <a:solidFill>
                  <a:schemeClr val="tx1"/>
                </a:solidFill>
              </a:rPr>
            </a:br>
            <a:r>
              <a:rPr lang="en-US" sz="2800" dirty="0" smtClean="0">
                <a:solidFill>
                  <a:schemeClr val="tx1"/>
                </a:solidFill>
              </a:rPr>
              <a:t>Solution #3</a:t>
            </a:r>
            <a:endParaRPr lang="en-US" sz="2800" dirty="0">
              <a:solidFill>
                <a:schemeClr val="tx1"/>
              </a:solidFill>
            </a:endParaRPr>
          </a:p>
        </p:txBody>
      </p:sp>
    </p:spTree>
    <p:custDataLst>
      <p:tags r:id="rId1"/>
    </p:custDataLst>
    <p:extLst>
      <p:ext uri="{BB962C8B-B14F-4D97-AF65-F5344CB8AC3E}">
        <p14:creationId xmlns:p14="http://schemas.microsoft.com/office/powerpoint/2010/main" xmlns="" val="4154934940"/>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ounded Rectangle 39"/>
          <p:cNvSpPr/>
          <p:nvPr/>
        </p:nvSpPr>
        <p:spPr>
          <a:xfrm>
            <a:off x="303662" y="3984160"/>
            <a:ext cx="8608326" cy="1297524"/>
          </a:xfrm>
          <a:prstGeom prst="roundRect">
            <a:avLst>
              <a:gd name="adj" fmla="val 3939"/>
            </a:avLst>
          </a:prstGeom>
          <a:solidFill>
            <a:schemeClr val="bg1">
              <a:lumMod val="95000"/>
              <a:lumOff val="5000"/>
            </a:schemeClr>
          </a:solidFill>
          <a:ln>
            <a:solidFill>
              <a:schemeClr val="bg1">
                <a:lumMod val="75000"/>
                <a:lumOff val="25000"/>
              </a:schemeClr>
            </a:solidFill>
          </a:ln>
        </p:spPr>
        <p:style>
          <a:lnRef idx="1">
            <a:schemeClr val="accent1"/>
          </a:lnRef>
          <a:fillRef idx="2">
            <a:schemeClr val="accent1"/>
          </a:fillRef>
          <a:effectRef idx="1">
            <a:schemeClr val="accent1"/>
          </a:effectRef>
          <a:fontRef idx="minor">
            <a:schemeClr val="dk1"/>
          </a:fontRef>
        </p:style>
        <p:txBody>
          <a:bodyPr rtlCol="0" anchor="b"/>
          <a:lstStyle/>
          <a:p>
            <a:pPr algn="ctr"/>
            <a:endParaRPr lang="en-US" dirty="0"/>
          </a:p>
        </p:txBody>
      </p:sp>
      <p:grpSp>
        <p:nvGrpSpPr>
          <p:cNvPr id="37" name="Group 36"/>
          <p:cNvGrpSpPr/>
          <p:nvPr/>
        </p:nvGrpSpPr>
        <p:grpSpPr>
          <a:xfrm>
            <a:off x="6086899" y="1768010"/>
            <a:ext cx="2893325" cy="825436"/>
            <a:chOff x="5622878" y="4456620"/>
            <a:chExt cx="2961564" cy="825436"/>
          </a:xfrm>
        </p:grpSpPr>
        <p:sp>
          <p:nvSpPr>
            <p:cNvPr id="38" name="Flowchart: Alternate Process 37"/>
            <p:cNvSpPr/>
            <p:nvPr/>
          </p:nvSpPr>
          <p:spPr bwMode="auto">
            <a:xfrm>
              <a:off x="5622878" y="4456620"/>
              <a:ext cx="2961564" cy="811415"/>
            </a:xfrm>
            <a:prstGeom prst="flowChartAlternateProcess">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R="0" lvl="0" indent="-171450" algn="ctr" defTabSz="914099" fontAlgn="base">
                <a:lnSpc>
                  <a:spcPts val="1900"/>
                </a:lnSpc>
                <a:spcBef>
                  <a:spcPct val="0"/>
                </a:spcBef>
                <a:spcAft>
                  <a:spcPct val="0"/>
                </a:spcAft>
                <a:buClrTx/>
                <a:buSzTx/>
                <a:buFontTx/>
                <a:buNone/>
                <a:tabLs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9" name="Rounded Rectangle 38"/>
            <p:cNvSpPr/>
            <p:nvPr/>
          </p:nvSpPr>
          <p:spPr bwMode="auto">
            <a:xfrm>
              <a:off x="5725114" y="4553346"/>
              <a:ext cx="2763503" cy="728710"/>
            </a:xfrm>
            <a:prstGeom prst="round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indent="-171450" algn="ctr" defTabSz="914099" fontAlgn="base">
                <a:lnSpc>
                  <a:spcPct val="115000"/>
                </a:lnSpc>
                <a:spcBef>
                  <a:spcPct val="0"/>
                </a:spcBef>
                <a:spcAft>
                  <a:spcPct val="0"/>
                </a:spcAft>
                <a:tabLst>
                  <a:tab pos="2114550" algn="l"/>
                </a:tabLs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34" name="Group 33"/>
          <p:cNvGrpSpPr/>
          <p:nvPr/>
        </p:nvGrpSpPr>
        <p:grpSpPr>
          <a:xfrm>
            <a:off x="3152630" y="1768010"/>
            <a:ext cx="2893325" cy="825436"/>
            <a:chOff x="5622878" y="4456620"/>
            <a:chExt cx="2961564" cy="825436"/>
          </a:xfrm>
        </p:grpSpPr>
        <p:sp>
          <p:nvSpPr>
            <p:cNvPr id="35" name="Flowchart: Alternate Process 34"/>
            <p:cNvSpPr/>
            <p:nvPr/>
          </p:nvSpPr>
          <p:spPr bwMode="auto">
            <a:xfrm>
              <a:off x="5622878" y="4456620"/>
              <a:ext cx="2961564" cy="811415"/>
            </a:xfrm>
            <a:prstGeom prst="flowChartAlternateProcess">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R="0" lvl="0" indent="-171450" algn="ctr" defTabSz="914099" fontAlgn="base">
                <a:lnSpc>
                  <a:spcPts val="1900"/>
                </a:lnSpc>
                <a:spcBef>
                  <a:spcPct val="0"/>
                </a:spcBef>
                <a:spcAft>
                  <a:spcPct val="0"/>
                </a:spcAft>
                <a:buClrTx/>
                <a:buSzTx/>
                <a:buFontTx/>
                <a:buNone/>
                <a:tabLs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6" name="Rounded Rectangle 35"/>
            <p:cNvSpPr/>
            <p:nvPr/>
          </p:nvSpPr>
          <p:spPr bwMode="auto">
            <a:xfrm>
              <a:off x="5725114" y="4553346"/>
              <a:ext cx="2763503" cy="728710"/>
            </a:xfrm>
            <a:prstGeom prst="round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indent="-171450" algn="ctr" defTabSz="914099" fontAlgn="base">
                <a:lnSpc>
                  <a:spcPct val="115000"/>
                </a:lnSpc>
                <a:spcBef>
                  <a:spcPct val="0"/>
                </a:spcBef>
                <a:spcAft>
                  <a:spcPct val="0"/>
                </a:spcAft>
                <a:tabLst>
                  <a:tab pos="2114550" algn="l"/>
                </a:tabLs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33" name="Group 32"/>
          <p:cNvGrpSpPr/>
          <p:nvPr/>
        </p:nvGrpSpPr>
        <p:grpSpPr>
          <a:xfrm>
            <a:off x="204714" y="1768010"/>
            <a:ext cx="2893325" cy="825436"/>
            <a:chOff x="5622878" y="4456620"/>
            <a:chExt cx="2961564" cy="825436"/>
          </a:xfrm>
        </p:grpSpPr>
        <p:sp>
          <p:nvSpPr>
            <p:cNvPr id="31" name="Flowchart: Alternate Process 30"/>
            <p:cNvSpPr/>
            <p:nvPr/>
          </p:nvSpPr>
          <p:spPr bwMode="auto">
            <a:xfrm>
              <a:off x="5622878" y="4456620"/>
              <a:ext cx="2961564" cy="811415"/>
            </a:xfrm>
            <a:prstGeom prst="flowChartAlternateProcess">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R="0" lvl="0" indent="-171450" algn="ctr" defTabSz="914099" fontAlgn="base">
                <a:lnSpc>
                  <a:spcPts val="1900"/>
                </a:lnSpc>
                <a:spcBef>
                  <a:spcPct val="0"/>
                </a:spcBef>
                <a:spcAft>
                  <a:spcPct val="0"/>
                </a:spcAft>
                <a:buClrTx/>
                <a:buSzTx/>
                <a:buFontTx/>
                <a:buNone/>
                <a:tabLs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ounded Rectangle 31"/>
            <p:cNvSpPr/>
            <p:nvPr/>
          </p:nvSpPr>
          <p:spPr bwMode="auto">
            <a:xfrm>
              <a:off x="5725114" y="4553346"/>
              <a:ext cx="2763503" cy="728710"/>
            </a:xfrm>
            <a:prstGeom prst="round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indent="-171450" algn="ctr" defTabSz="914099" fontAlgn="base">
                <a:lnSpc>
                  <a:spcPct val="115000"/>
                </a:lnSpc>
                <a:spcBef>
                  <a:spcPct val="0"/>
                </a:spcBef>
                <a:spcAft>
                  <a:spcPct val="0"/>
                </a:spcAft>
                <a:tabLst>
                  <a:tab pos="2114550" algn="l"/>
                </a:tabLs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2" name="Title 1"/>
          <p:cNvSpPr>
            <a:spLocks noGrp="1"/>
          </p:cNvSpPr>
          <p:nvPr>
            <p:ph type="title"/>
          </p:nvPr>
        </p:nvSpPr>
        <p:spPr/>
        <p:txBody>
          <a:bodyPr/>
          <a:lstStyle/>
          <a:p>
            <a:r>
              <a:rPr lang="en-US" dirty="0" smtClean="0"/>
              <a:t>Customer Problem and Pains</a:t>
            </a:r>
            <a:endParaRPr lang="en-US" b="1" dirty="0"/>
          </a:p>
        </p:txBody>
      </p:sp>
      <p:sp>
        <p:nvSpPr>
          <p:cNvPr id="6" name="Rectangle 19"/>
          <p:cNvSpPr>
            <a:spLocks noChangeArrowheads="1"/>
          </p:cNvSpPr>
          <p:nvPr/>
        </p:nvSpPr>
        <p:spPr bwMode="auto">
          <a:xfrm>
            <a:off x="365995" y="1891070"/>
            <a:ext cx="2560320" cy="1692771"/>
          </a:xfrm>
          <a:prstGeom prst="rect">
            <a:avLst/>
          </a:prstGeom>
          <a:noFill/>
          <a:ln w="9525">
            <a:noFill/>
            <a:miter lim="800000"/>
            <a:headEnd/>
            <a:tailEnd/>
          </a:ln>
        </p:spPr>
        <p:txBody>
          <a:bodyPr wrap="square" numCol="1" spcCol="73152">
            <a:spAutoFit/>
          </a:bodyPr>
          <a:lstStyle/>
          <a:p>
            <a:r>
              <a:rPr lang="en-US" sz="1400" b="1" dirty="0" smtClean="0">
                <a:latin typeface="+mj-lt"/>
                <a:cs typeface="Times New Roman" pitchFamily="18" charset="0"/>
              </a:rPr>
              <a:t>Personal Information Loss</a:t>
            </a:r>
          </a:p>
          <a:p>
            <a:r>
              <a:rPr lang="en-US" sz="1100" b="1" dirty="0" smtClean="0">
                <a:solidFill>
                  <a:schemeClr val="tx1">
                    <a:lumMod val="75000"/>
                    <a:lumOff val="25000"/>
                  </a:schemeClr>
                </a:solidFill>
                <a:latin typeface="+mj-lt"/>
                <a:cs typeface="Times New Roman" pitchFamily="18" charset="0"/>
              </a:rPr>
              <a:t>-Sci-tech today </a:t>
            </a:r>
            <a:r>
              <a:rPr lang="en-US" sz="1100" dirty="0" smtClean="0">
                <a:solidFill>
                  <a:schemeClr val="tx1">
                    <a:lumMod val="75000"/>
                    <a:lumOff val="25000"/>
                  </a:schemeClr>
                </a:solidFill>
                <a:latin typeface="+mj-lt"/>
                <a:cs typeface="Times New Roman" pitchFamily="18" charset="0"/>
              </a:rPr>
              <a:t>06/21/07</a:t>
            </a:r>
          </a:p>
          <a:p>
            <a:pPr>
              <a:spcBef>
                <a:spcPts val="1200"/>
              </a:spcBef>
            </a:pPr>
            <a:r>
              <a:rPr lang="en-US" sz="1100" dirty="0" smtClean="0">
                <a:solidFill>
                  <a:schemeClr val="tx1">
                    <a:lumMod val="75000"/>
                    <a:lumOff val="25000"/>
                  </a:schemeClr>
                </a:solidFill>
                <a:latin typeface="+mj-lt"/>
                <a:cs typeface="Times New Roman" pitchFamily="18" charset="0"/>
              </a:rPr>
              <a:t>Ohio </a:t>
            </a:r>
            <a:r>
              <a:rPr lang="en-US" sz="1100" dirty="0">
                <a:solidFill>
                  <a:schemeClr val="tx1">
                    <a:lumMod val="75000"/>
                    <a:lumOff val="25000"/>
                  </a:schemeClr>
                </a:solidFill>
                <a:latin typeface="+mj-lt"/>
                <a:cs typeface="Times New Roman" pitchFamily="18" charset="0"/>
              </a:rPr>
              <a:t>state government loses 269,000 confidential </a:t>
            </a:r>
            <a:r>
              <a:rPr lang="en-US" sz="1100" dirty="0" smtClean="0">
                <a:solidFill>
                  <a:schemeClr val="tx1">
                    <a:lumMod val="75000"/>
                    <a:lumOff val="25000"/>
                  </a:schemeClr>
                </a:solidFill>
                <a:latin typeface="+mj-lt"/>
                <a:cs typeface="Times New Roman" pitchFamily="18" charset="0"/>
              </a:rPr>
              <a:t>information </a:t>
            </a:r>
            <a:r>
              <a:rPr lang="en-US" sz="1100" dirty="0">
                <a:solidFill>
                  <a:schemeClr val="tx1">
                    <a:lumMod val="75000"/>
                    <a:lumOff val="25000"/>
                  </a:schemeClr>
                </a:solidFill>
                <a:latin typeface="+mj-lt"/>
                <a:cs typeface="Times New Roman" pitchFamily="18" charset="0"/>
              </a:rPr>
              <a:t>of taxpayers and </a:t>
            </a:r>
            <a:r>
              <a:rPr lang="en-US" sz="1100" dirty="0" smtClean="0">
                <a:solidFill>
                  <a:schemeClr val="tx1">
                    <a:lumMod val="75000"/>
                    <a:lumOff val="25000"/>
                  </a:schemeClr>
                </a:solidFill>
                <a:latin typeface="+mj-lt"/>
                <a:cs typeface="Times New Roman" pitchFamily="18" charset="0"/>
              </a:rPr>
              <a:t>employees. </a:t>
            </a:r>
            <a:r>
              <a:rPr lang="en-US" sz="1100" dirty="0" smtClean="0">
                <a:solidFill>
                  <a:schemeClr val="tx1">
                    <a:lumMod val="75000"/>
                    <a:lumOff val="25000"/>
                  </a:schemeClr>
                </a:solidFill>
                <a:latin typeface="+mj-lt"/>
                <a:cs typeface="Times New Roman" pitchFamily="18" charset="0"/>
                <a:hlinkClick r:id="rId3"/>
              </a:rPr>
              <a:t>See more…</a:t>
            </a:r>
            <a:endParaRPr lang="en-US" sz="1100" dirty="0" smtClean="0">
              <a:solidFill>
                <a:schemeClr val="tx1">
                  <a:lumMod val="75000"/>
                  <a:lumOff val="25000"/>
                </a:schemeClr>
              </a:solidFill>
              <a:latin typeface="+mj-lt"/>
              <a:cs typeface="Times New Roman" pitchFamily="18" charset="0"/>
            </a:endParaRPr>
          </a:p>
          <a:p>
            <a:r>
              <a:rPr lang="en-US" sz="1200" dirty="0" smtClean="0">
                <a:solidFill>
                  <a:schemeClr val="tx1">
                    <a:lumMod val="75000"/>
                    <a:lumOff val="25000"/>
                  </a:schemeClr>
                </a:solidFill>
                <a:latin typeface="+mj-lt"/>
                <a:cs typeface="Times New Roman" pitchFamily="18" charset="0"/>
              </a:rPr>
              <a:t> </a:t>
            </a:r>
          </a:p>
          <a:p>
            <a:endParaRPr lang="en-US" sz="1200" dirty="0" smtClean="0">
              <a:solidFill>
                <a:schemeClr val="tx1">
                  <a:lumMod val="75000"/>
                  <a:lumOff val="25000"/>
                </a:schemeClr>
              </a:solidFill>
              <a:latin typeface="+mj-lt"/>
              <a:cs typeface="Times New Roman" pitchFamily="18" charset="0"/>
            </a:endParaRPr>
          </a:p>
          <a:p>
            <a:endParaRPr lang="en-US" sz="1200" dirty="0">
              <a:latin typeface="+mj-lt"/>
            </a:endParaRPr>
          </a:p>
        </p:txBody>
      </p:sp>
      <p:sp>
        <p:nvSpPr>
          <p:cNvPr id="13" name="Rectangle 19"/>
          <p:cNvSpPr>
            <a:spLocks noChangeArrowheads="1"/>
          </p:cNvSpPr>
          <p:nvPr/>
        </p:nvSpPr>
        <p:spPr bwMode="auto">
          <a:xfrm>
            <a:off x="3281985" y="1891070"/>
            <a:ext cx="2560320" cy="1677382"/>
          </a:xfrm>
          <a:prstGeom prst="rect">
            <a:avLst/>
          </a:prstGeom>
          <a:noFill/>
          <a:ln w="9525">
            <a:noFill/>
            <a:miter lim="800000"/>
            <a:headEnd/>
            <a:tailEnd/>
          </a:ln>
        </p:spPr>
        <p:txBody>
          <a:bodyPr wrap="square" numCol="1" spcCol="73152">
            <a:spAutoFit/>
          </a:bodyPr>
          <a:lstStyle/>
          <a:p>
            <a:r>
              <a:rPr lang="en-US" sz="1400" b="1" dirty="0" smtClean="0">
                <a:latin typeface="+mj-lt"/>
                <a:cs typeface="Times New Roman" pitchFamily="18" charset="0"/>
              </a:rPr>
              <a:t>IP2, National Security</a:t>
            </a:r>
          </a:p>
          <a:p>
            <a:pPr algn="just"/>
            <a:r>
              <a:rPr lang="en-US" sz="1100" b="1" dirty="0" smtClean="0">
                <a:solidFill>
                  <a:schemeClr val="tx1">
                    <a:lumMod val="75000"/>
                    <a:lumOff val="25000"/>
                  </a:schemeClr>
                </a:solidFill>
                <a:latin typeface="+mj-lt"/>
                <a:cs typeface="Times New Roman" pitchFamily="18" charset="0"/>
              </a:rPr>
              <a:t>-Sci-tech today </a:t>
            </a:r>
            <a:r>
              <a:rPr lang="en-US" sz="1100" dirty="0" smtClean="0">
                <a:solidFill>
                  <a:schemeClr val="tx1">
                    <a:lumMod val="75000"/>
                    <a:lumOff val="25000"/>
                  </a:schemeClr>
                </a:solidFill>
                <a:latin typeface="+mj-lt"/>
                <a:cs typeface="Times New Roman" pitchFamily="18" charset="0"/>
              </a:rPr>
              <a:t>06/15/07 </a:t>
            </a:r>
          </a:p>
          <a:p>
            <a:pPr>
              <a:spcBef>
                <a:spcPts val="1200"/>
              </a:spcBef>
            </a:pPr>
            <a:r>
              <a:rPr lang="en-US" sz="1100" dirty="0" smtClean="0">
                <a:solidFill>
                  <a:schemeClr val="tx1">
                    <a:lumMod val="75000"/>
                    <a:lumOff val="25000"/>
                  </a:schemeClr>
                </a:solidFill>
                <a:latin typeface="+mj-lt"/>
                <a:cs typeface="Times New Roman" pitchFamily="18" charset="0"/>
              </a:rPr>
              <a:t>A consultant from Los Alamos sent an e-mail containing highly classified, non-encrypted nuclear weapons to several board members who forwarded it to other members</a:t>
            </a:r>
          </a:p>
          <a:p>
            <a:pPr algn="just"/>
            <a:r>
              <a:rPr lang="en-US" sz="1100" dirty="0" smtClean="0">
                <a:solidFill>
                  <a:schemeClr val="tx1">
                    <a:lumMod val="75000"/>
                    <a:lumOff val="25000"/>
                  </a:schemeClr>
                </a:solidFill>
                <a:latin typeface="+mj-lt"/>
                <a:cs typeface="Times New Roman" pitchFamily="18" charset="0"/>
                <a:hlinkClick r:id="rId4"/>
              </a:rPr>
              <a:t>see more…</a:t>
            </a:r>
            <a:endParaRPr lang="en-US" sz="1100" dirty="0" smtClean="0">
              <a:solidFill>
                <a:schemeClr val="tx1">
                  <a:lumMod val="75000"/>
                  <a:lumOff val="25000"/>
                </a:schemeClr>
              </a:solidFill>
              <a:latin typeface="+mj-lt"/>
              <a:cs typeface="Times New Roman" pitchFamily="18" charset="0"/>
              <a:hlinkClick r:id="rId3"/>
            </a:endParaRPr>
          </a:p>
        </p:txBody>
      </p:sp>
      <p:sp>
        <p:nvSpPr>
          <p:cNvPr id="14" name="Rectangle 19"/>
          <p:cNvSpPr>
            <a:spLocks noChangeArrowheads="1"/>
          </p:cNvSpPr>
          <p:nvPr/>
        </p:nvSpPr>
        <p:spPr bwMode="auto">
          <a:xfrm>
            <a:off x="6222083" y="1891070"/>
            <a:ext cx="2627088" cy="1508105"/>
          </a:xfrm>
          <a:prstGeom prst="rect">
            <a:avLst/>
          </a:prstGeom>
          <a:noFill/>
          <a:ln w="9525">
            <a:noFill/>
            <a:miter lim="800000"/>
            <a:headEnd/>
            <a:tailEnd/>
          </a:ln>
        </p:spPr>
        <p:txBody>
          <a:bodyPr wrap="square" numCol="1" spcCol="73152">
            <a:spAutoFit/>
          </a:bodyPr>
          <a:lstStyle/>
          <a:p>
            <a:r>
              <a:rPr lang="en-US" sz="1400" b="1" dirty="0" smtClean="0">
                <a:latin typeface="+mj-lt"/>
                <a:cs typeface="Times New Roman" pitchFamily="18" charset="0"/>
              </a:rPr>
              <a:t>Personal Information Loss</a:t>
            </a:r>
          </a:p>
          <a:p>
            <a:pPr algn="just"/>
            <a:r>
              <a:rPr lang="en-US" sz="1100" b="1" dirty="0" smtClean="0">
                <a:solidFill>
                  <a:schemeClr val="tx1">
                    <a:lumMod val="75000"/>
                    <a:lumOff val="25000"/>
                  </a:schemeClr>
                </a:solidFill>
                <a:latin typeface="+mj-lt"/>
                <a:cs typeface="Times New Roman" pitchFamily="18" charset="0"/>
              </a:rPr>
              <a:t>-www.privacyrights.org</a:t>
            </a:r>
            <a:r>
              <a:rPr lang="en-US" sz="1100" dirty="0" smtClean="0">
                <a:solidFill>
                  <a:schemeClr val="tx1">
                    <a:lumMod val="75000"/>
                    <a:lumOff val="25000"/>
                  </a:schemeClr>
                </a:solidFill>
                <a:latin typeface="+mj-lt"/>
                <a:cs typeface="Times New Roman" pitchFamily="18" charset="0"/>
              </a:rPr>
              <a:t>, August 2008</a:t>
            </a:r>
          </a:p>
          <a:p>
            <a:pPr>
              <a:spcBef>
                <a:spcPts val="1200"/>
              </a:spcBef>
            </a:pPr>
            <a:r>
              <a:rPr lang="en-US" sz="1100" dirty="0" smtClean="0">
                <a:solidFill>
                  <a:schemeClr val="tx1">
                    <a:lumMod val="75000"/>
                    <a:lumOff val="25000"/>
                  </a:schemeClr>
                </a:solidFill>
                <a:latin typeface="+mj-lt"/>
                <a:cs typeface="Times New Roman" pitchFamily="18" charset="0"/>
              </a:rPr>
              <a:t>A flash drive with Social Security numbers and other personal information was removed from the unattended laptop of a state employee.</a:t>
            </a:r>
          </a:p>
          <a:p>
            <a:pPr algn="just"/>
            <a:endParaRPr lang="en-US" sz="1100" dirty="0" smtClean="0">
              <a:solidFill>
                <a:schemeClr val="tx1">
                  <a:lumMod val="75000"/>
                  <a:lumOff val="25000"/>
                </a:schemeClr>
              </a:solidFill>
              <a:latin typeface="+mj-lt"/>
              <a:cs typeface="Times New Roman" pitchFamily="18" charset="0"/>
              <a:hlinkClick r:id="rId5"/>
            </a:endParaRPr>
          </a:p>
        </p:txBody>
      </p:sp>
      <p:cxnSp>
        <p:nvCxnSpPr>
          <p:cNvPr id="17" name="Straight Connector 16"/>
          <p:cNvCxnSpPr/>
          <p:nvPr/>
        </p:nvCxnSpPr>
        <p:spPr bwMode="auto">
          <a:xfrm rot="5400000">
            <a:off x="5239140" y="2770575"/>
            <a:ext cx="1645920" cy="1588"/>
          </a:xfrm>
          <a:prstGeom prst="line">
            <a:avLst/>
          </a:prstGeom>
          <a:solidFill>
            <a:schemeClr val="accent1"/>
          </a:solidFill>
          <a:ln w="9525" cap="flat" cmpd="sng" algn="ctr">
            <a:gradFill>
              <a:gsLst>
                <a:gs pos="0">
                  <a:schemeClr val="accent1">
                    <a:shade val="30000"/>
                    <a:satMod val="115000"/>
                  </a:schemeClr>
                </a:gs>
                <a:gs pos="50000">
                  <a:schemeClr val="bg2"/>
                </a:gs>
                <a:gs pos="100000">
                  <a:schemeClr val="accent1">
                    <a:shade val="100000"/>
                    <a:satMod val="115000"/>
                    <a:alpha val="0"/>
                  </a:schemeClr>
                </a:gs>
              </a:gsLst>
              <a:lin ang="0" scaled="0"/>
            </a:gradFill>
            <a:prstDash val="solid"/>
            <a:round/>
            <a:headEnd type="none" w="med" len="med"/>
            <a:tailEnd type="none" w="med" len="med"/>
          </a:ln>
          <a:effectLst/>
        </p:spPr>
      </p:cxnSp>
      <p:cxnSp>
        <p:nvCxnSpPr>
          <p:cNvPr id="18" name="Straight Connector 17"/>
          <p:cNvCxnSpPr/>
          <p:nvPr/>
        </p:nvCxnSpPr>
        <p:spPr bwMode="auto">
          <a:xfrm rot="5400000">
            <a:off x="2300210" y="2770576"/>
            <a:ext cx="1645920" cy="1588"/>
          </a:xfrm>
          <a:prstGeom prst="line">
            <a:avLst/>
          </a:prstGeom>
          <a:solidFill>
            <a:schemeClr val="accent1"/>
          </a:solidFill>
          <a:ln w="9525" cap="flat" cmpd="sng" algn="ctr">
            <a:gradFill>
              <a:gsLst>
                <a:gs pos="0">
                  <a:schemeClr val="accent1">
                    <a:shade val="30000"/>
                    <a:satMod val="115000"/>
                  </a:schemeClr>
                </a:gs>
                <a:gs pos="50000">
                  <a:schemeClr val="bg2"/>
                </a:gs>
                <a:gs pos="100000">
                  <a:schemeClr val="accent1">
                    <a:shade val="100000"/>
                    <a:satMod val="115000"/>
                    <a:alpha val="0"/>
                  </a:schemeClr>
                </a:gs>
              </a:gsLst>
              <a:lin ang="0" scaled="0"/>
            </a:gradFill>
            <a:prstDash val="solid"/>
            <a:round/>
            <a:headEnd type="none" w="med" len="med"/>
            <a:tailEnd type="none" w="med" len="med"/>
          </a:ln>
          <a:effectLst/>
        </p:spPr>
      </p:cxnSp>
      <p:sp>
        <p:nvSpPr>
          <p:cNvPr id="23" name="Rounded Rectangle 22"/>
          <p:cNvSpPr/>
          <p:nvPr/>
        </p:nvSpPr>
        <p:spPr bwMode="auto">
          <a:xfrm>
            <a:off x="374650" y="5414755"/>
            <a:ext cx="8420100" cy="857250"/>
          </a:xfrm>
          <a:prstGeom prst="roundRect">
            <a:avLst>
              <a:gd name="adj" fmla="val 1739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indent="-171450" algn="ctr" defTabSz="914099" fontAlgn="base">
              <a:lnSpc>
                <a:spcPts val="1900"/>
              </a:lnSpc>
              <a:spcBef>
                <a:spcPct val="0"/>
              </a:spcBef>
              <a:spcAft>
                <a:spcPct val="0"/>
              </a:spcAf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24" name="Rounded Rectangle 23"/>
          <p:cNvSpPr/>
          <p:nvPr/>
        </p:nvSpPr>
        <p:spPr bwMode="auto">
          <a:xfrm>
            <a:off x="477043" y="5512262"/>
            <a:ext cx="8189913" cy="558309"/>
          </a:xfrm>
          <a:prstGeom prst="round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indent="-171450" algn="ctr" defTabSz="914099" fontAlgn="base">
              <a:lnSpc>
                <a:spcPct val="115000"/>
              </a:lnSpc>
              <a:spcBef>
                <a:spcPct val="0"/>
              </a:spcBef>
              <a:spcAft>
                <a:spcPct val="0"/>
              </a:spcAft>
              <a:tabLst>
                <a:tab pos="2114550" algn="l"/>
              </a:tabLst>
              <a:defRPr/>
            </a:pPr>
            <a:r>
              <a:rPr lang="en-US" sz="1600" dirty="0" smtClean="0">
                <a:solidFill>
                  <a:srgbClr val="FFFFFF"/>
                </a:solidFill>
                <a:effectLst>
                  <a:outerShdw blurRad="38100" dist="38100" dir="2700000" algn="tl">
                    <a:srgbClr val="000000">
                      <a:alpha val="43137"/>
                    </a:srgbClr>
                  </a:outerShdw>
                </a:effectLst>
                <a:latin typeface="+mj-lt"/>
              </a:rPr>
              <a:t>Significant financial, business, and reputation loss due to regulatory </a:t>
            </a:r>
            <a:br>
              <a:rPr lang="en-US" sz="1600" dirty="0" smtClean="0">
                <a:solidFill>
                  <a:srgbClr val="FFFFFF"/>
                </a:solidFill>
                <a:effectLst>
                  <a:outerShdw blurRad="38100" dist="38100" dir="2700000" algn="tl">
                    <a:srgbClr val="000000">
                      <a:alpha val="43137"/>
                    </a:srgbClr>
                  </a:outerShdw>
                </a:effectLst>
                <a:latin typeface="+mj-lt"/>
              </a:rPr>
            </a:br>
            <a:r>
              <a:rPr lang="en-US" sz="1600" dirty="0" smtClean="0">
                <a:solidFill>
                  <a:srgbClr val="FFFFFF"/>
                </a:solidFill>
                <a:effectLst>
                  <a:outerShdw blurRad="38100" dist="38100" dir="2700000" algn="tl">
                    <a:srgbClr val="000000">
                      <a:alpha val="43137"/>
                    </a:srgbClr>
                  </a:outerShdw>
                </a:effectLst>
                <a:latin typeface="+mj-lt"/>
              </a:rPr>
              <a:t>compliance violations and intellectual property leaks</a:t>
            </a:r>
          </a:p>
        </p:txBody>
      </p:sp>
      <p:sp>
        <p:nvSpPr>
          <p:cNvPr id="27" name="TextBox 26"/>
          <p:cNvSpPr txBox="1"/>
          <p:nvPr/>
        </p:nvSpPr>
        <p:spPr>
          <a:xfrm>
            <a:off x="390365" y="4001379"/>
            <a:ext cx="6008916" cy="1269578"/>
          </a:xfrm>
          <a:prstGeom prst="rect">
            <a:avLst/>
          </a:prstGeom>
          <a:noFill/>
        </p:spPr>
        <p:txBody>
          <a:bodyPr wrap="square" rtlCol="0">
            <a:spAutoFit/>
          </a:bodyPr>
          <a:lstStyle/>
          <a:p>
            <a:pPr marL="342900" indent="-342900">
              <a:spcBef>
                <a:spcPts val="900"/>
              </a:spcBef>
            </a:pPr>
            <a:r>
              <a:rPr lang="en-US" sz="1200" b="1" dirty="0" smtClean="0">
                <a:solidFill>
                  <a:schemeClr val="accent1">
                    <a:lumMod val="50000"/>
                  </a:schemeClr>
                </a:solidFill>
                <a:latin typeface="+mj-lt"/>
              </a:rPr>
              <a:t>Other high-profile incidents:</a:t>
            </a:r>
          </a:p>
          <a:p>
            <a:pPr marL="342900" indent="-342900">
              <a:spcBef>
                <a:spcPts val="900"/>
              </a:spcBef>
              <a:buFont typeface="+mj-lt"/>
              <a:buAutoNum type="arabicPeriod"/>
            </a:pPr>
            <a:r>
              <a:rPr lang="en-US" sz="1400" dirty="0" smtClean="0">
                <a:latin typeface="+mj-lt"/>
              </a:rPr>
              <a:t>T.J.Maxx , 45Million PCI</a:t>
            </a:r>
            <a:r>
              <a:rPr lang="en-US" sz="1400" baseline="30000" dirty="0" smtClean="0">
                <a:latin typeface="+mj-lt"/>
              </a:rPr>
              <a:t>3</a:t>
            </a:r>
            <a:r>
              <a:rPr lang="en-US" sz="1400" dirty="0" smtClean="0">
                <a:latin typeface="+mj-lt"/>
              </a:rPr>
              <a:t> records stolen. </a:t>
            </a:r>
            <a:r>
              <a:rPr lang="en-US" sz="1400" b="1" dirty="0" smtClean="0">
                <a:solidFill>
                  <a:schemeClr val="accent1">
                    <a:lumMod val="50000"/>
                  </a:schemeClr>
                </a:solidFill>
                <a:latin typeface="+mj-lt"/>
              </a:rPr>
              <a:t>Financial loss: $75M</a:t>
            </a:r>
          </a:p>
          <a:p>
            <a:pPr marL="342900" indent="-342900">
              <a:spcBef>
                <a:spcPts val="900"/>
              </a:spcBef>
              <a:buFont typeface="+mj-lt"/>
              <a:buAutoNum type="arabicPeriod"/>
            </a:pPr>
            <a:r>
              <a:rPr lang="en-US" sz="1400" dirty="0" smtClean="0">
                <a:latin typeface="+mj-lt"/>
              </a:rPr>
              <a:t>Veterans Affairs, 26.5M PII</a:t>
            </a:r>
            <a:r>
              <a:rPr lang="en-US" sz="1400" baseline="30000" dirty="0" smtClean="0">
                <a:latin typeface="+mj-lt"/>
              </a:rPr>
              <a:t>1</a:t>
            </a:r>
            <a:r>
              <a:rPr lang="en-US" sz="1400" dirty="0" smtClean="0">
                <a:latin typeface="+mj-lt"/>
              </a:rPr>
              <a:t> records. </a:t>
            </a:r>
            <a:r>
              <a:rPr lang="en-US" sz="1400" b="1" dirty="0" smtClean="0">
                <a:solidFill>
                  <a:schemeClr val="accent1">
                    <a:lumMod val="50000"/>
                  </a:schemeClr>
                </a:solidFill>
                <a:latin typeface="+mj-lt"/>
              </a:rPr>
              <a:t>Financial loss: $500M</a:t>
            </a:r>
          </a:p>
          <a:p>
            <a:pPr marL="342900" indent="-342900">
              <a:spcBef>
                <a:spcPts val="900"/>
              </a:spcBef>
              <a:buFont typeface="+mj-lt"/>
              <a:buAutoNum type="arabicPeriod"/>
            </a:pPr>
            <a:r>
              <a:rPr lang="en-US" sz="1400" dirty="0" smtClean="0">
                <a:latin typeface="+mj-lt"/>
              </a:rPr>
              <a:t>Boeing, 382,000 PII</a:t>
            </a:r>
            <a:r>
              <a:rPr lang="en-US" sz="1400" baseline="30000" dirty="0" smtClean="0">
                <a:latin typeface="+mj-lt"/>
              </a:rPr>
              <a:t>1</a:t>
            </a:r>
            <a:r>
              <a:rPr lang="en-US" sz="1400" dirty="0" smtClean="0">
                <a:latin typeface="+mj-lt"/>
              </a:rPr>
              <a:t> records stolen. </a:t>
            </a:r>
            <a:r>
              <a:rPr lang="en-US" sz="1400" b="1" dirty="0" smtClean="0">
                <a:solidFill>
                  <a:schemeClr val="accent1">
                    <a:lumMod val="50000"/>
                  </a:schemeClr>
                </a:solidFill>
                <a:latin typeface="+mj-lt"/>
              </a:rPr>
              <a:t>Financial loss: undetermined</a:t>
            </a:r>
            <a:endParaRPr lang="en-US" sz="1400" b="1" dirty="0">
              <a:solidFill>
                <a:schemeClr val="accent1">
                  <a:lumMod val="50000"/>
                </a:schemeClr>
              </a:solidFill>
              <a:latin typeface="+mj-lt"/>
            </a:endParaRPr>
          </a:p>
        </p:txBody>
      </p:sp>
      <p:sp>
        <p:nvSpPr>
          <p:cNvPr id="16" name="Rectangle 15"/>
          <p:cNvSpPr/>
          <p:nvPr/>
        </p:nvSpPr>
        <p:spPr>
          <a:xfrm>
            <a:off x="371635" y="3344527"/>
            <a:ext cx="2603577" cy="461665"/>
          </a:xfrm>
          <a:prstGeom prst="rect">
            <a:avLst/>
          </a:prstGeom>
        </p:spPr>
        <p:txBody>
          <a:bodyPr wrap="square">
            <a:spAutoFit/>
          </a:bodyPr>
          <a:lstStyle/>
          <a:p>
            <a:r>
              <a:rPr lang="en-US" sz="800" dirty="0" smtClean="0">
                <a:solidFill>
                  <a:schemeClr val="tx1">
                    <a:lumMod val="75000"/>
                    <a:lumOff val="25000"/>
                  </a:schemeClr>
                </a:solidFill>
                <a:latin typeface="Segoe" pitchFamily="34" charset="0"/>
              </a:rPr>
              <a:t>Source: </a:t>
            </a:r>
            <a:r>
              <a:rPr lang="en-US" sz="800" i="1" dirty="0" smtClean="0">
                <a:solidFill>
                  <a:schemeClr val="tx1">
                    <a:lumMod val="75000"/>
                    <a:lumOff val="25000"/>
                  </a:schemeClr>
                </a:solidFill>
                <a:latin typeface="Segoe" pitchFamily="34" charset="0"/>
              </a:rPr>
              <a:t>Ohio Data Loss Scope Broadens</a:t>
            </a:r>
            <a:r>
              <a:rPr lang="en-US" sz="800" dirty="0" smtClean="0">
                <a:solidFill>
                  <a:schemeClr val="tx1">
                    <a:lumMod val="75000"/>
                    <a:lumOff val="25000"/>
                  </a:schemeClr>
                </a:solidFill>
                <a:latin typeface="Segoe" pitchFamily="34" charset="0"/>
              </a:rPr>
              <a:t>. Sci-Tech Today.com, June 2007. </a:t>
            </a:r>
            <a:r>
              <a:rPr lang="en-US" sz="800" dirty="0" smtClean="0">
                <a:solidFill>
                  <a:schemeClr val="tx1">
                    <a:lumMod val="75000"/>
                    <a:lumOff val="25000"/>
                  </a:schemeClr>
                </a:solidFill>
                <a:latin typeface="Segoe" pitchFamily="34" charset="0"/>
                <a:hlinkClick r:id="rId3"/>
              </a:rPr>
              <a:t>http://www.sci-tech-today.com/story.xhtml?story_id=53225</a:t>
            </a:r>
            <a:endParaRPr lang="en-US" sz="800" dirty="0">
              <a:solidFill>
                <a:schemeClr val="tx1">
                  <a:lumMod val="75000"/>
                  <a:lumOff val="25000"/>
                </a:schemeClr>
              </a:solidFill>
              <a:latin typeface="Segoe" pitchFamily="34" charset="0"/>
            </a:endParaRPr>
          </a:p>
        </p:txBody>
      </p:sp>
      <p:grpSp>
        <p:nvGrpSpPr>
          <p:cNvPr id="28" name="Group 27"/>
          <p:cNvGrpSpPr/>
          <p:nvPr/>
        </p:nvGrpSpPr>
        <p:grpSpPr>
          <a:xfrm>
            <a:off x="343919" y="935498"/>
            <a:ext cx="8445239" cy="839084"/>
            <a:chOff x="343919" y="935498"/>
            <a:chExt cx="8445239" cy="839084"/>
          </a:xfrm>
        </p:grpSpPr>
        <p:sp>
          <p:nvSpPr>
            <p:cNvPr id="26" name="Flowchart: Alternate Process 25"/>
            <p:cNvSpPr/>
            <p:nvPr/>
          </p:nvSpPr>
          <p:spPr bwMode="auto">
            <a:xfrm>
              <a:off x="343919" y="935498"/>
              <a:ext cx="8445239" cy="811415"/>
            </a:xfrm>
            <a:prstGeom prst="flowChartAlternateProcess">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R="0" lvl="0" indent="-171450" algn="ctr" defTabSz="914099" fontAlgn="base">
                <a:lnSpc>
                  <a:spcPts val="1900"/>
                </a:lnSpc>
                <a:spcBef>
                  <a:spcPct val="0"/>
                </a:spcBef>
                <a:spcAft>
                  <a:spcPct val="0"/>
                </a:spcAft>
                <a:buClrTx/>
                <a:buSzTx/>
                <a:buFontTx/>
                <a:buNone/>
                <a:tabLs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0" name="Rounded Rectangle 19"/>
            <p:cNvSpPr/>
            <p:nvPr/>
          </p:nvSpPr>
          <p:spPr bwMode="auto">
            <a:xfrm>
              <a:off x="477043" y="1045872"/>
              <a:ext cx="8189913" cy="728710"/>
            </a:xfrm>
            <a:prstGeom prst="round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indent="-171450" algn="ctr" defTabSz="914099" fontAlgn="base">
                <a:lnSpc>
                  <a:spcPct val="115000"/>
                </a:lnSpc>
                <a:spcBef>
                  <a:spcPct val="0"/>
                </a:spcBef>
                <a:spcAft>
                  <a:spcPct val="0"/>
                </a:spcAft>
                <a:tabLst>
                  <a:tab pos="2114550" algn="l"/>
                </a:tabLst>
                <a:defRPr/>
              </a:pPr>
              <a:r>
                <a:rPr lang="en-US" sz="1600" dirty="0" smtClean="0">
                  <a:solidFill>
                    <a:srgbClr val="FFFFFF"/>
                  </a:solidFill>
                  <a:effectLst>
                    <a:outerShdw blurRad="38100" dist="38100" dir="2700000" algn="tl">
                      <a:srgbClr val="000000">
                        <a:alpha val="43137"/>
                      </a:srgbClr>
                    </a:outerShdw>
                  </a:effectLst>
                  <a:latin typeface="+mj-lt"/>
                </a:rPr>
                <a:t>“Information Privacy is the most important security concern in the enterprise, outranking malware in 2007 for the first time”</a:t>
              </a:r>
            </a:p>
          </p:txBody>
        </p:sp>
      </p:gr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C:\Users\yannk\Pictures\DVD_ART34\Artwork_Imagery\Icons - Illustrations\_XML ICONS\Servers Exchange email computer.png"/>
          <p:cNvPicPr>
            <a:picLocks noChangeAspect="1" noChangeArrowheads="1"/>
          </p:cNvPicPr>
          <p:nvPr/>
        </p:nvPicPr>
        <p:blipFill>
          <a:blip r:embed="rId4" cstate="print"/>
          <a:srcRect/>
          <a:stretch>
            <a:fillRect/>
          </a:stretch>
        </p:blipFill>
        <p:spPr bwMode="auto">
          <a:xfrm>
            <a:off x="3657600" y="2743200"/>
            <a:ext cx="914400" cy="1459149"/>
          </a:xfrm>
          <a:prstGeom prst="rect">
            <a:avLst/>
          </a:prstGeom>
          <a:noFill/>
        </p:spPr>
      </p:pic>
      <p:grpSp>
        <p:nvGrpSpPr>
          <p:cNvPr id="3" name="Group 17"/>
          <p:cNvGrpSpPr/>
          <p:nvPr/>
        </p:nvGrpSpPr>
        <p:grpSpPr>
          <a:xfrm>
            <a:off x="1516906" y="4495800"/>
            <a:ext cx="2313387" cy="523118"/>
            <a:chOff x="1516906" y="4495800"/>
            <a:chExt cx="2313387" cy="523118"/>
          </a:xfrm>
        </p:grpSpPr>
        <p:sp>
          <p:nvSpPr>
            <p:cNvPr id="9" name="Right Arrow 8"/>
            <p:cNvSpPr/>
            <p:nvPr/>
          </p:nvSpPr>
          <p:spPr bwMode="auto">
            <a:xfrm rot="19525461">
              <a:off x="1516906" y="4504956"/>
              <a:ext cx="2313387" cy="426452"/>
            </a:xfrm>
            <a:prstGeom prst="rightArrow">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10" name="Picture 6" descr="C:\Users\yannk\AppData\Local\Microsoft\Windows\Temporary Internet Files\Content.IE5\ZKNDO2Z0\MCj04352410000[1].png"/>
            <p:cNvPicPr>
              <a:picLocks noChangeAspect="1" noChangeArrowheads="1"/>
            </p:cNvPicPr>
            <p:nvPr/>
          </p:nvPicPr>
          <p:blipFill>
            <a:blip r:embed="rId5" cstate="print"/>
            <a:srcRect/>
            <a:stretch>
              <a:fillRect/>
            </a:stretch>
          </p:blipFill>
          <p:spPr bwMode="auto">
            <a:xfrm>
              <a:off x="1905000" y="4495800"/>
              <a:ext cx="1219200" cy="523118"/>
            </a:xfrm>
            <a:prstGeom prst="rect">
              <a:avLst/>
            </a:prstGeom>
            <a:noFill/>
          </p:spPr>
        </p:pic>
      </p:grpSp>
      <p:sp>
        <p:nvSpPr>
          <p:cNvPr id="14" name="Rectangular Callout 13"/>
          <p:cNvSpPr/>
          <p:nvPr/>
        </p:nvSpPr>
        <p:spPr bwMode="auto">
          <a:xfrm>
            <a:off x="4002974" y="4562269"/>
            <a:ext cx="4648200" cy="1660731"/>
          </a:xfrm>
          <a:prstGeom prst="wedgeRectCallout">
            <a:avLst>
              <a:gd name="adj1" fmla="val -37071"/>
              <a:gd name="adj2" fmla="val -84685"/>
            </a:avLst>
          </a:prstGeom>
          <a:solidFill>
            <a:schemeClr val="accent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marL="285750" indent="-285750" defTabSz="914099">
              <a:buFont typeface="Arial" charset="0"/>
              <a:buChar char="•"/>
            </a:pPr>
            <a:r>
              <a:rPr lang="en-US" sz="1600" dirty="0" smtClean="0">
                <a:latin typeface="+mj-lt"/>
              </a:rPr>
              <a:t>Transport Rule action to apply AD RMS template to e-mail message</a:t>
            </a:r>
          </a:p>
          <a:p>
            <a:pPr marL="285750" indent="-285750" defTabSz="914099">
              <a:buFont typeface="Arial" charset="0"/>
              <a:buChar char="•"/>
            </a:pPr>
            <a:r>
              <a:rPr lang="en-US" sz="1600" dirty="0" smtClean="0">
                <a:latin typeface="+mj-lt"/>
              </a:rPr>
              <a:t>Based on content and context analysis</a:t>
            </a:r>
          </a:p>
          <a:p>
            <a:pPr marL="742932" lvl="1" indent="-285750" defTabSz="914099">
              <a:buFont typeface="Arial" charset="0"/>
              <a:buChar char="•"/>
            </a:pPr>
            <a:r>
              <a:rPr lang="en-US" sz="1600" dirty="0" smtClean="0">
                <a:latin typeface="+mj-lt"/>
              </a:rPr>
              <a:t>Content analysis: Keywords and RegEx scanning of e-mails and attachments</a:t>
            </a:r>
          </a:p>
          <a:p>
            <a:pPr marL="742932" lvl="1" indent="-285750" defTabSz="914099">
              <a:buFont typeface="Arial" charset="0"/>
              <a:buChar char="•"/>
            </a:pPr>
            <a:r>
              <a:rPr lang="en-US" sz="1600" dirty="0"/>
              <a:t>Context examples: From, </a:t>
            </a:r>
            <a:r>
              <a:rPr lang="en-US" sz="1600" dirty="0" smtClean="0"/>
              <a:t>To</a:t>
            </a:r>
            <a:endParaRPr lang="en-US" sz="1600" dirty="0"/>
          </a:p>
        </p:txBody>
      </p:sp>
      <p:grpSp>
        <p:nvGrpSpPr>
          <p:cNvPr id="4" name="Group 27"/>
          <p:cNvGrpSpPr/>
          <p:nvPr/>
        </p:nvGrpSpPr>
        <p:grpSpPr>
          <a:xfrm>
            <a:off x="4648200" y="2514600"/>
            <a:ext cx="2313387" cy="980318"/>
            <a:chOff x="4648200" y="2514600"/>
            <a:chExt cx="2313387" cy="980318"/>
          </a:xfrm>
        </p:grpSpPr>
        <p:sp>
          <p:nvSpPr>
            <p:cNvPr id="11" name="Right Arrow 10"/>
            <p:cNvSpPr/>
            <p:nvPr/>
          </p:nvSpPr>
          <p:spPr bwMode="auto">
            <a:xfrm>
              <a:off x="4648200" y="3048000"/>
              <a:ext cx="2313387" cy="426452"/>
            </a:xfrm>
            <a:prstGeom prst="rightArrow">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grpSp>
          <p:nvGrpSpPr>
            <p:cNvPr id="6" name="Group 26"/>
            <p:cNvGrpSpPr/>
            <p:nvPr/>
          </p:nvGrpSpPr>
          <p:grpSpPr>
            <a:xfrm>
              <a:off x="5105400" y="2514600"/>
              <a:ext cx="1219200" cy="980318"/>
              <a:chOff x="5105400" y="2514600"/>
              <a:chExt cx="1219200" cy="980318"/>
            </a:xfrm>
          </p:grpSpPr>
          <p:pic>
            <p:nvPicPr>
              <p:cNvPr id="12" name="Picture 6" descr="C:\Users\yannk\AppData\Local\Microsoft\Windows\Temporary Internet Files\Content.IE5\ZKNDO2Z0\MCj04352410000[1].png"/>
              <p:cNvPicPr>
                <a:picLocks noChangeAspect="1" noChangeArrowheads="1"/>
              </p:cNvPicPr>
              <p:nvPr/>
            </p:nvPicPr>
            <p:blipFill>
              <a:blip r:embed="rId5" cstate="print"/>
              <a:srcRect/>
              <a:stretch>
                <a:fillRect/>
              </a:stretch>
            </p:blipFill>
            <p:spPr bwMode="auto">
              <a:xfrm>
                <a:off x="5105400" y="2971800"/>
                <a:ext cx="1219200" cy="523118"/>
              </a:xfrm>
              <a:prstGeom prst="rect">
                <a:avLst/>
              </a:prstGeom>
              <a:noFill/>
            </p:spPr>
          </p:pic>
          <p:pic>
            <p:nvPicPr>
              <p:cNvPr id="13" name="Picture 1" descr="C:\Users\yannk\AppData\Local\Microsoft\Windows\Temporary Internet Files\Content.IE5\SL453NAT\MCj04315990000[1].png"/>
              <p:cNvPicPr>
                <a:picLocks noChangeAspect="1" noChangeArrowheads="1"/>
              </p:cNvPicPr>
              <p:nvPr/>
            </p:nvPicPr>
            <p:blipFill>
              <a:blip r:embed="rId6" cstate="print"/>
              <a:srcRect/>
              <a:stretch>
                <a:fillRect/>
              </a:stretch>
            </p:blipFill>
            <p:spPr bwMode="auto">
              <a:xfrm>
                <a:off x="5334000" y="2590800"/>
                <a:ext cx="838200" cy="838200"/>
              </a:xfrm>
              <a:prstGeom prst="rect">
                <a:avLst/>
              </a:prstGeom>
              <a:noFill/>
            </p:spPr>
          </p:pic>
          <p:sp>
            <p:nvSpPr>
              <p:cNvPr id="15" name="Explosion 1 14"/>
              <p:cNvSpPr/>
              <p:nvPr/>
            </p:nvSpPr>
            <p:spPr bwMode="auto">
              <a:xfrm>
                <a:off x="5715000" y="2514600"/>
                <a:ext cx="381000" cy="381000"/>
              </a:xfrm>
              <a:prstGeom prst="irregularSeal1">
                <a:avLst/>
              </a:prstGeom>
              <a:solidFill>
                <a:srgbClr val="FF000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grpSp>
      </p:grpSp>
      <p:grpSp>
        <p:nvGrpSpPr>
          <p:cNvPr id="17" name="Group 16"/>
          <p:cNvGrpSpPr/>
          <p:nvPr/>
        </p:nvGrpSpPr>
        <p:grpSpPr>
          <a:xfrm>
            <a:off x="316675" y="4593771"/>
            <a:ext cx="1295400" cy="1497991"/>
            <a:chOff x="304800" y="4724400"/>
            <a:chExt cx="1295400" cy="1497991"/>
          </a:xfrm>
        </p:grpSpPr>
        <p:pic>
          <p:nvPicPr>
            <p:cNvPr id="7" name="Picture 4" descr="C:\Users\yannk\Pictures\DVD_ART34\Artwork_Imagery\Icons - Illustrations\_XML ICONS\PC with flat panel.png"/>
            <p:cNvPicPr>
              <a:picLocks noChangeAspect="1" noChangeArrowheads="1"/>
            </p:cNvPicPr>
            <p:nvPr/>
          </p:nvPicPr>
          <p:blipFill>
            <a:blip r:embed="rId7" cstate="print"/>
            <a:srcRect/>
            <a:stretch>
              <a:fillRect/>
            </a:stretch>
          </p:blipFill>
          <p:spPr bwMode="auto">
            <a:xfrm>
              <a:off x="304800" y="4724400"/>
              <a:ext cx="1295400" cy="1301688"/>
            </a:xfrm>
            <a:prstGeom prst="rect">
              <a:avLst/>
            </a:prstGeom>
            <a:noFill/>
          </p:spPr>
        </p:pic>
        <p:pic>
          <p:nvPicPr>
            <p:cNvPr id="16" name="Picture 15" descr="j0431641.png"/>
            <p:cNvPicPr>
              <a:picLocks noChangeAspect="1"/>
            </p:cNvPicPr>
            <p:nvPr/>
          </p:nvPicPr>
          <p:blipFill>
            <a:blip r:embed="rId8" cstate="print"/>
            <a:stretch>
              <a:fillRect/>
            </a:stretch>
          </p:blipFill>
          <p:spPr>
            <a:xfrm>
              <a:off x="844810" y="5688991"/>
              <a:ext cx="723589" cy="533400"/>
            </a:xfrm>
            <a:prstGeom prst="rect">
              <a:avLst/>
            </a:prstGeom>
          </p:spPr>
        </p:pic>
      </p:grpSp>
      <p:grpSp>
        <p:nvGrpSpPr>
          <p:cNvPr id="18" name="Group 22"/>
          <p:cNvGrpSpPr/>
          <p:nvPr/>
        </p:nvGrpSpPr>
        <p:grpSpPr>
          <a:xfrm>
            <a:off x="7054100" y="2414337"/>
            <a:ext cx="1416613" cy="1497991"/>
            <a:chOff x="7054100" y="2414337"/>
            <a:chExt cx="1416613" cy="1497991"/>
          </a:xfrm>
        </p:grpSpPr>
        <p:pic>
          <p:nvPicPr>
            <p:cNvPr id="81922" name="Picture 2"/>
            <p:cNvPicPr>
              <a:picLocks noChangeAspect="1" noChangeArrowheads="1"/>
            </p:cNvPicPr>
            <p:nvPr/>
          </p:nvPicPr>
          <p:blipFill>
            <a:blip r:embed="rId9" cstate="print"/>
            <a:srcRect/>
            <a:stretch>
              <a:fillRect/>
            </a:stretch>
          </p:blipFill>
          <p:spPr bwMode="auto">
            <a:xfrm>
              <a:off x="7054100" y="2691131"/>
              <a:ext cx="498779" cy="485207"/>
            </a:xfrm>
            <a:prstGeom prst="rect">
              <a:avLst/>
            </a:prstGeom>
            <a:noFill/>
            <a:ln w="9525">
              <a:noFill/>
              <a:miter lim="800000"/>
              <a:headEnd/>
              <a:tailEnd/>
            </a:ln>
            <a:effectLst/>
          </p:spPr>
        </p:pic>
        <p:pic>
          <p:nvPicPr>
            <p:cNvPr id="21" name="Picture 4" descr="C:\Users\yannk\Pictures\DVD_ART34\Artwork_Imagery\Icons - Illustrations\_XML ICONS\PC with flat panel.png"/>
            <p:cNvPicPr>
              <a:picLocks noChangeAspect="1" noChangeArrowheads="1"/>
            </p:cNvPicPr>
            <p:nvPr/>
          </p:nvPicPr>
          <p:blipFill>
            <a:blip r:embed="rId7" cstate="print"/>
            <a:srcRect/>
            <a:stretch>
              <a:fillRect/>
            </a:stretch>
          </p:blipFill>
          <p:spPr bwMode="auto">
            <a:xfrm>
              <a:off x="7175313" y="2414337"/>
              <a:ext cx="1295400" cy="1301688"/>
            </a:xfrm>
            <a:prstGeom prst="rect">
              <a:avLst/>
            </a:prstGeom>
            <a:noFill/>
          </p:spPr>
        </p:pic>
        <p:pic>
          <p:nvPicPr>
            <p:cNvPr id="22" name="Picture 21" descr="j0431641.png"/>
            <p:cNvPicPr>
              <a:picLocks noChangeAspect="1"/>
            </p:cNvPicPr>
            <p:nvPr/>
          </p:nvPicPr>
          <p:blipFill>
            <a:blip r:embed="rId8" cstate="print"/>
            <a:stretch>
              <a:fillRect/>
            </a:stretch>
          </p:blipFill>
          <p:spPr>
            <a:xfrm>
              <a:off x="7715323" y="3378928"/>
              <a:ext cx="723589" cy="533400"/>
            </a:xfrm>
            <a:prstGeom prst="rect">
              <a:avLst/>
            </a:prstGeom>
          </p:spPr>
        </p:pic>
      </p:grpSp>
      <p:sp>
        <p:nvSpPr>
          <p:cNvPr id="24" name="Title 1"/>
          <p:cNvSpPr>
            <a:spLocks noGrp="1"/>
          </p:cNvSpPr>
          <p:nvPr>
            <p:ph type="title"/>
          </p:nvPr>
        </p:nvSpPr>
        <p:spPr>
          <a:xfrm>
            <a:off x="381000" y="230188"/>
            <a:ext cx="8382000" cy="1052596"/>
          </a:xfrm>
        </p:spPr>
        <p:txBody>
          <a:bodyPr/>
          <a:lstStyle/>
          <a:p>
            <a:r>
              <a:rPr lang="en-US" dirty="0" smtClean="0"/>
              <a:t>Exchange 2010</a:t>
            </a:r>
            <a:r>
              <a:rPr lang="en-US" sz="2800" dirty="0" smtClean="0">
                <a:solidFill>
                  <a:schemeClr val="tx1"/>
                </a:solidFill>
              </a:rPr>
              <a:t> + AD RMS</a:t>
            </a:r>
            <a:br>
              <a:rPr lang="en-US" sz="2800" dirty="0" smtClean="0">
                <a:solidFill>
                  <a:schemeClr val="tx1"/>
                </a:solidFill>
              </a:rPr>
            </a:br>
            <a:r>
              <a:rPr lang="en-US" sz="2800" dirty="0" smtClean="0">
                <a:solidFill>
                  <a:schemeClr val="tx1"/>
                </a:solidFill>
              </a:rPr>
              <a:t>How The Integration Works: Transport Rule</a:t>
            </a:r>
            <a:endParaRPr lang="en-US" sz="2800" dirty="0">
              <a:solidFill>
                <a:schemeClr val="tx1"/>
              </a:solidFill>
            </a:endParaRPr>
          </a:p>
        </p:txBody>
      </p:sp>
    </p:spTree>
    <p:custDataLst>
      <p:tags r:id="rId1"/>
    </p:custDataLst>
    <p:extLst>
      <p:ext uri="{BB962C8B-B14F-4D97-AF65-F5344CB8AC3E}">
        <p14:creationId xmlns:p14="http://schemas.microsoft.com/office/powerpoint/2010/main" xmlns="" val="4083463564"/>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10"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1516906" y="4191000"/>
            <a:ext cx="2313387" cy="827918"/>
            <a:chOff x="1516906" y="4191000"/>
            <a:chExt cx="2313387" cy="827918"/>
          </a:xfrm>
        </p:grpSpPr>
        <p:sp>
          <p:nvSpPr>
            <p:cNvPr id="34" name="Right Arrow 33"/>
            <p:cNvSpPr/>
            <p:nvPr/>
          </p:nvSpPr>
          <p:spPr bwMode="auto">
            <a:xfrm rot="19525461">
              <a:off x="1516906" y="4504956"/>
              <a:ext cx="2313387" cy="426452"/>
            </a:xfrm>
            <a:prstGeom prst="rightArrow">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33" name="Picture 6" descr="C:\Users\yannk\AppData\Local\Microsoft\Windows\Temporary Internet Files\Content.IE5\ZKNDO2Z0\MCj04352410000[1].png"/>
            <p:cNvPicPr>
              <a:picLocks noChangeAspect="1" noChangeArrowheads="1"/>
            </p:cNvPicPr>
            <p:nvPr/>
          </p:nvPicPr>
          <p:blipFill>
            <a:blip r:embed="rId4" cstate="print"/>
            <a:srcRect/>
            <a:stretch>
              <a:fillRect/>
            </a:stretch>
          </p:blipFill>
          <p:spPr bwMode="auto">
            <a:xfrm>
              <a:off x="1905000" y="4495800"/>
              <a:ext cx="1219200" cy="523118"/>
            </a:xfrm>
            <a:prstGeom prst="rect">
              <a:avLst/>
            </a:prstGeom>
            <a:noFill/>
          </p:spPr>
        </p:pic>
        <p:pic>
          <p:nvPicPr>
            <p:cNvPr id="35" name="Picture 1" descr="C:\Users\yannk\AppData\Local\Microsoft\Windows\Temporary Internet Files\Content.IE5\SL453NAT\MCj04315990000[1].png"/>
            <p:cNvPicPr>
              <a:picLocks noChangeAspect="1" noChangeArrowheads="1"/>
            </p:cNvPicPr>
            <p:nvPr/>
          </p:nvPicPr>
          <p:blipFill>
            <a:blip r:embed="rId5" cstate="print"/>
            <a:srcRect/>
            <a:stretch>
              <a:fillRect/>
            </a:stretch>
          </p:blipFill>
          <p:spPr bwMode="auto">
            <a:xfrm>
              <a:off x="2057400" y="4191000"/>
              <a:ext cx="762000" cy="762000"/>
            </a:xfrm>
            <a:prstGeom prst="rect">
              <a:avLst/>
            </a:prstGeom>
            <a:noFill/>
          </p:spPr>
        </p:pic>
      </p:grpSp>
      <p:sp>
        <p:nvSpPr>
          <p:cNvPr id="24" name="Text Placeholder 3"/>
          <p:cNvSpPr txBox="1">
            <a:spLocks/>
          </p:cNvSpPr>
          <p:nvPr/>
        </p:nvSpPr>
        <p:spPr>
          <a:xfrm>
            <a:off x="722048" y="2729806"/>
            <a:ext cx="8040951" cy="1384994"/>
          </a:xfrm>
          <a:prstGeom prst="rect">
            <a:avLst/>
          </a:prstGeom>
        </p:spPr>
        <p:txBody>
          <a:bodyPr vert="horz" lIns="91440" tIns="45720" rIns="91440" bIns="45720" rtlCol="0" anchor="b" anchorCtr="0"/>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t> </a:t>
            </a:r>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6" name="Picture 5" descr="C:\Users\yannk\Pictures\DVD_ART34\Artwork_Imagery\Icons - Illustrations\_XML ICONS\Servers Exchange email computer.png"/>
          <p:cNvPicPr>
            <a:picLocks noChangeAspect="1" noChangeArrowheads="1"/>
          </p:cNvPicPr>
          <p:nvPr/>
        </p:nvPicPr>
        <p:blipFill>
          <a:blip r:embed="rId6" cstate="print"/>
          <a:srcRect/>
          <a:stretch>
            <a:fillRect/>
          </a:stretch>
        </p:blipFill>
        <p:spPr bwMode="auto">
          <a:xfrm>
            <a:off x="3657600" y="2743200"/>
            <a:ext cx="914400" cy="1459149"/>
          </a:xfrm>
          <a:prstGeom prst="rect">
            <a:avLst/>
          </a:prstGeom>
          <a:noFill/>
        </p:spPr>
      </p:pic>
      <p:sp>
        <p:nvSpPr>
          <p:cNvPr id="31" name="Rectangular Callout 30"/>
          <p:cNvSpPr/>
          <p:nvPr/>
        </p:nvSpPr>
        <p:spPr bwMode="auto">
          <a:xfrm>
            <a:off x="101600" y="2041839"/>
            <a:ext cx="3289300" cy="1490978"/>
          </a:xfrm>
          <a:prstGeom prst="wedgeRectCallout">
            <a:avLst>
              <a:gd name="adj1" fmla="val 63086"/>
              <a:gd name="adj2" fmla="val -1224"/>
            </a:avLst>
          </a:prstGeom>
          <a:solidFill>
            <a:schemeClr val="accent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099"/>
            <a:r>
              <a:rPr lang="en-US" b="1" dirty="0" smtClean="0">
                <a:solidFill>
                  <a:schemeClr val="tx1"/>
                </a:solidFill>
                <a:effectLst>
                  <a:outerShdw blurRad="38100" dist="38100" dir="2700000" algn="tl">
                    <a:srgbClr val="000000">
                      <a:alpha val="43137"/>
                    </a:srgbClr>
                  </a:outerShdw>
                </a:effectLst>
                <a:latin typeface="Segoe" pitchFamily="34" charset="0"/>
              </a:rPr>
              <a:t>Journal Report Decryption Agent</a:t>
            </a:r>
          </a:p>
          <a:p>
            <a:pPr defTabSz="914099">
              <a:buFont typeface="Arial" pitchFamily="34" charset="0"/>
              <a:buChar char="•"/>
            </a:pPr>
            <a:r>
              <a:rPr lang="en-US" sz="1600" dirty="0" smtClean="0">
                <a:solidFill>
                  <a:schemeClr val="tx1"/>
                </a:solidFill>
                <a:effectLst>
                  <a:outerShdw blurRad="38100" dist="38100" dir="2700000" algn="tl">
                    <a:srgbClr val="000000">
                      <a:alpha val="43137"/>
                    </a:srgbClr>
                  </a:outerShdw>
                </a:effectLst>
                <a:latin typeface="Segoe" pitchFamily="34" charset="0"/>
              </a:rPr>
              <a:t> Attaches clear-text copies of RMS-protected e-mails and attachments to journal mailbox</a:t>
            </a:r>
          </a:p>
        </p:txBody>
      </p:sp>
      <p:grpSp>
        <p:nvGrpSpPr>
          <p:cNvPr id="43" name="Group 22"/>
          <p:cNvGrpSpPr/>
          <p:nvPr/>
        </p:nvGrpSpPr>
        <p:grpSpPr>
          <a:xfrm>
            <a:off x="304800" y="4617522"/>
            <a:ext cx="1295400" cy="1497991"/>
            <a:chOff x="304800" y="4724400"/>
            <a:chExt cx="1295400" cy="1497991"/>
          </a:xfrm>
        </p:grpSpPr>
        <p:pic>
          <p:nvPicPr>
            <p:cNvPr id="44" name="Picture 4" descr="C:\Users\yannk\Pictures\DVD_ART34\Artwork_Imagery\Icons - Illustrations\_XML ICONS\PC with flat panel.png"/>
            <p:cNvPicPr>
              <a:picLocks noChangeAspect="1" noChangeArrowheads="1"/>
            </p:cNvPicPr>
            <p:nvPr/>
          </p:nvPicPr>
          <p:blipFill>
            <a:blip r:embed="rId7" cstate="print"/>
            <a:srcRect/>
            <a:stretch>
              <a:fillRect/>
            </a:stretch>
          </p:blipFill>
          <p:spPr bwMode="auto">
            <a:xfrm>
              <a:off x="304800" y="4724400"/>
              <a:ext cx="1295400" cy="1301688"/>
            </a:xfrm>
            <a:prstGeom prst="rect">
              <a:avLst/>
            </a:prstGeom>
            <a:noFill/>
          </p:spPr>
        </p:pic>
        <p:pic>
          <p:nvPicPr>
            <p:cNvPr id="45" name="Picture 44" descr="j0431641.png"/>
            <p:cNvPicPr>
              <a:picLocks noChangeAspect="1"/>
            </p:cNvPicPr>
            <p:nvPr/>
          </p:nvPicPr>
          <p:blipFill>
            <a:blip r:embed="rId8" cstate="print"/>
            <a:stretch>
              <a:fillRect/>
            </a:stretch>
          </p:blipFill>
          <p:spPr>
            <a:xfrm>
              <a:off x="844810" y="5688991"/>
              <a:ext cx="723589" cy="533400"/>
            </a:xfrm>
            <a:prstGeom prst="rect">
              <a:avLst/>
            </a:prstGeom>
          </p:spPr>
        </p:pic>
      </p:grpSp>
      <p:grpSp>
        <p:nvGrpSpPr>
          <p:cNvPr id="52" name="Group 51"/>
          <p:cNvGrpSpPr/>
          <p:nvPr/>
        </p:nvGrpSpPr>
        <p:grpSpPr>
          <a:xfrm>
            <a:off x="4532652" y="2667000"/>
            <a:ext cx="3704848" cy="3580517"/>
            <a:chOff x="4532652" y="2667000"/>
            <a:chExt cx="3704848" cy="3580517"/>
          </a:xfrm>
        </p:grpSpPr>
        <p:sp>
          <p:nvSpPr>
            <p:cNvPr id="40" name="Right Arrow 39"/>
            <p:cNvSpPr/>
            <p:nvPr/>
          </p:nvSpPr>
          <p:spPr bwMode="auto">
            <a:xfrm rot="1718635">
              <a:off x="4532652" y="4338383"/>
              <a:ext cx="2313387" cy="426452"/>
            </a:xfrm>
            <a:prstGeom prst="rightArrow">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51" name="Trapezoid 50"/>
            <p:cNvSpPr/>
            <p:nvPr/>
          </p:nvSpPr>
          <p:spPr bwMode="auto">
            <a:xfrm>
              <a:off x="4864100" y="4025900"/>
              <a:ext cx="1651330" cy="1267318"/>
            </a:xfrm>
            <a:prstGeom prst="trapezoid">
              <a:avLst/>
            </a:prstGeom>
            <a:solidFill>
              <a:schemeClr val="tx1">
                <a:lumMod val="50000"/>
                <a:alpha val="50000"/>
              </a:schemeClr>
            </a:solidFill>
            <a:ln>
              <a:solidFill>
                <a:schemeClr val="tx1">
                  <a:lumMod val="85000"/>
                </a:schemeClr>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25" name="Picture 3" descr="C:\Users\yannk\Pictures\DVD_ART34\Artwork_Imagery\Icons - Illustrations\_SECURITY ICONS\Security Download PC.png"/>
            <p:cNvPicPr>
              <a:picLocks noChangeAspect="1" noChangeArrowheads="1"/>
            </p:cNvPicPr>
            <p:nvPr/>
          </p:nvPicPr>
          <p:blipFill>
            <a:blip r:embed="rId9" cstate="print"/>
            <a:srcRect/>
            <a:stretch>
              <a:fillRect/>
            </a:stretch>
          </p:blipFill>
          <p:spPr bwMode="auto">
            <a:xfrm>
              <a:off x="6922073" y="2678377"/>
              <a:ext cx="1315427" cy="1245923"/>
            </a:xfrm>
            <a:prstGeom prst="rect">
              <a:avLst/>
            </a:prstGeom>
            <a:noFill/>
          </p:spPr>
        </p:pic>
        <p:grpSp>
          <p:nvGrpSpPr>
            <p:cNvPr id="27" name="Group 27"/>
            <p:cNvGrpSpPr/>
            <p:nvPr/>
          </p:nvGrpSpPr>
          <p:grpSpPr>
            <a:xfrm>
              <a:off x="4648200" y="2667000"/>
              <a:ext cx="2313387" cy="827918"/>
              <a:chOff x="4648200" y="2667000"/>
              <a:chExt cx="2313387" cy="827918"/>
            </a:xfrm>
          </p:grpSpPr>
          <p:sp>
            <p:nvSpPr>
              <p:cNvPr id="28" name="Right Arrow 27"/>
              <p:cNvSpPr/>
              <p:nvPr/>
            </p:nvSpPr>
            <p:spPr bwMode="auto">
              <a:xfrm>
                <a:off x="4648200" y="3048000"/>
                <a:ext cx="2313387" cy="426452"/>
              </a:xfrm>
              <a:prstGeom prst="rightArrow">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29" name="Picture 6" descr="C:\Users\yannk\AppData\Local\Microsoft\Windows\Temporary Internet Files\Content.IE5\ZKNDO2Z0\MCj04352410000[1].png"/>
              <p:cNvPicPr>
                <a:picLocks noChangeAspect="1" noChangeArrowheads="1"/>
              </p:cNvPicPr>
              <p:nvPr/>
            </p:nvPicPr>
            <p:blipFill>
              <a:blip r:embed="rId4" cstate="print"/>
              <a:srcRect/>
              <a:stretch>
                <a:fillRect/>
              </a:stretch>
            </p:blipFill>
            <p:spPr bwMode="auto">
              <a:xfrm>
                <a:off x="5105400" y="2971800"/>
                <a:ext cx="1219200" cy="523118"/>
              </a:xfrm>
              <a:prstGeom prst="rect">
                <a:avLst/>
              </a:prstGeom>
              <a:noFill/>
            </p:spPr>
          </p:pic>
          <p:pic>
            <p:nvPicPr>
              <p:cNvPr id="30" name="Picture 1" descr="C:\Users\yannk\AppData\Local\Microsoft\Windows\Temporary Internet Files\Content.IE5\SL453NAT\MCj04315990000[1].png"/>
              <p:cNvPicPr>
                <a:picLocks noChangeAspect="1" noChangeArrowheads="1"/>
              </p:cNvPicPr>
              <p:nvPr/>
            </p:nvPicPr>
            <p:blipFill>
              <a:blip r:embed="rId5" cstate="print"/>
              <a:srcRect/>
              <a:stretch>
                <a:fillRect/>
              </a:stretch>
            </p:blipFill>
            <p:spPr bwMode="auto">
              <a:xfrm>
                <a:off x="5410200" y="2667000"/>
                <a:ext cx="762000" cy="762000"/>
              </a:xfrm>
              <a:prstGeom prst="rect">
                <a:avLst/>
              </a:prstGeom>
              <a:noFill/>
            </p:spPr>
          </p:pic>
        </p:grpSp>
        <p:grpSp>
          <p:nvGrpSpPr>
            <p:cNvPr id="36" name="Group 25"/>
            <p:cNvGrpSpPr/>
            <p:nvPr/>
          </p:nvGrpSpPr>
          <p:grpSpPr>
            <a:xfrm>
              <a:off x="6502730" y="4461163"/>
              <a:ext cx="1734770" cy="1786354"/>
              <a:chOff x="6324600" y="4876800"/>
              <a:chExt cx="1734770" cy="1786354"/>
            </a:xfrm>
          </p:grpSpPr>
          <p:pic>
            <p:nvPicPr>
              <p:cNvPr id="37" name="Picture 5" descr="C:\Users\yannk\Pictures\DVD_ART34\Artwork_Imagery\Icons - Illustrations\_XML ICONS\Servers Exchange email computer.png"/>
              <p:cNvPicPr>
                <a:picLocks noChangeAspect="1" noChangeArrowheads="1"/>
              </p:cNvPicPr>
              <p:nvPr/>
            </p:nvPicPr>
            <p:blipFill>
              <a:blip r:embed="rId6" cstate="print"/>
              <a:srcRect/>
              <a:stretch>
                <a:fillRect/>
              </a:stretch>
            </p:blipFill>
            <p:spPr bwMode="auto">
              <a:xfrm>
                <a:off x="6705600" y="4876800"/>
                <a:ext cx="914400" cy="1459149"/>
              </a:xfrm>
              <a:prstGeom prst="rect">
                <a:avLst/>
              </a:prstGeom>
              <a:noFill/>
            </p:spPr>
          </p:pic>
          <p:sp>
            <p:nvSpPr>
              <p:cNvPr id="38" name="TextBox 37"/>
              <p:cNvSpPr txBox="1"/>
              <p:nvPr/>
            </p:nvSpPr>
            <p:spPr>
              <a:xfrm>
                <a:off x="6324600" y="6324600"/>
                <a:ext cx="1734770" cy="338554"/>
              </a:xfrm>
              <a:prstGeom prst="rect">
                <a:avLst/>
              </a:prstGeom>
              <a:noFill/>
            </p:spPr>
            <p:txBody>
              <a:bodyPr wrap="none" rtlCol="0">
                <a:spAutoFit/>
              </a:bodyPr>
              <a:lstStyle/>
              <a:p>
                <a:r>
                  <a:rPr lang="en-US" sz="1600" b="1" dirty="0" smtClean="0"/>
                  <a:t>Archive/Journal</a:t>
                </a:r>
              </a:p>
            </p:txBody>
          </p:sp>
        </p:grpSp>
        <p:pic>
          <p:nvPicPr>
            <p:cNvPr id="48" name="Picture 6" descr="C:\Users\yannk\AppData\Local\Microsoft\Windows\Temporary Internet Files\Content.IE5\ZKNDO2Z0\MCj04352410000[1].png"/>
            <p:cNvPicPr>
              <a:picLocks noChangeAspect="1" noChangeArrowheads="1"/>
            </p:cNvPicPr>
            <p:nvPr/>
          </p:nvPicPr>
          <p:blipFill>
            <a:blip r:embed="rId4" cstate="print"/>
            <a:srcRect/>
            <a:stretch>
              <a:fillRect/>
            </a:stretch>
          </p:blipFill>
          <p:spPr bwMode="auto">
            <a:xfrm>
              <a:off x="5195293" y="4718182"/>
              <a:ext cx="1219200" cy="523118"/>
            </a:xfrm>
            <a:prstGeom prst="rect">
              <a:avLst/>
            </a:prstGeom>
            <a:noFill/>
          </p:spPr>
        </p:pic>
        <p:pic>
          <p:nvPicPr>
            <p:cNvPr id="49" name="Picture 6" descr="C:\Users\yannk\AppData\Local\Microsoft\Windows\Temporary Internet Files\Content.IE5\ZKNDO2Z0\MCj04352410000[1].png"/>
            <p:cNvPicPr>
              <a:picLocks noChangeAspect="1" noChangeArrowheads="1"/>
            </p:cNvPicPr>
            <p:nvPr/>
          </p:nvPicPr>
          <p:blipFill>
            <a:blip r:embed="rId4" cstate="print"/>
            <a:srcRect/>
            <a:stretch>
              <a:fillRect/>
            </a:stretch>
          </p:blipFill>
          <p:spPr bwMode="auto">
            <a:xfrm>
              <a:off x="5079745" y="4195064"/>
              <a:ext cx="1219200" cy="523118"/>
            </a:xfrm>
            <a:prstGeom prst="rect">
              <a:avLst/>
            </a:prstGeom>
            <a:noFill/>
          </p:spPr>
        </p:pic>
        <p:pic>
          <p:nvPicPr>
            <p:cNvPr id="50" name="Picture 1" descr="C:\Users\yannk\AppData\Local\Microsoft\Windows\Temporary Internet Files\Content.IE5\SL453NAT\MCj04315990000[1].png"/>
            <p:cNvPicPr>
              <a:picLocks noChangeAspect="1" noChangeArrowheads="1"/>
            </p:cNvPicPr>
            <p:nvPr/>
          </p:nvPicPr>
          <p:blipFill>
            <a:blip r:embed="rId5" cstate="print"/>
            <a:srcRect/>
            <a:stretch>
              <a:fillRect/>
            </a:stretch>
          </p:blipFill>
          <p:spPr bwMode="auto">
            <a:xfrm>
              <a:off x="5384545" y="3890264"/>
              <a:ext cx="762000" cy="762000"/>
            </a:xfrm>
            <a:prstGeom prst="rect">
              <a:avLst/>
            </a:prstGeom>
            <a:noFill/>
          </p:spPr>
        </p:pic>
      </p:grpSp>
      <p:sp>
        <p:nvSpPr>
          <p:cNvPr id="32" name="Title 1"/>
          <p:cNvSpPr>
            <a:spLocks noGrp="1"/>
          </p:cNvSpPr>
          <p:nvPr>
            <p:ph type="title"/>
          </p:nvPr>
        </p:nvSpPr>
        <p:spPr>
          <a:xfrm>
            <a:off x="381000" y="230188"/>
            <a:ext cx="8382000" cy="1052596"/>
          </a:xfrm>
        </p:spPr>
        <p:txBody>
          <a:bodyPr/>
          <a:lstStyle/>
          <a:p>
            <a:r>
              <a:rPr lang="en-US" dirty="0" smtClean="0"/>
              <a:t>Exchange 2010</a:t>
            </a:r>
            <a:r>
              <a:rPr lang="en-US" sz="2800" dirty="0" smtClean="0">
                <a:solidFill>
                  <a:schemeClr val="tx1"/>
                </a:solidFill>
              </a:rPr>
              <a:t> + AD RMS</a:t>
            </a:r>
            <a:br>
              <a:rPr lang="en-US" sz="2800" dirty="0" smtClean="0">
                <a:solidFill>
                  <a:schemeClr val="tx1"/>
                </a:solidFill>
              </a:rPr>
            </a:br>
            <a:r>
              <a:rPr lang="en-US" sz="2800" dirty="0" smtClean="0">
                <a:solidFill>
                  <a:schemeClr val="tx1"/>
                </a:solidFill>
              </a:rPr>
              <a:t>How The Integration Works: Journal Decryption</a:t>
            </a:r>
            <a:endParaRPr lang="en-US" sz="2800" dirty="0">
              <a:solidFill>
                <a:schemeClr val="tx1"/>
              </a:solidFill>
            </a:endParaRPr>
          </a:p>
        </p:txBody>
      </p:sp>
    </p:spTree>
    <p:custDataLst>
      <p:tags r:id="rId1"/>
    </p:custDataLst>
    <p:extLst>
      <p:ext uri="{BB962C8B-B14F-4D97-AF65-F5344CB8AC3E}">
        <p14:creationId xmlns:p14="http://schemas.microsoft.com/office/powerpoint/2010/main" xmlns="" val="504159528"/>
      </p:ext>
    </p:extLst>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wipe(left)">
                                      <p:cBhvr>
                                        <p:cTn id="2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AD RMS Usage at Microsoft</a:t>
            </a:r>
            <a:endParaRPr lang="en-US" dirty="0"/>
          </a:p>
        </p:txBody>
      </p:sp>
      <p:pic>
        <p:nvPicPr>
          <p:cNvPr id="4" name="Content Placeholder 3" descr="RMS License Growth.jpg"/>
          <p:cNvPicPr>
            <a:picLocks noGrp="1" noChangeAspect="1"/>
          </p:cNvPicPr>
          <p:nvPr>
            <p:ph idx="1"/>
          </p:nvPr>
        </p:nvPicPr>
        <p:blipFill>
          <a:blip r:embed="rId3" cstate="print"/>
          <a:stretch>
            <a:fillRect/>
          </a:stretch>
        </p:blipFill>
        <p:spPr>
          <a:xfrm>
            <a:off x="1590675" y="1914525"/>
            <a:ext cx="5962650" cy="3028950"/>
          </a:xfrm>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AD RMS and RSA DLP</a:t>
            </a:r>
            <a:endParaRPr lang="en-US" dirty="0"/>
          </a:p>
        </p:txBody>
      </p:sp>
      <p:sp>
        <p:nvSpPr>
          <p:cNvPr id="3" name="Subtitle 2"/>
          <p:cNvSpPr>
            <a:spLocks noGrp="1"/>
          </p:cNvSpPr>
          <p:nvPr>
            <p:ph type="subTitle" idx="1"/>
          </p:nvPr>
        </p:nvSpPr>
        <p:spPr>
          <a:xfrm>
            <a:off x="730249" y="5698968"/>
            <a:ext cx="6803209" cy="461665"/>
          </a:xfrm>
        </p:spPr>
        <p:txBody>
          <a:bodyPr/>
          <a:lstStyle/>
          <a:p>
            <a:r>
              <a:rPr lang="en-US" dirty="0" smtClean="0"/>
              <a:t>Cristian Mora</a:t>
            </a:r>
          </a:p>
          <a:p>
            <a:r>
              <a:rPr lang="en-US" dirty="0" smtClean="0"/>
              <a:t>Sr. Solution Product Manager</a:t>
            </a:r>
          </a:p>
          <a:p>
            <a:r>
              <a:rPr lang="en-US" dirty="0" smtClean="0"/>
              <a:t>Microsoft</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ounded Rectangle 43"/>
          <p:cNvSpPr/>
          <p:nvPr/>
        </p:nvSpPr>
        <p:spPr bwMode="auto">
          <a:xfrm>
            <a:off x="374650" y="1876428"/>
            <a:ext cx="8420100" cy="4220246"/>
          </a:xfrm>
          <a:prstGeom prst="roundRect">
            <a:avLst>
              <a:gd name="adj" fmla="val 3839"/>
            </a:avLst>
          </a:prstGeom>
          <a:solidFill>
            <a:schemeClr val="bg1">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46" name="TextBox 45"/>
          <p:cNvSpPr txBox="1"/>
          <p:nvPr/>
        </p:nvSpPr>
        <p:spPr>
          <a:xfrm>
            <a:off x="6082540" y="2621357"/>
            <a:ext cx="2560320" cy="3303866"/>
          </a:xfrm>
          <a:prstGeom prst="roundRect">
            <a:avLst>
              <a:gd name="adj" fmla="val 5195"/>
            </a:avLst>
          </a:prstGeom>
          <a:gradFill>
            <a:gsLst>
              <a:gs pos="12000">
                <a:schemeClr val="accent1">
                  <a:lumMod val="10000"/>
                  <a:alpha val="0"/>
                </a:schemeClr>
              </a:gs>
              <a:gs pos="71000">
                <a:schemeClr val="accent2">
                  <a:lumMod val="75000"/>
                </a:schemeClr>
              </a:gs>
              <a:gs pos="100000">
                <a:schemeClr val="accent2"/>
              </a:gs>
            </a:gsLst>
            <a:lin ang="5400000" scaled="0"/>
          </a:gradFill>
          <a:ln w="15875">
            <a:gradFill>
              <a:gsLst>
                <a:gs pos="0">
                  <a:schemeClr val="accent1">
                    <a:shade val="30000"/>
                    <a:satMod val="115000"/>
                    <a:alpha val="0"/>
                  </a:schemeClr>
                </a:gs>
                <a:gs pos="50000">
                  <a:srgbClr val="68C33B"/>
                </a:gs>
                <a:gs pos="100000">
                  <a:srgbClr val="294D17"/>
                </a:gs>
              </a:gsLst>
              <a:lin ang="5400000" scaled="0"/>
            </a:gra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lIns="182880" tIns="640080" rIns="365760" rtlCol="0">
            <a:noAutofit/>
          </a:bodyPr>
          <a:lstStyle/>
          <a:p>
            <a:pPr defTabSz="914363"/>
            <a:endParaRPr lang="en-US" b="1" dirty="0" smtClean="0">
              <a:solidFill>
                <a:schemeClr val="tx1"/>
              </a:solidFill>
              <a:latin typeface="+mj-lt"/>
            </a:endParaRPr>
          </a:p>
        </p:txBody>
      </p:sp>
      <p:sp>
        <p:nvSpPr>
          <p:cNvPr id="47" name="Rounded Rectangle 46"/>
          <p:cNvSpPr/>
          <p:nvPr/>
        </p:nvSpPr>
        <p:spPr bwMode="auto">
          <a:xfrm>
            <a:off x="6434013" y="2104584"/>
            <a:ext cx="1857374" cy="1695451"/>
          </a:xfrm>
          <a:prstGeom prst="roundRect">
            <a:avLst>
              <a:gd name="adj" fmla="val 50000"/>
            </a:avLst>
          </a:prstGeom>
          <a:gradFill>
            <a:gsLst>
              <a:gs pos="0">
                <a:schemeClr val="accent1">
                  <a:lumMod val="25000"/>
                  <a:alpha val="0"/>
                </a:schemeClr>
              </a:gs>
              <a:gs pos="50000">
                <a:schemeClr val="bg1">
                  <a:alpha val="0"/>
                </a:schemeClr>
              </a:gs>
              <a:gs pos="100000">
                <a:schemeClr val="bg1">
                  <a:alpha val="88000"/>
                </a:scheme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49" name="Block Arc 48"/>
          <p:cNvSpPr/>
          <p:nvPr/>
        </p:nvSpPr>
        <p:spPr bwMode="auto">
          <a:xfrm flipV="1">
            <a:off x="6410200" y="1945834"/>
            <a:ext cx="1905000" cy="1905000"/>
          </a:xfrm>
          <a:prstGeom prst="blockArc">
            <a:avLst>
              <a:gd name="adj1" fmla="val 10800000"/>
              <a:gd name="adj2" fmla="val 21409210"/>
              <a:gd name="adj3" fmla="val 4931"/>
            </a:avLst>
          </a:prstGeom>
          <a:gradFill>
            <a:gsLst>
              <a:gs pos="0">
                <a:srgbClr val="4E922C"/>
              </a:gs>
              <a:gs pos="50000">
                <a:srgbClr val="68C33B">
                  <a:alpha val="50000"/>
                </a:srgbClr>
              </a:gs>
              <a:gs pos="100000">
                <a:schemeClr val="tx1">
                  <a:lumMod val="65000"/>
                  <a:lumOff val="3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R="0" indent="0" eaLnBrk="0" fontAlgn="base" hangingPunct="0">
              <a:lnSpc>
                <a:spcPct val="100000"/>
              </a:lnSpc>
              <a:spcBef>
                <a:spcPct val="0"/>
              </a:spcBef>
              <a:spcAft>
                <a:spcPct val="0"/>
              </a:spcAft>
              <a:buClrTx/>
              <a:buSzTx/>
              <a:buFontTx/>
              <a:buNone/>
              <a:tabLst/>
              <a:defRPr/>
            </a:pPr>
            <a:endParaRPr lang="en-US" sz="2400" dirty="0">
              <a:latin typeface="Arial" charset="0"/>
              <a:ea typeface="ＭＳ Ｐゴシック" charset="-128"/>
              <a:cs typeface="ＭＳ Ｐゴシック" charset="-128"/>
            </a:endParaRPr>
          </a:p>
        </p:txBody>
      </p:sp>
      <p:sp>
        <p:nvSpPr>
          <p:cNvPr id="50" name="TextBox 49"/>
          <p:cNvSpPr txBox="1"/>
          <p:nvPr/>
        </p:nvSpPr>
        <p:spPr>
          <a:xfrm>
            <a:off x="557056" y="2621358"/>
            <a:ext cx="2560320" cy="3300888"/>
          </a:xfrm>
          <a:prstGeom prst="roundRect">
            <a:avLst>
              <a:gd name="adj" fmla="val 3921"/>
            </a:avLst>
          </a:prstGeom>
          <a:gradFill>
            <a:gsLst>
              <a:gs pos="12000">
                <a:schemeClr val="accent1">
                  <a:lumMod val="10000"/>
                  <a:alpha val="0"/>
                </a:schemeClr>
              </a:gs>
              <a:gs pos="72000">
                <a:schemeClr val="accent3">
                  <a:lumMod val="75000"/>
                </a:schemeClr>
              </a:gs>
              <a:gs pos="100000">
                <a:schemeClr val="accent3"/>
              </a:gs>
            </a:gsLst>
            <a:lin ang="5400000" scaled="0"/>
          </a:gradFill>
          <a:ln w="15875">
            <a:gradFill>
              <a:gsLst>
                <a:gs pos="0">
                  <a:schemeClr val="accent1">
                    <a:shade val="30000"/>
                    <a:satMod val="115000"/>
                    <a:alpha val="0"/>
                  </a:schemeClr>
                </a:gs>
                <a:gs pos="50000">
                  <a:schemeClr val="accent1">
                    <a:lumMod val="75000"/>
                  </a:schemeClr>
                </a:gs>
                <a:gs pos="100000">
                  <a:schemeClr val="accent1">
                    <a:lumMod val="50000"/>
                  </a:schemeClr>
                </a:gs>
              </a:gsLst>
              <a:lin ang="5400000" scaled="0"/>
            </a:gra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lIns="182880" tIns="640080" rIns="365760" rtlCol="0">
            <a:noAutofit/>
          </a:bodyPr>
          <a:lstStyle/>
          <a:p>
            <a:pPr defTabSz="914363"/>
            <a:endParaRPr lang="en-US" b="1" dirty="0" smtClean="0">
              <a:solidFill>
                <a:schemeClr val="tx1"/>
              </a:solidFill>
              <a:latin typeface="+mj-lt"/>
            </a:endParaRPr>
          </a:p>
        </p:txBody>
      </p:sp>
      <p:grpSp>
        <p:nvGrpSpPr>
          <p:cNvPr id="51" name="Group 58"/>
          <p:cNvGrpSpPr/>
          <p:nvPr/>
        </p:nvGrpSpPr>
        <p:grpSpPr>
          <a:xfrm>
            <a:off x="884716" y="1945834"/>
            <a:ext cx="1905000" cy="1905000"/>
            <a:chOff x="-965200" y="2382364"/>
            <a:chExt cx="1905000" cy="1905000"/>
          </a:xfrm>
        </p:grpSpPr>
        <p:sp>
          <p:nvSpPr>
            <p:cNvPr id="52" name="Rounded Rectangle 51"/>
            <p:cNvSpPr/>
            <p:nvPr/>
          </p:nvSpPr>
          <p:spPr bwMode="auto">
            <a:xfrm>
              <a:off x="-928687" y="2562760"/>
              <a:ext cx="1857374" cy="1695451"/>
            </a:xfrm>
            <a:prstGeom prst="roundRect">
              <a:avLst>
                <a:gd name="adj" fmla="val 50000"/>
              </a:avLst>
            </a:prstGeom>
            <a:gradFill>
              <a:gsLst>
                <a:gs pos="0">
                  <a:schemeClr val="accent1">
                    <a:lumMod val="25000"/>
                    <a:alpha val="0"/>
                  </a:schemeClr>
                </a:gs>
                <a:gs pos="50000">
                  <a:schemeClr val="bg1">
                    <a:alpha val="0"/>
                  </a:schemeClr>
                </a:gs>
                <a:gs pos="100000">
                  <a:schemeClr val="bg1">
                    <a:alpha val="88000"/>
                  </a:scheme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53" name="Block Arc 52"/>
            <p:cNvSpPr/>
            <p:nvPr/>
          </p:nvSpPr>
          <p:spPr bwMode="auto">
            <a:xfrm flipV="1">
              <a:off x="-965200" y="2382364"/>
              <a:ext cx="1905000" cy="1905000"/>
            </a:xfrm>
            <a:prstGeom prst="blockArc">
              <a:avLst>
                <a:gd name="adj1" fmla="val 10800000"/>
                <a:gd name="adj2" fmla="val 21409210"/>
                <a:gd name="adj3" fmla="val 4931"/>
              </a:avLst>
            </a:prstGeom>
            <a:gradFill>
              <a:gsLst>
                <a:gs pos="0">
                  <a:schemeClr val="accent1">
                    <a:lumMod val="25000"/>
                  </a:schemeClr>
                </a:gs>
                <a:gs pos="50000">
                  <a:schemeClr val="accent1">
                    <a:lumMod val="50000"/>
                    <a:alpha val="39000"/>
                  </a:schemeClr>
                </a:gs>
                <a:gs pos="100000">
                  <a:schemeClr val="accent1">
                    <a:shade val="100000"/>
                    <a:satMod val="11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latin typeface="Arial" charset="0"/>
                <a:ea typeface="ＭＳ Ｐゴシック" charset="-128"/>
                <a:cs typeface="ＭＳ Ｐゴシック" charset="-128"/>
              </a:endParaRPr>
            </a:p>
          </p:txBody>
        </p:sp>
      </p:grpSp>
      <p:sp>
        <p:nvSpPr>
          <p:cNvPr id="65" name="Round Same Side Corner Rectangle 64"/>
          <p:cNvSpPr/>
          <p:nvPr/>
        </p:nvSpPr>
        <p:spPr bwMode="auto">
          <a:xfrm rot="10800000" flipH="1" flipV="1">
            <a:off x="557057" y="2028138"/>
            <a:ext cx="2560320" cy="822960"/>
          </a:xfrm>
          <a:prstGeom prst="round2SameRect">
            <a:avLst/>
          </a:prstGeom>
          <a:solidFill>
            <a:schemeClr val="accent3"/>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kern="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pitchFamily="34" charset="0"/>
            </a:endParaRPr>
          </a:p>
        </p:txBody>
      </p:sp>
      <p:sp>
        <p:nvSpPr>
          <p:cNvPr id="70" name="Round Same Side Corner Rectangle 69"/>
          <p:cNvSpPr/>
          <p:nvPr/>
        </p:nvSpPr>
        <p:spPr bwMode="auto">
          <a:xfrm rot="10800000" flipH="1" flipV="1">
            <a:off x="6082540" y="2028138"/>
            <a:ext cx="2560320" cy="822960"/>
          </a:xfrm>
          <a:prstGeom prst="round2SameRect">
            <a:avLst/>
          </a:prstGeom>
          <a:solidFill>
            <a:schemeClr val="accent2"/>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kern="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pitchFamily="34" charset="0"/>
            </a:endParaRPr>
          </a:p>
        </p:txBody>
      </p:sp>
      <p:sp>
        <p:nvSpPr>
          <p:cNvPr id="73" name="TextBox 72"/>
          <p:cNvSpPr txBox="1"/>
          <p:nvPr/>
        </p:nvSpPr>
        <p:spPr>
          <a:xfrm>
            <a:off x="3337860" y="2621357"/>
            <a:ext cx="2560320" cy="3303866"/>
          </a:xfrm>
          <a:prstGeom prst="roundRect">
            <a:avLst>
              <a:gd name="adj" fmla="val 8594"/>
            </a:avLst>
          </a:prstGeom>
          <a:gradFill>
            <a:gsLst>
              <a:gs pos="12000">
                <a:schemeClr val="accent1">
                  <a:lumMod val="10000"/>
                  <a:alpha val="0"/>
                </a:schemeClr>
              </a:gs>
              <a:gs pos="80000">
                <a:srgbClr val="FCDE04">
                  <a:alpha val="62000"/>
                </a:srgbClr>
              </a:gs>
              <a:gs pos="100000">
                <a:schemeClr val="accent5"/>
              </a:gs>
            </a:gsLst>
            <a:lin ang="5400000" scaled="0"/>
          </a:gradFill>
          <a:ln w="15875">
            <a:gradFill>
              <a:gsLst>
                <a:gs pos="0">
                  <a:schemeClr val="accent1">
                    <a:shade val="30000"/>
                    <a:satMod val="115000"/>
                    <a:alpha val="0"/>
                  </a:schemeClr>
                </a:gs>
                <a:gs pos="50000">
                  <a:srgbClr val="FFFF00"/>
                </a:gs>
                <a:gs pos="100000">
                  <a:srgbClr val="FFC000"/>
                </a:gs>
              </a:gsLst>
              <a:lin ang="5400000" scaled="0"/>
            </a:gra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lIns="182880" tIns="640080" rIns="365760" rtlCol="0">
            <a:noAutofit/>
          </a:bodyPr>
          <a:lstStyle/>
          <a:p>
            <a:pPr defTabSz="914363"/>
            <a:endParaRPr lang="en-US" b="1" dirty="0" smtClean="0">
              <a:solidFill>
                <a:schemeClr val="tx1"/>
              </a:solidFill>
              <a:latin typeface="+mj-lt"/>
            </a:endParaRPr>
          </a:p>
        </p:txBody>
      </p:sp>
      <p:sp>
        <p:nvSpPr>
          <p:cNvPr id="82" name="Rounded Rectangle 81"/>
          <p:cNvSpPr/>
          <p:nvPr/>
        </p:nvSpPr>
        <p:spPr bwMode="auto">
          <a:xfrm>
            <a:off x="3703594" y="2111841"/>
            <a:ext cx="1857374" cy="1695451"/>
          </a:xfrm>
          <a:prstGeom prst="roundRect">
            <a:avLst>
              <a:gd name="adj" fmla="val 50000"/>
            </a:avLst>
          </a:prstGeom>
          <a:gradFill>
            <a:gsLst>
              <a:gs pos="0">
                <a:schemeClr val="accent1">
                  <a:lumMod val="25000"/>
                  <a:alpha val="0"/>
                </a:schemeClr>
              </a:gs>
              <a:gs pos="50000">
                <a:schemeClr val="bg1">
                  <a:alpha val="0"/>
                </a:schemeClr>
              </a:gs>
              <a:gs pos="100000">
                <a:schemeClr val="bg1">
                  <a:alpha val="88000"/>
                </a:scheme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83" name="TextBox 82"/>
          <p:cNvSpPr txBox="1">
            <a:spLocks noChangeAspect="1"/>
          </p:cNvSpPr>
          <p:nvPr/>
        </p:nvSpPr>
        <p:spPr>
          <a:xfrm>
            <a:off x="611948" y="4002078"/>
            <a:ext cx="2450536" cy="1763826"/>
          </a:xfrm>
          <a:prstGeom prst="rect">
            <a:avLst/>
          </a:prstGeom>
          <a:noFill/>
        </p:spPr>
        <p:txBody>
          <a:bodyPr wrap="square" rtlCol="0" anchor="t">
            <a:noAutofit/>
          </a:bodyPr>
          <a:lstStyle/>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smtClean="0">
                <a:solidFill>
                  <a:schemeClr val="tx1">
                    <a:lumMod val="85000"/>
                    <a:lumOff val="15000"/>
                  </a:schemeClr>
                </a:solidFill>
                <a:latin typeface="Segoe" charset="0"/>
              </a:rPr>
              <a:t>Protect critical data wherever It goes</a:t>
            </a:r>
          </a:p>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smtClean="0">
                <a:solidFill>
                  <a:schemeClr val="tx1">
                    <a:lumMod val="85000"/>
                    <a:lumOff val="15000"/>
                  </a:schemeClr>
                </a:solidFill>
                <a:latin typeface="Segoe" charset="0"/>
              </a:rPr>
              <a:t>Protect data wherever it resides</a:t>
            </a:r>
          </a:p>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smtClean="0">
                <a:solidFill>
                  <a:schemeClr val="tx1">
                    <a:lumMod val="85000"/>
                    <a:lumOff val="15000"/>
                  </a:schemeClr>
                </a:solidFill>
                <a:latin typeface="Segoe" charset="0"/>
              </a:rPr>
              <a:t>Secure endpoints to reduce risk</a:t>
            </a:r>
            <a:endParaRPr lang="en-US" sz="1500" dirty="0">
              <a:solidFill>
                <a:schemeClr val="tx1">
                  <a:lumMod val="85000"/>
                  <a:lumOff val="15000"/>
                </a:schemeClr>
              </a:solidFill>
              <a:latin typeface="Segoe" charset="0"/>
            </a:endParaRPr>
          </a:p>
        </p:txBody>
      </p:sp>
      <p:sp>
        <p:nvSpPr>
          <p:cNvPr id="85" name="Block Arc 84"/>
          <p:cNvSpPr/>
          <p:nvPr/>
        </p:nvSpPr>
        <p:spPr bwMode="auto">
          <a:xfrm flipV="1">
            <a:off x="3679781" y="1945834"/>
            <a:ext cx="1905000" cy="1905000"/>
          </a:xfrm>
          <a:prstGeom prst="blockArc">
            <a:avLst>
              <a:gd name="adj1" fmla="val 10800000"/>
              <a:gd name="adj2" fmla="val 21409210"/>
              <a:gd name="adj3" fmla="val 4931"/>
            </a:avLst>
          </a:prstGeom>
          <a:gradFill>
            <a:gsLst>
              <a:gs pos="0">
                <a:srgbClr val="FC9204"/>
              </a:gs>
              <a:gs pos="50000">
                <a:srgbClr val="FFFF00">
                  <a:alpha val="48000"/>
                </a:srgbClr>
              </a:gs>
              <a:gs pos="100000">
                <a:schemeClr val="accent1">
                  <a:shade val="100000"/>
                  <a:satMod val="11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91" name="Rectangle 90"/>
          <p:cNvSpPr/>
          <p:nvPr/>
        </p:nvSpPr>
        <p:spPr>
          <a:xfrm>
            <a:off x="479544" y="2129367"/>
            <a:ext cx="2715344" cy="579646"/>
          </a:xfrm>
          <a:prstGeom prst="rect">
            <a:avLst/>
          </a:prstGeom>
        </p:spPr>
        <p:txBody>
          <a:bodyPr wrap="square">
            <a:spAutoFit/>
          </a:bodyPr>
          <a:lstStyle/>
          <a:p>
            <a:pPr algn="ctr">
              <a:lnSpc>
                <a:spcPts val="1800"/>
              </a:lnSpc>
              <a:defRPr/>
            </a:pPr>
            <a:r>
              <a:rPr lang="en-US" sz="1500" b="1" kern="0" dirty="0" smtClean="0">
                <a:ln w="18415" cmpd="sng">
                  <a:noFill/>
                  <a:prstDash val="solid"/>
                </a:ln>
                <a:solidFill>
                  <a:schemeClr val="bg1"/>
                </a:solidFill>
                <a:latin typeface="Segoe" pitchFamily="34" charset="0"/>
              </a:rPr>
              <a:t>PROTECT </a:t>
            </a:r>
            <a:r>
              <a:rPr lang="en-US" sz="1500" kern="0" dirty="0" smtClean="0">
                <a:ln w="18415" cmpd="sng">
                  <a:noFill/>
                  <a:prstDash val="solid"/>
                </a:ln>
                <a:solidFill>
                  <a:schemeClr val="bg1"/>
                </a:solidFill>
                <a:latin typeface="Segoe" pitchFamily="34" charset="0"/>
              </a:rPr>
              <a:t>everywhere</a:t>
            </a:r>
            <a:r>
              <a:rPr lang="en-US" sz="1500" b="1" kern="0" dirty="0" smtClean="0">
                <a:ln w="18415" cmpd="sng">
                  <a:noFill/>
                  <a:prstDash val="solid"/>
                </a:ln>
                <a:solidFill>
                  <a:schemeClr val="bg1"/>
                </a:solidFill>
                <a:latin typeface="Segoe" pitchFamily="34" charset="0"/>
              </a:rPr>
              <a:t> </a:t>
            </a:r>
            <a:endParaRPr lang="en-US" sz="1500" kern="0" dirty="0" smtClean="0">
              <a:ln w="18415" cmpd="sng">
                <a:noFill/>
                <a:prstDash val="solid"/>
              </a:ln>
              <a:solidFill>
                <a:schemeClr val="bg1"/>
              </a:solidFill>
              <a:latin typeface="Segoe" pitchFamily="34" charset="0"/>
            </a:endParaRPr>
          </a:p>
          <a:p>
            <a:pPr algn="ctr">
              <a:lnSpc>
                <a:spcPts val="1800"/>
              </a:lnSpc>
              <a:spcBef>
                <a:spcPts val="200"/>
              </a:spcBef>
              <a:defRPr/>
            </a:pPr>
            <a:r>
              <a:rPr lang="en-US" sz="1500" b="1" kern="0" dirty="0" smtClean="0">
                <a:ln w="18415" cmpd="sng">
                  <a:noFill/>
                  <a:prstDash val="solid"/>
                </a:ln>
                <a:solidFill>
                  <a:schemeClr val="bg1"/>
                </a:solidFill>
                <a:latin typeface="Segoe" pitchFamily="34" charset="0"/>
              </a:rPr>
              <a:t>ACCESS </a:t>
            </a:r>
            <a:r>
              <a:rPr lang="en-US" sz="1500" kern="0" dirty="0" smtClean="0">
                <a:ln w="18415" cmpd="sng">
                  <a:noFill/>
                  <a:prstDash val="solid"/>
                </a:ln>
                <a:solidFill>
                  <a:schemeClr val="bg1"/>
                </a:solidFill>
                <a:latin typeface="Segoe" pitchFamily="34" charset="0"/>
              </a:rPr>
              <a:t>anywhere</a:t>
            </a:r>
          </a:p>
        </p:txBody>
      </p:sp>
      <p:sp>
        <p:nvSpPr>
          <p:cNvPr id="93" name="Rectangle 92"/>
          <p:cNvSpPr/>
          <p:nvPr/>
        </p:nvSpPr>
        <p:spPr>
          <a:xfrm>
            <a:off x="5943475" y="2129367"/>
            <a:ext cx="2838450" cy="579646"/>
          </a:xfrm>
          <a:prstGeom prst="rect">
            <a:avLst/>
          </a:prstGeom>
        </p:spPr>
        <p:txBody>
          <a:bodyPr wrap="square">
            <a:spAutoFit/>
          </a:bodyPr>
          <a:lstStyle/>
          <a:p>
            <a:pPr algn="ctr">
              <a:lnSpc>
                <a:spcPts val="1900"/>
              </a:lnSpc>
              <a:defRPr/>
            </a:pPr>
            <a:r>
              <a:rPr lang="en-US" sz="1500" b="1" kern="0" dirty="0" smtClean="0">
                <a:ln w="18415" cmpd="sng">
                  <a:noFill/>
                  <a:prstDash val="solid"/>
                </a:ln>
                <a:solidFill>
                  <a:schemeClr val="bg1"/>
                </a:solidFill>
                <a:latin typeface="Segoe" pitchFamily="34" charset="0"/>
              </a:rPr>
              <a:t>SIMPLIFY </a:t>
            </a:r>
            <a:r>
              <a:rPr lang="en-US" sz="1500" kern="0" dirty="0" smtClean="0">
                <a:ln w="18415" cmpd="sng">
                  <a:noFill/>
                  <a:prstDash val="solid"/>
                </a:ln>
                <a:solidFill>
                  <a:schemeClr val="bg1"/>
                </a:solidFill>
                <a:latin typeface="Segoe" pitchFamily="34" charset="0"/>
              </a:rPr>
              <a:t>security,</a:t>
            </a:r>
          </a:p>
          <a:p>
            <a:pPr algn="ctr">
              <a:lnSpc>
                <a:spcPts val="1900"/>
              </a:lnSpc>
              <a:defRPr/>
            </a:pPr>
            <a:r>
              <a:rPr lang="en-US" sz="1500" b="1" kern="0" dirty="0" smtClean="0">
                <a:ln w="18415" cmpd="sng">
                  <a:noFill/>
                  <a:prstDash val="solid"/>
                </a:ln>
                <a:solidFill>
                  <a:schemeClr val="bg1"/>
                </a:solidFill>
                <a:latin typeface="Segoe" pitchFamily="34" charset="0"/>
              </a:rPr>
              <a:t>MANAGE</a:t>
            </a:r>
            <a:r>
              <a:rPr lang="en-US" sz="1500" kern="0" dirty="0" smtClean="0">
                <a:ln w="18415" cmpd="sng">
                  <a:noFill/>
                  <a:prstDash val="solid"/>
                </a:ln>
                <a:solidFill>
                  <a:schemeClr val="bg1"/>
                </a:solidFill>
                <a:latin typeface="Segoe" pitchFamily="34" charset="0"/>
              </a:rPr>
              <a:t> compliance</a:t>
            </a:r>
          </a:p>
        </p:txBody>
      </p:sp>
      <p:sp>
        <p:nvSpPr>
          <p:cNvPr id="98" name="TextBox 97"/>
          <p:cNvSpPr txBox="1"/>
          <p:nvPr/>
        </p:nvSpPr>
        <p:spPr>
          <a:xfrm>
            <a:off x="3409949" y="4002079"/>
            <a:ext cx="2444665" cy="1860840"/>
          </a:xfrm>
          <a:prstGeom prst="rect">
            <a:avLst/>
          </a:prstGeom>
          <a:noFill/>
        </p:spPr>
        <p:txBody>
          <a:bodyPr wrap="square" rtlCol="0" anchor="t">
            <a:noAutofit/>
          </a:bodyPr>
          <a:lstStyle/>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smtClean="0">
                <a:solidFill>
                  <a:schemeClr val="tx1">
                    <a:lumMod val="85000"/>
                    <a:lumOff val="15000"/>
                  </a:schemeClr>
                </a:solidFill>
                <a:latin typeface="Segoe" charset="0"/>
              </a:rPr>
              <a:t>Extend confidential communication to partners</a:t>
            </a:r>
          </a:p>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smtClean="0">
                <a:solidFill>
                  <a:schemeClr val="tx1">
                    <a:lumMod val="85000"/>
                    <a:lumOff val="15000"/>
                  </a:schemeClr>
                </a:solidFill>
                <a:latin typeface="Segoe" charset="0"/>
              </a:rPr>
              <a:t>Built into the Windows platform and applications</a:t>
            </a:r>
          </a:p>
        </p:txBody>
      </p:sp>
      <p:sp>
        <p:nvSpPr>
          <p:cNvPr id="23" name="Title 22"/>
          <p:cNvSpPr>
            <a:spLocks noGrp="1"/>
          </p:cNvSpPr>
          <p:nvPr>
            <p:ph type="title"/>
          </p:nvPr>
        </p:nvSpPr>
        <p:spPr/>
        <p:txBody>
          <a:bodyPr/>
          <a:lstStyle/>
          <a:p>
            <a:r>
              <a:rPr lang="en-US" dirty="0" smtClean="0"/>
              <a:t>Information Protection</a:t>
            </a:r>
          </a:p>
        </p:txBody>
      </p:sp>
      <p:sp>
        <p:nvSpPr>
          <p:cNvPr id="45" name="Rounded Rectangle 44"/>
          <p:cNvSpPr/>
          <p:nvPr/>
        </p:nvSpPr>
        <p:spPr bwMode="auto">
          <a:xfrm>
            <a:off x="374650" y="795120"/>
            <a:ext cx="8420100" cy="984738"/>
          </a:xfrm>
          <a:prstGeom prst="roundRect">
            <a:avLst>
              <a:gd name="adj" fmla="val 17390"/>
            </a:avLst>
          </a:prstGeom>
          <a:solidFill>
            <a:schemeClr val="bg1">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58" name="Rounded Rectangle 57"/>
          <p:cNvSpPr/>
          <p:nvPr/>
        </p:nvSpPr>
        <p:spPr bwMode="auto">
          <a:xfrm>
            <a:off x="542612" y="928168"/>
            <a:ext cx="8098970" cy="728710"/>
          </a:xfrm>
          <a:prstGeom prst="roundRect">
            <a:avLst/>
          </a:prstGeom>
          <a:gradFill>
            <a:gsLst>
              <a:gs pos="0">
                <a:schemeClr val="tx1">
                  <a:lumMod val="65000"/>
                  <a:lumOff val="35000"/>
                </a:schemeClr>
              </a:gs>
              <a:gs pos="50000">
                <a:schemeClr val="tx1">
                  <a:lumMod val="65000"/>
                  <a:lumOff val="35000"/>
                </a:schemeClr>
              </a:gs>
              <a:gs pos="100000">
                <a:schemeClr val="tx1">
                  <a:lumMod val="85000"/>
                  <a:lumOff val="15000"/>
                </a:schemeClr>
              </a:gs>
            </a:gsLst>
            <a:lin ang="5400000" scaled="0"/>
          </a:gradFill>
          <a:ln w="19050">
            <a:noFill/>
          </a:ln>
          <a:effectLst>
            <a:outerShdw blurRad="50800" dist="38100" algn="l" rotWithShape="0">
              <a:prstClr val="black">
                <a:alpha val="40000"/>
              </a:prstClr>
            </a:outerShdw>
          </a:effectLst>
        </p:spPr>
        <p:txBody>
          <a:bodyPr wrap="square">
            <a:spAutoFit/>
          </a:bodyPr>
          <a:lstStyle/>
          <a:p>
            <a:pPr algn="ctr">
              <a:lnSpc>
                <a:spcPct val="115000"/>
              </a:lnSpc>
              <a:spcBef>
                <a:spcPts val="200"/>
              </a:spcBef>
              <a:spcAft>
                <a:spcPts val="100"/>
              </a:spcAft>
              <a:tabLst>
                <a:tab pos="2114550" algn="l"/>
              </a:tabLst>
              <a:defRPr/>
            </a:pPr>
            <a:r>
              <a:rPr lang="en-US" sz="1600" dirty="0" smtClean="0">
                <a:solidFill>
                  <a:schemeClr val="bg1"/>
                </a:solidFill>
                <a:latin typeface="Segoe" charset="0"/>
              </a:rPr>
              <a:t>Discover, protect, and manage confidential data throughout your business with a comprehensive solution integrated with the computing platform and applications</a:t>
            </a:r>
          </a:p>
        </p:txBody>
      </p:sp>
      <p:sp>
        <p:nvSpPr>
          <p:cNvPr id="54" name="Round Same Side Corner Rectangle 53"/>
          <p:cNvSpPr/>
          <p:nvPr/>
        </p:nvSpPr>
        <p:spPr bwMode="auto">
          <a:xfrm rot="10800000" flipV="1">
            <a:off x="3337860" y="2028138"/>
            <a:ext cx="2560320" cy="822960"/>
          </a:xfrm>
          <a:prstGeom prst="round2SameRect">
            <a:avLst/>
          </a:prstGeom>
          <a:solidFill>
            <a:schemeClr val="accent5"/>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kern="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pitchFamily="34" charset="0"/>
            </a:endParaRPr>
          </a:p>
        </p:txBody>
      </p:sp>
      <p:sp>
        <p:nvSpPr>
          <p:cNvPr id="92" name="Rectangle 91"/>
          <p:cNvSpPr/>
          <p:nvPr/>
        </p:nvSpPr>
        <p:spPr>
          <a:xfrm>
            <a:off x="3349256" y="2129367"/>
            <a:ext cx="2541182" cy="579646"/>
          </a:xfrm>
          <a:prstGeom prst="rect">
            <a:avLst/>
          </a:prstGeom>
        </p:spPr>
        <p:txBody>
          <a:bodyPr wrap="square">
            <a:spAutoFit/>
          </a:bodyPr>
          <a:lstStyle/>
          <a:p>
            <a:pPr marL="119063" algn="ctr">
              <a:lnSpc>
                <a:spcPts val="1900"/>
              </a:lnSpc>
              <a:defRPr/>
            </a:pPr>
            <a:r>
              <a:rPr lang="en-US" sz="1500" b="1" kern="0" dirty="0" smtClean="0">
                <a:ln w="18415" cmpd="sng">
                  <a:noFill/>
                  <a:prstDash val="solid"/>
                </a:ln>
                <a:solidFill>
                  <a:schemeClr val="bg1"/>
                </a:solidFill>
                <a:latin typeface="Segoe" pitchFamily="34" charset="0"/>
              </a:rPr>
              <a:t>INTEGRATE </a:t>
            </a:r>
            <a:r>
              <a:rPr lang="en-US" sz="1500" kern="0" dirty="0" smtClean="0">
                <a:ln w="18415" cmpd="sng">
                  <a:noFill/>
                  <a:prstDash val="solid"/>
                </a:ln>
                <a:solidFill>
                  <a:schemeClr val="bg1"/>
                </a:solidFill>
                <a:latin typeface="Segoe" pitchFamily="34" charset="0"/>
              </a:rPr>
              <a:t>and</a:t>
            </a:r>
            <a:r>
              <a:rPr lang="en-US" sz="1500" b="1" kern="0" dirty="0" smtClean="0">
                <a:ln w="18415" cmpd="sng">
                  <a:noFill/>
                  <a:prstDash val="solid"/>
                </a:ln>
                <a:solidFill>
                  <a:schemeClr val="bg1"/>
                </a:solidFill>
                <a:latin typeface="Segoe" pitchFamily="34" charset="0"/>
              </a:rPr>
              <a:t> </a:t>
            </a:r>
          </a:p>
          <a:p>
            <a:pPr marL="119063" algn="ctr">
              <a:lnSpc>
                <a:spcPts val="1900"/>
              </a:lnSpc>
              <a:defRPr/>
            </a:pPr>
            <a:r>
              <a:rPr lang="en-US" sz="1500" b="1" kern="0" dirty="0" smtClean="0">
                <a:ln w="18415" cmpd="sng">
                  <a:noFill/>
                  <a:prstDash val="solid"/>
                </a:ln>
                <a:solidFill>
                  <a:schemeClr val="bg1"/>
                </a:solidFill>
                <a:latin typeface="Segoe" pitchFamily="34" charset="0"/>
              </a:rPr>
              <a:t>EXTEND </a:t>
            </a:r>
            <a:r>
              <a:rPr lang="en-US" sz="1500" kern="0" dirty="0" smtClean="0">
                <a:ln w="18415" cmpd="sng">
                  <a:noFill/>
                  <a:prstDash val="solid"/>
                </a:ln>
                <a:solidFill>
                  <a:schemeClr val="bg1"/>
                </a:solidFill>
                <a:latin typeface="Segoe" pitchFamily="34" charset="0"/>
              </a:rPr>
              <a:t>security</a:t>
            </a:r>
          </a:p>
        </p:txBody>
      </p:sp>
      <p:grpSp>
        <p:nvGrpSpPr>
          <p:cNvPr id="43" name="Group 42"/>
          <p:cNvGrpSpPr/>
          <p:nvPr/>
        </p:nvGrpSpPr>
        <p:grpSpPr>
          <a:xfrm>
            <a:off x="1058169" y="2763000"/>
            <a:ext cx="1558095" cy="997325"/>
            <a:chOff x="-1795842" y="3032045"/>
            <a:chExt cx="1012160" cy="647876"/>
          </a:xfrm>
        </p:grpSpPr>
        <p:pic>
          <p:nvPicPr>
            <p:cNvPr id="56" name="Picture 2" descr="\\eventsql\dvd\Online_ART\DVD_ART35\Artwork_Imagery\Icons - Illustrations\people\black silhouettes\PRB man silhouette people ready.png"/>
            <p:cNvPicPr>
              <a:picLocks noChangeAspect="1" noChangeArrowheads="1"/>
            </p:cNvPicPr>
            <p:nvPr/>
          </p:nvPicPr>
          <p:blipFill>
            <a:blip r:embed="rId3" cstate="print"/>
            <a:srcRect/>
            <a:stretch>
              <a:fillRect/>
            </a:stretch>
          </p:blipFill>
          <p:spPr bwMode="auto">
            <a:xfrm>
              <a:off x="-1329179" y="3032045"/>
              <a:ext cx="131975" cy="472117"/>
            </a:xfrm>
            <a:prstGeom prst="rect">
              <a:avLst/>
            </a:prstGeom>
            <a:noFill/>
            <a:effectLst>
              <a:outerShdw blurRad="190500" sx="102000" sy="102000" algn="ctr" rotWithShape="0">
                <a:schemeClr val="bg1">
                  <a:alpha val="70000"/>
                </a:schemeClr>
              </a:outerShdw>
            </a:effectLst>
          </p:spPr>
        </p:pic>
        <p:pic>
          <p:nvPicPr>
            <p:cNvPr id="48" name="Picture 47" descr="explorer.exe_I0104_0409.png"/>
            <p:cNvPicPr>
              <a:picLocks noChangeAspect="1"/>
            </p:cNvPicPr>
            <p:nvPr/>
          </p:nvPicPr>
          <p:blipFill>
            <a:blip r:embed="rId4" cstate="print"/>
            <a:stretch>
              <a:fillRect/>
            </a:stretch>
          </p:blipFill>
          <p:spPr>
            <a:xfrm>
              <a:off x="-1329180" y="3134423"/>
              <a:ext cx="545498" cy="545498"/>
            </a:xfrm>
            <a:prstGeom prst="rect">
              <a:avLst/>
            </a:prstGeom>
          </p:spPr>
        </p:pic>
        <p:pic>
          <p:nvPicPr>
            <p:cNvPr id="55" name="Picture 54" descr="Virtual App.png"/>
            <p:cNvPicPr>
              <a:picLocks noChangeAspect="1"/>
            </p:cNvPicPr>
            <p:nvPr/>
          </p:nvPicPr>
          <p:blipFill>
            <a:blip r:embed="rId5" cstate="screen"/>
            <a:stretch>
              <a:fillRect/>
            </a:stretch>
          </p:blipFill>
          <p:spPr bwMode="invGray">
            <a:xfrm>
              <a:off x="-1795842" y="3233392"/>
              <a:ext cx="601727" cy="374885"/>
            </a:xfrm>
            <a:prstGeom prst="rect">
              <a:avLst/>
            </a:prstGeom>
          </p:spPr>
        </p:pic>
      </p:grpSp>
      <p:grpSp>
        <p:nvGrpSpPr>
          <p:cNvPr id="62" name="Group 61"/>
          <p:cNvGrpSpPr/>
          <p:nvPr/>
        </p:nvGrpSpPr>
        <p:grpSpPr>
          <a:xfrm>
            <a:off x="3847812" y="2889935"/>
            <a:ext cx="1568938" cy="784666"/>
            <a:chOff x="700964" y="3415859"/>
            <a:chExt cx="1187974" cy="594136"/>
          </a:xfrm>
        </p:grpSpPr>
        <p:pic>
          <p:nvPicPr>
            <p:cNvPr id="59" name="Picture 58" descr="SLUI.exe_I0003_0409.png"/>
            <p:cNvPicPr>
              <a:picLocks noChangeAspect="1"/>
            </p:cNvPicPr>
            <p:nvPr/>
          </p:nvPicPr>
          <p:blipFill>
            <a:blip r:embed="rId6" cstate="print"/>
            <a:stretch>
              <a:fillRect/>
            </a:stretch>
          </p:blipFill>
          <p:spPr>
            <a:xfrm>
              <a:off x="1117711" y="3611951"/>
              <a:ext cx="398044" cy="398044"/>
            </a:xfrm>
            <a:prstGeom prst="rect">
              <a:avLst/>
            </a:prstGeom>
          </p:spPr>
        </p:pic>
        <p:pic>
          <p:nvPicPr>
            <p:cNvPr id="60" name="Picture 59" descr="connect.dll_I28a1_0409.png"/>
            <p:cNvPicPr>
              <a:picLocks noChangeAspect="1"/>
            </p:cNvPicPr>
            <p:nvPr/>
          </p:nvPicPr>
          <p:blipFill>
            <a:blip r:embed="rId7" cstate="print"/>
            <a:stretch>
              <a:fillRect/>
            </a:stretch>
          </p:blipFill>
          <p:spPr>
            <a:xfrm>
              <a:off x="1389389" y="3415859"/>
              <a:ext cx="499549" cy="499549"/>
            </a:xfrm>
            <a:prstGeom prst="rect">
              <a:avLst/>
            </a:prstGeom>
          </p:spPr>
        </p:pic>
        <p:pic>
          <p:nvPicPr>
            <p:cNvPr id="61" name="Picture 60" descr="connect.dll_I28a1_0409.png"/>
            <p:cNvPicPr>
              <a:picLocks noChangeAspect="1"/>
            </p:cNvPicPr>
            <p:nvPr/>
          </p:nvPicPr>
          <p:blipFill>
            <a:blip r:embed="rId7" cstate="print"/>
            <a:stretch>
              <a:fillRect/>
            </a:stretch>
          </p:blipFill>
          <p:spPr>
            <a:xfrm>
              <a:off x="700964" y="3421117"/>
              <a:ext cx="499549" cy="499549"/>
            </a:xfrm>
            <a:prstGeom prst="rect">
              <a:avLst/>
            </a:prstGeom>
          </p:spPr>
        </p:pic>
      </p:grpSp>
      <p:pic>
        <p:nvPicPr>
          <p:cNvPr id="63" name="Picture 2" descr="C:\Documents and Settings\cgarces\Desktop\VISTA ICONS\ICONS PNG\Network-Folder.png"/>
          <p:cNvPicPr>
            <a:picLocks noChangeAspect="1" noChangeArrowheads="1"/>
          </p:cNvPicPr>
          <p:nvPr/>
        </p:nvPicPr>
        <p:blipFill>
          <a:blip r:embed="rId8" cstate="print"/>
          <a:srcRect/>
          <a:stretch>
            <a:fillRect/>
          </a:stretch>
        </p:blipFill>
        <p:spPr bwMode="auto">
          <a:xfrm>
            <a:off x="6810250" y="2742691"/>
            <a:ext cx="1104900" cy="1104900"/>
          </a:xfrm>
          <a:prstGeom prst="rect">
            <a:avLst/>
          </a:prstGeom>
          <a:noFill/>
        </p:spPr>
      </p:pic>
      <p:sp>
        <p:nvSpPr>
          <p:cNvPr id="84" name="TextBox 83"/>
          <p:cNvSpPr txBox="1"/>
          <p:nvPr/>
        </p:nvSpPr>
        <p:spPr>
          <a:xfrm>
            <a:off x="6191251" y="4002079"/>
            <a:ext cx="2431754" cy="1720990"/>
          </a:xfrm>
          <a:prstGeom prst="rect">
            <a:avLst/>
          </a:prstGeom>
          <a:noFill/>
        </p:spPr>
        <p:txBody>
          <a:bodyPr wrap="square" rtlCol="0" anchor="t">
            <a:noAutofit/>
          </a:bodyPr>
          <a:lstStyle/>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a:solidFill>
                  <a:schemeClr val="tx1">
                    <a:lumMod val="85000"/>
                    <a:lumOff val="15000"/>
                  </a:schemeClr>
                </a:solidFill>
                <a:latin typeface="Segoe" charset="0"/>
              </a:rPr>
              <a:t>Simplify deployment and ongoing management </a:t>
            </a:r>
          </a:p>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a:solidFill>
                  <a:schemeClr val="tx1">
                    <a:lumMod val="85000"/>
                    <a:lumOff val="15000"/>
                  </a:schemeClr>
                </a:solidFill>
                <a:latin typeface="Segoe" charset="0"/>
              </a:rPr>
              <a:t>Enable compliance with information policy</a:t>
            </a:r>
          </a:p>
        </p:txBody>
      </p:sp>
      <p:sp>
        <p:nvSpPr>
          <p:cNvPr id="36" name="Rounded Rectangle 35"/>
          <p:cNvSpPr/>
          <p:nvPr/>
        </p:nvSpPr>
        <p:spPr bwMode="auto">
          <a:xfrm>
            <a:off x="489856" y="6346978"/>
            <a:ext cx="4481398" cy="393425"/>
          </a:xfrm>
          <a:prstGeom prst="roundRect">
            <a:avLst>
              <a:gd name="adj" fmla="val 9776"/>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indent="-171450" algn="ctr" defTabSz="914099" fontAlgn="base">
              <a:lnSpc>
                <a:spcPct val="115000"/>
              </a:lnSpc>
              <a:spcBef>
                <a:spcPct val="0"/>
              </a:spcBef>
              <a:spcAft>
                <a:spcPct val="0"/>
              </a:spcAft>
              <a:buClr>
                <a:schemeClr val="accent1">
                  <a:lumMod val="50000"/>
                </a:schemeClr>
              </a:buClr>
              <a:buSzPct val="120000"/>
              <a:tabLst>
                <a:tab pos="2114550" algn="l"/>
              </a:tabLst>
              <a:defRPr/>
            </a:pPr>
            <a:r>
              <a:rPr lang="en-US" sz="1600" dirty="0" smtClean="0">
                <a:solidFill>
                  <a:srgbClr val="FFFFFF"/>
                </a:solidFill>
                <a:effectLst>
                  <a:outerShdw blurRad="38100" dist="38100" dir="2700000" algn="tl">
                    <a:srgbClr val="000000">
                      <a:alpha val="43137"/>
                    </a:srgbClr>
                  </a:outerShdw>
                </a:effectLst>
                <a:latin typeface="Segoe" pitchFamily="34" charset="0"/>
              </a:rPr>
              <a:t>Learn more at: www.microsoft.com/forefront</a:t>
            </a:r>
            <a:endParaRPr lang="en-US" sz="1600" dirty="0">
              <a:solidFill>
                <a:srgbClr val="FFFFFF"/>
              </a:solidFill>
              <a:effectLst>
                <a:outerShdw blurRad="38100" dist="38100" dir="2700000" algn="tl">
                  <a:srgbClr val="000000">
                    <a:alpha val="43137"/>
                  </a:srgbClr>
                </a:outerShdw>
              </a:effectLst>
              <a:latin typeface="Segoe" pitchFamily="34" charset="0"/>
              <a:hlinkClick r:id="rId9"/>
            </a:endParaRPr>
          </a:p>
        </p:txBody>
      </p:sp>
    </p:spTree>
    <p:extLst>
      <p:ext uri="{BB962C8B-B14F-4D97-AF65-F5344CB8AC3E}">
        <p14:creationId xmlns:p14="http://schemas.microsoft.com/office/powerpoint/2010/main" xmlns="" val="264882406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363" y="0"/>
            <a:ext cx="7772400" cy="584775"/>
          </a:xfrm>
        </p:spPr>
        <p:txBody>
          <a:bodyPr/>
          <a:lstStyle/>
          <a:p>
            <a:r>
              <a:rPr lang="en-US" sz="3600" dirty="0" smtClean="0"/>
              <a:t>More Information</a:t>
            </a:r>
            <a:endParaRPr lang="en-US" sz="3600" dirty="0"/>
          </a:p>
        </p:txBody>
      </p:sp>
      <p:sp>
        <p:nvSpPr>
          <p:cNvPr id="4" name="TextBox 3"/>
          <p:cNvSpPr txBox="1"/>
          <p:nvPr/>
        </p:nvSpPr>
        <p:spPr>
          <a:xfrm>
            <a:off x="170055" y="765556"/>
            <a:ext cx="8973945" cy="4708981"/>
          </a:xfrm>
          <a:prstGeom prst="rect">
            <a:avLst/>
          </a:prstGeom>
          <a:noFill/>
        </p:spPr>
        <p:txBody>
          <a:bodyPr wrap="square" rtlCol="0">
            <a:spAutoFit/>
          </a:bodyPr>
          <a:lstStyle/>
          <a:p>
            <a:pPr>
              <a:buFont typeface="Arial" pitchFamily="34" charset="0"/>
              <a:buChar char="•"/>
            </a:pPr>
            <a:r>
              <a:rPr lang="en-US" sz="2800" b="1" dirty="0" smtClean="0"/>
              <a:t>Documentation</a:t>
            </a:r>
          </a:p>
          <a:p>
            <a:pPr lvl="1">
              <a:buFont typeface="Arial" pitchFamily="34" charset="0"/>
              <a:buChar char="•"/>
            </a:pPr>
            <a:r>
              <a:rPr lang="en-US" sz="2400" dirty="0" smtClean="0"/>
              <a:t>AD RMS TechNet </a:t>
            </a:r>
            <a:r>
              <a:rPr lang="en-US" sz="2400" dirty="0" smtClean="0">
                <a:hlinkClick r:id="rId3"/>
              </a:rPr>
              <a:t>TechCenter</a:t>
            </a:r>
            <a:endParaRPr lang="en-US" sz="2400" dirty="0" smtClean="0"/>
          </a:p>
          <a:p>
            <a:pPr lvl="1">
              <a:buFont typeface="Arial" pitchFamily="34" charset="0"/>
              <a:buChar char="•"/>
            </a:pPr>
            <a:r>
              <a:rPr lang="en-US" sz="2400" dirty="0" smtClean="0"/>
              <a:t>AD RMS TechNet Documentation </a:t>
            </a:r>
            <a:r>
              <a:rPr lang="en-US" sz="2400" dirty="0" smtClean="0">
                <a:hlinkClick r:id="rId4"/>
              </a:rPr>
              <a:t>Roadmap</a:t>
            </a:r>
            <a:endParaRPr lang="en-US" sz="2400" dirty="0" smtClean="0"/>
          </a:p>
          <a:p>
            <a:pPr lvl="1">
              <a:buFont typeface="Arial" pitchFamily="34" charset="0"/>
              <a:buChar char="•"/>
            </a:pPr>
            <a:r>
              <a:rPr lang="en-US" sz="2400" dirty="0" smtClean="0"/>
              <a:t>Exchange 2010 and AD RMS </a:t>
            </a:r>
            <a:r>
              <a:rPr lang="en-US" sz="2400" dirty="0" smtClean="0">
                <a:hlinkClick r:id="rId5"/>
              </a:rPr>
              <a:t>Integration</a:t>
            </a:r>
            <a:endParaRPr lang="en-US" sz="2400" dirty="0" smtClean="0"/>
          </a:p>
          <a:p>
            <a:pPr lvl="1">
              <a:buFont typeface="Arial" pitchFamily="34" charset="0"/>
              <a:buChar char="•"/>
            </a:pPr>
            <a:r>
              <a:rPr lang="en-US" sz="2400" dirty="0" smtClean="0"/>
              <a:t>File Classification Infrastructure </a:t>
            </a:r>
            <a:r>
              <a:rPr lang="en-US" sz="2400" dirty="0" smtClean="0">
                <a:hlinkClick r:id="rId6"/>
              </a:rPr>
              <a:t>Web Site</a:t>
            </a:r>
            <a:endParaRPr lang="en-US" sz="2400" dirty="0" smtClean="0"/>
          </a:p>
          <a:p>
            <a:pPr>
              <a:buFont typeface="Arial" pitchFamily="34" charset="0"/>
              <a:buChar char="•"/>
            </a:pPr>
            <a:r>
              <a:rPr lang="en-US" sz="2800" b="1" dirty="0" smtClean="0"/>
              <a:t>Evidence</a:t>
            </a:r>
          </a:p>
          <a:p>
            <a:pPr lvl="1">
              <a:buFont typeface="Arial" pitchFamily="34" charset="0"/>
              <a:buChar char="•"/>
            </a:pPr>
            <a:r>
              <a:rPr lang="en-US" sz="2400" dirty="0" smtClean="0"/>
              <a:t>How MSIT Deploys AD RMS - </a:t>
            </a:r>
            <a:r>
              <a:rPr lang="en-US" sz="2400" b="1" i="1" dirty="0" smtClean="0">
                <a:hlinkClick r:id="rId7"/>
              </a:rPr>
              <a:t>updated</a:t>
            </a:r>
            <a:r>
              <a:rPr lang="en-US" sz="2400" dirty="0" smtClean="0">
                <a:hlinkClick r:id="rId7"/>
              </a:rPr>
              <a:t>!</a:t>
            </a:r>
            <a:endParaRPr lang="en-US" sz="2400" dirty="0" smtClean="0"/>
          </a:p>
          <a:p>
            <a:pPr lvl="1">
              <a:buFont typeface="Arial" pitchFamily="34" charset="0"/>
              <a:buChar char="•"/>
            </a:pPr>
            <a:r>
              <a:rPr lang="en-US" sz="2400" dirty="0"/>
              <a:t>How MSIT deploys AD RMS and RSA DLP – </a:t>
            </a:r>
            <a:r>
              <a:rPr lang="en-US" sz="2400" b="1" dirty="0">
                <a:hlinkClick r:id="rId8"/>
              </a:rPr>
              <a:t>New</a:t>
            </a:r>
            <a:r>
              <a:rPr lang="en-US" sz="2400" dirty="0">
                <a:hlinkClick r:id="rId8"/>
              </a:rPr>
              <a:t>!</a:t>
            </a:r>
            <a:endParaRPr lang="en-US" sz="2400" dirty="0"/>
          </a:p>
          <a:p>
            <a:pPr lvl="1">
              <a:buFont typeface="Arial" pitchFamily="34" charset="0"/>
              <a:buChar char="•"/>
            </a:pPr>
            <a:r>
              <a:rPr lang="en-US" sz="2400" dirty="0" smtClean="0"/>
              <a:t>How MSIT deploys FCI and AD RMS Bulk Protection Tool – </a:t>
            </a:r>
            <a:r>
              <a:rPr lang="en-US" sz="2400" b="1" dirty="0" smtClean="0">
                <a:hlinkClick r:id="rId9"/>
              </a:rPr>
              <a:t>New</a:t>
            </a:r>
            <a:r>
              <a:rPr lang="en-US" sz="2400" dirty="0" smtClean="0">
                <a:hlinkClick r:id="rId9"/>
              </a:rPr>
              <a:t>!</a:t>
            </a:r>
            <a:endParaRPr lang="en-US" sz="2400" dirty="0" smtClean="0"/>
          </a:p>
          <a:p>
            <a:pPr>
              <a:buFont typeface="Arial" pitchFamily="34" charset="0"/>
              <a:buChar char="•"/>
            </a:pPr>
            <a:r>
              <a:rPr lang="en-US" sz="2800" b="1" dirty="0" smtClean="0"/>
              <a:t>Blogs</a:t>
            </a:r>
          </a:p>
          <a:p>
            <a:pPr lvl="1">
              <a:buFont typeface="Arial" pitchFamily="34" charset="0"/>
              <a:buChar char="•"/>
            </a:pPr>
            <a:r>
              <a:rPr lang="en-US" sz="2400" dirty="0" smtClean="0"/>
              <a:t>AD RMS Product Team </a:t>
            </a:r>
            <a:r>
              <a:rPr lang="en-US" sz="2400" dirty="0" smtClean="0">
                <a:hlinkClick r:id="rId10"/>
              </a:rPr>
              <a:t>Blog</a:t>
            </a:r>
            <a:endParaRPr lang="en-US" sz="2400" dirty="0" smtClean="0"/>
          </a:p>
          <a:p>
            <a:pPr lvl="1">
              <a:buFont typeface="Arial" pitchFamily="34" charset="0"/>
              <a:buChar char="•"/>
            </a:pPr>
            <a:r>
              <a:rPr lang="en-US" sz="2400" dirty="0" smtClean="0"/>
              <a:t>Jason Tyler </a:t>
            </a:r>
            <a:r>
              <a:rPr lang="en-US" sz="2400" dirty="0" smtClean="0">
                <a:hlinkClick r:id="rId11"/>
              </a:rPr>
              <a:t>Blog</a:t>
            </a:r>
            <a:endParaRPr lang="en-US" sz="2400" dirty="0" smtClean="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a:xfrm>
            <a:off x="381000" y="989045"/>
            <a:ext cx="8385048" cy="1324947"/>
          </a:xfrm>
        </p:spPr>
        <p:txBody>
          <a:bodyPr/>
          <a:lstStyle/>
          <a:p>
            <a:r>
              <a:rPr dirty="0" smtClean="0"/>
              <a:t>Breakout Sessions</a:t>
            </a:r>
          </a:p>
          <a:p>
            <a:endParaRPr lang="en-US" dirty="0"/>
          </a:p>
          <a:p>
            <a:r>
              <a:rPr lang="en-US" sz="1600" dirty="0" smtClean="0"/>
              <a:t>SIA304 </a:t>
            </a:r>
            <a:r>
              <a:rPr lang="en-US" sz="1600" dirty="0">
                <a:solidFill>
                  <a:schemeClr val="accent1"/>
                </a:solidFill>
              </a:rPr>
              <a:t>|</a:t>
            </a:r>
            <a:r>
              <a:rPr lang="en-US" sz="1600" dirty="0"/>
              <a:t> </a:t>
            </a:r>
            <a:r>
              <a:rPr lang="en-US" sz="1600" dirty="0" smtClean="0">
                <a:solidFill>
                  <a:schemeClr val="tx1">
                    <a:lumMod val="75000"/>
                  </a:schemeClr>
                </a:solidFill>
              </a:rPr>
              <a:t>Thu, </a:t>
            </a:r>
            <a:r>
              <a:rPr lang="en-US" sz="1600" dirty="0">
                <a:solidFill>
                  <a:schemeClr val="tx1">
                    <a:lumMod val="75000"/>
                  </a:schemeClr>
                </a:solidFill>
              </a:rPr>
              <a:t>Nov </a:t>
            </a:r>
            <a:r>
              <a:rPr lang="en-US" sz="1600" dirty="0" smtClean="0">
                <a:solidFill>
                  <a:schemeClr val="tx1">
                    <a:lumMod val="75000"/>
                  </a:schemeClr>
                </a:solidFill>
              </a:rPr>
              <a:t>12 </a:t>
            </a:r>
            <a:r>
              <a:rPr lang="en-US" sz="1600" dirty="0">
                <a:solidFill>
                  <a:schemeClr val="accent1"/>
                </a:solidFill>
              </a:rPr>
              <a:t>| </a:t>
            </a:r>
            <a:r>
              <a:rPr lang="en-US" sz="1600" dirty="0" smtClean="0">
                <a:solidFill>
                  <a:schemeClr val="tx1">
                    <a:lumMod val="75000"/>
                  </a:schemeClr>
                </a:solidFill>
              </a:rPr>
              <a:t>1700-1815 </a:t>
            </a:r>
            <a:r>
              <a:rPr lang="en-US" sz="1600" dirty="0">
                <a:solidFill>
                  <a:schemeClr val="tx1">
                    <a:lumMod val="75000"/>
                  </a:schemeClr>
                </a:solidFill>
              </a:rPr>
              <a:t>hrs </a:t>
            </a:r>
            <a:r>
              <a:rPr lang="en-US" sz="1600" dirty="0">
                <a:solidFill>
                  <a:schemeClr val="accent1"/>
                </a:solidFill>
              </a:rPr>
              <a:t>| Windows Server 2008 R2 Active Directory Rights Management Services Deep </a:t>
            </a:r>
            <a:r>
              <a:rPr lang="en-US" sz="1600" dirty="0" smtClean="0">
                <a:solidFill>
                  <a:schemeClr val="accent1"/>
                </a:solidFill>
              </a:rPr>
              <a:t>Dive</a:t>
            </a:r>
            <a:endParaRPr lang="en-US" sz="1600" dirty="0">
              <a:solidFill>
                <a:schemeClr val="accent1"/>
              </a:solidFill>
            </a:endParaRPr>
          </a:p>
        </p:txBody>
      </p:sp>
      <p:sp>
        <p:nvSpPr>
          <p:cNvPr id="18" name="Content Placeholder 17"/>
          <p:cNvSpPr>
            <a:spLocks noGrp="1"/>
          </p:cNvSpPr>
          <p:nvPr>
            <p:ph sz="quarter" idx="11"/>
          </p:nvPr>
        </p:nvSpPr>
        <p:spPr>
          <a:xfrm>
            <a:off x="381000" y="2509963"/>
            <a:ext cx="8385048" cy="1204420"/>
          </a:xfrm>
        </p:spPr>
        <p:txBody>
          <a:bodyPr/>
          <a:lstStyle/>
          <a:p>
            <a:pPr>
              <a:defRPr/>
            </a:pPr>
            <a:r>
              <a:rPr dirty="0" smtClean="0"/>
              <a:t>Interactive Theater Sessions</a:t>
            </a:r>
          </a:p>
          <a:p>
            <a:pPr>
              <a:defRPr/>
            </a:pPr>
            <a:endParaRPr lang="en-US" dirty="0" smtClean="0"/>
          </a:p>
          <a:p>
            <a:pPr>
              <a:defRPr/>
            </a:pPr>
            <a:r>
              <a:rPr lang="en-US" sz="1600" dirty="0" smtClean="0"/>
              <a:t>SIA05-IS </a:t>
            </a:r>
            <a:r>
              <a:rPr lang="en-US" sz="1600" dirty="0">
                <a:solidFill>
                  <a:schemeClr val="accent1"/>
                </a:solidFill>
              </a:rPr>
              <a:t>|</a:t>
            </a:r>
            <a:r>
              <a:rPr lang="en-US" sz="1600" dirty="0"/>
              <a:t> </a:t>
            </a:r>
            <a:r>
              <a:rPr lang="en-US" sz="1600" dirty="0">
                <a:solidFill>
                  <a:schemeClr val="tx1">
                    <a:lumMod val="75000"/>
                  </a:schemeClr>
                </a:solidFill>
              </a:rPr>
              <a:t>Wed, Nov 11 </a:t>
            </a:r>
            <a:r>
              <a:rPr lang="en-US" sz="1600" dirty="0">
                <a:solidFill>
                  <a:schemeClr val="accent1"/>
                </a:solidFill>
              </a:rPr>
              <a:t>| </a:t>
            </a:r>
            <a:r>
              <a:rPr lang="en-US" sz="1600" dirty="0" smtClean="0">
                <a:solidFill>
                  <a:schemeClr val="tx1">
                    <a:lumMod val="75000"/>
                  </a:schemeClr>
                </a:solidFill>
              </a:rPr>
              <a:t>1330-1445 hrs </a:t>
            </a:r>
            <a:r>
              <a:rPr lang="en-US" sz="1600" dirty="0">
                <a:solidFill>
                  <a:schemeClr val="accent1"/>
                </a:solidFill>
              </a:rPr>
              <a:t>| </a:t>
            </a:r>
            <a:r>
              <a:rPr lang="en-US" sz="1600" dirty="0" smtClean="0">
                <a:solidFill>
                  <a:schemeClr val="accent1"/>
                </a:solidFill>
              </a:rPr>
              <a:t>Secure Messaging </a:t>
            </a:r>
            <a:r>
              <a:rPr lang="en-US" sz="1600" dirty="0">
                <a:solidFill>
                  <a:schemeClr val="accent1"/>
                </a:solidFill>
              </a:rPr>
              <a:t>using Active Directory Rights Management Services (AD RMS) and Microsoft Exchange Server 2010</a:t>
            </a:r>
            <a:endParaRPr sz="1600" dirty="0" smtClean="0">
              <a:solidFill>
                <a:schemeClr val="accent1"/>
              </a:solidFill>
            </a:endParaRPr>
          </a:p>
        </p:txBody>
      </p:sp>
      <p:sp>
        <p:nvSpPr>
          <p:cNvPr id="19" name="Content Placeholder 18"/>
          <p:cNvSpPr>
            <a:spLocks noGrp="1"/>
          </p:cNvSpPr>
          <p:nvPr>
            <p:ph sz="quarter" idx="12"/>
          </p:nvPr>
        </p:nvSpPr>
        <p:spPr>
          <a:xfrm>
            <a:off x="381000" y="4101511"/>
            <a:ext cx="8385048" cy="685800"/>
          </a:xfrm>
        </p:spPr>
        <p:txBody>
          <a:bodyPr/>
          <a:lstStyle/>
          <a:p>
            <a:r>
              <a:rPr dirty="0" smtClean="0"/>
              <a:t>Hands-on Labs</a:t>
            </a:r>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extLst>
      <p:ext uri="{BB962C8B-B14F-4D97-AF65-F5344CB8AC3E}">
        <p14:creationId xmlns:p14="http://schemas.microsoft.com/office/powerpoint/2010/main" xmlns="" val="128797785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cstate="print"/>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cstate="print"/>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xmlns="" val="201058364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662374" y="981075"/>
            <a:ext cx="4191000" cy="5876925"/>
          </a:xfrm>
          <a:prstGeom prst="rect">
            <a:avLst/>
          </a:prstGeom>
          <a:gradFill>
            <a:gsLst>
              <a:gs pos="0">
                <a:schemeClr val="accent1">
                  <a:lumMod val="50000"/>
                  <a:alpha val="0"/>
                </a:schemeClr>
              </a:gs>
              <a:gs pos="75000">
                <a:schemeClr val="bg2">
                  <a:lumMod val="40000"/>
                  <a:lumOff val="60000"/>
                  <a:alpha val="55000"/>
                </a:schemeClr>
              </a:gs>
              <a:gs pos="100000">
                <a:schemeClr val="bg2">
                  <a:lumMod val="75000"/>
                  <a:alpha val="28000"/>
                </a:scheme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rtl="0" eaLnBrk="0" fontAlgn="base" hangingPunct="0">
              <a:spcBef>
                <a:spcPct val="0"/>
              </a:spcBef>
              <a:spcAft>
                <a:spcPct val="0"/>
              </a:spcAft>
            </a:pPr>
            <a:endParaRPr lang="en-US" sz="2400" kern="1200" dirty="0">
              <a:solidFill>
                <a:srgbClr val="000000"/>
              </a:solidFill>
              <a:latin typeface="Arial" charset="0"/>
              <a:ea typeface="ＭＳ Ｐゴシック" charset="-128"/>
              <a:cs typeface="ＭＳ Ｐゴシック" charset="-128"/>
            </a:endParaRPr>
          </a:p>
        </p:txBody>
      </p:sp>
      <p:sp>
        <p:nvSpPr>
          <p:cNvPr id="34" name="Trapezoid 33"/>
          <p:cNvSpPr/>
          <p:nvPr/>
        </p:nvSpPr>
        <p:spPr bwMode="auto">
          <a:xfrm rot="10800000">
            <a:off x="4387322" y="704537"/>
            <a:ext cx="4756678" cy="4933967"/>
          </a:xfrm>
          <a:prstGeom prst="trapezoid">
            <a:avLst>
              <a:gd name="adj" fmla="val 40613"/>
            </a:avLst>
          </a:prstGeom>
          <a:gradFill>
            <a:gsLst>
              <a:gs pos="0">
                <a:schemeClr val="bg1">
                  <a:alpha val="6000"/>
                </a:schemeClr>
              </a:gs>
              <a:gs pos="50000">
                <a:schemeClr val="bg1"/>
              </a:gs>
              <a:gs pos="100000">
                <a:schemeClr val="bg2">
                  <a:lumMod val="75000"/>
                  <a:alpha val="0"/>
                </a:scheme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rtl="0" eaLnBrk="0" fontAlgn="base" hangingPunct="0">
              <a:spcBef>
                <a:spcPct val="0"/>
              </a:spcBef>
              <a:spcAft>
                <a:spcPct val="0"/>
              </a:spcAft>
            </a:pPr>
            <a:endParaRPr lang="en-US" sz="2400" kern="1200" dirty="0">
              <a:solidFill>
                <a:srgbClr val="000000"/>
              </a:solidFill>
              <a:latin typeface="Arial" charset="0"/>
              <a:ea typeface="ＭＳ Ｐゴシック" charset="-128"/>
              <a:cs typeface="ＭＳ Ｐゴシック" charset="-128"/>
            </a:endParaRPr>
          </a:p>
        </p:txBody>
      </p:sp>
      <p:sp>
        <p:nvSpPr>
          <p:cNvPr id="26" name="Rectangle 25"/>
          <p:cNvSpPr/>
          <p:nvPr/>
        </p:nvSpPr>
        <p:spPr bwMode="auto">
          <a:xfrm>
            <a:off x="98160" y="981075"/>
            <a:ext cx="4191000" cy="5876925"/>
          </a:xfrm>
          <a:prstGeom prst="rect">
            <a:avLst/>
          </a:prstGeom>
          <a:gradFill>
            <a:gsLst>
              <a:gs pos="0">
                <a:schemeClr val="accent1">
                  <a:lumMod val="50000"/>
                  <a:alpha val="0"/>
                </a:schemeClr>
              </a:gs>
              <a:gs pos="75000">
                <a:schemeClr val="bg2">
                  <a:lumMod val="40000"/>
                  <a:lumOff val="60000"/>
                  <a:alpha val="55000"/>
                </a:schemeClr>
              </a:gs>
              <a:gs pos="100000">
                <a:schemeClr val="bg2">
                  <a:lumMod val="75000"/>
                  <a:alpha val="28000"/>
                </a:scheme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rtl="0" eaLnBrk="0" fontAlgn="base" hangingPunct="0">
              <a:spcBef>
                <a:spcPct val="0"/>
              </a:spcBef>
              <a:spcAft>
                <a:spcPct val="0"/>
              </a:spcAft>
            </a:pPr>
            <a:endParaRPr lang="en-US" sz="2400" kern="1200" dirty="0">
              <a:solidFill>
                <a:srgbClr val="000000"/>
              </a:solidFill>
              <a:latin typeface="Arial" charset="0"/>
              <a:ea typeface="ＭＳ Ｐゴシック" charset="-128"/>
              <a:cs typeface="ＭＳ Ｐゴシック" charset="-128"/>
            </a:endParaRPr>
          </a:p>
        </p:txBody>
      </p:sp>
      <p:sp>
        <p:nvSpPr>
          <p:cNvPr id="25" name="Trapezoid 24"/>
          <p:cNvSpPr/>
          <p:nvPr/>
        </p:nvSpPr>
        <p:spPr bwMode="auto">
          <a:xfrm rot="10800000">
            <a:off x="-184678" y="704537"/>
            <a:ext cx="4756678" cy="4933967"/>
          </a:xfrm>
          <a:prstGeom prst="trapezoid">
            <a:avLst>
              <a:gd name="adj" fmla="val 40613"/>
            </a:avLst>
          </a:prstGeom>
          <a:gradFill>
            <a:gsLst>
              <a:gs pos="0">
                <a:schemeClr val="bg1">
                  <a:alpha val="6000"/>
                </a:schemeClr>
              </a:gs>
              <a:gs pos="50000">
                <a:schemeClr val="bg1"/>
              </a:gs>
              <a:gs pos="100000">
                <a:schemeClr val="bg2">
                  <a:lumMod val="75000"/>
                  <a:alpha val="0"/>
                </a:scheme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rtl="0" eaLnBrk="0" fontAlgn="base" hangingPunct="0">
              <a:spcBef>
                <a:spcPct val="0"/>
              </a:spcBef>
              <a:spcAft>
                <a:spcPct val="0"/>
              </a:spcAft>
            </a:pPr>
            <a:endParaRPr lang="en-US" sz="2400" kern="1200" dirty="0">
              <a:solidFill>
                <a:srgbClr val="000000"/>
              </a:solidFill>
              <a:latin typeface="Arial" charset="0"/>
              <a:ea typeface="ＭＳ Ｐゴシック" charset="-128"/>
              <a:cs typeface="ＭＳ Ｐゴシック" charset="-128"/>
            </a:endParaRPr>
          </a:p>
        </p:txBody>
      </p:sp>
      <p:sp>
        <p:nvSpPr>
          <p:cNvPr id="29" name="Rounded Rectangle 28"/>
          <p:cNvSpPr/>
          <p:nvPr/>
        </p:nvSpPr>
        <p:spPr bwMode="auto">
          <a:xfrm>
            <a:off x="5211063" y="910450"/>
            <a:ext cx="3383280" cy="3611880"/>
          </a:xfrm>
          <a:prstGeom prst="roundRect">
            <a:avLst>
              <a:gd name="adj" fmla="val 4517"/>
            </a:avLst>
          </a:prstGeom>
          <a:solidFill>
            <a:schemeClr val="bg1">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latin typeface="Arial" charset="0"/>
              <a:ea typeface="ＭＳ Ｐゴシック" charset="-128"/>
              <a:cs typeface="ＭＳ Ｐゴシック" charset="-128"/>
            </a:endParaRPr>
          </a:p>
        </p:txBody>
      </p:sp>
      <p:sp>
        <p:nvSpPr>
          <p:cNvPr id="2" name="Title 1"/>
          <p:cNvSpPr>
            <a:spLocks noGrp="1"/>
          </p:cNvSpPr>
          <p:nvPr>
            <p:ph type="title"/>
          </p:nvPr>
        </p:nvSpPr>
        <p:spPr/>
        <p:txBody>
          <a:bodyPr/>
          <a:lstStyle/>
          <a:p>
            <a:r>
              <a:rPr lang="en-US" dirty="0" smtClean="0"/>
              <a:t>Business Needs and IT Challenges</a:t>
            </a:r>
            <a:endParaRPr lang="en-US" dirty="0"/>
          </a:p>
        </p:txBody>
      </p:sp>
      <p:sp>
        <p:nvSpPr>
          <p:cNvPr id="38" name="Rounded Rectangle 37"/>
          <p:cNvSpPr/>
          <p:nvPr/>
        </p:nvSpPr>
        <p:spPr bwMode="auto">
          <a:xfrm>
            <a:off x="529284" y="908900"/>
            <a:ext cx="3383280" cy="3611880"/>
          </a:xfrm>
          <a:prstGeom prst="roundRect">
            <a:avLst>
              <a:gd name="adj" fmla="val 2820"/>
            </a:avLst>
          </a:prstGeom>
          <a:solidFill>
            <a:schemeClr val="bg1">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latin typeface="Arial" charset="0"/>
              <a:ea typeface="ＭＳ Ｐゴシック" charset="-128"/>
              <a:cs typeface="ＭＳ Ｐゴシック" charset="-128"/>
            </a:endParaRPr>
          </a:p>
        </p:txBody>
      </p:sp>
      <p:sp>
        <p:nvSpPr>
          <p:cNvPr id="39" name="Rounded Rectangle 38"/>
          <p:cNvSpPr/>
          <p:nvPr/>
        </p:nvSpPr>
        <p:spPr>
          <a:xfrm>
            <a:off x="672200" y="1030063"/>
            <a:ext cx="3108960" cy="777240"/>
          </a:xfrm>
          <a:prstGeom prst="roundRect">
            <a:avLst/>
          </a:prstGeom>
          <a:solidFill>
            <a:schemeClr val="bg1"/>
          </a:solidFill>
          <a:ln w="28575">
            <a:solidFill>
              <a:schemeClr val="accent1">
                <a:lumMod val="75000"/>
              </a:schemeClr>
            </a:solidFill>
          </a:ln>
          <a:effectLst>
            <a:outerShdw blurRad="50800" dist="38100" dir="5400000" algn="t" rotWithShape="0">
              <a:prstClr val="black">
                <a:alpha val="40000"/>
              </a:prstClr>
            </a:outerShdw>
          </a:effectLst>
        </p:spPr>
        <p:txBody>
          <a:bodyPr wrap="square" anchor="ctr">
            <a:noAutofit/>
          </a:bodyPr>
          <a:lstStyle/>
          <a:p>
            <a:pPr algn="ctr" defTabSz="914363">
              <a:lnSpc>
                <a:spcPct val="115000"/>
              </a:lnSpc>
              <a:spcBef>
                <a:spcPts val="200"/>
              </a:spcBef>
              <a:spcAft>
                <a:spcPts val="100"/>
              </a:spcAft>
              <a:defRPr/>
            </a:pPr>
            <a:r>
              <a:rPr lang="en-US" sz="1400" dirty="0" smtClean="0">
                <a:latin typeface="Segoe"/>
              </a:rPr>
              <a:t>Discover and classify information based on business importance</a:t>
            </a:r>
          </a:p>
        </p:txBody>
      </p:sp>
      <p:sp>
        <p:nvSpPr>
          <p:cNvPr id="40" name="Rounded Rectangle 39"/>
          <p:cNvSpPr/>
          <p:nvPr/>
        </p:nvSpPr>
        <p:spPr>
          <a:xfrm>
            <a:off x="672200" y="1894130"/>
            <a:ext cx="3108960" cy="777240"/>
          </a:xfrm>
          <a:prstGeom prst="roundRect">
            <a:avLst/>
          </a:prstGeom>
          <a:solidFill>
            <a:schemeClr val="bg1"/>
          </a:solidFill>
          <a:ln w="28575">
            <a:solidFill>
              <a:schemeClr val="accent1">
                <a:lumMod val="75000"/>
              </a:schemeClr>
            </a:solidFill>
          </a:ln>
          <a:effectLst>
            <a:outerShdw blurRad="50800" dist="38100" dir="5400000" algn="t" rotWithShape="0">
              <a:prstClr val="black">
                <a:alpha val="40000"/>
              </a:prstClr>
            </a:outerShdw>
          </a:effectLst>
        </p:spPr>
        <p:txBody>
          <a:bodyPr wrap="square" anchor="ctr">
            <a:noAutofit/>
          </a:bodyPr>
          <a:lstStyle/>
          <a:p>
            <a:pPr algn="ctr" defTabSz="914363">
              <a:lnSpc>
                <a:spcPct val="115000"/>
              </a:lnSpc>
              <a:spcBef>
                <a:spcPts val="200"/>
              </a:spcBef>
              <a:spcAft>
                <a:spcPts val="100"/>
              </a:spcAft>
              <a:defRPr/>
            </a:pPr>
            <a:r>
              <a:rPr lang="en-US" sz="1400" dirty="0" smtClean="0">
                <a:latin typeface="Segoe"/>
              </a:rPr>
              <a:t>Secure sensitive information while</a:t>
            </a:r>
            <a:br>
              <a:rPr lang="en-US" sz="1400" dirty="0" smtClean="0">
                <a:latin typeface="Segoe"/>
              </a:rPr>
            </a:br>
            <a:r>
              <a:rPr lang="en-US" sz="1400" dirty="0" smtClean="0">
                <a:latin typeface="Segoe"/>
              </a:rPr>
              <a:t>in use, in motion, and at rest</a:t>
            </a:r>
          </a:p>
        </p:txBody>
      </p:sp>
      <p:sp>
        <p:nvSpPr>
          <p:cNvPr id="41" name="Rounded Rectangle 40"/>
          <p:cNvSpPr/>
          <p:nvPr/>
        </p:nvSpPr>
        <p:spPr>
          <a:xfrm>
            <a:off x="672200" y="2758197"/>
            <a:ext cx="3108960" cy="777240"/>
          </a:xfrm>
          <a:prstGeom prst="roundRect">
            <a:avLst/>
          </a:prstGeom>
          <a:solidFill>
            <a:schemeClr val="bg1"/>
          </a:solidFill>
          <a:ln w="28575">
            <a:solidFill>
              <a:schemeClr val="accent1">
                <a:lumMod val="75000"/>
              </a:schemeClr>
            </a:solidFill>
          </a:ln>
          <a:effectLst>
            <a:outerShdw blurRad="50800" dist="38100" dir="5400000" algn="t" rotWithShape="0">
              <a:prstClr val="black">
                <a:alpha val="40000"/>
              </a:prstClr>
            </a:outerShdw>
          </a:effectLst>
        </p:spPr>
        <p:txBody>
          <a:bodyPr wrap="square" anchor="ctr">
            <a:noAutofit/>
          </a:bodyPr>
          <a:lstStyle/>
          <a:p>
            <a:pPr algn="ctr" defTabSz="914363">
              <a:lnSpc>
                <a:spcPct val="115000"/>
              </a:lnSpc>
              <a:spcBef>
                <a:spcPts val="200"/>
              </a:spcBef>
              <a:spcAft>
                <a:spcPts val="100"/>
              </a:spcAft>
              <a:defRPr/>
            </a:pPr>
            <a:r>
              <a:rPr lang="en-US" sz="1400" dirty="0" smtClean="0">
                <a:latin typeface="Segoe"/>
              </a:rPr>
              <a:t>Enable simplified access to information from anywhere</a:t>
            </a:r>
          </a:p>
        </p:txBody>
      </p:sp>
      <p:sp>
        <p:nvSpPr>
          <p:cNvPr id="42" name="Rounded Rectangle 41"/>
          <p:cNvSpPr/>
          <p:nvPr/>
        </p:nvSpPr>
        <p:spPr>
          <a:xfrm>
            <a:off x="672200" y="3622263"/>
            <a:ext cx="3108960" cy="777240"/>
          </a:xfrm>
          <a:prstGeom prst="roundRect">
            <a:avLst/>
          </a:prstGeom>
          <a:solidFill>
            <a:schemeClr val="bg1"/>
          </a:solidFill>
          <a:ln w="28575">
            <a:solidFill>
              <a:schemeClr val="accent1">
                <a:lumMod val="75000"/>
              </a:schemeClr>
            </a:solidFill>
          </a:ln>
          <a:effectLst>
            <a:outerShdw blurRad="50800" dist="38100" dir="5400000" algn="t" rotWithShape="0">
              <a:prstClr val="black">
                <a:alpha val="40000"/>
              </a:prstClr>
            </a:outerShdw>
          </a:effectLst>
        </p:spPr>
        <p:txBody>
          <a:bodyPr wrap="square" anchor="ctr">
            <a:noAutofit/>
          </a:bodyPr>
          <a:lstStyle/>
          <a:p>
            <a:pPr algn="ctr" defTabSz="914363">
              <a:lnSpc>
                <a:spcPct val="115000"/>
              </a:lnSpc>
              <a:spcBef>
                <a:spcPts val="200"/>
              </a:spcBef>
              <a:spcAft>
                <a:spcPts val="100"/>
              </a:spcAft>
              <a:defRPr/>
            </a:pPr>
            <a:r>
              <a:rPr lang="en-US" sz="1400" dirty="0" smtClean="0">
                <a:latin typeface="Segoe"/>
              </a:rPr>
              <a:t>Demonstrate compliance with information control policies</a:t>
            </a:r>
          </a:p>
        </p:txBody>
      </p:sp>
      <p:sp>
        <p:nvSpPr>
          <p:cNvPr id="27" name="Rounded Rectangle 26"/>
          <p:cNvSpPr/>
          <p:nvPr/>
        </p:nvSpPr>
        <p:spPr>
          <a:xfrm>
            <a:off x="5355534" y="2758197"/>
            <a:ext cx="3108960" cy="777240"/>
          </a:xfrm>
          <a:prstGeom prst="roundRect">
            <a:avLst/>
          </a:prstGeom>
          <a:solidFill>
            <a:schemeClr val="bg1"/>
          </a:solidFill>
          <a:ln w="28575">
            <a:solidFill>
              <a:schemeClr val="accent3">
                <a:lumMod val="60000"/>
                <a:lumOff val="40000"/>
              </a:schemeClr>
            </a:solidFill>
          </a:ln>
          <a:effectLst>
            <a:outerShdw blurRad="50800" dist="38100" dir="5400000" algn="t" rotWithShape="0">
              <a:prstClr val="black">
                <a:alpha val="40000"/>
              </a:prstClr>
            </a:outerShdw>
          </a:effectLst>
        </p:spPr>
        <p:txBody>
          <a:bodyPr wrap="square" anchor="ctr">
            <a:noAutofit/>
          </a:bodyPr>
          <a:lstStyle/>
          <a:p>
            <a:pPr algn="ctr" defTabSz="914363">
              <a:lnSpc>
                <a:spcPct val="115000"/>
              </a:lnSpc>
              <a:spcBef>
                <a:spcPts val="200"/>
              </a:spcBef>
              <a:spcAft>
                <a:spcPts val="100"/>
              </a:spcAft>
              <a:defRPr/>
            </a:pPr>
            <a:r>
              <a:rPr lang="en-US" sz="1400" dirty="0">
                <a:latin typeface="Segoe"/>
              </a:rPr>
              <a:t>Multiple locations and devices</a:t>
            </a:r>
          </a:p>
        </p:txBody>
      </p:sp>
      <p:sp>
        <p:nvSpPr>
          <p:cNvPr id="28" name="Rounded Rectangle 27"/>
          <p:cNvSpPr/>
          <p:nvPr/>
        </p:nvSpPr>
        <p:spPr>
          <a:xfrm>
            <a:off x="5355534" y="1030063"/>
            <a:ext cx="3108960" cy="777240"/>
          </a:xfrm>
          <a:prstGeom prst="roundRect">
            <a:avLst/>
          </a:prstGeom>
          <a:solidFill>
            <a:schemeClr val="bg1"/>
          </a:solidFill>
          <a:ln w="28575">
            <a:solidFill>
              <a:schemeClr val="accent3">
                <a:lumMod val="60000"/>
                <a:lumOff val="40000"/>
              </a:schemeClr>
            </a:solidFill>
          </a:ln>
          <a:effectLst>
            <a:outerShdw blurRad="50800" dist="38100" dir="5400000" algn="t" rotWithShape="0">
              <a:prstClr val="black">
                <a:alpha val="40000"/>
              </a:prstClr>
            </a:outerShdw>
          </a:effectLst>
        </p:spPr>
        <p:txBody>
          <a:bodyPr wrap="square" anchor="ctr">
            <a:noAutofit/>
          </a:bodyPr>
          <a:lstStyle/>
          <a:p>
            <a:pPr algn="ctr" defTabSz="914363">
              <a:lnSpc>
                <a:spcPct val="115000"/>
              </a:lnSpc>
              <a:spcBef>
                <a:spcPts val="200"/>
              </a:spcBef>
              <a:spcAft>
                <a:spcPts val="100"/>
              </a:spcAft>
              <a:defRPr/>
            </a:pPr>
            <a:r>
              <a:rPr lang="en-US" sz="1400" dirty="0">
                <a:latin typeface="Segoe"/>
              </a:rPr>
              <a:t>Sensitive information stored </a:t>
            </a:r>
            <a:br>
              <a:rPr lang="en-US" sz="1400" dirty="0">
                <a:latin typeface="Segoe"/>
              </a:rPr>
            </a:br>
            <a:r>
              <a:rPr lang="en-US" sz="1400" dirty="0">
                <a:latin typeface="Segoe"/>
              </a:rPr>
              <a:t>in multiple </a:t>
            </a:r>
            <a:r>
              <a:rPr lang="en-US" sz="1400" dirty="0" smtClean="0">
                <a:latin typeface="Segoe"/>
              </a:rPr>
              <a:t>locations</a:t>
            </a:r>
            <a:endParaRPr lang="en-US" sz="1400" dirty="0">
              <a:latin typeface="Segoe"/>
            </a:endParaRPr>
          </a:p>
        </p:txBody>
      </p:sp>
      <p:sp>
        <p:nvSpPr>
          <p:cNvPr id="30" name="Rounded Rectangle 29"/>
          <p:cNvSpPr/>
          <p:nvPr/>
        </p:nvSpPr>
        <p:spPr>
          <a:xfrm>
            <a:off x="5355534" y="1894130"/>
            <a:ext cx="3108960" cy="777240"/>
          </a:xfrm>
          <a:prstGeom prst="roundRect">
            <a:avLst/>
          </a:prstGeom>
          <a:solidFill>
            <a:schemeClr val="bg1"/>
          </a:solidFill>
          <a:ln w="28575">
            <a:solidFill>
              <a:schemeClr val="accent3">
                <a:lumMod val="60000"/>
                <a:lumOff val="40000"/>
              </a:schemeClr>
            </a:solidFill>
          </a:ln>
          <a:effectLst>
            <a:outerShdw blurRad="50800" dist="38100" dir="5400000" algn="t" rotWithShape="0">
              <a:prstClr val="black">
                <a:alpha val="40000"/>
              </a:prstClr>
            </a:outerShdw>
          </a:effectLst>
        </p:spPr>
        <p:txBody>
          <a:bodyPr wrap="square" anchor="ctr">
            <a:noAutofit/>
          </a:bodyPr>
          <a:lstStyle/>
          <a:p>
            <a:pPr algn="ctr" defTabSz="914363">
              <a:lnSpc>
                <a:spcPct val="115000"/>
              </a:lnSpc>
              <a:spcBef>
                <a:spcPts val="200"/>
              </a:spcBef>
              <a:spcAft>
                <a:spcPts val="100"/>
              </a:spcAft>
              <a:defRPr/>
            </a:pPr>
            <a:r>
              <a:rPr lang="en-US" sz="1400" dirty="0">
                <a:latin typeface="Segoe"/>
              </a:rPr>
              <a:t>Difficulty in discovering and securing information</a:t>
            </a:r>
          </a:p>
        </p:txBody>
      </p:sp>
      <p:sp>
        <p:nvSpPr>
          <p:cNvPr id="22" name="Rounded Rectangle 21"/>
          <p:cNvSpPr/>
          <p:nvPr/>
        </p:nvSpPr>
        <p:spPr>
          <a:xfrm>
            <a:off x="5355534" y="3622263"/>
            <a:ext cx="3108960" cy="777240"/>
          </a:xfrm>
          <a:prstGeom prst="roundRect">
            <a:avLst/>
          </a:prstGeom>
          <a:solidFill>
            <a:schemeClr val="bg1"/>
          </a:solidFill>
          <a:ln w="28575">
            <a:solidFill>
              <a:schemeClr val="accent3">
                <a:lumMod val="60000"/>
                <a:lumOff val="40000"/>
              </a:schemeClr>
            </a:solidFill>
          </a:ln>
          <a:effectLst>
            <a:outerShdw blurRad="50800" dist="38100" dir="5400000" algn="t" rotWithShape="0">
              <a:prstClr val="black">
                <a:alpha val="40000"/>
              </a:prstClr>
            </a:outerShdw>
          </a:effectLst>
        </p:spPr>
        <p:txBody>
          <a:bodyPr wrap="square" anchor="ctr">
            <a:noAutofit/>
          </a:bodyPr>
          <a:lstStyle/>
          <a:p>
            <a:pPr algn="ctr" defTabSz="914363">
              <a:lnSpc>
                <a:spcPct val="115000"/>
              </a:lnSpc>
              <a:spcBef>
                <a:spcPts val="200"/>
              </a:spcBef>
              <a:spcAft>
                <a:spcPts val="100"/>
              </a:spcAft>
              <a:defRPr/>
            </a:pPr>
            <a:r>
              <a:rPr lang="en-US" sz="1400" dirty="0">
                <a:latin typeface="Segoe"/>
              </a:rPr>
              <a:t>Easy access to sensitive information on multiple devices</a:t>
            </a:r>
          </a:p>
        </p:txBody>
      </p:sp>
      <p:sp>
        <p:nvSpPr>
          <p:cNvPr id="23" name="Rectangle 22"/>
          <p:cNvSpPr/>
          <p:nvPr/>
        </p:nvSpPr>
        <p:spPr bwMode="auto">
          <a:xfrm>
            <a:off x="0" y="5711278"/>
            <a:ext cx="9144000" cy="1146722"/>
          </a:xfrm>
          <a:prstGeom prst="rect">
            <a:avLst/>
          </a:prstGeom>
          <a:gradFill>
            <a:gsLst>
              <a:gs pos="0">
                <a:schemeClr val="bg2">
                  <a:alpha val="72000"/>
                </a:schemeClr>
              </a:gs>
              <a:gs pos="20000">
                <a:schemeClr val="bg2"/>
              </a:gs>
              <a:gs pos="100000">
                <a:schemeClr val="bg1"/>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rtl="0" eaLnBrk="0" fontAlgn="base" hangingPunct="0">
              <a:spcBef>
                <a:spcPct val="0"/>
              </a:spcBef>
              <a:spcAft>
                <a:spcPct val="0"/>
              </a:spcAft>
            </a:pPr>
            <a:endParaRPr lang="en-US" sz="2400" kern="1200" dirty="0">
              <a:solidFill>
                <a:srgbClr val="000000"/>
              </a:solidFill>
              <a:latin typeface="Arial" charset="0"/>
              <a:ea typeface="ＭＳ Ｐゴシック" charset="-128"/>
              <a:cs typeface="ＭＳ Ｐゴシック" charset="-128"/>
            </a:endParaRPr>
          </a:p>
        </p:txBody>
      </p:sp>
      <p:sp>
        <p:nvSpPr>
          <p:cNvPr id="5" name="Rectangle 4"/>
          <p:cNvSpPr/>
          <p:nvPr/>
        </p:nvSpPr>
        <p:spPr>
          <a:xfrm>
            <a:off x="490286" y="6280280"/>
            <a:ext cx="3406749" cy="461665"/>
          </a:xfrm>
          <a:prstGeom prst="rect">
            <a:avLst/>
          </a:prstGeom>
        </p:spPr>
        <p:txBody>
          <a:bodyPr wrap="square">
            <a:spAutoFit/>
          </a:bodyPr>
          <a:lstStyle/>
          <a:p>
            <a:pPr algn="ctr" defTabSz="914099" rtl="0">
              <a:defRPr/>
            </a:pPr>
            <a:r>
              <a:rPr lang="en-US" sz="2400" b="1" dirty="0" smtClean="0">
                <a:solidFill>
                  <a:schemeClr val="bg2">
                    <a:lumMod val="90000"/>
                  </a:schemeClr>
                </a:solidFill>
                <a:latin typeface="Segoe"/>
              </a:rPr>
              <a:t>Agility</a:t>
            </a:r>
            <a:r>
              <a:rPr lang="en-US" sz="2400" b="1" kern="1200" dirty="0" smtClean="0">
                <a:solidFill>
                  <a:srgbClr val="FCB504"/>
                </a:solidFill>
                <a:latin typeface="Segoe" charset="0"/>
                <a:ea typeface="+mn-ea"/>
                <a:cs typeface="+mn-cs"/>
              </a:rPr>
              <a:t> </a:t>
            </a:r>
            <a:r>
              <a:rPr lang="en-US" sz="2000" dirty="0">
                <a:solidFill>
                  <a:schemeClr val="bg2"/>
                </a:solidFill>
                <a:latin typeface="Segoe" charset="0"/>
              </a:rPr>
              <a:t>and</a:t>
            </a:r>
            <a:r>
              <a:rPr lang="en-US" sz="2000" kern="1200" dirty="0">
                <a:solidFill>
                  <a:srgbClr val="FFFFFF"/>
                </a:solidFill>
                <a:latin typeface="Segoe" charset="0"/>
                <a:ea typeface="+mn-ea"/>
                <a:cs typeface="+mn-cs"/>
              </a:rPr>
              <a:t> </a:t>
            </a:r>
            <a:r>
              <a:rPr lang="en-US" sz="2400" b="1" dirty="0">
                <a:solidFill>
                  <a:schemeClr val="bg2">
                    <a:lumMod val="90000"/>
                  </a:schemeClr>
                </a:solidFill>
                <a:latin typeface="Segoe"/>
              </a:rPr>
              <a:t>Flexibility</a:t>
            </a:r>
            <a:r>
              <a:rPr lang="en-US" sz="2400" b="1" kern="1200" dirty="0">
                <a:gradFill>
                  <a:gsLst>
                    <a:gs pos="0">
                      <a:srgbClr val="BBE0E3">
                        <a:lumMod val="50000"/>
                      </a:srgbClr>
                    </a:gs>
                    <a:gs pos="75000">
                      <a:srgbClr val="BBE0E3">
                        <a:lumMod val="25000"/>
                      </a:srgbClr>
                    </a:gs>
                    <a:gs pos="100000">
                      <a:srgbClr val="BBE0E3">
                        <a:lumMod val="10000"/>
                      </a:srgbClr>
                    </a:gs>
                  </a:gsLst>
                  <a:lin ang="5400000" scaled="0"/>
                </a:gradFill>
                <a:latin typeface="Segoe"/>
                <a:ea typeface="+mn-ea"/>
                <a:cs typeface="+mn-cs"/>
              </a:rPr>
              <a:t> </a:t>
            </a:r>
          </a:p>
        </p:txBody>
      </p:sp>
      <p:sp>
        <p:nvSpPr>
          <p:cNvPr id="6" name="Rectangle 5"/>
          <p:cNvSpPr/>
          <p:nvPr/>
        </p:nvSpPr>
        <p:spPr>
          <a:xfrm>
            <a:off x="5142654" y="6280280"/>
            <a:ext cx="3324225" cy="461665"/>
          </a:xfrm>
          <a:prstGeom prst="rect">
            <a:avLst/>
          </a:prstGeom>
        </p:spPr>
        <p:txBody>
          <a:bodyPr wrap="square">
            <a:spAutoFit/>
          </a:bodyPr>
          <a:lstStyle/>
          <a:p>
            <a:pPr indent="-171450" algn="ctr" defTabSz="914099" fontAlgn="base">
              <a:spcBef>
                <a:spcPct val="0"/>
              </a:spcBef>
              <a:spcAft>
                <a:spcPct val="0"/>
              </a:spcAft>
              <a:defRPr/>
            </a:pPr>
            <a:r>
              <a:rPr lang="en-US" sz="2400" b="1" dirty="0" smtClean="0">
                <a:solidFill>
                  <a:schemeClr val="accent3">
                    <a:lumMod val="60000"/>
                    <a:lumOff val="40000"/>
                  </a:schemeClr>
                </a:solidFill>
                <a:latin typeface="Segoe"/>
              </a:rPr>
              <a:t>Control</a:t>
            </a:r>
            <a:endParaRPr lang="en-US" sz="2400" b="1" dirty="0">
              <a:solidFill>
                <a:schemeClr val="accent3">
                  <a:lumMod val="60000"/>
                  <a:lumOff val="40000"/>
                </a:schemeClr>
              </a:solidFill>
              <a:latin typeface="Segoe"/>
            </a:endParaRPr>
          </a:p>
        </p:txBody>
      </p:sp>
      <p:sp>
        <p:nvSpPr>
          <p:cNvPr id="10" name="Rectangle 9"/>
          <p:cNvSpPr/>
          <p:nvPr/>
        </p:nvSpPr>
        <p:spPr>
          <a:xfrm>
            <a:off x="990464" y="5982615"/>
            <a:ext cx="2406392" cy="400110"/>
          </a:xfrm>
          <a:prstGeom prst="rect">
            <a:avLst/>
          </a:prstGeom>
        </p:spPr>
        <p:txBody>
          <a:bodyPr wrap="square">
            <a:spAutoFit/>
          </a:bodyPr>
          <a:lstStyle/>
          <a:p>
            <a:pPr algn="ctr" defTabSz="914099" rtl="0">
              <a:defRPr/>
            </a:pPr>
            <a:r>
              <a:rPr lang="en-US" sz="2000" b="1" kern="1200" dirty="0" smtClean="0">
                <a:solidFill>
                  <a:srgbClr val="000000">
                    <a:lumMod val="85000"/>
                    <a:lumOff val="15000"/>
                  </a:srgbClr>
                </a:solidFill>
                <a:latin typeface="Segoe" charset="0"/>
                <a:ea typeface="+mn-ea"/>
                <a:cs typeface="+mn-cs"/>
              </a:rPr>
              <a:t>BUSINESS Needs</a:t>
            </a:r>
            <a:endParaRPr lang="en-US" sz="2000" b="1" kern="1200" dirty="0">
              <a:solidFill>
                <a:srgbClr val="000000">
                  <a:lumMod val="85000"/>
                  <a:lumOff val="15000"/>
                </a:srgbClr>
              </a:solidFill>
              <a:latin typeface="Segoe" charset="0"/>
              <a:ea typeface="+mn-ea"/>
              <a:cs typeface="+mn-cs"/>
            </a:endParaRPr>
          </a:p>
        </p:txBody>
      </p:sp>
      <p:sp>
        <p:nvSpPr>
          <p:cNvPr id="11" name="Rectangle 10"/>
          <p:cNvSpPr/>
          <p:nvPr/>
        </p:nvSpPr>
        <p:spPr>
          <a:xfrm>
            <a:off x="6194258" y="5982615"/>
            <a:ext cx="1239442" cy="400110"/>
          </a:xfrm>
          <a:prstGeom prst="rect">
            <a:avLst/>
          </a:prstGeom>
        </p:spPr>
        <p:txBody>
          <a:bodyPr wrap="none">
            <a:spAutoFit/>
          </a:bodyPr>
          <a:lstStyle/>
          <a:p>
            <a:pPr algn="ctr" defTabSz="914099">
              <a:defRPr/>
            </a:pPr>
            <a:r>
              <a:rPr lang="en-US" sz="2000" b="1" dirty="0" smtClean="0">
                <a:solidFill>
                  <a:srgbClr val="000000">
                    <a:lumMod val="85000"/>
                    <a:lumOff val="15000"/>
                  </a:srgbClr>
                </a:solidFill>
                <a:latin typeface="Segoe" charset="0"/>
              </a:rPr>
              <a:t>IT Needs</a:t>
            </a:r>
            <a:endParaRPr lang="en-US" sz="2000" b="1" dirty="0">
              <a:solidFill>
                <a:srgbClr val="000000">
                  <a:lumMod val="85000"/>
                  <a:lumOff val="15000"/>
                </a:srgbClr>
              </a:solidFill>
              <a:latin typeface="Segoe" charset="0"/>
            </a:endParaRPr>
          </a:p>
        </p:txBody>
      </p:sp>
      <p:pic>
        <p:nvPicPr>
          <p:cNvPr id="3" name="Picture 2" descr="tug.png"/>
          <p:cNvPicPr>
            <a:picLocks noChangeAspect="1"/>
          </p:cNvPicPr>
          <p:nvPr/>
        </p:nvPicPr>
        <p:blipFill>
          <a:blip r:embed="rId3" cstate="print">
            <a:lum bright="20000" contrast="-20000"/>
          </a:blip>
          <a:srcRect l="19461" r="16636"/>
          <a:stretch>
            <a:fillRect/>
          </a:stretch>
        </p:blipFill>
        <p:spPr>
          <a:xfrm>
            <a:off x="0" y="4569329"/>
            <a:ext cx="9144000" cy="1272112"/>
          </a:xfrm>
          <a:prstGeom prst="rect">
            <a:avLst/>
          </a:prstGeom>
          <a:noFill/>
          <a:ln>
            <a:noFill/>
          </a:ln>
          <a:effectLst>
            <a:outerShdw blurRad="50800" dist="38100" dir="5400000" algn="t"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9"/>
          <p:cNvGrpSpPr/>
          <p:nvPr/>
        </p:nvGrpSpPr>
        <p:grpSpPr>
          <a:xfrm>
            <a:off x="2515350" y="1314239"/>
            <a:ext cx="2742450" cy="1195338"/>
            <a:chOff x="1799468" y="3418411"/>
            <a:chExt cx="2106084" cy="1195338"/>
          </a:xfrm>
        </p:grpSpPr>
        <p:sp>
          <p:nvSpPr>
            <p:cNvPr id="71" name="Rounded Rectangle 70"/>
            <p:cNvSpPr/>
            <p:nvPr/>
          </p:nvSpPr>
          <p:spPr bwMode="auto">
            <a:xfrm>
              <a:off x="1799468" y="3418411"/>
              <a:ext cx="2106084" cy="892332"/>
            </a:xfrm>
            <a:prstGeom prst="roundRect">
              <a:avLst>
                <a:gd name="adj" fmla="val 1251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72" name="TextBox 71"/>
            <p:cNvSpPr txBox="1"/>
            <p:nvPr/>
          </p:nvSpPr>
          <p:spPr>
            <a:xfrm>
              <a:off x="1868114" y="3480485"/>
              <a:ext cx="1968792" cy="1133264"/>
            </a:xfrm>
            <a:prstGeom prst="roundRect">
              <a:avLst>
                <a:gd name="adj" fmla="val 6776"/>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t" anchorCtr="0"/>
            <a:lstStyle/>
            <a:p>
              <a:pPr indent="-171450" algn="ctr" defTabSz="914099" fontAlgn="base">
                <a:lnSpc>
                  <a:spcPct val="115000"/>
                </a:lnSpc>
                <a:spcBef>
                  <a:spcPct val="0"/>
                </a:spcBef>
                <a:spcAft>
                  <a:spcPct val="0"/>
                </a:spcAft>
                <a:defRPr/>
              </a:pPr>
              <a:r>
                <a:rPr lang="en-US" sz="1100" dirty="0" smtClean="0">
                  <a:solidFill>
                    <a:srgbClr val="FFFFFF"/>
                  </a:solidFill>
                  <a:effectLst>
                    <a:outerShdw blurRad="38100" dist="38100" dir="2700000" algn="tl">
                      <a:srgbClr val="000000">
                        <a:alpha val="43137"/>
                      </a:srgbClr>
                    </a:outerShdw>
                  </a:effectLst>
                  <a:latin typeface="Segoe" pitchFamily="34" charset="0"/>
                </a:rPr>
                <a:t>Sensitive information is sent via e-mail because partners do not have access to collaboration site </a:t>
              </a:r>
            </a:p>
          </p:txBody>
        </p:sp>
      </p:grpSp>
      <p:sp>
        <p:nvSpPr>
          <p:cNvPr id="103" name="Oval 102"/>
          <p:cNvSpPr/>
          <p:nvPr/>
        </p:nvSpPr>
        <p:spPr bwMode="auto">
          <a:xfrm>
            <a:off x="3176833" y="2040500"/>
            <a:ext cx="2861438" cy="2861438"/>
          </a:xfrm>
          <a:prstGeom prst="ellipse">
            <a:avLst/>
          </a:prstGeom>
          <a:solidFill>
            <a:schemeClr val="accent1"/>
          </a:solidFill>
          <a:ln w="9525" cap="flat" cmpd="sng" algn="ctr">
            <a:noFill/>
            <a:prstDash val="solid"/>
            <a:round/>
            <a:headEnd type="none" w="med" len="med"/>
            <a:tailEnd type="none" w="med" len="med"/>
          </a:ln>
          <a:effectLst>
            <a:softEdge rad="635000"/>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cxnSp>
        <p:nvCxnSpPr>
          <p:cNvPr id="78" name="Straight Connector 77"/>
          <p:cNvCxnSpPr>
            <a:stCxn id="76" idx="0"/>
          </p:cNvCxnSpPr>
          <p:nvPr/>
        </p:nvCxnSpPr>
        <p:spPr bwMode="auto">
          <a:xfrm rot="5400000" flipH="1" flipV="1">
            <a:off x="1956982" y="2916711"/>
            <a:ext cx="234881" cy="436192"/>
          </a:xfrm>
          <a:prstGeom prst="line">
            <a:avLst/>
          </a:prstGeom>
          <a:solidFill>
            <a:schemeClr val="accent1"/>
          </a:solidFill>
          <a:ln w="9525" cap="flat" cmpd="sng" algn="ctr">
            <a:solidFill>
              <a:srgbClr val="FFC000"/>
            </a:solidFill>
            <a:prstDash val="solid"/>
            <a:round/>
            <a:headEnd type="none" w="med" len="med"/>
            <a:tailEnd type="none" w="med" len="med"/>
          </a:ln>
          <a:effectLst/>
        </p:spPr>
      </p:cxnSp>
      <p:grpSp>
        <p:nvGrpSpPr>
          <p:cNvPr id="3" name="Group 119"/>
          <p:cNvGrpSpPr/>
          <p:nvPr/>
        </p:nvGrpSpPr>
        <p:grpSpPr>
          <a:xfrm>
            <a:off x="1656301" y="2278745"/>
            <a:ext cx="2344058" cy="899886"/>
            <a:chOff x="3396343" y="1661886"/>
            <a:chExt cx="2344058" cy="899886"/>
          </a:xfrm>
        </p:grpSpPr>
        <p:sp>
          <p:nvSpPr>
            <p:cNvPr id="105" name="Freeform 104"/>
            <p:cNvSpPr/>
            <p:nvPr/>
          </p:nvSpPr>
          <p:spPr bwMode="auto">
            <a:xfrm rot="7891233">
              <a:off x="4256674" y="1945626"/>
              <a:ext cx="217419" cy="429451"/>
            </a:xfrm>
            <a:custGeom>
              <a:avLst/>
              <a:gdLst>
                <a:gd name="connsiteX0" fmla="*/ 208034 w 413657"/>
                <a:gd name="connsiteY0" fmla="*/ 413653 h 413657"/>
                <a:gd name="connsiteX1" fmla="*/ 28112 w 413657"/>
                <a:gd name="connsiteY1" fmla="*/ 310937 h 413657"/>
                <a:gd name="connsiteX2" fmla="*/ 27508 w 413657"/>
                <a:gd name="connsiteY2" fmla="*/ 103761 h 413657"/>
                <a:gd name="connsiteX3" fmla="*/ 206828 w 413657"/>
                <a:gd name="connsiteY3" fmla="*/ -2 h 413657"/>
                <a:gd name="connsiteX4" fmla="*/ 208034 w 413657"/>
                <a:gd name="connsiteY4" fmla="*/ 413653 h 413657"/>
                <a:gd name="connsiteX0" fmla="*/ 217419 w 219843"/>
                <a:gd name="connsiteY0" fmla="*/ 429019 h 429451"/>
                <a:gd name="connsiteX1" fmla="*/ 37497 w 219843"/>
                <a:gd name="connsiteY1" fmla="*/ 326303 h 429451"/>
                <a:gd name="connsiteX2" fmla="*/ 36893 w 219843"/>
                <a:gd name="connsiteY2" fmla="*/ 119127 h 429451"/>
                <a:gd name="connsiteX3" fmla="*/ 216213 w 219843"/>
                <a:gd name="connsiteY3" fmla="*/ 15364 h 429451"/>
                <a:gd name="connsiteX4" fmla="*/ 219843 w 219843"/>
                <a:gd name="connsiteY4" fmla="*/ 211309 h 429451"/>
                <a:gd name="connsiteX5" fmla="*/ 217419 w 219843"/>
                <a:gd name="connsiteY5" fmla="*/ 429019 h 429451"/>
                <a:gd name="connsiteX0" fmla="*/ 219843 w 311283"/>
                <a:gd name="connsiteY0" fmla="*/ 211309 h 429451"/>
                <a:gd name="connsiteX1" fmla="*/ 217419 w 311283"/>
                <a:gd name="connsiteY1" fmla="*/ 429019 h 429451"/>
                <a:gd name="connsiteX2" fmla="*/ 37497 w 311283"/>
                <a:gd name="connsiteY2" fmla="*/ 326303 h 429451"/>
                <a:gd name="connsiteX3" fmla="*/ 36893 w 311283"/>
                <a:gd name="connsiteY3" fmla="*/ 119127 h 429451"/>
                <a:gd name="connsiteX4" fmla="*/ 216213 w 311283"/>
                <a:gd name="connsiteY4" fmla="*/ 15364 h 429451"/>
                <a:gd name="connsiteX5" fmla="*/ 311283 w 311283"/>
                <a:gd name="connsiteY5" fmla="*/ 302749 h 429451"/>
                <a:gd name="connsiteX0" fmla="*/ 219843 w 219843"/>
                <a:gd name="connsiteY0" fmla="*/ 211309 h 429451"/>
                <a:gd name="connsiteX1" fmla="*/ 217419 w 219843"/>
                <a:gd name="connsiteY1" fmla="*/ 429019 h 429451"/>
                <a:gd name="connsiteX2" fmla="*/ 37497 w 219843"/>
                <a:gd name="connsiteY2" fmla="*/ 326303 h 429451"/>
                <a:gd name="connsiteX3" fmla="*/ 36893 w 219843"/>
                <a:gd name="connsiteY3" fmla="*/ 119127 h 429451"/>
                <a:gd name="connsiteX4" fmla="*/ 216213 w 219843"/>
                <a:gd name="connsiteY4" fmla="*/ 15364 h 429451"/>
                <a:gd name="connsiteX0" fmla="*/ 217419 w 217419"/>
                <a:gd name="connsiteY0" fmla="*/ 429019 h 429451"/>
                <a:gd name="connsiteX1" fmla="*/ 37497 w 217419"/>
                <a:gd name="connsiteY1" fmla="*/ 326303 h 429451"/>
                <a:gd name="connsiteX2" fmla="*/ 36893 w 217419"/>
                <a:gd name="connsiteY2" fmla="*/ 119127 h 429451"/>
                <a:gd name="connsiteX3" fmla="*/ 216213 w 217419"/>
                <a:gd name="connsiteY3" fmla="*/ 15364 h 429451"/>
              </a:gdLst>
              <a:ahLst/>
              <a:cxnLst>
                <a:cxn ang="0">
                  <a:pos x="connsiteX0" y="connsiteY0"/>
                </a:cxn>
                <a:cxn ang="0">
                  <a:pos x="connsiteX1" y="connsiteY1"/>
                </a:cxn>
                <a:cxn ang="0">
                  <a:pos x="connsiteX2" y="connsiteY2"/>
                </a:cxn>
                <a:cxn ang="0">
                  <a:pos x="connsiteX3" y="connsiteY3"/>
                </a:cxn>
              </a:cxnLst>
              <a:rect l="l" t="t" r="r" b="b"/>
              <a:pathLst>
                <a:path w="217419" h="429451">
                  <a:moveTo>
                    <a:pt x="217419" y="429019"/>
                  </a:moveTo>
                  <a:cubicBezTo>
                    <a:pt x="143384" y="429451"/>
                    <a:pt x="74764" y="390277"/>
                    <a:pt x="37497" y="326303"/>
                  </a:cubicBezTo>
                  <a:cubicBezTo>
                    <a:pt x="230" y="262330"/>
                    <a:pt x="0" y="183316"/>
                    <a:pt x="36893" y="119127"/>
                  </a:cubicBezTo>
                  <a:cubicBezTo>
                    <a:pt x="73787" y="54938"/>
                    <a:pt x="185721" y="0"/>
                    <a:pt x="216213" y="15364"/>
                  </a:cubicBezTo>
                </a:path>
              </a:pathLst>
            </a:custGeom>
            <a:noFill/>
            <a:ln w="19050" cap="flat" cmpd="sng" algn="ctr">
              <a:solidFill>
                <a:srgbClr val="588824"/>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cxnSp>
          <p:nvCxnSpPr>
            <p:cNvPr id="106" name="Elbow Connector 105"/>
            <p:cNvCxnSpPr/>
            <p:nvPr/>
          </p:nvCxnSpPr>
          <p:spPr bwMode="auto">
            <a:xfrm>
              <a:off x="3396343" y="1661886"/>
              <a:ext cx="725717" cy="442689"/>
            </a:xfrm>
            <a:prstGeom prst="bentConnector3">
              <a:avLst>
                <a:gd name="adj1" fmla="val 102000"/>
              </a:avLst>
            </a:prstGeom>
            <a:solidFill>
              <a:schemeClr val="accent1"/>
            </a:solidFill>
            <a:ln w="19050" cap="flat" cmpd="sng" algn="ctr">
              <a:solidFill>
                <a:srgbClr val="588824"/>
              </a:solidFill>
              <a:prstDash val="sysDash"/>
              <a:round/>
              <a:headEnd type="triangle" w="med" len="med"/>
              <a:tailEnd type="none" w="med" len="med"/>
            </a:ln>
            <a:effectLst/>
          </p:spPr>
        </p:cxnSp>
        <p:cxnSp>
          <p:nvCxnSpPr>
            <p:cNvPr id="109" name="Elbow Connector 108"/>
            <p:cNvCxnSpPr/>
            <p:nvPr/>
          </p:nvCxnSpPr>
          <p:spPr bwMode="auto">
            <a:xfrm rot="10800000">
              <a:off x="4455887" y="2373087"/>
              <a:ext cx="1284514" cy="188685"/>
            </a:xfrm>
            <a:prstGeom prst="bentConnector3">
              <a:avLst>
                <a:gd name="adj1" fmla="val 60735"/>
              </a:avLst>
            </a:prstGeom>
            <a:solidFill>
              <a:schemeClr val="accent1"/>
            </a:solidFill>
            <a:ln w="19050" cap="flat" cmpd="sng" algn="ctr">
              <a:solidFill>
                <a:srgbClr val="588824"/>
              </a:solidFill>
              <a:prstDash val="sysDash"/>
              <a:round/>
              <a:headEnd type="none" w="med" len="med"/>
              <a:tailEnd type="none" w="med" len="med"/>
            </a:ln>
            <a:effectLst/>
          </p:spPr>
        </p:cxnSp>
      </p:grpSp>
      <p:cxnSp>
        <p:nvCxnSpPr>
          <p:cNvPr id="96" name="Elbow Connector 95"/>
          <p:cNvCxnSpPr/>
          <p:nvPr/>
        </p:nvCxnSpPr>
        <p:spPr bwMode="auto">
          <a:xfrm rot="10800000">
            <a:off x="2331216" y="3106058"/>
            <a:ext cx="1596574" cy="203202"/>
          </a:xfrm>
          <a:prstGeom prst="bentConnector3">
            <a:avLst>
              <a:gd name="adj1" fmla="val 50000"/>
            </a:avLst>
          </a:prstGeom>
          <a:solidFill>
            <a:schemeClr val="accent1"/>
          </a:solidFill>
          <a:ln w="19050" cap="flat" cmpd="sng" algn="ctr">
            <a:solidFill>
              <a:srgbClr val="FFC000"/>
            </a:solidFill>
            <a:prstDash val="sysDash"/>
            <a:round/>
            <a:headEnd type="none" w="med" len="med"/>
            <a:tailEnd type="diamond" w="med" len="med"/>
          </a:ln>
          <a:effectLst/>
        </p:spPr>
      </p:cxnSp>
      <p:grpSp>
        <p:nvGrpSpPr>
          <p:cNvPr id="4" name="Group 78"/>
          <p:cNvGrpSpPr/>
          <p:nvPr/>
        </p:nvGrpSpPr>
        <p:grpSpPr>
          <a:xfrm>
            <a:off x="3687043" y="2639829"/>
            <a:ext cx="1750190" cy="1711744"/>
            <a:chOff x="5682757" y="2364058"/>
            <a:chExt cx="1750190" cy="1711744"/>
          </a:xfrm>
        </p:grpSpPr>
        <p:grpSp>
          <p:nvGrpSpPr>
            <p:cNvPr id="9" name="Group 71"/>
            <p:cNvGrpSpPr/>
            <p:nvPr/>
          </p:nvGrpSpPr>
          <p:grpSpPr>
            <a:xfrm>
              <a:off x="5736114" y="2364058"/>
              <a:ext cx="1696833" cy="1711744"/>
              <a:chOff x="7647924" y="3456269"/>
              <a:chExt cx="828739" cy="836022"/>
            </a:xfrm>
          </p:grpSpPr>
          <p:sp>
            <p:nvSpPr>
              <p:cNvPr id="99" name="Oval 6"/>
              <p:cNvSpPr/>
              <p:nvPr/>
            </p:nvSpPr>
            <p:spPr bwMode="auto">
              <a:xfrm>
                <a:off x="7647924" y="3456269"/>
                <a:ext cx="828739" cy="836022"/>
              </a:xfrm>
              <a:prstGeom prst="ellipse">
                <a:avLst/>
              </a:prstGeom>
              <a:solidFill>
                <a:schemeClr val="accent2">
                  <a:lumMod val="50000"/>
                </a:schemeClr>
              </a:solidFill>
              <a:ln w="9525">
                <a:no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non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100" normalizeH="0" baseline="0" noProof="0" dirty="0">
                  <a:ln w="18415" cmpd="sng">
                    <a:noFill/>
                    <a:prstDash val="solid"/>
                  </a:ln>
                  <a:solidFill>
                    <a:srgbClr val="FFFFFF"/>
                  </a:solidFill>
                  <a:effectLst>
                    <a:innerShdw blurRad="114300">
                      <a:prstClr val="black"/>
                    </a:innerShdw>
                  </a:effectLst>
                  <a:uLnTx/>
                  <a:uFillTx/>
                  <a:latin typeface="Segoe" pitchFamily="34" charset="0"/>
                  <a:ea typeface="+mn-ea"/>
                  <a:cs typeface="+mn-cs"/>
                </a:endParaRPr>
              </a:p>
            </p:txBody>
          </p:sp>
          <p:sp>
            <p:nvSpPr>
              <p:cNvPr id="100" name="Flowchart: Connector 7"/>
              <p:cNvSpPr/>
              <p:nvPr/>
            </p:nvSpPr>
            <p:spPr bwMode="auto">
              <a:xfrm>
                <a:off x="7810751" y="3471509"/>
                <a:ext cx="503086" cy="312420"/>
              </a:xfrm>
              <a:prstGeom prst="flowChartConnector">
                <a:avLst/>
              </a:prstGeom>
              <a:gradFill>
                <a:gsLst>
                  <a:gs pos="0">
                    <a:srgbClr val="FFFFFF">
                      <a:alpha val="69000"/>
                    </a:srgbClr>
                  </a:gs>
                  <a:gs pos="50000">
                    <a:srgbClr val="FFFFFF">
                      <a:alpha val="24000"/>
                    </a:srgbClr>
                  </a:gs>
                  <a:gs pos="100000">
                    <a:srgbClr val="BBE0E3">
                      <a:alpha val="0"/>
                    </a:srgb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endParaRPr>
              </a:p>
            </p:txBody>
          </p:sp>
        </p:grpSp>
        <p:pic>
          <p:nvPicPr>
            <p:cNvPr id="81" name="Picture 80" descr="Mobility.png"/>
            <p:cNvPicPr>
              <a:picLocks noChangeAspect="1"/>
            </p:cNvPicPr>
            <p:nvPr/>
          </p:nvPicPr>
          <p:blipFill>
            <a:blip r:embed="rId3" cstate="print"/>
            <a:stretch>
              <a:fillRect/>
            </a:stretch>
          </p:blipFill>
          <p:spPr>
            <a:xfrm>
              <a:off x="6319160" y="3281257"/>
              <a:ext cx="517071" cy="517071"/>
            </a:xfrm>
            <a:prstGeom prst="rect">
              <a:avLst/>
            </a:prstGeom>
          </p:spPr>
        </p:pic>
        <p:pic>
          <p:nvPicPr>
            <p:cNvPr id="82" name="Picture 81" descr="Untitled-1.png"/>
            <p:cNvPicPr>
              <a:picLocks noChangeAspect="1"/>
            </p:cNvPicPr>
            <p:nvPr/>
          </p:nvPicPr>
          <p:blipFill>
            <a:blip r:embed="rId4" cstate="print"/>
            <a:stretch>
              <a:fillRect/>
            </a:stretch>
          </p:blipFill>
          <p:spPr>
            <a:xfrm rot="20138886">
              <a:off x="6484450" y="3443573"/>
              <a:ext cx="332749" cy="70986"/>
            </a:xfrm>
            <a:prstGeom prst="rect">
              <a:avLst/>
            </a:prstGeom>
          </p:spPr>
        </p:pic>
        <p:pic>
          <p:nvPicPr>
            <p:cNvPr id="83" name="Picture 82" descr="Server.png"/>
            <p:cNvPicPr>
              <a:picLocks noChangeAspect="1"/>
            </p:cNvPicPr>
            <p:nvPr/>
          </p:nvPicPr>
          <p:blipFill>
            <a:blip r:embed="rId5" cstate="print"/>
            <a:stretch>
              <a:fillRect/>
            </a:stretch>
          </p:blipFill>
          <p:spPr>
            <a:xfrm>
              <a:off x="5682757" y="2834635"/>
              <a:ext cx="676522" cy="676522"/>
            </a:xfrm>
            <a:prstGeom prst="rect">
              <a:avLst/>
            </a:prstGeom>
            <a:effectLst>
              <a:outerShdw blurRad="76200" dir="18900000" sy="23000" kx="-1200000" algn="bl" rotWithShape="0">
                <a:prstClr val="black">
                  <a:alpha val="20000"/>
                </a:prstClr>
              </a:outerShdw>
            </a:effectLst>
          </p:spPr>
        </p:pic>
        <p:grpSp>
          <p:nvGrpSpPr>
            <p:cNvPr id="10" name="Group 23"/>
            <p:cNvGrpSpPr/>
            <p:nvPr/>
          </p:nvGrpSpPr>
          <p:grpSpPr>
            <a:xfrm>
              <a:off x="6010652" y="3028098"/>
              <a:ext cx="419735" cy="412739"/>
              <a:chOff x="4818743" y="4971142"/>
              <a:chExt cx="889492" cy="874667"/>
            </a:xfrm>
          </p:grpSpPr>
          <p:pic>
            <p:nvPicPr>
              <p:cNvPr id="97" name="Picture 4" descr="C:\Documents and Settings\ashish.joshi\My Documents\My Pictures\Microsoft Clip Organizer\j0431536.png"/>
              <p:cNvPicPr>
                <a:picLocks noChangeAspect="1" noChangeArrowheads="1"/>
              </p:cNvPicPr>
              <p:nvPr/>
            </p:nvPicPr>
            <p:blipFill>
              <a:blip r:embed="rId6" cstate="print"/>
              <a:srcRect/>
              <a:stretch>
                <a:fillRect/>
              </a:stretch>
            </p:blipFill>
            <p:spPr bwMode="auto">
              <a:xfrm>
                <a:off x="4818743" y="4971142"/>
                <a:ext cx="889492" cy="874667"/>
              </a:xfrm>
              <a:prstGeom prst="rect">
                <a:avLst/>
              </a:prstGeom>
              <a:noFill/>
            </p:spPr>
          </p:pic>
          <p:pic>
            <p:nvPicPr>
              <p:cNvPr id="98" name="Picture 97" descr="Untitled-1.png"/>
              <p:cNvPicPr>
                <a:picLocks noChangeAspect="1"/>
              </p:cNvPicPr>
              <p:nvPr/>
            </p:nvPicPr>
            <p:blipFill>
              <a:blip r:embed="rId7" cstate="print"/>
              <a:stretch>
                <a:fillRect/>
              </a:stretch>
            </p:blipFill>
            <p:spPr>
              <a:xfrm rot="19800146">
                <a:off x="4932715" y="5187787"/>
                <a:ext cx="539033" cy="114994"/>
              </a:xfrm>
              <a:prstGeom prst="rect">
                <a:avLst/>
              </a:prstGeom>
            </p:spPr>
          </p:pic>
        </p:grpSp>
        <p:grpSp>
          <p:nvGrpSpPr>
            <p:cNvPr id="11" name="Group 16"/>
            <p:cNvGrpSpPr/>
            <p:nvPr/>
          </p:nvGrpSpPr>
          <p:grpSpPr>
            <a:xfrm>
              <a:off x="6234301" y="2558864"/>
              <a:ext cx="687025" cy="676522"/>
              <a:chOff x="6270586" y="3048633"/>
              <a:chExt cx="687025" cy="676522"/>
            </a:xfrm>
          </p:grpSpPr>
          <p:pic>
            <p:nvPicPr>
              <p:cNvPr id="94" name="Picture 93" descr="Server.png"/>
              <p:cNvPicPr>
                <a:picLocks noChangeAspect="1"/>
              </p:cNvPicPr>
              <p:nvPr/>
            </p:nvPicPr>
            <p:blipFill>
              <a:blip r:embed="rId5" cstate="print"/>
              <a:stretch>
                <a:fillRect/>
              </a:stretch>
            </p:blipFill>
            <p:spPr>
              <a:xfrm>
                <a:off x="6270586" y="3048633"/>
                <a:ext cx="676522" cy="676522"/>
              </a:xfrm>
              <a:prstGeom prst="rect">
                <a:avLst/>
              </a:prstGeom>
              <a:effectLst>
                <a:outerShdw blurRad="76200" dir="18900000" sy="23000" kx="-1200000" algn="bl" rotWithShape="0">
                  <a:prstClr val="black">
                    <a:alpha val="20000"/>
                  </a:prstClr>
                </a:outerShdw>
              </a:effectLst>
            </p:spPr>
          </p:pic>
          <p:pic>
            <p:nvPicPr>
              <p:cNvPr id="95" name="Picture 94" descr="Double Folder.png"/>
              <p:cNvPicPr>
                <a:picLocks noChangeAspect="1"/>
              </p:cNvPicPr>
              <p:nvPr/>
            </p:nvPicPr>
            <p:blipFill>
              <a:blip r:embed="rId8" cstate="print"/>
              <a:stretch>
                <a:fillRect/>
              </a:stretch>
            </p:blipFill>
            <p:spPr>
              <a:xfrm>
                <a:off x="6601129" y="3352800"/>
                <a:ext cx="356482" cy="356481"/>
              </a:xfrm>
              <a:prstGeom prst="rect">
                <a:avLst/>
              </a:prstGeom>
              <a:effectLst>
                <a:outerShdw blurRad="50800" dist="38100" dir="10800000" algn="r" rotWithShape="0">
                  <a:prstClr val="black">
                    <a:alpha val="40000"/>
                  </a:prstClr>
                </a:outerShdw>
              </a:effectLst>
            </p:spPr>
          </p:pic>
        </p:grpSp>
        <p:grpSp>
          <p:nvGrpSpPr>
            <p:cNvPr id="12" name="Group 69"/>
            <p:cNvGrpSpPr/>
            <p:nvPr/>
          </p:nvGrpSpPr>
          <p:grpSpPr>
            <a:xfrm>
              <a:off x="6719649" y="2845291"/>
              <a:ext cx="689894" cy="728368"/>
              <a:chOff x="339134" y="1031752"/>
              <a:chExt cx="914400" cy="965396"/>
            </a:xfrm>
          </p:grpSpPr>
          <p:pic>
            <p:nvPicPr>
              <p:cNvPr id="89" name="Picture 88" descr="Server.png"/>
              <p:cNvPicPr>
                <a:picLocks noChangeAspect="1"/>
              </p:cNvPicPr>
              <p:nvPr/>
            </p:nvPicPr>
            <p:blipFill>
              <a:blip r:embed="rId5" cstate="print"/>
              <a:stretch>
                <a:fillRect/>
              </a:stretch>
            </p:blipFill>
            <p:spPr>
              <a:xfrm>
                <a:off x="339134" y="1082748"/>
                <a:ext cx="914400" cy="914400"/>
              </a:xfrm>
              <a:prstGeom prst="rect">
                <a:avLst/>
              </a:prstGeom>
              <a:effectLst>
                <a:outerShdw blurRad="76200" dir="18900000" sy="23000" kx="-1200000" algn="bl" rotWithShape="0">
                  <a:prstClr val="black">
                    <a:alpha val="20000"/>
                  </a:prstClr>
                </a:outerShdw>
              </a:effectLst>
            </p:spPr>
          </p:pic>
          <p:grpSp>
            <p:nvGrpSpPr>
              <p:cNvPr id="13" name="Group 25"/>
              <p:cNvGrpSpPr/>
              <p:nvPr/>
            </p:nvGrpSpPr>
            <p:grpSpPr>
              <a:xfrm>
                <a:off x="936551" y="1031752"/>
                <a:ext cx="260497" cy="869842"/>
                <a:chOff x="6872841" y="3981401"/>
                <a:chExt cx="260497" cy="869842"/>
              </a:xfrm>
            </p:grpSpPr>
            <p:pic>
              <p:nvPicPr>
                <p:cNvPr id="91" name="Picture 90" descr="ux_excel_large.png"/>
                <p:cNvPicPr>
                  <a:picLocks noChangeAspect="1"/>
                </p:cNvPicPr>
                <p:nvPr/>
              </p:nvPicPr>
              <p:blipFill>
                <a:blip r:embed="rId9" cstate="print"/>
                <a:stretch>
                  <a:fillRect/>
                </a:stretch>
              </p:blipFill>
              <p:spPr>
                <a:xfrm>
                  <a:off x="6872841" y="4284007"/>
                  <a:ext cx="260497" cy="264632"/>
                </a:xfrm>
                <a:prstGeom prst="rect">
                  <a:avLst/>
                </a:prstGeom>
                <a:effectLst>
                  <a:outerShdw blurRad="50800" dist="38100" dir="8100000" algn="tr" rotWithShape="0">
                    <a:prstClr val="black">
                      <a:alpha val="40000"/>
                    </a:prstClr>
                  </a:outerShdw>
                </a:effectLst>
              </p:spPr>
            </p:pic>
            <p:pic>
              <p:nvPicPr>
                <p:cNvPr id="92" name="Picture 91" descr="ux_powerPoint_large.png"/>
                <p:cNvPicPr>
                  <a:picLocks noChangeAspect="1"/>
                </p:cNvPicPr>
                <p:nvPr/>
              </p:nvPicPr>
              <p:blipFill>
                <a:blip r:embed="rId10" cstate="print"/>
                <a:stretch>
                  <a:fillRect/>
                </a:stretch>
              </p:blipFill>
              <p:spPr>
                <a:xfrm>
                  <a:off x="6872841" y="4586611"/>
                  <a:ext cx="260497" cy="264632"/>
                </a:xfrm>
                <a:prstGeom prst="rect">
                  <a:avLst/>
                </a:prstGeom>
                <a:effectLst>
                  <a:outerShdw blurRad="50800" dist="38100" dir="8100000" algn="tr" rotWithShape="0">
                    <a:prstClr val="black">
                      <a:alpha val="40000"/>
                    </a:prstClr>
                  </a:outerShdw>
                </a:effectLst>
              </p:spPr>
            </p:pic>
            <p:pic>
              <p:nvPicPr>
                <p:cNvPr id="93" name="Picture 92" descr="ux_word_large.png"/>
                <p:cNvPicPr>
                  <a:picLocks noChangeAspect="1"/>
                </p:cNvPicPr>
                <p:nvPr/>
              </p:nvPicPr>
              <p:blipFill>
                <a:blip r:embed="rId11" cstate="print"/>
                <a:stretch>
                  <a:fillRect/>
                </a:stretch>
              </p:blipFill>
              <p:spPr>
                <a:xfrm>
                  <a:off x="6872841" y="3981401"/>
                  <a:ext cx="260497" cy="264632"/>
                </a:xfrm>
                <a:prstGeom prst="rect">
                  <a:avLst/>
                </a:prstGeom>
                <a:effectLst>
                  <a:outerShdw blurRad="50800" dist="38100" dir="8100000" algn="tr" rotWithShape="0">
                    <a:prstClr val="black">
                      <a:alpha val="40000"/>
                    </a:prstClr>
                  </a:outerShdw>
                </a:effectLst>
              </p:spPr>
            </p:pic>
          </p:grpSp>
        </p:grpSp>
        <p:pic>
          <p:nvPicPr>
            <p:cNvPr id="87" name="Picture 86" descr="Untitled-1.png"/>
            <p:cNvPicPr>
              <a:picLocks noChangeAspect="1"/>
            </p:cNvPicPr>
            <p:nvPr/>
          </p:nvPicPr>
          <p:blipFill>
            <a:blip r:embed="rId4" cstate="print"/>
            <a:stretch>
              <a:fillRect/>
            </a:stretch>
          </p:blipFill>
          <p:spPr>
            <a:xfrm rot="16200000">
              <a:off x="6433651" y="3000885"/>
              <a:ext cx="332749" cy="70986"/>
            </a:xfrm>
            <a:prstGeom prst="rect">
              <a:avLst/>
            </a:prstGeom>
          </p:spPr>
        </p:pic>
        <p:pic>
          <p:nvPicPr>
            <p:cNvPr id="88" name="Picture 87" descr="Untitled-1.png"/>
            <p:cNvPicPr>
              <a:picLocks noChangeAspect="1"/>
            </p:cNvPicPr>
            <p:nvPr/>
          </p:nvPicPr>
          <p:blipFill>
            <a:blip r:embed="rId4" cstate="print"/>
            <a:stretch>
              <a:fillRect/>
            </a:stretch>
          </p:blipFill>
          <p:spPr>
            <a:xfrm rot="16200000">
              <a:off x="7014223" y="3131514"/>
              <a:ext cx="332749" cy="70986"/>
            </a:xfrm>
            <a:prstGeom prst="rect">
              <a:avLst/>
            </a:prstGeom>
          </p:spPr>
        </p:pic>
      </p:grpSp>
      <p:cxnSp>
        <p:nvCxnSpPr>
          <p:cNvPr id="77" name="Elbow Connector 76"/>
          <p:cNvCxnSpPr/>
          <p:nvPr/>
        </p:nvCxnSpPr>
        <p:spPr bwMode="auto">
          <a:xfrm>
            <a:off x="1649045" y="2402116"/>
            <a:ext cx="653146" cy="442689"/>
          </a:xfrm>
          <a:prstGeom prst="bentConnector3">
            <a:avLst>
              <a:gd name="adj1" fmla="val 100000"/>
            </a:avLst>
          </a:prstGeom>
          <a:solidFill>
            <a:schemeClr val="accent1"/>
          </a:solidFill>
          <a:ln w="19050" cap="flat" cmpd="sng" algn="ctr">
            <a:solidFill>
              <a:srgbClr val="FFC000"/>
            </a:solidFill>
            <a:prstDash val="sysDash"/>
            <a:round/>
            <a:headEnd type="none" w="med" len="med"/>
            <a:tailEnd type="diamond" w="med" len="med"/>
          </a:ln>
          <a:effectLst/>
        </p:spPr>
      </p:cxnSp>
      <p:grpSp>
        <p:nvGrpSpPr>
          <p:cNvPr id="14" name="Group 154"/>
          <p:cNvGrpSpPr/>
          <p:nvPr/>
        </p:nvGrpSpPr>
        <p:grpSpPr>
          <a:xfrm>
            <a:off x="907879" y="1555998"/>
            <a:ext cx="3105442" cy="3094892"/>
            <a:chOff x="907879" y="1555998"/>
            <a:chExt cx="3105442" cy="3094892"/>
          </a:xfrm>
        </p:grpSpPr>
        <p:sp>
          <p:nvSpPr>
            <p:cNvPr id="51" name="Block Arc 50"/>
            <p:cNvSpPr/>
            <p:nvPr/>
          </p:nvSpPr>
          <p:spPr bwMode="auto">
            <a:xfrm rot="10800000" flipH="1" flipV="1">
              <a:off x="907879" y="1555998"/>
              <a:ext cx="3105442" cy="3094892"/>
            </a:xfrm>
            <a:prstGeom prst="blockArc">
              <a:avLst>
                <a:gd name="adj1" fmla="val 10827006"/>
                <a:gd name="adj2" fmla="val 16133680"/>
                <a:gd name="adj3" fmla="val 15323"/>
              </a:avLst>
            </a:prstGeom>
            <a:gradFill flip="none" rotWithShape="1">
              <a:gsLst>
                <a:gs pos="0">
                  <a:srgbClr val="FC9204"/>
                </a:gs>
                <a:gs pos="50000">
                  <a:srgbClr val="FCB504"/>
                </a:gs>
                <a:gs pos="85000">
                  <a:srgbClr val="FDA403"/>
                </a:gs>
                <a:gs pos="100000">
                  <a:srgbClr val="FDB351"/>
                </a:gs>
              </a:gsLst>
              <a:lin ang="16200000" scaled="1"/>
              <a:tileRect/>
            </a:gradFill>
            <a:ln w="12700">
              <a:gradFill>
                <a:gsLst>
                  <a:gs pos="0">
                    <a:srgbClr val="FFFFCC"/>
                  </a:gs>
                  <a:gs pos="50000">
                    <a:srgbClr val="FFC000"/>
                  </a:gs>
                  <a:gs pos="100000">
                    <a:srgbClr val="FC9204"/>
                  </a:gs>
                </a:gsLst>
                <a:lin ang="7800000" scaled="0"/>
              </a:gradFill>
              <a:headEnd type="none" w="med" len="med"/>
              <a:tailEnd type="none" w="med" len="med"/>
            </a:ln>
            <a:effectLst>
              <a:outerShdw blurRad="50800" dist="38100" dir="540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t" anchorCtr="0" compatLnSpc="1">
              <a:prstTxWarp prst="textNoShape">
                <a:avLst/>
              </a:prstTxWarp>
            </a:bodyPr>
            <a:lstStyle/>
            <a:p>
              <a:endParaRPr lang="en-US" sz="1100" b="1" dirty="0" smtClean="0">
                <a:effectLst>
                  <a:reflection blurRad="6350" stA="50000" endA="300" endPos="50000" dist="29997" dir="5400000" sy="-100000" algn="bl" rotWithShape="0"/>
                </a:effectLst>
                <a:latin typeface="Segoe" pitchFamily="34" charset="0"/>
              </a:endParaRPr>
            </a:p>
          </p:txBody>
        </p:sp>
        <p:sp>
          <p:nvSpPr>
            <p:cNvPr id="75" name="Rectangle 74"/>
            <p:cNvSpPr/>
            <p:nvPr/>
          </p:nvSpPr>
          <p:spPr>
            <a:xfrm rot="18924802">
              <a:off x="1181171" y="2171952"/>
              <a:ext cx="1003759" cy="432458"/>
            </a:xfrm>
            <a:prstGeom prst="rect">
              <a:avLst/>
            </a:prstGeom>
            <a:effectLst/>
          </p:spPr>
          <p:txBody>
            <a:bodyPr wrap="none">
              <a:prstTxWarp prst="textArchUp">
                <a:avLst/>
              </a:prstTxWarp>
              <a:spAutoFit/>
            </a:bodyPr>
            <a:lstStyle/>
            <a:p>
              <a:pPr lvl="0" algn="ctr"/>
              <a:r>
                <a:rPr lang="en-US" sz="1100" b="1" dirty="0" smtClean="0">
                  <a:effectLst>
                    <a:outerShdw blurRad="63500" sx="102000" sy="102000" algn="ctr" rotWithShape="0">
                      <a:prstClr val="black">
                        <a:alpha val="40000"/>
                      </a:prstClr>
                    </a:outerShdw>
                  </a:effectLst>
                  <a:latin typeface="Segoe" pitchFamily="34" charset="0"/>
                </a:rPr>
                <a:t>PARTNER</a:t>
              </a:r>
            </a:p>
          </p:txBody>
        </p:sp>
      </p:grpSp>
      <p:cxnSp>
        <p:nvCxnSpPr>
          <p:cNvPr id="139" name="Elbow Connector 138"/>
          <p:cNvCxnSpPr/>
          <p:nvPr/>
        </p:nvCxnSpPr>
        <p:spPr bwMode="auto">
          <a:xfrm rot="16200000" flipH="1">
            <a:off x="5279576" y="4807858"/>
            <a:ext cx="602344" cy="217719"/>
          </a:xfrm>
          <a:prstGeom prst="bentConnector3">
            <a:avLst>
              <a:gd name="adj1" fmla="val 50000"/>
            </a:avLst>
          </a:prstGeom>
          <a:solidFill>
            <a:schemeClr val="accent1"/>
          </a:solidFill>
          <a:ln w="19050" cap="flat" cmpd="sng" algn="ctr">
            <a:solidFill>
              <a:srgbClr val="588824"/>
            </a:solidFill>
            <a:prstDash val="sysDash"/>
            <a:round/>
            <a:headEnd type="diamond" w="med" len="med"/>
            <a:tailEnd type="oval" w="med" len="med"/>
          </a:ln>
          <a:effectLst/>
        </p:spPr>
      </p:cxnSp>
      <p:cxnSp>
        <p:nvCxnSpPr>
          <p:cNvPr id="53" name="Straight Connector 52"/>
          <p:cNvCxnSpPr/>
          <p:nvPr/>
        </p:nvCxnSpPr>
        <p:spPr bwMode="auto">
          <a:xfrm>
            <a:off x="4992915" y="3962399"/>
            <a:ext cx="413659" cy="406404"/>
          </a:xfrm>
          <a:prstGeom prst="line">
            <a:avLst/>
          </a:prstGeom>
          <a:solidFill>
            <a:schemeClr val="accent1"/>
          </a:solidFill>
          <a:ln w="19050" cap="flat" cmpd="sng" algn="ctr">
            <a:solidFill>
              <a:srgbClr val="588824"/>
            </a:solidFill>
            <a:prstDash val="sysDash"/>
            <a:round/>
            <a:headEnd type="triangle" w="med" len="med"/>
            <a:tailEnd type="diamond" w="med" len="med"/>
          </a:ln>
          <a:effectLst/>
        </p:spPr>
      </p:cxnSp>
      <p:cxnSp>
        <p:nvCxnSpPr>
          <p:cNvPr id="58" name="Straight Connector 57"/>
          <p:cNvCxnSpPr/>
          <p:nvPr/>
        </p:nvCxnSpPr>
        <p:spPr bwMode="auto">
          <a:xfrm rot="5400000">
            <a:off x="2460173" y="3962399"/>
            <a:ext cx="1727201" cy="1698173"/>
          </a:xfrm>
          <a:prstGeom prst="line">
            <a:avLst/>
          </a:prstGeom>
          <a:solidFill>
            <a:schemeClr val="accent1"/>
          </a:solidFill>
          <a:ln w="19050" cap="flat" cmpd="sng" algn="ctr">
            <a:solidFill>
              <a:srgbClr val="588824"/>
            </a:solidFill>
            <a:prstDash val="sysDash"/>
            <a:round/>
            <a:headEnd type="triangle" w="med" len="med"/>
            <a:tailEnd type="diamond" w="med" len="med"/>
          </a:ln>
          <a:effectLst/>
        </p:spPr>
      </p:cxnSp>
      <p:grpSp>
        <p:nvGrpSpPr>
          <p:cNvPr id="15" name="Group 153"/>
          <p:cNvGrpSpPr/>
          <p:nvPr/>
        </p:nvGrpSpPr>
        <p:grpSpPr>
          <a:xfrm>
            <a:off x="1692500" y="3279690"/>
            <a:ext cx="3094892" cy="3105442"/>
            <a:chOff x="1692500" y="3279690"/>
            <a:chExt cx="3094892" cy="3105442"/>
          </a:xfrm>
        </p:grpSpPr>
        <p:sp>
          <p:nvSpPr>
            <p:cNvPr id="6" name="Block Arc 5"/>
            <p:cNvSpPr/>
            <p:nvPr/>
          </p:nvSpPr>
          <p:spPr bwMode="auto">
            <a:xfrm rot="5400000" flipH="1" flipV="1">
              <a:off x="1687225" y="3284965"/>
              <a:ext cx="3105442" cy="3094892"/>
            </a:xfrm>
            <a:prstGeom prst="blockArc">
              <a:avLst>
                <a:gd name="adj1" fmla="val 10827006"/>
                <a:gd name="adj2" fmla="val 16133680"/>
                <a:gd name="adj3" fmla="val 15323"/>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18" rIns="91436" bIns="45718" numCol="1" rtlCol="0" anchor="t" anchorCtr="0" compatLnSpc="1">
              <a:prstTxWarp prst="textNoShape">
                <a:avLst/>
              </a:prstTxWarp>
            </a:bodyPr>
            <a:lstStyle/>
            <a:p>
              <a:pPr defTabSz="914363"/>
              <a:endParaRPr lang="en-US" sz="1100" b="1" dirty="0" smtClean="0">
                <a:solidFill>
                  <a:schemeClr val="lt1"/>
                </a:solidFill>
                <a:effectLst>
                  <a:reflection blurRad="6350" stA="50000" endA="300" endPos="50000" dist="29997" dir="5400000" sy="-100000" algn="bl" rotWithShape="0"/>
                </a:effectLst>
                <a:latin typeface="Segoe" pitchFamily="34" charset="0"/>
              </a:endParaRPr>
            </a:p>
          </p:txBody>
        </p:sp>
        <p:sp>
          <p:nvSpPr>
            <p:cNvPr id="7" name="Rectangle 6"/>
            <p:cNvSpPr/>
            <p:nvPr/>
          </p:nvSpPr>
          <p:spPr>
            <a:xfrm rot="2658466">
              <a:off x="1774777" y="5435490"/>
              <a:ext cx="1405052" cy="432458"/>
            </a:xfrm>
            <a:prstGeom prst="rect">
              <a:avLst/>
            </a:prstGeom>
            <a:effectLst/>
          </p:spPr>
          <p:txBody>
            <a:bodyPr wrap="none">
              <a:prstTxWarp prst="textArchDown">
                <a:avLst>
                  <a:gd name="adj" fmla="val 21297353"/>
                </a:avLst>
              </a:prstTxWarp>
              <a:spAutoFit/>
            </a:bodyPr>
            <a:lstStyle/>
            <a:p>
              <a:pPr lvl="0" algn="ctr"/>
              <a:r>
                <a:rPr lang="en-US" sz="1100" b="1" dirty="0" smtClean="0">
                  <a:effectLst>
                    <a:outerShdw blurRad="63500" sx="102000" sy="102000" algn="ctr" rotWithShape="0">
                      <a:prstClr val="black">
                        <a:alpha val="40000"/>
                      </a:prstClr>
                    </a:outerShdw>
                  </a:effectLst>
                  <a:latin typeface="Segoe" pitchFamily="34" charset="0"/>
                </a:rPr>
                <a:t>EXTERNAL</a:t>
              </a:r>
            </a:p>
          </p:txBody>
        </p:sp>
        <p:pic>
          <p:nvPicPr>
            <p:cNvPr id="52" name="Picture 51" descr="touch screen kiosk-256.png"/>
            <p:cNvPicPr>
              <a:picLocks noChangeAspect="1"/>
            </p:cNvPicPr>
            <p:nvPr/>
          </p:nvPicPr>
          <p:blipFill>
            <a:blip r:embed="rId12" cstate="print"/>
            <a:stretch>
              <a:fillRect/>
            </a:stretch>
          </p:blipFill>
          <p:spPr>
            <a:xfrm flipH="1">
              <a:off x="1780125" y="5719083"/>
              <a:ext cx="485776" cy="485776"/>
            </a:xfrm>
            <a:prstGeom prst="rect">
              <a:avLst/>
            </a:prstGeom>
            <a:ln>
              <a:headEnd type="none" w="med" len="med"/>
              <a:tailEnd type="none" w="med" len="med"/>
            </a:ln>
          </p:spPr>
        </p:pic>
      </p:grpSp>
      <p:cxnSp>
        <p:nvCxnSpPr>
          <p:cNvPr id="73" name="Straight Connector 72"/>
          <p:cNvCxnSpPr>
            <a:stCxn id="129" idx="1"/>
          </p:cNvCxnSpPr>
          <p:nvPr/>
        </p:nvCxnSpPr>
        <p:spPr bwMode="auto">
          <a:xfrm rot="10800000" flipH="1">
            <a:off x="2682584" y="2055044"/>
            <a:ext cx="1050430" cy="611157"/>
          </a:xfrm>
          <a:prstGeom prst="line">
            <a:avLst/>
          </a:prstGeom>
          <a:solidFill>
            <a:schemeClr val="accent1"/>
          </a:solidFill>
          <a:ln w="9525" cap="flat" cmpd="sng" algn="ctr">
            <a:solidFill>
              <a:srgbClr val="FFC000"/>
            </a:solidFill>
            <a:prstDash val="solid"/>
            <a:round/>
            <a:headEnd type="none" w="med" len="med"/>
            <a:tailEnd type="none" w="med" len="med"/>
          </a:ln>
          <a:effectLst/>
        </p:spPr>
      </p:cxnSp>
      <p:pic>
        <p:nvPicPr>
          <p:cNvPr id="101" name="Picture 100" descr="129.png"/>
          <p:cNvPicPr>
            <a:picLocks noChangeAspect="1"/>
          </p:cNvPicPr>
          <p:nvPr/>
        </p:nvPicPr>
        <p:blipFill>
          <a:blip r:embed="rId13" cstate="print"/>
          <a:stretch>
            <a:fillRect/>
          </a:stretch>
        </p:blipFill>
        <p:spPr>
          <a:xfrm>
            <a:off x="2220545" y="2881088"/>
            <a:ext cx="169671" cy="169671"/>
          </a:xfrm>
          <a:prstGeom prst="rect">
            <a:avLst/>
          </a:prstGeom>
        </p:spPr>
      </p:pic>
      <p:sp>
        <p:nvSpPr>
          <p:cNvPr id="125" name="Title 124"/>
          <p:cNvSpPr>
            <a:spLocks noGrp="1"/>
          </p:cNvSpPr>
          <p:nvPr>
            <p:ph type="title"/>
          </p:nvPr>
        </p:nvSpPr>
        <p:spPr>
          <a:xfrm>
            <a:off x="381000" y="230188"/>
            <a:ext cx="8382000" cy="1191095"/>
          </a:xfrm>
        </p:spPr>
        <p:txBody>
          <a:bodyPr/>
          <a:lstStyle/>
          <a:p>
            <a:r>
              <a:rPr lang="en-US" dirty="0" smtClean="0"/>
              <a:t>Current Situation</a:t>
            </a:r>
            <a:br>
              <a:rPr lang="en-US" dirty="0" smtClean="0"/>
            </a:br>
            <a:r>
              <a:rPr lang="en-US" sz="2000" spc="0" dirty="0">
                <a:solidFill>
                  <a:schemeClr val="tx2"/>
                </a:solidFill>
              </a:rPr>
              <a:t>Discovery, classification, and protection of sensitive information is expensive </a:t>
            </a:r>
            <a:r>
              <a:rPr lang="en-US" sz="1800" i="1" spc="0" dirty="0" smtClean="0"/>
              <a:t/>
            </a:r>
            <a:br>
              <a:rPr lang="en-US" sz="1800" i="1" spc="0" dirty="0" smtClean="0"/>
            </a:br>
            <a:endParaRPr lang="en-US" sz="1800" i="1" spc="0" dirty="0"/>
          </a:p>
        </p:txBody>
      </p:sp>
      <p:grpSp>
        <p:nvGrpSpPr>
          <p:cNvPr id="16" name="Group 130"/>
          <p:cNvGrpSpPr/>
          <p:nvPr/>
        </p:nvGrpSpPr>
        <p:grpSpPr>
          <a:xfrm>
            <a:off x="2563587" y="2278743"/>
            <a:ext cx="587830" cy="587830"/>
            <a:chOff x="8115300" y="1257300"/>
            <a:chExt cx="914400" cy="914400"/>
          </a:xfrm>
        </p:grpSpPr>
        <p:pic>
          <p:nvPicPr>
            <p:cNvPr id="130" name="Picture 129" descr="Mail.png"/>
            <p:cNvPicPr>
              <a:picLocks noChangeAspect="1"/>
            </p:cNvPicPr>
            <p:nvPr/>
          </p:nvPicPr>
          <p:blipFill>
            <a:blip r:embed="rId14" cstate="print"/>
            <a:stretch>
              <a:fillRect/>
            </a:stretch>
          </p:blipFill>
          <p:spPr>
            <a:xfrm>
              <a:off x="8115300" y="1257300"/>
              <a:ext cx="914400" cy="914400"/>
            </a:xfrm>
            <a:prstGeom prst="rect">
              <a:avLst/>
            </a:prstGeom>
            <a:effectLst/>
          </p:spPr>
        </p:pic>
        <p:pic>
          <p:nvPicPr>
            <p:cNvPr id="129" name="Picture 128" descr="Untitled-1.png"/>
            <p:cNvPicPr>
              <a:picLocks noChangeAspect="1"/>
            </p:cNvPicPr>
            <p:nvPr/>
          </p:nvPicPr>
          <p:blipFill>
            <a:blip r:embed="rId15" cstate="print"/>
            <a:stretch>
              <a:fillRect/>
            </a:stretch>
          </p:blipFill>
          <p:spPr>
            <a:xfrm>
              <a:off x="8300406" y="1799740"/>
              <a:ext cx="556980" cy="120540"/>
            </a:xfrm>
            <a:prstGeom prst="rect">
              <a:avLst/>
            </a:prstGeom>
            <a:noFill/>
            <a:ln>
              <a:noFill/>
            </a:ln>
          </p:spPr>
        </p:pic>
      </p:grpSp>
      <p:grpSp>
        <p:nvGrpSpPr>
          <p:cNvPr id="17" name="Group 131"/>
          <p:cNvGrpSpPr/>
          <p:nvPr/>
        </p:nvGrpSpPr>
        <p:grpSpPr>
          <a:xfrm>
            <a:off x="5930456" y="3476469"/>
            <a:ext cx="2106084" cy="558504"/>
            <a:chOff x="1799468" y="3418411"/>
            <a:chExt cx="2106084" cy="558504"/>
          </a:xfrm>
        </p:grpSpPr>
        <p:sp>
          <p:nvSpPr>
            <p:cNvPr id="133" name="Rounded Rectangle 132"/>
            <p:cNvSpPr/>
            <p:nvPr/>
          </p:nvSpPr>
          <p:spPr bwMode="auto">
            <a:xfrm>
              <a:off x="1799468" y="3418411"/>
              <a:ext cx="2106084" cy="558504"/>
            </a:xfrm>
            <a:prstGeom prst="roundRect">
              <a:avLst>
                <a:gd name="adj" fmla="val 1739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134" name="TextBox 133"/>
            <p:cNvSpPr txBox="1"/>
            <p:nvPr/>
          </p:nvSpPr>
          <p:spPr>
            <a:xfrm>
              <a:off x="1868114" y="3489262"/>
              <a:ext cx="1968792" cy="393309"/>
            </a:xfrm>
            <a:prstGeom prst="round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indent="-171450" algn="ctr" defTabSz="914099" fontAlgn="base">
                <a:lnSpc>
                  <a:spcPct val="115000"/>
                </a:lnSpc>
                <a:spcBef>
                  <a:spcPct val="0"/>
                </a:spcBef>
                <a:spcAft>
                  <a:spcPct val="0"/>
                </a:spcAft>
                <a:defRPr/>
              </a:pPr>
              <a:r>
                <a:rPr lang="en-US" sz="1100" dirty="0" smtClean="0">
                  <a:solidFill>
                    <a:srgbClr val="FFFFFF"/>
                  </a:solidFill>
                  <a:effectLst>
                    <a:outerShdw blurRad="38100" dist="38100" dir="2700000" algn="tl">
                      <a:srgbClr val="000000">
                        <a:alpha val="43137"/>
                      </a:srgbClr>
                    </a:outerShdw>
                  </a:effectLst>
                  <a:latin typeface="Segoe" pitchFamily="34" charset="0"/>
                </a:rPr>
                <a:t>Limited to no access</a:t>
              </a:r>
            </a:p>
          </p:txBody>
        </p:sp>
      </p:grpSp>
      <p:cxnSp>
        <p:nvCxnSpPr>
          <p:cNvPr id="135" name="Straight Connector 134"/>
          <p:cNvCxnSpPr/>
          <p:nvPr/>
        </p:nvCxnSpPr>
        <p:spPr bwMode="auto">
          <a:xfrm rot="5400000" flipH="1" flipV="1">
            <a:off x="5347935" y="3867785"/>
            <a:ext cx="774977" cy="527358"/>
          </a:xfrm>
          <a:prstGeom prst="line">
            <a:avLst/>
          </a:prstGeom>
          <a:solidFill>
            <a:schemeClr val="accent1"/>
          </a:solidFill>
          <a:ln w="9525" cap="flat" cmpd="sng" algn="ctr">
            <a:solidFill>
              <a:schemeClr val="accent1">
                <a:lumMod val="50000"/>
              </a:schemeClr>
            </a:solidFill>
            <a:prstDash val="solid"/>
            <a:round/>
            <a:headEnd type="none" w="med" len="med"/>
            <a:tailEnd type="none" w="med" len="med"/>
          </a:ln>
          <a:effectLst/>
        </p:spPr>
      </p:cxnSp>
      <p:pic>
        <p:nvPicPr>
          <p:cNvPr id="57" name="Picture 56" descr="129.png"/>
          <p:cNvPicPr>
            <a:picLocks noChangeAspect="1"/>
          </p:cNvPicPr>
          <p:nvPr/>
        </p:nvPicPr>
        <p:blipFill>
          <a:blip r:embed="rId13" cstate="print"/>
          <a:stretch>
            <a:fillRect/>
          </a:stretch>
        </p:blipFill>
        <p:spPr>
          <a:xfrm>
            <a:off x="5362888" y="4405088"/>
            <a:ext cx="169671" cy="169671"/>
          </a:xfrm>
          <a:prstGeom prst="rect">
            <a:avLst/>
          </a:prstGeom>
        </p:spPr>
      </p:pic>
      <p:grpSp>
        <p:nvGrpSpPr>
          <p:cNvPr id="18" name="Group 151"/>
          <p:cNvGrpSpPr/>
          <p:nvPr/>
        </p:nvGrpSpPr>
        <p:grpSpPr>
          <a:xfrm>
            <a:off x="3444520" y="2745953"/>
            <a:ext cx="3105442" cy="3262332"/>
            <a:chOff x="3444520" y="2745953"/>
            <a:chExt cx="3105442" cy="3262332"/>
          </a:xfrm>
        </p:grpSpPr>
        <p:sp>
          <p:nvSpPr>
            <p:cNvPr id="5" name="Block Arc 4"/>
            <p:cNvSpPr/>
            <p:nvPr/>
          </p:nvSpPr>
          <p:spPr bwMode="auto">
            <a:xfrm flipH="1" flipV="1">
              <a:off x="3444520" y="2745953"/>
              <a:ext cx="3105442" cy="3094892"/>
            </a:xfrm>
            <a:prstGeom prst="blockArc">
              <a:avLst>
                <a:gd name="adj1" fmla="val 10827006"/>
                <a:gd name="adj2" fmla="val 16133680"/>
                <a:gd name="adj3" fmla="val 15323"/>
              </a:avLst>
            </a:prstGeom>
            <a:ln>
              <a:headEnd type="none" w="med" len="med"/>
              <a:tailEnd type="none" w="med" len="med"/>
            </a:ln>
          </p:spPr>
          <p:style>
            <a:lnRef idx="0">
              <a:schemeClr val="accent3"/>
            </a:lnRef>
            <a:fillRef idx="1003">
              <a:schemeClr val="lt1"/>
            </a:fillRef>
            <a:effectRef idx="3">
              <a:schemeClr val="accent3"/>
            </a:effectRef>
            <a:fontRef idx="minor">
              <a:schemeClr val="lt1"/>
            </a:fontRef>
          </p:style>
          <p:txBody>
            <a:bodyPr vert="horz" wrap="square" lIns="91440" tIns="45718" rIns="91436" bIns="45718" numCol="1" rtlCol="0" anchor="t" anchorCtr="0" compatLnSpc="1">
              <a:prstTxWarp prst="textNoShape">
                <a:avLst/>
              </a:prstTxWarp>
            </a:bodyPr>
            <a:lstStyle/>
            <a:p>
              <a:endParaRPr lang="en-US" sz="1100" b="1" dirty="0" smtClean="0">
                <a:solidFill>
                  <a:schemeClr val="lt1"/>
                </a:solidFill>
                <a:effectLst>
                  <a:reflection blurRad="6350" stA="50000" endA="300" endPos="50000" dist="29997" dir="5400000" sy="-100000" algn="bl" rotWithShape="0"/>
                </a:effectLst>
                <a:latin typeface="Segoe" pitchFamily="34" charset="0"/>
              </a:endParaRPr>
            </a:p>
          </p:txBody>
        </p:sp>
        <p:sp>
          <p:nvSpPr>
            <p:cNvPr id="8" name="Rectangle 7"/>
            <p:cNvSpPr/>
            <p:nvPr/>
          </p:nvSpPr>
          <p:spPr>
            <a:xfrm rot="18805353">
              <a:off x="5092302" y="4796520"/>
              <a:ext cx="1310755" cy="432458"/>
            </a:xfrm>
            <a:prstGeom prst="rect">
              <a:avLst/>
            </a:prstGeom>
            <a:effectLst/>
          </p:spPr>
          <p:txBody>
            <a:bodyPr wrap="none">
              <a:prstTxWarp prst="textArchDown">
                <a:avLst>
                  <a:gd name="adj" fmla="val 21297353"/>
                </a:avLst>
              </a:prstTxWarp>
              <a:spAutoFit/>
            </a:bodyPr>
            <a:lstStyle/>
            <a:p>
              <a:pPr lvl="0" algn="ctr"/>
              <a:r>
                <a:rPr lang="en-US" sz="1100" b="1" dirty="0" smtClean="0">
                  <a:solidFill>
                    <a:schemeClr val="bg1"/>
                  </a:solidFill>
                  <a:latin typeface="Segoe" pitchFamily="34" charset="0"/>
                </a:rPr>
                <a:t>EMPLOYEES</a:t>
              </a:r>
            </a:p>
            <a:p>
              <a:pPr lvl="0" algn="ctr"/>
              <a:r>
                <a:rPr lang="en-US" sz="1100" b="1" dirty="0" smtClean="0">
                  <a:solidFill>
                    <a:schemeClr val="bg1"/>
                  </a:solidFill>
                  <a:latin typeface="Segoe" pitchFamily="34" charset="0"/>
                </a:rPr>
                <a:t>(REMOTE)</a:t>
              </a:r>
            </a:p>
          </p:txBody>
        </p:sp>
        <p:grpSp>
          <p:nvGrpSpPr>
            <p:cNvPr id="19" name="Group 149"/>
            <p:cNvGrpSpPr/>
            <p:nvPr/>
          </p:nvGrpSpPr>
          <p:grpSpPr>
            <a:xfrm flipH="1">
              <a:off x="4891261" y="5505205"/>
              <a:ext cx="631426" cy="503080"/>
              <a:chOff x="4767888" y="5461193"/>
              <a:chExt cx="686667" cy="547092"/>
            </a:xfrm>
          </p:grpSpPr>
          <p:pic>
            <p:nvPicPr>
              <p:cNvPr id="145" name="Picture 144" descr="ux_laptop_clean_large.png"/>
              <p:cNvPicPr>
                <a:picLocks noChangeAspect="1"/>
              </p:cNvPicPr>
              <p:nvPr/>
            </p:nvPicPr>
            <p:blipFill>
              <a:blip r:embed="rId16" cstate="print"/>
              <a:stretch>
                <a:fillRect/>
              </a:stretch>
            </p:blipFill>
            <p:spPr>
              <a:xfrm flipH="1">
                <a:off x="4767888" y="5461193"/>
                <a:ext cx="563840" cy="547092"/>
              </a:xfrm>
              <a:prstGeom prst="rect">
                <a:avLst/>
              </a:prstGeom>
              <a:ln>
                <a:headEnd type="none" w="med" len="med"/>
                <a:tailEnd type="none" w="med" len="med"/>
              </a:ln>
            </p:spPr>
          </p:pic>
          <p:pic>
            <p:nvPicPr>
              <p:cNvPr id="146" name="Picture 145" descr="Home.png"/>
              <p:cNvPicPr>
                <a:picLocks noChangeAspect="1"/>
              </p:cNvPicPr>
              <p:nvPr/>
            </p:nvPicPr>
            <p:blipFill>
              <a:blip r:embed="rId17" cstate="print"/>
              <a:stretch>
                <a:fillRect/>
              </a:stretch>
            </p:blipFill>
            <p:spPr>
              <a:xfrm flipH="1">
                <a:off x="5094647" y="5588639"/>
                <a:ext cx="359908" cy="359908"/>
              </a:xfrm>
              <a:prstGeom prst="rect">
                <a:avLst/>
              </a:prstGeom>
              <a:ln>
                <a:headEnd type="none" w="med" len="med"/>
                <a:tailEnd type="none" w="med" len="med"/>
              </a:ln>
            </p:spPr>
          </p:pic>
        </p:grpSp>
      </p:grpSp>
      <p:grpSp>
        <p:nvGrpSpPr>
          <p:cNvPr id="20" name="Group 68"/>
          <p:cNvGrpSpPr/>
          <p:nvPr/>
        </p:nvGrpSpPr>
        <p:grpSpPr>
          <a:xfrm>
            <a:off x="803284" y="3198884"/>
            <a:ext cx="2106084" cy="621161"/>
            <a:chOff x="1799468" y="3418411"/>
            <a:chExt cx="2106084" cy="621161"/>
          </a:xfrm>
        </p:grpSpPr>
        <p:sp>
          <p:nvSpPr>
            <p:cNvPr id="74" name="Rounded Rectangle 73"/>
            <p:cNvSpPr/>
            <p:nvPr/>
          </p:nvSpPr>
          <p:spPr bwMode="auto">
            <a:xfrm>
              <a:off x="1799468" y="3418411"/>
              <a:ext cx="2106084" cy="558504"/>
            </a:xfrm>
            <a:prstGeom prst="roundRect">
              <a:avLst>
                <a:gd name="adj" fmla="val 1739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76" name="TextBox 75"/>
            <p:cNvSpPr txBox="1"/>
            <p:nvPr/>
          </p:nvSpPr>
          <p:spPr>
            <a:xfrm>
              <a:off x="1868114" y="3471774"/>
              <a:ext cx="1968792" cy="567798"/>
            </a:xfrm>
            <a:prstGeom prst="round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indent="-171450" algn="ctr" defTabSz="914099" fontAlgn="base">
                <a:lnSpc>
                  <a:spcPct val="115000"/>
                </a:lnSpc>
                <a:spcBef>
                  <a:spcPct val="0"/>
                </a:spcBef>
                <a:spcAft>
                  <a:spcPct val="0"/>
                </a:spcAft>
                <a:defRPr/>
              </a:pPr>
              <a:r>
                <a:rPr lang="en-US" sz="1100" dirty="0" smtClean="0">
                  <a:solidFill>
                    <a:srgbClr val="FFFFFF"/>
                  </a:solidFill>
                  <a:effectLst>
                    <a:outerShdw blurRad="38100" dist="38100" dir="2700000" algn="tl">
                      <a:srgbClr val="000000">
                        <a:alpha val="43137"/>
                      </a:srgbClr>
                    </a:outerShdw>
                  </a:effectLst>
                  <a:latin typeface="Segoe" pitchFamily="34" charset="0"/>
                </a:rPr>
                <a:t>Limited to no access</a:t>
              </a:r>
            </a:p>
          </p:txBody>
        </p:sp>
      </p:grpSp>
      <p:grpSp>
        <p:nvGrpSpPr>
          <p:cNvPr id="21" name="Group 114"/>
          <p:cNvGrpSpPr/>
          <p:nvPr/>
        </p:nvGrpSpPr>
        <p:grpSpPr>
          <a:xfrm>
            <a:off x="2366511" y="5452079"/>
            <a:ext cx="442003" cy="188736"/>
            <a:chOff x="5066168" y="5023125"/>
            <a:chExt cx="836835" cy="357330"/>
          </a:xfrm>
          <a:effectLst>
            <a:outerShdw blurRad="50800" dist="38100" dir="5400000" algn="t" rotWithShape="0">
              <a:prstClr val="black">
                <a:alpha val="40000"/>
              </a:prstClr>
            </a:outerShdw>
          </a:effectLst>
        </p:grpSpPr>
        <p:sp>
          <p:nvSpPr>
            <p:cNvPr id="116" name="TextBox 115"/>
            <p:cNvSpPr txBox="1"/>
            <p:nvPr/>
          </p:nvSpPr>
          <p:spPr>
            <a:xfrm>
              <a:off x="5087256" y="5023125"/>
              <a:ext cx="791029" cy="312058"/>
            </a:xfrm>
            <a:prstGeom prst="rect">
              <a:avLst/>
            </a:prstGeom>
            <a:solidFill>
              <a:schemeClr val="bg1"/>
            </a:solidFill>
            <a:ln>
              <a:solidFill>
                <a:srgbClr val="FF0000"/>
              </a:solidFill>
            </a:ln>
          </p:spPr>
          <p:txBody>
            <a:bodyPr wrap="square" lIns="0" tIns="9144" rIns="0" rtlCol="0">
              <a:noAutofit/>
            </a:bodyPr>
            <a:lstStyle/>
            <a:p>
              <a:pPr algn="ctr"/>
              <a:r>
                <a:rPr lang="en-US" sz="600" dirty="0" smtClean="0">
                  <a:solidFill>
                    <a:srgbClr val="FF0000"/>
                  </a:solidFill>
                </a:rPr>
                <a:t>SSN# 0000</a:t>
              </a:r>
              <a:endParaRPr lang="en-US" sz="600" dirty="0">
                <a:solidFill>
                  <a:srgbClr val="FF0000"/>
                </a:solidFill>
              </a:endParaRPr>
            </a:p>
          </p:txBody>
        </p:sp>
        <p:pic>
          <p:nvPicPr>
            <p:cNvPr id="117" name="Picture 116" descr="Untitled-1.png"/>
            <p:cNvPicPr>
              <a:picLocks noChangeAspect="1"/>
            </p:cNvPicPr>
            <p:nvPr/>
          </p:nvPicPr>
          <p:blipFill>
            <a:blip r:embed="rId18" cstate="print"/>
            <a:stretch>
              <a:fillRect/>
            </a:stretch>
          </p:blipFill>
          <p:spPr>
            <a:xfrm rot="21246926">
              <a:off x="5066168" y="5201930"/>
              <a:ext cx="836835" cy="178525"/>
            </a:xfrm>
            <a:prstGeom prst="rect">
              <a:avLst/>
            </a:prstGeom>
          </p:spPr>
        </p:pic>
      </p:grpSp>
      <p:pic>
        <p:nvPicPr>
          <p:cNvPr id="120" name="Picture 119" descr="Double Folder.png"/>
          <p:cNvPicPr>
            <a:picLocks noChangeAspect="1"/>
          </p:cNvPicPr>
          <p:nvPr/>
        </p:nvPicPr>
        <p:blipFill>
          <a:blip r:embed="rId19" cstate="print"/>
          <a:stretch>
            <a:fillRect/>
          </a:stretch>
        </p:blipFill>
        <p:spPr>
          <a:xfrm>
            <a:off x="5258558" y="4100285"/>
            <a:ext cx="258598" cy="258597"/>
          </a:xfrm>
          <a:prstGeom prst="rect">
            <a:avLst/>
          </a:prstGeom>
          <a:effectLst>
            <a:outerShdw blurRad="50800" dist="38100" dir="10800000" algn="r" rotWithShape="0">
              <a:prstClr val="black">
                <a:alpha val="40000"/>
              </a:prstClr>
            </a:outerShdw>
          </a:effectLst>
        </p:spPr>
      </p:pic>
      <p:pic>
        <p:nvPicPr>
          <p:cNvPr id="122" name="Picture 121" descr="Double Folder.png"/>
          <p:cNvPicPr>
            <a:picLocks noChangeAspect="1"/>
          </p:cNvPicPr>
          <p:nvPr/>
        </p:nvPicPr>
        <p:blipFill>
          <a:blip r:embed="rId19" cstate="print"/>
          <a:stretch>
            <a:fillRect/>
          </a:stretch>
        </p:blipFill>
        <p:spPr>
          <a:xfrm flipH="1">
            <a:off x="5512558" y="4934856"/>
            <a:ext cx="258598" cy="258597"/>
          </a:xfrm>
          <a:prstGeom prst="rect">
            <a:avLst/>
          </a:prstGeom>
          <a:effectLst>
            <a:outerShdw blurRad="50800" dist="38100" dir="10800000" algn="r" rotWithShape="0">
              <a:prstClr val="black">
                <a:alpha val="40000"/>
              </a:prstClr>
            </a:outerShdw>
          </a:effectLst>
        </p:spPr>
      </p:pic>
      <p:grpSp>
        <p:nvGrpSpPr>
          <p:cNvPr id="22" name="Group 268"/>
          <p:cNvGrpSpPr/>
          <p:nvPr/>
        </p:nvGrpSpPr>
        <p:grpSpPr>
          <a:xfrm>
            <a:off x="6093824" y="4063733"/>
            <a:ext cx="563840" cy="547092"/>
            <a:chOff x="819152" y="5372099"/>
            <a:chExt cx="1030741" cy="1000125"/>
          </a:xfrm>
        </p:grpSpPr>
        <p:pic>
          <p:nvPicPr>
            <p:cNvPr id="132" name="Picture 131" descr="ux_laptop_clean_large.png"/>
            <p:cNvPicPr>
              <a:picLocks noChangeAspect="1"/>
            </p:cNvPicPr>
            <p:nvPr/>
          </p:nvPicPr>
          <p:blipFill>
            <a:blip r:embed="rId20" cstate="print"/>
            <a:stretch>
              <a:fillRect/>
            </a:stretch>
          </p:blipFill>
          <p:spPr>
            <a:xfrm flipH="1">
              <a:off x="819152" y="5372099"/>
              <a:ext cx="1030741" cy="1000125"/>
            </a:xfrm>
            <a:prstGeom prst="rect">
              <a:avLst/>
            </a:prstGeom>
            <a:effectLst>
              <a:outerShdw blurRad="50800" dist="38100" dir="5400000" algn="t" rotWithShape="0">
                <a:prstClr val="black">
                  <a:alpha val="40000"/>
                </a:prstClr>
              </a:outerShdw>
            </a:effectLst>
          </p:spPr>
        </p:pic>
        <p:pic>
          <p:nvPicPr>
            <p:cNvPr id="136" name="Picture 135" descr="7.png"/>
            <p:cNvPicPr>
              <a:picLocks noChangeAspect="1"/>
            </p:cNvPicPr>
            <p:nvPr/>
          </p:nvPicPr>
          <p:blipFill>
            <a:blip r:embed="rId21" cstate="print"/>
            <a:stretch>
              <a:fillRect/>
            </a:stretch>
          </p:blipFill>
          <p:spPr>
            <a:xfrm rot="522620">
              <a:off x="1234822" y="5483787"/>
              <a:ext cx="421861" cy="460922"/>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139"/>
                                        </p:tgtEl>
                                        <p:attrNameLst>
                                          <p:attrName>style.visibility</p:attrName>
                                        </p:attrNameLst>
                                      </p:cBhvr>
                                      <p:to>
                                        <p:strVal val="visible"/>
                                      </p:to>
                                    </p:set>
                                    <p:animEffect transition="in" filter="wipe(down)">
                                      <p:cBhvr>
                                        <p:cTn id="11" dur="500"/>
                                        <p:tgtEl>
                                          <p:spTgt spid="139"/>
                                        </p:tgtEl>
                                      </p:cBhvr>
                                    </p:animEffect>
                                  </p:childTnLst>
                                </p:cTn>
                              </p:par>
                            </p:childTnLst>
                          </p:cTn>
                        </p:par>
                        <p:par>
                          <p:cTn id="12" fill="hold">
                            <p:stCondLst>
                              <p:cond delay="1500"/>
                            </p:stCondLst>
                            <p:childTnLst>
                              <p:par>
                                <p:cTn id="13" presetID="55" presetClass="entr" presetSubtype="0"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p:cTn id="15" dur="1000" fill="hold"/>
                                        <p:tgtEl>
                                          <p:spTgt spid="57"/>
                                        </p:tgtEl>
                                        <p:attrNameLst>
                                          <p:attrName>ppt_w</p:attrName>
                                        </p:attrNameLst>
                                      </p:cBhvr>
                                      <p:tavLst>
                                        <p:tav tm="0">
                                          <p:val>
                                            <p:strVal val="#ppt_w*0.70"/>
                                          </p:val>
                                        </p:tav>
                                        <p:tav tm="100000">
                                          <p:val>
                                            <p:strVal val="#ppt_w"/>
                                          </p:val>
                                        </p:tav>
                                      </p:tavLst>
                                    </p:anim>
                                    <p:anim calcmode="lin" valueType="num">
                                      <p:cBhvr>
                                        <p:cTn id="16" dur="1000" fill="hold"/>
                                        <p:tgtEl>
                                          <p:spTgt spid="57"/>
                                        </p:tgtEl>
                                        <p:attrNameLst>
                                          <p:attrName>ppt_h</p:attrName>
                                        </p:attrNameLst>
                                      </p:cBhvr>
                                      <p:tavLst>
                                        <p:tav tm="0">
                                          <p:val>
                                            <p:strVal val="#ppt_h"/>
                                          </p:val>
                                        </p:tav>
                                        <p:tav tm="100000">
                                          <p:val>
                                            <p:strVal val="#ppt_h"/>
                                          </p:val>
                                        </p:tav>
                                      </p:tavLst>
                                    </p:anim>
                                    <p:animEffect transition="in" filter="fade">
                                      <p:cBhvr>
                                        <p:cTn id="17" dur="1000"/>
                                        <p:tgtEl>
                                          <p:spTgt spid="57"/>
                                        </p:tgtEl>
                                      </p:cBhvr>
                                    </p:animEffect>
                                  </p:childTnLst>
                                </p:cTn>
                              </p:par>
                              <p:par>
                                <p:cTn id="18" presetID="22" presetClass="entr" presetSubtype="4" fill="hold" nodeType="with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wipe(down)">
                                      <p:cBhvr>
                                        <p:cTn id="20" dur="500"/>
                                        <p:tgtEl>
                                          <p:spTgt spid="53"/>
                                        </p:tgtEl>
                                      </p:cBhvr>
                                    </p:animEffect>
                                  </p:childTnLst>
                                </p:cTn>
                              </p:par>
                              <p:par>
                                <p:cTn id="21" presetID="22" presetClass="entr" presetSubtype="1" fill="hold" nodeType="withEffect">
                                  <p:stCondLst>
                                    <p:cond delay="0"/>
                                  </p:stCondLst>
                                  <p:childTnLst>
                                    <p:set>
                                      <p:cBhvr>
                                        <p:cTn id="22" dur="1" fill="hold">
                                          <p:stCondLst>
                                            <p:cond delay="0"/>
                                          </p:stCondLst>
                                        </p:cTn>
                                        <p:tgtEl>
                                          <p:spTgt spid="135"/>
                                        </p:tgtEl>
                                        <p:attrNameLst>
                                          <p:attrName>style.visibility</p:attrName>
                                        </p:attrNameLst>
                                      </p:cBhvr>
                                      <p:to>
                                        <p:strVal val="visible"/>
                                      </p:to>
                                    </p:set>
                                    <p:animEffect transition="in" filter="wipe(up)">
                                      <p:cBhvr>
                                        <p:cTn id="23" dur="500"/>
                                        <p:tgtEl>
                                          <p:spTgt spid="135"/>
                                        </p:tgtEl>
                                      </p:cBhvr>
                                    </p:animEffect>
                                  </p:childTnLst>
                                </p:cTn>
                              </p:par>
                              <p:par>
                                <p:cTn id="24" presetID="10"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childTnLst>
                                </p:cTn>
                              </p:par>
                              <p:par>
                                <p:cTn id="32" presetID="9" presetClass="emph" presetSubtype="0" nodeType="withEffect">
                                  <p:stCondLst>
                                    <p:cond delay="0"/>
                                  </p:stCondLst>
                                  <p:childTnLst>
                                    <p:set>
                                      <p:cBhvr rctx="PPT">
                                        <p:cTn id="33" dur="indefinite"/>
                                        <p:tgtEl>
                                          <p:spTgt spid="139"/>
                                        </p:tgtEl>
                                        <p:attrNameLst>
                                          <p:attrName>style.opacity</p:attrName>
                                        </p:attrNameLst>
                                      </p:cBhvr>
                                      <p:to>
                                        <p:strVal val="0.25"/>
                                      </p:to>
                                    </p:set>
                                    <p:animEffect filter="image" prLst="opacity: 0.25">
                                      <p:cBhvr rctx="IE">
                                        <p:cTn id="34" dur="indefinite"/>
                                        <p:tgtEl>
                                          <p:spTgt spid="139"/>
                                        </p:tgtEl>
                                      </p:cBhvr>
                                    </p:animEffect>
                                  </p:childTnLst>
                                </p:cTn>
                              </p:par>
                              <p:par>
                                <p:cTn id="35" presetID="9" presetClass="emph" presetSubtype="0" nodeType="withEffect">
                                  <p:stCondLst>
                                    <p:cond delay="0"/>
                                  </p:stCondLst>
                                  <p:childTnLst>
                                    <p:set>
                                      <p:cBhvr rctx="PPT">
                                        <p:cTn id="36" dur="indefinite"/>
                                        <p:tgtEl>
                                          <p:spTgt spid="53"/>
                                        </p:tgtEl>
                                        <p:attrNameLst>
                                          <p:attrName>style.opacity</p:attrName>
                                        </p:attrNameLst>
                                      </p:cBhvr>
                                      <p:to>
                                        <p:strVal val="0.25"/>
                                      </p:to>
                                    </p:set>
                                    <p:animEffect filter="image" prLst="opacity: 0.25">
                                      <p:cBhvr rctx="IE">
                                        <p:cTn id="37" dur="indefinite"/>
                                        <p:tgtEl>
                                          <p:spTgt spid="53"/>
                                        </p:tgtEl>
                                      </p:cBhvr>
                                    </p:animEffect>
                                  </p:childTnLst>
                                </p:cTn>
                              </p:par>
                              <p:par>
                                <p:cTn id="38" presetID="9" presetClass="emph" presetSubtype="0" nodeType="withEffect">
                                  <p:stCondLst>
                                    <p:cond delay="0"/>
                                  </p:stCondLst>
                                  <p:childTnLst>
                                    <p:set>
                                      <p:cBhvr rctx="PPT">
                                        <p:cTn id="39" dur="indefinite"/>
                                        <p:tgtEl>
                                          <p:spTgt spid="17"/>
                                        </p:tgtEl>
                                        <p:attrNameLst>
                                          <p:attrName>style.opacity</p:attrName>
                                        </p:attrNameLst>
                                      </p:cBhvr>
                                      <p:to>
                                        <p:strVal val="0.25"/>
                                      </p:to>
                                    </p:set>
                                    <p:animEffect filter="image" prLst="opacity: 0.25">
                                      <p:cBhvr rctx="IE">
                                        <p:cTn id="40" dur="indefinite"/>
                                        <p:tgtEl>
                                          <p:spTgt spid="17"/>
                                        </p:tgtEl>
                                      </p:cBhvr>
                                    </p:animEffect>
                                  </p:childTnLst>
                                </p:cTn>
                              </p:par>
                              <p:par>
                                <p:cTn id="41" presetID="9" presetClass="emph" presetSubtype="0" nodeType="withEffect">
                                  <p:stCondLst>
                                    <p:cond delay="0"/>
                                  </p:stCondLst>
                                  <p:childTnLst>
                                    <p:set>
                                      <p:cBhvr rctx="PPT">
                                        <p:cTn id="42" dur="indefinite"/>
                                        <p:tgtEl>
                                          <p:spTgt spid="135"/>
                                        </p:tgtEl>
                                        <p:attrNameLst>
                                          <p:attrName>style.opacity</p:attrName>
                                        </p:attrNameLst>
                                      </p:cBhvr>
                                      <p:to>
                                        <p:strVal val="0.25"/>
                                      </p:to>
                                    </p:set>
                                    <p:animEffect filter="image" prLst="opacity: 0.25">
                                      <p:cBhvr rctx="IE">
                                        <p:cTn id="43" dur="indefinite"/>
                                        <p:tgtEl>
                                          <p:spTgt spid="135"/>
                                        </p:tgtEl>
                                      </p:cBhvr>
                                    </p:animEffect>
                                  </p:childTnLst>
                                </p:cTn>
                              </p:par>
                              <p:par>
                                <p:cTn id="44" presetID="9" presetClass="emph" presetSubtype="0" nodeType="withEffect">
                                  <p:stCondLst>
                                    <p:cond delay="0"/>
                                  </p:stCondLst>
                                  <p:childTnLst>
                                    <p:set>
                                      <p:cBhvr rctx="PPT">
                                        <p:cTn id="45" dur="indefinite"/>
                                        <p:tgtEl>
                                          <p:spTgt spid="57"/>
                                        </p:tgtEl>
                                        <p:attrNameLst>
                                          <p:attrName>style.opacity</p:attrName>
                                        </p:attrNameLst>
                                      </p:cBhvr>
                                      <p:to>
                                        <p:strVal val="0.25"/>
                                      </p:to>
                                    </p:set>
                                    <p:animEffect filter="image" prLst="opacity: 0.25">
                                      <p:cBhvr rctx="IE">
                                        <p:cTn id="46" dur="indefinite"/>
                                        <p:tgtEl>
                                          <p:spTgt spid="57"/>
                                        </p:tgtEl>
                                      </p:cBhvr>
                                    </p:animEffect>
                                  </p:childTnLst>
                                </p:cTn>
                              </p:par>
                              <p:par>
                                <p:cTn id="47" presetID="9" presetClass="emph" presetSubtype="0" nodeType="withEffect">
                                  <p:stCondLst>
                                    <p:cond delay="0"/>
                                  </p:stCondLst>
                                  <p:childTnLst>
                                    <p:set>
                                      <p:cBhvr rctx="PPT">
                                        <p:cTn id="48" dur="indefinite"/>
                                        <p:tgtEl>
                                          <p:spTgt spid="18"/>
                                        </p:tgtEl>
                                        <p:attrNameLst>
                                          <p:attrName>style.opacity</p:attrName>
                                        </p:attrNameLst>
                                      </p:cBhvr>
                                      <p:to>
                                        <p:strVal val="0.25"/>
                                      </p:to>
                                    </p:set>
                                    <p:animEffect filter="image" prLst="opacity: 0.25">
                                      <p:cBhvr rctx="IE">
                                        <p:cTn id="49" dur="indefinite"/>
                                        <p:tgtEl>
                                          <p:spTgt spid="18"/>
                                        </p:tgtEl>
                                      </p:cBhvr>
                                    </p:animEffect>
                                  </p:childTnLst>
                                </p:cTn>
                              </p:par>
                            </p:childTnLst>
                          </p:cTn>
                        </p:par>
                        <p:par>
                          <p:cTn id="50" fill="hold">
                            <p:stCondLst>
                              <p:cond delay="1000"/>
                            </p:stCondLst>
                            <p:childTnLst>
                              <p:par>
                                <p:cTn id="51" presetID="8" presetClass="entr" presetSubtype="16"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diamond(in)">
                                      <p:cBhvr>
                                        <p:cTn id="53" dur="1000"/>
                                        <p:tgtEl>
                                          <p:spTgt spid="5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childTnLst>
                                </p:cTn>
                              </p:par>
                              <p:par>
                                <p:cTn id="59" presetID="9" presetClass="emph" presetSubtype="0" nodeType="withEffect">
                                  <p:stCondLst>
                                    <p:cond delay="0"/>
                                  </p:stCondLst>
                                  <p:childTnLst>
                                    <p:set>
                                      <p:cBhvr rctx="PPT">
                                        <p:cTn id="60" dur="indefinite"/>
                                        <p:tgtEl>
                                          <p:spTgt spid="58"/>
                                        </p:tgtEl>
                                        <p:attrNameLst>
                                          <p:attrName>style.opacity</p:attrName>
                                        </p:attrNameLst>
                                      </p:cBhvr>
                                      <p:to>
                                        <p:strVal val="0.25"/>
                                      </p:to>
                                    </p:set>
                                    <p:animEffect filter="image" prLst="opacity: 0.25">
                                      <p:cBhvr rctx="IE">
                                        <p:cTn id="61" dur="indefinite"/>
                                        <p:tgtEl>
                                          <p:spTgt spid="58"/>
                                        </p:tgtEl>
                                      </p:cBhvr>
                                    </p:animEffect>
                                  </p:childTnLst>
                                </p:cTn>
                              </p:par>
                              <p:par>
                                <p:cTn id="62" presetID="9" presetClass="emph" presetSubtype="0" nodeType="withEffect">
                                  <p:stCondLst>
                                    <p:cond delay="0"/>
                                  </p:stCondLst>
                                  <p:childTnLst>
                                    <p:set>
                                      <p:cBhvr rctx="PPT">
                                        <p:cTn id="63" dur="indefinite"/>
                                        <p:tgtEl>
                                          <p:spTgt spid="15"/>
                                        </p:tgtEl>
                                        <p:attrNameLst>
                                          <p:attrName>style.opacity</p:attrName>
                                        </p:attrNameLst>
                                      </p:cBhvr>
                                      <p:to>
                                        <p:strVal val="0.25"/>
                                      </p:to>
                                    </p:set>
                                    <p:animEffect filter="image" prLst="opacity: 0.25">
                                      <p:cBhvr rctx="IE">
                                        <p:cTn id="64" dur="indefinite"/>
                                        <p:tgtEl>
                                          <p:spTgt spid="15"/>
                                        </p:tgtEl>
                                      </p:cBhvr>
                                    </p:animEffect>
                                  </p:childTnLst>
                                </p:cTn>
                              </p:par>
                            </p:childTnLst>
                          </p:cTn>
                        </p:par>
                        <p:par>
                          <p:cTn id="65" fill="hold">
                            <p:stCondLst>
                              <p:cond delay="1000"/>
                            </p:stCondLst>
                            <p:childTnLst>
                              <p:par>
                                <p:cTn id="66" presetID="22" presetClass="entr" presetSubtype="8" fill="hold" nodeType="after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left)">
                                      <p:cBhvr>
                                        <p:cTn id="68" dur="500"/>
                                        <p:tgtEl>
                                          <p:spTgt spid="77"/>
                                        </p:tgtEl>
                                      </p:cBhvr>
                                    </p:animEffect>
                                  </p:childTnLst>
                                </p:cTn>
                              </p:par>
                              <p:par>
                                <p:cTn id="69" presetID="22" presetClass="entr" presetSubtype="2" fill="hold" nodeType="withEffect">
                                  <p:stCondLst>
                                    <p:cond delay="0"/>
                                  </p:stCondLst>
                                  <p:childTnLst>
                                    <p:set>
                                      <p:cBhvr>
                                        <p:cTn id="70" dur="1" fill="hold">
                                          <p:stCondLst>
                                            <p:cond delay="0"/>
                                          </p:stCondLst>
                                        </p:cTn>
                                        <p:tgtEl>
                                          <p:spTgt spid="96"/>
                                        </p:tgtEl>
                                        <p:attrNameLst>
                                          <p:attrName>style.visibility</p:attrName>
                                        </p:attrNameLst>
                                      </p:cBhvr>
                                      <p:to>
                                        <p:strVal val="visible"/>
                                      </p:to>
                                    </p:set>
                                    <p:animEffect transition="in" filter="wipe(right)">
                                      <p:cBhvr>
                                        <p:cTn id="71" dur="500"/>
                                        <p:tgtEl>
                                          <p:spTgt spid="96"/>
                                        </p:tgtEl>
                                      </p:cBhvr>
                                    </p:animEffect>
                                  </p:childTnLst>
                                </p:cTn>
                              </p:par>
                              <p:par>
                                <p:cTn id="72" presetID="53" presetClass="entr" presetSubtype="0" fill="hold" nodeType="withEffect">
                                  <p:stCondLst>
                                    <p:cond delay="0"/>
                                  </p:stCondLst>
                                  <p:childTnLst>
                                    <p:set>
                                      <p:cBhvr>
                                        <p:cTn id="73" dur="1" fill="hold">
                                          <p:stCondLst>
                                            <p:cond delay="0"/>
                                          </p:stCondLst>
                                        </p:cTn>
                                        <p:tgtEl>
                                          <p:spTgt spid="101"/>
                                        </p:tgtEl>
                                        <p:attrNameLst>
                                          <p:attrName>style.visibility</p:attrName>
                                        </p:attrNameLst>
                                      </p:cBhvr>
                                      <p:to>
                                        <p:strVal val="visible"/>
                                      </p:to>
                                    </p:set>
                                    <p:anim calcmode="lin" valueType="num">
                                      <p:cBhvr>
                                        <p:cTn id="74" dur="500" fill="hold"/>
                                        <p:tgtEl>
                                          <p:spTgt spid="101"/>
                                        </p:tgtEl>
                                        <p:attrNameLst>
                                          <p:attrName>ppt_w</p:attrName>
                                        </p:attrNameLst>
                                      </p:cBhvr>
                                      <p:tavLst>
                                        <p:tav tm="0">
                                          <p:val>
                                            <p:fltVal val="0"/>
                                          </p:val>
                                        </p:tav>
                                        <p:tav tm="100000">
                                          <p:val>
                                            <p:strVal val="#ppt_w"/>
                                          </p:val>
                                        </p:tav>
                                      </p:tavLst>
                                    </p:anim>
                                    <p:anim calcmode="lin" valueType="num">
                                      <p:cBhvr>
                                        <p:cTn id="75" dur="500" fill="hold"/>
                                        <p:tgtEl>
                                          <p:spTgt spid="101"/>
                                        </p:tgtEl>
                                        <p:attrNameLst>
                                          <p:attrName>ppt_h</p:attrName>
                                        </p:attrNameLst>
                                      </p:cBhvr>
                                      <p:tavLst>
                                        <p:tav tm="0">
                                          <p:val>
                                            <p:fltVal val="0"/>
                                          </p:val>
                                        </p:tav>
                                        <p:tav tm="100000">
                                          <p:val>
                                            <p:strVal val="#ppt_h"/>
                                          </p:val>
                                        </p:tav>
                                      </p:tavLst>
                                    </p:anim>
                                    <p:animEffect transition="in" filter="fade">
                                      <p:cBhvr>
                                        <p:cTn id="76" dur="500"/>
                                        <p:tgtEl>
                                          <p:spTgt spid="101"/>
                                        </p:tgtEl>
                                      </p:cBhvr>
                                    </p:animEffect>
                                  </p:childTnLst>
                                </p:cTn>
                              </p:par>
                            </p:childTnLst>
                          </p:cTn>
                        </p:par>
                        <p:par>
                          <p:cTn id="77" fill="hold">
                            <p:stCondLst>
                              <p:cond delay="1500"/>
                            </p:stCondLst>
                            <p:childTnLst>
                              <p:par>
                                <p:cTn id="78" presetID="22" presetClass="entr" presetSubtype="4" fill="hold" nodeType="afterEffect">
                                  <p:stCondLst>
                                    <p:cond delay="0"/>
                                  </p:stCondLst>
                                  <p:childTnLst>
                                    <p:set>
                                      <p:cBhvr>
                                        <p:cTn id="79" dur="1" fill="hold">
                                          <p:stCondLst>
                                            <p:cond delay="0"/>
                                          </p:stCondLst>
                                        </p:cTn>
                                        <p:tgtEl>
                                          <p:spTgt spid="78"/>
                                        </p:tgtEl>
                                        <p:attrNameLst>
                                          <p:attrName>style.visibility</p:attrName>
                                        </p:attrNameLst>
                                      </p:cBhvr>
                                      <p:to>
                                        <p:strVal val="visible"/>
                                      </p:to>
                                    </p:set>
                                    <p:animEffect transition="in" filter="wipe(down)">
                                      <p:cBhvr>
                                        <p:cTn id="80" dur="500"/>
                                        <p:tgtEl>
                                          <p:spTgt spid="78"/>
                                        </p:tgtEl>
                                      </p:cBhvr>
                                    </p:animEffect>
                                  </p:childTnLst>
                                </p:cTn>
                              </p:par>
                              <p:par>
                                <p:cTn id="81" presetID="10" presetClass="entr" presetSubtype="0" fill="hold"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2" fill="hold" nodeType="clickEffect">
                                  <p:stCondLst>
                                    <p:cond delay="0"/>
                                  </p:stCondLst>
                                  <p:childTnLst>
                                    <p:set>
                                      <p:cBhvr>
                                        <p:cTn id="87" dur="1" fill="hold">
                                          <p:stCondLst>
                                            <p:cond delay="0"/>
                                          </p:stCondLst>
                                        </p:cTn>
                                        <p:tgtEl>
                                          <p:spTgt spid="3"/>
                                        </p:tgtEl>
                                        <p:attrNameLst>
                                          <p:attrName>style.visibility</p:attrName>
                                        </p:attrNameLst>
                                      </p:cBhvr>
                                      <p:to>
                                        <p:strVal val="visible"/>
                                      </p:to>
                                    </p:set>
                                    <p:animEffect transition="in" filter="wipe(right)">
                                      <p:cBhvr>
                                        <p:cTn id="88" dur="500"/>
                                        <p:tgtEl>
                                          <p:spTgt spid="3"/>
                                        </p:tgtEl>
                                      </p:cBhvr>
                                    </p:animEffect>
                                  </p:childTnLst>
                                </p:cTn>
                              </p:par>
                            </p:childTnLst>
                          </p:cTn>
                        </p:par>
                        <p:par>
                          <p:cTn id="89" fill="hold">
                            <p:stCondLst>
                              <p:cond delay="500"/>
                            </p:stCondLst>
                            <p:childTnLst>
                              <p:par>
                                <p:cTn id="90" presetID="22" presetClass="entr" presetSubtype="1" fill="hold" nodeType="afterEffect">
                                  <p:stCondLst>
                                    <p:cond delay="0"/>
                                  </p:stCondLst>
                                  <p:childTnLst>
                                    <p:set>
                                      <p:cBhvr>
                                        <p:cTn id="91" dur="1" fill="hold">
                                          <p:stCondLst>
                                            <p:cond delay="0"/>
                                          </p:stCondLst>
                                        </p:cTn>
                                        <p:tgtEl>
                                          <p:spTgt spid="73"/>
                                        </p:tgtEl>
                                        <p:attrNameLst>
                                          <p:attrName>style.visibility</p:attrName>
                                        </p:attrNameLst>
                                      </p:cBhvr>
                                      <p:to>
                                        <p:strVal val="visible"/>
                                      </p:to>
                                    </p:set>
                                    <p:animEffect transition="in" filter="wipe(up)">
                                      <p:cBhvr>
                                        <p:cTn id="92" dur="500"/>
                                        <p:tgtEl>
                                          <p:spTgt spid="73"/>
                                        </p:tgtEl>
                                      </p:cBhvr>
                                    </p:animEffect>
                                  </p:childTnLst>
                                </p:cTn>
                              </p:par>
                              <p:par>
                                <p:cTn id="93" presetID="53" presetClass="entr" presetSubtype="0" fill="hold" nodeType="with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p:cTn id="95" dur="500" fill="hold"/>
                                        <p:tgtEl>
                                          <p:spTgt spid="16"/>
                                        </p:tgtEl>
                                        <p:attrNameLst>
                                          <p:attrName>ppt_w</p:attrName>
                                        </p:attrNameLst>
                                      </p:cBhvr>
                                      <p:tavLst>
                                        <p:tav tm="0">
                                          <p:val>
                                            <p:fltVal val="0"/>
                                          </p:val>
                                        </p:tav>
                                        <p:tav tm="100000">
                                          <p:val>
                                            <p:strVal val="#ppt_w"/>
                                          </p:val>
                                        </p:tav>
                                      </p:tavLst>
                                    </p:anim>
                                    <p:anim calcmode="lin" valueType="num">
                                      <p:cBhvr>
                                        <p:cTn id="96" dur="500" fill="hold"/>
                                        <p:tgtEl>
                                          <p:spTgt spid="16"/>
                                        </p:tgtEl>
                                        <p:attrNameLst>
                                          <p:attrName>ppt_h</p:attrName>
                                        </p:attrNameLst>
                                      </p:cBhvr>
                                      <p:tavLst>
                                        <p:tav tm="0">
                                          <p:val>
                                            <p:fltVal val="0"/>
                                          </p:val>
                                        </p:tav>
                                        <p:tav tm="100000">
                                          <p:val>
                                            <p:strVal val="#ppt_h"/>
                                          </p:val>
                                        </p:tav>
                                      </p:tavLst>
                                    </p:anim>
                                    <p:animEffect transition="in" filter="fade">
                                      <p:cBhvr>
                                        <p:cTn id="97" dur="500"/>
                                        <p:tgtEl>
                                          <p:spTgt spid="16"/>
                                        </p:tgtEl>
                                      </p:cBhvr>
                                    </p:animEffect>
                                  </p:childTnLst>
                                </p:cTn>
                              </p:par>
                              <p:par>
                                <p:cTn id="98" presetID="0" presetClass="path" presetSubtype="0" accel="50000" decel="50000" fill="hold" nodeType="withEffect">
                                  <p:stCondLst>
                                    <p:cond delay="0"/>
                                  </p:stCondLst>
                                  <p:childTnLst>
                                    <p:animMotion origin="layout" path="M 0.13715 0.09324 C 0.12118 0.0856 0.10417 0.08584 0.0875 0.08468 C 0.08073 0.08306 0.07413 0.08213 0.06719 0.08144 C 0.06042 0.08213 0.05451 0.08445 0.04774 0.0856 C 0.03698 0.08121 0.04479 0.07334 0.04028 0.06293 C 0.03837 0.05853 0.03281 0.06108 0.02899 0.06085 C 0.02188 0.06039 0.01493 0.06015 0.00781 0.05969 C 0.00139 0.05784 -0.00521 0.05668 -0.01163 0.05529 C -0.00799 0.05229 -0.00434 0.04951 -0.00035 0.04766 C 0.00191 0.04349 0.00451 0.04002 0.00694 0.03586 C 0.00885 0.02846 0.01024 0.0266 0.00781 0.01735 C 0.00694 0.01388 0.00347 0.01249 0.00139 0.01087 C -0.00382 0.00717 -0.00833 0.00462 -0.01406 0.00324 C -0.01962 -0.00023 -0.02517 -0.00116 -0.03125 -0.00209 C -0.03715 -0.00162 -0.04323 -0.00162 -0.04913 -0.00093 C -0.05017 -0.00093 -0.05139 -0.0007 -0.05226 3.53077E-6 C -0.05417 0.00162 -0.05677 0.00578 -0.05799 0.00879 C -0.05833 0.00971 -0.05955 0.0111 -0.05885 0.01203 C -0.05781 0.01342 -0.0566 0.00925 -0.05556 0.00763 C -0.05278 0.00324 -0.05139 -0.00162 -0.04913 -0.00648 C -0.04792 -0.01273 -0.04653 -0.01828 -0.04583 -0.02476 C -0.04722 -0.04466 -0.04479 -0.04929 -0.05799 -0.05183 C -0.0625 -0.05391 -0.06701 -0.05461 -0.07187 -0.0553 C -0.07726 -0.05507 -0.09583 -0.05461 -0.10434 -0.05299 C -0.10903 -0.05206 -0.11267 -0.04975 -0.11736 -0.04975 L -0.11094 -0.04859 " pathEditMode="relative" ptsTypes="ffffffffffffffffffffffffAA">
                                      <p:cBhvr>
                                        <p:cTn id="99" dur="2000" fill="hold"/>
                                        <p:tgtEl>
                                          <p:spTgt spid="16"/>
                                        </p:tgtEl>
                                        <p:attrNameLst>
                                          <p:attrName>ppt_x</p:attrName>
                                          <p:attrName>ppt_y</p:attrName>
                                        </p:attrNameLst>
                                      </p:cBhvr>
                                    </p:animMotion>
                                  </p:childTnLst>
                                </p:cTn>
                              </p:par>
                              <p:par>
                                <p:cTn id="100" presetID="10" presetClass="entr" presetSubtype="0" fill="hold" nodeType="withEffect">
                                  <p:stCondLst>
                                    <p:cond delay="0"/>
                                  </p:stCondLst>
                                  <p:childTnLst>
                                    <p:set>
                                      <p:cBhvr>
                                        <p:cTn id="101" dur="1" fill="hold">
                                          <p:stCondLst>
                                            <p:cond delay="0"/>
                                          </p:stCondLst>
                                        </p:cTn>
                                        <p:tgtEl>
                                          <p:spTgt spid="2"/>
                                        </p:tgtEl>
                                        <p:attrNameLst>
                                          <p:attrName>style.visibility</p:attrName>
                                        </p:attrNameLst>
                                      </p:cBhvr>
                                      <p:to>
                                        <p:strVal val="visible"/>
                                      </p:to>
                                    </p:set>
                                    <p:animEffect transition="in" filter="fade">
                                      <p:cBhvr>
                                        <p:cTn id="10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9"/>
          <p:cNvSpPr>
            <a:spLocks/>
          </p:cNvSpPr>
          <p:nvPr/>
        </p:nvSpPr>
        <p:spPr bwMode="auto">
          <a:xfrm>
            <a:off x="0" y="888406"/>
            <a:ext cx="9144000" cy="3837600"/>
          </a:xfrm>
          <a:custGeom>
            <a:avLst/>
            <a:gdLst/>
            <a:ahLst/>
            <a:cxnLst>
              <a:cxn ang="0">
                <a:pos x="0" y="8"/>
              </a:cxn>
              <a:cxn ang="0">
                <a:pos x="4736" y="1328"/>
              </a:cxn>
              <a:cxn ang="0">
                <a:pos x="9816" y="0"/>
              </a:cxn>
              <a:cxn ang="0">
                <a:pos x="9816" y="4174"/>
              </a:cxn>
              <a:cxn ang="0">
                <a:pos x="4736" y="2982"/>
              </a:cxn>
              <a:cxn ang="0">
                <a:pos x="0" y="4190"/>
              </a:cxn>
              <a:cxn ang="0">
                <a:pos x="0" y="8"/>
              </a:cxn>
            </a:cxnLst>
            <a:rect l="0" t="0" r="r" b="b"/>
            <a:pathLst>
              <a:path w="9816" h="4190">
                <a:moveTo>
                  <a:pt x="0" y="8"/>
                </a:moveTo>
                <a:cubicBezTo>
                  <a:pt x="0" y="8"/>
                  <a:pt x="2341" y="1328"/>
                  <a:pt x="4736" y="1328"/>
                </a:cubicBezTo>
                <a:cubicBezTo>
                  <a:pt x="7246" y="1328"/>
                  <a:pt x="9816" y="0"/>
                  <a:pt x="9816" y="0"/>
                </a:cubicBezTo>
                <a:cubicBezTo>
                  <a:pt x="9816" y="4174"/>
                  <a:pt x="9816" y="4174"/>
                  <a:pt x="9816" y="4174"/>
                </a:cubicBezTo>
                <a:cubicBezTo>
                  <a:pt x="9816" y="4174"/>
                  <a:pt x="7246" y="2982"/>
                  <a:pt x="4736" y="2982"/>
                </a:cubicBezTo>
                <a:cubicBezTo>
                  <a:pt x="2341" y="2982"/>
                  <a:pt x="0" y="4190"/>
                  <a:pt x="0" y="4190"/>
                </a:cubicBezTo>
                <a:lnTo>
                  <a:pt x="0" y="8"/>
                </a:lnTo>
                <a:close/>
              </a:path>
            </a:pathLst>
          </a:custGeom>
          <a:solidFill>
            <a:schemeClr val="bg1">
              <a:lumMod val="85000"/>
              <a:lumOff val="15000"/>
              <a:alpha val="45000"/>
            </a:schemeClr>
          </a:solidFill>
          <a:ln>
            <a:gradFill>
              <a:gsLst>
                <a:gs pos="0">
                  <a:schemeClr val="accent1">
                    <a:shade val="30000"/>
                    <a:satMod val="115000"/>
                    <a:alpha val="0"/>
                  </a:schemeClr>
                </a:gs>
                <a:gs pos="50000">
                  <a:schemeClr val="accent1">
                    <a:shade val="67500"/>
                    <a:satMod val="115000"/>
                  </a:schemeClr>
                </a:gs>
                <a:gs pos="100000">
                  <a:schemeClr val="bg1"/>
                </a:gs>
              </a:gsLst>
              <a:lin ang="5400000" scaled="0"/>
            </a:gradFill>
            <a:headEnd type="none" w="med" len="med"/>
            <a:tailEnd type="none" w="med" len="med"/>
          </a:ln>
          <a:effectLst>
            <a:outerShdw blurRad="50800" dist="38100" dir="540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365760" tIns="45718" rIns="91436" bIns="45718" numCol="1" rtlCol="0" anchor="ctr" anchorCtr="0" compatLnSpc="1">
            <a:prstTxWarp prst="textNoShape">
              <a:avLst/>
            </a:prstTxWarp>
          </a:bodyPr>
          <a:lstStyle/>
          <a:p>
            <a:pPr indent="-628625" defTabSz="914099">
              <a:lnSpc>
                <a:spcPct val="85000"/>
              </a:lnSpc>
              <a:buClr>
                <a:schemeClr val="tx2"/>
              </a:buClr>
              <a:buSzPct val="76000"/>
              <a:defRPr/>
            </a:pPr>
            <a:endParaRPr lang="en-US" sz="1600" kern="0" dirty="0">
              <a:solidFill>
                <a:srgbClr val="FFFFFF"/>
              </a:solidFill>
              <a:effectLst>
                <a:outerShdw blurRad="50800" dist="38100" dir="2700000" algn="tl" rotWithShape="0">
                  <a:prstClr val="black">
                    <a:alpha val="40000"/>
                  </a:prstClr>
                </a:outerShdw>
              </a:effectLst>
              <a:latin typeface="Segoe" charset="0"/>
            </a:endParaRPr>
          </a:p>
        </p:txBody>
      </p:sp>
      <p:sp>
        <p:nvSpPr>
          <p:cNvPr id="33" name="Rectangle 32"/>
          <p:cNvSpPr/>
          <p:nvPr/>
        </p:nvSpPr>
        <p:spPr bwMode="auto">
          <a:xfrm flipH="1">
            <a:off x="-2" y="2389513"/>
            <a:ext cx="3383280" cy="996287"/>
          </a:xfrm>
          <a:prstGeom prst="rect">
            <a:avLst/>
          </a:prstGeom>
          <a:gradFill flip="none" rotWithShape="1">
            <a:gsLst>
              <a:gs pos="0">
                <a:schemeClr val="accent1">
                  <a:lumMod val="10000"/>
                </a:schemeClr>
              </a:gs>
              <a:gs pos="50000">
                <a:schemeClr val="accent1">
                  <a:lumMod val="25000"/>
                </a:schemeClr>
              </a:gs>
              <a:gs pos="85000">
                <a:schemeClr val="accent1">
                  <a:lumMod val="50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03200" dist="114300" dir="918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ctr" anchorCtr="0" compatLnSpc="1">
            <a:prstTxWarp prst="textNoShape">
              <a:avLst/>
            </a:prstTxWarp>
          </a:bodyPr>
          <a:lstStyle/>
          <a:p>
            <a:pPr indent="-171450" algn="ctr" defTabSz="914099" fontAlgn="base">
              <a:spcBef>
                <a:spcPct val="0"/>
              </a:spcBef>
              <a:spcAft>
                <a:spcPct val="0"/>
              </a:spcAft>
              <a:defRPr/>
            </a:pPr>
            <a:endParaRPr lang="en-US" sz="1400" kern="0" dirty="0" smtClean="0">
              <a:solidFill>
                <a:srgbClr val="FFFFFF"/>
              </a:solidFill>
              <a:effectLst>
                <a:outerShdw blurRad="50800" dist="38100" dir="2700000" algn="tl" rotWithShape="0">
                  <a:prstClr val="black">
                    <a:alpha val="40000"/>
                  </a:prstClr>
                </a:outerShdw>
              </a:effectLst>
              <a:latin typeface="Segoe" charset="0"/>
            </a:endParaRPr>
          </a:p>
        </p:txBody>
      </p:sp>
      <p:sp>
        <p:nvSpPr>
          <p:cNvPr id="38" name="Rectangle 37"/>
          <p:cNvSpPr/>
          <p:nvPr/>
        </p:nvSpPr>
        <p:spPr bwMode="auto">
          <a:xfrm>
            <a:off x="5758164" y="2389513"/>
            <a:ext cx="3383280" cy="996287"/>
          </a:xfrm>
          <a:prstGeom prst="rect">
            <a:avLst/>
          </a:prstGeom>
          <a:gradFill flip="none" rotWithShape="1">
            <a:gsLst>
              <a:gs pos="0">
                <a:schemeClr val="accent1">
                  <a:lumMod val="10000"/>
                </a:schemeClr>
              </a:gs>
              <a:gs pos="50000">
                <a:schemeClr val="accent1">
                  <a:lumMod val="25000"/>
                </a:schemeClr>
              </a:gs>
              <a:gs pos="85000">
                <a:schemeClr val="accent1">
                  <a:lumMod val="50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03200" dist="114300" dir="918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ctr" anchorCtr="0" compatLnSpc="1">
            <a:prstTxWarp prst="textNoShape">
              <a:avLst/>
            </a:prstTxWarp>
          </a:bodyPr>
          <a:lstStyle/>
          <a:p>
            <a:pPr indent="-171450" algn="ctr" defTabSz="914099" fontAlgn="base">
              <a:spcBef>
                <a:spcPct val="0"/>
              </a:spcBef>
              <a:spcAft>
                <a:spcPct val="0"/>
              </a:spcAft>
              <a:defRPr/>
            </a:pPr>
            <a:endParaRPr lang="en-US" sz="1400" kern="0" dirty="0" smtClean="0">
              <a:solidFill>
                <a:srgbClr val="FFFFFF"/>
              </a:solidFill>
              <a:effectLst>
                <a:outerShdw blurRad="50800" dist="38100" dir="2700000" algn="tl" rotWithShape="0">
                  <a:prstClr val="black">
                    <a:alpha val="40000"/>
                  </a:prstClr>
                </a:outerShdw>
              </a:effectLst>
              <a:latin typeface="Segoe" charset="0"/>
            </a:endParaRPr>
          </a:p>
        </p:txBody>
      </p:sp>
      <p:sp>
        <p:nvSpPr>
          <p:cNvPr id="37" name="TextBox 36"/>
          <p:cNvSpPr txBox="1">
            <a:spLocks noChangeAspect="1"/>
          </p:cNvSpPr>
          <p:nvPr/>
        </p:nvSpPr>
        <p:spPr>
          <a:xfrm>
            <a:off x="0" y="2387105"/>
            <a:ext cx="3397624" cy="1004048"/>
          </a:xfrm>
          <a:prstGeom prst="rect">
            <a:avLst/>
          </a:prstGeom>
          <a:noFill/>
        </p:spPr>
        <p:txBody>
          <a:bodyPr wrap="square" rtlCol="0" anchor="ctr">
            <a:noAutofit/>
          </a:bodyPr>
          <a:lstStyle/>
          <a:p>
            <a:pPr algn="ctr" defTabSz="914363">
              <a:lnSpc>
                <a:spcPct val="80000"/>
              </a:lnSpc>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pitchFamily="34" charset="0"/>
              </a:rPr>
              <a:t>Protect everywhere,</a:t>
            </a:r>
          </a:p>
          <a:p>
            <a:pPr algn="ctr" defTabSz="914363">
              <a:lnSpc>
                <a:spcPct val="80000"/>
              </a:lnSpc>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pitchFamily="34" charset="0"/>
              </a:rPr>
              <a:t>access anywhere</a:t>
            </a:r>
          </a:p>
        </p:txBody>
      </p:sp>
      <p:sp>
        <p:nvSpPr>
          <p:cNvPr id="39" name="TextBox 38"/>
          <p:cNvSpPr txBox="1"/>
          <p:nvPr/>
        </p:nvSpPr>
        <p:spPr>
          <a:xfrm>
            <a:off x="5746377" y="2484051"/>
            <a:ext cx="3406588" cy="830997"/>
          </a:xfrm>
          <a:prstGeom prst="rect">
            <a:avLst/>
          </a:prstGeom>
          <a:noFill/>
        </p:spPr>
        <p:txBody>
          <a:bodyPr wrap="square" rtlCol="0" anchor="ctr">
            <a:spAutoFit/>
          </a:bodyPr>
          <a:lstStyle/>
          <a:p>
            <a:pPr algn="ctr" defTabSz="914363">
              <a:lnSpc>
                <a:spcPct val="80000"/>
              </a:lnSpc>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pitchFamily="34" charset="0"/>
              </a:rPr>
              <a:t>Simplify the security experience,</a:t>
            </a:r>
          </a:p>
          <a:p>
            <a:pPr algn="ctr" defTabSz="914363">
              <a:lnSpc>
                <a:spcPct val="80000"/>
              </a:lnSpc>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pitchFamily="34" charset="0"/>
              </a:rPr>
              <a:t>manage compliance</a:t>
            </a:r>
          </a:p>
        </p:txBody>
      </p:sp>
      <p:sp>
        <p:nvSpPr>
          <p:cNvPr id="50" name="Title 49"/>
          <p:cNvSpPr>
            <a:spLocks noGrp="1"/>
          </p:cNvSpPr>
          <p:nvPr>
            <p:ph type="title"/>
          </p:nvPr>
        </p:nvSpPr>
        <p:spPr>
          <a:xfrm>
            <a:off x="381000" y="230188"/>
            <a:ext cx="8382000" cy="914096"/>
          </a:xfrm>
        </p:spPr>
        <p:txBody>
          <a:bodyPr/>
          <a:lstStyle/>
          <a:p>
            <a:r>
              <a:rPr lang="en-US" dirty="0" smtClean="0"/>
              <a:t>Business Ready Security</a:t>
            </a:r>
            <a:br>
              <a:rPr lang="en-US" dirty="0" smtClean="0"/>
            </a:br>
            <a:r>
              <a:rPr lang="en-US" sz="1800" i="1" dirty="0"/>
              <a:t>Help securely enable business by managing risk and empowering people</a:t>
            </a:r>
          </a:p>
        </p:txBody>
      </p:sp>
      <p:grpSp>
        <p:nvGrpSpPr>
          <p:cNvPr id="3" name="Group 47"/>
          <p:cNvGrpSpPr/>
          <p:nvPr/>
        </p:nvGrpSpPr>
        <p:grpSpPr>
          <a:xfrm>
            <a:off x="2876107" y="4215019"/>
            <a:ext cx="3391786" cy="1064887"/>
            <a:chOff x="2853627" y="4815209"/>
            <a:chExt cx="3391786" cy="569681"/>
          </a:xfrm>
        </p:grpSpPr>
        <p:sp>
          <p:nvSpPr>
            <p:cNvPr id="36" name="Rounded Rectangle 35"/>
            <p:cNvSpPr/>
            <p:nvPr/>
          </p:nvSpPr>
          <p:spPr bwMode="auto">
            <a:xfrm>
              <a:off x="2864260" y="4815209"/>
              <a:ext cx="3381153" cy="569681"/>
            </a:xfrm>
            <a:prstGeom prst="roundRect">
              <a:avLst>
                <a:gd name="adj" fmla="val 7532"/>
              </a:avLst>
            </a:prstGeom>
            <a:gradFill flip="none" rotWithShape="1">
              <a:gsLst>
                <a:gs pos="0">
                  <a:schemeClr val="accent1">
                    <a:lumMod val="10000"/>
                  </a:schemeClr>
                </a:gs>
                <a:gs pos="50000">
                  <a:schemeClr val="accent1">
                    <a:lumMod val="25000"/>
                  </a:schemeClr>
                </a:gs>
                <a:gs pos="85000">
                  <a:schemeClr val="accent1">
                    <a:lumMod val="50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03200" dist="114300" dir="918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ctr" anchorCtr="0" compatLnSpc="1">
              <a:prstTxWarp prst="textNoShape">
                <a:avLst/>
              </a:prstTxWarp>
            </a:bodyPr>
            <a:lstStyle/>
            <a:p>
              <a:pPr algn="ctr" defTabSz="914099">
                <a:defRPr/>
              </a:pPr>
              <a:endParaRPr lang="en-US" sz="1400" kern="0" dirty="0" smtClean="0">
                <a:solidFill>
                  <a:srgbClr val="FFFFFF"/>
                </a:solidFill>
                <a:effectLst>
                  <a:outerShdw blurRad="38100" dist="38100" dir="2700000" algn="tl" rotWithShape="0">
                    <a:srgbClr val="000000">
                      <a:alpha val="43137"/>
                    </a:srgbClr>
                  </a:outerShdw>
                </a:effectLst>
                <a:latin typeface="Segoe" charset="0"/>
              </a:endParaRPr>
            </a:p>
          </p:txBody>
        </p:sp>
        <p:sp>
          <p:nvSpPr>
            <p:cNvPr id="43" name="TextBox 42"/>
            <p:cNvSpPr txBox="1"/>
            <p:nvPr/>
          </p:nvSpPr>
          <p:spPr>
            <a:xfrm>
              <a:off x="2853627" y="4821319"/>
              <a:ext cx="3381154" cy="557462"/>
            </a:xfrm>
            <a:prstGeom prst="rect">
              <a:avLst/>
            </a:prstGeom>
            <a:noFill/>
          </p:spPr>
          <p:txBody>
            <a:bodyPr wrap="square" rtlCol="0" anchor="ctr">
              <a:noAutofit/>
            </a:bodyPr>
            <a:lstStyle/>
            <a:p>
              <a:pPr algn="ctr" defTabSz="914363">
                <a:lnSpc>
                  <a:spcPct val="80000"/>
                </a:lnSpc>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pitchFamily="34" charset="0"/>
                </a:rPr>
                <a:t>Integrate and extend</a:t>
              </a:r>
            </a:p>
            <a:p>
              <a:pPr algn="ctr" defTabSz="914363">
                <a:lnSpc>
                  <a:spcPct val="80000"/>
                </a:lnSpc>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pitchFamily="34" charset="0"/>
                </a:rPr>
                <a:t>security across the enterprise</a:t>
              </a:r>
            </a:p>
          </p:txBody>
        </p:sp>
      </p:grpSp>
      <p:sp>
        <p:nvSpPr>
          <p:cNvPr id="77" name="Round Same Side Corner Rectangle 76"/>
          <p:cNvSpPr/>
          <p:nvPr/>
        </p:nvSpPr>
        <p:spPr bwMode="auto">
          <a:xfrm>
            <a:off x="3383744" y="1693250"/>
            <a:ext cx="2381064" cy="2070038"/>
          </a:xfrm>
          <a:prstGeom prst="round2SameRect">
            <a:avLst>
              <a:gd name="adj1" fmla="val 6925"/>
              <a:gd name="adj2" fmla="val 0"/>
            </a:avLst>
          </a:prstGeom>
          <a:gradFill flip="none" rotWithShape="1">
            <a:gsLst>
              <a:gs pos="0">
                <a:schemeClr val="bg1">
                  <a:lumMod val="65000"/>
                  <a:lumOff val="35000"/>
                </a:schemeClr>
              </a:gs>
              <a:gs pos="80000">
                <a:schemeClr val="bg1">
                  <a:lumMod val="65000"/>
                  <a:lumOff val="35000"/>
                </a:schemeClr>
              </a:gs>
              <a:gs pos="100000">
                <a:schemeClr val="dk1">
                  <a:shade val="94000"/>
                  <a:satMod val="135000"/>
                </a:schemeClr>
              </a:gs>
            </a:gsLst>
            <a:lin ang="0" scaled="0"/>
            <a:tileRect/>
          </a:gradFill>
          <a:ln/>
        </p:spPr>
        <p:style>
          <a:lnRef idx="0">
            <a:schemeClr val="dk1"/>
          </a:lnRef>
          <a:fillRef idx="3">
            <a:schemeClr val="dk1"/>
          </a:fillRef>
          <a:effectRef idx="3">
            <a:schemeClr val="dk1"/>
          </a:effectRef>
          <a:fontRef idx="minor">
            <a:schemeClr val="lt1"/>
          </a:fontRef>
        </p:style>
        <p:txBody>
          <a:bodyPr lIns="0" tIns="0" rIns="0" bIns="0" rtlCol="0" anchor="ctr" anchorCtr="0"/>
          <a:lstStyle/>
          <a:p>
            <a:pPr marL="223838" lvl="1" indent="-212725" algn="ctr" defTabSz="914363" fontAlgn="base">
              <a:lnSpc>
                <a:spcPct val="90000"/>
              </a:lnSpc>
              <a:spcBef>
                <a:spcPct val="0"/>
              </a:spcBef>
              <a:spcAft>
                <a:spcPts val="300"/>
              </a:spcAft>
              <a:buSzPct val="80000"/>
              <a:buBlip>
                <a:blip r:embed="rId3"/>
              </a:buBlip>
              <a:defRPr/>
            </a:pPr>
            <a:endParaRPr lang="en-US" altLang="zh-CN" sz="1100" dirty="0">
              <a:solidFill>
                <a:srgbClr val="FFFFFF"/>
              </a:solidFill>
              <a:effectLst>
                <a:outerShdw blurRad="38100" dist="38100" dir="2700000" algn="tl">
                  <a:srgbClr val="000000">
                    <a:alpha val="43137"/>
                  </a:srgbClr>
                </a:outerShdw>
              </a:effectLst>
              <a:latin typeface="Segoe"/>
            </a:endParaRPr>
          </a:p>
        </p:txBody>
      </p:sp>
      <p:sp>
        <p:nvSpPr>
          <p:cNvPr id="59" name="Round Same Side Corner Rectangle 58"/>
          <p:cNvSpPr/>
          <p:nvPr/>
        </p:nvSpPr>
        <p:spPr bwMode="auto">
          <a:xfrm flipV="1">
            <a:off x="3381134" y="3756500"/>
            <a:ext cx="2392639" cy="339083"/>
          </a:xfrm>
          <a:prstGeom prst="round2SameRect">
            <a:avLst>
              <a:gd name="adj1" fmla="val 50000"/>
              <a:gd name="adj2" fmla="val 0"/>
            </a:avLst>
          </a:prstGeom>
          <a:gradFill flip="none" rotWithShape="1">
            <a:gsLst>
              <a:gs pos="0">
                <a:schemeClr val="bg1">
                  <a:lumMod val="65000"/>
                  <a:lumOff val="35000"/>
                </a:schemeClr>
              </a:gs>
              <a:gs pos="80000">
                <a:schemeClr val="bg1">
                  <a:lumMod val="65000"/>
                  <a:lumOff val="35000"/>
                </a:schemeClr>
              </a:gs>
              <a:gs pos="100000">
                <a:schemeClr val="dk1">
                  <a:shade val="94000"/>
                  <a:satMod val="135000"/>
                </a:schemeClr>
              </a:gs>
            </a:gsLst>
            <a:lin ang="0" scaled="0"/>
            <a:tileRect/>
          </a:gradFill>
          <a:ln/>
        </p:spPr>
        <p:style>
          <a:lnRef idx="0">
            <a:schemeClr val="dk1"/>
          </a:lnRef>
          <a:fillRef idx="3">
            <a:schemeClr val="dk1"/>
          </a:fillRef>
          <a:effectRef idx="3">
            <a:schemeClr val="dk1"/>
          </a:effectRef>
          <a:fontRef idx="minor">
            <a:schemeClr val="lt1"/>
          </a:fontRef>
        </p:style>
        <p:txBody>
          <a:bodyPr lIns="0" tIns="0" rIns="0" bIns="0" rtlCol="0" anchor="ctr" anchorCtr="0"/>
          <a:lstStyle/>
          <a:p>
            <a:pPr marL="223838" lvl="1" indent="-212725" algn="ctr" defTabSz="914363" fontAlgn="base">
              <a:lnSpc>
                <a:spcPct val="90000"/>
              </a:lnSpc>
              <a:spcBef>
                <a:spcPct val="0"/>
              </a:spcBef>
              <a:spcAft>
                <a:spcPts val="300"/>
              </a:spcAft>
              <a:buSzPct val="80000"/>
              <a:buBlip>
                <a:blip r:embed="rId3"/>
              </a:buBlip>
              <a:defRPr/>
            </a:pPr>
            <a:endParaRPr lang="en-US" altLang="zh-CN" sz="1100" dirty="0">
              <a:solidFill>
                <a:srgbClr val="FFFFFF"/>
              </a:solidFill>
              <a:effectLst>
                <a:outerShdw blurRad="38100" dist="38100" dir="2700000" algn="tl">
                  <a:srgbClr val="000000">
                    <a:alpha val="43137"/>
                  </a:srgbClr>
                </a:outerShdw>
              </a:effectLst>
              <a:latin typeface="Segoe"/>
            </a:endParaRPr>
          </a:p>
        </p:txBody>
      </p:sp>
      <p:sp>
        <p:nvSpPr>
          <p:cNvPr id="34" name="Rectangle 33"/>
          <p:cNvSpPr/>
          <p:nvPr/>
        </p:nvSpPr>
        <p:spPr>
          <a:xfrm>
            <a:off x="3374779" y="3792460"/>
            <a:ext cx="2400120" cy="246221"/>
          </a:xfrm>
          <a:prstGeom prst="rect">
            <a:avLst/>
          </a:prstGeom>
        </p:spPr>
        <p:txBody>
          <a:bodyPr wrap="square">
            <a:spAutoFit/>
          </a:bodyPr>
          <a:lstStyle/>
          <a:p>
            <a:pPr algn="ctr" defTabSz="914099" fontAlgn="base">
              <a:spcBef>
                <a:spcPct val="0"/>
              </a:spcBef>
              <a:spcAft>
                <a:spcPct val="0"/>
              </a:spcAft>
            </a:pPr>
            <a:r>
              <a:rPr lang="en-US" sz="1000" dirty="0" smtClean="0">
                <a:solidFill>
                  <a:srgbClr val="FFFFFF"/>
                </a:solidFill>
                <a:effectLst>
                  <a:outerShdw blurRad="38100" dist="38100" dir="2700000" algn="tl">
                    <a:srgbClr val="000000">
                      <a:alpha val="43137"/>
                    </a:srgbClr>
                  </a:outerShdw>
                </a:effectLst>
                <a:latin typeface="Segoe"/>
                <a:cs typeface="Segoe UI" pitchFamily="34" charset="0"/>
              </a:rPr>
              <a:t>Highly Secure </a:t>
            </a:r>
            <a:r>
              <a:rPr lang="en-US" sz="1000" dirty="0">
                <a:solidFill>
                  <a:srgbClr val="FFFFFF"/>
                </a:solidFill>
                <a:effectLst>
                  <a:outerShdw blurRad="38100" dist="38100" dir="2700000" algn="tl">
                    <a:srgbClr val="000000">
                      <a:alpha val="43137"/>
                    </a:srgbClr>
                  </a:outerShdw>
                </a:effectLst>
                <a:latin typeface="Segoe"/>
                <a:cs typeface="Segoe UI" pitchFamily="34" charset="0"/>
              </a:rPr>
              <a:t>&amp; Interoperable Platform</a:t>
            </a:r>
          </a:p>
        </p:txBody>
      </p:sp>
      <p:grpSp>
        <p:nvGrpSpPr>
          <p:cNvPr id="5" name="Group 43"/>
          <p:cNvGrpSpPr/>
          <p:nvPr/>
        </p:nvGrpSpPr>
        <p:grpSpPr>
          <a:xfrm>
            <a:off x="3654332" y="1820813"/>
            <a:ext cx="1832068" cy="1826612"/>
            <a:chOff x="3590690" y="1970020"/>
            <a:chExt cx="1959352" cy="1953518"/>
          </a:xfrm>
        </p:grpSpPr>
        <p:sp>
          <p:nvSpPr>
            <p:cNvPr id="4" name="Freeform 5"/>
            <p:cNvSpPr>
              <a:spLocks/>
            </p:cNvSpPr>
            <p:nvPr/>
          </p:nvSpPr>
          <p:spPr bwMode="auto">
            <a:xfrm>
              <a:off x="3590690" y="1970020"/>
              <a:ext cx="975049" cy="1360791"/>
            </a:xfrm>
            <a:custGeom>
              <a:avLst/>
              <a:gdLst/>
              <a:ahLst/>
              <a:cxnLst>
                <a:cxn ang="0">
                  <a:pos x="241" y="571"/>
                </a:cxn>
                <a:cxn ang="0">
                  <a:pos x="570" y="241"/>
                </a:cxn>
                <a:cxn ang="0">
                  <a:pos x="570" y="0"/>
                </a:cxn>
                <a:cxn ang="0">
                  <a:pos x="0" y="571"/>
                </a:cxn>
                <a:cxn ang="0">
                  <a:pos x="45" y="794"/>
                </a:cxn>
                <a:cxn ang="0">
                  <a:pos x="261" y="684"/>
                </a:cxn>
                <a:cxn ang="0">
                  <a:pos x="241" y="571"/>
                </a:cxn>
              </a:cxnLst>
              <a:rect l="0" t="0" r="r" b="b"/>
              <a:pathLst>
                <a:path w="570" h="794">
                  <a:moveTo>
                    <a:pt x="241" y="571"/>
                  </a:moveTo>
                  <a:cubicBezTo>
                    <a:pt x="241" y="389"/>
                    <a:pt x="388" y="241"/>
                    <a:pt x="570" y="241"/>
                  </a:cubicBezTo>
                  <a:cubicBezTo>
                    <a:pt x="570" y="0"/>
                    <a:pt x="570" y="0"/>
                    <a:pt x="570" y="0"/>
                  </a:cubicBezTo>
                  <a:cubicBezTo>
                    <a:pt x="255" y="1"/>
                    <a:pt x="0" y="256"/>
                    <a:pt x="0" y="571"/>
                  </a:cubicBezTo>
                  <a:cubicBezTo>
                    <a:pt x="0" y="650"/>
                    <a:pt x="16" y="726"/>
                    <a:pt x="45" y="794"/>
                  </a:cubicBezTo>
                  <a:cubicBezTo>
                    <a:pt x="261" y="684"/>
                    <a:pt x="261" y="684"/>
                    <a:pt x="261" y="684"/>
                  </a:cubicBezTo>
                  <a:cubicBezTo>
                    <a:pt x="248" y="649"/>
                    <a:pt x="241" y="611"/>
                    <a:pt x="241" y="571"/>
                  </a:cubicBezTo>
                  <a:close/>
                </a:path>
              </a:pathLst>
            </a:custGeom>
            <a:gradFill flip="none" rotWithShape="1">
              <a:gsLst>
                <a:gs pos="0">
                  <a:schemeClr val="accent1">
                    <a:lumMod val="50000"/>
                  </a:schemeClr>
                </a:gs>
                <a:gs pos="100000">
                  <a:srgbClr val="FFFFFF"/>
                </a:gs>
              </a:gsLst>
              <a:lin ang="16200000" scaled="1"/>
              <a:tileRect/>
            </a:gradFill>
            <a:ln w="25400">
              <a:gradFill>
                <a:gsLst>
                  <a:gs pos="0">
                    <a:schemeClr val="accent1">
                      <a:tint val="66000"/>
                      <a:satMod val="160000"/>
                      <a:alpha val="0"/>
                    </a:schemeClr>
                  </a:gs>
                  <a:gs pos="50000">
                    <a:schemeClr val="accent4">
                      <a:alpha val="0"/>
                    </a:schemeClr>
                  </a:gs>
                  <a:gs pos="100000">
                    <a:schemeClr val="tx1"/>
                  </a:gs>
                </a:gsLst>
                <a:lin ang="4200000" scaled="0"/>
              </a:gradFill>
              <a:round/>
              <a:headEnd/>
              <a:tailEnd/>
            </a:ln>
          </p:spPr>
          <p:txBody>
            <a:bodyPr vert="horz" wrap="square" lIns="91440" tIns="45720" rIns="91440" bIns="45720" numCol="1" anchor="t" anchorCtr="0" compatLnSpc="1">
              <a:prstTxWarp prst="textNoShape">
                <a:avLst/>
              </a:prstTxWarp>
            </a:bodyPr>
            <a:lstStyle/>
            <a:p>
              <a:pPr defTabSz="914363"/>
              <a:endParaRPr lang="en-US" sz="1050" dirty="0">
                <a:solidFill>
                  <a:srgbClr val="000000"/>
                </a:solidFill>
                <a:latin typeface="Segoe"/>
              </a:endParaRPr>
            </a:p>
          </p:txBody>
        </p:sp>
        <p:sp>
          <p:nvSpPr>
            <p:cNvPr id="6" name="Freeform 6"/>
            <p:cNvSpPr>
              <a:spLocks/>
            </p:cNvSpPr>
            <p:nvPr/>
          </p:nvSpPr>
          <p:spPr bwMode="auto">
            <a:xfrm>
              <a:off x="4598942" y="1970020"/>
              <a:ext cx="951100" cy="1287235"/>
            </a:xfrm>
            <a:custGeom>
              <a:avLst/>
              <a:gdLst/>
              <a:ahLst/>
              <a:cxnLst>
                <a:cxn ang="0">
                  <a:pos x="316" y="570"/>
                </a:cxn>
                <a:cxn ang="0">
                  <a:pos x="298" y="677"/>
                </a:cxn>
                <a:cxn ang="0">
                  <a:pos x="527" y="751"/>
                </a:cxn>
                <a:cxn ang="0">
                  <a:pos x="556" y="570"/>
                </a:cxn>
                <a:cxn ang="0">
                  <a:pos x="0" y="0"/>
                </a:cxn>
                <a:cxn ang="0">
                  <a:pos x="0" y="240"/>
                </a:cxn>
                <a:cxn ang="0">
                  <a:pos x="316" y="570"/>
                </a:cxn>
              </a:cxnLst>
              <a:rect l="0" t="0" r="r" b="b"/>
              <a:pathLst>
                <a:path w="556" h="751">
                  <a:moveTo>
                    <a:pt x="316" y="570"/>
                  </a:moveTo>
                  <a:cubicBezTo>
                    <a:pt x="316" y="607"/>
                    <a:pt x="310" y="643"/>
                    <a:pt x="298" y="677"/>
                  </a:cubicBezTo>
                  <a:cubicBezTo>
                    <a:pt x="527" y="751"/>
                    <a:pt x="527" y="751"/>
                    <a:pt x="527" y="751"/>
                  </a:cubicBezTo>
                  <a:cubicBezTo>
                    <a:pt x="546" y="694"/>
                    <a:pt x="556" y="633"/>
                    <a:pt x="556" y="570"/>
                  </a:cubicBezTo>
                  <a:cubicBezTo>
                    <a:pt x="556" y="259"/>
                    <a:pt x="309" y="7"/>
                    <a:pt x="0" y="0"/>
                  </a:cubicBezTo>
                  <a:cubicBezTo>
                    <a:pt x="0" y="240"/>
                    <a:pt x="0" y="240"/>
                    <a:pt x="0" y="240"/>
                  </a:cubicBezTo>
                  <a:cubicBezTo>
                    <a:pt x="176" y="248"/>
                    <a:pt x="316" y="392"/>
                    <a:pt x="316" y="570"/>
                  </a:cubicBezTo>
                  <a:close/>
                </a:path>
              </a:pathLst>
            </a:custGeom>
            <a:gradFill flip="none" rotWithShape="1">
              <a:gsLst>
                <a:gs pos="0">
                  <a:schemeClr val="accent1">
                    <a:lumMod val="50000"/>
                  </a:schemeClr>
                </a:gs>
                <a:gs pos="100000">
                  <a:srgbClr val="FFFFFF"/>
                </a:gs>
              </a:gsLst>
              <a:lin ang="16200000" scaled="1"/>
              <a:tileRect/>
            </a:gradFill>
            <a:ln w="25400">
              <a:gradFill>
                <a:gsLst>
                  <a:gs pos="0">
                    <a:schemeClr val="accent1">
                      <a:tint val="66000"/>
                      <a:satMod val="160000"/>
                      <a:alpha val="0"/>
                    </a:schemeClr>
                  </a:gs>
                  <a:gs pos="50000">
                    <a:schemeClr val="accent4">
                      <a:alpha val="0"/>
                    </a:schemeClr>
                  </a:gs>
                  <a:gs pos="100000">
                    <a:schemeClr val="tx1"/>
                  </a:gs>
                </a:gsLst>
                <a:lin ang="4200000" scaled="0"/>
              </a:gradFill>
              <a:round/>
              <a:headEnd/>
              <a:tailEnd/>
            </a:ln>
          </p:spPr>
          <p:txBody>
            <a:bodyPr vert="horz" wrap="square" lIns="91440" tIns="45720" rIns="91440" bIns="45720" numCol="1" anchor="t" anchorCtr="0" compatLnSpc="1">
              <a:prstTxWarp prst="textNoShape">
                <a:avLst/>
              </a:prstTxWarp>
            </a:bodyPr>
            <a:lstStyle/>
            <a:p>
              <a:pPr defTabSz="914363"/>
              <a:endParaRPr lang="en-US" sz="1050" dirty="0">
                <a:solidFill>
                  <a:srgbClr val="000000"/>
                </a:solidFill>
                <a:latin typeface="Segoe"/>
              </a:endParaRPr>
            </a:p>
          </p:txBody>
        </p:sp>
        <p:sp>
          <p:nvSpPr>
            <p:cNvPr id="7" name="Freeform 7"/>
            <p:cNvSpPr>
              <a:spLocks/>
            </p:cNvSpPr>
            <p:nvPr/>
          </p:nvSpPr>
          <p:spPr bwMode="auto">
            <a:xfrm>
              <a:off x="3677931" y="3153763"/>
              <a:ext cx="1804695" cy="769775"/>
            </a:xfrm>
            <a:custGeom>
              <a:avLst/>
              <a:gdLst/>
              <a:ahLst/>
              <a:cxnLst>
                <a:cxn ang="0">
                  <a:pos x="519" y="208"/>
                </a:cxn>
                <a:cxn ang="0">
                  <a:pos x="215" y="6"/>
                </a:cxn>
                <a:cxn ang="0">
                  <a:pos x="0" y="116"/>
                </a:cxn>
                <a:cxn ang="0">
                  <a:pos x="519" y="449"/>
                </a:cxn>
                <a:cxn ang="0">
                  <a:pos x="1055" y="74"/>
                </a:cxn>
                <a:cxn ang="0">
                  <a:pos x="826" y="0"/>
                </a:cxn>
                <a:cxn ang="0">
                  <a:pos x="519" y="208"/>
                </a:cxn>
              </a:cxnLst>
              <a:rect l="0" t="0" r="r" b="b"/>
              <a:pathLst>
                <a:path w="1055" h="449">
                  <a:moveTo>
                    <a:pt x="519" y="208"/>
                  </a:moveTo>
                  <a:cubicBezTo>
                    <a:pt x="382" y="208"/>
                    <a:pt x="265" y="125"/>
                    <a:pt x="215" y="6"/>
                  </a:cubicBezTo>
                  <a:cubicBezTo>
                    <a:pt x="0" y="116"/>
                    <a:pt x="0" y="116"/>
                    <a:pt x="0" y="116"/>
                  </a:cubicBezTo>
                  <a:cubicBezTo>
                    <a:pt x="90" y="312"/>
                    <a:pt x="289" y="449"/>
                    <a:pt x="519" y="449"/>
                  </a:cubicBezTo>
                  <a:cubicBezTo>
                    <a:pt x="765" y="449"/>
                    <a:pt x="975" y="293"/>
                    <a:pt x="1055" y="74"/>
                  </a:cubicBezTo>
                  <a:cubicBezTo>
                    <a:pt x="826" y="0"/>
                    <a:pt x="826" y="0"/>
                    <a:pt x="826" y="0"/>
                  </a:cubicBezTo>
                  <a:cubicBezTo>
                    <a:pt x="778" y="122"/>
                    <a:pt x="658" y="208"/>
                    <a:pt x="519" y="208"/>
                  </a:cubicBezTo>
                  <a:close/>
                </a:path>
              </a:pathLst>
            </a:custGeom>
            <a:gradFill flip="none" rotWithShape="1">
              <a:gsLst>
                <a:gs pos="0">
                  <a:schemeClr val="accent1">
                    <a:lumMod val="50000"/>
                  </a:schemeClr>
                </a:gs>
                <a:gs pos="100000">
                  <a:srgbClr val="FFFFFF"/>
                </a:gs>
              </a:gsLst>
              <a:lin ang="16200000" scaled="1"/>
              <a:tileRect/>
            </a:gradFill>
            <a:ln w="25400">
              <a:gradFill>
                <a:gsLst>
                  <a:gs pos="0">
                    <a:schemeClr val="accent1">
                      <a:tint val="66000"/>
                      <a:satMod val="160000"/>
                      <a:alpha val="0"/>
                    </a:schemeClr>
                  </a:gs>
                  <a:gs pos="50000">
                    <a:schemeClr val="accent4">
                      <a:alpha val="0"/>
                    </a:schemeClr>
                  </a:gs>
                  <a:gs pos="100000">
                    <a:schemeClr val="tx1"/>
                  </a:gs>
                </a:gsLst>
                <a:lin ang="4200000" scaled="0"/>
              </a:gradFill>
              <a:round/>
              <a:headEnd/>
              <a:tailEnd/>
            </a:ln>
          </p:spPr>
          <p:txBody>
            <a:bodyPr vert="horz" wrap="square" lIns="91440" tIns="45720" rIns="91440" bIns="45720" numCol="1" anchor="t" anchorCtr="0" compatLnSpc="1">
              <a:prstTxWarp prst="textNoShape">
                <a:avLst/>
              </a:prstTxWarp>
            </a:bodyPr>
            <a:lstStyle/>
            <a:p>
              <a:pPr defTabSz="914363"/>
              <a:endParaRPr lang="en-US" sz="1050" dirty="0">
                <a:solidFill>
                  <a:srgbClr val="000000"/>
                </a:solidFill>
                <a:latin typeface="Segoe"/>
              </a:endParaRPr>
            </a:p>
          </p:txBody>
        </p:sp>
        <p:sp>
          <p:nvSpPr>
            <p:cNvPr id="80" name="TextBox 79"/>
            <p:cNvSpPr txBox="1"/>
            <p:nvPr/>
          </p:nvSpPr>
          <p:spPr>
            <a:xfrm rot="17886529">
              <a:off x="3796693" y="2355079"/>
              <a:ext cx="889278" cy="746055"/>
            </a:xfrm>
            <a:prstGeom prst="rect">
              <a:avLst/>
            </a:prstGeom>
            <a:noFill/>
          </p:spPr>
          <p:txBody>
            <a:bodyPr wrap="none" rtlCol="0">
              <a:prstTxWarp prst="textArchUp">
                <a:avLst/>
              </a:prstTxWarp>
              <a:spAutoFit/>
            </a:bodyPr>
            <a:lstStyle/>
            <a:p>
              <a:pPr algn="ctr"/>
              <a:r>
                <a:rPr lang="en-US" sz="1400" dirty="0" smtClean="0">
                  <a:solidFill>
                    <a:srgbClr val="000000"/>
                  </a:solidFill>
                  <a:latin typeface="Segoe"/>
                </a:rPr>
                <a:t>Protection</a:t>
              </a:r>
            </a:p>
          </p:txBody>
        </p:sp>
        <p:sp>
          <p:nvSpPr>
            <p:cNvPr id="83" name="TextBox 82"/>
            <p:cNvSpPr txBox="1"/>
            <p:nvPr/>
          </p:nvSpPr>
          <p:spPr>
            <a:xfrm rot="3482516">
              <a:off x="4415922" y="2364089"/>
              <a:ext cx="889278" cy="746055"/>
            </a:xfrm>
            <a:prstGeom prst="rect">
              <a:avLst/>
            </a:prstGeom>
            <a:noFill/>
          </p:spPr>
          <p:txBody>
            <a:bodyPr spcFirstLastPara="1" wrap="none" numCol="1" rtlCol="0">
              <a:prstTxWarp prst="textArchUp">
                <a:avLst/>
              </a:prstTxWarp>
              <a:spAutoFit/>
            </a:bodyPr>
            <a:lstStyle/>
            <a:p>
              <a:pPr algn="ctr"/>
              <a:r>
                <a:rPr lang="en-US" sz="1400" dirty="0" smtClean="0">
                  <a:solidFill>
                    <a:srgbClr val="000000"/>
                  </a:solidFill>
                  <a:latin typeface="Segoe"/>
                </a:rPr>
                <a:t>Access</a:t>
              </a:r>
            </a:p>
          </p:txBody>
        </p:sp>
        <p:sp>
          <p:nvSpPr>
            <p:cNvPr id="84" name="TextBox 83"/>
            <p:cNvSpPr txBox="1"/>
            <p:nvPr/>
          </p:nvSpPr>
          <p:spPr>
            <a:xfrm>
              <a:off x="4006529" y="3005183"/>
              <a:ext cx="1163697" cy="746055"/>
            </a:xfrm>
            <a:prstGeom prst="rect">
              <a:avLst/>
            </a:prstGeom>
            <a:noFill/>
          </p:spPr>
          <p:txBody>
            <a:bodyPr spcFirstLastPara="1" wrap="none" numCol="1" rtlCol="0">
              <a:prstTxWarp prst="textArchDown">
                <a:avLst/>
              </a:prstTxWarp>
              <a:spAutoFit/>
            </a:bodyPr>
            <a:lstStyle/>
            <a:p>
              <a:pPr algn="ctr" defTabSz="914363"/>
              <a:r>
                <a:rPr lang="en-US" sz="1400" dirty="0" smtClean="0">
                  <a:solidFill>
                    <a:srgbClr val="000000"/>
                  </a:solidFill>
                  <a:latin typeface="Segoe"/>
                </a:rPr>
                <a:t>Management</a:t>
              </a:r>
            </a:p>
          </p:txBody>
        </p:sp>
        <p:sp>
          <p:nvSpPr>
            <p:cNvPr id="71" name="Oval 70"/>
            <p:cNvSpPr/>
            <p:nvPr/>
          </p:nvSpPr>
          <p:spPr bwMode="auto">
            <a:xfrm>
              <a:off x="4050457" y="2437251"/>
              <a:ext cx="1045028" cy="1045028"/>
            </a:xfrm>
            <a:prstGeom prst="ellipse">
              <a:avLst/>
            </a:prstGeom>
            <a:gradFill>
              <a:gsLst>
                <a:gs pos="24000">
                  <a:schemeClr val="bg1"/>
                </a:gs>
                <a:gs pos="81000">
                  <a:schemeClr val="bg1">
                    <a:lumMod val="65000"/>
                    <a:lumOff val="35000"/>
                  </a:schemeClr>
                </a:gs>
                <a:gs pos="100000">
                  <a:schemeClr val="bg1">
                    <a:lumMod val="65000"/>
                    <a:lumOff val="35000"/>
                  </a:schemeClr>
                </a:gs>
              </a:gsLst>
              <a:path path="circle">
                <a:fillToRect l="50000" t="50000" r="50000" b="50000"/>
              </a:path>
            </a:gradFill>
            <a:ln w="9525">
              <a:noFill/>
              <a:round/>
              <a:headEnd/>
              <a:tailEnd/>
            </a:ln>
          </p:spPr>
          <p:txBody>
            <a:bodyPr vert="horz" wrap="none" lIns="91440" tIns="45720" rIns="91440" bIns="45720" numCol="1" anchor="ctr" anchorCtr="0" compatLnSpc="1">
              <a:prstTxWarp prst="textNoShape">
                <a:avLst/>
              </a:prstTxWarp>
            </a:bodyPr>
            <a:lstStyle/>
            <a:p>
              <a:pPr algn="ctr" defTabSz="914363"/>
              <a:r>
                <a:rPr lang="en-US" dirty="0" smtClean="0"/>
                <a:t>Identity</a:t>
              </a:r>
            </a:p>
          </p:txBody>
        </p:sp>
      </p:grpSp>
      <p:sp>
        <p:nvSpPr>
          <p:cNvPr id="57" name="Pentagon 56"/>
          <p:cNvSpPr/>
          <p:nvPr/>
        </p:nvSpPr>
        <p:spPr bwMode="auto">
          <a:xfrm>
            <a:off x="5853600" y="5582634"/>
            <a:ext cx="3290400" cy="795129"/>
          </a:xfrm>
          <a:prstGeom prst="homePlate">
            <a:avLst>
              <a:gd name="adj" fmla="val 0"/>
            </a:avLst>
          </a:prstGeom>
          <a:solidFill>
            <a:schemeClr val="bg1">
              <a:lumMod val="85000"/>
              <a:lumOff val="15000"/>
            </a:schemeClr>
          </a:solidFill>
          <a:ln w="22225">
            <a:noFill/>
            <a:round/>
            <a:headEnd/>
            <a:tailEnd/>
          </a:ln>
        </p:spPr>
        <p:txBody>
          <a:bodyPr vert="horz" wrap="square" lIns="0" tIns="45720" rIns="365760" bIns="45720" numCol="1" anchor="t" anchorCtr="0" compatLnSpc="1">
            <a:prstTxWarp prst="textNoShape">
              <a:avLst/>
            </a:prstTxWarp>
          </a:bodyPr>
          <a:lstStyle/>
          <a:p>
            <a:pPr algn="ctr" rtl="0">
              <a:defRPr/>
            </a:pPr>
            <a:endParaRPr lang="en-US" sz="2400" b="1" kern="1200" dirty="0">
              <a:gradFill>
                <a:gsLst>
                  <a:gs pos="0">
                    <a:srgbClr val="FFFFFF"/>
                  </a:gs>
                  <a:gs pos="50000">
                    <a:srgbClr val="FFFFFF">
                      <a:lumMod val="75000"/>
                    </a:srgbClr>
                  </a:gs>
                  <a:gs pos="100000">
                    <a:srgbClr val="FFFFFF">
                      <a:lumMod val="65000"/>
                    </a:srgbClr>
                  </a:gs>
                </a:gsLst>
                <a:lin ang="5400000" scaled="1"/>
              </a:gradFill>
              <a:effectLst>
                <a:glow rad="63500">
                  <a:srgbClr val="000000">
                    <a:alpha val="40000"/>
                  </a:srgbClr>
                </a:glow>
              </a:effectLst>
              <a:latin typeface="Segoe Light" pitchFamily="34" charset="0"/>
              <a:ea typeface="+mn-ea"/>
              <a:cs typeface="+mn-cs"/>
            </a:endParaRPr>
          </a:p>
        </p:txBody>
      </p:sp>
      <p:sp>
        <p:nvSpPr>
          <p:cNvPr id="47" name="Pentagon 46"/>
          <p:cNvSpPr/>
          <p:nvPr/>
        </p:nvSpPr>
        <p:spPr bwMode="auto">
          <a:xfrm>
            <a:off x="-1" y="5583686"/>
            <a:ext cx="6225871" cy="795129"/>
          </a:xfrm>
          <a:prstGeom prst="homePlate">
            <a:avLst>
              <a:gd name="adj" fmla="val 35857"/>
            </a:avLst>
          </a:prstGeom>
          <a:gradFill flip="none" rotWithShape="1">
            <a:gsLst>
              <a:gs pos="0">
                <a:schemeClr val="accent1">
                  <a:lumMod val="50000"/>
                </a:schemeClr>
              </a:gs>
              <a:gs pos="50000">
                <a:schemeClr val="accent1">
                  <a:lumMod val="50000"/>
                </a:schemeClr>
              </a:gs>
              <a:gs pos="80000">
                <a:schemeClr val="accent1">
                  <a:lumMod val="75000"/>
                  <a:alpha val="40000"/>
                </a:schemeClr>
              </a:gs>
              <a:gs pos="100000">
                <a:schemeClr val="bg1">
                  <a:lumMod val="85000"/>
                  <a:alpha val="0"/>
                </a:schemeClr>
              </a:gs>
            </a:gsLst>
            <a:lin ang="10800000" scaled="0"/>
            <a:tileRect/>
          </a:gradFill>
          <a:ln>
            <a:gradFill>
              <a:gsLst>
                <a:gs pos="0">
                  <a:schemeClr val="bg2">
                    <a:alpha val="0"/>
                  </a:schemeClr>
                </a:gs>
                <a:gs pos="50000">
                  <a:schemeClr val="bg1">
                    <a:alpha val="0"/>
                  </a:schemeClr>
                </a:gs>
                <a:gs pos="100000">
                  <a:schemeClr val="bg2">
                    <a:lumMod val="75000"/>
                    <a:alpha val="0"/>
                  </a:schemeClr>
                </a:gs>
              </a:gsLst>
              <a:lin ang="10800000" scaled="0"/>
            </a:gradFill>
            <a:headEnd type="none" w="med" len="med"/>
            <a:tailEnd type="none" w="med" len="med"/>
          </a:ln>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365760" tIns="45718" rIns="91436" bIns="45718" numCol="1" rtlCol="0" anchor="ctr" anchorCtr="0" compatLnSpc="1">
            <a:prstTxWarp prst="textNoShape">
              <a:avLst/>
            </a:prstTxWarp>
          </a:bodyPr>
          <a:lstStyle/>
          <a:p>
            <a:pPr defTabSz="914099">
              <a:defRPr/>
            </a:pPr>
            <a:endParaRPr lang="en-US" sz="1600" dirty="0" smtClean="0">
              <a:solidFill>
                <a:schemeClr val="accent1">
                  <a:lumMod val="10000"/>
                </a:schemeClr>
              </a:solidFill>
              <a:latin typeface="Segoe" charset="0"/>
            </a:endParaRPr>
          </a:p>
        </p:txBody>
      </p:sp>
      <p:grpSp>
        <p:nvGrpSpPr>
          <p:cNvPr id="35" name="Group 45"/>
          <p:cNvGrpSpPr/>
          <p:nvPr/>
        </p:nvGrpSpPr>
        <p:grpSpPr>
          <a:xfrm>
            <a:off x="4871897" y="5194067"/>
            <a:ext cx="4245416" cy="1541754"/>
            <a:chOff x="4871897" y="5247857"/>
            <a:chExt cx="4245416" cy="1541754"/>
          </a:xfrm>
        </p:grpSpPr>
        <p:pic>
          <p:nvPicPr>
            <p:cNvPr id="44" name="Picture 1"/>
            <p:cNvPicPr>
              <a:picLocks noChangeAspect="1" noChangeArrowheads="1"/>
            </p:cNvPicPr>
            <p:nvPr/>
          </p:nvPicPr>
          <p:blipFill>
            <a:blip r:embed="rId4" cstate="print">
              <a:duotone>
                <a:prstClr val="black"/>
                <a:schemeClr val="accent1">
                  <a:tint val="45000"/>
                  <a:satMod val="400000"/>
                </a:schemeClr>
              </a:duotone>
            </a:blip>
            <a:srcRect/>
            <a:stretch>
              <a:fillRect/>
            </a:stretch>
          </p:blipFill>
          <p:spPr bwMode="auto">
            <a:xfrm>
              <a:off x="4871897" y="5247857"/>
              <a:ext cx="4245416" cy="1541754"/>
            </a:xfrm>
            <a:prstGeom prst="rect">
              <a:avLst/>
            </a:prstGeom>
            <a:noFill/>
            <a:ln w="9525">
              <a:noFill/>
              <a:miter lim="800000"/>
              <a:headEnd/>
              <a:tailEnd/>
            </a:ln>
            <a:effectLst/>
          </p:spPr>
        </p:pic>
        <p:sp>
          <p:nvSpPr>
            <p:cNvPr id="46" name="TextBox 45"/>
            <p:cNvSpPr txBox="1"/>
            <p:nvPr/>
          </p:nvSpPr>
          <p:spPr>
            <a:xfrm>
              <a:off x="6261528" y="5608316"/>
              <a:ext cx="671979" cy="307777"/>
            </a:xfrm>
            <a:prstGeom prst="rect">
              <a:avLst/>
            </a:prstGeom>
          </p:spPr>
          <p:txBody>
            <a:bodyPr wrap="none" rtlCol="0">
              <a:spAutoFit/>
            </a:bodyPr>
            <a:lstStyle/>
            <a:p>
              <a:pPr algn="r" rtl="0"/>
              <a:r>
                <a:rPr lang="en-US" sz="1400" b="1" kern="1200" dirty="0">
                  <a:latin typeface="Segoe"/>
                  <a:ea typeface="+mn-ea"/>
                  <a:cs typeface="+mn-cs"/>
                </a:rPr>
                <a:t>Block</a:t>
              </a:r>
            </a:p>
          </p:txBody>
        </p:sp>
        <p:sp>
          <p:nvSpPr>
            <p:cNvPr id="48" name="TextBox 47"/>
            <p:cNvSpPr txBox="1"/>
            <p:nvPr/>
          </p:nvSpPr>
          <p:spPr>
            <a:xfrm>
              <a:off x="5520939" y="5353929"/>
              <a:ext cx="1412557" cy="307777"/>
            </a:xfrm>
            <a:prstGeom prst="rect">
              <a:avLst/>
            </a:prstGeom>
            <a:noFill/>
          </p:spPr>
          <p:txBody>
            <a:bodyPr wrap="square" rtlCol="0">
              <a:spAutoFit/>
            </a:bodyPr>
            <a:lstStyle/>
            <a:p>
              <a:pPr algn="r" rtl="0"/>
              <a:r>
                <a:rPr lang="en-US" sz="1400" i="1" kern="1200" dirty="0">
                  <a:latin typeface="Segoe"/>
                  <a:ea typeface="+mn-ea"/>
                  <a:cs typeface="+mn-cs"/>
                </a:rPr>
                <a:t>from:</a:t>
              </a:r>
            </a:p>
          </p:txBody>
        </p:sp>
        <p:sp>
          <p:nvSpPr>
            <p:cNvPr id="51" name="TextBox 50"/>
            <p:cNvSpPr txBox="1"/>
            <p:nvPr/>
          </p:nvSpPr>
          <p:spPr>
            <a:xfrm>
              <a:off x="7041601" y="5608316"/>
              <a:ext cx="771365" cy="307777"/>
            </a:xfrm>
            <a:prstGeom prst="rect">
              <a:avLst/>
            </a:prstGeom>
          </p:spPr>
          <p:txBody>
            <a:bodyPr wrap="none" rtlCol="0">
              <a:spAutoFit/>
            </a:bodyPr>
            <a:lstStyle/>
            <a:p>
              <a:pPr algn="l" rtl="0"/>
              <a:r>
                <a:rPr lang="en-US" sz="1400" b="1" kern="1200" dirty="0">
                  <a:latin typeface="Segoe"/>
                  <a:ea typeface="+mn-ea"/>
                  <a:cs typeface="+mn-cs"/>
                </a:rPr>
                <a:t>Enable</a:t>
              </a:r>
            </a:p>
          </p:txBody>
        </p:sp>
        <p:sp>
          <p:nvSpPr>
            <p:cNvPr id="52" name="TextBox 51"/>
            <p:cNvSpPr txBox="1"/>
            <p:nvPr/>
          </p:nvSpPr>
          <p:spPr>
            <a:xfrm>
              <a:off x="6378548" y="5871917"/>
              <a:ext cx="554959" cy="307777"/>
            </a:xfrm>
            <a:prstGeom prst="rect">
              <a:avLst/>
            </a:prstGeom>
          </p:spPr>
          <p:txBody>
            <a:bodyPr wrap="none" rtlCol="0">
              <a:spAutoFit/>
            </a:bodyPr>
            <a:lstStyle/>
            <a:p>
              <a:pPr algn="r" rtl="0"/>
              <a:r>
                <a:rPr lang="en-US" sz="1400" b="1" kern="1200" dirty="0">
                  <a:latin typeface="Segoe"/>
                  <a:ea typeface="+mn-ea"/>
                  <a:cs typeface="+mn-cs"/>
                </a:rPr>
                <a:t>Cost</a:t>
              </a:r>
            </a:p>
          </p:txBody>
        </p:sp>
        <p:sp>
          <p:nvSpPr>
            <p:cNvPr id="53" name="TextBox 52"/>
            <p:cNvSpPr txBox="1"/>
            <p:nvPr/>
          </p:nvSpPr>
          <p:spPr>
            <a:xfrm>
              <a:off x="7041601" y="5871917"/>
              <a:ext cx="652486" cy="307777"/>
            </a:xfrm>
            <a:prstGeom prst="rect">
              <a:avLst/>
            </a:prstGeom>
          </p:spPr>
          <p:txBody>
            <a:bodyPr wrap="none" rtlCol="0">
              <a:spAutoFit/>
            </a:bodyPr>
            <a:lstStyle/>
            <a:p>
              <a:pPr algn="l" rtl="0"/>
              <a:r>
                <a:rPr lang="en-US" sz="1400" b="1" kern="1200" dirty="0">
                  <a:latin typeface="Segoe"/>
                  <a:ea typeface="+mn-ea"/>
                  <a:cs typeface="+mn-cs"/>
                </a:rPr>
                <a:t>Value</a:t>
              </a:r>
            </a:p>
          </p:txBody>
        </p:sp>
        <p:sp>
          <p:nvSpPr>
            <p:cNvPr id="54" name="TextBox 53"/>
            <p:cNvSpPr txBox="1"/>
            <p:nvPr/>
          </p:nvSpPr>
          <p:spPr>
            <a:xfrm>
              <a:off x="6211836" y="6132305"/>
              <a:ext cx="721672" cy="307777"/>
            </a:xfrm>
            <a:prstGeom prst="rect">
              <a:avLst/>
            </a:prstGeom>
          </p:spPr>
          <p:txBody>
            <a:bodyPr wrap="none" rtlCol="0">
              <a:spAutoFit/>
            </a:bodyPr>
            <a:lstStyle/>
            <a:p>
              <a:pPr algn="r" rtl="0"/>
              <a:r>
                <a:rPr lang="en-US" sz="1400" b="1" kern="1200" dirty="0">
                  <a:latin typeface="Segoe"/>
                  <a:ea typeface="+mn-ea"/>
                  <a:cs typeface="+mn-cs"/>
                </a:rPr>
                <a:t>Siloed</a:t>
              </a:r>
            </a:p>
          </p:txBody>
        </p:sp>
        <p:sp>
          <p:nvSpPr>
            <p:cNvPr id="55" name="TextBox 54"/>
            <p:cNvSpPr txBox="1"/>
            <p:nvPr/>
          </p:nvSpPr>
          <p:spPr>
            <a:xfrm>
              <a:off x="7041601" y="6132305"/>
              <a:ext cx="946093" cy="307777"/>
            </a:xfrm>
            <a:prstGeom prst="rect">
              <a:avLst/>
            </a:prstGeom>
          </p:spPr>
          <p:txBody>
            <a:bodyPr wrap="none" rtlCol="0">
              <a:spAutoFit/>
            </a:bodyPr>
            <a:lstStyle/>
            <a:p>
              <a:pPr algn="l" rtl="0"/>
              <a:r>
                <a:rPr lang="en-US" sz="1400" b="1" kern="1200" dirty="0">
                  <a:latin typeface="Segoe"/>
                  <a:ea typeface="+mn-ea"/>
                  <a:cs typeface="+mn-cs"/>
                </a:rPr>
                <a:t>Seamless</a:t>
              </a:r>
            </a:p>
          </p:txBody>
        </p:sp>
        <p:sp>
          <p:nvSpPr>
            <p:cNvPr id="56" name="TextBox 55"/>
            <p:cNvSpPr txBox="1"/>
            <p:nvPr/>
          </p:nvSpPr>
          <p:spPr>
            <a:xfrm>
              <a:off x="7052840" y="5353929"/>
              <a:ext cx="1412557" cy="307777"/>
            </a:xfrm>
            <a:prstGeom prst="rect">
              <a:avLst/>
            </a:prstGeom>
            <a:noFill/>
          </p:spPr>
          <p:txBody>
            <a:bodyPr wrap="square" rtlCol="0">
              <a:spAutoFit/>
            </a:bodyPr>
            <a:lstStyle/>
            <a:p>
              <a:pPr algn="l" rtl="0"/>
              <a:r>
                <a:rPr lang="en-US" sz="1400" i="1" kern="1200" dirty="0">
                  <a:latin typeface="Segoe"/>
                  <a:ea typeface="+mn-ea"/>
                  <a:cs typeface="+mn-cs"/>
                </a:rPr>
                <a:t>to:</a:t>
              </a:r>
            </a:p>
          </p:txBody>
        </p:sp>
      </p:grpSp>
    </p:spTree>
    <p:extLst>
      <p:ext uri="{BB962C8B-B14F-4D97-AF65-F5344CB8AC3E}">
        <p14:creationId xmlns:p14="http://schemas.microsoft.com/office/powerpoint/2010/main" xmlns="" val="33052503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wipe(left)">
                                      <p:cBhvr>
                                        <p:cTn id="1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bwMode="auto">
          <a:xfrm>
            <a:off x="572387" y="2418797"/>
            <a:ext cx="7874927" cy="2598280"/>
          </a:xfrm>
          <a:prstGeom prst="roundRect">
            <a:avLst>
              <a:gd name="adj" fmla="val 3869"/>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latin typeface="Arial" charset="0"/>
              <a:ea typeface="ＭＳ Ｐゴシック" charset="-128"/>
              <a:cs typeface="ＭＳ Ｐゴシック" charset="-128"/>
            </a:endParaRPr>
          </a:p>
        </p:txBody>
      </p:sp>
      <p:sp>
        <p:nvSpPr>
          <p:cNvPr id="58" name="Rounded Rectangle 57"/>
          <p:cNvSpPr/>
          <p:nvPr/>
        </p:nvSpPr>
        <p:spPr bwMode="auto">
          <a:xfrm>
            <a:off x="634536" y="2135991"/>
            <a:ext cx="7750629" cy="2823030"/>
          </a:xfrm>
          <a:prstGeom prst="roundRect">
            <a:avLst>
              <a:gd name="adj" fmla="val 2902"/>
            </a:avLst>
          </a:prstGeom>
          <a:solidFill>
            <a:schemeClr val="tx1"/>
          </a:solidFill>
          <a:ln w="19050">
            <a:noFill/>
            <a:headEnd type="none" w="med" len="med"/>
            <a:tailEnd type="none" w="med" len="med"/>
          </a:ln>
          <a:effectLst/>
        </p:spPr>
        <p:style>
          <a:lnRef idx="1">
            <a:schemeClr val="accent3"/>
          </a:lnRef>
          <a:fillRef idx="1002">
            <a:schemeClr val="lt1"/>
          </a:fillRef>
          <a:effectRef idx="1">
            <a:schemeClr val="accent3"/>
          </a:effectRef>
          <a:fontRef idx="minor">
            <a:schemeClr val="dk1"/>
          </a:fontRef>
        </p:style>
        <p:txBody>
          <a:bodyPr vert="horz" wrap="square" lIns="91436" tIns="0" rIns="91436" bIns="45718" numCol="1" rtlCol="0" anchor="t" anchorCtr="0" compatLnSpc="1">
            <a:prstTxWarp prst="textNoShape">
              <a:avLst/>
            </a:prstTxWarp>
          </a:bodyPr>
          <a:lstStyle/>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099" fontAlgn="base">
              <a:spcBef>
                <a:spcPct val="0"/>
              </a:spcBef>
              <a:spcAft>
                <a:spcPct val="0"/>
              </a:spcAft>
            </a:pPr>
            <a:endParaRPr lang="en-US" sz="1400" b="1" dirty="0">
              <a:solidFill>
                <a:schemeClr val="tx1"/>
              </a:solidFill>
            </a:endParaRPr>
          </a:p>
        </p:txBody>
      </p:sp>
      <p:pic>
        <p:nvPicPr>
          <p:cNvPr id="60" name="Picture 3" descr="C:\Users\joel.sloss.ADVAIYA\Desktop\Logos\Forefront Unified Access Gateway\forefront unified access gateway grid bl h.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19206" y="3149292"/>
            <a:ext cx="1877413" cy="485881"/>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
        <p:nvSpPr>
          <p:cNvPr id="51" name="Flowchart: Alternate Process 50"/>
          <p:cNvSpPr/>
          <p:nvPr/>
        </p:nvSpPr>
        <p:spPr bwMode="auto">
          <a:xfrm>
            <a:off x="572558" y="2085191"/>
            <a:ext cx="7877174" cy="621792"/>
          </a:xfrm>
          <a:prstGeom prst="flowChartAlternateProcess">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indent="-171450" algn="ctr" fontAlgn="base">
              <a:lnSpc>
                <a:spcPts val="1900"/>
              </a:lnSpc>
              <a:spcBef>
                <a:spcPts val="200"/>
              </a:spcBef>
              <a:spcAft>
                <a:spcPts val="100"/>
              </a:spcAft>
              <a:defRPr/>
            </a:pPr>
            <a:endParaRPr lang="en-US" dirty="0" smtClean="0">
              <a:solidFill>
                <a:srgbClr val="FFFFFF"/>
              </a:solidFill>
              <a:latin typeface="Segoe" charset="0"/>
            </a:endParaRPr>
          </a:p>
        </p:txBody>
      </p:sp>
      <p:sp>
        <p:nvSpPr>
          <p:cNvPr id="59" name="Flowchart: Alternate Process 58"/>
          <p:cNvSpPr/>
          <p:nvPr/>
        </p:nvSpPr>
        <p:spPr bwMode="auto">
          <a:xfrm>
            <a:off x="572558" y="5095091"/>
            <a:ext cx="7877174" cy="621792"/>
          </a:xfrm>
          <a:prstGeom prst="flowChartAlternateProcess">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lnSpc>
                <a:spcPts val="1900"/>
              </a:lnSpc>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6" name="Title 65"/>
          <p:cNvSpPr>
            <a:spLocks noGrp="1"/>
          </p:cNvSpPr>
          <p:nvPr>
            <p:ph type="title"/>
          </p:nvPr>
        </p:nvSpPr>
        <p:spPr/>
        <p:txBody>
          <a:bodyPr/>
          <a:lstStyle/>
          <a:p>
            <a:r>
              <a:rPr lang="en-US" dirty="0" smtClean="0"/>
              <a:t>Business Ready Security Solutions</a:t>
            </a:r>
            <a:endParaRPr lang="en-US" dirty="0"/>
          </a:p>
        </p:txBody>
      </p:sp>
      <p:sp>
        <p:nvSpPr>
          <p:cNvPr id="16" name="TextBox 15"/>
          <p:cNvSpPr txBox="1"/>
          <p:nvPr/>
        </p:nvSpPr>
        <p:spPr>
          <a:xfrm>
            <a:off x="2584083" y="2210221"/>
            <a:ext cx="3749040" cy="371733"/>
          </a:xfrm>
          <a:prstGeom prst="bracketPair">
            <a:avLst/>
          </a:prstGeom>
          <a:gradFill>
            <a:gsLst>
              <a:gs pos="23000">
                <a:schemeClr val="accent1">
                  <a:lumMod val="40000"/>
                  <a:lumOff val="60000"/>
                </a:schemeClr>
              </a:gs>
              <a:gs pos="81000">
                <a:schemeClr val="accent1">
                  <a:lumMod val="60000"/>
                  <a:lumOff val="40000"/>
                </a:schemeClr>
              </a:gs>
              <a:gs pos="100000">
                <a:schemeClr val="accent1">
                  <a:lumMod val="75000"/>
                </a:schemeClr>
              </a:gs>
            </a:gsLst>
            <a:path path="circle">
              <a:fillToRect l="50000" t="50000" r="50000" b="50000"/>
            </a:path>
          </a:gradFill>
          <a:ln>
            <a:solidFill>
              <a:schemeClr val="tx1">
                <a:lumMod val="85000"/>
              </a:schemeClr>
            </a:solidFill>
          </a:ln>
        </p:spPr>
        <p:style>
          <a:lnRef idx="1">
            <a:schemeClr val="dk1"/>
          </a:lnRef>
          <a:fillRef idx="0">
            <a:schemeClr val="dk1"/>
          </a:fillRef>
          <a:effectRef idx="0">
            <a:schemeClr val="dk1"/>
          </a:effectRef>
          <a:fontRef idx="minor">
            <a:schemeClr val="tx1"/>
          </a:fontRef>
        </p:style>
        <p:txBody>
          <a:bodyPr wrap="square" anchor="ctr">
            <a:noAutofit/>
          </a:bodyPr>
          <a:lstStyle/>
          <a:p>
            <a:pPr algn="ctr">
              <a:defRPr/>
            </a:pPr>
            <a:r>
              <a:rPr lang="en-US" kern="0" dirty="0" smtClean="0">
                <a:solidFill>
                  <a:schemeClr val="bg1"/>
                </a:solidFill>
                <a:latin typeface="Segoe" charset="0"/>
              </a:rPr>
              <a:t>Information Protection</a:t>
            </a:r>
          </a:p>
        </p:txBody>
      </p:sp>
      <p:sp>
        <p:nvSpPr>
          <p:cNvPr id="17" name="TextBox 16"/>
          <p:cNvSpPr txBox="1"/>
          <p:nvPr/>
        </p:nvSpPr>
        <p:spPr>
          <a:xfrm>
            <a:off x="2584109" y="5147564"/>
            <a:ext cx="3749040" cy="374904"/>
          </a:xfrm>
          <a:prstGeom prst="bracketPair">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lnSpc>
                <a:spcPts val="1900"/>
              </a:lnSpc>
              <a:spcBef>
                <a:spcPct val="0"/>
              </a:spcBef>
              <a:spcAft>
                <a:spcPct val="0"/>
              </a:spcAft>
              <a:defRPr/>
            </a:pPr>
            <a:r>
              <a:rPr lang="en-US" sz="1600" dirty="0" smtClean="0">
                <a:solidFill>
                  <a:srgbClr val="FFFFFF"/>
                </a:solidFill>
                <a:effectLst>
                  <a:outerShdw blurRad="38100" dist="38100" dir="2700000" algn="tl">
                    <a:srgbClr val="000000">
                      <a:alpha val="43137"/>
                    </a:srgbClr>
                  </a:outerShdw>
                </a:effectLst>
                <a:latin typeface="Segoe" pitchFamily="34" charset="0"/>
              </a:rPr>
              <a:t>Identity and Access Management</a:t>
            </a:r>
          </a:p>
        </p:txBody>
      </p:sp>
      <p:pic>
        <p:nvPicPr>
          <p:cNvPr id="35" name="Picture 34" descr="ExchangeSvr2010_h_rgb.png"/>
          <p:cNvPicPr>
            <a:picLocks noChangeAspect="1"/>
          </p:cNvPicPr>
          <p:nvPr/>
        </p:nvPicPr>
        <p:blipFill>
          <a:blip r:embed="rId4" cstate="print"/>
          <a:stretch>
            <a:fillRect/>
          </a:stretch>
        </p:blipFill>
        <p:spPr>
          <a:xfrm>
            <a:off x="819206" y="4214432"/>
            <a:ext cx="1905770" cy="308003"/>
          </a:xfrm>
          <a:prstGeom prst="rect">
            <a:avLst/>
          </a:prstGeom>
          <a:noFill/>
          <a:ln>
            <a:noFill/>
          </a:ln>
        </p:spPr>
      </p:pic>
      <p:pic>
        <p:nvPicPr>
          <p:cNvPr id="36" name="Picture 35" descr="ExchangeSvr2010_h_rgb.png"/>
          <p:cNvPicPr>
            <a:picLocks noChangeAspect="1"/>
          </p:cNvPicPr>
          <p:nvPr/>
        </p:nvPicPr>
        <p:blipFill>
          <a:blip r:embed="rId5" cstate="print"/>
          <a:stretch>
            <a:fillRect/>
          </a:stretch>
        </p:blipFill>
        <p:spPr>
          <a:xfrm>
            <a:off x="3133517" y="4210501"/>
            <a:ext cx="2013022" cy="299754"/>
          </a:xfrm>
          <a:prstGeom prst="rect">
            <a:avLst/>
          </a:prstGeom>
          <a:noFill/>
          <a:ln>
            <a:noFill/>
          </a:ln>
        </p:spPr>
      </p:pic>
      <p:pic>
        <p:nvPicPr>
          <p:cNvPr id="23" name="Picture 22" descr="RSA_logo.png"/>
          <p:cNvPicPr>
            <a:picLocks noChangeAspect="1"/>
          </p:cNvPicPr>
          <p:nvPr/>
        </p:nvPicPr>
        <p:blipFill>
          <a:blip r:embed="rId6" cstate="print"/>
          <a:stretch>
            <a:fillRect/>
          </a:stretch>
        </p:blipFill>
        <p:spPr>
          <a:xfrm>
            <a:off x="7027459" y="4170215"/>
            <a:ext cx="1041207" cy="449099"/>
          </a:xfrm>
          <a:prstGeom prst="rect">
            <a:avLst/>
          </a:prstGeom>
        </p:spPr>
      </p:pic>
      <p:pic>
        <p:nvPicPr>
          <p:cNvPr id="1026" name="Picture 2" descr="C:\Users\joel.sloss.ADVAIYA\Desktop\Logos\Windows 7\Windows 7 (brand)\windows 7 bl h.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695979" y="4320042"/>
            <a:ext cx="968197" cy="155132"/>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pic>
        <p:nvPicPr>
          <p:cNvPr id="2" name="Picture 1"/>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5583220" y="3197956"/>
            <a:ext cx="2635623" cy="399854"/>
          </a:xfrm>
          <a:prstGeom prst="rect">
            <a:avLst/>
          </a:prstGeom>
        </p:spPr>
      </p:pic>
      <p:pic>
        <p:nvPicPr>
          <p:cNvPr id="32" name="Picture 3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3033655" y="3196626"/>
            <a:ext cx="2289128" cy="396428"/>
          </a:xfrm>
          <a:prstGeom prst="rect">
            <a:avLst/>
          </a:prstGeom>
        </p:spPr>
      </p:pic>
      <p:sp>
        <p:nvSpPr>
          <p:cNvPr id="22" name="Rounded Rectangle 21"/>
          <p:cNvSpPr/>
          <p:nvPr/>
        </p:nvSpPr>
        <p:spPr bwMode="auto">
          <a:xfrm>
            <a:off x="572558" y="1450693"/>
            <a:ext cx="2569464" cy="621792"/>
          </a:xfrm>
          <a:prstGeom prst="round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indent="-171450" algn="ctr" defTabSz="914099" fontAlgn="base">
              <a:spcBef>
                <a:spcPct val="0"/>
              </a:spcBef>
              <a:spcAft>
                <a:spcPct val="0"/>
              </a:spcAf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24" name="Rounded Rectangle 23"/>
          <p:cNvSpPr/>
          <p:nvPr/>
        </p:nvSpPr>
        <p:spPr bwMode="auto">
          <a:xfrm>
            <a:off x="3228890" y="1450693"/>
            <a:ext cx="2569464" cy="621792"/>
          </a:xfrm>
          <a:prstGeom prst="round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099" fontAlgn="base">
              <a:lnSpc>
                <a:spcPts val="1900"/>
              </a:lnSpc>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5" name="Rounded Rectangle 24"/>
          <p:cNvSpPr/>
          <p:nvPr/>
        </p:nvSpPr>
        <p:spPr bwMode="auto">
          <a:xfrm>
            <a:off x="5888397" y="1450693"/>
            <a:ext cx="2569464" cy="621792"/>
          </a:xfrm>
          <a:prstGeom prst="round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indent="-171450"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6" name="TextBox 25"/>
          <p:cNvSpPr txBox="1"/>
          <p:nvPr/>
        </p:nvSpPr>
        <p:spPr>
          <a:xfrm>
            <a:off x="682399" y="1562209"/>
            <a:ext cx="2377440" cy="371733"/>
          </a:xfrm>
          <a:prstGeom prst="bracketPair">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lnSpc>
                <a:spcPts val="1900"/>
              </a:lnSpc>
              <a:spcBef>
                <a:spcPct val="0"/>
              </a:spcBef>
              <a:spcAft>
                <a:spcPct val="0"/>
              </a:spcAft>
              <a:defRPr/>
            </a:pPr>
            <a:r>
              <a:rPr lang="en-US" sz="1600" dirty="0" smtClean="0">
                <a:solidFill>
                  <a:srgbClr val="FFFFFF"/>
                </a:solidFill>
                <a:effectLst>
                  <a:outerShdw blurRad="38100" dist="38100" dir="2700000" algn="tl">
                    <a:srgbClr val="000000">
                      <a:alpha val="43137"/>
                    </a:srgbClr>
                  </a:outerShdw>
                </a:effectLst>
                <a:latin typeface="Segoe" pitchFamily="34" charset="0"/>
              </a:rPr>
              <a:t>Secure Messaging</a:t>
            </a:r>
          </a:p>
        </p:txBody>
      </p:sp>
      <p:sp>
        <p:nvSpPr>
          <p:cNvPr id="34" name="TextBox 33"/>
          <p:cNvSpPr txBox="1"/>
          <p:nvPr/>
        </p:nvSpPr>
        <p:spPr>
          <a:xfrm>
            <a:off x="5989266" y="1562209"/>
            <a:ext cx="2377440" cy="371733"/>
          </a:xfrm>
          <a:prstGeom prst="bracketPair">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lvl="0" indent="0" algn="ctr" defTabSz="914099" fontAlgn="base">
              <a:lnSpc>
                <a:spcPts val="1900"/>
              </a:lnSpc>
              <a:spcBef>
                <a:spcPct val="0"/>
              </a:spcBef>
              <a:spcAft>
                <a:spcPct val="0"/>
              </a:spcAft>
              <a:buClrTx/>
              <a:buSzTx/>
              <a:buFontTx/>
              <a:buNone/>
              <a:tabLst/>
              <a:defRPr/>
            </a:pPr>
            <a:r>
              <a:rPr lang="en-US" sz="1600" dirty="0" smtClean="0">
                <a:solidFill>
                  <a:srgbClr val="FFFFFF"/>
                </a:solidFill>
                <a:effectLst>
                  <a:outerShdw blurRad="38100" dist="38100" dir="2700000" algn="tl">
                    <a:srgbClr val="000000">
                      <a:alpha val="43137"/>
                    </a:srgbClr>
                  </a:outerShdw>
                </a:effectLst>
                <a:latin typeface="Segoe" pitchFamily="34" charset="0"/>
              </a:rPr>
              <a:t>Secure Endpoint</a:t>
            </a:r>
          </a:p>
        </p:txBody>
      </p:sp>
      <p:sp>
        <p:nvSpPr>
          <p:cNvPr id="37" name="TextBox 36"/>
          <p:cNvSpPr txBox="1"/>
          <p:nvPr/>
        </p:nvSpPr>
        <p:spPr>
          <a:xfrm>
            <a:off x="3324902" y="1562209"/>
            <a:ext cx="2377440" cy="371733"/>
          </a:xfrm>
          <a:prstGeom prst="bracketPair">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lnSpc>
                <a:spcPts val="1900"/>
              </a:lnSpc>
              <a:spcBef>
                <a:spcPct val="0"/>
              </a:spcBef>
              <a:spcAft>
                <a:spcPct val="0"/>
              </a:spcAft>
              <a:defRPr/>
            </a:pPr>
            <a:r>
              <a:rPr lang="en-US" sz="1600" dirty="0" smtClean="0">
                <a:solidFill>
                  <a:srgbClr val="FFFFFF"/>
                </a:solidFill>
                <a:effectLst>
                  <a:outerShdw blurRad="38100" dist="38100" dir="2700000" algn="tl">
                    <a:srgbClr val="000000">
                      <a:alpha val="43137"/>
                    </a:srgbClr>
                  </a:outerShdw>
                </a:effectLst>
                <a:latin typeface="Segoe" pitchFamily="34" charset="0"/>
              </a:rPr>
              <a:t>Secure Collaboration</a:t>
            </a:r>
          </a:p>
        </p:txBody>
      </p:sp>
    </p:spTree>
    <p:extLst>
      <p:ext uri="{BB962C8B-B14F-4D97-AF65-F5344CB8AC3E}">
        <p14:creationId xmlns:p14="http://schemas.microsoft.com/office/powerpoint/2010/main" xmlns="" val="40718049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ounded Rectangle 43"/>
          <p:cNvSpPr/>
          <p:nvPr/>
        </p:nvSpPr>
        <p:spPr bwMode="auto">
          <a:xfrm>
            <a:off x="374650" y="1876428"/>
            <a:ext cx="8420100" cy="4220246"/>
          </a:xfrm>
          <a:prstGeom prst="roundRect">
            <a:avLst>
              <a:gd name="adj" fmla="val 3839"/>
            </a:avLst>
          </a:prstGeom>
          <a:solidFill>
            <a:schemeClr val="bg1">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46" name="TextBox 45"/>
          <p:cNvSpPr txBox="1"/>
          <p:nvPr/>
        </p:nvSpPr>
        <p:spPr>
          <a:xfrm>
            <a:off x="6082540" y="2621357"/>
            <a:ext cx="2560320" cy="3303866"/>
          </a:xfrm>
          <a:prstGeom prst="roundRect">
            <a:avLst>
              <a:gd name="adj" fmla="val 5195"/>
            </a:avLst>
          </a:prstGeom>
          <a:gradFill>
            <a:gsLst>
              <a:gs pos="12000">
                <a:schemeClr val="accent1">
                  <a:lumMod val="10000"/>
                  <a:alpha val="0"/>
                </a:schemeClr>
              </a:gs>
              <a:gs pos="71000">
                <a:schemeClr val="accent2">
                  <a:lumMod val="75000"/>
                </a:schemeClr>
              </a:gs>
              <a:gs pos="100000">
                <a:schemeClr val="accent2"/>
              </a:gs>
            </a:gsLst>
            <a:lin ang="5400000" scaled="0"/>
          </a:gradFill>
          <a:ln w="15875">
            <a:gradFill>
              <a:gsLst>
                <a:gs pos="0">
                  <a:schemeClr val="accent1">
                    <a:shade val="30000"/>
                    <a:satMod val="115000"/>
                    <a:alpha val="0"/>
                  </a:schemeClr>
                </a:gs>
                <a:gs pos="50000">
                  <a:srgbClr val="68C33B"/>
                </a:gs>
                <a:gs pos="100000">
                  <a:srgbClr val="294D17"/>
                </a:gs>
              </a:gsLst>
              <a:lin ang="5400000" scaled="0"/>
            </a:gra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lIns="182880" tIns="640080" rIns="365760" rtlCol="0">
            <a:noAutofit/>
          </a:bodyPr>
          <a:lstStyle/>
          <a:p>
            <a:pPr defTabSz="914363"/>
            <a:endParaRPr lang="en-US" b="1" dirty="0" smtClean="0">
              <a:solidFill>
                <a:schemeClr val="tx1"/>
              </a:solidFill>
              <a:latin typeface="+mj-lt"/>
            </a:endParaRPr>
          </a:p>
        </p:txBody>
      </p:sp>
      <p:sp>
        <p:nvSpPr>
          <p:cNvPr id="47" name="Rounded Rectangle 46"/>
          <p:cNvSpPr/>
          <p:nvPr/>
        </p:nvSpPr>
        <p:spPr bwMode="auto">
          <a:xfrm>
            <a:off x="6434013" y="2104584"/>
            <a:ext cx="1857374" cy="1695451"/>
          </a:xfrm>
          <a:prstGeom prst="roundRect">
            <a:avLst>
              <a:gd name="adj" fmla="val 50000"/>
            </a:avLst>
          </a:prstGeom>
          <a:gradFill>
            <a:gsLst>
              <a:gs pos="0">
                <a:schemeClr val="accent1">
                  <a:lumMod val="25000"/>
                  <a:alpha val="0"/>
                </a:schemeClr>
              </a:gs>
              <a:gs pos="50000">
                <a:schemeClr val="bg1">
                  <a:alpha val="0"/>
                </a:schemeClr>
              </a:gs>
              <a:gs pos="100000">
                <a:schemeClr val="bg1">
                  <a:alpha val="88000"/>
                </a:scheme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49" name="Block Arc 48"/>
          <p:cNvSpPr/>
          <p:nvPr/>
        </p:nvSpPr>
        <p:spPr bwMode="auto">
          <a:xfrm flipV="1">
            <a:off x="6410200" y="1945834"/>
            <a:ext cx="1905000" cy="1905000"/>
          </a:xfrm>
          <a:prstGeom prst="blockArc">
            <a:avLst>
              <a:gd name="adj1" fmla="val 10800000"/>
              <a:gd name="adj2" fmla="val 21409210"/>
              <a:gd name="adj3" fmla="val 4931"/>
            </a:avLst>
          </a:prstGeom>
          <a:gradFill>
            <a:gsLst>
              <a:gs pos="0">
                <a:srgbClr val="4E922C"/>
              </a:gs>
              <a:gs pos="50000">
                <a:srgbClr val="68C33B">
                  <a:alpha val="50000"/>
                </a:srgbClr>
              </a:gs>
              <a:gs pos="100000">
                <a:schemeClr val="tx1">
                  <a:lumMod val="65000"/>
                  <a:lumOff val="3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R="0" indent="0" eaLnBrk="0" fontAlgn="base" hangingPunct="0">
              <a:lnSpc>
                <a:spcPct val="100000"/>
              </a:lnSpc>
              <a:spcBef>
                <a:spcPct val="0"/>
              </a:spcBef>
              <a:spcAft>
                <a:spcPct val="0"/>
              </a:spcAft>
              <a:buClrTx/>
              <a:buSzTx/>
              <a:buFontTx/>
              <a:buNone/>
              <a:tabLst/>
              <a:defRPr/>
            </a:pPr>
            <a:endParaRPr lang="en-US" sz="2400" dirty="0">
              <a:latin typeface="Arial" charset="0"/>
              <a:ea typeface="ＭＳ Ｐゴシック" charset="-128"/>
              <a:cs typeface="ＭＳ Ｐゴシック" charset="-128"/>
            </a:endParaRPr>
          </a:p>
        </p:txBody>
      </p:sp>
      <p:sp>
        <p:nvSpPr>
          <p:cNvPr id="50" name="TextBox 49"/>
          <p:cNvSpPr txBox="1"/>
          <p:nvPr/>
        </p:nvSpPr>
        <p:spPr>
          <a:xfrm>
            <a:off x="557056" y="2621358"/>
            <a:ext cx="2560320" cy="3300888"/>
          </a:xfrm>
          <a:prstGeom prst="roundRect">
            <a:avLst>
              <a:gd name="adj" fmla="val 3921"/>
            </a:avLst>
          </a:prstGeom>
          <a:gradFill>
            <a:gsLst>
              <a:gs pos="12000">
                <a:schemeClr val="accent1">
                  <a:lumMod val="10000"/>
                  <a:alpha val="0"/>
                </a:schemeClr>
              </a:gs>
              <a:gs pos="72000">
                <a:schemeClr val="accent3">
                  <a:lumMod val="75000"/>
                </a:schemeClr>
              </a:gs>
              <a:gs pos="100000">
                <a:schemeClr val="accent3"/>
              </a:gs>
            </a:gsLst>
            <a:lin ang="5400000" scaled="0"/>
          </a:gradFill>
          <a:ln w="15875">
            <a:gradFill>
              <a:gsLst>
                <a:gs pos="0">
                  <a:schemeClr val="accent1">
                    <a:shade val="30000"/>
                    <a:satMod val="115000"/>
                    <a:alpha val="0"/>
                  </a:schemeClr>
                </a:gs>
                <a:gs pos="50000">
                  <a:schemeClr val="accent1">
                    <a:lumMod val="75000"/>
                  </a:schemeClr>
                </a:gs>
                <a:gs pos="100000">
                  <a:schemeClr val="accent1">
                    <a:lumMod val="50000"/>
                  </a:schemeClr>
                </a:gs>
              </a:gsLst>
              <a:lin ang="5400000" scaled="0"/>
            </a:gra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lIns="182880" tIns="640080" rIns="365760" rtlCol="0">
            <a:noAutofit/>
          </a:bodyPr>
          <a:lstStyle/>
          <a:p>
            <a:pPr defTabSz="914363"/>
            <a:endParaRPr lang="en-US" b="1" dirty="0" smtClean="0">
              <a:solidFill>
                <a:schemeClr val="tx1"/>
              </a:solidFill>
              <a:latin typeface="+mj-lt"/>
            </a:endParaRPr>
          </a:p>
        </p:txBody>
      </p:sp>
      <p:grpSp>
        <p:nvGrpSpPr>
          <p:cNvPr id="51" name="Group 58"/>
          <p:cNvGrpSpPr/>
          <p:nvPr/>
        </p:nvGrpSpPr>
        <p:grpSpPr>
          <a:xfrm>
            <a:off x="884716" y="1945834"/>
            <a:ext cx="1905000" cy="1905000"/>
            <a:chOff x="-965200" y="2382364"/>
            <a:chExt cx="1905000" cy="1905000"/>
          </a:xfrm>
        </p:grpSpPr>
        <p:sp>
          <p:nvSpPr>
            <p:cNvPr id="52" name="Rounded Rectangle 51"/>
            <p:cNvSpPr/>
            <p:nvPr/>
          </p:nvSpPr>
          <p:spPr bwMode="auto">
            <a:xfrm>
              <a:off x="-928687" y="2562760"/>
              <a:ext cx="1857374" cy="1695451"/>
            </a:xfrm>
            <a:prstGeom prst="roundRect">
              <a:avLst>
                <a:gd name="adj" fmla="val 50000"/>
              </a:avLst>
            </a:prstGeom>
            <a:gradFill>
              <a:gsLst>
                <a:gs pos="0">
                  <a:schemeClr val="accent1">
                    <a:lumMod val="25000"/>
                    <a:alpha val="0"/>
                  </a:schemeClr>
                </a:gs>
                <a:gs pos="50000">
                  <a:schemeClr val="bg1">
                    <a:alpha val="0"/>
                  </a:schemeClr>
                </a:gs>
                <a:gs pos="100000">
                  <a:schemeClr val="bg1">
                    <a:alpha val="88000"/>
                  </a:scheme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53" name="Block Arc 52"/>
            <p:cNvSpPr/>
            <p:nvPr/>
          </p:nvSpPr>
          <p:spPr bwMode="auto">
            <a:xfrm flipV="1">
              <a:off x="-965200" y="2382364"/>
              <a:ext cx="1905000" cy="1905000"/>
            </a:xfrm>
            <a:prstGeom prst="blockArc">
              <a:avLst>
                <a:gd name="adj1" fmla="val 10800000"/>
                <a:gd name="adj2" fmla="val 21409210"/>
                <a:gd name="adj3" fmla="val 4931"/>
              </a:avLst>
            </a:prstGeom>
            <a:gradFill>
              <a:gsLst>
                <a:gs pos="0">
                  <a:schemeClr val="accent1">
                    <a:lumMod val="25000"/>
                  </a:schemeClr>
                </a:gs>
                <a:gs pos="50000">
                  <a:schemeClr val="accent1">
                    <a:lumMod val="50000"/>
                    <a:alpha val="39000"/>
                  </a:schemeClr>
                </a:gs>
                <a:gs pos="100000">
                  <a:schemeClr val="accent1">
                    <a:shade val="100000"/>
                    <a:satMod val="11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latin typeface="Arial" charset="0"/>
                <a:ea typeface="ＭＳ Ｐゴシック" charset="-128"/>
                <a:cs typeface="ＭＳ Ｐゴシック" charset="-128"/>
              </a:endParaRPr>
            </a:p>
          </p:txBody>
        </p:sp>
      </p:grpSp>
      <p:sp>
        <p:nvSpPr>
          <p:cNvPr id="65" name="Round Same Side Corner Rectangle 64"/>
          <p:cNvSpPr/>
          <p:nvPr/>
        </p:nvSpPr>
        <p:spPr bwMode="auto">
          <a:xfrm rot="10800000" flipH="1" flipV="1">
            <a:off x="557057" y="2028138"/>
            <a:ext cx="2560320" cy="822960"/>
          </a:xfrm>
          <a:prstGeom prst="round2SameRect">
            <a:avLst/>
          </a:prstGeom>
          <a:solidFill>
            <a:schemeClr val="accent3"/>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kern="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pitchFamily="34" charset="0"/>
            </a:endParaRPr>
          </a:p>
        </p:txBody>
      </p:sp>
      <p:sp>
        <p:nvSpPr>
          <p:cNvPr id="70" name="Round Same Side Corner Rectangle 69"/>
          <p:cNvSpPr/>
          <p:nvPr/>
        </p:nvSpPr>
        <p:spPr bwMode="auto">
          <a:xfrm rot="10800000" flipH="1" flipV="1">
            <a:off x="6082540" y="2028138"/>
            <a:ext cx="2560320" cy="822960"/>
          </a:xfrm>
          <a:prstGeom prst="round2SameRect">
            <a:avLst/>
          </a:prstGeom>
          <a:solidFill>
            <a:schemeClr val="accent2"/>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kern="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pitchFamily="34" charset="0"/>
            </a:endParaRPr>
          </a:p>
        </p:txBody>
      </p:sp>
      <p:sp>
        <p:nvSpPr>
          <p:cNvPr id="73" name="TextBox 72"/>
          <p:cNvSpPr txBox="1"/>
          <p:nvPr/>
        </p:nvSpPr>
        <p:spPr>
          <a:xfrm>
            <a:off x="3337860" y="2621357"/>
            <a:ext cx="2560320" cy="3303866"/>
          </a:xfrm>
          <a:prstGeom prst="roundRect">
            <a:avLst>
              <a:gd name="adj" fmla="val 8594"/>
            </a:avLst>
          </a:prstGeom>
          <a:gradFill>
            <a:gsLst>
              <a:gs pos="12000">
                <a:schemeClr val="accent1">
                  <a:lumMod val="10000"/>
                  <a:alpha val="0"/>
                </a:schemeClr>
              </a:gs>
              <a:gs pos="80000">
                <a:srgbClr val="FCDE04">
                  <a:alpha val="62000"/>
                </a:srgbClr>
              </a:gs>
              <a:gs pos="100000">
                <a:schemeClr val="accent5"/>
              </a:gs>
            </a:gsLst>
            <a:lin ang="5400000" scaled="0"/>
          </a:gradFill>
          <a:ln w="15875">
            <a:gradFill>
              <a:gsLst>
                <a:gs pos="0">
                  <a:schemeClr val="accent1">
                    <a:shade val="30000"/>
                    <a:satMod val="115000"/>
                    <a:alpha val="0"/>
                  </a:schemeClr>
                </a:gs>
                <a:gs pos="50000">
                  <a:srgbClr val="FFFF00"/>
                </a:gs>
                <a:gs pos="100000">
                  <a:srgbClr val="FFC000"/>
                </a:gs>
              </a:gsLst>
              <a:lin ang="5400000" scaled="0"/>
            </a:gra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lIns="182880" tIns="640080" rIns="365760" rtlCol="0">
            <a:noAutofit/>
          </a:bodyPr>
          <a:lstStyle/>
          <a:p>
            <a:pPr defTabSz="914363"/>
            <a:endParaRPr lang="en-US" b="1" dirty="0" smtClean="0">
              <a:solidFill>
                <a:schemeClr val="tx1"/>
              </a:solidFill>
              <a:latin typeface="+mj-lt"/>
            </a:endParaRPr>
          </a:p>
        </p:txBody>
      </p:sp>
      <p:sp>
        <p:nvSpPr>
          <p:cNvPr id="82" name="Rounded Rectangle 81"/>
          <p:cNvSpPr/>
          <p:nvPr/>
        </p:nvSpPr>
        <p:spPr bwMode="auto">
          <a:xfrm>
            <a:off x="3703594" y="2111841"/>
            <a:ext cx="1857374" cy="1695451"/>
          </a:xfrm>
          <a:prstGeom prst="roundRect">
            <a:avLst>
              <a:gd name="adj" fmla="val 50000"/>
            </a:avLst>
          </a:prstGeom>
          <a:gradFill>
            <a:gsLst>
              <a:gs pos="0">
                <a:schemeClr val="accent1">
                  <a:lumMod val="25000"/>
                  <a:alpha val="0"/>
                </a:schemeClr>
              </a:gs>
              <a:gs pos="50000">
                <a:schemeClr val="bg1">
                  <a:alpha val="0"/>
                </a:schemeClr>
              </a:gs>
              <a:gs pos="100000">
                <a:schemeClr val="bg1">
                  <a:alpha val="88000"/>
                </a:scheme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83" name="TextBox 82"/>
          <p:cNvSpPr txBox="1">
            <a:spLocks noChangeAspect="1"/>
          </p:cNvSpPr>
          <p:nvPr/>
        </p:nvSpPr>
        <p:spPr>
          <a:xfrm>
            <a:off x="611948" y="4002078"/>
            <a:ext cx="2450536" cy="1763826"/>
          </a:xfrm>
          <a:prstGeom prst="rect">
            <a:avLst/>
          </a:prstGeom>
          <a:noFill/>
        </p:spPr>
        <p:txBody>
          <a:bodyPr wrap="square" rtlCol="0" anchor="t">
            <a:noAutofit/>
          </a:bodyPr>
          <a:lstStyle/>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smtClean="0">
                <a:solidFill>
                  <a:schemeClr val="tx1">
                    <a:lumMod val="85000"/>
                    <a:lumOff val="15000"/>
                  </a:schemeClr>
                </a:solidFill>
                <a:effectLst>
                  <a:outerShdw blurRad="38100" dist="38100" dir="2700000" algn="tl">
                    <a:srgbClr val="000000">
                      <a:alpha val="43137"/>
                    </a:srgbClr>
                  </a:outerShdw>
                </a:effectLst>
                <a:latin typeface="Segoe" charset="0"/>
              </a:rPr>
              <a:t>Protect critical data wherever It goes</a:t>
            </a:r>
          </a:p>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smtClean="0">
                <a:solidFill>
                  <a:schemeClr val="tx1">
                    <a:lumMod val="85000"/>
                    <a:lumOff val="15000"/>
                  </a:schemeClr>
                </a:solidFill>
                <a:effectLst>
                  <a:outerShdw blurRad="38100" dist="38100" dir="2700000" algn="tl">
                    <a:srgbClr val="000000">
                      <a:alpha val="43137"/>
                    </a:srgbClr>
                  </a:outerShdw>
                </a:effectLst>
                <a:latin typeface="Segoe" charset="0"/>
              </a:rPr>
              <a:t>Protect data wherever it resides</a:t>
            </a:r>
          </a:p>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smtClean="0">
                <a:solidFill>
                  <a:schemeClr val="tx1">
                    <a:lumMod val="85000"/>
                    <a:lumOff val="15000"/>
                  </a:schemeClr>
                </a:solidFill>
                <a:effectLst>
                  <a:outerShdw blurRad="38100" dist="38100" dir="2700000" algn="tl">
                    <a:srgbClr val="000000">
                      <a:alpha val="43137"/>
                    </a:srgbClr>
                  </a:outerShdw>
                </a:effectLst>
                <a:latin typeface="Segoe" charset="0"/>
              </a:rPr>
              <a:t>Secure endpoints to reduce risk</a:t>
            </a:r>
            <a:endParaRPr lang="en-US" sz="1500" dirty="0">
              <a:solidFill>
                <a:schemeClr val="tx1">
                  <a:lumMod val="85000"/>
                  <a:lumOff val="15000"/>
                </a:schemeClr>
              </a:solidFill>
              <a:effectLst>
                <a:outerShdw blurRad="38100" dist="38100" dir="2700000" algn="tl">
                  <a:srgbClr val="000000">
                    <a:alpha val="43137"/>
                  </a:srgbClr>
                </a:outerShdw>
              </a:effectLst>
              <a:latin typeface="Segoe" charset="0"/>
            </a:endParaRPr>
          </a:p>
        </p:txBody>
      </p:sp>
      <p:sp>
        <p:nvSpPr>
          <p:cNvPr id="85" name="Block Arc 84"/>
          <p:cNvSpPr/>
          <p:nvPr/>
        </p:nvSpPr>
        <p:spPr bwMode="auto">
          <a:xfrm flipV="1">
            <a:off x="3679781" y="1945834"/>
            <a:ext cx="1905000" cy="1905000"/>
          </a:xfrm>
          <a:prstGeom prst="blockArc">
            <a:avLst>
              <a:gd name="adj1" fmla="val 10800000"/>
              <a:gd name="adj2" fmla="val 21409210"/>
              <a:gd name="adj3" fmla="val 4931"/>
            </a:avLst>
          </a:prstGeom>
          <a:gradFill>
            <a:gsLst>
              <a:gs pos="0">
                <a:srgbClr val="FC9204"/>
              </a:gs>
              <a:gs pos="50000">
                <a:srgbClr val="FFFF00">
                  <a:alpha val="48000"/>
                </a:srgbClr>
              </a:gs>
              <a:gs pos="100000">
                <a:schemeClr val="accent1">
                  <a:shade val="100000"/>
                  <a:satMod val="11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91" name="Rectangle 90"/>
          <p:cNvSpPr/>
          <p:nvPr/>
        </p:nvSpPr>
        <p:spPr>
          <a:xfrm>
            <a:off x="479544" y="2129367"/>
            <a:ext cx="2715344" cy="579646"/>
          </a:xfrm>
          <a:prstGeom prst="rect">
            <a:avLst/>
          </a:prstGeom>
        </p:spPr>
        <p:txBody>
          <a:bodyPr wrap="square">
            <a:spAutoFit/>
          </a:bodyPr>
          <a:lstStyle/>
          <a:p>
            <a:pPr algn="ctr" defTabSz="914363">
              <a:lnSpc>
                <a:spcPts val="1800"/>
              </a:lnSpc>
              <a:defRPr/>
            </a:pPr>
            <a:r>
              <a:rPr lang="en-US" sz="1500" b="1" kern="0" dirty="0" smtClean="0">
                <a:ln w="18415" cmpd="sng">
                  <a:noFill/>
                  <a:prstDash val="solid"/>
                </a:ln>
                <a:solidFill>
                  <a:schemeClr val="bg1"/>
                </a:solidFill>
                <a:latin typeface="Segoe" pitchFamily="34" charset="0"/>
              </a:rPr>
              <a:t>PROTECT </a:t>
            </a:r>
            <a:r>
              <a:rPr lang="en-US" sz="1500" kern="0" dirty="0" smtClean="0">
                <a:ln w="18415" cmpd="sng">
                  <a:noFill/>
                  <a:prstDash val="solid"/>
                </a:ln>
                <a:solidFill>
                  <a:schemeClr val="bg1"/>
                </a:solidFill>
                <a:latin typeface="Segoe" pitchFamily="34" charset="0"/>
              </a:rPr>
              <a:t>everywhere</a:t>
            </a:r>
            <a:r>
              <a:rPr lang="en-US" sz="1500" b="1" kern="0" dirty="0" smtClean="0">
                <a:ln w="18415" cmpd="sng">
                  <a:noFill/>
                  <a:prstDash val="solid"/>
                </a:ln>
                <a:solidFill>
                  <a:schemeClr val="bg1"/>
                </a:solidFill>
                <a:latin typeface="Segoe" pitchFamily="34" charset="0"/>
              </a:rPr>
              <a:t> </a:t>
            </a:r>
          </a:p>
          <a:p>
            <a:pPr algn="ctr" defTabSz="914363">
              <a:lnSpc>
                <a:spcPts val="1800"/>
              </a:lnSpc>
              <a:spcBef>
                <a:spcPts val="200"/>
              </a:spcBef>
              <a:defRPr/>
            </a:pPr>
            <a:r>
              <a:rPr lang="en-US" sz="1500" b="1" kern="0" dirty="0" smtClean="0">
                <a:ln w="18415" cmpd="sng">
                  <a:noFill/>
                  <a:prstDash val="solid"/>
                </a:ln>
                <a:solidFill>
                  <a:schemeClr val="bg1"/>
                </a:solidFill>
                <a:latin typeface="Segoe" pitchFamily="34" charset="0"/>
              </a:rPr>
              <a:t>ACCESS </a:t>
            </a:r>
            <a:r>
              <a:rPr lang="en-US" sz="1500" kern="0" dirty="0" smtClean="0">
                <a:ln w="18415" cmpd="sng">
                  <a:noFill/>
                  <a:prstDash val="solid"/>
                </a:ln>
                <a:solidFill>
                  <a:schemeClr val="bg1"/>
                </a:solidFill>
                <a:latin typeface="Segoe" pitchFamily="34" charset="0"/>
              </a:rPr>
              <a:t>anywhere</a:t>
            </a:r>
          </a:p>
        </p:txBody>
      </p:sp>
      <p:sp>
        <p:nvSpPr>
          <p:cNvPr id="93" name="Rectangle 92"/>
          <p:cNvSpPr/>
          <p:nvPr/>
        </p:nvSpPr>
        <p:spPr>
          <a:xfrm>
            <a:off x="5943475" y="2129367"/>
            <a:ext cx="2838450" cy="579646"/>
          </a:xfrm>
          <a:prstGeom prst="rect">
            <a:avLst/>
          </a:prstGeom>
        </p:spPr>
        <p:txBody>
          <a:bodyPr wrap="square">
            <a:spAutoFit/>
          </a:bodyPr>
          <a:lstStyle/>
          <a:p>
            <a:pPr algn="ctr" defTabSz="914363">
              <a:lnSpc>
                <a:spcPts val="1900"/>
              </a:lnSpc>
              <a:defRPr/>
            </a:pPr>
            <a:r>
              <a:rPr lang="en-US" sz="1500" b="1" kern="0" dirty="0" smtClean="0">
                <a:ln w="18415" cmpd="sng">
                  <a:noFill/>
                  <a:prstDash val="solid"/>
                </a:ln>
                <a:solidFill>
                  <a:schemeClr val="bg1"/>
                </a:solidFill>
                <a:latin typeface="Segoe" pitchFamily="34" charset="0"/>
              </a:rPr>
              <a:t>SIMPLIFY </a:t>
            </a:r>
            <a:r>
              <a:rPr lang="en-US" sz="1500" kern="0" dirty="0" smtClean="0">
                <a:ln w="18415" cmpd="sng">
                  <a:noFill/>
                  <a:prstDash val="solid"/>
                </a:ln>
                <a:solidFill>
                  <a:schemeClr val="bg1"/>
                </a:solidFill>
                <a:latin typeface="Segoe" pitchFamily="34" charset="0"/>
              </a:rPr>
              <a:t>security,</a:t>
            </a:r>
          </a:p>
          <a:p>
            <a:pPr algn="ctr" defTabSz="914363">
              <a:lnSpc>
                <a:spcPts val="1900"/>
              </a:lnSpc>
              <a:defRPr/>
            </a:pPr>
            <a:r>
              <a:rPr lang="en-US" sz="1500" b="1" kern="0" dirty="0" smtClean="0">
                <a:ln w="18415" cmpd="sng">
                  <a:noFill/>
                  <a:prstDash val="solid"/>
                </a:ln>
                <a:solidFill>
                  <a:schemeClr val="bg1"/>
                </a:solidFill>
                <a:latin typeface="Segoe" pitchFamily="34" charset="0"/>
              </a:rPr>
              <a:t>MANAGE </a:t>
            </a:r>
            <a:r>
              <a:rPr lang="en-US" sz="1500" kern="0" dirty="0" smtClean="0">
                <a:ln w="18415" cmpd="sng">
                  <a:noFill/>
                  <a:prstDash val="solid"/>
                </a:ln>
                <a:solidFill>
                  <a:schemeClr val="bg1"/>
                </a:solidFill>
                <a:latin typeface="Segoe" pitchFamily="34" charset="0"/>
              </a:rPr>
              <a:t>compliance</a:t>
            </a:r>
            <a:endParaRPr lang="en-US" sz="1500" b="1" kern="0" dirty="0" smtClean="0">
              <a:ln w="18415" cmpd="sng">
                <a:noFill/>
                <a:prstDash val="solid"/>
              </a:ln>
              <a:solidFill>
                <a:schemeClr val="bg1"/>
              </a:solidFill>
              <a:latin typeface="Segoe" pitchFamily="34" charset="0"/>
            </a:endParaRPr>
          </a:p>
        </p:txBody>
      </p:sp>
      <p:sp>
        <p:nvSpPr>
          <p:cNvPr id="98" name="TextBox 97"/>
          <p:cNvSpPr txBox="1"/>
          <p:nvPr/>
        </p:nvSpPr>
        <p:spPr>
          <a:xfrm>
            <a:off x="3409949" y="4002079"/>
            <a:ext cx="2444665" cy="1860840"/>
          </a:xfrm>
          <a:prstGeom prst="rect">
            <a:avLst/>
          </a:prstGeom>
          <a:noFill/>
        </p:spPr>
        <p:txBody>
          <a:bodyPr wrap="square" rtlCol="0" anchor="t">
            <a:noAutofit/>
          </a:bodyPr>
          <a:lstStyle/>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smtClean="0">
                <a:solidFill>
                  <a:schemeClr val="tx1">
                    <a:lumMod val="85000"/>
                    <a:lumOff val="15000"/>
                  </a:schemeClr>
                </a:solidFill>
                <a:latin typeface="Segoe" charset="0"/>
              </a:rPr>
              <a:t>Extend confidential communication to partners</a:t>
            </a:r>
          </a:p>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smtClean="0">
                <a:solidFill>
                  <a:schemeClr val="tx1">
                    <a:lumMod val="85000"/>
                    <a:lumOff val="15000"/>
                  </a:schemeClr>
                </a:solidFill>
                <a:latin typeface="Segoe" charset="0"/>
              </a:rPr>
              <a:t>Built into the Windows platform and applications</a:t>
            </a:r>
          </a:p>
        </p:txBody>
      </p:sp>
      <p:sp>
        <p:nvSpPr>
          <p:cNvPr id="23" name="Title 22"/>
          <p:cNvSpPr>
            <a:spLocks noGrp="1"/>
          </p:cNvSpPr>
          <p:nvPr>
            <p:ph type="title"/>
          </p:nvPr>
        </p:nvSpPr>
        <p:spPr/>
        <p:txBody>
          <a:bodyPr/>
          <a:lstStyle/>
          <a:p>
            <a:r>
              <a:rPr lang="en-US" dirty="0" smtClean="0"/>
              <a:t>Information Protection</a:t>
            </a:r>
          </a:p>
        </p:txBody>
      </p:sp>
      <p:sp>
        <p:nvSpPr>
          <p:cNvPr id="45" name="Rounded Rectangle 44"/>
          <p:cNvSpPr/>
          <p:nvPr/>
        </p:nvSpPr>
        <p:spPr bwMode="auto">
          <a:xfrm>
            <a:off x="374650" y="795120"/>
            <a:ext cx="8420100" cy="984738"/>
          </a:xfrm>
          <a:prstGeom prst="roundRect">
            <a:avLst>
              <a:gd name="adj" fmla="val 17390"/>
            </a:avLst>
          </a:prstGeom>
          <a:solidFill>
            <a:schemeClr val="bg1">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54" name="Round Same Side Corner Rectangle 53"/>
          <p:cNvSpPr/>
          <p:nvPr/>
        </p:nvSpPr>
        <p:spPr bwMode="auto">
          <a:xfrm rot="10800000" flipV="1">
            <a:off x="3337860" y="2028138"/>
            <a:ext cx="2560320" cy="822960"/>
          </a:xfrm>
          <a:prstGeom prst="round2SameRect">
            <a:avLst/>
          </a:prstGeom>
          <a:solidFill>
            <a:schemeClr val="accent5"/>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kern="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pitchFamily="34" charset="0"/>
            </a:endParaRPr>
          </a:p>
        </p:txBody>
      </p:sp>
      <p:sp>
        <p:nvSpPr>
          <p:cNvPr id="92" name="Rectangle 91"/>
          <p:cNvSpPr/>
          <p:nvPr/>
        </p:nvSpPr>
        <p:spPr>
          <a:xfrm>
            <a:off x="3349256" y="2129367"/>
            <a:ext cx="2541182" cy="579646"/>
          </a:xfrm>
          <a:prstGeom prst="rect">
            <a:avLst/>
          </a:prstGeom>
        </p:spPr>
        <p:txBody>
          <a:bodyPr wrap="square">
            <a:spAutoFit/>
          </a:bodyPr>
          <a:lstStyle/>
          <a:p>
            <a:pPr marL="119063" algn="ctr" defTabSz="914363">
              <a:lnSpc>
                <a:spcPts val="1900"/>
              </a:lnSpc>
              <a:defRPr/>
            </a:pPr>
            <a:r>
              <a:rPr lang="en-US" sz="1500" b="1" kern="0" dirty="0" smtClean="0">
                <a:ln w="18415" cmpd="sng">
                  <a:noFill/>
                  <a:prstDash val="solid"/>
                </a:ln>
                <a:solidFill>
                  <a:schemeClr val="bg1"/>
                </a:solidFill>
                <a:latin typeface="Segoe" pitchFamily="34" charset="0"/>
              </a:rPr>
              <a:t>INTEGRATE </a:t>
            </a:r>
            <a:r>
              <a:rPr lang="en-US" sz="1500" kern="0" dirty="0" smtClean="0">
                <a:ln w="18415" cmpd="sng">
                  <a:noFill/>
                  <a:prstDash val="solid"/>
                </a:ln>
                <a:solidFill>
                  <a:schemeClr val="bg1"/>
                </a:solidFill>
                <a:latin typeface="Segoe" pitchFamily="34" charset="0"/>
              </a:rPr>
              <a:t>and </a:t>
            </a:r>
          </a:p>
          <a:p>
            <a:pPr marL="119063" algn="ctr" defTabSz="914363">
              <a:lnSpc>
                <a:spcPts val="1900"/>
              </a:lnSpc>
              <a:defRPr/>
            </a:pPr>
            <a:r>
              <a:rPr lang="en-US" sz="1500" b="1" kern="0" dirty="0" smtClean="0">
                <a:ln w="18415" cmpd="sng">
                  <a:noFill/>
                  <a:prstDash val="solid"/>
                </a:ln>
                <a:solidFill>
                  <a:schemeClr val="bg1"/>
                </a:solidFill>
                <a:latin typeface="Segoe" pitchFamily="34" charset="0"/>
              </a:rPr>
              <a:t>EXTEND </a:t>
            </a:r>
            <a:r>
              <a:rPr lang="en-US" sz="1500" kern="0" dirty="0" smtClean="0">
                <a:ln w="18415" cmpd="sng">
                  <a:noFill/>
                  <a:prstDash val="solid"/>
                </a:ln>
                <a:solidFill>
                  <a:schemeClr val="bg1"/>
                </a:solidFill>
                <a:latin typeface="Segoe" pitchFamily="34" charset="0"/>
              </a:rPr>
              <a:t>security</a:t>
            </a:r>
          </a:p>
        </p:txBody>
      </p:sp>
      <p:grpSp>
        <p:nvGrpSpPr>
          <p:cNvPr id="43" name="Group 42"/>
          <p:cNvGrpSpPr/>
          <p:nvPr/>
        </p:nvGrpSpPr>
        <p:grpSpPr>
          <a:xfrm>
            <a:off x="1058169" y="2763000"/>
            <a:ext cx="1558095" cy="997325"/>
            <a:chOff x="-1795842" y="3032045"/>
            <a:chExt cx="1012160" cy="647876"/>
          </a:xfrm>
        </p:grpSpPr>
        <p:pic>
          <p:nvPicPr>
            <p:cNvPr id="56" name="Picture 2" descr="\\eventsql\dvd\Online_ART\DVD_ART35\Artwork_Imagery\Icons - Illustrations\people\black silhouettes\PRB man silhouette people ready.png"/>
            <p:cNvPicPr>
              <a:picLocks noChangeAspect="1" noChangeArrowheads="1"/>
            </p:cNvPicPr>
            <p:nvPr/>
          </p:nvPicPr>
          <p:blipFill>
            <a:blip r:embed="rId3" cstate="print">
              <a:lum bright="70000" contrast="-70000"/>
            </a:blip>
            <a:srcRect/>
            <a:stretch>
              <a:fillRect/>
            </a:stretch>
          </p:blipFill>
          <p:spPr bwMode="auto">
            <a:xfrm>
              <a:off x="-1329179" y="3032045"/>
              <a:ext cx="131975" cy="472117"/>
            </a:xfrm>
            <a:prstGeom prst="rect">
              <a:avLst/>
            </a:prstGeom>
            <a:noFill/>
            <a:effectLst>
              <a:outerShdw blurRad="190500" sx="102000" sy="102000" algn="ctr" rotWithShape="0">
                <a:schemeClr val="bg1">
                  <a:alpha val="70000"/>
                </a:schemeClr>
              </a:outerShdw>
            </a:effectLst>
          </p:spPr>
        </p:pic>
        <p:pic>
          <p:nvPicPr>
            <p:cNvPr id="48" name="Picture 47" descr="explorer.exe_I0104_0409.png"/>
            <p:cNvPicPr>
              <a:picLocks noChangeAspect="1"/>
            </p:cNvPicPr>
            <p:nvPr/>
          </p:nvPicPr>
          <p:blipFill>
            <a:blip r:embed="rId4" cstate="print"/>
            <a:stretch>
              <a:fillRect/>
            </a:stretch>
          </p:blipFill>
          <p:spPr>
            <a:xfrm>
              <a:off x="-1329180" y="3134423"/>
              <a:ext cx="545498" cy="545498"/>
            </a:xfrm>
            <a:prstGeom prst="rect">
              <a:avLst/>
            </a:prstGeom>
          </p:spPr>
        </p:pic>
        <p:pic>
          <p:nvPicPr>
            <p:cNvPr id="55" name="Picture 54" descr="Virtual App.png"/>
            <p:cNvPicPr>
              <a:picLocks noChangeAspect="1"/>
            </p:cNvPicPr>
            <p:nvPr/>
          </p:nvPicPr>
          <p:blipFill>
            <a:blip r:embed="rId5" cstate="screen"/>
            <a:stretch>
              <a:fillRect/>
            </a:stretch>
          </p:blipFill>
          <p:spPr bwMode="invGray">
            <a:xfrm>
              <a:off x="-1795842" y="3233392"/>
              <a:ext cx="601727" cy="374885"/>
            </a:xfrm>
            <a:prstGeom prst="rect">
              <a:avLst/>
            </a:prstGeom>
          </p:spPr>
        </p:pic>
      </p:grpSp>
      <p:grpSp>
        <p:nvGrpSpPr>
          <p:cNvPr id="62" name="Group 61"/>
          <p:cNvGrpSpPr/>
          <p:nvPr/>
        </p:nvGrpSpPr>
        <p:grpSpPr>
          <a:xfrm>
            <a:off x="3847812" y="2889935"/>
            <a:ext cx="1568938" cy="784666"/>
            <a:chOff x="700964" y="3415859"/>
            <a:chExt cx="1187974" cy="594136"/>
          </a:xfrm>
        </p:grpSpPr>
        <p:pic>
          <p:nvPicPr>
            <p:cNvPr id="59" name="Picture 58" descr="SLUI.exe_I0003_0409.png"/>
            <p:cNvPicPr>
              <a:picLocks noChangeAspect="1"/>
            </p:cNvPicPr>
            <p:nvPr/>
          </p:nvPicPr>
          <p:blipFill>
            <a:blip r:embed="rId6" cstate="print"/>
            <a:stretch>
              <a:fillRect/>
            </a:stretch>
          </p:blipFill>
          <p:spPr>
            <a:xfrm>
              <a:off x="1117711" y="3611951"/>
              <a:ext cx="398044" cy="398044"/>
            </a:xfrm>
            <a:prstGeom prst="rect">
              <a:avLst/>
            </a:prstGeom>
          </p:spPr>
        </p:pic>
        <p:pic>
          <p:nvPicPr>
            <p:cNvPr id="60" name="Picture 59" descr="connect.dll_I28a1_0409.png"/>
            <p:cNvPicPr>
              <a:picLocks noChangeAspect="1"/>
            </p:cNvPicPr>
            <p:nvPr/>
          </p:nvPicPr>
          <p:blipFill>
            <a:blip r:embed="rId7" cstate="print"/>
            <a:stretch>
              <a:fillRect/>
            </a:stretch>
          </p:blipFill>
          <p:spPr>
            <a:xfrm>
              <a:off x="1389389" y="3415859"/>
              <a:ext cx="499549" cy="499549"/>
            </a:xfrm>
            <a:prstGeom prst="rect">
              <a:avLst/>
            </a:prstGeom>
          </p:spPr>
        </p:pic>
        <p:pic>
          <p:nvPicPr>
            <p:cNvPr id="61" name="Picture 60" descr="connect.dll_I28a1_0409.png"/>
            <p:cNvPicPr>
              <a:picLocks noChangeAspect="1"/>
            </p:cNvPicPr>
            <p:nvPr/>
          </p:nvPicPr>
          <p:blipFill>
            <a:blip r:embed="rId7" cstate="print"/>
            <a:stretch>
              <a:fillRect/>
            </a:stretch>
          </p:blipFill>
          <p:spPr>
            <a:xfrm>
              <a:off x="700964" y="3421117"/>
              <a:ext cx="499549" cy="499549"/>
            </a:xfrm>
            <a:prstGeom prst="rect">
              <a:avLst/>
            </a:prstGeom>
          </p:spPr>
        </p:pic>
      </p:grpSp>
      <p:pic>
        <p:nvPicPr>
          <p:cNvPr id="63" name="Picture 2" descr="C:\Documents and Settings\cgarces\Desktop\VISTA ICONS\ICONS PNG\Network-Folder.png"/>
          <p:cNvPicPr>
            <a:picLocks noChangeAspect="1" noChangeArrowheads="1"/>
          </p:cNvPicPr>
          <p:nvPr/>
        </p:nvPicPr>
        <p:blipFill>
          <a:blip r:embed="rId8" cstate="print"/>
          <a:srcRect/>
          <a:stretch>
            <a:fillRect/>
          </a:stretch>
        </p:blipFill>
        <p:spPr bwMode="auto">
          <a:xfrm>
            <a:off x="6810250" y="2742691"/>
            <a:ext cx="1104900" cy="1104900"/>
          </a:xfrm>
          <a:prstGeom prst="rect">
            <a:avLst/>
          </a:prstGeom>
          <a:noFill/>
        </p:spPr>
      </p:pic>
      <p:sp>
        <p:nvSpPr>
          <p:cNvPr id="84" name="TextBox 83"/>
          <p:cNvSpPr txBox="1"/>
          <p:nvPr/>
        </p:nvSpPr>
        <p:spPr>
          <a:xfrm>
            <a:off x="6191251" y="4002079"/>
            <a:ext cx="2431754" cy="1720990"/>
          </a:xfrm>
          <a:prstGeom prst="rect">
            <a:avLst/>
          </a:prstGeom>
          <a:noFill/>
        </p:spPr>
        <p:txBody>
          <a:bodyPr wrap="square" rtlCol="0" anchor="t">
            <a:noAutofit/>
          </a:bodyPr>
          <a:lstStyle/>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a:solidFill>
                  <a:schemeClr val="tx1">
                    <a:lumMod val="85000"/>
                    <a:lumOff val="15000"/>
                  </a:schemeClr>
                </a:solidFill>
                <a:latin typeface="Segoe" charset="0"/>
              </a:rPr>
              <a:t>Simplify deployment and ongoing management </a:t>
            </a:r>
          </a:p>
          <a:p>
            <a:pPr marL="230188" lvl="1" indent="-230188" defTabSz="914099" fontAlgn="base">
              <a:spcBef>
                <a:spcPts val="600"/>
              </a:spcBef>
              <a:spcAft>
                <a:spcPts val="600"/>
              </a:spcAft>
              <a:buClr>
                <a:schemeClr val="tx2">
                  <a:lumMod val="75000"/>
                  <a:lumOff val="25000"/>
                </a:schemeClr>
              </a:buClr>
              <a:buSzPct val="120000"/>
              <a:buFont typeface="Arial" pitchFamily="34" charset="0"/>
              <a:buChar char="•"/>
              <a:defRPr/>
            </a:pPr>
            <a:r>
              <a:rPr lang="en-US" sz="1500" dirty="0">
                <a:solidFill>
                  <a:schemeClr val="tx1">
                    <a:lumMod val="85000"/>
                    <a:lumOff val="15000"/>
                  </a:schemeClr>
                </a:solidFill>
                <a:latin typeface="Segoe" charset="0"/>
              </a:rPr>
              <a:t>Enable compliance with information policy</a:t>
            </a:r>
          </a:p>
        </p:txBody>
      </p:sp>
      <p:sp>
        <p:nvSpPr>
          <p:cNvPr id="34" name="Rounded Rectangle 33"/>
          <p:cNvSpPr/>
          <p:nvPr/>
        </p:nvSpPr>
        <p:spPr bwMode="auto">
          <a:xfrm>
            <a:off x="374650" y="1085850"/>
            <a:ext cx="8420100" cy="1057275"/>
          </a:xfrm>
          <a:prstGeom prst="roundRect">
            <a:avLst>
              <a:gd name="adj" fmla="val 1739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35" name="Double Bracket 34"/>
          <p:cNvSpPr/>
          <p:nvPr/>
        </p:nvSpPr>
        <p:spPr bwMode="auto">
          <a:xfrm>
            <a:off x="522288" y="1222872"/>
            <a:ext cx="8124825" cy="728710"/>
          </a:xfrm>
          <a:prstGeom prst="bracketPair">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indent="-171450" algn="ctr" defTabSz="914099" fontAlgn="base">
              <a:lnSpc>
                <a:spcPct val="115000"/>
              </a:lnSpc>
              <a:spcBef>
                <a:spcPct val="0"/>
              </a:spcBef>
              <a:spcAft>
                <a:spcPct val="0"/>
              </a:spcAft>
              <a:tabLst>
                <a:tab pos="2114550" algn="l"/>
              </a:tabLst>
              <a:defRPr/>
            </a:pPr>
            <a:r>
              <a:rPr lang="en-US" sz="1600" dirty="0" smtClean="0">
                <a:solidFill>
                  <a:srgbClr val="FFFFFF"/>
                </a:solidFill>
                <a:effectLst>
                  <a:outerShdw blurRad="38100" dist="38100" dir="2700000" algn="tl">
                    <a:srgbClr val="000000">
                      <a:alpha val="43137"/>
                    </a:srgbClr>
                  </a:outerShdw>
                </a:effectLst>
                <a:latin typeface="Segoe" pitchFamily="34" charset="0"/>
              </a:rPr>
              <a:t>Discover, protect, and manage confidential data throughout your business with a comprehensive solution integrated with the computing platform and applications</a:t>
            </a:r>
          </a:p>
        </p:txBody>
      </p:sp>
    </p:spTree>
    <p:extLst>
      <p:ext uri="{BB962C8B-B14F-4D97-AF65-F5344CB8AC3E}">
        <p14:creationId xmlns:p14="http://schemas.microsoft.com/office/powerpoint/2010/main" xmlns="" val="425980241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Oval 77"/>
          <p:cNvSpPr/>
          <p:nvPr/>
        </p:nvSpPr>
        <p:spPr bwMode="auto">
          <a:xfrm>
            <a:off x="4932145" y="1384430"/>
            <a:ext cx="2590799" cy="2590799"/>
          </a:xfrm>
          <a:prstGeom prst="ellipse">
            <a:avLst/>
          </a:prstGeom>
          <a:solidFill>
            <a:schemeClr val="accent1"/>
          </a:solidFill>
          <a:ln w="9525" cap="flat" cmpd="sng" algn="ctr">
            <a:noFill/>
            <a:prstDash val="solid"/>
            <a:round/>
            <a:headEnd type="none" w="med" len="med"/>
            <a:tailEnd type="none" w="med" len="med"/>
          </a:ln>
          <a:effectLst>
            <a:softEdge rad="635000"/>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grpSp>
        <p:nvGrpSpPr>
          <p:cNvPr id="53" name="Group 71"/>
          <p:cNvGrpSpPr/>
          <p:nvPr/>
        </p:nvGrpSpPr>
        <p:grpSpPr>
          <a:xfrm>
            <a:off x="5569618" y="2026819"/>
            <a:ext cx="1379195" cy="1391315"/>
            <a:chOff x="7647924" y="3456269"/>
            <a:chExt cx="828739" cy="836022"/>
          </a:xfrm>
        </p:grpSpPr>
        <p:sp>
          <p:nvSpPr>
            <p:cNvPr id="54" name="Oval 53"/>
            <p:cNvSpPr/>
            <p:nvPr/>
          </p:nvSpPr>
          <p:spPr bwMode="auto">
            <a:xfrm>
              <a:off x="7647924" y="3456269"/>
              <a:ext cx="828739" cy="836022"/>
            </a:xfrm>
            <a:prstGeom prst="ellipse">
              <a:avLst/>
            </a:prstGeom>
            <a:solidFill>
              <a:schemeClr val="accent2">
                <a:lumMod val="50000"/>
              </a:schemeClr>
            </a:solidFill>
            <a:ln w="9525">
              <a:no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non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100" normalizeH="0" baseline="0" noProof="0" dirty="0">
                <a:ln w="18415" cmpd="sng">
                  <a:noFill/>
                  <a:prstDash val="solid"/>
                </a:ln>
                <a:solidFill>
                  <a:srgbClr val="FFFFFF"/>
                </a:solidFill>
                <a:effectLst>
                  <a:innerShdw blurRad="114300">
                    <a:prstClr val="black"/>
                  </a:innerShdw>
                </a:effectLst>
                <a:uLnTx/>
                <a:uFillTx/>
                <a:latin typeface="Segoe" pitchFamily="34" charset="0"/>
                <a:ea typeface="+mn-ea"/>
                <a:cs typeface="+mn-cs"/>
              </a:endParaRPr>
            </a:p>
          </p:txBody>
        </p:sp>
        <p:sp>
          <p:nvSpPr>
            <p:cNvPr id="55" name="Flowchart: Connector 54"/>
            <p:cNvSpPr/>
            <p:nvPr/>
          </p:nvSpPr>
          <p:spPr bwMode="auto">
            <a:xfrm>
              <a:off x="7810751" y="3471509"/>
              <a:ext cx="503086" cy="312420"/>
            </a:xfrm>
            <a:prstGeom prst="flowChartConnector">
              <a:avLst/>
            </a:prstGeom>
            <a:gradFill>
              <a:gsLst>
                <a:gs pos="0">
                  <a:srgbClr val="FFFFFF">
                    <a:alpha val="69000"/>
                  </a:srgbClr>
                </a:gs>
                <a:gs pos="50000">
                  <a:srgbClr val="FFFFFF">
                    <a:alpha val="24000"/>
                  </a:srgbClr>
                </a:gs>
                <a:gs pos="100000">
                  <a:srgbClr val="BBE0E3">
                    <a:alpha val="0"/>
                  </a:srgb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endParaRPr>
            </a:p>
          </p:txBody>
        </p:sp>
      </p:grpSp>
      <p:grpSp>
        <p:nvGrpSpPr>
          <p:cNvPr id="208" name="Group 207"/>
          <p:cNvGrpSpPr/>
          <p:nvPr/>
        </p:nvGrpSpPr>
        <p:grpSpPr>
          <a:xfrm>
            <a:off x="6493330" y="2399426"/>
            <a:ext cx="517071" cy="517071"/>
            <a:chOff x="6435274" y="2435712"/>
            <a:chExt cx="517071" cy="517071"/>
          </a:xfrm>
        </p:grpSpPr>
        <p:pic>
          <p:nvPicPr>
            <p:cNvPr id="207" name="Picture 206" descr="Mobility.png"/>
            <p:cNvPicPr>
              <a:picLocks noChangeAspect="1"/>
            </p:cNvPicPr>
            <p:nvPr/>
          </p:nvPicPr>
          <p:blipFill>
            <a:blip r:embed="rId3" cstate="print"/>
            <a:stretch>
              <a:fillRect/>
            </a:stretch>
          </p:blipFill>
          <p:spPr>
            <a:xfrm>
              <a:off x="6435274" y="2435712"/>
              <a:ext cx="517071" cy="517071"/>
            </a:xfrm>
            <a:prstGeom prst="rect">
              <a:avLst/>
            </a:prstGeom>
          </p:spPr>
        </p:pic>
        <p:pic>
          <p:nvPicPr>
            <p:cNvPr id="77" name="Picture 76" descr="Untitled-1.png"/>
            <p:cNvPicPr>
              <a:picLocks noChangeAspect="1"/>
            </p:cNvPicPr>
            <p:nvPr/>
          </p:nvPicPr>
          <p:blipFill>
            <a:blip r:embed="rId4" cstate="print"/>
            <a:stretch>
              <a:fillRect/>
            </a:stretch>
          </p:blipFill>
          <p:spPr>
            <a:xfrm rot="20138886">
              <a:off x="6600564" y="2598028"/>
              <a:ext cx="332749" cy="70986"/>
            </a:xfrm>
            <a:prstGeom prst="rect">
              <a:avLst/>
            </a:prstGeom>
          </p:spPr>
        </p:pic>
        <p:pic>
          <p:nvPicPr>
            <p:cNvPr id="191" name="Picture 190" descr="41.png"/>
            <p:cNvPicPr>
              <a:picLocks noChangeAspect="1"/>
            </p:cNvPicPr>
            <p:nvPr/>
          </p:nvPicPr>
          <p:blipFill>
            <a:blip r:embed="rId5" cstate="print"/>
            <a:stretch>
              <a:fillRect/>
            </a:stretch>
          </p:blipFill>
          <p:spPr>
            <a:xfrm>
              <a:off x="6508412" y="2598055"/>
              <a:ext cx="202797" cy="202797"/>
            </a:xfrm>
            <a:prstGeom prst="rect">
              <a:avLst/>
            </a:prstGeom>
          </p:spPr>
        </p:pic>
      </p:grpSp>
      <p:sp>
        <p:nvSpPr>
          <p:cNvPr id="56" name="Block Arc 55"/>
          <p:cNvSpPr/>
          <p:nvPr/>
        </p:nvSpPr>
        <p:spPr bwMode="auto">
          <a:xfrm rot="1667725" flipH="1" flipV="1">
            <a:off x="4558492" y="1331279"/>
            <a:ext cx="3562543" cy="3550440"/>
          </a:xfrm>
          <a:prstGeom prst="blockArc">
            <a:avLst>
              <a:gd name="adj1" fmla="val 9036945"/>
              <a:gd name="adj2" fmla="val 16177638"/>
              <a:gd name="adj3" fmla="val 14405"/>
            </a:avLst>
          </a:prstGeom>
          <a:gradFill flip="none" rotWithShape="1">
            <a:gsLst>
              <a:gs pos="0">
                <a:srgbClr val="000000">
                  <a:lumMod val="65000"/>
                  <a:lumOff val="35000"/>
                </a:srgbClr>
              </a:gs>
              <a:gs pos="50000">
                <a:srgbClr val="FFFFFF">
                  <a:lumMod val="75000"/>
                </a:srgbClr>
              </a:gs>
              <a:gs pos="85000">
                <a:srgbClr val="FFFFFF">
                  <a:lumMod val="75000"/>
                </a:srgbClr>
              </a:gs>
              <a:gs pos="100000">
                <a:srgbClr val="FFFFFF">
                  <a:lumMod val="95000"/>
                </a:srgbClr>
              </a:gs>
            </a:gsLst>
            <a:lin ang="5400000" scaled="0"/>
            <a:tileRect/>
          </a:gradFill>
          <a:ln w="12700">
            <a:gradFill>
              <a:gsLst>
                <a:gs pos="0">
                  <a:srgbClr val="FFFFFF"/>
                </a:gs>
                <a:gs pos="50000">
                  <a:srgbClr val="FFFFFF">
                    <a:lumMod val="85000"/>
                  </a:srgbClr>
                </a:gs>
                <a:gs pos="100000">
                  <a:srgbClr val="FFFFFF">
                    <a:lumMod val="65000"/>
                  </a:srgbClr>
                </a:gs>
              </a:gsLst>
              <a:lin ang="7800000" scaled="0"/>
            </a:gradFill>
            <a:headEnd type="none" w="med" len="med"/>
            <a:tailEnd type="none" w="med" len="med"/>
          </a:ln>
          <a:effectLst>
            <a:outerShdw blurRad="50800" dist="38100" dir="5400000" algn="t" rotWithShape="0">
              <a:prstClr val="black">
                <a:alpha val="40000"/>
              </a:prstClr>
            </a:outerShdw>
          </a:effectLst>
          <a:scene3d>
            <a:camera prst="orthographicFront">
              <a:rot lat="0" lon="0" rev="0"/>
            </a:camera>
            <a:lightRig rig="threePt" dir="t">
              <a:rot lat="0" lon="0" rev="1200000"/>
            </a:lightRig>
          </a:scene3d>
          <a:sp3d>
            <a:extrusionClr>
              <a:srgbClr val="FFFFFF"/>
            </a:extrusionClr>
            <a:contourClr>
              <a:srgbClr val="3B1515"/>
            </a:contourClr>
          </a:sp3d>
        </p:spPr>
        <p:txBody>
          <a:bodyPr vert="horz" wrap="square" lIns="91440" tIns="45718" rIns="91436" bIns="45718"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1" i="0" u="none" strike="noStrike" kern="0" cap="none" spc="0" normalizeH="0" baseline="0" noProof="0" dirty="0" smtClean="0">
              <a:ln>
                <a:noFill/>
              </a:ln>
              <a:solidFill>
                <a:sysClr val="windowText" lastClr="000000"/>
              </a:solidFill>
              <a:effectLst>
                <a:reflection blurRad="6350" stA="50000" endA="300" endPos="50000" dist="29997" dir="5400000" sy="-100000" algn="bl" rotWithShape="0"/>
              </a:effectLst>
              <a:uLnTx/>
              <a:uFillTx/>
              <a:latin typeface="Segoe" pitchFamily="34" charset="0"/>
            </a:endParaRPr>
          </a:p>
        </p:txBody>
      </p:sp>
      <p:sp>
        <p:nvSpPr>
          <p:cNvPr id="2" name="Title 1"/>
          <p:cNvSpPr>
            <a:spLocks noGrp="1"/>
          </p:cNvSpPr>
          <p:nvPr>
            <p:ph type="title"/>
          </p:nvPr>
        </p:nvSpPr>
        <p:spPr>
          <a:xfrm>
            <a:off x="381000" y="230188"/>
            <a:ext cx="6906904" cy="1107996"/>
          </a:xfrm>
        </p:spPr>
        <p:txBody>
          <a:bodyPr/>
          <a:lstStyle/>
          <a:p>
            <a:r>
              <a:rPr lang="en-US" sz="4000" dirty="0"/>
              <a:t>Protect Critical Information Wherever It Goes</a:t>
            </a:r>
          </a:p>
        </p:txBody>
      </p:sp>
      <p:pic>
        <p:nvPicPr>
          <p:cNvPr id="111" name="Picture 110" descr="Server.png"/>
          <p:cNvPicPr>
            <a:picLocks noChangeAspect="1"/>
          </p:cNvPicPr>
          <p:nvPr/>
        </p:nvPicPr>
        <p:blipFill>
          <a:blip r:embed="rId6" cstate="print"/>
          <a:stretch>
            <a:fillRect/>
          </a:stretch>
        </p:blipFill>
        <p:spPr>
          <a:xfrm>
            <a:off x="5501329" y="2279376"/>
            <a:ext cx="676522" cy="676522"/>
          </a:xfrm>
          <a:prstGeom prst="rect">
            <a:avLst/>
          </a:prstGeom>
          <a:effectLst>
            <a:outerShdw blurRad="76200" dir="18900000" sy="23000" kx="-1200000" algn="bl" rotWithShape="0">
              <a:prstClr val="black">
                <a:alpha val="20000"/>
              </a:prstClr>
            </a:outerShdw>
          </a:effectLst>
        </p:spPr>
      </p:pic>
      <p:grpSp>
        <p:nvGrpSpPr>
          <p:cNvPr id="91" name="Group 23"/>
          <p:cNvGrpSpPr/>
          <p:nvPr/>
        </p:nvGrpSpPr>
        <p:grpSpPr>
          <a:xfrm>
            <a:off x="5829224" y="2472839"/>
            <a:ext cx="419735" cy="412739"/>
            <a:chOff x="4818743" y="4971142"/>
            <a:chExt cx="889492" cy="874667"/>
          </a:xfrm>
        </p:grpSpPr>
        <p:pic>
          <p:nvPicPr>
            <p:cNvPr id="92" name="Picture 4" descr="C:\Documents and Settings\ashish.joshi\My Documents\My Pictures\Microsoft Clip Organizer\j0431536.png"/>
            <p:cNvPicPr>
              <a:picLocks noChangeAspect="1" noChangeArrowheads="1"/>
            </p:cNvPicPr>
            <p:nvPr/>
          </p:nvPicPr>
          <p:blipFill>
            <a:blip r:embed="rId7" cstate="print"/>
            <a:srcRect/>
            <a:stretch>
              <a:fillRect/>
            </a:stretch>
          </p:blipFill>
          <p:spPr bwMode="auto">
            <a:xfrm>
              <a:off x="4818743" y="4971142"/>
              <a:ext cx="889492" cy="874667"/>
            </a:xfrm>
            <a:prstGeom prst="rect">
              <a:avLst/>
            </a:prstGeom>
            <a:noFill/>
          </p:spPr>
        </p:pic>
        <p:pic>
          <p:nvPicPr>
            <p:cNvPr id="93" name="Picture 92" descr="Untitled-1.png"/>
            <p:cNvPicPr>
              <a:picLocks noChangeAspect="1"/>
            </p:cNvPicPr>
            <p:nvPr/>
          </p:nvPicPr>
          <p:blipFill>
            <a:blip r:embed="rId8" cstate="print"/>
            <a:stretch>
              <a:fillRect/>
            </a:stretch>
          </p:blipFill>
          <p:spPr>
            <a:xfrm rot="19800146">
              <a:off x="4932715" y="5187787"/>
              <a:ext cx="539033" cy="114994"/>
            </a:xfrm>
            <a:prstGeom prst="rect">
              <a:avLst/>
            </a:prstGeom>
          </p:spPr>
        </p:pic>
      </p:grpSp>
      <p:pic>
        <p:nvPicPr>
          <p:cNvPr id="112" name="Picture 111" descr="Server.png"/>
          <p:cNvPicPr>
            <a:picLocks noChangeAspect="1"/>
          </p:cNvPicPr>
          <p:nvPr/>
        </p:nvPicPr>
        <p:blipFill>
          <a:blip r:embed="rId6" cstate="print"/>
          <a:stretch>
            <a:fillRect/>
          </a:stretch>
        </p:blipFill>
        <p:spPr>
          <a:xfrm>
            <a:off x="5994814" y="2497090"/>
            <a:ext cx="676522" cy="676522"/>
          </a:xfrm>
          <a:prstGeom prst="rect">
            <a:avLst/>
          </a:prstGeom>
          <a:effectLst>
            <a:outerShdw blurRad="76200" dir="18900000" sy="23000" kx="-1200000" algn="bl" rotWithShape="0">
              <a:prstClr val="black">
                <a:alpha val="20000"/>
              </a:prstClr>
            </a:outerShdw>
          </a:effectLst>
        </p:spPr>
      </p:pic>
      <p:pic>
        <p:nvPicPr>
          <p:cNvPr id="113" name="Picture 112" descr="123.png"/>
          <p:cNvPicPr>
            <a:picLocks noChangeAspect="1"/>
          </p:cNvPicPr>
          <p:nvPr/>
        </p:nvPicPr>
        <p:blipFill>
          <a:blip r:embed="rId9" cstate="print"/>
          <a:stretch>
            <a:fillRect/>
          </a:stretch>
        </p:blipFill>
        <p:spPr>
          <a:xfrm>
            <a:off x="6285594" y="2757714"/>
            <a:ext cx="372836" cy="372836"/>
          </a:xfrm>
          <a:prstGeom prst="rect">
            <a:avLst/>
          </a:prstGeom>
        </p:spPr>
      </p:pic>
      <p:pic>
        <p:nvPicPr>
          <p:cNvPr id="115" name="Picture 114" descr="Untitled-1.png"/>
          <p:cNvPicPr>
            <a:picLocks noChangeAspect="1"/>
          </p:cNvPicPr>
          <p:nvPr/>
        </p:nvPicPr>
        <p:blipFill>
          <a:blip r:embed="rId4" cstate="print"/>
          <a:stretch>
            <a:fillRect/>
          </a:stretch>
        </p:blipFill>
        <p:spPr>
          <a:xfrm rot="20138886">
            <a:off x="6310279" y="2895568"/>
            <a:ext cx="332749" cy="70986"/>
          </a:xfrm>
          <a:prstGeom prst="rect">
            <a:avLst/>
          </a:prstGeom>
        </p:spPr>
      </p:pic>
      <p:pic>
        <p:nvPicPr>
          <p:cNvPr id="102" name="Picture 101" descr="Search.png"/>
          <p:cNvPicPr>
            <a:picLocks noChangeAspect="1"/>
          </p:cNvPicPr>
          <p:nvPr/>
        </p:nvPicPr>
        <p:blipFill>
          <a:blip r:embed="rId10" cstate="print"/>
          <a:stretch>
            <a:fillRect/>
          </a:stretch>
        </p:blipFill>
        <p:spPr>
          <a:xfrm rot="4886756">
            <a:off x="5810550" y="1887557"/>
            <a:ext cx="755066" cy="755065"/>
          </a:xfrm>
          <a:prstGeom prst="rect">
            <a:avLst/>
          </a:prstGeom>
        </p:spPr>
      </p:pic>
      <p:pic>
        <p:nvPicPr>
          <p:cNvPr id="124" name="Picture 123" descr="41.png"/>
          <p:cNvPicPr>
            <a:picLocks noChangeAspect="1"/>
          </p:cNvPicPr>
          <p:nvPr/>
        </p:nvPicPr>
        <p:blipFill>
          <a:blip r:embed="rId5" cstate="print"/>
          <a:stretch>
            <a:fillRect/>
          </a:stretch>
        </p:blipFill>
        <p:spPr>
          <a:xfrm>
            <a:off x="5768184" y="2750456"/>
            <a:ext cx="202797" cy="202797"/>
          </a:xfrm>
          <a:prstGeom prst="rect">
            <a:avLst/>
          </a:prstGeom>
        </p:spPr>
      </p:pic>
      <p:cxnSp>
        <p:nvCxnSpPr>
          <p:cNvPr id="151" name="Straight Connector 150"/>
          <p:cNvCxnSpPr/>
          <p:nvPr/>
        </p:nvCxnSpPr>
        <p:spPr bwMode="auto">
          <a:xfrm>
            <a:off x="6676570" y="3164114"/>
            <a:ext cx="849086" cy="653143"/>
          </a:xfrm>
          <a:prstGeom prst="line">
            <a:avLst/>
          </a:prstGeom>
          <a:solidFill>
            <a:schemeClr val="accent1"/>
          </a:solidFill>
          <a:ln w="19050" cap="flat" cmpd="sng" algn="ctr">
            <a:solidFill>
              <a:srgbClr val="588824"/>
            </a:solidFill>
            <a:prstDash val="solid"/>
            <a:round/>
            <a:headEnd type="triangle" w="med" len="med"/>
            <a:tailEnd type="triangle" w="med" len="med"/>
          </a:ln>
          <a:effectLst/>
        </p:spPr>
      </p:cxnSp>
      <p:cxnSp>
        <p:nvCxnSpPr>
          <p:cNvPr id="156" name="Straight Connector 155"/>
          <p:cNvCxnSpPr/>
          <p:nvPr/>
        </p:nvCxnSpPr>
        <p:spPr bwMode="auto">
          <a:xfrm rot="5400000">
            <a:off x="5533573" y="3828145"/>
            <a:ext cx="1139368" cy="174170"/>
          </a:xfrm>
          <a:prstGeom prst="line">
            <a:avLst/>
          </a:prstGeom>
          <a:solidFill>
            <a:schemeClr val="accent1"/>
          </a:solidFill>
          <a:ln w="19050" cap="flat" cmpd="sng" algn="ctr">
            <a:solidFill>
              <a:srgbClr val="FF0000"/>
            </a:solidFill>
            <a:prstDash val="solid"/>
            <a:round/>
            <a:headEnd type="triangle" w="med" len="med"/>
            <a:tailEnd type="triangle" w="med" len="med"/>
          </a:ln>
          <a:effectLst/>
        </p:spPr>
      </p:cxnSp>
      <p:pic>
        <p:nvPicPr>
          <p:cNvPr id="129" name="Picture 128" descr="Monitor-Icon.png"/>
          <p:cNvPicPr>
            <a:picLocks noChangeAspect="1"/>
          </p:cNvPicPr>
          <p:nvPr/>
        </p:nvPicPr>
        <p:blipFill>
          <a:blip r:embed="rId11" cstate="print"/>
          <a:stretch>
            <a:fillRect/>
          </a:stretch>
        </p:blipFill>
        <p:spPr>
          <a:xfrm flipH="1">
            <a:off x="5760160" y="4169647"/>
            <a:ext cx="539041" cy="539039"/>
          </a:xfrm>
          <a:prstGeom prst="rect">
            <a:avLst/>
          </a:prstGeom>
          <a:effectLst/>
        </p:spPr>
      </p:pic>
      <p:cxnSp>
        <p:nvCxnSpPr>
          <p:cNvPr id="171" name="Straight Connector 170"/>
          <p:cNvCxnSpPr/>
          <p:nvPr/>
        </p:nvCxnSpPr>
        <p:spPr bwMode="auto">
          <a:xfrm rot="16200000" flipH="1">
            <a:off x="6266542" y="3487056"/>
            <a:ext cx="870861" cy="486231"/>
          </a:xfrm>
          <a:prstGeom prst="line">
            <a:avLst/>
          </a:prstGeom>
          <a:solidFill>
            <a:schemeClr val="accent1"/>
          </a:solidFill>
          <a:ln w="19050" cap="flat" cmpd="sng" algn="ctr">
            <a:solidFill>
              <a:srgbClr val="588824"/>
            </a:solidFill>
            <a:prstDash val="solid"/>
            <a:round/>
            <a:headEnd type="triangle" w="med" len="med"/>
            <a:tailEnd type="triangle" w="med" len="med"/>
          </a:ln>
          <a:effectLst/>
        </p:spPr>
      </p:cxnSp>
      <p:cxnSp>
        <p:nvCxnSpPr>
          <p:cNvPr id="174" name="Straight Connector 173"/>
          <p:cNvCxnSpPr/>
          <p:nvPr/>
        </p:nvCxnSpPr>
        <p:spPr bwMode="auto">
          <a:xfrm>
            <a:off x="6807199" y="2989943"/>
            <a:ext cx="1074057" cy="101600"/>
          </a:xfrm>
          <a:prstGeom prst="line">
            <a:avLst/>
          </a:prstGeom>
          <a:solidFill>
            <a:schemeClr val="accent1"/>
          </a:solidFill>
          <a:ln w="19050" cap="flat" cmpd="sng" algn="ctr">
            <a:solidFill>
              <a:srgbClr val="588824"/>
            </a:solidFill>
            <a:prstDash val="solid"/>
            <a:round/>
            <a:headEnd type="triangle" w="med" len="med"/>
            <a:tailEnd type="triangle" w="med" len="med"/>
          </a:ln>
          <a:effectLst/>
        </p:spPr>
      </p:cxnSp>
      <p:pic>
        <p:nvPicPr>
          <p:cNvPr id="119" name="Picture 118" descr="touch screen kiosk-256.png"/>
          <p:cNvPicPr>
            <a:picLocks noChangeAspect="1"/>
          </p:cNvPicPr>
          <p:nvPr/>
        </p:nvPicPr>
        <p:blipFill>
          <a:blip r:embed="rId12" cstate="print"/>
          <a:stretch>
            <a:fillRect/>
          </a:stretch>
        </p:blipFill>
        <p:spPr>
          <a:xfrm flipH="1">
            <a:off x="6643916" y="4005941"/>
            <a:ext cx="579629" cy="579629"/>
          </a:xfrm>
          <a:prstGeom prst="rect">
            <a:avLst/>
          </a:prstGeom>
          <a:effectLst>
            <a:outerShdw blurRad="63500" sx="102000" sy="102000" algn="ctr" rotWithShape="0">
              <a:prstClr val="black">
                <a:alpha val="40000"/>
              </a:prstClr>
            </a:outerShdw>
          </a:effectLst>
        </p:spPr>
      </p:pic>
      <p:pic>
        <p:nvPicPr>
          <p:cNvPr id="123" name="Picture 122" descr="PDA.png"/>
          <p:cNvPicPr>
            <a:picLocks noChangeAspect="1"/>
          </p:cNvPicPr>
          <p:nvPr/>
        </p:nvPicPr>
        <p:blipFill>
          <a:blip r:embed="rId13" cstate="print"/>
          <a:stretch>
            <a:fillRect/>
          </a:stretch>
        </p:blipFill>
        <p:spPr>
          <a:xfrm>
            <a:off x="7389814" y="3650341"/>
            <a:ext cx="401078" cy="401078"/>
          </a:xfrm>
          <a:prstGeom prst="rect">
            <a:avLst/>
          </a:prstGeom>
        </p:spPr>
      </p:pic>
      <p:pic>
        <p:nvPicPr>
          <p:cNvPr id="128" name="Picture 127" descr="Mobility.png"/>
          <p:cNvPicPr>
            <a:picLocks noChangeAspect="1"/>
          </p:cNvPicPr>
          <p:nvPr/>
        </p:nvPicPr>
        <p:blipFill>
          <a:blip r:embed="rId3" cstate="print"/>
          <a:stretch>
            <a:fillRect/>
          </a:stretch>
        </p:blipFill>
        <p:spPr>
          <a:xfrm>
            <a:off x="7560131" y="2856626"/>
            <a:ext cx="517071" cy="517071"/>
          </a:xfrm>
          <a:prstGeom prst="rect">
            <a:avLst/>
          </a:prstGeom>
        </p:spPr>
      </p:pic>
      <p:grpSp>
        <p:nvGrpSpPr>
          <p:cNvPr id="178" name="Group 177"/>
          <p:cNvGrpSpPr/>
          <p:nvPr/>
        </p:nvGrpSpPr>
        <p:grpSpPr>
          <a:xfrm>
            <a:off x="5900740" y="3703106"/>
            <a:ext cx="442003" cy="188736"/>
            <a:chOff x="5066168" y="5023125"/>
            <a:chExt cx="836835" cy="357330"/>
          </a:xfrm>
          <a:effectLst>
            <a:outerShdw blurRad="50800" dist="38100" dir="5400000" algn="t" rotWithShape="0">
              <a:prstClr val="black">
                <a:alpha val="40000"/>
              </a:prstClr>
            </a:outerShdw>
          </a:effectLst>
        </p:grpSpPr>
        <p:sp>
          <p:nvSpPr>
            <p:cNvPr id="177" name="TextBox 176"/>
            <p:cNvSpPr txBox="1"/>
            <p:nvPr/>
          </p:nvSpPr>
          <p:spPr>
            <a:xfrm>
              <a:off x="5087256" y="5023125"/>
              <a:ext cx="791029" cy="312058"/>
            </a:xfrm>
            <a:prstGeom prst="rect">
              <a:avLst/>
            </a:prstGeom>
            <a:solidFill>
              <a:schemeClr val="bg1"/>
            </a:solidFill>
            <a:ln>
              <a:solidFill>
                <a:srgbClr val="FF0000"/>
              </a:solidFill>
            </a:ln>
          </p:spPr>
          <p:txBody>
            <a:bodyPr wrap="square" lIns="0" tIns="9144" rIns="0" rtlCol="0">
              <a:noAutofit/>
            </a:bodyPr>
            <a:lstStyle/>
            <a:p>
              <a:pPr algn="ctr"/>
              <a:r>
                <a:rPr lang="en-US" sz="600" dirty="0" smtClean="0">
                  <a:solidFill>
                    <a:srgbClr val="FF0000"/>
                  </a:solidFill>
                </a:rPr>
                <a:t>SSN# 0000</a:t>
              </a:r>
              <a:endParaRPr lang="en-US" sz="600" dirty="0">
                <a:solidFill>
                  <a:srgbClr val="FF0000"/>
                </a:solidFill>
              </a:endParaRPr>
            </a:p>
          </p:txBody>
        </p:sp>
        <p:pic>
          <p:nvPicPr>
            <p:cNvPr id="149" name="Picture 148" descr="Untitled-1.png"/>
            <p:cNvPicPr>
              <a:picLocks noChangeAspect="1"/>
            </p:cNvPicPr>
            <p:nvPr/>
          </p:nvPicPr>
          <p:blipFill>
            <a:blip r:embed="rId14" cstate="print"/>
            <a:stretch>
              <a:fillRect/>
            </a:stretch>
          </p:blipFill>
          <p:spPr>
            <a:xfrm rot="21246926">
              <a:off x="5066168" y="5201930"/>
              <a:ext cx="836835" cy="178525"/>
            </a:xfrm>
            <a:prstGeom prst="rect">
              <a:avLst/>
            </a:prstGeom>
          </p:spPr>
        </p:pic>
      </p:grpSp>
      <p:pic>
        <p:nvPicPr>
          <p:cNvPr id="80" name="Picture 79" descr="53.png"/>
          <p:cNvPicPr>
            <a:picLocks noChangeAspect="1"/>
          </p:cNvPicPr>
          <p:nvPr/>
        </p:nvPicPr>
        <p:blipFill>
          <a:blip r:embed="rId15" cstate="print"/>
          <a:stretch>
            <a:fillRect/>
          </a:stretch>
        </p:blipFill>
        <p:spPr>
          <a:xfrm>
            <a:off x="6049273" y="3867167"/>
            <a:ext cx="137886" cy="137886"/>
          </a:xfrm>
          <a:prstGeom prst="rect">
            <a:avLst/>
          </a:prstGeom>
        </p:spPr>
      </p:pic>
      <p:grpSp>
        <p:nvGrpSpPr>
          <p:cNvPr id="181" name="Group 180"/>
          <p:cNvGrpSpPr/>
          <p:nvPr/>
        </p:nvGrpSpPr>
        <p:grpSpPr>
          <a:xfrm rot="1040744">
            <a:off x="6910540" y="3933372"/>
            <a:ext cx="218592" cy="214949"/>
            <a:chOff x="6424311" y="4664496"/>
            <a:chExt cx="419735" cy="412739"/>
          </a:xfrm>
          <a:effectLst>
            <a:outerShdw blurRad="50800" dist="38100" dir="2700000" algn="tl" rotWithShape="0">
              <a:prstClr val="black">
                <a:alpha val="40000"/>
              </a:prstClr>
            </a:outerShdw>
          </a:effectLst>
        </p:grpSpPr>
        <p:pic>
          <p:nvPicPr>
            <p:cNvPr id="179" name="Picture 4" descr="C:\Documents and Settings\ashish.joshi\My Documents\My Pictures\Microsoft Clip Organizer\j0431536.png"/>
            <p:cNvPicPr>
              <a:picLocks noChangeAspect="1" noChangeArrowheads="1"/>
            </p:cNvPicPr>
            <p:nvPr/>
          </p:nvPicPr>
          <p:blipFill>
            <a:blip r:embed="rId16" cstate="print"/>
            <a:srcRect/>
            <a:stretch>
              <a:fillRect/>
            </a:stretch>
          </p:blipFill>
          <p:spPr bwMode="auto">
            <a:xfrm>
              <a:off x="6424311" y="4664496"/>
              <a:ext cx="419735" cy="412739"/>
            </a:xfrm>
            <a:prstGeom prst="rect">
              <a:avLst/>
            </a:prstGeom>
            <a:noFill/>
          </p:spPr>
        </p:pic>
        <p:pic>
          <p:nvPicPr>
            <p:cNvPr id="180" name="Picture 179" descr="Untitled-1.png"/>
            <p:cNvPicPr>
              <a:picLocks noChangeAspect="1"/>
            </p:cNvPicPr>
            <p:nvPr/>
          </p:nvPicPr>
          <p:blipFill>
            <a:blip r:embed="rId17" cstate="print"/>
            <a:stretch>
              <a:fillRect/>
            </a:stretch>
          </p:blipFill>
          <p:spPr>
            <a:xfrm rot="19800146">
              <a:off x="6478092" y="4766727"/>
              <a:ext cx="254360" cy="54264"/>
            </a:xfrm>
            <a:prstGeom prst="rect">
              <a:avLst/>
            </a:prstGeom>
          </p:spPr>
        </p:pic>
      </p:grpSp>
      <p:grpSp>
        <p:nvGrpSpPr>
          <p:cNvPr id="182" name="Group 181"/>
          <p:cNvGrpSpPr/>
          <p:nvPr/>
        </p:nvGrpSpPr>
        <p:grpSpPr>
          <a:xfrm rot="1040744">
            <a:off x="7570939" y="3722914"/>
            <a:ext cx="218592" cy="214949"/>
            <a:chOff x="6424311" y="4664496"/>
            <a:chExt cx="419735" cy="412739"/>
          </a:xfrm>
          <a:effectLst>
            <a:outerShdw blurRad="50800" dist="38100" dir="2700000" algn="tl" rotWithShape="0">
              <a:prstClr val="black">
                <a:alpha val="40000"/>
              </a:prstClr>
            </a:outerShdw>
          </a:effectLst>
        </p:grpSpPr>
        <p:pic>
          <p:nvPicPr>
            <p:cNvPr id="183" name="Picture 4" descr="C:\Documents and Settings\ashish.joshi\My Documents\My Pictures\Microsoft Clip Organizer\j0431536.png"/>
            <p:cNvPicPr>
              <a:picLocks noChangeAspect="1" noChangeArrowheads="1"/>
            </p:cNvPicPr>
            <p:nvPr/>
          </p:nvPicPr>
          <p:blipFill>
            <a:blip r:embed="rId16" cstate="print"/>
            <a:srcRect/>
            <a:stretch>
              <a:fillRect/>
            </a:stretch>
          </p:blipFill>
          <p:spPr bwMode="auto">
            <a:xfrm>
              <a:off x="6424311" y="4664496"/>
              <a:ext cx="419735" cy="412739"/>
            </a:xfrm>
            <a:prstGeom prst="rect">
              <a:avLst/>
            </a:prstGeom>
            <a:noFill/>
          </p:spPr>
        </p:pic>
        <p:pic>
          <p:nvPicPr>
            <p:cNvPr id="184" name="Picture 183" descr="Untitled-1.png"/>
            <p:cNvPicPr>
              <a:picLocks noChangeAspect="1"/>
            </p:cNvPicPr>
            <p:nvPr/>
          </p:nvPicPr>
          <p:blipFill>
            <a:blip r:embed="rId17" cstate="print"/>
            <a:stretch>
              <a:fillRect/>
            </a:stretch>
          </p:blipFill>
          <p:spPr>
            <a:xfrm rot="19800146">
              <a:off x="6478092" y="4766727"/>
              <a:ext cx="254360" cy="54264"/>
            </a:xfrm>
            <a:prstGeom prst="rect">
              <a:avLst/>
            </a:prstGeom>
          </p:spPr>
        </p:pic>
      </p:grpSp>
      <p:grpSp>
        <p:nvGrpSpPr>
          <p:cNvPr id="185" name="Group 184"/>
          <p:cNvGrpSpPr/>
          <p:nvPr/>
        </p:nvGrpSpPr>
        <p:grpSpPr>
          <a:xfrm rot="1040744">
            <a:off x="7941054" y="2982685"/>
            <a:ext cx="218592" cy="214949"/>
            <a:chOff x="6424311" y="4664496"/>
            <a:chExt cx="419735" cy="412739"/>
          </a:xfrm>
          <a:effectLst>
            <a:outerShdw blurRad="50800" dist="38100" dir="2700000" algn="tl" rotWithShape="0">
              <a:prstClr val="black">
                <a:alpha val="40000"/>
              </a:prstClr>
            </a:outerShdw>
          </a:effectLst>
        </p:grpSpPr>
        <p:pic>
          <p:nvPicPr>
            <p:cNvPr id="186" name="Picture 4" descr="C:\Documents and Settings\ashish.joshi\My Documents\My Pictures\Microsoft Clip Organizer\j0431536.png"/>
            <p:cNvPicPr>
              <a:picLocks noChangeAspect="1" noChangeArrowheads="1"/>
            </p:cNvPicPr>
            <p:nvPr/>
          </p:nvPicPr>
          <p:blipFill>
            <a:blip r:embed="rId16" cstate="print"/>
            <a:srcRect/>
            <a:stretch>
              <a:fillRect/>
            </a:stretch>
          </p:blipFill>
          <p:spPr bwMode="auto">
            <a:xfrm>
              <a:off x="6424311" y="4664496"/>
              <a:ext cx="419735" cy="412739"/>
            </a:xfrm>
            <a:prstGeom prst="rect">
              <a:avLst/>
            </a:prstGeom>
            <a:noFill/>
          </p:spPr>
        </p:pic>
        <p:pic>
          <p:nvPicPr>
            <p:cNvPr id="187" name="Picture 186" descr="Untitled-1.png"/>
            <p:cNvPicPr>
              <a:picLocks noChangeAspect="1"/>
            </p:cNvPicPr>
            <p:nvPr/>
          </p:nvPicPr>
          <p:blipFill>
            <a:blip r:embed="rId17" cstate="print"/>
            <a:stretch>
              <a:fillRect/>
            </a:stretch>
          </p:blipFill>
          <p:spPr>
            <a:xfrm rot="19800146">
              <a:off x="6478092" y="4766727"/>
              <a:ext cx="254360" cy="54264"/>
            </a:xfrm>
            <a:prstGeom prst="rect">
              <a:avLst/>
            </a:prstGeom>
          </p:spPr>
        </p:pic>
      </p:grpSp>
      <p:pic>
        <p:nvPicPr>
          <p:cNvPr id="100" name="Picture 99" descr="41.png"/>
          <p:cNvPicPr>
            <a:picLocks noChangeAspect="1"/>
          </p:cNvPicPr>
          <p:nvPr/>
        </p:nvPicPr>
        <p:blipFill>
          <a:blip r:embed="rId18" cstate="print"/>
          <a:stretch>
            <a:fillRect/>
          </a:stretch>
        </p:blipFill>
        <p:spPr>
          <a:xfrm>
            <a:off x="7053708" y="3982581"/>
            <a:ext cx="163550" cy="163550"/>
          </a:xfrm>
          <a:prstGeom prst="rect">
            <a:avLst/>
          </a:prstGeom>
        </p:spPr>
      </p:pic>
      <p:pic>
        <p:nvPicPr>
          <p:cNvPr id="188" name="Picture 187" descr="41.png"/>
          <p:cNvPicPr>
            <a:picLocks noChangeAspect="1"/>
          </p:cNvPicPr>
          <p:nvPr/>
        </p:nvPicPr>
        <p:blipFill>
          <a:blip r:embed="rId18" cstate="print"/>
          <a:stretch>
            <a:fillRect/>
          </a:stretch>
        </p:blipFill>
        <p:spPr>
          <a:xfrm>
            <a:off x="7721366" y="3764867"/>
            <a:ext cx="163550" cy="163550"/>
          </a:xfrm>
          <a:prstGeom prst="rect">
            <a:avLst/>
          </a:prstGeom>
        </p:spPr>
      </p:pic>
      <p:pic>
        <p:nvPicPr>
          <p:cNvPr id="189" name="Picture 188" descr="41.png"/>
          <p:cNvPicPr>
            <a:picLocks noChangeAspect="1"/>
          </p:cNvPicPr>
          <p:nvPr/>
        </p:nvPicPr>
        <p:blipFill>
          <a:blip r:embed="rId18" cstate="print"/>
          <a:stretch>
            <a:fillRect/>
          </a:stretch>
        </p:blipFill>
        <p:spPr>
          <a:xfrm>
            <a:off x="8076966" y="3010124"/>
            <a:ext cx="163550" cy="163550"/>
          </a:xfrm>
          <a:prstGeom prst="rect">
            <a:avLst/>
          </a:prstGeom>
        </p:spPr>
      </p:pic>
      <p:pic>
        <p:nvPicPr>
          <p:cNvPr id="190" name="Picture 189" descr="41.png"/>
          <p:cNvPicPr>
            <a:picLocks noChangeAspect="1"/>
          </p:cNvPicPr>
          <p:nvPr/>
        </p:nvPicPr>
        <p:blipFill>
          <a:blip r:embed="rId5" cstate="print"/>
          <a:stretch>
            <a:fillRect/>
          </a:stretch>
        </p:blipFill>
        <p:spPr>
          <a:xfrm>
            <a:off x="6254413" y="2975427"/>
            <a:ext cx="202797" cy="202797"/>
          </a:xfrm>
          <a:prstGeom prst="rect">
            <a:avLst/>
          </a:prstGeom>
        </p:spPr>
      </p:pic>
      <p:sp>
        <p:nvSpPr>
          <p:cNvPr id="192" name="Rounded Rectangle 191"/>
          <p:cNvSpPr/>
          <p:nvPr/>
        </p:nvSpPr>
        <p:spPr bwMode="auto">
          <a:xfrm>
            <a:off x="219230" y="1619250"/>
            <a:ext cx="3852028" cy="3279322"/>
          </a:xfrm>
          <a:prstGeom prst="roundRect">
            <a:avLst>
              <a:gd name="adj" fmla="val 6551"/>
            </a:avLst>
          </a:prstGeom>
          <a:solidFill>
            <a:srgbClr val="FFFFFF"/>
          </a:solidFill>
          <a:ln>
            <a:solidFill>
              <a:schemeClr val="accent1">
                <a:lumMod val="50000"/>
              </a:schemeClr>
            </a:solidFill>
            <a:headEnd type="none" w="med" len="med"/>
            <a:tailEnd type="none" w="med" len="med"/>
          </a:ln>
          <a:effectLst>
            <a:outerShdw blurRad="215900" dist="88900" dir="5400000" sx="99000" sy="99000" algn="ctr" rotWithShape="0">
              <a:srgbClr val="000000">
                <a:alpha val="86000"/>
              </a:srgb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230188" lvl="1" indent="-230188" defTabSz="914099" fontAlgn="base">
              <a:spcBef>
                <a:spcPts val="1000"/>
              </a:spcBef>
              <a:spcAft>
                <a:spcPts val="1000"/>
              </a:spcAft>
              <a:buClr>
                <a:srgbClr val="588824"/>
              </a:buClr>
              <a:buSzPct val="120000"/>
              <a:buFont typeface="Arial" pitchFamily="34" charset="0"/>
              <a:buChar char="•"/>
              <a:defRPr/>
            </a:pPr>
            <a:r>
              <a:rPr lang="en-US" dirty="0" smtClean="0">
                <a:solidFill>
                  <a:schemeClr val="bg1"/>
                </a:solidFill>
                <a:latin typeface="Segoe" charset="0"/>
              </a:rPr>
              <a:t>Automatically protect sensitive e-mail with Active Directory Rights Management Services</a:t>
            </a:r>
          </a:p>
          <a:p>
            <a:pPr marL="230188" lvl="1" indent="-230188" defTabSz="914099" fontAlgn="base">
              <a:spcBef>
                <a:spcPts val="1000"/>
              </a:spcBef>
              <a:spcAft>
                <a:spcPts val="1000"/>
              </a:spcAft>
              <a:buClr>
                <a:srgbClr val="588824"/>
              </a:buClr>
              <a:buSzPct val="120000"/>
              <a:buFont typeface="Arial" pitchFamily="34" charset="0"/>
              <a:buChar char="•"/>
              <a:defRPr/>
            </a:pPr>
            <a:r>
              <a:rPr lang="en-US" dirty="0" smtClean="0">
                <a:solidFill>
                  <a:schemeClr val="bg1"/>
                </a:solidFill>
                <a:latin typeface="Segoe" charset="0"/>
              </a:rPr>
              <a:t>Filter message body and subject based on content criteria</a:t>
            </a:r>
          </a:p>
          <a:p>
            <a:pPr marL="230188" lvl="1" indent="-230188" defTabSz="914099" fontAlgn="base">
              <a:spcBef>
                <a:spcPts val="1000"/>
              </a:spcBef>
              <a:spcAft>
                <a:spcPts val="1000"/>
              </a:spcAft>
              <a:buClr>
                <a:srgbClr val="588824"/>
              </a:buClr>
              <a:buSzPct val="120000"/>
              <a:buFont typeface="Arial" pitchFamily="34" charset="0"/>
              <a:buChar char="•"/>
              <a:defRPr/>
            </a:pPr>
            <a:r>
              <a:rPr lang="en-US" dirty="0" smtClean="0">
                <a:solidFill>
                  <a:schemeClr val="bg1"/>
                </a:solidFill>
                <a:latin typeface="Segoe" charset="0"/>
              </a:rPr>
              <a:t>Policy-based restricted usage of e-mail attachments</a:t>
            </a:r>
          </a:p>
        </p:txBody>
      </p:sp>
      <p:sp>
        <p:nvSpPr>
          <p:cNvPr id="193" name="Rectangle 192"/>
          <p:cNvSpPr/>
          <p:nvPr/>
        </p:nvSpPr>
        <p:spPr bwMode="auto">
          <a:xfrm rot="16200000" flipV="1">
            <a:off x="7368361" y="-95693"/>
            <a:ext cx="1679945" cy="1871329"/>
          </a:xfrm>
          <a:prstGeom prst="rect">
            <a:avLst/>
          </a:prstGeom>
          <a:gradFill flip="none" rotWithShape="1">
            <a:gsLst>
              <a:gs pos="1000">
                <a:schemeClr val="accent1">
                  <a:lumMod val="50000"/>
                </a:schemeClr>
              </a:gs>
              <a:gs pos="100000">
                <a:schemeClr val="bg1">
                  <a:alpha val="0"/>
                </a:schemeClr>
              </a:gs>
            </a:gsLst>
            <a:path path="rect">
              <a:fillToRect l="100000" b="100000"/>
            </a:path>
            <a:tileRect t="-100000" r="-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203" name="Rounded Rectangle 202"/>
          <p:cNvSpPr/>
          <p:nvPr/>
        </p:nvSpPr>
        <p:spPr bwMode="auto">
          <a:xfrm>
            <a:off x="79066" y="5418079"/>
            <a:ext cx="7617133" cy="1291097"/>
          </a:xfrm>
          <a:prstGeom prst="roundRect">
            <a:avLst>
              <a:gd name="adj" fmla="val 12595"/>
            </a:avLst>
          </a:prstGeom>
          <a:solidFill>
            <a:schemeClr val="bg1">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60" name="Rectangle 59"/>
          <p:cNvSpPr/>
          <p:nvPr/>
        </p:nvSpPr>
        <p:spPr>
          <a:xfrm>
            <a:off x="167051" y="6646195"/>
            <a:ext cx="10921495" cy="307777"/>
          </a:xfrm>
          <a:prstGeom prst="rect">
            <a:avLst/>
          </a:prstGeom>
        </p:spPr>
        <p:txBody>
          <a:bodyPr wrap="square">
            <a:spAutoFit/>
          </a:bodyPr>
          <a:lstStyle/>
          <a:p>
            <a:r>
              <a:rPr lang="en-US" sz="700" dirty="0" smtClean="0">
                <a:solidFill>
                  <a:schemeClr val="tx1">
                    <a:lumMod val="75000"/>
                    <a:lumOff val="25000"/>
                  </a:schemeClr>
                </a:solidFill>
              </a:rPr>
              <a:t>Source: </a:t>
            </a:r>
            <a:r>
              <a:rPr lang="en-US" sz="700" i="1" dirty="0" smtClean="0">
                <a:solidFill>
                  <a:schemeClr val="tx1">
                    <a:lumMod val="75000"/>
                    <a:lumOff val="25000"/>
                  </a:schemeClr>
                </a:solidFill>
              </a:rPr>
              <a:t>Food Distributor Deploys Enterprise Rights Management to Help Protect Sensitive Data</a:t>
            </a:r>
            <a:r>
              <a:rPr lang="en-US" sz="700" dirty="0" smtClean="0">
                <a:solidFill>
                  <a:schemeClr val="tx1">
                    <a:lumMod val="75000"/>
                    <a:lumOff val="25000"/>
                  </a:schemeClr>
                </a:solidFill>
              </a:rPr>
              <a:t>. Microsoft case study, February 2008. </a:t>
            </a:r>
            <a:r>
              <a:rPr lang="en-US" sz="700" u="sng" dirty="0" smtClean="0">
                <a:solidFill>
                  <a:schemeClr val="tx1">
                    <a:lumMod val="75000"/>
                    <a:lumOff val="25000"/>
                  </a:schemeClr>
                </a:solidFill>
                <a:hlinkClick r:id="rId19"/>
              </a:rPr>
              <a:t>http://www.microsoft.com/casestudies/Case_Study_Detail.aspx?CaseStudyID=4000001482</a:t>
            </a:r>
            <a:endParaRPr lang="en-US" sz="700" dirty="0" smtClean="0">
              <a:solidFill>
                <a:schemeClr val="tx1">
                  <a:lumMod val="75000"/>
                  <a:lumOff val="25000"/>
                </a:schemeClr>
              </a:solidFill>
            </a:endParaRPr>
          </a:p>
          <a:p>
            <a:endParaRPr lang="en-US" sz="700" dirty="0">
              <a:solidFill>
                <a:schemeClr val="tx1">
                  <a:lumMod val="75000"/>
                  <a:lumOff val="25000"/>
                </a:schemeClr>
              </a:solidFill>
            </a:endParaRPr>
          </a:p>
        </p:txBody>
      </p:sp>
      <p:sp>
        <p:nvSpPr>
          <p:cNvPr id="62" name="Rectangle 61"/>
          <p:cNvSpPr/>
          <p:nvPr/>
        </p:nvSpPr>
        <p:spPr bwMode="auto">
          <a:xfrm rot="16200000" flipV="1">
            <a:off x="7368361" y="-95693"/>
            <a:ext cx="1679945" cy="1871329"/>
          </a:xfrm>
          <a:prstGeom prst="rect">
            <a:avLst/>
          </a:prstGeom>
          <a:gradFill flip="none" rotWithShape="1">
            <a:gsLst>
              <a:gs pos="1000">
                <a:schemeClr val="accent1">
                  <a:lumMod val="50000"/>
                </a:schemeClr>
              </a:gs>
              <a:gs pos="100000">
                <a:schemeClr val="bg1">
                  <a:alpha val="0"/>
                </a:schemeClr>
              </a:gs>
            </a:gsLst>
            <a:path path="rect">
              <a:fillToRect l="100000" b="100000"/>
            </a:path>
            <a:tileRect t="-100000" r="-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rtl="0" eaLnBrk="0" fontAlgn="base" hangingPunct="0">
              <a:spcBef>
                <a:spcPct val="0"/>
              </a:spcBef>
              <a:spcAft>
                <a:spcPct val="0"/>
              </a:spcAft>
            </a:pPr>
            <a:endParaRPr lang="en-US" sz="2400" kern="1200" dirty="0">
              <a:solidFill>
                <a:srgbClr val="000000"/>
              </a:solidFill>
              <a:latin typeface="Arial" charset="0"/>
              <a:ea typeface="ＭＳ Ｐゴシック" charset="-128"/>
              <a:cs typeface="ＭＳ Ｐゴシック" charset="-128"/>
            </a:endParaRPr>
          </a:p>
        </p:txBody>
      </p:sp>
      <p:sp>
        <p:nvSpPr>
          <p:cNvPr id="63" name="Round Same Side Corner Rectangle 62"/>
          <p:cNvSpPr/>
          <p:nvPr/>
        </p:nvSpPr>
        <p:spPr bwMode="auto">
          <a:xfrm rot="10800000">
            <a:off x="7924799" y="-2"/>
            <a:ext cx="1052285" cy="1238251"/>
          </a:xfrm>
          <a:prstGeom prst="round2SameRect">
            <a:avLst>
              <a:gd name="adj1" fmla="val 44606"/>
              <a:gd name="adj2" fmla="val 0"/>
            </a:avLst>
          </a:prstGeom>
          <a:gradFill flip="none" rotWithShape="1">
            <a:gsLst>
              <a:gs pos="0">
                <a:schemeClr val="tx1">
                  <a:lumMod val="65000"/>
                  <a:lumOff val="35000"/>
                </a:schemeClr>
              </a:gs>
              <a:gs pos="50000">
                <a:schemeClr val="bg1">
                  <a:lumMod val="75000"/>
                </a:schemeClr>
              </a:gs>
              <a:gs pos="85000">
                <a:schemeClr val="bg1">
                  <a:lumMod val="75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15900" dist="127000" dir="2700000" algn="tl" rotWithShape="0">
              <a:prstClr val="black">
                <a:alpha val="27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t" anchorCtr="0" compatLnSpc="1">
            <a:prstTxWarp prst="textNoShape">
              <a:avLst/>
            </a:prstTxWarp>
          </a:bodyPr>
          <a:lstStyle/>
          <a:p>
            <a:pPr marR="0" indent="-171450" algn="ctr" defTabSz="914099" fontAlgn="base">
              <a:lnSpc>
                <a:spcPct val="100000"/>
              </a:lnSpc>
              <a:spcBef>
                <a:spcPct val="0"/>
              </a:spcBef>
              <a:spcAft>
                <a:spcPct val="0"/>
              </a:spcAft>
              <a:buClrTx/>
              <a:buSzTx/>
              <a:buFontTx/>
              <a:buNone/>
              <a:tabLst/>
              <a:defRPr/>
            </a:pPr>
            <a:endParaRPr lang="en-US" kern="0" dirty="0" smtClean="0">
              <a:latin typeface="Segoe" charset="0"/>
            </a:endParaRPr>
          </a:p>
        </p:txBody>
      </p:sp>
      <p:grpSp>
        <p:nvGrpSpPr>
          <p:cNvPr id="64" name="Group 41"/>
          <p:cNvGrpSpPr/>
          <p:nvPr/>
        </p:nvGrpSpPr>
        <p:grpSpPr>
          <a:xfrm>
            <a:off x="7927675" y="435303"/>
            <a:ext cx="1026543" cy="660678"/>
            <a:chOff x="7327990" y="687613"/>
            <a:chExt cx="2055649" cy="1323006"/>
          </a:xfrm>
        </p:grpSpPr>
        <p:sp>
          <p:nvSpPr>
            <p:cNvPr id="65" name="Oval 64"/>
            <p:cNvSpPr/>
            <p:nvPr/>
          </p:nvSpPr>
          <p:spPr bwMode="auto">
            <a:xfrm>
              <a:off x="7693705" y="687613"/>
              <a:ext cx="1348692" cy="232229"/>
            </a:xfrm>
            <a:prstGeom prst="ellipse">
              <a:avLst/>
            </a:prstGeom>
            <a:solidFill>
              <a:schemeClr val="bg2">
                <a:alpha val="61000"/>
              </a:schemeClr>
            </a:solidFill>
            <a:ln w="9525" cap="flat" cmpd="sng" algn="ctr">
              <a:noFill/>
              <a:prstDash val="solid"/>
              <a:round/>
              <a:headEnd type="none" w="med" len="med"/>
              <a:tailEnd type="none" w="med" len="med"/>
            </a:ln>
            <a:effectLst>
              <a:softEdge rad="63500"/>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5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66" name="TextBox 65"/>
            <p:cNvSpPr txBox="1">
              <a:spLocks noChangeAspect="1"/>
            </p:cNvSpPr>
            <p:nvPr/>
          </p:nvSpPr>
          <p:spPr>
            <a:xfrm>
              <a:off x="7327990" y="959424"/>
              <a:ext cx="2055649" cy="1051195"/>
            </a:xfrm>
            <a:prstGeom prst="rect">
              <a:avLst/>
            </a:prstGeom>
            <a:noFill/>
          </p:spPr>
          <p:txBody>
            <a:bodyPr wrap="square" rtlCol="0" anchor="t">
              <a:noAutofit/>
            </a:bodyPr>
            <a:lstStyle/>
            <a:p>
              <a:pPr algn="ctr" defTabSz="914400">
                <a:lnSpc>
                  <a:spcPct val="80000"/>
                </a:lnSpc>
                <a:defRPr/>
              </a:pPr>
              <a:r>
                <a:rPr lang="en-US" sz="1000" b="1" kern="0" dirty="0" smtClean="0">
                  <a:ln w="18415" cmpd="sng">
                    <a:noFill/>
                    <a:prstDash val="solid"/>
                  </a:ln>
                  <a:solidFill>
                    <a:schemeClr val="bg2"/>
                  </a:solidFill>
                  <a:effectLst>
                    <a:innerShdw blurRad="114300">
                      <a:prstClr val="black"/>
                    </a:innerShdw>
                  </a:effectLst>
                  <a:latin typeface="Segoe" pitchFamily="34" charset="0"/>
                </a:rPr>
                <a:t>Protect</a:t>
              </a:r>
              <a:r>
                <a:rPr lang="en-US" sz="1000" kern="0" dirty="0" smtClean="0">
                  <a:ln w="18415" cmpd="sng">
                    <a:noFill/>
                    <a:prstDash val="solid"/>
                  </a:ln>
                  <a:solidFill>
                    <a:schemeClr val="bg2"/>
                  </a:solidFill>
                  <a:effectLst>
                    <a:innerShdw blurRad="114300">
                      <a:prstClr val="black"/>
                    </a:innerShdw>
                  </a:effectLst>
                  <a:latin typeface="Segoe" pitchFamily="34" charset="0"/>
                </a:rPr>
                <a:t> everywhere,</a:t>
              </a:r>
            </a:p>
            <a:p>
              <a:pPr algn="ctr" defTabSz="914400">
                <a:lnSpc>
                  <a:spcPct val="80000"/>
                </a:lnSpc>
                <a:defRPr/>
              </a:pPr>
              <a:r>
                <a:rPr lang="en-US" sz="1000" kern="0" dirty="0" smtClean="0">
                  <a:ln w="18415" cmpd="sng">
                    <a:noFill/>
                    <a:prstDash val="solid"/>
                  </a:ln>
                  <a:solidFill>
                    <a:schemeClr val="bg2"/>
                  </a:solidFill>
                  <a:effectLst>
                    <a:innerShdw blurRad="114300">
                      <a:prstClr val="black"/>
                    </a:innerShdw>
                  </a:effectLst>
                  <a:latin typeface="Segoe" pitchFamily="34" charset="0"/>
                </a:rPr>
                <a:t>access anywhere</a:t>
              </a:r>
            </a:p>
          </p:txBody>
        </p:sp>
      </p:grpSp>
      <p:sp>
        <p:nvSpPr>
          <p:cNvPr id="67" name="Block Arc 66"/>
          <p:cNvSpPr/>
          <p:nvPr/>
        </p:nvSpPr>
        <p:spPr bwMode="auto">
          <a:xfrm flipV="1">
            <a:off x="7924800" y="190500"/>
            <a:ext cx="1076325" cy="1076325"/>
          </a:xfrm>
          <a:prstGeom prst="blockArc">
            <a:avLst>
              <a:gd name="adj1" fmla="val 10800000"/>
              <a:gd name="adj2" fmla="val 21409210"/>
              <a:gd name="adj3" fmla="val 4931"/>
            </a:avLst>
          </a:prstGeom>
          <a:gradFill>
            <a:gsLst>
              <a:gs pos="0">
                <a:schemeClr val="accent1">
                  <a:lumMod val="25000"/>
                </a:schemeClr>
              </a:gs>
              <a:gs pos="50000">
                <a:schemeClr val="accent1">
                  <a:lumMod val="50000"/>
                  <a:alpha val="39000"/>
                </a:schemeClr>
              </a:gs>
              <a:gs pos="100000">
                <a:schemeClr val="accent1">
                  <a:shade val="100000"/>
                  <a:satMod val="11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latin typeface="Arial" charset="0"/>
              <a:ea typeface="ＭＳ Ｐゴシック" charset="-128"/>
              <a:cs typeface="ＭＳ Ｐゴシック" charset="-128"/>
            </a:endParaRPr>
          </a:p>
        </p:txBody>
      </p:sp>
      <p:grpSp>
        <p:nvGrpSpPr>
          <p:cNvPr id="68" name="Group 72"/>
          <p:cNvGrpSpPr/>
          <p:nvPr/>
        </p:nvGrpSpPr>
        <p:grpSpPr>
          <a:xfrm>
            <a:off x="8030700" y="29738"/>
            <a:ext cx="917520" cy="587298"/>
            <a:chOff x="-1795842" y="3032045"/>
            <a:chExt cx="1012160" cy="647876"/>
          </a:xfrm>
        </p:grpSpPr>
        <p:pic>
          <p:nvPicPr>
            <p:cNvPr id="69" name="Picture 2" descr="\\eventsql\dvd\Online_ART\DVD_ART35\Artwork_Imagery\Icons - Illustrations\people\black silhouettes\PRB man silhouette people ready.png"/>
            <p:cNvPicPr>
              <a:picLocks noChangeAspect="1" noChangeArrowheads="1"/>
            </p:cNvPicPr>
            <p:nvPr/>
          </p:nvPicPr>
          <p:blipFill>
            <a:blip r:embed="rId20" cstate="print"/>
            <a:srcRect/>
            <a:stretch>
              <a:fillRect/>
            </a:stretch>
          </p:blipFill>
          <p:spPr bwMode="auto">
            <a:xfrm>
              <a:off x="-1329179" y="3032045"/>
              <a:ext cx="131975" cy="472117"/>
            </a:xfrm>
            <a:prstGeom prst="rect">
              <a:avLst/>
            </a:prstGeom>
            <a:noFill/>
            <a:effectLst>
              <a:outerShdw blurRad="190500" sx="102000" sy="102000" algn="ctr" rotWithShape="0">
                <a:schemeClr val="bg1">
                  <a:alpha val="70000"/>
                </a:schemeClr>
              </a:outerShdw>
            </a:effectLst>
          </p:spPr>
        </p:pic>
        <p:pic>
          <p:nvPicPr>
            <p:cNvPr id="70" name="Picture 69" descr="explorer.exe_I0104_0409.png"/>
            <p:cNvPicPr>
              <a:picLocks noChangeAspect="1"/>
            </p:cNvPicPr>
            <p:nvPr/>
          </p:nvPicPr>
          <p:blipFill>
            <a:blip r:embed="rId21" cstate="print"/>
            <a:stretch>
              <a:fillRect/>
            </a:stretch>
          </p:blipFill>
          <p:spPr>
            <a:xfrm>
              <a:off x="-1329180" y="3134423"/>
              <a:ext cx="545498" cy="545498"/>
            </a:xfrm>
            <a:prstGeom prst="rect">
              <a:avLst/>
            </a:prstGeom>
          </p:spPr>
        </p:pic>
        <p:pic>
          <p:nvPicPr>
            <p:cNvPr id="71" name="Picture 70" descr="Virtual App.png"/>
            <p:cNvPicPr>
              <a:picLocks noChangeAspect="1"/>
            </p:cNvPicPr>
            <p:nvPr/>
          </p:nvPicPr>
          <p:blipFill>
            <a:blip r:embed="rId22" cstate="screen"/>
            <a:stretch>
              <a:fillRect/>
            </a:stretch>
          </p:blipFill>
          <p:spPr bwMode="invGray">
            <a:xfrm>
              <a:off x="-1795842" y="3233392"/>
              <a:ext cx="601727" cy="374885"/>
            </a:xfrm>
            <a:prstGeom prst="rect">
              <a:avLst/>
            </a:prstGeom>
          </p:spPr>
        </p:pic>
      </p:grpSp>
      <p:sp>
        <p:nvSpPr>
          <p:cNvPr id="72" name="Rounded Rectangle 71"/>
          <p:cNvSpPr/>
          <p:nvPr/>
        </p:nvSpPr>
        <p:spPr bwMode="auto">
          <a:xfrm>
            <a:off x="270134" y="5255585"/>
            <a:ext cx="7617133" cy="1291097"/>
          </a:xfrm>
          <a:prstGeom prst="roundRect">
            <a:avLst>
              <a:gd name="adj" fmla="val 12595"/>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73" name="TextBox 72"/>
          <p:cNvSpPr txBox="1"/>
          <p:nvPr/>
        </p:nvSpPr>
        <p:spPr>
          <a:xfrm>
            <a:off x="410298" y="5360360"/>
            <a:ext cx="7354645" cy="1105391"/>
          </a:xfrm>
          <a:prstGeom prst="roundRect">
            <a:avLst>
              <a:gd name="adj" fmla="val 7820"/>
            </a:avLst>
          </a:prstGeom>
          <a:solidFill>
            <a:schemeClr val="tx1"/>
          </a:solidFill>
          <a:ln/>
        </p:spPr>
        <p:style>
          <a:lnRef idx="1">
            <a:schemeClr val="accent1"/>
          </a:lnRef>
          <a:fillRef idx="3">
            <a:schemeClr val="accent1"/>
          </a:fillRef>
          <a:effectRef idx="2">
            <a:schemeClr val="accent1"/>
          </a:effectRef>
          <a:fontRef idx="minor">
            <a:schemeClr val="lt1"/>
          </a:fontRef>
        </p:style>
        <p:txBody>
          <a:bodyPr wrap="square" lIns="457200" tIns="0" rIns="91440" bIns="0" rtlCol="0" anchor="ctr" anchorCtr="0">
            <a:noAutofit/>
          </a:bodyPr>
          <a:lstStyle/>
          <a:p>
            <a:pPr marL="800100"/>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Today, people send lots of protected e-mail. [Active Directory Rights Management Services] enables people to download rights-protected e-mail when connected to the corporate network and read it at a later time, even if they’re working offline. </a:t>
            </a:r>
            <a:r>
              <a:rPr lang="en-US" sz="1400" b="1"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-Robbie Roberts</a:t>
            </a:r>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 IT Manager</a:t>
            </a:r>
          </a:p>
        </p:txBody>
      </p:sp>
      <p:sp>
        <p:nvSpPr>
          <p:cNvPr id="74" name="TextBox 73"/>
          <p:cNvSpPr txBox="1"/>
          <p:nvPr/>
        </p:nvSpPr>
        <p:spPr>
          <a:xfrm>
            <a:off x="987826" y="5142312"/>
            <a:ext cx="528993" cy="1323439"/>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8000" b="1" dirty="0" smtClean="0">
                <a:solidFill>
                  <a:srgbClr val="FCB504"/>
                </a:solidFill>
                <a:latin typeface="Times New Roman" pitchFamily="18" charset="0"/>
                <a:cs typeface="Times New Roman" pitchFamily="18" charset="0"/>
              </a:rPr>
              <a:t>“</a:t>
            </a:r>
            <a:endParaRPr lang="en-US" sz="8000" b="1" dirty="0">
              <a:solidFill>
                <a:srgbClr val="FCB504"/>
              </a:solidFill>
              <a:latin typeface="Times New Roman" pitchFamily="18" charset="0"/>
              <a:cs typeface="Times New Roman" pitchFamily="18" charset="0"/>
            </a:endParaRPr>
          </a:p>
        </p:txBody>
      </p:sp>
      <p:pic>
        <p:nvPicPr>
          <p:cNvPr id="61" name="Picture 2"/>
          <p:cNvPicPr>
            <a:picLocks noChangeAspect="1" noChangeArrowheads="1"/>
          </p:cNvPicPr>
          <p:nvPr/>
        </p:nvPicPr>
        <p:blipFill rotWithShape="1">
          <a:blip r:embed="rId2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6983" t="18257" r="7804" b="13356"/>
          <a:stretch/>
        </p:blipFill>
        <p:spPr bwMode="auto">
          <a:xfrm>
            <a:off x="499727" y="6059301"/>
            <a:ext cx="846661" cy="339726"/>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p:cTn id="7" dur="500" fill="hold"/>
                                        <p:tgtEl>
                                          <p:spTgt spid="102"/>
                                        </p:tgtEl>
                                        <p:attrNameLst>
                                          <p:attrName>ppt_w</p:attrName>
                                        </p:attrNameLst>
                                      </p:cBhvr>
                                      <p:tavLst>
                                        <p:tav tm="0">
                                          <p:val>
                                            <p:fltVal val="0"/>
                                          </p:val>
                                        </p:tav>
                                        <p:tav tm="100000">
                                          <p:val>
                                            <p:strVal val="#ppt_w"/>
                                          </p:val>
                                        </p:tav>
                                      </p:tavLst>
                                    </p:anim>
                                    <p:anim calcmode="lin" valueType="num">
                                      <p:cBhvr>
                                        <p:cTn id="8" dur="500" fill="hold"/>
                                        <p:tgtEl>
                                          <p:spTgt spid="102"/>
                                        </p:tgtEl>
                                        <p:attrNameLst>
                                          <p:attrName>ppt_h</p:attrName>
                                        </p:attrNameLst>
                                      </p:cBhvr>
                                      <p:tavLst>
                                        <p:tav tm="0">
                                          <p:val>
                                            <p:fltVal val="0"/>
                                          </p:val>
                                        </p:tav>
                                        <p:tav tm="100000">
                                          <p:val>
                                            <p:strVal val="#ppt_h"/>
                                          </p:val>
                                        </p:tav>
                                      </p:tavLst>
                                    </p:anim>
                                    <p:animEffect transition="in" filter="fade">
                                      <p:cBhvr>
                                        <p:cTn id="9" dur="500"/>
                                        <p:tgtEl>
                                          <p:spTgt spid="102"/>
                                        </p:tgtEl>
                                      </p:cBhvr>
                                    </p:animEffect>
                                  </p:childTnLst>
                                </p:cTn>
                              </p:par>
                              <p:par>
                                <p:cTn id="10" presetID="10"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childTnLst>
                                </p:cTn>
                              </p:par>
                            </p:childTnLst>
                          </p:cTn>
                        </p:par>
                        <p:par>
                          <p:cTn id="13" fill="hold">
                            <p:stCondLst>
                              <p:cond delay="1000"/>
                            </p:stCondLst>
                            <p:childTnLst>
                              <p:par>
                                <p:cTn id="14" presetID="10" presetClass="exit" presetSubtype="0" fill="hold" nodeType="afterEffect">
                                  <p:stCondLst>
                                    <p:cond delay="0"/>
                                  </p:stCondLst>
                                  <p:childTnLst>
                                    <p:animEffect transition="out" filter="fade">
                                      <p:cBhvr>
                                        <p:cTn id="15" dur="2000"/>
                                        <p:tgtEl>
                                          <p:spTgt spid="102"/>
                                        </p:tgtEl>
                                      </p:cBhvr>
                                    </p:animEffect>
                                    <p:set>
                                      <p:cBhvr>
                                        <p:cTn id="16" dur="1" fill="hold">
                                          <p:stCondLst>
                                            <p:cond delay="1999"/>
                                          </p:stCondLst>
                                        </p:cTn>
                                        <p:tgtEl>
                                          <p:spTgt spid="102"/>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188"/>
                                        </p:tgtEl>
                                        <p:attrNameLst>
                                          <p:attrName>style.visibility</p:attrName>
                                        </p:attrNameLst>
                                      </p:cBhvr>
                                      <p:to>
                                        <p:strVal val="visible"/>
                                      </p:to>
                                    </p:set>
                                    <p:animEffect transition="in" filter="fade">
                                      <p:cBhvr>
                                        <p:cTn id="19" dur="1000"/>
                                        <p:tgtEl>
                                          <p:spTgt spid="188"/>
                                        </p:tgtEl>
                                      </p:cBhvr>
                                    </p:animEffect>
                                  </p:childTnLst>
                                </p:cTn>
                              </p:par>
                              <p:par>
                                <p:cTn id="20" presetID="10" presetClass="entr" presetSubtype="0" fill="hold" nodeType="withEffect">
                                  <p:stCondLst>
                                    <p:cond delay="0"/>
                                  </p:stCondLst>
                                  <p:childTnLst>
                                    <p:set>
                                      <p:cBhvr>
                                        <p:cTn id="21" dur="1" fill="hold">
                                          <p:stCondLst>
                                            <p:cond delay="0"/>
                                          </p:stCondLst>
                                        </p:cTn>
                                        <p:tgtEl>
                                          <p:spTgt spid="189"/>
                                        </p:tgtEl>
                                        <p:attrNameLst>
                                          <p:attrName>style.visibility</p:attrName>
                                        </p:attrNameLst>
                                      </p:cBhvr>
                                      <p:to>
                                        <p:strVal val="visible"/>
                                      </p:to>
                                    </p:set>
                                    <p:animEffect transition="in" filter="fade">
                                      <p:cBhvr>
                                        <p:cTn id="22" dur="1000"/>
                                        <p:tgtEl>
                                          <p:spTgt spid="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2|11.8|5.7|62.6"/>
</p:tagLst>
</file>

<file path=ppt/tags/tag2.xml><?xml version="1.0" encoding="utf-8"?>
<p:tagLst xmlns:a="http://schemas.openxmlformats.org/drawingml/2006/main" xmlns:r="http://schemas.openxmlformats.org/officeDocument/2006/relationships" xmlns:p="http://schemas.openxmlformats.org/presentationml/2006/main">
  <p:tag name="TIMING" val="|4.6|9|2.4|56.5|35.8"/>
</p:tagLst>
</file>

<file path=ppt/tags/tag3.xml><?xml version="1.0" encoding="utf-8"?>
<p:tagLst xmlns:a="http://schemas.openxmlformats.org/drawingml/2006/main" xmlns:r="http://schemas.openxmlformats.org/officeDocument/2006/relationships" xmlns:p="http://schemas.openxmlformats.org/presentationml/2006/main">
  <p:tag name="TIMING" val="|4.6|9|2.4|56.5|35.8"/>
</p:tagLst>
</file>

<file path=ppt/theme/theme1.xml><?xml version="1.0" encoding="utf-8"?>
<a:theme xmlns:a="http://schemas.openxmlformats.org/drawingml/2006/main" name="SIA307_bbrekkan">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73924_OCC_TEMPLATE_3">
  <a:themeElements>
    <a:clrScheme name="Custom 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0C1C1D"/>
      </a:folHlink>
    </a:clrScheme>
    <a:fontScheme name="Custom 1">
      <a:majorFont>
        <a:latin typeface="Segoe"/>
        <a:ea typeface=""/>
        <a:cs typeface=""/>
      </a:majorFont>
      <a:minorFont>
        <a:latin typeface="Sego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TaxKeywordTaxHTField xmlns="d7e0783a-e667-4c5b-802e-6811c6c570ed">
      <Terms xmlns="http://schemas.microsoft.com/office/infopath/2007/PartnerControls"/>
    </TaxKeywordTaxHTField>
    <TaxCatchAll xmlns="d7e0783a-e667-4c5b-802e-6811c6c570ed"/>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0EEE9F5BA0BAA42B2562A778F0F4BFC" ma:contentTypeVersion="1" ma:contentTypeDescription="Create a new document." ma:contentTypeScope="" ma:versionID="791b51315807d248bf1278c4e72dcc6e">
  <xsd:schema xmlns:xsd="http://www.w3.org/2001/XMLSchema" xmlns:xs="http://www.w3.org/2001/XMLSchema" xmlns:p="http://schemas.microsoft.com/office/2006/metadata/properties" xmlns:ns2="d7e0783a-e667-4c5b-802e-6811c6c570ed" targetNamespace="http://schemas.microsoft.com/office/2006/metadata/properties" ma:root="true" ma:fieldsID="d49cbc8c50dd91cae362bcf2f197e50d" ns2:_="">
    <xsd:import namespace="d7e0783a-e667-4c5b-802e-6811c6c570ed"/>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e0783a-e667-4c5b-802e-6811c6c570ed"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Managed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bcb867cb-15aa-4990-8359-8af12d393212}" ma:internalName="TaxCatchAll" ma:showField="CatchAllData" ma:web="d7e0783a-e667-4c5b-802e-6811c6c570ed">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bcb867cb-15aa-4990-8359-8af12d393212}" ma:internalName="TaxCatchAllLabel" ma:readOnly="true" ma:showField="CatchAllDataLabel" ma:web="d7e0783a-e667-4c5b-802e-6811c6c570e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outs:outSpaceData xmlns:outs="http://schemas.microsoft.com/office/2009/outspace/metadata">
  <outs:relatedDates>
    <outs:relatedDate>
      <outs:type>3</outs:type>
      <outs:displayName>Last Modified</outs:displayName>
      <outs:dateTime>2009-10-15T16:32:59Z</outs:dateTime>
      <outs:isPinned>true</outs:isPinned>
    </outs:relatedDate>
    <outs:relatedDate>
      <outs:type>2</outs:type>
      <outs:displayName>Created</outs:displayName>
      <outs:dateTime>2009-07-21T23:23:34Z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Microsoft</outs:displayName>
          <outs:accountName/>
        </outs:relatedPerson>
      </outs:people>
      <outs:source>0</outs:source>
      <outs:isPinned>true</outs:isPinned>
    </outs:relatedPeopleItem>
    <outs:relatedPeopleItem>
      <outs:category>Last modified by</outs:category>
      <outs:people>
        <outs:relatedPerson>
          <outs:displayName>Joel Sloss</outs:displayName>
          <outs:accountName/>
        </outs:relatedPerson>
      </outs:people>
      <outs:source>0</outs:source>
      <outs:isPinned>true</outs:isPinned>
    </outs:relatedPeopleItem>
    <outs:relatedPeopleItem>
      <outs:category>Manager</outs:category>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20556F7-04DE-40BC-8894-68649F577F25}">
  <ds:schemaRefs>
    <ds:schemaRef ds:uri="http://purl.org/dc/terms/"/>
    <ds:schemaRef ds:uri="http://schemas.openxmlformats.org/package/2006/metadata/core-properties"/>
    <ds:schemaRef ds:uri="http://schemas.microsoft.com/office/2006/documentManagement/types"/>
    <ds:schemaRef ds:uri="http://www.w3.org/XML/1998/namespace"/>
    <ds:schemaRef ds:uri="http://schemas.microsoft.com/office/2006/metadata/properties"/>
    <ds:schemaRef ds:uri="http://purl.org/dc/elements/1.1/"/>
    <ds:schemaRef ds:uri="http://schemas.microsoft.com/office/infopath/2007/PartnerControls"/>
    <ds:schemaRef ds:uri="d7e0783a-e667-4c5b-802e-6811c6c570ed"/>
    <ds:schemaRef ds:uri="http://purl.org/dc/dcmitype/"/>
  </ds:schemaRefs>
</ds:datastoreItem>
</file>

<file path=customXml/itemProps2.xml><?xml version="1.0" encoding="utf-8"?>
<ds:datastoreItem xmlns:ds="http://schemas.openxmlformats.org/officeDocument/2006/customXml" ds:itemID="{C86009CE-ECAF-4FAF-8615-9E05BD91C8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e0783a-e667-4c5b-802e-6811c6c570e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A18655D-FC2A-423D-9240-8AB49506AF54}">
  <ds:schemaRefs>
    <ds:schemaRef ds:uri="http://schemas.microsoft.com/office/2009/outspace/metadata"/>
  </ds:schemaRefs>
</ds:datastoreItem>
</file>

<file path=customXml/itemProps4.xml><?xml version="1.0" encoding="utf-8"?>
<ds:datastoreItem xmlns:ds="http://schemas.openxmlformats.org/officeDocument/2006/customXml" ds:itemID="{34573817-718F-4638-893D-A9F937AD7BC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Identity and Access Management solution - Draft 3</Template>
  <TotalTime>13948</TotalTime>
  <Words>2144</Words>
  <Application>Microsoft Office PowerPoint</Application>
  <PresentationFormat>On-screen Show (4:3)</PresentationFormat>
  <Paragraphs>382</Paragraphs>
  <Slides>38</Slides>
  <Notes>37</Notes>
  <HiddenSlides>0</HiddenSlides>
  <MMClips>0</MMClips>
  <ScaleCrop>false</ScaleCrop>
  <HeadingPairs>
    <vt:vector size="6" baseType="variant">
      <vt:variant>
        <vt:lpstr>Fonts Used</vt:lpstr>
      </vt:variant>
      <vt:variant>
        <vt:i4>15</vt:i4>
      </vt:variant>
      <vt:variant>
        <vt:lpstr>Theme</vt:lpstr>
      </vt:variant>
      <vt:variant>
        <vt:i4>3</vt:i4>
      </vt:variant>
      <vt:variant>
        <vt:lpstr>Slide Titles</vt:lpstr>
      </vt:variant>
      <vt:variant>
        <vt:i4>38</vt:i4>
      </vt:variant>
    </vt:vector>
  </HeadingPairs>
  <TitlesOfParts>
    <vt:vector size="56" baseType="lpstr">
      <vt:lpstr>Arial</vt:lpstr>
      <vt:lpstr>Calibri</vt:lpstr>
      <vt:lpstr>Segoe</vt:lpstr>
      <vt:lpstr>ＭＳ Ｐゴシック</vt:lpstr>
      <vt:lpstr>Times New Roman</vt:lpstr>
      <vt:lpstr>宋体</vt:lpstr>
      <vt:lpstr>Segoe UI</vt:lpstr>
      <vt:lpstr>Segoe Light</vt:lpstr>
      <vt:lpstr>Segoe UI Symbol</vt:lpstr>
      <vt:lpstr>Microsoft Sans Serif</vt:lpstr>
      <vt:lpstr>Harrington</vt:lpstr>
      <vt:lpstr>ITC Officina Sans Bold</vt:lpstr>
      <vt:lpstr>Wingdings</vt:lpstr>
      <vt:lpstr>Consolas</vt:lpstr>
      <vt:lpstr>Courier New</vt:lpstr>
      <vt:lpstr>SIA307_bbrekkan</vt:lpstr>
      <vt:lpstr>73924_OCC_TEMPLATE_3</vt:lpstr>
      <vt:lpstr>TechEd09_Europe template</vt:lpstr>
      <vt:lpstr>Slide 1</vt:lpstr>
      <vt:lpstr>Agenda</vt:lpstr>
      <vt:lpstr>Customer Problem and Pains</vt:lpstr>
      <vt:lpstr>Business Needs and IT Challenges</vt:lpstr>
      <vt:lpstr>Current Situation Discovery, classification, and protection of sensitive information is expensive  </vt:lpstr>
      <vt:lpstr>Business Ready Security Help securely enable business by managing risk and empowering people</vt:lpstr>
      <vt:lpstr>Business Ready Security Solutions</vt:lpstr>
      <vt:lpstr>Information Protection</vt:lpstr>
      <vt:lpstr>Protect Critical Information Wherever It Goes</vt:lpstr>
      <vt:lpstr>Document Protection and Consumption</vt:lpstr>
      <vt:lpstr>Protect Information  Wherever It Resides </vt:lpstr>
      <vt:lpstr>MOSS IRM</vt:lpstr>
      <vt:lpstr>Secure Endpoints to Reduce Risk</vt:lpstr>
      <vt:lpstr>Enable Secure, Seamless Access  to Information  </vt:lpstr>
      <vt:lpstr>Federated AD RMS</vt:lpstr>
      <vt:lpstr>Demo</vt:lpstr>
      <vt:lpstr>Simplify Management </vt:lpstr>
      <vt:lpstr>Rights Policy Template Management</vt:lpstr>
      <vt:lpstr>Information Protection Solution Enterprise-wide classification, discovery, and protection</vt:lpstr>
      <vt:lpstr>MSIT Case Study</vt:lpstr>
      <vt:lpstr>Microsoft IT Environment</vt:lpstr>
      <vt:lpstr>Microsoft Business Needs</vt:lpstr>
      <vt:lpstr>Microsoft IT Requirements</vt:lpstr>
      <vt:lpstr>Microsoft IT Approach</vt:lpstr>
      <vt:lpstr>RSA DLP + AD RMS Solution #1</vt:lpstr>
      <vt:lpstr>RSA DLP + AD RMS How The Integration Works</vt:lpstr>
      <vt:lpstr>Slide 27</vt:lpstr>
      <vt:lpstr>Slide 28</vt:lpstr>
      <vt:lpstr>Exchange 2010 + AD RMS Solution #3</vt:lpstr>
      <vt:lpstr>Exchange 2010 + AD RMS How The Integration Works: Transport Rule</vt:lpstr>
      <vt:lpstr>Exchange 2010 + AD RMS How The Integration Works: Journal Decryption</vt:lpstr>
      <vt:lpstr>AD RMS Usage at Microsoft</vt:lpstr>
      <vt:lpstr>AD RMS and RSA DLP</vt:lpstr>
      <vt:lpstr>Information Protection</vt:lpstr>
      <vt:lpstr>More Information</vt:lpstr>
      <vt:lpstr>Related Content</vt:lpstr>
      <vt:lpstr>Slide 37</vt:lpstr>
      <vt:lpstr>Slide 38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Ready Security: Information Protection</dc:title>
  <dc:subject>tech·ed Europe 2009</dc:subject>
  <dc:creator>Microsoft</dc:creator>
  <dc:description>tech·ed Europe 2009</dc:description>
  <cp:lastModifiedBy>cn_user</cp:lastModifiedBy>
  <cp:revision>835</cp:revision>
  <dcterms:created xsi:type="dcterms:W3CDTF">2009-07-21T23:23:34Z</dcterms:created>
  <dcterms:modified xsi:type="dcterms:W3CDTF">2009-11-11T09:09:13Z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0x01010040EEE9F5BA0BAA42B2562A778F0F4BFC</vt:lpwstr>
  </property>
  <property fmtid="{D5CDD505-2E9C-101B-9397-08002B2CF9AE}" pid="3" name="TaxKeyword">
    <vt:lpwstr/>
  </property>
</Properties>
</file>