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9" r:id="rId2"/>
    <p:sldMasterId id="2147483731" r:id="rId3"/>
  </p:sldMasterIdLst>
  <p:notesMasterIdLst>
    <p:notesMasterId r:id="rId52"/>
  </p:notesMasterIdLst>
  <p:handoutMasterIdLst>
    <p:handoutMasterId r:id="rId53"/>
  </p:handoutMasterIdLst>
  <p:sldIdLst>
    <p:sldId id="256" r:id="rId4"/>
    <p:sldId id="257" r:id="rId5"/>
    <p:sldId id="283" r:id="rId6"/>
    <p:sldId id="371" r:id="rId7"/>
    <p:sldId id="372" r:id="rId8"/>
    <p:sldId id="373" r:id="rId9"/>
    <p:sldId id="374" r:id="rId10"/>
    <p:sldId id="339" r:id="rId11"/>
    <p:sldId id="403" r:id="rId12"/>
    <p:sldId id="398" r:id="rId13"/>
    <p:sldId id="393" r:id="rId14"/>
    <p:sldId id="384" r:id="rId15"/>
    <p:sldId id="335" r:id="rId16"/>
    <p:sldId id="353" r:id="rId17"/>
    <p:sldId id="392" r:id="rId18"/>
    <p:sldId id="356" r:id="rId19"/>
    <p:sldId id="296" r:id="rId20"/>
    <p:sldId id="360" r:id="rId21"/>
    <p:sldId id="394" r:id="rId22"/>
    <p:sldId id="385" r:id="rId23"/>
    <p:sldId id="391" r:id="rId24"/>
    <p:sldId id="388" r:id="rId25"/>
    <p:sldId id="369" r:id="rId26"/>
    <p:sldId id="361" r:id="rId27"/>
    <p:sldId id="301" r:id="rId28"/>
    <p:sldId id="343" r:id="rId29"/>
    <p:sldId id="375" r:id="rId30"/>
    <p:sldId id="302" r:id="rId31"/>
    <p:sldId id="303" r:id="rId32"/>
    <p:sldId id="304" r:id="rId33"/>
    <p:sldId id="381" r:id="rId34"/>
    <p:sldId id="386" r:id="rId35"/>
    <p:sldId id="376" r:id="rId36"/>
    <p:sldId id="395" r:id="rId37"/>
    <p:sldId id="383" r:id="rId38"/>
    <p:sldId id="399" r:id="rId39"/>
    <p:sldId id="308" r:id="rId40"/>
    <p:sldId id="354" r:id="rId41"/>
    <p:sldId id="355" r:id="rId42"/>
    <p:sldId id="378" r:id="rId43"/>
    <p:sldId id="402" r:id="rId44"/>
    <p:sldId id="405" r:id="rId45"/>
    <p:sldId id="397" r:id="rId46"/>
    <p:sldId id="315" r:id="rId47"/>
    <p:sldId id="404" r:id="rId48"/>
    <p:sldId id="316" r:id="rId49"/>
    <p:sldId id="400" r:id="rId50"/>
    <p:sldId id="401" r:id="rId51"/>
  </p:sldIdLst>
  <p:sldSz cx="9144000" cy="6858000" type="screen4x3"/>
  <p:notesSz cx="7010400" cy="92964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 id="1" name="nesharma" initials="n"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a:srgbClr val="9C42E6"/>
    <a:srgbClr val="D1943B"/>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33" autoAdjust="0"/>
    <p:restoredTop sz="88291" autoAdjust="0"/>
  </p:normalViewPr>
  <p:slideViewPr>
    <p:cSldViewPr snapToGrid="0">
      <p:cViewPr varScale="1">
        <p:scale>
          <a:sx n="101" d="100"/>
          <a:sy n="101" d="100"/>
        </p:scale>
        <p:origin x="-414" y="-90"/>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773"/>
    </p:cViewPr>
  </p:sorterViewPr>
  <p:notesViewPr>
    <p:cSldViewPr snapToGrid="0" showGuides="1">
      <p:cViewPr varScale="1">
        <p:scale>
          <a:sx n="81" d="100"/>
          <a:sy n="81" d="100"/>
        </p:scale>
        <p:origin x="-1998" y="-8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r>
              <a:rPr lang="en-US" sz="1400" smtClean="0">
                <a:latin typeface="Trebuchet MS" pitchFamily="34" charset="0"/>
              </a:rPr>
              <a:t>10/11/2009</a:t>
            </a:r>
            <a:endParaRPr lang="en-US" sz="1400" dirty="0">
              <a:latin typeface="Trebuchet MS" pitchFamily="34" charset="0"/>
            </a:endParaRPr>
          </a:p>
        </p:txBody>
      </p:sp>
      <p:sp>
        <p:nvSpPr>
          <p:cNvPr id="4" name="Footer Placeholder 3"/>
          <p:cNvSpPr>
            <a:spLocks noGrp="1"/>
          </p:cNvSpPr>
          <p:nvPr>
            <p:ph type="ftr" sz="quarter" idx="2"/>
          </p:nvPr>
        </p:nvSpPr>
        <p:spPr>
          <a:xfrm>
            <a:off x="0" y="8829967"/>
            <a:ext cx="6387253" cy="464820"/>
          </a:xfrm>
          <a:prstGeom prst="rect">
            <a:avLst/>
          </a:prstGeom>
        </p:spPr>
        <p:txBody>
          <a:bodyPr vert="horz" lIns="93177" tIns="46589" rIns="93177" bIns="46589" rtlCol="0" anchor="b"/>
          <a:lstStyle>
            <a:lvl1pPr algn="l">
              <a:defRPr sz="1200"/>
            </a:lvl1pPr>
          </a:lstStyle>
          <a:p>
            <a:r>
              <a:rPr lang="en-US" sz="1400" smtClean="0">
                <a:solidFill>
                  <a:srgbClr val="000000"/>
                </a:solidFill>
                <a:latin typeface="Trebuchet MS" pitchFamily="34" charset="0"/>
              </a:rPr>
              <a:t>sia311_nikolayev.pptx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387253" y="8829967"/>
            <a:ext cx="621524" cy="464820"/>
          </a:xfrm>
          <a:prstGeom prst="rect">
            <a:avLst/>
          </a:prstGeom>
        </p:spPr>
        <p:txBody>
          <a:bodyPr vert="horz" lIns="93177" tIns="46589" rIns="93177" bIns="46589"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6309360" cy="464820"/>
          </a:xfrm>
          <a:prstGeom prst="rect">
            <a:avLst/>
          </a:prstGeom>
        </p:spPr>
        <p:txBody>
          <a:bodyPr vert="horz" lIns="93177" tIns="46589" rIns="93177" bIns="46589" rtlCol="0" anchor="b"/>
          <a:lstStyle>
            <a:lvl1pPr algn="l">
              <a:defRPr sz="400">
                <a:latin typeface="Segoe" pitchFamily="34" charset="0"/>
              </a:defRPr>
            </a:lvl1pPr>
          </a:lstStyle>
          <a:p>
            <a:r>
              <a:rPr lang="en-US" dirty="0"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Trebuchet MS" pitchFamily="34" charset="0"/>
              </a:rPr>
            </a:br>
            <a:r>
              <a:rPr lang="en-US" sz="500" dirty="0" smtClean="0">
                <a:solidFill>
                  <a:srgbClr val="000000"/>
                </a:solidFill>
                <a:latin typeface="Trebuchet MS"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309359" y="8829967"/>
            <a:ext cx="699418" cy="464820"/>
          </a:xfrm>
          <a:prstGeom prst="rect">
            <a:avLst/>
          </a:prstGeom>
        </p:spPr>
        <p:txBody>
          <a:bodyPr vert="horz" lIns="93177" tIns="46589" rIns="93177" bIns="46589"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79563" y="465138"/>
            <a:ext cx="3798887" cy="2847975"/>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defTabSz="931774">
              <a:lnSpc>
                <a:spcPct val="100000"/>
              </a:lnSpc>
              <a:spcAft>
                <a:spcPts val="0"/>
              </a:spcAft>
              <a:defRPr/>
            </a:pPr>
            <a:endParaRPr lang="en-US" baseline="0" dirty="0" smtClean="0">
              <a:solidFill>
                <a:schemeClr val="tx1"/>
              </a:solidFill>
            </a:endParaRPr>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dt" idx="1"/>
          </p:nvPr>
        </p:nvSpPr>
        <p:spPr>
          <a:ln/>
        </p:spPr>
        <p:txBody>
          <a:bodyPr/>
          <a:lstStyle/>
          <a:p>
            <a:pPr algn="r" rtl="0"/>
            <a:endParaRPr lang="en-US" dirty="0">
              <a:solidFill>
                <a:prstClr val="black"/>
              </a:solidFill>
              <a:latin typeface="Calibri"/>
            </a:endParaRPr>
          </a:p>
        </p:txBody>
      </p:sp>
      <p:sp>
        <p:nvSpPr>
          <p:cNvPr id="5" name="Rectangle 6"/>
          <p:cNvSpPr>
            <a:spLocks noGrp="1" noChangeArrowheads="1"/>
          </p:cNvSpPr>
          <p:nvPr>
            <p:ph type="ftr" sz="quarter" idx="4"/>
          </p:nvPr>
        </p:nvSpPr>
        <p:spPr>
          <a:ln/>
        </p:spPr>
        <p:txBody>
          <a:bodyPr/>
          <a:lstStyle/>
          <a:p>
            <a:pPr algn="l" rtl="0"/>
            <a:endParaRPr lang="en-US" sz="1200" dirty="0">
              <a:solidFill>
                <a:prstClr val="black"/>
              </a:solidFill>
              <a:latin typeface="Calibri"/>
            </a:endParaRPr>
          </a:p>
        </p:txBody>
      </p:sp>
      <p:sp>
        <p:nvSpPr>
          <p:cNvPr id="6" name="Rectangle 7"/>
          <p:cNvSpPr>
            <a:spLocks noGrp="1" noChangeArrowheads="1"/>
          </p:cNvSpPr>
          <p:nvPr>
            <p:ph type="sldNum" sz="quarter" idx="5"/>
          </p:nvPr>
        </p:nvSpPr>
        <p:spPr>
          <a:ln/>
        </p:spPr>
        <p:txBody>
          <a:bodyPr/>
          <a:lstStyle/>
          <a:p>
            <a:pPr algn="r" rtl="0"/>
            <a:endParaRPr lang="en-US" dirty="0">
              <a:solidFill>
                <a:prstClr val="black"/>
              </a:solidFill>
              <a:latin typeface="Calibri"/>
            </a:endParaRPr>
          </a:p>
        </p:txBody>
      </p:sp>
      <p:sp>
        <p:nvSpPr>
          <p:cNvPr id="419842" name="Rectangle 2"/>
          <p:cNvSpPr>
            <a:spLocks noGrp="1" noRot="1" noChangeAspect="1" noChangeArrowheads="1" noTextEdit="1"/>
          </p:cNvSpPr>
          <p:nvPr>
            <p:ph type="sldImg"/>
          </p:nvPr>
        </p:nvSpPr>
        <p:spPr>
          <a:xfrm>
            <a:off x="1181100" y="695325"/>
            <a:ext cx="4648200" cy="3486150"/>
          </a:xfrm>
          <a:ln/>
        </p:spPr>
      </p:sp>
      <p:sp>
        <p:nvSpPr>
          <p:cNvPr id="7" name="Notes Placeholder 6"/>
          <p:cNvSpPr>
            <a:spLocks noGrp="1"/>
          </p:cNvSpPr>
          <p:nvPr>
            <p:ph type="body" idx="1"/>
          </p:nvPr>
        </p:nvSpPr>
        <p:spPr/>
        <p:txBody>
          <a:bodyPr>
            <a:normAutofit fontScale="32500" lnSpcReduction="20000"/>
          </a:bodyPr>
          <a:lstStyle/>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183380"/>
          </a:xfrm>
          <a:prstGeom prst="rect">
            <a:avLst/>
          </a:prstGeom>
        </p:spPr>
        <p:txBody>
          <a:bodyPr>
            <a:normAutofit/>
          </a:bodyPr>
          <a:lstStyle/>
          <a:p>
            <a:pPr eaLnBrk="1" hangingPunct="1">
              <a:spcBef>
                <a:spcPct val="0"/>
              </a:spcBef>
            </a:pPr>
            <a:endParaRPr lang="en-US" b="1" baseline="0" dirty="0" smtClean="0">
              <a:latin typeface="Segoe" pitchFamily="34" charset="0"/>
            </a:endParaRPr>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79563" y="465138"/>
            <a:ext cx="3798887" cy="2847975"/>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hape 4"/>
          <p:cNvSpPr>
            <a:spLocks noGrp="1" noChangeArrowheads="1"/>
          </p:cNvSpPr>
          <p:nvPr>
            <p:ph type="sldNum" sz="quarter" idx="5"/>
          </p:nvPr>
        </p:nvSpPr>
        <p:spPr>
          <a:noFill/>
          <a:ln>
            <a:headEnd/>
            <a:tailEnd/>
          </a:ln>
        </p:spPr>
        <p:txBody>
          <a:bodyPr/>
          <a:lstStyle/>
          <a:p>
            <a:endParaRPr lang="en-US" smtClean="0">
              <a:latin typeface="Arial" pitchFamily="34" charset="0"/>
            </a:endParaRPr>
          </a:p>
        </p:txBody>
      </p:sp>
      <p:sp>
        <p:nvSpPr>
          <p:cNvPr id="33795" name="Rectangle 5"/>
          <p:cNvSpPr>
            <a:spLocks noGrp="1" noRot="1" noChangeAspect="1" noChangeArrowheads="1" noTextEdit="1"/>
          </p:cNvSpPr>
          <p:nvPr>
            <p:ph type="sldImg"/>
          </p:nvPr>
        </p:nvSpPr>
        <p:spPr>
          <a:xfrm>
            <a:off x="2328863" y="696913"/>
            <a:ext cx="2627312" cy="1970087"/>
          </a:xfrm>
          <a:ln/>
        </p:spPr>
      </p:sp>
      <p:sp>
        <p:nvSpPr>
          <p:cNvPr id="33796" name="Rectangle 6"/>
          <p:cNvSpPr>
            <a:spLocks noGrp="1" noChangeArrowheads="1"/>
          </p:cNvSpPr>
          <p:nvPr>
            <p:ph type="body" idx="1"/>
          </p:nvPr>
        </p:nvSpPr>
        <p:spPr>
          <a:xfrm>
            <a:off x="701040" y="4415790"/>
            <a:ext cx="5608320" cy="4183380"/>
          </a:xfrm>
          <a:prstGeom prst="rect">
            <a:avLst/>
          </a:prstGeom>
          <a:noFill/>
          <a:ln/>
        </p:spPr>
        <p:txBody>
          <a:bodyPr/>
          <a:lstStyle/>
          <a:p>
            <a:pPr marL="232943" indent="-232943"/>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en-US" sz="1200" dirty="0" smtClean="0">
              <a:latin typeface="+mn-lt"/>
            </a:endParaRPr>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79563" y="465138"/>
            <a:ext cx="3798887" cy="2847975"/>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endParaRPr lang="en-US"/>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xfrm>
            <a:off x="701040" y="4415790"/>
            <a:ext cx="5608320" cy="4183380"/>
          </a:xfrm>
          <a:prstGeom prst="rect">
            <a:avLst/>
          </a:prstGeom>
          <a:noFill/>
          <a:ln/>
        </p:spPr>
        <p:txBody>
          <a:bodyPr/>
          <a:lstStyle/>
          <a:p>
            <a:pPr eaLnBrk="1" hangingPunct="1">
              <a:lnSpc>
                <a:spcPct val="85000"/>
              </a:lnSpc>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endParaRPr lang="en-US"/>
          </a:p>
        </p:txBody>
      </p:sp>
      <p:sp>
        <p:nvSpPr>
          <p:cNvPr id="38915" name="Rectangle 2"/>
          <p:cNvSpPr>
            <a:spLocks noGrp="1" noRot="1" noChangeAspect="1" noChangeArrowheads="1" noTextEdit="1"/>
          </p:cNvSpPr>
          <p:nvPr>
            <p:ph type="sldImg"/>
          </p:nvPr>
        </p:nvSpPr>
        <p:spPr>
          <a:xfrm>
            <a:off x="1179513" y="695325"/>
            <a:ext cx="4651375" cy="3487738"/>
          </a:xfrm>
          <a:ln/>
        </p:spPr>
      </p:sp>
      <p:sp>
        <p:nvSpPr>
          <p:cNvPr id="38916" name="Rectangle 3"/>
          <p:cNvSpPr>
            <a:spLocks noGrp="1" noChangeArrowheads="1"/>
          </p:cNvSpPr>
          <p:nvPr>
            <p:ph type="body" idx="1"/>
          </p:nvPr>
        </p:nvSpPr>
        <p:spPr>
          <a:xfrm>
            <a:off x="703380" y="4417779"/>
            <a:ext cx="5603642" cy="4183604"/>
          </a:xfrm>
          <a:noFill/>
          <a:ln/>
        </p:spPr>
        <p:txBody>
          <a:bodyPr lIns="91419" tIns="45709" rIns="91419" bIns="45709"/>
          <a:lstStyle/>
          <a:p>
            <a:pPr eaLnBrk="1" hangingPunct="1"/>
            <a:endParaRPr lang="en-US" b="1" i="1"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endParaRPr lang="en-US"/>
          </a:p>
        </p:txBody>
      </p:sp>
      <p:sp>
        <p:nvSpPr>
          <p:cNvPr id="6" name="Rectangle 6"/>
          <p:cNvSpPr>
            <a:spLocks noGrp="1" noChangeArrowheads="1"/>
          </p:cNvSpPr>
          <p:nvPr>
            <p:ph type="ftr" sz="quarter" idx="4"/>
          </p:nvPr>
        </p:nvSpPr>
        <p:spPr>
          <a:ln/>
        </p:spPr>
        <p:txBody>
          <a:bodyPr/>
          <a:lstStyle/>
          <a:p>
            <a:pPr eaLnBrk="1" hangingPunct="1"/>
            <a:endParaRPr lang="en-US"/>
          </a:p>
        </p:txBody>
      </p:sp>
      <p:sp>
        <p:nvSpPr>
          <p:cNvPr id="7" name="Rectangle 7"/>
          <p:cNvSpPr>
            <a:spLocks noGrp="1" noChangeArrowheads="1"/>
          </p:cNvSpPr>
          <p:nvPr>
            <p:ph type="sldNum" sz="quarter" idx="5"/>
          </p:nvPr>
        </p:nvSpPr>
        <p:spPr>
          <a:ln/>
        </p:spPr>
        <p:txBody>
          <a:bodyPr/>
          <a:lstStyle/>
          <a:p>
            <a:endParaRPr lang="en-US"/>
          </a:p>
        </p:txBody>
      </p:sp>
      <p:sp>
        <p:nvSpPr>
          <p:cNvPr id="827394" name="Rectangle 2"/>
          <p:cNvSpPr>
            <a:spLocks noGrp="1" noRot="1" noChangeAspect="1" noChangeArrowheads="1" noTextEdit="1"/>
          </p:cNvSpPr>
          <p:nvPr>
            <p:ph type="sldImg"/>
          </p:nvPr>
        </p:nvSpPr>
        <p:spPr>
          <a:ln/>
        </p:spPr>
      </p:sp>
      <p:sp>
        <p:nvSpPr>
          <p:cNvPr id="827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79563" y="465138"/>
            <a:ext cx="3798887" cy="2847975"/>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183380"/>
          </a:xfrm>
          <a:prstGeom prst="rect">
            <a:avLst/>
          </a:prstGeom>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595970" name="Rectangle 2"/>
          <p:cNvSpPr>
            <a:spLocks noGrp="1" noRot="1" noChangeAspect="1" noChangeArrowheads="1" noTextEdit="1"/>
          </p:cNvSpPr>
          <p:nvPr>
            <p:ph type="sldImg"/>
          </p:nvPr>
        </p:nvSpPr>
        <p:spPr>
          <a:ln/>
        </p:spPr>
      </p:sp>
      <p:sp>
        <p:nvSpPr>
          <p:cNvPr id="595971" name="Rectangle 3"/>
          <p:cNvSpPr>
            <a:spLocks noGrp="1" noChangeArrowheads="1"/>
          </p:cNvSpPr>
          <p:nvPr>
            <p:ph type="body" idx="1"/>
          </p:nvPr>
        </p:nvSpPr>
        <p:spPr/>
        <p:txBody>
          <a:bodyPr/>
          <a:lstStyle/>
          <a:p>
            <a:endParaRPr lang="en-US" sz="10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595970" name="Rectangle 2"/>
          <p:cNvSpPr>
            <a:spLocks noGrp="1" noRot="1" noChangeAspect="1" noChangeArrowheads="1" noTextEdit="1"/>
          </p:cNvSpPr>
          <p:nvPr>
            <p:ph type="sldImg"/>
          </p:nvPr>
        </p:nvSpPr>
        <p:spPr>
          <a:ln/>
        </p:spPr>
      </p:sp>
      <p:sp>
        <p:nvSpPr>
          <p:cNvPr id="595971" name="Rectangle 3"/>
          <p:cNvSpPr>
            <a:spLocks noGrp="1" noChangeArrowheads="1"/>
          </p:cNvSpPr>
          <p:nvPr>
            <p:ph type="body" idx="1"/>
          </p:nvPr>
        </p:nvSpPr>
        <p:spPr/>
        <p:txBody>
          <a:bodyPr/>
          <a:lstStyle/>
          <a:p>
            <a:endParaRPr lang="en-US" sz="10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18338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endParaRPr lang="en-US" smtClean="0">
              <a:latin typeface="Arial" pitchFamily="34" charset="0"/>
            </a:endParaRPr>
          </a:p>
        </p:txBody>
      </p:sp>
      <p:sp>
        <p:nvSpPr>
          <p:cNvPr id="22531" name="Rectangle 2"/>
          <p:cNvSpPr>
            <a:spLocks noGrp="1" noRot="1" noChangeAspect="1" noChangeArrowheads="1" noTextEdit="1"/>
          </p:cNvSpPr>
          <p:nvPr>
            <p:ph type="sldImg"/>
          </p:nvPr>
        </p:nvSpPr>
        <p:spPr>
          <a:xfrm>
            <a:off x="1182688" y="698500"/>
            <a:ext cx="4645025" cy="3484563"/>
          </a:xfrm>
          <a:ln/>
        </p:spPr>
      </p:sp>
      <p:sp>
        <p:nvSpPr>
          <p:cNvPr id="22532" name="Rectangle 3"/>
          <p:cNvSpPr>
            <a:spLocks noGrp="1" noChangeArrowheads="1"/>
          </p:cNvSpPr>
          <p:nvPr>
            <p:ph type="body" idx="1"/>
          </p:nvPr>
        </p:nvSpPr>
        <p:spPr>
          <a:noFill/>
          <a:ln/>
        </p:spPr>
        <p:txBody>
          <a:bodyPr/>
          <a:lstStyle/>
          <a:p>
            <a:pPr defTabSz="921617">
              <a:lnSpc>
                <a:spcPct val="100000"/>
              </a:lnSpc>
              <a:spcAft>
                <a:spcPts val="0"/>
              </a:spcAft>
              <a:defRPr/>
            </a:pPr>
            <a:endParaRPr lang="en-US" dirty="0" smtClean="0">
              <a:solidFill>
                <a:srgbClr val="FFFFFF"/>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79563" y="465138"/>
            <a:ext cx="3798887" cy="2847975"/>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sz="1200" dirty="0" smtClean="0">
              <a:latin typeface="Arial" charset="0"/>
            </a:endParaRPr>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79563" y="465138"/>
            <a:ext cx="3798887" cy="2847975"/>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endParaRPr lang="en-US" dirty="0"/>
          </a:p>
        </p:txBody>
      </p:sp>
      <p:sp>
        <p:nvSpPr>
          <p:cNvPr id="4" name="Slide Number Placeholder 3"/>
          <p:cNvSpPr>
            <a:spLocks noGrp="1"/>
          </p:cNvSpPr>
          <p:nvPr>
            <p:ph type="sldNum" sz="quarter" idx="10"/>
          </p:nvPr>
        </p:nvSpPr>
        <p:spPr/>
        <p:txBody>
          <a:bodyPr/>
          <a:lstStyle/>
          <a:p>
            <a:pPr>
              <a:defRPr/>
            </a:pP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Grp="1" noRot="1" noChangeAspect="1" noChangeArrowheads="1"/>
          </p:cNvSpPr>
          <p:nvPr>
            <p:ph type="sldImg"/>
          </p:nvPr>
        </p:nvSpPr>
        <p:spPr bwMode="auto">
          <a:xfrm>
            <a:off x="1189038" y="693738"/>
            <a:ext cx="4632325" cy="3473450"/>
          </a:xfrm>
          <a:prstGeom prst="rect">
            <a:avLst/>
          </a:prstGeom>
          <a:solidFill>
            <a:srgbClr val="FFFFFF"/>
          </a:solidFill>
          <a:ln>
            <a:solidFill>
              <a:srgbClr val="000000"/>
            </a:solidFill>
            <a:miter lim="800000"/>
            <a:headEnd/>
            <a:tailEnd/>
          </a:ln>
        </p:spPr>
      </p:sp>
      <p:sp>
        <p:nvSpPr>
          <p:cNvPr id="148484" name="Rectangle 4"/>
          <p:cNvSpPr>
            <a:spLocks noGrp="1" noChangeArrowheads="1"/>
          </p:cNvSpPr>
          <p:nvPr>
            <p:ph type="body" idx="1"/>
          </p:nvPr>
        </p:nvSpPr>
        <p:spPr bwMode="auto">
          <a:xfrm>
            <a:off x="934720" y="4398228"/>
            <a:ext cx="5140960" cy="4166741"/>
          </a:xfrm>
          <a:prstGeom prst="rect">
            <a:avLst/>
          </a:prstGeom>
          <a:noFill/>
          <a:ln w="12700">
            <a:miter lim="800000"/>
            <a:headEnd type="none" w="sm" len="sm"/>
            <a:tailEnd type="none" w="sm" len="sm"/>
          </a:ln>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latin typeface="Segoe"/>
            </a:endParaRPr>
          </a:p>
        </p:txBody>
      </p:sp>
      <p:sp>
        <p:nvSpPr>
          <p:cNvPr id="4" name="Header Placeholder 3"/>
          <p:cNvSpPr>
            <a:spLocks noGrp="1"/>
          </p:cNvSpPr>
          <p:nvPr>
            <p:ph type="hdr" sz="quarter"/>
          </p:nvPr>
        </p:nvSpPr>
        <p:spPr/>
        <p:txBody>
          <a:bodyPr/>
          <a:lstStyle/>
          <a:p>
            <a:pPr>
              <a:defRPr/>
            </a:pPr>
            <a:endParaRPr lang="en-US"/>
          </a:p>
        </p:txBody>
      </p:sp>
      <p:sp>
        <p:nvSpPr>
          <p:cNvPr id="5" name="Date Placeholder 4"/>
          <p:cNvSpPr>
            <a:spLocks noGrp="1"/>
          </p:cNvSpPr>
          <p:nvPr>
            <p:ph type="dt" sz="quarter" idx="1"/>
          </p:nvPr>
        </p:nvSpPr>
        <p:spPr/>
        <p:txBody>
          <a:bodyPr/>
          <a:lstStyle/>
          <a:p>
            <a:pPr>
              <a:defRPr/>
            </a:pPr>
            <a:endParaRPr lang="en-US"/>
          </a:p>
        </p:txBody>
      </p:sp>
      <p:sp>
        <p:nvSpPr>
          <p:cNvPr id="75781"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30156" fontAlgn="base">
              <a:spcBef>
                <a:spcPct val="0"/>
              </a:spcBef>
              <a:spcAft>
                <a:spcPct val="0"/>
              </a:spcAft>
            </a:pPr>
            <a:endParaRPr lang="en-US" dirty="0" smtClean="0">
              <a:latin typeface="Segoe"/>
            </a:endParaRPr>
          </a:p>
        </p:txBody>
      </p:sp>
      <p:sp>
        <p:nvSpPr>
          <p:cNvPr id="7" name="Slide Number Placeholder 6"/>
          <p:cNvSpPr>
            <a:spLocks noGrp="1"/>
          </p:cNvSpPr>
          <p:nvPr>
            <p:ph type="sldNum" sz="quarter" idx="5"/>
          </p:nvPr>
        </p:nvSpPr>
        <p:spPr/>
        <p:txBody>
          <a:bodyPr/>
          <a:lstStyle/>
          <a:p>
            <a:pPr>
              <a:defRPr/>
            </a:pP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45056"/>
          <p:cNvSpPr>
            <a:spLocks noGrp="1" noRot="1" noChangeAspect="1" noTextEdit="1"/>
          </p:cNvSpPr>
          <p:nvPr>
            <p:ph type="sldImg"/>
          </p:nvPr>
        </p:nvSpPr>
        <p:spPr bwMode="auto">
          <a:xfrm>
            <a:off x="1181100" y="696913"/>
            <a:ext cx="4648200" cy="3486150"/>
          </a:xfrm>
          <a:prstGeom prst="rect">
            <a:avLst/>
          </a:prstGeom>
          <a:noFill/>
          <a:ln w="12700" cap="flat" cmpd="sng" algn="ctr">
            <a:solidFill>
              <a:srgbClr val="000000"/>
            </a:solidFill>
            <a:prstDash val="solid"/>
            <a:miter lim="800000"/>
            <a:headEnd type="none" w="med" len="med"/>
            <a:tailEnd type="none" w="med" len="med"/>
          </a:ln>
          <a:effectLst/>
        </p:spPr>
      </p:sp>
      <p:sp>
        <p:nvSpPr>
          <p:cNvPr id="239619" name="Notes Placeholder 239618"/>
          <p:cNvSpPr>
            <a:spLocks noGrp="1"/>
          </p:cNvSpPr>
          <p:nvPr>
            <p:ph type="body" idx="1"/>
          </p:nvPr>
        </p:nvSpPr>
        <p:spPr bwMode="auto">
          <a:xfrm>
            <a:off x="701040" y="4415790"/>
            <a:ext cx="5608320" cy="4183380"/>
          </a:xfrm>
          <a:prstGeom prst="rect">
            <a:avLst/>
          </a:prstGeom>
          <a:noFill/>
          <a:ln w="9525" cap="flat" cmpd="sng" algn="ctr">
            <a:noFill/>
            <a:prstDash val="solid"/>
            <a:miter lim="800000"/>
            <a:headEnd type="none" w="med" len="med"/>
            <a:tailEnd type="none" w="med" len="med"/>
          </a:ln>
          <a:effectLst/>
        </p:spPr>
        <p:txBody>
          <a:bodyPr/>
          <a:lstStyle/>
          <a:p>
            <a:pPr eaLnBrk="0" fontAlgn="base" hangingPunct="0">
              <a:spcBef>
                <a:spcPct val="30000"/>
              </a:spcBef>
              <a:spcAft>
                <a:spcPct val="0"/>
              </a:spcAft>
              <a:defRPr/>
            </a:pPr>
            <a:endParaRPr lang="en-US" sz="1000" dirty="0">
              <a:solidFill>
                <a:schemeClr val="tx1">
                  <a:alpha val="100000"/>
                </a:schemeClr>
              </a:solidFill>
              <a:latin typeface="Arial"/>
            </a:endParaRPr>
          </a:p>
        </p:txBody>
      </p:sp>
      <p:sp>
        <p:nvSpPr>
          <p:cNvPr id="239620" name="Rectangle 239619"/>
          <p:cNvSpPr>
            <a:spLocks noGrp="1"/>
          </p:cNvSpPr>
          <p:nvPr/>
        </p:nvSpPr>
        <p:spPr bwMode="auto">
          <a:xfrm>
            <a:off x="3970938" y="8829967"/>
            <a:ext cx="3037840" cy="464820"/>
          </a:xfrm>
          <a:prstGeom prst="rect">
            <a:avLst/>
          </a:prstGeom>
          <a:noFill/>
          <a:ln w="9525" cap="flat" cmpd="sng" algn="ctr">
            <a:noFill/>
            <a:prstDash val="solid"/>
            <a:miter lim="800000"/>
            <a:headEnd type="none" w="med" len="med"/>
            <a:tailEnd type="none" w="med" len="med"/>
          </a:ln>
          <a:effectLst/>
        </p:spPr>
        <p:txBody>
          <a:bodyPr vert="horz" wrap="square" lIns="94650" tIns="47324" rIns="94650" bIns="47324" anchor="b" compatLnSpc="1"/>
          <a:lstStyle/>
          <a:p>
            <a:pPr defTabSz="946333" eaLnBrk="0" fontAlgn="base" hangingPunct="0">
              <a:spcBef>
                <a:spcPct val="0"/>
              </a:spcBef>
              <a:spcAft>
                <a:spcPct val="0"/>
              </a:spcAft>
              <a:defRPr/>
            </a:pPr>
            <a:endParaRPr lang="en-US" dirty="0">
              <a:solidFill>
                <a:schemeClr val="tx1">
                  <a:alpha val="100000"/>
                </a:schemeClr>
              </a:solidFill>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sz="1200" dirty="0" smtClean="0">
              <a:latin typeface="Segoe UI" pitchFamily="34" charset="0"/>
            </a:endParaRPr>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5778" cy="609398"/>
          </a:xfrm>
        </p:spPr>
        <p:txBody>
          <a:bodyPr/>
          <a:lstStyle>
            <a:lvl1pPr algn="l" rtl="0" fontAlgn="base">
              <a:lnSpc>
                <a:spcPct val="90000"/>
              </a:lnSpc>
              <a:spcBef>
                <a:spcPct val="0"/>
              </a:spcBef>
              <a:spcAft>
                <a:spcPct val="0"/>
              </a:spcAft>
              <a:defRPr lang="en-US" sz="4400" spc="-125" dirty="0">
                <a:ln w="3175">
                  <a:noFill/>
                </a:ln>
                <a:solidFill>
                  <a:schemeClr val="bg1">
                    <a:lumMod val="50000"/>
                  </a:schemeClr>
                </a:solidFill>
                <a:effectLst/>
                <a:latin typeface="Segoe" pitchFamily="34" charset="0"/>
                <a:ea typeface="+mn-ea"/>
                <a:cs typeface="Arial"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85775" y="173038"/>
            <a:ext cx="8186738" cy="90011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85775" y="1157288"/>
            <a:ext cx="4024313" cy="4594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62488" y="1157288"/>
            <a:ext cx="4024312" cy="22209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62488" y="3530600"/>
            <a:ext cx="4024312" cy="22209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ftr" sz="quarter" idx="10"/>
          </p:nvPr>
        </p:nvSpPr>
        <p:spPr>
          <a:xfrm rot="-5400000">
            <a:off x="7589044" y="5001419"/>
            <a:ext cx="2895600" cy="134938"/>
          </a:xfrm>
          <a:prstGeom prst="rect">
            <a:avLst/>
          </a:prstGeom>
          <a:ln/>
        </p:spPr>
        <p:txBody>
          <a:bodyPr/>
          <a:lstStyle>
            <a:lvl1pPr>
              <a:defRPr/>
            </a:lvl1pPr>
          </a:lstStyle>
          <a:p>
            <a:pPr>
              <a:defRPr/>
            </a:pPr>
            <a:r>
              <a:rPr lang="en-US" smtClean="0"/>
              <a:t>Microsoft Confidential</a:t>
            </a:r>
            <a:endParaRPr lang="en-US"/>
          </a:p>
        </p:txBody>
      </p:sp>
      <p:sp>
        <p:nvSpPr>
          <p:cNvPr id="7" name="Rectangle 5"/>
          <p:cNvSpPr>
            <a:spLocks noGrp="1" noChangeArrowheads="1"/>
          </p:cNvSpPr>
          <p:nvPr>
            <p:ph type="sldNum" sz="quarter" idx="11"/>
          </p:nvPr>
        </p:nvSpPr>
        <p:spPr>
          <a:xfrm>
            <a:off x="6961188" y="6675438"/>
            <a:ext cx="2133600" cy="120650"/>
          </a:xfrm>
          <a:prstGeom prst="rect">
            <a:avLst/>
          </a:prstGeom>
          <a:ln/>
        </p:spPr>
        <p:txBody>
          <a:bodyPr/>
          <a:lstStyle>
            <a:lvl1pPr>
              <a:defRPr/>
            </a:lvl1pPr>
          </a:lstStyle>
          <a:p>
            <a:pPr>
              <a:defRPr/>
            </a:pPr>
            <a:fld id="{D0AAD713-3A32-4285-8D3B-91F801BC2BE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7" r:id="rId11"/>
    <p:sldLayoutId id="2147483728"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0"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2"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6.pn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8.gif"/></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oleObject" Target="../embeddings/oleObject2.bin"/><Relationship Id="rId18" Type="http://schemas.openxmlformats.org/officeDocument/2006/relationships/image" Target="../media/image49.png"/><Relationship Id="rId3" Type="http://schemas.openxmlformats.org/officeDocument/2006/relationships/notesSlide" Target="../notesSlides/notesSlide17.xml"/><Relationship Id="rId7" Type="http://schemas.openxmlformats.org/officeDocument/2006/relationships/image" Target="../media/image55.png"/><Relationship Id="rId12" Type="http://schemas.openxmlformats.org/officeDocument/2006/relationships/oleObject" Target="../embeddings/oleObject1.bin"/><Relationship Id="rId17" Type="http://schemas.openxmlformats.org/officeDocument/2006/relationships/image" Target="../media/image62.png"/><Relationship Id="rId2" Type="http://schemas.openxmlformats.org/officeDocument/2006/relationships/slideLayout" Target="../slideLayouts/slideLayout3.xml"/><Relationship Id="rId16" Type="http://schemas.openxmlformats.org/officeDocument/2006/relationships/image" Target="../media/image61.png"/><Relationship Id="rId1" Type="http://schemas.openxmlformats.org/officeDocument/2006/relationships/vmlDrawing" Target="../drawings/vmlDrawing1.v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0.png"/><Relationship Id="rId10" Type="http://schemas.openxmlformats.org/officeDocument/2006/relationships/image" Target="../media/image58.png"/><Relationship Id="rId19" Type="http://schemas.openxmlformats.org/officeDocument/2006/relationships/image" Target="../media/image63.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jpeg"/><Relationship Id="rId7" Type="http://schemas.openxmlformats.org/officeDocument/2006/relationships/image" Target="../media/image68.png"/><Relationship Id="rId12"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7.png"/><Relationship Id="rId11" Type="http://schemas.openxmlformats.org/officeDocument/2006/relationships/hyperlink" Target="http://www.microsoft.com/casestudies/Case_Study_Detail.aspx?CaseStudyID=4000002230" TargetMode="External"/><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jpeg"/><Relationship Id="rId9" Type="http://schemas.openxmlformats.org/officeDocument/2006/relationships/image" Target="../media/image7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22.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png"/><Relationship Id="rId7" Type="http://schemas.openxmlformats.org/officeDocument/2006/relationships/image" Target="../media/image81.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80.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8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9.pn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8.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93.png"/><Relationship Id="rId11" Type="http://schemas.openxmlformats.org/officeDocument/2006/relationships/image" Target="../media/image97.png"/><Relationship Id="rId5" Type="http://schemas.openxmlformats.org/officeDocument/2006/relationships/image" Target="../media/image92.png"/><Relationship Id="rId10" Type="http://schemas.openxmlformats.org/officeDocument/2006/relationships/image" Target="../media/image96.png"/><Relationship Id="rId4" Type="http://schemas.openxmlformats.org/officeDocument/2006/relationships/image" Target="../media/image91.png"/><Relationship Id="rId9" Type="http://schemas.openxmlformats.org/officeDocument/2006/relationships/image" Target="../media/image95.png"/><Relationship Id="rId14" Type="http://schemas.openxmlformats.org/officeDocument/2006/relationships/image" Target="../media/image100.png"/></Relationships>
</file>

<file path=ppt/slides/_rels/slide29.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104.pn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103.png"/><Relationship Id="rId17" Type="http://schemas.openxmlformats.org/officeDocument/2006/relationships/image" Target="../media/image107.png"/><Relationship Id="rId2" Type="http://schemas.openxmlformats.org/officeDocument/2006/relationships/notesSlide" Target="../notesSlides/notesSlide29.xml"/><Relationship Id="rId16" Type="http://schemas.openxmlformats.org/officeDocument/2006/relationships/image" Target="../media/image99.png"/><Relationship Id="rId1" Type="http://schemas.openxmlformats.org/officeDocument/2006/relationships/slideLayout" Target="../slideLayouts/slideLayout7.xml"/><Relationship Id="rId6" Type="http://schemas.openxmlformats.org/officeDocument/2006/relationships/image" Target="../media/image93.png"/><Relationship Id="rId11" Type="http://schemas.openxmlformats.org/officeDocument/2006/relationships/image" Target="../media/image102.png"/><Relationship Id="rId5" Type="http://schemas.openxmlformats.org/officeDocument/2006/relationships/image" Target="../media/image101.png"/><Relationship Id="rId15" Type="http://schemas.openxmlformats.org/officeDocument/2006/relationships/image" Target="../media/image106.png"/><Relationship Id="rId10" Type="http://schemas.openxmlformats.org/officeDocument/2006/relationships/image" Target="../media/image96.png"/><Relationship Id="rId4" Type="http://schemas.openxmlformats.org/officeDocument/2006/relationships/image" Target="../media/image92.png"/><Relationship Id="rId9" Type="http://schemas.openxmlformats.org/officeDocument/2006/relationships/image" Target="../media/image95.png"/><Relationship Id="rId14" Type="http://schemas.openxmlformats.org/officeDocument/2006/relationships/image" Target="../media/image10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18.png"/><Relationship Id="rId3" Type="http://schemas.openxmlformats.org/officeDocument/2006/relationships/image" Target="../media/image108.png"/><Relationship Id="rId7" Type="http://schemas.openxmlformats.org/officeDocument/2006/relationships/image" Target="../media/image112.png"/><Relationship Id="rId12" Type="http://schemas.openxmlformats.org/officeDocument/2006/relationships/image" Target="../media/image117.pn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110.png"/><Relationship Id="rId10" Type="http://schemas.openxmlformats.org/officeDocument/2006/relationships/image" Target="../media/image115.png"/><Relationship Id="rId4" Type="http://schemas.openxmlformats.org/officeDocument/2006/relationships/image" Target="../media/image109.png"/><Relationship Id="rId9" Type="http://schemas.openxmlformats.org/officeDocument/2006/relationships/image" Target="../media/image114.png"/><Relationship Id="rId14" Type="http://schemas.openxmlformats.org/officeDocument/2006/relationships/image" Target="../media/image119.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image" Target="../media/image123.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hyperlink" Target="http://www.microsoft.com/casestudies/Case_Study_Detail.aspx?CaseStudyID=4000002230"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11.xml"/><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8" Type="http://schemas.openxmlformats.org/officeDocument/2006/relationships/image" Target="../media/image129.png"/><Relationship Id="rId13" Type="http://schemas.openxmlformats.org/officeDocument/2006/relationships/image" Target="../media/image43.png"/><Relationship Id="rId3" Type="http://schemas.openxmlformats.org/officeDocument/2006/relationships/image" Target="../media/image124.png"/><Relationship Id="rId7" Type="http://schemas.openxmlformats.org/officeDocument/2006/relationships/image" Target="../media/image128.png"/><Relationship Id="rId12"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127.png"/><Relationship Id="rId11" Type="http://schemas.openxmlformats.org/officeDocument/2006/relationships/image" Target="../media/image132.png"/><Relationship Id="rId5" Type="http://schemas.openxmlformats.org/officeDocument/2006/relationships/image" Target="../media/image126.png"/><Relationship Id="rId15" Type="http://schemas.openxmlformats.org/officeDocument/2006/relationships/image" Target="../media/image44.png"/><Relationship Id="rId10" Type="http://schemas.openxmlformats.org/officeDocument/2006/relationships/image" Target="../media/image131.png"/><Relationship Id="rId4" Type="http://schemas.openxmlformats.org/officeDocument/2006/relationships/image" Target="../media/image125.png"/><Relationship Id="rId9" Type="http://schemas.openxmlformats.org/officeDocument/2006/relationships/image" Target="../media/image130.png"/><Relationship Id="rId14" Type="http://schemas.openxmlformats.org/officeDocument/2006/relationships/image" Target="../media/image133.png"/></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hyperlink" Target="http://download.microsoft.com/download/2/4/1/24183D57-7306-4A3D-8509-8C68F2BAB487/Monitoring%20Forefront%20Protection%202010%20for%20Exchange%20Server.pdf" TargetMode="External"/><Relationship Id="rId3" Type="http://schemas.openxmlformats.org/officeDocument/2006/relationships/hyperlink" Target="http://www.microsoft.com/fpes/" TargetMode="External"/><Relationship Id="rId7" Type="http://schemas.openxmlformats.org/officeDocument/2006/relationships/hyperlink" Target="http://download.microsoft.com/download/8/B/E/8BE6F64B-6555-44C0-8EBD-96AA04445758/Forefront%20Protection%202010%20for%20Exchange%20Server%20Scan%20Actions%20And%20Sequence.pdf" TargetMode="External"/><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hyperlink" Target="http://download.microsoft.com/download/1/9/A/19A3B376-0328-40FE-9DBF-D4E0DB92AC46/Forefront%20Protection%202010%20for%20Exchange%20Server%20Powershell.pdf" TargetMode="External"/><Relationship Id="rId5" Type="http://schemas.openxmlformats.org/officeDocument/2006/relationships/hyperlink" Target="http://download.microsoft.com/download/4/1/1/411F166A-59FB-4B00-96F6-7DC5D313B4BD/Forefront%20Protection%202010%20For%20Exchange%20Server%20Antispam%20FAQ.pdf" TargetMode="External"/><Relationship Id="rId10" Type="http://schemas.openxmlformats.org/officeDocument/2006/relationships/hyperlink" Target="http://edge.technet.com/Media/Forefront-Protection-for-Exchange-FPE-Anti-Spam/" TargetMode="External"/><Relationship Id="rId4" Type="http://schemas.openxmlformats.org/officeDocument/2006/relationships/hyperlink" Target="http://download.microsoft.com/download/F/8/D/F8D4F19E-1CC6-40DA-93D7-5BB0FA361437/Forefront%20Protection%202010%20for&#160;%20Exchange%20Server%20Antispam%20Framework.pdf" TargetMode="External"/><Relationship Id="rId9" Type="http://schemas.openxmlformats.org/officeDocument/2006/relationships/hyperlink" Target="http://www.microsoft.com/forefront/en/us/secure-messaging-solution.aspx"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www.mytechready.com/" TargetMode="External"/><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134.png"/></Relationships>
</file>

<file path=ppt/slides/_rels/slide4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4.jpeg"/><Relationship Id="rId3" Type="http://schemas.openxmlformats.org/officeDocument/2006/relationships/image" Target="../media/image133.png"/><Relationship Id="rId7" Type="http://schemas.openxmlformats.org/officeDocument/2006/relationships/image" Target="../media/image140.png"/><Relationship Id="rId12" Type="http://schemas.openxmlformats.org/officeDocument/2006/relationships/image" Target="../media/image44.png"/><Relationship Id="rId17" Type="http://schemas.openxmlformats.org/officeDocument/2006/relationships/image" Target="../media/image148.png"/><Relationship Id="rId2" Type="http://schemas.openxmlformats.org/officeDocument/2006/relationships/notesSlide" Target="../notesSlides/notesSlide47.xml"/><Relationship Id="rId16" Type="http://schemas.openxmlformats.org/officeDocument/2006/relationships/image" Target="../media/image147.png"/><Relationship Id="rId1" Type="http://schemas.openxmlformats.org/officeDocument/2006/relationships/slideLayout" Target="../slideLayouts/slideLayout7.xml"/><Relationship Id="rId6" Type="http://schemas.openxmlformats.org/officeDocument/2006/relationships/image" Target="../media/image139.png"/><Relationship Id="rId11" Type="http://schemas.openxmlformats.org/officeDocument/2006/relationships/image" Target="../media/image43.png"/><Relationship Id="rId5" Type="http://schemas.openxmlformats.org/officeDocument/2006/relationships/image" Target="../media/image138.png"/><Relationship Id="rId15" Type="http://schemas.openxmlformats.org/officeDocument/2006/relationships/image" Target="../media/image146.png"/><Relationship Id="rId10" Type="http://schemas.openxmlformats.org/officeDocument/2006/relationships/image" Target="../media/image143.png"/><Relationship Id="rId4" Type="http://schemas.openxmlformats.org/officeDocument/2006/relationships/image" Target="../media/image137.png"/><Relationship Id="rId9" Type="http://schemas.openxmlformats.org/officeDocument/2006/relationships/image" Target="../media/image142.png"/><Relationship Id="rId14" Type="http://schemas.openxmlformats.org/officeDocument/2006/relationships/image" Target="../media/image145.png"/></Relationships>
</file>

<file path=ppt/slides/_rels/slide5.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image" Target="../media/image14.png"/><Relationship Id="rId7" Type="http://schemas.openxmlformats.org/officeDocument/2006/relationships/hyperlink" Target="http://www.consumerreports.org/cro/index.htm"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0.gif"/><Relationship Id="rId4" Type="http://schemas.openxmlformats.org/officeDocument/2006/relationships/image" Target="../media/image15.pn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hyperlink" Target="http://www.antiphishing.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hyperlink" Target="http://www.antiphishing.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ounded Rectangle 40"/>
          <p:cNvSpPr/>
          <p:nvPr/>
        </p:nvSpPr>
        <p:spPr bwMode="auto">
          <a:xfrm>
            <a:off x="572387" y="2226438"/>
            <a:ext cx="7847713" cy="2067067"/>
          </a:xfrm>
          <a:prstGeom prst="roundRect">
            <a:avLst>
              <a:gd name="adj" fmla="val 3869"/>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kern="0" dirty="0">
              <a:solidFill>
                <a:sysClr val="windowText" lastClr="000000"/>
              </a:solidFill>
              <a:latin typeface="Arial" charset="0"/>
              <a:ea typeface="ＭＳ Ｐゴシック" charset="-128"/>
              <a:cs typeface="ＭＳ Ｐゴシック" charset="-128"/>
            </a:endParaRPr>
          </a:p>
        </p:txBody>
      </p:sp>
      <p:sp>
        <p:nvSpPr>
          <p:cNvPr id="42" name="Rounded Rectangle 41"/>
          <p:cNvSpPr/>
          <p:nvPr/>
        </p:nvSpPr>
        <p:spPr bwMode="auto">
          <a:xfrm>
            <a:off x="667193" y="2294163"/>
            <a:ext cx="7658100" cy="1883227"/>
          </a:xfrm>
          <a:prstGeom prst="roundRect">
            <a:avLst>
              <a:gd name="adj" fmla="val 4902"/>
            </a:avLst>
          </a:prstGeom>
          <a:solidFill>
            <a:schemeClr val="tx1"/>
          </a:solidFill>
          <a:ln w="19050">
            <a:noFill/>
            <a:headEnd type="none" w="med" len="med"/>
            <a:tailEnd type="none" w="med" len="med"/>
          </a:ln>
          <a:effectLst/>
        </p:spPr>
        <p:style>
          <a:lnRef idx="1">
            <a:schemeClr val="accent3"/>
          </a:lnRef>
          <a:fillRef idx="1002">
            <a:schemeClr val="lt1"/>
          </a:fillRef>
          <a:effectRef idx="1">
            <a:schemeClr val="accent3"/>
          </a:effectRef>
          <a:fontRef idx="minor">
            <a:schemeClr val="dk1"/>
          </a:fontRef>
        </p:style>
        <p:txBody>
          <a:bodyPr vert="horz" wrap="square" lIns="91436" tIns="0" rIns="91436" bIns="45718" numCol="1" rtlCol="0" anchor="t" anchorCtr="0" compatLnSpc="1">
            <a:prstTxWarp prst="textNoShape">
              <a:avLst/>
            </a:prstTxWarp>
          </a:bodyPr>
          <a:lstStyle/>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363" fontAlgn="base">
              <a:spcBef>
                <a:spcPct val="0"/>
              </a:spcBef>
              <a:spcAft>
                <a:spcPct val="0"/>
              </a:spcAft>
            </a:pPr>
            <a:endParaRPr lang="en-US" sz="500" b="1" dirty="0">
              <a:solidFill>
                <a:schemeClr val="tx1"/>
              </a:solidFill>
            </a:endParaRPr>
          </a:p>
          <a:p>
            <a:pPr algn="ctr" defTabSz="914099" fontAlgn="base">
              <a:spcBef>
                <a:spcPct val="0"/>
              </a:spcBef>
              <a:spcAft>
                <a:spcPct val="0"/>
              </a:spcAft>
            </a:pPr>
            <a:endParaRPr lang="en-US" sz="500" b="1" dirty="0">
              <a:solidFill>
                <a:schemeClr val="tx1"/>
              </a:solidFill>
            </a:endParaRPr>
          </a:p>
        </p:txBody>
      </p:sp>
      <p:sp>
        <p:nvSpPr>
          <p:cNvPr id="45" name="Flowchart: Alternate Process 44"/>
          <p:cNvSpPr/>
          <p:nvPr/>
        </p:nvSpPr>
        <p:spPr bwMode="auto">
          <a:xfrm>
            <a:off x="576622" y="5082322"/>
            <a:ext cx="7877174" cy="621792"/>
          </a:xfrm>
          <a:prstGeom prst="flowChartAlternateProcess">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lnSpc>
                <a:spcPts val="1900"/>
              </a:lnSpc>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6" name="Flowchart: Alternate Process 45"/>
          <p:cNvSpPr/>
          <p:nvPr/>
        </p:nvSpPr>
        <p:spPr bwMode="auto">
          <a:xfrm>
            <a:off x="576622" y="4396522"/>
            <a:ext cx="7877174" cy="621792"/>
          </a:xfrm>
          <a:prstGeom prst="flowChartAlternateProcess">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lnSpc>
                <a:spcPts val="1900"/>
              </a:lnSpc>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7" name="TextBox 46"/>
          <p:cNvSpPr txBox="1"/>
          <p:nvPr/>
        </p:nvSpPr>
        <p:spPr>
          <a:xfrm>
            <a:off x="2640689" y="4519966"/>
            <a:ext cx="3749040" cy="374904"/>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lnSpc>
                <a:spcPts val="1900"/>
              </a:lnSpc>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Information Protection</a:t>
            </a:r>
          </a:p>
        </p:txBody>
      </p:sp>
      <p:sp>
        <p:nvSpPr>
          <p:cNvPr id="48" name="TextBox 47"/>
          <p:cNvSpPr txBox="1"/>
          <p:nvPr/>
        </p:nvSpPr>
        <p:spPr>
          <a:xfrm>
            <a:off x="2640689" y="5205766"/>
            <a:ext cx="3749040" cy="374904"/>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lnSpc>
                <a:spcPts val="1900"/>
              </a:lnSpc>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Identity and Access Management</a:t>
            </a:r>
          </a:p>
        </p:txBody>
      </p:sp>
      <p:sp>
        <p:nvSpPr>
          <p:cNvPr id="2" name="Title 1"/>
          <p:cNvSpPr>
            <a:spLocks noGrp="1"/>
          </p:cNvSpPr>
          <p:nvPr>
            <p:ph type="title"/>
          </p:nvPr>
        </p:nvSpPr>
        <p:spPr/>
        <p:txBody>
          <a:bodyPr/>
          <a:lstStyle/>
          <a:p>
            <a:r>
              <a:rPr b="0" dirty="0" smtClean="0"/>
              <a:t>Business Ready Security Solutions</a:t>
            </a:r>
            <a:endParaRPr lang="en-US" b="0" dirty="0"/>
          </a:p>
        </p:txBody>
      </p:sp>
      <p:grpSp>
        <p:nvGrpSpPr>
          <p:cNvPr id="5" name="Group 28"/>
          <p:cNvGrpSpPr/>
          <p:nvPr/>
        </p:nvGrpSpPr>
        <p:grpSpPr>
          <a:xfrm>
            <a:off x="977590" y="2561836"/>
            <a:ext cx="7112280" cy="599704"/>
            <a:chOff x="913106" y="2983775"/>
            <a:chExt cx="7112280" cy="599704"/>
          </a:xfrm>
        </p:grpSpPr>
        <p:pic>
          <p:nvPicPr>
            <p:cNvPr id="12" name="Picture 12" descr="https://mediabank.partners.extranet.microsoft.com/transfer/rad2A795/6/Forefront-ProtectionMgr_h_rgb.png"/>
            <p:cNvPicPr>
              <a:picLocks noChangeAspect="1" noChangeArrowheads="1"/>
            </p:cNvPicPr>
            <p:nvPr/>
          </p:nvPicPr>
          <p:blipFill>
            <a:blip r:embed="rId3" cstate="print">
              <a:extLst>
                <a:ext uri="28A0092B-C50C-407e-A947-70E740481C1C">
                  <a14:useLocalDpi xmlns="" xmlns:a14="http://schemas.microsoft.com/office/drawing/2007/7/7/main" val="0"/>
                </a:ext>
              </a:extLst>
            </a:blip>
            <a:srcRect/>
            <a:stretch>
              <a:fillRect/>
            </a:stretch>
          </p:blipFill>
          <p:spPr bwMode="auto">
            <a:xfrm>
              <a:off x="913106" y="2983775"/>
              <a:ext cx="1602532" cy="478678"/>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1" name="Picture 3" descr="C:\Users\joel.sloss.ADVAIYA\Desktop\Logos\Forefront Unified Access Gateway\forefront unified access gateway grid bl h.png"/>
            <p:cNvPicPr>
              <a:picLocks noChangeAspect="1" noChangeArrowheads="1"/>
            </p:cNvPicPr>
            <p:nvPr/>
          </p:nvPicPr>
          <p:blipFill>
            <a:blip r:embed="rId4" cstate="print">
              <a:extLst>
                <a:ext uri="28A0092B-C50C-407e-A947-70E740481C1C">
                  <a14:useLocalDpi xmlns="" xmlns:a14="http://schemas.microsoft.com/office/drawing/2007/7/7/main" val="0"/>
                </a:ext>
              </a:extLst>
            </a:blip>
            <a:srcRect/>
            <a:stretch>
              <a:fillRect/>
            </a:stretch>
          </p:blipFill>
          <p:spPr bwMode="auto">
            <a:xfrm>
              <a:off x="4899997" y="2983775"/>
              <a:ext cx="1769455" cy="45794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53640926-AAD7-44d8-BBD7-CCE9431645EC}">
                <a14:shadowObscured xmlns="" xmlns:a14="http://schemas.microsoft.com/office/drawing/2007/7/7/main" val="1"/>
              </a:ext>
            </a:extLst>
          </p:spPr>
        </p:pic>
        <p:pic>
          <p:nvPicPr>
            <p:cNvPr id="13" name="Picture 6" descr="https://mediabank.partners.extranet.microsoft.com/transfer/rad2A795/3/Forefront-Protect10-ExchSrvr_h_rgb.png"/>
            <p:cNvPicPr>
              <a:picLocks noChangeAspect="1" noChangeArrowheads="1"/>
            </p:cNvPicPr>
            <p:nvPr/>
          </p:nvPicPr>
          <p:blipFill>
            <a:blip r:embed="rId5" cstate="print">
              <a:extLst>
                <a:ext uri="28A0092B-C50C-407e-A947-70E740481C1C">
                  <a14:useLocalDpi xmlns="" xmlns:a14="http://schemas.microsoft.com/office/drawing/2007/7/7/main" val="0"/>
                </a:ext>
              </a:extLst>
            </a:blip>
            <a:srcRect/>
            <a:stretch>
              <a:fillRect/>
            </a:stretch>
          </p:blipFill>
          <p:spPr bwMode="auto">
            <a:xfrm>
              <a:off x="6777116" y="2983775"/>
              <a:ext cx="1248270" cy="599704"/>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14" name="Picture 20" descr="https://mediabank.partners.extranet.microsoft.com/transfer/rad2A795/1/Forefront-OPExch_h_rgb.png"/>
            <p:cNvPicPr>
              <a:picLocks noChangeAspect="1" noChangeArrowheads="1"/>
            </p:cNvPicPr>
            <p:nvPr/>
          </p:nvPicPr>
          <p:blipFill>
            <a:blip r:embed="rId6" cstate="print">
              <a:extLst>
                <a:ext uri="28A0092B-C50C-407e-A947-70E740481C1C">
                  <a14:useLocalDpi xmlns="" xmlns:a14="http://schemas.microsoft.com/office/drawing/2007/7/7/main" val="0"/>
                </a:ext>
              </a:extLst>
            </a:blip>
            <a:srcRect/>
            <a:stretch>
              <a:fillRect/>
            </a:stretch>
          </p:blipFill>
          <p:spPr bwMode="auto">
            <a:xfrm>
              <a:off x="2623303" y="2983775"/>
              <a:ext cx="2169029" cy="453397"/>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pic>
        <p:nvPicPr>
          <p:cNvPr id="20" name="Picture 8" descr="C:\Users\Chrissy\Pictures\DVD_ART36\Logos\Exchange Server (brand)\exchange server brand bl v.png"/>
          <p:cNvPicPr>
            <a:picLocks noChangeAspect="1" noChangeArrowheads="1"/>
          </p:cNvPicPr>
          <p:nvPr/>
        </p:nvPicPr>
        <p:blipFill>
          <a:blip r:embed="rId7" cstate="print"/>
          <a:srcRect/>
          <a:stretch>
            <a:fillRect/>
          </a:stretch>
        </p:blipFill>
        <p:spPr bwMode="auto">
          <a:xfrm>
            <a:off x="4060053" y="3253547"/>
            <a:ext cx="1216625" cy="684352"/>
          </a:xfrm>
          <a:prstGeom prst="rect">
            <a:avLst/>
          </a:prstGeom>
          <a:noFill/>
        </p:spPr>
      </p:pic>
      <p:pic>
        <p:nvPicPr>
          <p:cNvPr id="3" name="Picture 2"/>
          <p:cNvPicPr>
            <a:picLocks noChangeAspect="1"/>
          </p:cNvPicPr>
          <p:nvPr/>
        </p:nvPicPr>
        <p:blipFill>
          <a:blip r:embed="rId8" cstate="print">
            <a:extLst>
              <a:ext uri="28A0092B-C50C-407e-A947-70E740481C1C">
                <a14:useLocalDpi xmlns="" xmlns:a14="http://schemas.microsoft.com/office/drawing/2007/7/7/main" val="0"/>
              </a:ext>
            </a:extLst>
          </a:blip>
          <a:stretch>
            <a:fillRect/>
          </a:stretch>
        </p:blipFill>
        <p:spPr>
          <a:xfrm>
            <a:off x="1164285" y="3572050"/>
            <a:ext cx="2501223" cy="379464"/>
          </a:xfrm>
          <a:prstGeom prst="rect">
            <a:avLst/>
          </a:prstGeom>
        </p:spPr>
      </p:pic>
      <p:pic>
        <p:nvPicPr>
          <p:cNvPr id="4" name="Picture 3"/>
          <p:cNvPicPr>
            <a:picLocks noChangeAspect="1"/>
          </p:cNvPicPr>
          <p:nvPr/>
        </p:nvPicPr>
        <p:blipFill>
          <a:blip r:embed="rId9" cstate="print">
            <a:extLst>
              <a:ext uri="28A0092B-C50C-407e-A947-70E740481C1C">
                <a14:useLocalDpi xmlns="" xmlns:a14="http://schemas.microsoft.com/office/drawing/2007/7/7/main" val="0"/>
              </a:ext>
            </a:extLst>
          </a:blip>
          <a:stretch>
            <a:fillRect/>
          </a:stretch>
        </p:blipFill>
        <p:spPr>
          <a:xfrm>
            <a:off x="5667271" y="3580597"/>
            <a:ext cx="2049863" cy="378046"/>
          </a:xfrm>
          <a:prstGeom prst="rect">
            <a:avLst/>
          </a:prstGeom>
        </p:spPr>
      </p:pic>
      <p:sp>
        <p:nvSpPr>
          <p:cNvPr id="24" name="Rounded Rectangle 23"/>
          <p:cNvSpPr/>
          <p:nvPr/>
        </p:nvSpPr>
        <p:spPr bwMode="auto">
          <a:xfrm>
            <a:off x="3228890" y="1553929"/>
            <a:ext cx="2569464" cy="621792"/>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99" fontAlgn="base">
              <a:lnSpc>
                <a:spcPts val="1900"/>
              </a:lnSpc>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5" name="Rounded Rectangle 24"/>
          <p:cNvSpPr/>
          <p:nvPr/>
        </p:nvSpPr>
        <p:spPr bwMode="auto">
          <a:xfrm>
            <a:off x="5888397" y="1553929"/>
            <a:ext cx="2569464" cy="621792"/>
          </a:xfrm>
          <a:prstGeom prst="roundRect">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indent="-171450"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7" name="TextBox 26"/>
          <p:cNvSpPr txBox="1"/>
          <p:nvPr/>
        </p:nvSpPr>
        <p:spPr>
          <a:xfrm>
            <a:off x="5989266" y="1665445"/>
            <a:ext cx="2377440" cy="371733"/>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lvl="0" indent="0" algn="ctr" defTabSz="914099" fontAlgn="base">
              <a:lnSpc>
                <a:spcPts val="1900"/>
              </a:lnSpc>
              <a:spcBef>
                <a:spcPct val="0"/>
              </a:spcBef>
              <a:spcAft>
                <a:spcPct val="0"/>
              </a:spcAft>
              <a:buClrTx/>
              <a:buSzTx/>
              <a:buFontTx/>
              <a:buNone/>
              <a:tabLst/>
              <a:defRPr/>
            </a:pPr>
            <a:r>
              <a:rPr lang="en-US" sz="1600" dirty="0" smtClean="0">
                <a:solidFill>
                  <a:srgbClr val="FFFFFF"/>
                </a:solidFill>
                <a:effectLst>
                  <a:outerShdw blurRad="38100" dist="38100" dir="2700000" algn="tl">
                    <a:srgbClr val="000000">
                      <a:alpha val="43137"/>
                    </a:srgbClr>
                  </a:outerShdw>
                </a:effectLst>
                <a:latin typeface="+mj-lt"/>
              </a:rPr>
              <a:t>Secure Endpoint</a:t>
            </a:r>
          </a:p>
        </p:txBody>
      </p:sp>
      <p:sp>
        <p:nvSpPr>
          <p:cNvPr id="28" name="TextBox 27"/>
          <p:cNvSpPr txBox="1"/>
          <p:nvPr/>
        </p:nvSpPr>
        <p:spPr>
          <a:xfrm>
            <a:off x="3324902" y="1665445"/>
            <a:ext cx="2377440" cy="371733"/>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lnSpc>
                <a:spcPts val="1900"/>
              </a:lnSpc>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mj-lt"/>
              </a:rPr>
              <a:t>Secure Collaboration</a:t>
            </a:r>
          </a:p>
        </p:txBody>
      </p:sp>
      <p:sp>
        <p:nvSpPr>
          <p:cNvPr id="40" name="Rounded Rectangle 39"/>
          <p:cNvSpPr/>
          <p:nvPr/>
        </p:nvSpPr>
        <p:spPr bwMode="auto">
          <a:xfrm>
            <a:off x="578717" y="1547938"/>
            <a:ext cx="2569464" cy="592589"/>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indent="-171450" algn="ctr" fontAlgn="base">
              <a:lnSpc>
                <a:spcPts val="1900"/>
              </a:lnSpc>
              <a:spcBef>
                <a:spcPts val="200"/>
              </a:spcBef>
              <a:spcAft>
                <a:spcPts val="100"/>
              </a:spcAft>
              <a:defRPr/>
            </a:pPr>
            <a:endParaRPr lang="en-US" dirty="0">
              <a:solidFill>
                <a:srgbClr val="FFFFFF"/>
              </a:solidFill>
              <a:latin typeface="Segoe" charset="0"/>
            </a:endParaRPr>
          </a:p>
        </p:txBody>
      </p:sp>
      <p:sp>
        <p:nvSpPr>
          <p:cNvPr id="26" name="TextBox 25"/>
          <p:cNvSpPr txBox="1"/>
          <p:nvPr/>
        </p:nvSpPr>
        <p:spPr>
          <a:xfrm>
            <a:off x="682399" y="1665445"/>
            <a:ext cx="2377440" cy="371733"/>
          </a:xfrm>
          <a:prstGeom prst="bracketPair">
            <a:avLst/>
          </a:prstGeom>
          <a:gradFill>
            <a:gsLst>
              <a:gs pos="23000">
                <a:schemeClr val="accent1">
                  <a:lumMod val="40000"/>
                  <a:lumOff val="60000"/>
                </a:schemeClr>
              </a:gs>
              <a:gs pos="81000">
                <a:schemeClr val="accent1">
                  <a:lumMod val="60000"/>
                  <a:lumOff val="40000"/>
                </a:schemeClr>
              </a:gs>
              <a:gs pos="100000">
                <a:schemeClr val="accent1">
                  <a:lumMod val="75000"/>
                </a:schemeClr>
              </a:gs>
            </a:gsLst>
            <a:path path="circle">
              <a:fillToRect l="50000" t="50000" r="50000" b="50000"/>
            </a:path>
          </a:gradFill>
          <a:ln>
            <a:solidFill>
              <a:schemeClr val="tx1">
                <a:lumMod val="85000"/>
              </a:schemeClr>
            </a:solidFill>
          </a:ln>
        </p:spPr>
        <p:style>
          <a:lnRef idx="1">
            <a:schemeClr val="dk1"/>
          </a:lnRef>
          <a:fillRef idx="0">
            <a:schemeClr val="dk1"/>
          </a:fillRef>
          <a:effectRef idx="0">
            <a:schemeClr val="dk1"/>
          </a:effectRef>
          <a:fontRef idx="minor">
            <a:schemeClr val="tx1"/>
          </a:fontRef>
        </p:style>
        <p:txBody>
          <a:bodyPr wrap="square" anchor="ctr">
            <a:noAutofit/>
          </a:bodyPr>
          <a:lstStyle/>
          <a:p>
            <a:pPr algn="ctr">
              <a:defRPr/>
            </a:pPr>
            <a:r>
              <a:rPr lang="en-US" kern="0" dirty="0" smtClean="0">
                <a:solidFill>
                  <a:schemeClr val="bg1"/>
                </a:solidFill>
                <a:latin typeface="Segoe" charset="0"/>
              </a:rPr>
              <a:t>Secure Messaging</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43"/>
          <p:cNvSpPr/>
          <p:nvPr/>
        </p:nvSpPr>
        <p:spPr bwMode="auto">
          <a:xfrm>
            <a:off x="374650" y="1949555"/>
            <a:ext cx="8420100" cy="4220246"/>
          </a:xfrm>
          <a:prstGeom prst="roundRect">
            <a:avLst>
              <a:gd name="adj" fmla="val 3839"/>
            </a:avLst>
          </a:prstGeom>
          <a:solidFill>
            <a:schemeClr val="bg1">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45" name="TextBox 44"/>
          <p:cNvSpPr txBox="1"/>
          <p:nvPr/>
        </p:nvSpPr>
        <p:spPr>
          <a:xfrm>
            <a:off x="6082540" y="2694484"/>
            <a:ext cx="2560320" cy="3303866"/>
          </a:xfrm>
          <a:prstGeom prst="roundRect">
            <a:avLst>
              <a:gd name="adj" fmla="val 5195"/>
            </a:avLst>
          </a:prstGeom>
          <a:gradFill>
            <a:gsLst>
              <a:gs pos="12000">
                <a:schemeClr val="accent1">
                  <a:lumMod val="10000"/>
                  <a:alpha val="0"/>
                </a:schemeClr>
              </a:gs>
              <a:gs pos="71000">
                <a:schemeClr val="accent2">
                  <a:lumMod val="75000"/>
                </a:schemeClr>
              </a:gs>
              <a:gs pos="100000">
                <a:schemeClr val="accent2"/>
              </a:gs>
            </a:gsLst>
            <a:lin ang="5400000" scaled="0"/>
          </a:gradFill>
          <a:ln w="15875">
            <a:gradFill>
              <a:gsLst>
                <a:gs pos="0">
                  <a:schemeClr val="accent1">
                    <a:shade val="30000"/>
                    <a:satMod val="115000"/>
                    <a:alpha val="0"/>
                  </a:schemeClr>
                </a:gs>
                <a:gs pos="50000">
                  <a:srgbClr val="68C33B"/>
                </a:gs>
                <a:gs pos="100000">
                  <a:srgbClr val="294D17"/>
                </a:gs>
              </a:gsLst>
              <a:lin ang="5400000" scaled="0"/>
            </a:gra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lIns="182880" tIns="640080" rIns="365760" rtlCol="0">
            <a:noAutofit/>
          </a:bodyPr>
          <a:lstStyle/>
          <a:p>
            <a:pPr defTabSz="914363"/>
            <a:endParaRPr lang="en-US" b="1" dirty="0" smtClean="0">
              <a:solidFill>
                <a:schemeClr val="tx1"/>
              </a:solidFill>
              <a:latin typeface="+mj-lt"/>
            </a:endParaRPr>
          </a:p>
        </p:txBody>
      </p:sp>
      <p:sp>
        <p:nvSpPr>
          <p:cNvPr id="46" name="Rounded Rectangle 45"/>
          <p:cNvSpPr/>
          <p:nvPr/>
        </p:nvSpPr>
        <p:spPr bwMode="auto">
          <a:xfrm>
            <a:off x="6434013" y="2177711"/>
            <a:ext cx="1857374" cy="1695451"/>
          </a:xfrm>
          <a:prstGeom prst="roundRect">
            <a:avLst>
              <a:gd name="adj" fmla="val 50000"/>
            </a:avLst>
          </a:prstGeom>
          <a:gradFill>
            <a:gsLst>
              <a:gs pos="0">
                <a:schemeClr val="accent1">
                  <a:lumMod val="25000"/>
                  <a:alpha val="0"/>
                </a:schemeClr>
              </a:gs>
              <a:gs pos="50000">
                <a:schemeClr val="bg1">
                  <a:alpha val="0"/>
                </a:schemeClr>
              </a:gs>
              <a:gs pos="100000">
                <a:schemeClr val="bg1">
                  <a:alpha val="8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47" name="Block Arc 46"/>
          <p:cNvSpPr/>
          <p:nvPr/>
        </p:nvSpPr>
        <p:spPr bwMode="auto">
          <a:xfrm flipV="1">
            <a:off x="6410200" y="2018961"/>
            <a:ext cx="1905000" cy="1905000"/>
          </a:xfrm>
          <a:prstGeom prst="blockArc">
            <a:avLst>
              <a:gd name="adj1" fmla="val 10800000"/>
              <a:gd name="adj2" fmla="val 21409210"/>
              <a:gd name="adj3" fmla="val 4931"/>
            </a:avLst>
          </a:prstGeom>
          <a:gradFill>
            <a:gsLst>
              <a:gs pos="0">
                <a:srgbClr val="4E922C"/>
              </a:gs>
              <a:gs pos="50000">
                <a:srgbClr val="68C33B">
                  <a:alpha val="50000"/>
                </a:srgbClr>
              </a:gs>
              <a:gs pos="100000">
                <a:schemeClr val="tx1">
                  <a:lumMod val="65000"/>
                  <a:lumOff val="3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R="0" indent="0" eaLnBrk="0" fontAlgn="base" hangingPunct="0">
              <a:lnSpc>
                <a:spcPct val="100000"/>
              </a:lnSpc>
              <a:spcBef>
                <a:spcPct val="0"/>
              </a:spcBef>
              <a:spcAft>
                <a:spcPct val="0"/>
              </a:spcAft>
              <a:buClrTx/>
              <a:buSzTx/>
              <a:buFontTx/>
              <a:buNone/>
              <a:tabLst/>
              <a:defRPr/>
            </a:pPr>
            <a:endParaRPr lang="en-US" sz="2400" dirty="0">
              <a:latin typeface="Arial" charset="0"/>
              <a:ea typeface="ＭＳ Ｐゴシック" charset="-128"/>
              <a:cs typeface="ＭＳ Ｐゴシック" charset="-128"/>
            </a:endParaRPr>
          </a:p>
        </p:txBody>
      </p:sp>
      <p:sp>
        <p:nvSpPr>
          <p:cNvPr id="48" name="TextBox 47"/>
          <p:cNvSpPr txBox="1"/>
          <p:nvPr/>
        </p:nvSpPr>
        <p:spPr>
          <a:xfrm>
            <a:off x="557056" y="2694485"/>
            <a:ext cx="2560320" cy="3300888"/>
          </a:xfrm>
          <a:prstGeom prst="roundRect">
            <a:avLst>
              <a:gd name="adj" fmla="val 3921"/>
            </a:avLst>
          </a:prstGeom>
          <a:gradFill>
            <a:gsLst>
              <a:gs pos="12000">
                <a:schemeClr val="accent1">
                  <a:lumMod val="10000"/>
                  <a:alpha val="0"/>
                </a:schemeClr>
              </a:gs>
              <a:gs pos="72000">
                <a:schemeClr val="accent3">
                  <a:lumMod val="75000"/>
                </a:schemeClr>
              </a:gs>
              <a:gs pos="100000">
                <a:schemeClr val="accent3"/>
              </a:gs>
            </a:gsLst>
            <a:lin ang="5400000" scaled="0"/>
          </a:gradFill>
          <a:ln w="15875">
            <a:gradFill>
              <a:gsLst>
                <a:gs pos="0">
                  <a:schemeClr val="accent1">
                    <a:shade val="30000"/>
                    <a:satMod val="115000"/>
                    <a:alpha val="0"/>
                  </a:schemeClr>
                </a:gs>
                <a:gs pos="50000">
                  <a:schemeClr val="accent1">
                    <a:lumMod val="75000"/>
                  </a:schemeClr>
                </a:gs>
                <a:gs pos="100000">
                  <a:schemeClr val="accent1">
                    <a:lumMod val="50000"/>
                  </a:schemeClr>
                </a:gs>
              </a:gsLst>
              <a:lin ang="5400000" scaled="0"/>
            </a:gra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lIns="182880" tIns="640080" rIns="365760" rtlCol="0">
            <a:noAutofit/>
          </a:bodyPr>
          <a:lstStyle/>
          <a:p>
            <a:pPr defTabSz="914363"/>
            <a:endParaRPr lang="en-US" b="1" dirty="0" smtClean="0">
              <a:solidFill>
                <a:schemeClr val="tx1"/>
              </a:solidFill>
              <a:latin typeface="+mj-lt"/>
            </a:endParaRPr>
          </a:p>
        </p:txBody>
      </p:sp>
      <p:grpSp>
        <p:nvGrpSpPr>
          <p:cNvPr id="3" name="Group 58"/>
          <p:cNvGrpSpPr/>
          <p:nvPr/>
        </p:nvGrpSpPr>
        <p:grpSpPr>
          <a:xfrm>
            <a:off x="884716" y="2018961"/>
            <a:ext cx="1905000" cy="1905000"/>
            <a:chOff x="-965200" y="2382364"/>
            <a:chExt cx="1905000" cy="1905000"/>
          </a:xfrm>
        </p:grpSpPr>
        <p:sp>
          <p:nvSpPr>
            <p:cNvPr id="50" name="Rounded Rectangle 49"/>
            <p:cNvSpPr/>
            <p:nvPr/>
          </p:nvSpPr>
          <p:spPr bwMode="auto">
            <a:xfrm>
              <a:off x="-928687" y="2562760"/>
              <a:ext cx="1857374" cy="1695451"/>
            </a:xfrm>
            <a:prstGeom prst="roundRect">
              <a:avLst>
                <a:gd name="adj" fmla="val 50000"/>
              </a:avLst>
            </a:prstGeom>
            <a:gradFill>
              <a:gsLst>
                <a:gs pos="0">
                  <a:schemeClr val="accent1">
                    <a:lumMod val="25000"/>
                    <a:alpha val="0"/>
                  </a:schemeClr>
                </a:gs>
                <a:gs pos="50000">
                  <a:schemeClr val="bg1">
                    <a:alpha val="0"/>
                  </a:schemeClr>
                </a:gs>
                <a:gs pos="100000">
                  <a:schemeClr val="bg1">
                    <a:alpha val="8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51" name="Block Arc 50"/>
            <p:cNvSpPr/>
            <p:nvPr/>
          </p:nvSpPr>
          <p:spPr bwMode="auto">
            <a:xfrm flipV="1">
              <a:off x="-965200" y="2382364"/>
              <a:ext cx="1905000" cy="1905000"/>
            </a:xfrm>
            <a:prstGeom prst="blockArc">
              <a:avLst>
                <a:gd name="adj1" fmla="val 10800000"/>
                <a:gd name="adj2" fmla="val 21409210"/>
                <a:gd name="adj3" fmla="val 4931"/>
              </a:avLst>
            </a:prstGeom>
            <a:gradFill>
              <a:gsLst>
                <a:gs pos="0">
                  <a:schemeClr val="accent1">
                    <a:lumMod val="25000"/>
                  </a:schemeClr>
                </a:gs>
                <a:gs pos="50000">
                  <a:schemeClr val="accent1">
                    <a:lumMod val="50000"/>
                    <a:alpha val="39000"/>
                  </a:scheme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Arial" charset="0"/>
                <a:ea typeface="ＭＳ Ｐゴシック" charset="-128"/>
                <a:cs typeface="ＭＳ Ｐゴシック" charset="-128"/>
              </a:endParaRPr>
            </a:p>
          </p:txBody>
        </p:sp>
      </p:grpSp>
      <p:sp>
        <p:nvSpPr>
          <p:cNvPr id="52" name="Round Same Side Corner Rectangle 51"/>
          <p:cNvSpPr/>
          <p:nvPr/>
        </p:nvSpPr>
        <p:spPr bwMode="auto">
          <a:xfrm rot="10800000" flipH="1" flipV="1">
            <a:off x="557057" y="2101265"/>
            <a:ext cx="2560320" cy="822960"/>
          </a:xfrm>
          <a:prstGeom prst="round2SameRect">
            <a:avLst/>
          </a:prstGeom>
          <a:solidFill>
            <a:schemeClr val="accent3"/>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pitchFamily="34" charset="0"/>
            </a:endParaRPr>
          </a:p>
        </p:txBody>
      </p:sp>
      <p:sp>
        <p:nvSpPr>
          <p:cNvPr id="53" name="Round Same Side Corner Rectangle 52"/>
          <p:cNvSpPr/>
          <p:nvPr/>
        </p:nvSpPr>
        <p:spPr bwMode="auto">
          <a:xfrm rot="10800000" flipH="1" flipV="1">
            <a:off x="6082540" y="2101265"/>
            <a:ext cx="2560320" cy="822960"/>
          </a:xfrm>
          <a:prstGeom prst="round2SameRect">
            <a:avLst/>
          </a:prstGeom>
          <a:solidFill>
            <a:schemeClr val="accent2"/>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pitchFamily="34" charset="0"/>
            </a:endParaRPr>
          </a:p>
        </p:txBody>
      </p:sp>
      <p:sp>
        <p:nvSpPr>
          <p:cNvPr id="54" name="TextBox 53"/>
          <p:cNvSpPr txBox="1"/>
          <p:nvPr/>
        </p:nvSpPr>
        <p:spPr>
          <a:xfrm>
            <a:off x="3337860" y="2694484"/>
            <a:ext cx="2560320" cy="3303866"/>
          </a:xfrm>
          <a:prstGeom prst="roundRect">
            <a:avLst>
              <a:gd name="adj" fmla="val 8594"/>
            </a:avLst>
          </a:prstGeom>
          <a:gradFill>
            <a:gsLst>
              <a:gs pos="12000">
                <a:schemeClr val="accent1">
                  <a:lumMod val="10000"/>
                  <a:alpha val="0"/>
                </a:schemeClr>
              </a:gs>
              <a:gs pos="80000">
                <a:srgbClr val="FCDE04">
                  <a:alpha val="62000"/>
                </a:srgbClr>
              </a:gs>
              <a:gs pos="100000">
                <a:schemeClr val="accent5"/>
              </a:gs>
            </a:gsLst>
            <a:lin ang="5400000" scaled="0"/>
          </a:gradFill>
          <a:ln w="15875">
            <a:gradFill>
              <a:gsLst>
                <a:gs pos="0">
                  <a:schemeClr val="accent1">
                    <a:shade val="30000"/>
                    <a:satMod val="115000"/>
                    <a:alpha val="0"/>
                  </a:schemeClr>
                </a:gs>
                <a:gs pos="50000">
                  <a:srgbClr val="FFFF00"/>
                </a:gs>
                <a:gs pos="100000">
                  <a:srgbClr val="FFC000"/>
                </a:gs>
              </a:gsLst>
              <a:lin ang="5400000" scaled="0"/>
            </a:grad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wrap="square" lIns="182880" tIns="640080" rIns="365760" rtlCol="0">
            <a:noAutofit/>
          </a:bodyPr>
          <a:lstStyle/>
          <a:p>
            <a:pPr defTabSz="914363"/>
            <a:endParaRPr lang="en-US" b="1" dirty="0" smtClean="0">
              <a:solidFill>
                <a:schemeClr val="tx1"/>
              </a:solidFill>
              <a:latin typeface="+mj-lt"/>
            </a:endParaRPr>
          </a:p>
        </p:txBody>
      </p:sp>
      <p:sp>
        <p:nvSpPr>
          <p:cNvPr id="55" name="Rounded Rectangle 54"/>
          <p:cNvSpPr/>
          <p:nvPr/>
        </p:nvSpPr>
        <p:spPr bwMode="auto">
          <a:xfrm>
            <a:off x="3703594" y="2184968"/>
            <a:ext cx="1857374" cy="1695451"/>
          </a:xfrm>
          <a:prstGeom prst="roundRect">
            <a:avLst>
              <a:gd name="adj" fmla="val 50000"/>
            </a:avLst>
          </a:prstGeom>
          <a:gradFill>
            <a:gsLst>
              <a:gs pos="0">
                <a:schemeClr val="accent1">
                  <a:lumMod val="25000"/>
                  <a:alpha val="0"/>
                </a:schemeClr>
              </a:gs>
              <a:gs pos="50000">
                <a:schemeClr val="bg1">
                  <a:alpha val="0"/>
                </a:schemeClr>
              </a:gs>
              <a:gs pos="100000">
                <a:schemeClr val="bg1">
                  <a:alpha val="88000"/>
                </a:scheme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56" name="Block Arc 55"/>
          <p:cNvSpPr/>
          <p:nvPr/>
        </p:nvSpPr>
        <p:spPr bwMode="auto">
          <a:xfrm flipV="1">
            <a:off x="3679781" y="2018961"/>
            <a:ext cx="1905000" cy="1905000"/>
          </a:xfrm>
          <a:prstGeom prst="blockArc">
            <a:avLst>
              <a:gd name="adj1" fmla="val 10800000"/>
              <a:gd name="adj2" fmla="val 21409210"/>
              <a:gd name="adj3" fmla="val 4931"/>
            </a:avLst>
          </a:prstGeom>
          <a:gradFill>
            <a:gsLst>
              <a:gs pos="0">
                <a:srgbClr val="FC9204"/>
              </a:gs>
              <a:gs pos="50000">
                <a:srgbClr val="FFFF00">
                  <a:alpha val="48000"/>
                </a:srgb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57" name="Rectangle 56"/>
          <p:cNvSpPr/>
          <p:nvPr/>
        </p:nvSpPr>
        <p:spPr>
          <a:xfrm>
            <a:off x="479544" y="2202494"/>
            <a:ext cx="2715344" cy="579646"/>
          </a:xfrm>
          <a:prstGeom prst="rect">
            <a:avLst/>
          </a:prstGeom>
        </p:spPr>
        <p:txBody>
          <a:bodyPr wrap="square">
            <a:spAutoFit/>
          </a:bodyPr>
          <a:lstStyle/>
          <a:p>
            <a:pPr algn="ctr">
              <a:lnSpc>
                <a:spcPts val="1800"/>
              </a:lnSpc>
              <a:defRPr/>
            </a:pPr>
            <a:r>
              <a:rPr lang="en-US" sz="1600" b="1" kern="0" dirty="0" smtClean="0">
                <a:ln w="18415" cmpd="sng">
                  <a:noFill/>
                  <a:prstDash val="solid"/>
                </a:ln>
                <a:solidFill>
                  <a:schemeClr val="bg1"/>
                </a:solidFill>
                <a:latin typeface="Segoe" pitchFamily="34" charset="0"/>
              </a:rPr>
              <a:t>PROTECT </a:t>
            </a:r>
            <a:r>
              <a:rPr lang="en-US" sz="1600" kern="0" dirty="0" smtClean="0">
                <a:ln w="18415" cmpd="sng">
                  <a:noFill/>
                  <a:prstDash val="solid"/>
                </a:ln>
                <a:solidFill>
                  <a:schemeClr val="bg1"/>
                </a:solidFill>
                <a:latin typeface="Segoe" pitchFamily="34" charset="0"/>
              </a:rPr>
              <a:t>everywhere</a:t>
            </a:r>
            <a:r>
              <a:rPr lang="en-US" sz="1600" b="1" kern="0" dirty="0" smtClean="0">
                <a:ln w="18415" cmpd="sng">
                  <a:noFill/>
                  <a:prstDash val="solid"/>
                </a:ln>
                <a:solidFill>
                  <a:schemeClr val="bg1"/>
                </a:solidFill>
                <a:latin typeface="Segoe" pitchFamily="34" charset="0"/>
              </a:rPr>
              <a:t> </a:t>
            </a:r>
            <a:r>
              <a:rPr lang="en-US" sz="1600" kern="0" dirty="0" smtClean="0">
                <a:ln w="18415" cmpd="sng">
                  <a:noFill/>
                  <a:prstDash val="solid"/>
                </a:ln>
                <a:solidFill>
                  <a:schemeClr val="bg1"/>
                </a:solidFill>
                <a:latin typeface="Segoe" pitchFamily="34" charset="0"/>
              </a:rPr>
              <a:t> </a:t>
            </a:r>
          </a:p>
          <a:p>
            <a:pPr algn="ctr">
              <a:lnSpc>
                <a:spcPts val="1800"/>
              </a:lnSpc>
              <a:spcBef>
                <a:spcPts val="200"/>
              </a:spcBef>
              <a:defRPr/>
            </a:pPr>
            <a:r>
              <a:rPr lang="en-US" sz="1600" b="1" kern="0" dirty="0" smtClean="0">
                <a:ln w="18415" cmpd="sng">
                  <a:noFill/>
                  <a:prstDash val="solid"/>
                </a:ln>
                <a:solidFill>
                  <a:schemeClr val="bg1"/>
                </a:solidFill>
                <a:latin typeface="Segoe" pitchFamily="34" charset="0"/>
              </a:rPr>
              <a:t>ACCESS </a:t>
            </a:r>
            <a:r>
              <a:rPr lang="en-US" sz="1600" kern="0" dirty="0" smtClean="0">
                <a:ln w="18415" cmpd="sng">
                  <a:noFill/>
                  <a:prstDash val="solid"/>
                </a:ln>
                <a:solidFill>
                  <a:schemeClr val="bg1"/>
                </a:solidFill>
                <a:latin typeface="Segoe" pitchFamily="34" charset="0"/>
              </a:rPr>
              <a:t>anywhere</a:t>
            </a:r>
          </a:p>
        </p:txBody>
      </p:sp>
      <p:sp>
        <p:nvSpPr>
          <p:cNvPr id="58" name="Rectangle 57"/>
          <p:cNvSpPr/>
          <p:nvPr/>
        </p:nvSpPr>
        <p:spPr>
          <a:xfrm>
            <a:off x="5943475" y="2202494"/>
            <a:ext cx="2838450" cy="579646"/>
          </a:xfrm>
          <a:prstGeom prst="rect">
            <a:avLst/>
          </a:prstGeom>
        </p:spPr>
        <p:txBody>
          <a:bodyPr wrap="square">
            <a:spAutoFit/>
          </a:bodyPr>
          <a:lstStyle/>
          <a:p>
            <a:pPr algn="ctr">
              <a:lnSpc>
                <a:spcPts val="1900"/>
              </a:lnSpc>
              <a:defRPr/>
            </a:pPr>
            <a:r>
              <a:rPr lang="en-US" sz="1600" b="1" kern="0" dirty="0" smtClean="0">
                <a:ln w="18415" cmpd="sng">
                  <a:noFill/>
                  <a:prstDash val="solid"/>
                </a:ln>
                <a:solidFill>
                  <a:schemeClr val="bg1"/>
                </a:solidFill>
                <a:latin typeface="Segoe" pitchFamily="34" charset="0"/>
              </a:rPr>
              <a:t>SIMPLIFY </a:t>
            </a:r>
            <a:r>
              <a:rPr lang="en-US" sz="1600" kern="0" dirty="0" smtClean="0">
                <a:ln w="18415" cmpd="sng">
                  <a:noFill/>
                  <a:prstDash val="solid"/>
                </a:ln>
                <a:solidFill>
                  <a:schemeClr val="bg1"/>
                </a:solidFill>
                <a:latin typeface="Segoe" pitchFamily="34" charset="0"/>
              </a:rPr>
              <a:t>security,</a:t>
            </a:r>
          </a:p>
          <a:p>
            <a:pPr algn="ctr">
              <a:lnSpc>
                <a:spcPts val="1900"/>
              </a:lnSpc>
              <a:defRPr/>
            </a:pPr>
            <a:r>
              <a:rPr lang="en-US" sz="1600" b="1" kern="0" dirty="0" smtClean="0">
                <a:ln w="18415" cmpd="sng">
                  <a:noFill/>
                  <a:prstDash val="solid"/>
                </a:ln>
                <a:solidFill>
                  <a:schemeClr val="bg1"/>
                </a:solidFill>
                <a:latin typeface="Segoe" pitchFamily="34" charset="0"/>
              </a:rPr>
              <a:t>MANAGE</a:t>
            </a:r>
            <a:r>
              <a:rPr lang="en-US" sz="1600" kern="0" dirty="0" smtClean="0">
                <a:ln w="18415" cmpd="sng">
                  <a:noFill/>
                  <a:prstDash val="solid"/>
                </a:ln>
                <a:solidFill>
                  <a:schemeClr val="bg1"/>
                </a:solidFill>
                <a:latin typeface="Segoe" pitchFamily="34" charset="0"/>
              </a:rPr>
              <a:t> compliance</a:t>
            </a:r>
          </a:p>
        </p:txBody>
      </p:sp>
      <p:sp>
        <p:nvSpPr>
          <p:cNvPr id="61" name="Round Same Side Corner Rectangle 60"/>
          <p:cNvSpPr/>
          <p:nvPr/>
        </p:nvSpPr>
        <p:spPr bwMode="auto">
          <a:xfrm rot="10800000" flipV="1">
            <a:off x="3337860" y="2101265"/>
            <a:ext cx="2560320" cy="822960"/>
          </a:xfrm>
          <a:prstGeom prst="round2SameRect">
            <a:avLst/>
          </a:prstGeom>
          <a:solidFill>
            <a:schemeClr val="accent5"/>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kern="0" dirty="0" smtClean="0">
              <a:gradFill>
                <a:gsLst>
                  <a:gs pos="0">
                    <a:srgbClr val="FFFFFF"/>
                  </a:gs>
                  <a:gs pos="100000">
                    <a:srgbClr val="FFFFFF"/>
                  </a:gs>
                </a:gsLst>
                <a:lin ang="13500000" scaled="1"/>
              </a:gradFill>
              <a:effectLst>
                <a:outerShdw blurRad="38100" dist="38100" dir="2700000" algn="tl">
                  <a:srgbClr val="000000">
                    <a:alpha val="43137"/>
                  </a:srgbClr>
                </a:outerShdw>
              </a:effectLst>
              <a:latin typeface="Segoe" pitchFamily="34" charset="0"/>
            </a:endParaRPr>
          </a:p>
        </p:txBody>
      </p:sp>
      <p:sp>
        <p:nvSpPr>
          <p:cNvPr id="62" name="Rectangle 61"/>
          <p:cNvSpPr/>
          <p:nvPr/>
        </p:nvSpPr>
        <p:spPr>
          <a:xfrm>
            <a:off x="3349256" y="2202494"/>
            <a:ext cx="2541182" cy="579646"/>
          </a:xfrm>
          <a:prstGeom prst="rect">
            <a:avLst/>
          </a:prstGeom>
        </p:spPr>
        <p:txBody>
          <a:bodyPr wrap="square">
            <a:spAutoFit/>
          </a:bodyPr>
          <a:lstStyle/>
          <a:p>
            <a:pPr marL="119063" algn="ctr">
              <a:lnSpc>
                <a:spcPts val="1900"/>
              </a:lnSpc>
              <a:defRPr/>
            </a:pPr>
            <a:r>
              <a:rPr lang="en-US" sz="1600" b="1" kern="0" dirty="0" smtClean="0">
                <a:ln w="18415" cmpd="sng">
                  <a:noFill/>
                  <a:prstDash val="solid"/>
                </a:ln>
                <a:solidFill>
                  <a:schemeClr val="bg1"/>
                </a:solidFill>
                <a:latin typeface="Segoe" pitchFamily="34" charset="0"/>
              </a:rPr>
              <a:t>INTEGRATE </a:t>
            </a:r>
            <a:r>
              <a:rPr lang="en-US" sz="1600" kern="0" dirty="0" smtClean="0">
                <a:ln w="18415" cmpd="sng">
                  <a:noFill/>
                  <a:prstDash val="solid"/>
                </a:ln>
                <a:solidFill>
                  <a:schemeClr val="bg1"/>
                </a:solidFill>
                <a:latin typeface="Segoe" pitchFamily="34" charset="0"/>
              </a:rPr>
              <a:t>and</a:t>
            </a:r>
            <a:r>
              <a:rPr lang="en-US" sz="1600" b="1" kern="0" dirty="0" smtClean="0">
                <a:ln w="18415" cmpd="sng">
                  <a:noFill/>
                  <a:prstDash val="solid"/>
                </a:ln>
                <a:solidFill>
                  <a:schemeClr val="bg1"/>
                </a:solidFill>
                <a:latin typeface="Segoe" pitchFamily="34" charset="0"/>
              </a:rPr>
              <a:t> </a:t>
            </a:r>
          </a:p>
          <a:p>
            <a:pPr marL="119063" algn="ctr">
              <a:lnSpc>
                <a:spcPts val="1900"/>
              </a:lnSpc>
              <a:defRPr/>
            </a:pPr>
            <a:r>
              <a:rPr lang="en-US" sz="1600" b="1" kern="0" dirty="0" smtClean="0">
                <a:ln w="18415" cmpd="sng">
                  <a:noFill/>
                  <a:prstDash val="solid"/>
                </a:ln>
                <a:solidFill>
                  <a:schemeClr val="bg1"/>
                </a:solidFill>
                <a:latin typeface="Segoe" pitchFamily="34" charset="0"/>
              </a:rPr>
              <a:t>EXTEND </a:t>
            </a:r>
            <a:r>
              <a:rPr lang="en-US" sz="1600" kern="0" dirty="0" smtClean="0">
                <a:ln w="18415" cmpd="sng">
                  <a:noFill/>
                  <a:prstDash val="solid"/>
                </a:ln>
                <a:solidFill>
                  <a:schemeClr val="bg1"/>
                </a:solidFill>
                <a:latin typeface="Segoe" pitchFamily="34" charset="0"/>
              </a:rPr>
              <a:t>security</a:t>
            </a:r>
          </a:p>
        </p:txBody>
      </p:sp>
      <p:grpSp>
        <p:nvGrpSpPr>
          <p:cNvPr id="4" name="Group 62"/>
          <p:cNvGrpSpPr/>
          <p:nvPr/>
        </p:nvGrpSpPr>
        <p:grpSpPr>
          <a:xfrm>
            <a:off x="1058169" y="2836127"/>
            <a:ext cx="1558095" cy="997325"/>
            <a:chOff x="-1795842" y="3032045"/>
            <a:chExt cx="1012160" cy="647876"/>
          </a:xfrm>
        </p:grpSpPr>
        <p:pic>
          <p:nvPicPr>
            <p:cNvPr id="64" name="Picture 2" descr="\\eventsql\dvd\Online_ART\DVD_ART35\Artwork_Imagery\Icons - Illustrations\people\black silhouettes\PRB man silhouette people ready.png"/>
            <p:cNvPicPr>
              <a:picLocks noChangeAspect="1" noChangeArrowheads="1"/>
            </p:cNvPicPr>
            <p:nvPr/>
          </p:nvPicPr>
          <p:blipFill>
            <a:blip r:embed="rId3" cstate="print">
              <a:lum bright="70000" contrast="-70000"/>
            </a:blip>
            <a:srcRect/>
            <a:stretch>
              <a:fillRect/>
            </a:stretch>
          </p:blipFill>
          <p:spPr bwMode="auto">
            <a:xfrm>
              <a:off x="-1329179" y="3032045"/>
              <a:ext cx="131975" cy="472117"/>
            </a:xfrm>
            <a:prstGeom prst="rect">
              <a:avLst/>
            </a:prstGeom>
            <a:noFill/>
            <a:effectLst>
              <a:outerShdw blurRad="190500" sx="102000" sy="102000" algn="ctr" rotWithShape="0">
                <a:schemeClr val="bg1">
                  <a:alpha val="70000"/>
                </a:schemeClr>
              </a:outerShdw>
            </a:effectLst>
          </p:spPr>
        </p:pic>
        <p:pic>
          <p:nvPicPr>
            <p:cNvPr id="65" name="Picture 64" descr="explorer.exe_I0104_0409.png"/>
            <p:cNvPicPr>
              <a:picLocks noChangeAspect="1"/>
            </p:cNvPicPr>
            <p:nvPr/>
          </p:nvPicPr>
          <p:blipFill>
            <a:blip r:embed="rId4" cstate="print"/>
            <a:stretch>
              <a:fillRect/>
            </a:stretch>
          </p:blipFill>
          <p:spPr>
            <a:xfrm>
              <a:off x="-1329180" y="3134423"/>
              <a:ext cx="545498" cy="545498"/>
            </a:xfrm>
            <a:prstGeom prst="rect">
              <a:avLst/>
            </a:prstGeom>
          </p:spPr>
        </p:pic>
        <p:pic>
          <p:nvPicPr>
            <p:cNvPr id="66" name="Picture 65" descr="Virtual App.png"/>
            <p:cNvPicPr>
              <a:picLocks noChangeAspect="1"/>
            </p:cNvPicPr>
            <p:nvPr/>
          </p:nvPicPr>
          <p:blipFill>
            <a:blip r:embed="rId5" cstate="screen"/>
            <a:stretch>
              <a:fillRect/>
            </a:stretch>
          </p:blipFill>
          <p:spPr bwMode="invGray">
            <a:xfrm>
              <a:off x="-1795842" y="3233392"/>
              <a:ext cx="601727" cy="374885"/>
            </a:xfrm>
            <a:prstGeom prst="rect">
              <a:avLst/>
            </a:prstGeom>
          </p:spPr>
        </p:pic>
      </p:grpSp>
      <p:grpSp>
        <p:nvGrpSpPr>
          <p:cNvPr id="5" name="Group 66"/>
          <p:cNvGrpSpPr/>
          <p:nvPr/>
        </p:nvGrpSpPr>
        <p:grpSpPr>
          <a:xfrm>
            <a:off x="3847812" y="2963062"/>
            <a:ext cx="1568938" cy="784666"/>
            <a:chOff x="700964" y="3415859"/>
            <a:chExt cx="1187974" cy="594136"/>
          </a:xfrm>
        </p:grpSpPr>
        <p:pic>
          <p:nvPicPr>
            <p:cNvPr id="68" name="Picture 67" descr="SLUI.exe_I0003_0409.png"/>
            <p:cNvPicPr>
              <a:picLocks noChangeAspect="1"/>
            </p:cNvPicPr>
            <p:nvPr/>
          </p:nvPicPr>
          <p:blipFill>
            <a:blip r:embed="rId6" cstate="print"/>
            <a:stretch>
              <a:fillRect/>
            </a:stretch>
          </p:blipFill>
          <p:spPr>
            <a:xfrm>
              <a:off x="1117711" y="3611951"/>
              <a:ext cx="398044" cy="398044"/>
            </a:xfrm>
            <a:prstGeom prst="rect">
              <a:avLst/>
            </a:prstGeom>
          </p:spPr>
        </p:pic>
        <p:pic>
          <p:nvPicPr>
            <p:cNvPr id="69" name="Picture 68" descr="connect.dll_I28a1_0409.png"/>
            <p:cNvPicPr>
              <a:picLocks noChangeAspect="1"/>
            </p:cNvPicPr>
            <p:nvPr/>
          </p:nvPicPr>
          <p:blipFill>
            <a:blip r:embed="rId7" cstate="print"/>
            <a:stretch>
              <a:fillRect/>
            </a:stretch>
          </p:blipFill>
          <p:spPr>
            <a:xfrm>
              <a:off x="1389389" y="3415859"/>
              <a:ext cx="499549" cy="499549"/>
            </a:xfrm>
            <a:prstGeom prst="rect">
              <a:avLst/>
            </a:prstGeom>
          </p:spPr>
        </p:pic>
        <p:pic>
          <p:nvPicPr>
            <p:cNvPr id="70" name="Picture 69" descr="connect.dll_I28a1_0409.png"/>
            <p:cNvPicPr>
              <a:picLocks noChangeAspect="1"/>
            </p:cNvPicPr>
            <p:nvPr/>
          </p:nvPicPr>
          <p:blipFill>
            <a:blip r:embed="rId7" cstate="print"/>
            <a:stretch>
              <a:fillRect/>
            </a:stretch>
          </p:blipFill>
          <p:spPr>
            <a:xfrm>
              <a:off x="700964" y="3421117"/>
              <a:ext cx="499549" cy="499549"/>
            </a:xfrm>
            <a:prstGeom prst="rect">
              <a:avLst/>
            </a:prstGeom>
          </p:spPr>
        </p:pic>
      </p:grpSp>
      <p:pic>
        <p:nvPicPr>
          <p:cNvPr id="71" name="Picture 2" descr="C:\Documents and Settings\cgarces\Desktop\VISTA ICONS\ICONS PNG\Network-Folder.png"/>
          <p:cNvPicPr>
            <a:picLocks noChangeAspect="1" noChangeArrowheads="1"/>
          </p:cNvPicPr>
          <p:nvPr/>
        </p:nvPicPr>
        <p:blipFill>
          <a:blip r:embed="rId8" cstate="print"/>
          <a:srcRect/>
          <a:stretch>
            <a:fillRect/>
          </a:stretch>
        </p:blipFill>
        <p:spPr bwMode="auto">
          <a:xfrm>
            <a:off x="6810250" y="2815818"/>
            <a:ext cx="1104900" cy="1104900"/>
          </a:xfrm>
          <a:prstGeom prst="rect">
            <a:avLst/>
          </a:prstGeom>
          <a:noFill/>
        </p:spPr>
      </p:pic>
      <p:sp>
        <p:nvSpPr>
          <p:cNvPr id="2" name="Title 1"/>
          <p:cNvSpPr>
            <a:spLocks noGrp="1"/>
          </p:cNvSpPr>
          <p:nvPr>
            <p:ph type="title"/>
          </p:nvPr>
        </p:nvSpPr>
        <p:spPr>
          <a:xfrm>
            <a:off x="381000" y="186646"/>
            <a:ext cx="8382000" cy="664797"/>
          </a:xfrm>
          <a:noFill/>
          <a:ln w="9525">
            <a:noFill/>
            <a:miter lim="800000"/>
            <a:headEnd/>
            <a:tailEnd/>
          </a:ln>
        </p:spPr>
        <p:txBody>
          <a:bodyPr vert="horz" wrap="square" lIns="91440" tIns="45720" rIns="91440" bIns="45720" numCol="1" anchor="t" anchorCtr="0" compatLnSpc="1">
            <a:prstTxWarp prst="textNoShape">
              <a:avLst/>
            </a:prstTxWarp>
            <a:noAutofit/>
          </a:bodyPr>
          <a:lstStyle/>
          <a:p>
            <a:r>
              <a:rPr lang="en-US" b="0" dirty="0" smtClean="0"/>
              <a:t>Secure Messaging</a:t>
            </a:r>
            <a:endParaRPr lang="en-US" b="0" dirty="0"/>
          </a:p>
        </p:txBody>
      </p:sp>
      <p:sp>
        <p:nvSpPr>
          <p:cNvPr id="86" name="TextBox 85"/>
          <p:cNvSpPr txBox="1">
            <a:spLocks noChangeAspect="1"/>
          </p:cNvSpPr>
          <p:nvPr/>
        </p:nvSpPr>
        <p:spPr>
          <a:xfrm>
            <a:off x="573036" y="4050332"/>
            <a:ext cx="2538756" cy="1763826"/>
          </a:xfrm>
          <a:prstGeom prst="rect">
            <a:avLst/>
          </a:prstGeom>
          <a:noFill/>
        </p:spPr>
        <p:txBody>
          <a:bodyPr wrap="square" rtlCol="0" anchor="t">
            <a:noAutofit/>
          </a:bodyPr>
          <a:lstStyle/>
          <a:p>
            <a:pPr marL="280988" indent="-280988">
              <a:spcBef>
                <a:spcPts val="700"/>
              </a:spcBef>
              <a:spcAft>
                <a:spcPts val="700"/>
              </a:spcAft>
              <a:buFont typeface="Arial" pitchFamily="34" charset="0"/>
              <a:buChar char="•"/>
              <a:defRPr/>
            </a:pPr>
            <a:r>
              <a:rPr lang="en-US" sz="1500" kern="0" dirty="0">
                <a:ln w="18415" cmpd="sng">
                  <a:noFill/>
                  <a:prstDash val="solid"/>
                </a:ln>
                <a:latin typeface="Segoe" pitchFamily="34" charset="0"/>
              </a:rPr>
              <a:t>Best-in-class anti-malware </a:t>
            </a:r>
            <a:r>
              <a:rPr lang="en-US" sz="1500" kern="0" dirty="0" smtClean="0">
                <a:ln w="18415" cmpd="sng">
                  <a:noFill/>
                  <a:prstDash val="solid"/>
                </a:ln>
                <a:latin typeface="Segoe" pitchFamily="34" charset="0"/>
              </a:rPr>
              <a:t>on-premise / in-the-cloud</a:t>
            </a:r>
            <a:endParaRPr lang="en-US" sz="1500" kern="0" dirty="0">
              <a:ln w="18415" cmpd="sng">
                <a:noFill/>
                <a:prstDash val="solid"/>
              </a:ln>
              <a:latin typeface="Segoe" pitchFamily="34" charset="0"/>
            </a:endParaRPr>
          </a:p>
          <a:p>
            <a:pPr marL="280988" indent="-280988">
              <a:spcBef>
                <a:spcPts val="700"/>
              </a:spcBef>
              <a:spcAft>
                <a:spcPts val="700"/>
              </a:spcAft>
              <a:buFont typeface="Arial" pitchFamily="34" charset="0"/>
              <a:buChar char="•"/>
              <a:defRPr/>
            </a:pPr>
            <a:r>
              <a:rPr lang="en-US" sz="1500" kern="0" dirty="0">
                <a:ln w="18415" cmpd="sng">
                  <a:noFill/>
                  <a:prstDash val="solid"/>
                </a:ln>
                <a:latin typeface="Segoe" pitchFamily="34" charset="0"/>
              </a:rPr>
              <a:t>Protect sensitive information in </a:t>
            </a:r>
            <a:r>
              <a:rPr lang="en-US" sz="1500" kern="0" dirty="0" smtClean="0">
                <a:ln w="18415" cmpd="sng">
                  <a:noFill/>
                  <a:prstDash val="solid"/>
                </a:ln>
                <a:latin typeface="Segoe" pitchFamily="34" charset="0"/>
              </a:rPr>
              <a:t>e-mail</a:t>
            </a:r>
            <a:endParaRPr lang="en-US" sz="1500" kern="0" dirty="0">
              <a:ln w="18415" cmpd="sng">
                <a:noFill/>
                <a:prstDash val="solid"/>
              </a:ln>
              <a:latin typeface="Segoe" pitchFamily="34" charset="0"/>
            </a:endParaRPr>
          </a:p>
          <a:p>
            <a:pPr marL="280988" indent="-280988">
              <a:spcBef>
                <a:spcPts val="700"/>
              </a:spcBef>
              <a:spcAft>
                <a:spcPts val="700"/>
              </a:spcAft>
              <a:buFont typeface="Arial" pitchFamily="34" charset="0"/>
              <a:buChar char="•"/>
              <a:defRPr/>
            </a:pPr>
            <a:r>
              <a:rPr lang="en-US" sz="1500" kern="0" dirty="0">
                <a:ln w="18415" cmpd="sng">
                  <a:noFill/>
                  <a:prstDash val="solid"/>
                </a:ln>
                <a:latin typeface="Segoe" pitchFamily="34" charset="0"/>
              </a:rPr>
              <a:t>Secure, seamless access</a:t>
            </a:r>
          </a:p>
        </p:txBody>
      </p:sp>
      <p:sp>
        <p:nvSpPr>
          <p:cNvPr id="108" name="TextBox 107"/>
          <p:cNvSpPr txBox="1"/>
          <p:nvPr/>
        </p:nvSpPr>
        <p:spPr>
          <a:xfrm>
            <a:off x="3400221" y="4050333"/>
            <a:ext cx="2444665" cy="1815472"/>
          </a:xfrm>
          <a:prstGeom prst="rect">
            <a:avLst/>
          </a:prstGeom>
          <a:noFill/>
        </p:spPr>
        <p:txBody>
          <a:bodyPr wrap="square" rtlCol="0" anchor="t">
            <a:noAutofit/>
          </a:bodyPr>
          <a:lstStyle/>
          <a:p>
            <a:pPr marL="280988" indent="-280988">
              <a:spcBef>
                <a:spcPts val="800"/>
              </a:spcBef>
              <a:spcAft>
                <a:spcPts val="800"/>
              </a:spcAft>
              <a:buFont typeface="Arial" pitchFamily="34" charset="0"/>
              <a:buChar char="•"/>
              <a:defRPr/>
            </a:pPr>
            <a:r>
              <a:rPr lang="en-US" sz="1500" kern="0" dirty="0">
                <a:ln w="18415" cmpd="sng">
                  <a:noFill/>
                  <a:prstDash val="solid"/>
                </a:ln>
                <a:latin typeface="Segoe" pitchFamily="34" charset="0"/>
              </a:rPr>
              <a:t>Built-in </a:t>
            </a:r>
            <a:r>
              <a:rPr lang="en-US" sz="1500" kern="0" dirty="0" smtClean="0">
                <a:ln w="18415" cmpd="sng">
                  <a:noFill/>
                  <a:prstDash val="solid"/>
                </a:ln>
                <a:latin typeface="Segoe" pitchFamily="34" charset="0"/>
              </a:rPr>
              <a:t>information </a:t>
            </a:r>
            <a:r>
              <a:rPr lang="en-US" sz="1500" kern="0" dirty="0">
                <a:ln w="18415" cmpd="sng">
                  <a:noFill/>
                  <a:prstDash val="solid"/>
                </a:ln>
                <a:latin typeface="Segoe" pitchFamily="34" charset="0"/>
              </a:rPr>
              <a:t>p</a:t>
            </a:r>
            <a:r>
              <a:rPr lang="en-US" sz="1500" kern="0" dirty="0" smtClean="0">
                <a:ln w="18415" cmpd="sng">
                  <a:noFill/>
                  <a:prstDash val="solid"/>
                </a:ln>
                <a:latin typeface="Segoe" pitchFamily="34" charset="0"/>
              </a:rPr>
              <a:t>rotection</a:t>
            </a:r>
            <a:endParaRPr lang="en-US" sz="1500" kern="0" dirty="0">
              <a:ln w="18415" cmpd="sng">
                <a:noFill/>
                <a:prstDash val="solid"/>
              </a:ln>
              <a:latin typeface="Segoe" pitchFamily="34" charset="0"/>
            </a:endParaRPr>
          </a:p>
          <a:p>
            <a:pPr marL="280988" indent="-280988">
              <a:spcBef>
                <a:spcPts val="800"/>
              </a:spcBef>
              <a:spcAft>
                <a:spcPts val="800"/>
              </a:spcAft>
              <a:buFont typeface="Arial" pitchFamily="34" charset="0"/>
              <a:buChar char="•"/>
              <a:defRPr/>
            </a:pPr>
            <a:r>
              <a:rPr lang="en-US" sz="1500" kern="0" dirty="0">
                <a:ln w="18415" cmpd="sng">
                  <a:noFill/>
                  <a:prstDash val="solid"/>
                </a:ln>
                <a:latin typeface="Segoe" pitchFamily="34" charset="0"/>
              </a:rPr>
              <a:t>Extend secure </a:t>
            </a:r>
            <a:r>
              <a:rPr lang="en-US" sz="1500" kern="0" dirty="0" smtClean="0">
                <a:ln w="18415" cmpd="sng">
                  <a:noFill/>
                  <a:prstDash val="solid"/>
                </a:ln>
                <a:latin typeface="Segoe" pitchFamily="34" charset="0"/>
              </a:rPr>
              <a:t>e-mail to partners</a:t>
            </a:r>
            <a:endParaRPr lang="en-US" sz="1500" kern="0" dirty="0">
              <a:ln w="18415" cmpd="sng">
                <a:noFill/>
                <a:prstDash val="solid"/>
              </a:ln>
              <a:latin typeface="Segoe" pitchFamily="34" charset="0"/>
            </a:endParaRPr>
          </a:p>
        </p:txBody>
      </p:sp>
      <p:sp>
        <p:nvSpPr>
          <p:cNvPr id="128" name="TextBox 127"/>
          <p:cNvSpPr txBox="1"/>
          <p:nvPr/>
        </p:nvSpPr>
        <p:spPr>
          <a:xfrm>
            <a:off x="6162067" y="4050332"/>
            <a:ext cx="2431754" cy="1805533"/>
          </a:xfrm>
          <a:prstGeom prst="rect">
            <a:avLst/>
          </a:prstGeom>
          <a:noFill/>
        </p:spPr>
        <p:txBody>
          <a:bodyPr wrap="square" rtlCol="0" anchor="t">
            <a:noAutofit/>
          </a:bodyPr>
          <a:lstStyle/>
          <a:p>
            <a:pPr marL="280988" indent="-280988">
              <a:spcBef>
                <a:spcPts val="800"/>
              </a:spcBef>
              <a:spcAft>
                <a:spcPts val="800"/>
              </a:spcAft>
              <a:buFont typeface="Arial" pitchFamily="34" charset="0"/>
              <a:buChar char="•"/>
              <a:defRPr/>
            </a:pPr>
            <a:r>
              <a:rPr lang="en-US" sz="1500" kern="0" dirty="0">
                <a:ln w="18415" cmpd="sng">
                  <a:noFill/>
                  <a:prstDash val="solid"/>
                </a:ln>
                <a:latin typeface="Segoe" pitchFamily="34" charset="0"/>
              </a:rPr>
              <a:t>Enterprise-wide visibility and reporting</a:t>
            </a:r>
          </a:p>
          <a:p>
            <a:pPr marL="280988" indent="-280988">
              <a:spcBef>
                <a:spcPts val="800"/>
              </a:spcBef>
              <a:spcAft>
                <a:spcPts val="800"/>
              </a:spcAft>
              <a:buFont typeface="Arial" pitchFamily="34" charset="0"/>
              <a:buChar char="•"/>
              <a:defRPr/>
            </a:pPr>
            <a:r>
              <a:rPr lang="en-US" sz="1500" kern="0" dirty="0" smtClean="0">
                <a:ln w="18415" cmpd="sng">
                  <a:noFill/>
                  <a:prstDash val="solid"/>
                </a:ln>
                <a:latin typeface="Segoe" pitchFamily="34" charset="0"/>
              </a:rPr>
              <a:t>Unified </a:t>
            </a:r>
            <a:r>
              <a:rPr lang="en-US" sz="1500" kern="0" dirty="0">
                <a:ln w="18415" cmpd="sng">
                  <a:noFill/>
                  <a:prstDash val="solid"/>
                </a:ln>
                <a:latin typeface="Segoe" pitchFamily="34" charset="0"/>
              </a:rPr>
              <a:t>management</a:t>
            </a:r>
          </a:p>
        </p:txBody>
      </p:sp>
      <p:sp>
        <p:nvSpPr>
          <p:cNvPr id="34" name="Rounded Rectangle 33"/>
          <p:cNvSpPr/>
          <p:nvPr/>
        </p:nvSpPr>
        <p:spPr bwMode="auto">
          <a:xfrm>
            <a:off x="374650" y="1085850"/>
            <a:ext cx="8420100" cy="1057275"/>
          </a:xfrm>
          <a:prstGeom prst="roundRect">
            <a:avLst>
              <a:gd name="adj" fmla="val 1739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35" name="Double Bracket 34"/>
          <p:cNvSpPr/>
          <p:nvPr/>
        </p:nvSpPr>
        <p:spPr bwMode="auto">
          <a:xfrm>
            <a:off x="522288" y="1222872"/>
            <a:ext cx="8124825" cy="728710"/>
          </a:xfrm>
          <a:prstGeom prst="bracketPair">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indent="-171450" algn="ctr" defTabSz="914099" fontAlgn="base">
              <a:lnSpc>
                <a:spcPct val="115000"/>
              </a:lnSpc>
              <a:spcBef>
                <a:spcPct val="0"/>
              </a:spcBef>
              <a:spcAft>
                <a:spcPct val="0"/>
              </a:spcAft>
              <a:tabLst>
                <a:tab pos="2114550" algn="l"/>
              </a:tabLst>
              <a:defRPr/>
            </a:pPr>
            <a:r>
              <a:rPr lang="en-US" sz="1600" dirty="0" smtClean="0">
                <a:solidFill>
                  <a:srgbClr val="FFFFFF"/>
                </a:solidFill>
                <a:effectLst>
                  <a:outerShdw blurRad="38100" dist="38100" dir="2700000" algn="tl">
                    <a:srgbClr val="000000">
                      <a:alpha val="43137"/>
                    </a:srgbClr>
                  </a:outerShdw>
                </a:effectLst>
                <a:latin typeface="Segoe" pitchFamily="34" charset="0"/>
              </a:rPr>
              <a:t>Enable more secure business communication from virtually anywhere and on virtually any device, while preventing unauthorized use of confidential information</a:t>
            </a:r>
          </a:p>
        </p:txBody>
      </p:sp>
    </p:spTree>
    <p:extLst>
      <p:ext uri="{BB962C8B-B14F-4D97-AF65-F5344CB8AC3E}">
        <p14:creationId xmlns="" xmlns:p14="http://schemas.microsoft.com/office/powerpoint/2007/7/12/main" val="115513360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3870"/>
            <a:ext cx="8382000" cy="4561205"/>
          </a:xfrm>
        </p:spPr>
        <p:txBody>
          <a:bodyPr/>
          <a:lstStyle/>
          <a:p>
            <a:r>
              <a:rPr lang="en-US" dirty="0" smtClean="0"/>
              <a:t>Innovative Technologies</a:t>
            </a:r>
          </a:p>
          <a:p>
            <a:r>
              <a:rPr lang="en-US" dirty="0" smtClean="0"/>
              <a:t>Industry Collaboration and Cooperation</a:t>
            </a:r>
          </a:p>
          <a:p>
            <a:r>
              <a:rPr lang="en-US" dirty="0" smtClean="0"/>
              <a:t>User Education</a:t>
            </a:r>
          </a:p>
          <a:p>
            <a:r>
              <a:rPr lang="en-US" dirty="0" smtClean="0"/>
              <a:t>Effective Legislation</a:t>
            </a:r>
            <a:endParaRPr lang="en-US" dirty="0"/>
          </a:p>
        </p:txBody>
      </p:sp>
      <p:pic>
        <p:nvPicPr>
          <p:cNvPr id="4" name="Picture 3" descr="3-00663_box_green"/>
          <p:cNvPicPr>
            <a:picLocks noChangeAspect="1" noChangeArrowheads="1"/>
          </p:cNvPicPr>
          <p:nvPr/>
        </p:nvPicPr>
        <p:blipFill>
          <a:blip r:embed="rId3">
            <a:duotone>
              <a:schemeClr val="bg2">
                <a:shade val="45000"/>
                <a:satMod val="135000"/>
              </a:schemeClr>
              <a:prstClr val="white"/>
            </a:duotone>
            <a:lum bright="-52000" contrast="78000"/>
          </a:blip>
          <a:srcRect/>
          <a:stretch>
            <a:fillRect/>
          </a:stretch>
        </p:blipFill>
        <p:spPr bwMode="ltGray">
          <a:xfrm>
            <a:off x="1883044" y="3973189"/>
            <a:ext cx="7423150" cy="1626499"/>
          </a:xfrm>
          <a:prstGeom prst="rect">
            <a:avLst/>
          </a:prstGeom>
          <a:noFill/>
        </p:spPr>
      </p:pic>
      <p:pic>
        <p:nvPicPr>
          <p:cNvPr id="5" name="Picture 6"/>
          <p:cNvPicPr>
            <a:picLocks noChangeAspect="1" noChangeArrowheads="1"/>
          </p:cNvPicPr>
          <p:nvPr/>
        </p:nvPicPr>
        <p:blipFill>
          <a:blip r:embed="rId4"/>
          <a:srcRect/>
          <a:stretch>
            <a:fillRect/>
          </a:stretch>
        </p:blipFill>
        <p:spPr bwMode="auto">
          <a:xfrm>
            <a:off x="4406505" y="4071829"/>
            <a:ext cx="2608188" cy="1254414"/>
          </a:xfrm>
          <a:prstGeom prst="rect">
            <a:avLst/>
          </a:prstGeom>
          <a:noFill/>
          <a:ln w="9525">
            <a:noFill/>
            <a:miter lim="800000"/>
            <a:headEnd/>
            <a:tailEnd/>
          </a:ln>
          <a:effectLst/>
        </p:spPr>
      </p:pic>
      <p:pic>
        <p:nvPicPr>
          <p:cNvPr id="9" name="Picture 9" descr="Microsoft’s Spam Approach"/>
          <p:cNvPicPr>
            <a:picLocks noChangeAspect="1" noChangeArrowheads="1"/>
          </p:cNvPicPr>
          <p:nvPr/>
        </p:nvPicPr>
        <p:blipFill>
          <a:blip r:embed="rId5"/>
          <a:srcRect/>
          <a:stretch>
            <a:fillRect/>
          </a:stretch>
        </p:blipFill>
        <p:spPr bwMode="invGray">
          <a:xfrm>
            <a:off x="568325" y="390046"/>
            <a:ext cx="7869238" cy="814388"/>
          </a:xfrm>
          <a:prstGeom prst="rect">
            <a:avLst/>
          </a:prstGeom>
          <a:noFill/>
          <a:ln w="9525">
            <a:noFill/>
            <a:miter lim="800000"/>
            <a:headEnd/>
            <a:tailEnd/>
          </a:ln>
        </p:spPr>
      </p:pic>
      <p:pic>
        <p:nvPicPr>
          <p:cNvPr id="7" name="Picture 20" descr="https://mediabank.partners.extranet.microsoft.com/transfer/rad2A795/1/Forefront-OPExch_h_rgb.png"/>
          <p:cNvPicPr>
            <a:picLocks noChangeAspect="1" noChangeArrowheads="1"/>
          </p:cNvPicPr>
          <p:nvPr/>
        </p:nvPicPr>
        <p:blipFill>
          <a:blip r:embed="rId6" cstate="print">
            <a:lum bright="100000" contrast="100000"/>
            <a:extLst>
              <a:ext uri="28A0092B-C50C-407e-A947-70E740481C1C">
                <a14:useLocalDpi xmlns="" xmlns:a14="http://schemas.microsoft.com/office/drawing/2007/7/7/main" val="0"/>
              </a:ext>
            </a:extLst>
          </a:blip>
          <a:srcRect/>
          <a:stretch>
            <a:fillRect/>
          </a:stretch>
        </p:blipFill>
        <p:spPr bwMode="auto">
          <a:xfrm>
            <a:off x="2608313" y="4921419"/>
            <a:ext cx="1767133" cy="376973"/>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8" name="Picture 6" descr="https://mediabank.partners.extranet.microsoft.com/transfer/rad2A795/3/Forefront-Protect10-ExchSrvr_h_rgb.png"/>
          <p:cNvPicPr>
            <a:picLocks noChangeAspect="1" noChangeArrowheads="1"/>
          </p:cNvPicPr>
          <p:nvPr/>
        </p:nvPicPr>
        <p:blipFill>
          <a:blip r:embed="rId7" cstate="print">
            <a:extLst>
              <a:ext uri="28A0092B-C50C-407e-A947-70E740481C1C">
                <a14:useLocalDpi xmlns="" xmlns:a14="http://schemas.microsoft.com/office/drawing/2007/7/7/main" val="0"/>
              </a:ext>
            </a:extLst>
          </a:blip>
          <a:srcRect/>
          <a:stretch>
            <a:fillRect/>
          </a:stretch>
        </p:blipFill>
        <p:spPr bwMode="auto">
          <a:xfrm>
            <a:off x="2433011" y="4802513"/>
            <a:ext cx="243696" cy="4572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4"/>
          <p:cNvGrpSpPr/>
          <p:nvPr/>
        </p:nvGrpSpPr>
        <p:grpSpPr>
          <a:xfrm>
            <a:off x="2815552" y="1871529"/>
            <a:ext cx="3327327" cy="4766944"/>
            <a:chOff x="2903100" y="1416050"/>
            <a:chExt cx="3162505" cy="4287385"/>
          </a:xfrm>
        </p:grpSpPr>
        <p:sp>
          <p:nvSpPr>
            <p:cNvPr id="97" name="Parallelogram 96"/>
            <p:cNvSpPr/>
            <p:nvPr/>
          </p:nvSpPr>
          <p:spPr bwMode="auto">
            <a:xfrm>
              <a:off x="2903100" y="1416050"/>
              <a:ext cx="3162505" cy="3657600"/>
            </a:xfrm>
            <a:prstGeom prst="parallelogram">
              <a:avLst>
                <a:gd name="adj" fmla="val 18023"/>
              </a:avLst>
            </a:prstGeom>
            <a:gradFill flip="none" rotWithShape="1">
              <a:gsLst>
                <a:gs pos="0">
                  <a:srgbClr val="A14B1B">
                    <a:alpha val="0"/>
                  </a:srgbClr>
                </a:gs>
                <a:gs pos="44000">
                  <a:srgbClr val="EB6E29">
                    <a:alpha val="62745"/>
                  </a:srgbClr>
                </a:gs>
                <a:gs pos="72000">
                  <a:srgbClr val="ED9655">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lIns="0" tIns="54864" rIns="0" bIns="0" rtlCol="0" anchor="ctr"/>
            <a:lstStyle/>
            <a:p>
              <a:pPr algn="ctr" defTabSz="1097078" fontAlgn="base">
                <a:lnSpc>
                  <a:spcPct val="85000"/>
                </a:lnSpc>
                <a:spcBef>
                  <a:spcPct val="0"/>
                </a:spcBef>
                <a:spcAft>
                  <a:spcPct val="0"/>
                </a:spcAft>
                <a:defRPr/>
              </a:pPr>
              <a:endParaRPr lang="en-US" altLang="zh-CN" sz="2600" spc="-60" dirty="0" smtClea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103" name="Freeform 5"/>
            <p:cNvSpPr>
              <a:spLocks/>
            </p:cNvSpPr>
            <p:nvPr/>
          </p:nvSpPr>
          <p:spPr bwMode="auto">
            <a:xfrm>
              <a:off x="2942483" y="1862955"/>
              <a:ext cx="2928988" cy="3840480"/>
            </a:xfrm>
            <a:custGeom>
              <a:avLst/>
              <a:gdLst/>
              <a:ahLst/>
              <a:cxnLst>
                <a:cxn ang="0">
                  <a:pos x="508" y="157"/>
                </a:cxn>
                <a:cxn ang="0">
                  <a:pos x="1380" y="245"/>
                </a:cxn>
                <a:cxn ang="0">
                  <a:pos x="2748" y="157"/>
                </a:cxn>
                <a:cxn ang="0">
                  <a:pos x="2248" y="3301"/>
                </a:cxn>
                <a:cxn ang="0">
                  <a:pos x="0" y="3301"/>
                </a:cxn>
                <a:cxn ang="0">
                  <a:pos x="508" y="157"/>
                </a:cxn>
              </a:cxnLst>
              <a:rect l="0" t="0" r="r" b="b"/>
              <a:pathLst>
                <a:path w="2748" h="3301">
                  <a:moveTo>
                    <a:pt x="508" y="157"/>
                  </a:moveTo>
                  <a:cubicBezTo>
                    <a:pt x="508" y="157"/>
                    <a:pt x="916" y="354"/>
                    <a:pt x="1380" y="245"/>
                  </a:cubicBezTo>
                  <a:cubicBezTo>
                    <a:pt x="2423" y="0"/>
                    <a:pt x="2748" y="157"/>
                    <a:pt x="2748" y="157"/>
                  </a:cubicBezTo>
                  <a:cubicBezTo>
                    <a:pt x="2248" y="3301"/>
                    <a:pt x="2248" y="3301"/>
                    <a:pt x="2248" y="3301"/>
                  </a:cubicBezTo>
                  <a:cubicBezTo>
                    <a:pt x="0" y="3301"/>
                    <a:pt x="0" y="3301"/>
                    <a:pt x="0" y="3301"/>
                  </a:cubicBezTo>
                  <a:lnTo>
                    <a:pt x="508" y="157"/>
                  </a:lnTo>
                  <a:close/>
                </a:path>
              </a:pathLst>
            </a:custGeom>
            <a:gradFill flip="none" rotWithShape="1">
              <a:gsLst>
                <a:gs pos="0">
                  <a:srgbClr val="A14B1B">
                    <a:alpha val="0"/>
                  </a:srgbClr>
                </a:gs>
                <a:gs pos="44000">
                  <a:srgbClr val="EB6E29">
                    <a:alpha val="0"/>
                  </a:srgbClr>
                </a:gs>
                <a:gs pos="72000">
                  <a:srgbClr val="ED9655">
                    <a:alpha val="73000"/>
                  </a:srgbClr>
                </a:gs>
                <a:gs pos="100000">
                  <a:srgbClr val="FFFFFF">
                    <a:alpha val="80000"/>
                  </a:srgbClr>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lIns="0" tIns="45717" rIns="0" bIns="0" rtlCol="0" anchor="ctr"/>
            <a:lstStyle/>
            <a:p>
              <a:pPr algn="ctr" defTabSz="1097078" fontAlgn="base">
                <a:lnSpc>
                  <a:spcPct val="85000"/>
                </a:lnSpc>
                <a:spcBef>
                  <a:spcPct val="0"/>
                </a:spcBef>
                <a:spcAft>
                  <a:spcPct val="0"/>
                </a:spcAft>
                <a:defRPr/>
              </a:pPr>
              <a:endParaRPr lang="en-US" altLang="zh-CN" sz="2600" spc="-60" dirty="0" smtClean="0">
                <a:solidFill>
                  <a:srgbClr val="FFFFFF"/>
                </a:solidFill>
                <a:effectLst>
                  <a:outerShdw blurRad="292100" dist="38100" dir="2700000" sx="101000" sy="101000" algn="tl" rotWithShape="0">
                    <a:srgbClr val="080808"/>
                  </a:outerShdw>
                </a:effectLst>
                <a:latin typeface="Segoe Semibold" pitchFamily="34" charset="0"/>
              </a:endParaRPr>
            </a:p>
          </p:txBody>
        </p:sp>
      </p:grpSp>
      <p:grpSp>
        <p:nvGrpSpPr>
          <p:cNvPr id="3" name="Group 115"/>
          <p:cNvGrpSpPr/>
          <p:nvPr/>
        </p:nvGrpSpPr>
        <p:grpSpPr>
          <a:xfrm>
            <a:off x="5639879" y="1298962"/>
            <a:ext cx="3327327" cy="5339512"/>
            <a:chOff x="5814539" y="1416050"/>
            <a:chExt cx="3162505" cy="4287385"/>
          </a:xfrm>
        </p:grpSpPr>
        <p:sp>
          <p:nvSpPr>
            <p:cNvPr id="98" name="Parallelogram 97"/>
            <p:cNvSpPr/>
            <p:nvPr/>
          </p:nvSpPr>
          <p:spPr bwMode="auto">
            <a:xfrm>
              <a:off x="5814539" y="1416050"/>
              <a:ext cx="3162505" cy="3657600"/>
            </a:xfrm>
            <a:prstGeom prst="parallelogram">
              <a:avLst>
                <a:gd name="adj" fmla="val 18023"/>
              </a:avLst>
            </a:prstGeom>
            <a:gradFill flip="none" rotWithShape="1">
              <a:gsLst>
                <a:gs pos="0">
                  <a:srgbClr val="28263E">
                    <a:alpha val="0"/>
                  </a:srgbClr>
                </a:gs>
                <a:gs pos="44000">
                  <a:srgbClr val="0070C0">
                    <a:alpha val="50000"/>
                  </a:srgbClr>
                </a:gs>
                <a:gs pos="71000">
                  <a:srgbClr val="64A7F8">
                    <a:alpha val="80000"/>
                  </a:srgbClr>
                </a:gs>
                <a:gs pos="99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lIns="0" tIns="54864" rIns="0" bIns="0" rtlCol="0" anchor="ctr"/>
            <a:lstStyle/>
            <a:p>
              <a:pPr algn="ctr" defTabSz="1097078" fontAlgn="base">
                <a:lnSpc>
                  <a:spcPct val="85000"/>
                </a:lnSpc>
                <a:spcBef>
                  <a:spcPct val="0"/>
                </a:spcBef>
                <a:spcAft>
                  <a:spcPct val="0"/>
                </a:spcAft>
                <a:defRPr/>
              </a:pPr>
              <a:endParaRPr lang="en-US" altLang="zh-CN" sz="2600" spc="-60" dirty="0" smtClea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106" name="Freeform 5"/>
            <p:cNvSpPr>
              <a:spLocks/>
            </p:cNvSpPr>
            <p:nvPr/>
          </p:nvSpPr>
          <p:spPr bwMode="auto">
            <a:xfrm>
              <a:off x="5850752" y="1862955"/>
              <a:ext cx="2928988" cy="3840480"/>
            </a:xfrm>
            <a:custGeom>
              <a:avLst/>
              <a:gdLst/>
              <a:ahLst/>
              <a:cxnLst>
                <a:cxn ang="0">
                  <a:pos x="508" y="157"/>
                </a:cxn>
                <a:cxn ang="0">
                  <a:pos x="1380" y="245"/>
                </a:cxn>
                <a:cxn ang="0">
                  <a:pos x="2748" y="157"/>
                </a:cxn>
                <a:cxn ang="0">
                  <a:pos x="2248" y="3301"/>
                </a:cxn>
                <a:cxn ang="0">
                  <a:pos x="0" y="3301"/>
                </a:cxn>
                <a:cxn ang="0">
                  <a:pos x="508" y="157"/>
                </a:cxn>
              </a:cxnLst>
              <a:rect l="0" t="0" r="r" b="b"/>
              <a:pathLst>
                <a:path w="2748" h="3301">
                  <a:moveTo>
                    <a:pt x="508" y="157"/>
                  </a:moveTo>
                  <a:cubicBezTo>
                    <a:pt x="508" y="157"/>
                    <a:pt x="916" y="354"/>
                    <a:pt x="1380" y="245"/>
                  </a:cubicBezTo>
                  <a:cubicBezTo>
                    <a:pt x="2423" y="0"/>
                    <a:pt x="2748" y="157"/>
                    <a:pt x="2748" y="157"/>
                  </a:cubicBezTo>
                  <a:cubicBezTo>
                    <a:pt x="2248" y="3301"/>
                    <a:pt x="2248" y="3301"/>
                    <a:pt x="2248" y="3301"/>
                  </a:cubicBezTo>
                  <a:cubicBezTo>
                    <a:pt x="0" y="3301"/>
                    <a:pt x="0" y="3301"/>
                    <a:pt x="0" y="3301"/>
                  </a:cubicBezTo>
                  <a:lnTo>
                    <a:pt x="508" y="157"/>
                  </a:lnTo>
                  <a:close/>
                </a:path>
              </a:pathLst>
            </a:custGeom>
            <a:gradFill flip="none" rotWithShape="1">
              <a:gsLst>
                <a:gs pos="0">
                  <a:srgbClr val="28263E">
                    <a:alpha val="0"/>
                  </a:srgbClr>
                </a:gs>
                <a:gs pos="44000">
                  <a:srgbClr val="0070C0">
                    <a:alpha val="0"/>
                  </a:srgbClr>
                </a:gs>
                <a:gs pos="71000">
                  <a:srgbClr val="64A7F8">
                    <a:alpha val="80000"/>
                  </a:srgbClr>
                </a:gs>
                <a:gs pos="99000">
                  <a:srgbClr val="FFFFFF">
                    <a:alpha val="80000"/>
                  </a:srgbClr>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lIns="0" tIns="45717" rIns="0" bIns="0" rtlCol="0" anchor="ctr"/>
            <a:lstStyle/>
            <a:p>
              <a:pPr algn="ctr" defTabSz="1097078" fontAlgn="base">
                <a:lnSpc>
                  <a:spcPct val="85000"/>
                </a:lnSpc>
                <a:spcBef>
                  <a:spcPct val="0"/>
                </a:spcBef>
                <a:spcAft>
                  <a:spcPct val="0"/>
                </a:spcAft>
                <a:defRPr/>
              </a:pPr>
              <a:endParaRPr lang="en-US" altLang="zh-CN" sz="2600" spc="-60" dirty="0" smtClean="0">
                <a:solidFill>
                  <a:srgbClr val="FFFFFF"/>
                </a:solidFill>
                <a:effectLst>
                  <a:outerShdw blurRad="292100" dist="38100" dir="2700000" sx="101000" sy="101000" algn="tl" rotWithShape="0">
                    <a:srgbClr val="080808"/>
                  </a:outerShdw>
                </a:effectLst>
                <a:latin typeface="Segoe Semibold" pitchFamily="34" charset="0"/>
              </a:endParaRPr>
            </a:p>
          </p:txBody>
        </p:sp>
      </p:grpSp>
      <p:grpSp>
        <p:nvGrpSpPr>
          <p:cNvPr id="4" name="Group 113"/>
          <p:cNvGrpSpPr/>
          <p:nvPr/>
        </p:nvGrpSpPr>
        <p:grpSpPr>
          <a:xfrm>
            <a:off x="-1" y="2281726"/>
            <a:ext cx="3318553" cy="4347673"/>
            <a:chOff x="0" y="1457654"/>
            <a:chExt cx="3154166" cy="4245781"/>
          </a:xfrm>
        </p:grpSpPr>
        <p:sp>
          <p:nvSpPr>
            <p:cNvPr id="96" name="Parallelogram 95"/>
            <p:cNvSpPr/>
            <p:nvPr/>
          </p:nvSpPr>
          <p:spPr bwMode="auto">
            <a:xfrm>
              <a:off x="0" y="1457654"/>
              <a:ext cx="3154166" cy="3621024"/>
            </a:xfrm>
            <a:prstGeom prst="parallelogram">
              <a:avLst>
                <a:gd name="adj" fmla="val 17526"/>
              </a:avLst>
            </a:prstGeom>
            <a:gradFill flip="none" rotWithShape="1">
              <a:gsLst>
                <a:gs pos="0">
                  <a:srgbClr val="609232">
                    <a:alpha val="0"/>
                  </a:srgbClr>
                </a:gs>
                <a:gs pos="44000">
                  <a:srgbClr val="76B53D">
                    <a:alpha val="63000"/>
                  </a:srgbClr>
                </a:gs>
                <a:gs pos="72000">
                  <a:srgbClr val="87C450">
                    <a:alpha val="80000"/>
                  </a:srgbClr>
                </a:gs>
                <a:gs pos="100000">
                  <a:srgbClr val="FFFFFF"/>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lIns="0" tIns="54864" rIns="0" bIns="0" rtlCol="0" anchor="ctr"/>
            <a:lstStyle/>
            <a:p>
              <a:pPr algn="ctr" defTabSz="1097078" fontAlgn="base">
                <a:lnSpc>
                  <a:spcPct val="85000"/>
                </a:lnSpc>
                <a:spcBef>
                  <a:spcPct val="0"/>
                </a:spcBef>
                <a:spcAft>
                  <a:spcPct val="0"/>
                </a:spcAft>
                <a:defRPr/>
              </a:pPr>
              <a:r>
                <a:rPr lang="en-US" altLang="zh-CN" sz="2600" spc="-60" dirty="0" smtClean="0">
                  <a:solidFill>
                    <a:srgbClr val="FFFFFF"/>
                  </a:solidFill>
                  <a:effectLst>
                    <a:outerShdw blurRad="292100" dist="38100" dir="2700000" sx="101000" sy="101000" algn="tl" rotWithShape="0">
                      <a:srgbClr val="080808"/>
                    </a:outerShdw>
                  </a:effectLst>
                  <a:latin typeface="Segoe Semibold" pitchFamily="34" charset="0"/>
                </a:rPr>
                <a:t> </a:t>
              </a:r>
            </a:p>
          </p:txBody>
        </p:sp>
        <p:sp>
          <p:nvSpPr>
            <p:cNvPr id="109" name="Freeform 5"/>
            <p:cNvSpPr>
              <a:spLocks/>
            </p:cNvSpPr>
            <p:nvPr/>
          </p:nvSpPr>
          <p:spPr bwMode="auto">
            <a:xfrm>
              <a:off x="36212" y="1862955"/>
              <a:ext cx="2928988" cy="3840480"/>
            </a:xfrm>
            <a:custGeom>
              <a:avLst/>
              <a:gdLst/>
              <a:ahLst/>
              <a:cxnLst>
                <a:cxn ang="0">
                  <a:pos x="508" y="157"/>
                </a:cxn>
                <a:cxn ang="0">
                  <a:pos x="1380" y="245"/>
                </a:cxn>
                <a:cxn ang="0">
                  <a:pos x="2748" y="157"/>
                </a:cxn>
                <a:cxn ang="0">
                  <a:pos x="2248" y="3301"/>
                </a:cxn>
                <a:cxn ang="0">
                  <a:pos x="0" y="3301"/>
                </a:cxn>
                <a:cxn ang="0">
                  <a:pos x="508" y="157"/>
                </a:cxn>
              </a:cxnLst>
              <a:rect l="0" t="0" r="r" b="b"/>
              <a:pathLst>
                <a:path w="2748" h="3301">
                  <a:moveTo>
                    <a:pt x="508" y="157"/>
                  </a:moveTo>
                  <a:cubicBezTo>
                    <a:pt x="508" y="157"/>
                    <a:pt x="916" y="354"/>
                    <a:pt x="1380" y="245"/>
                  </a:cubicBezTo>
                  <a:cubicBezTo>
                    <a:pt x="2423" y="0"/>
                    <a:pt x="2748" y="157"/>
                    <a:pt x="2748" y="157"/>
                  </a:cubicBezTo>
                  <a:cubicBezTo>
                    <a:pt x="2248" y="3301"/>
                    <a:pt x="2248" y="3301"/>
                    <a:pt x="2248" y="3301"/>
                  </a:cubicBezTo>
                  <a:cubicBezTo>
                    <a:pt x="0" y="3301"/>
                    <a:pt x="0" y="3301"/>
                    <a:pt x="0" y="3301"/>
                  </a:cubicBezTo>
                  <a:lnTo>
                    <a:pt x="508" y="157"/>
                  </a:lnTo>
                  <a:close/>
                </a:path>
              </a:pathLst>
            </a:custGeom>
            <a:gradFill flip="none" rotWithShape="1">
              <a:gsLst>
                <a:gs pos="0">
                  <a:srgbClr val="609232">
                    <a:alpha val="0"/>
                  </a:srgbClr>
                </a:gs>
                <a:gs pos="44000">
                  <a:srgbClr val="76B53D">
                    <a:alpha val="0"/>
                  </a:srgbClr>
                </a:gs>
                <a:gs pos="72000">
                  <a:srgbClr val="87C450">
                    <a:alpha val="80000"/>
                  </a:srgbClr>
                </a:gs>
                <a:gs pos="100000">
                  <a:srgbClr val="FFFFFF">
                    <a:alpha val="80000"/>
                  </a:srgbClr>
                </a:gs>
              </a:gsLst>
              <a:lin ang="16200000" scaled="1"/>
              <a:tileRect/>
            </a:gradFill>
            <a:ln w="38100">
              <a:noFill/>
            </a:ln>
            <a:effectLst/>
            <a:scene3d>
              <a:camera prst="orthographicFront"/>
              <a:lightRig rig="flat" dir="t">
                <a:rot lat="0" lon="0" rev="5400000"/>
              </a:lightRig>
            </a:scene3d>
            <a:sp3d>
              <a:bevelB w="38100" h="38100"/>
            </a:sp3d>
          </p:spPr>
          <p:style>
            <a:lnRef idx="2">
              <a:schemeClr val="accent1">
                <a:shade val="50000"/>
              </a:schemeClr>
            </a:lnRef>
            <a:fillRef idx="1">
              <a:schemeClr val="accent1"/>
            </a:fillRef>
            <a:effectRef idx="0">
              <a:schemeClr val="accent1"/>
            </a:effectRef>
            <a:fontRef idx="minor">
              <a:schemeClr val="lt1"/>
            </a:fontRef>
          </p:style>
          <p:txBody>
            <a:bodyPr lIns="0" tIns="45717" rIns="0" bIns="0" rtlCol="0" anchor="ctr"/>
            <a:lstStyle/>
            <a:p>
              <a:pPr algn="ctr" defTabSz="1097078" fontAlgn="base">
                <a:lnSpc>
                  <a:spcPct val="85000"/>
                </a:lnSpc>
                <a:spcBef>
                  <a:spcPct val="0"/>
                </a:spcBef>
                <a:spcAft>
                  <a:spcPct val="0"/>
                </a:spcAft>
                <a:defRPr/>
              </a:pPr>
              <a:endParaRPr lang="en-US" altLang="zh-CN" sz="2600" spc="-60" dirty="0" smtClean="0">
                <a:solidFill>
                  <a:srgbClr val="FFFFFF"/>
                </a:solidFill>
                <a:effectLst>
                  <a:outerShdw blurRad="292100" dist="38100" dir="2700000" sx="101000" sy="101000" algn="tl" rotWithShape="0">
                    <a:srgbClr val="080808"/>
                  </a:outerShdw>
                </a:effectLst>
                <a:latin typeface="Segoe Semibold" pitchFamily="34" charset="0"/>
              </a:endParaRPr>
            </a:p>
          </p:txBody>
        </p:sp>
      </p:grpSp>
      <p:sp>
        <p:nvSpPr>
          <p:cNvPr id="25" name="Title 24"/>
          <p:cNvSpPr>
            <a:spLocks noGrp="1"/>
          </p:cNvSpPr>
          <p:nvPr>
            <p:ph type="title"/>
          </p:nvPr>
        </p:nvSpPr>
        <p:spPr>
          <a:xfrm>
            <a:off x="120073" y="230188"/>
            <a:ext cx="8876145" cy="553998"/>
          </a:xfrm>
        </p:spPr>
        <p:txBody>
          <a:bodyPr/>
          <a:lstStyle/>
          <a:p>
            <a:r>
              <a:rPr sz="4000" dirty="0" smtClean="0"/>
              <a:t>Forefront Protection 2010 for Exchange Server</a:t>
            </a:r>
            <a:endParaRPr lang="en-US" sz="4000" dirty="0"/>
          </a:p>
        </p:txBody>
      </p:sp>
      <p:sp>
        <p:nvSpPr>
          <p:cNvPr id="62" name="Text Box 14"/>
          <p:cNvSpPr txBox="1">
            <a:spLocks noChangeArrowheads="1"/>
          </p:cNvSpPr>
          <p:nvPr/>
        </p:nvSpPr>
        <p:spPr bwMode="auto">
          <a:xfrm>
            <a:off x="634042" y="3280205"/>
            <a:ext cx="2393315" cy="627864"/>
          </a:xfrm>
          <a:prstGeom prst="rect">
            <a:avLst/>
          </a:prstGeom>
          <a:noFill/>
          <a:ln>
            <a:noFill/>
            <a:headEnd/>
            <a:tailEnd/>
          </a:ln>
        </p:spPr>
        <p:style>
          <a:lnRef idx="2">
            <a:schemeClr val="accent1"/>
          </a:lnRef>
          <a:fillRef idx="1">
            <a:schemeClr val="lt1"/>
          </a:fillRef>
          <a:effectRef idx="0">
            <a:schemeClr val="accent1"/>
          </a:effectRef>
          <a:fontRef idx="minor">
            <a:schemeClr val="dk1"/>
          </a:fontRef>
        </p:style>
        <p:txBody>
          <a:bodyPr wrap="square" lIns="0" tIns="45720" rIns="0" bIns="0">
            <a:spAutoFit/>
          </a:bodyPr>
          <a:lstStyle/>
          <a:p>
            <a:pPr marL="168275" indent="-168275">
              <a:lnSpc>
                <a:spcPct val="90000"/>
              </a:lnSpc>
              <a:spcBef>
                <a:spcPct val="20000"/>
              </a:spcBef>
              <a:buClr>
                <a:srgbClr val="D15F19"/>
              </a:buClr>
              <a:buSzPct val="85000"/>
              <a:buBlip>
                <a:blip r:embed="rId3"/>
              </a:buBlip>
            </a:pPr>
            <a:r>
              <a:rPr lang="en-US" sz="1400" b="1" dirty="0" smtClean="0">
                <a:solidFill>
                  <a:schemeClr val="tx1"/>
                </a:solidFill>
              </a:rPr>
              <a:t>Support for earlier Exchange server versions (Exchange 2003)</a:t>
            </a:r>
          </a:p>
        </p:txBody>
      </p:sp>
      <p:sp>
        <p:nvSpPr>
          <p:cNvPr id="63" name="Text Box 14"/>
          <p:cNvSpPr txBox="1">
            <a:spLocks noChangeArrowheads="1"/>
          </p:cNvSpPr>
          <p:nvPr/>
        </p:nvSpPr>
        <p:spPr bwMode="auto">
          <a:xfrm>
            <a:off x="3447692" y="2956147"/>
            <a:ext cx="2574356" cy="286232"/>
          </a:xfrm>
          <a:prstGeom prst="rect">
            <a:avLst/>
          </a:prstGeom>
          <a:noFill/>
          <a:ln w="9525">
            <a:noFill/>
            <a:miter lim="800000"/>
            <a:headEnd/>
            <a:tailEnd/>
          </a:ln>
          <a:effectLst>
            <a:outerShdw blurRad="63500" sx="102000" sy="102000" algn="ctr" rotWithShape="0">
              <a:schemeClr val="bg1">
                <a:alpha val="40000"/>
              </a:schemeClr>
            </a:outerShdw>
          </a:effectLst>
        </p:spPr>
        <p:txBody>
          <a:bodyPr wrap="square">
            <a:spAutoFit/>
          </a:bodyPr>
          <a:lstStyle/>
          <a:p>
            <a:pPr marL="168275" indent="-168275">
              <a:lnSpc>
                <a:spcPct val="90000"/>
              </a:lnSpc>
              <a:spcBef>
                <a:spcPct val="20000"/>
              </a:spcBef>
              <a:buClr>
                <a:srgbClr val="D15F19"/>
              </a:buClr>
              <a:buSzPct val="85000"/>
              <a:buBlip>
                <a:blip r:embed="rId3"/>
              </a:buBlip>
            </a:pPr>
            <a:r>
              <a:rPr lang="en-US" sz="1400" b="1" dirty="0" smtClean="0"/>
              <a:t>Multiple engines</a:t>
            </a:r>
          </a:p>
        </p:txBody>
      </p:sp>
      <p:sp>
        <p:nvSpPr>
          <p:cNvPr id="64" name="Text Box 14"/>
          <p:cNvSpPr txBox="1">
            <a:spLocks noChangeArrowheads="1"/>
          </p:cNvSpPr>
          <p:nvPr/>
        </p:nvSpPr>
        <p:spPr bwMode="auto">
          <a:xfrm>
            <a:off x="6177013" y="2318296"/>
            <a:ext cx="3153103" cy="523220"/>
          </a:xfrm>
          <a:prstGeom prst="rect">
            <a:avLst/>
          </a:prstGeom>
          <a:noFill/>
          <a:ln w="9525">
            <a:noFill/>
            <a:miter lim="800000"/>
            <a:headEnd/>
            <a:tailEnd/>
          </a:ln>
          <a:effectLst/>
        </p:spPr>
        <p:txBody>
          <a:bodyPr wrap="square" numCol="1">
            <a:spAutoFit/>
          </a:bodyPr>
          <a:lstStyle/>
          <a:p>
            <a:pPr marL="168275" indent="-168275">
              <a:lnSpc>
                <a:spcPct val="90000"/>
              </a:lnSpc>
              <a:spcBef>
                <a:spcPct val="20000"/>
              </a:spcBef>
              <a:buClr>
                <a:srgbClr val="D15F19"/>
              </a:buClr>
              <a:buSzPct val="85000"/>
              <a:buBlip>
                <a:blip r:embed="rId3"/>
              </a:buBlip>
            </a:pPr>
            <a:r>
              <a:rPr lang="en-US" sz="1400" b="1" dirty="0" smtClean="0"/>
              <a:t>Antispam Protection</a:t>
            </a:r>
          </a:p>
          <a:p>
            <a:pPr marL="625457" lvl="1" indent="-168275">
              <a:lnSpc>
                <a:spcPct val="90000"/>
              </a:lnSpc>
              <a:spcBef>
                <a:spcPct val="20000"/>
              </a:spcBef>
              <a:buClr>
                <a:srgbClr val="D15F19"/>
              </a:buClr>
              <a:buSzPct val="85000"/>
              <a:buBlip>
                <a:blip r:embed="rId3"/>
              </a:buBlip>
            </a:pPr>
            <a:r>
              <a:rPr lang="en-US" sz="1400" dirty="0" smtClean="0"/>
              <a:t>DNSBL</a:t>
            </a:r>
          </a:p>
        </p:txBody>
      </p:sp>
      <p:pic>
        <p:nvPicPr>
          <p:cNvPr id="1026" name="Picture 2"/>
          <p:cNvPicPr>
            <a:picLocks noChangeAspect="1" noChangeArrowheads="1"/>
          </p:cNvPicPr>
          <p:nvPr/>
        </p:nvPicPr>
        <p:blipFill>
          <a:blip r:embed="rId4"/>
          <a:srcRect/>
          <a:stretch>
            <a:fillRect/>
          </a:stretch>
        </p:blipFill>
        <p:spPr bwMode="auto">
          <a:xfrm>
            <a:off x="604371" y="2325622"/>
            <a:ext cx="1329625" cy="733209"/>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a:srcRect/>
          <a:stretch>
            <a:fillRect/>
          </a:stretch>
        </p:blipFill>
        <p:spPr bwMode="auto">
          <a:xfrm>
            <a:off x="3406980" y="1945562"/>
            <a:ext cx="2662465" cy="595745"/>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a:srcRect/>
          <a:stretch>
            <a:fillRect/>
          </a:stretch>
        </p:blipFill>
        <p:spPr bwMode="auto">
          <a:xfrm>
            <a:off x="6203272" y="1396029"/>
            <a:ext cx="1767383" cy="850027"/>
          </a:xfrm>
          <a:prstGeom prst="rect">
            <a:avLst/>
          </a:prstGeom>
          <a:noFill/>
          <a:ln w="9525">
            <a:noFill/>
            <a:miter lim="800000"/>
            <a:headEnd/>
            <a:tailEnd/>
          </a:ln>
          <a:effectLst/>
        </p:spPr>
      </p:pic>
      <p:sp>
        <p:nvSpPr>
          <p:cNvPr id="19" name="Text Box 14"/>
          <p:cNvSpPr txBox="1">
            <a:spLocks noChangeArrowheads="1"/>
          </p:cNvSpPr>
          <p:nvPr/>
        </p:nvSpPr>
        <p:spPr bwMode="auto">
          <a:xfrm>
            <a:off x="3405430" y="3205645"/>
            <a:ext cx="2574356" cy="523220"/>
          </a:xfrm>
          <a:prstGeom prst="rect">
            <a:avLst/>
          </a:prstGeom>
          <a:noFill/>
          <a:ln w="9525">
            <a:noFill/>
            <a:miter lim="800000"/>
            <a:headEnd/>
            <a:tailEnd/>
          </a:ln>
          <a:effectLst>
            <a:outerShdw blurRad="63500" sx="102000" sy="102000" algn="ctr" rotWithShape="0">
              <a:schemeClr val="bg1">
                <a:alpha val="40000"/>
              </a:schemeClr>
            </a:outerShdw>
          </a:effectLst>
        </p:spPr>
        <p:txBody>
          <a:bodyPr wrap="square">
            <a:spAutoFit/>
          </a:bodyPr>
          <a:lstStyle/>
          <a:p>
            <a:pPr marL="168275" indent="-168275">
              <a:lnSpc>
                <a:spcPct val="90000"/>
              </a:lnSpc>
              <a:spcBef>
                <a:spcPct val="20000"/>
              </a:spcBef>
              <a:buClr>
                <a:srgbClr val="D15F19"/>
              </a:buClr>
              <a:buSzPct val="85000"/>
              <a:buBlip>
                <a:blip r:embed="rId3"/>
              </a:buBlip>
            </a:pPr>
            <a:r>
              <a:rPr lang="en-US" sz="1400" b="1" dirty="0" smtClean="0"/>
              <a:t>Enhanced Filtering</a:t>
            </a:r>
            <a:endParaRPr lang="en-US" sz="1200" b="1" dirty="0" smtClean="0"/>
          </a:p>
          <a:p>
            <a:pPr marL="625457" lvl="1" indent="-168275">
              <a:lnSpc>
                <a:spcPct val="90000"/>
              </a:lnSpc>
              <a:spcBef>
                <a:spcPct val="20000"/>
              </a:spcBef>
              <a:buClr>
                <a:srgbClr val="D15F19"/>
              </a:buClr>
              <a:buSzPct val="85000"/>
              <a:buBlip>
                <a:blip r:embed="rId3"/>
              </a:buBlip>
            </a:pPr>
            <a:r>
              <a:rPr lang="en-US" sz="1400" dirty="0" smtClean="0"/>
              <a:t>Keyword Filtering</a:t>
            </a:r>
          </a:p>
        </p:txBody>
      </p:sp>
      <p:sp>
        <p:nvSpPr>
          <p:cNvPr id="20" name="Text Box 14"/>
          <p:cNvSpPr txBox="1">
            <a:spLocks noChangeArrowheads="1"/>
          </p:cNvSpPr>
          <p:nvPr/>
        </p:nvSpPr>
        <p:spPr bwMode="auto">
          <a:xfrm>
            <a:off x="3269667" y="3983835"/>
            <a:ext cx="2574356" cy="717119"/>
          </a:xfrm>
          <a:prstGeom prst="rect">
            <a:avLst/>
          </a:prstGeom>
          <a:noFill/>
          <a:ln w="9525">
            <a:noFill/>
            <a:miter lim="800000"/>
            <a:headEnd/>
            <a:tailEnd/>
          </a:ln>
          <a:effectLst>
            <a:outerShdw blurRad="63500" sx="102000" sy="102000" algn="ctr" rotWithShape="0">
              <a:schemeClr val="bg1">
                <a:alpha val="40000"/>
              </a:schemeClr>
            </a:outerShdw>
          </a:effectLst>
        </p:spPr>
        <p:txBody>
          <a:bodyPr wrap="square">
            <a:spAutoFit/>
          </a:bodyPr>
          <a:lstStyle/>
          <a:p>
            <a:pPr marL="168275" indent="-168275">
              <a:lnSpc>
                <a:spcPct val="90000"/>
              </a:lnSpc>
              <a:spcBef>
                <a:spcPct val="20000"/>
              </a:spcBef>
              <a:buClr>
                <a:srgbClr val="D15F19"/>
              </a:buClr>
              <a:buSzPct val="85000"/>
              <a:buBlip>
                <a:blip r:embed="rId3"/>
              </a:buBlip>
            </a:pPr>
            <a:r>
              <a:rPr lang="en-US" sz="1400" b="1" dirty="0" smtClean="0"/>
              <a:t>Exchange 2007 Integration </a:t>
            </a:r>
            <a:endParaRPr lang="en-US" sz="1200" b="1" dirty="0" smtClean="0"/>
          </a:p>
          <a:p>
            <a:pPr marL="625457" lvl="1" indent="-168275">
              <a:lnSpc>
                <a:spcPct val="90000"/>
              </a:lnSpc>
              <a:spcBef>
                <a:spcPct val="20000"/>
              </a:spcBef>
              <a:buClr>
                <a:srgbClr val="D15F19"/>
              </a:buClr>
              <a:buSzPct val="85000"/>
              <a:buBlip>
                <a:blip r:embed="rId3"/>
              </a:buBlip>
            </a:pPr>
            <a:r>
              <a:rPr lang="en-US" sz="1400" dirty="0" smtClean="0"/>
              <a:t>Integrated into the Transport Pipeline</a:t>
            </a:r>
          </a:p>
        </p:txBody>
      </p:sp>
      <p:sp>
        <p:nvSpPr>
          <p:cNvPr id="21" name="Text Box 14"/>
          <p:cNvSpPr txBox="1">
            <a:spLocks noChangeArrowheads="1"/>
          </p:cNvSpPr>
          <p:nvPr/>
        </p:nvSpPr>
        <p:spPr bwMode="auto">
          <a:xfrm>
            <a:off x="6063721" y="3127496"/>
            <a:ext cx="3153103" cy="286232"/>
          </a:xfrm>
          <a:prstGeom prst="rect">
            <a:avLst/>
          </a:prstGeom>
          <a:noFill/>
          <a:ln w="9525">
            <a:noFill/>
            <a:miter lim="800000"/>
            <a:headEnd/>
            <a:tailEnd/>
          </a:ln>
          <a:effectLst/>
        </p:spPr>
        <p:txBody>
          <a:bodyPr wrap="square" numCol="1">
            <a:spAutoFit/>
          </a:bodyPr>
          <a:lstStyle/>
          <a:p>
            <a:pPr marL="168275" indent="-168275">
              <a:lnSpc>
                <a:spcPct val="90000"/>
              </a:lnSpc>
              <a:spcBef>
                <a:spcPct val="20000"/>
              </a:spcBef>
              <a:buClr>
                <a:srgbClr val="D15F19"/>
              </a:buClr>
              <a:buSzPct val="85000"/>
              <a:buBlip>
                <a:blip r:embed="rId3"/>
              </a:buBlip>
            </a:pPr>
            <a:r>
              <a:rPr lang="en-US" sz="1400" b="1" dirty="0" smtClean="0"/>
              <a:t>Hybrid Model</a:t>
            </a:r>
          </a:p>
        </p:txBody>
      </p:sp>
      <p:sp>
        <p:nvSpPr>
          <p:cNvPr id="22" name="Text Box 14"/>
          <p:cNvSpPr txBox="1">
            <a:spLocks noChangeArrowheads="1"/>
          </p:cNvSpPr>
          <p:nvPr/>
        </p:nvSpPr>
        <p:spPr bwMode="auto">
          <a:xfrm>
            <a:off x="5942345" y="4001430"/>
            <a:ext cx="3153103" cy="286232"/>
          </a:xfrm>
          <a:prstGeom prst="rect">
            <a:avLst/>
          </a:prstGeom>
          <a:noFill/>
          <a:ln w="9525">
            <a:noFill/>
            <a:miter lim="800000"/>
            <a:headEnd/>
            <a:tailEnd/>
          </a:ln>
          <a:effectLst/>
        </p:spPr>
        <p:txBody>
          <a:bodyPr wrap="square" numCol="1">
            <a:spAutoFit/>
          </a:bodyPr>
          <a:lstStyle/>
          <a:p>
            <a:pPr marL="168275" indent="-168275">
              <a:lnSpc>
                <a:spcPct val="90000"/>
              </a:lnSpc>
              <a:spcBef>
                <a:spcPct val="20000"/>
              </a:spcBef>
              <a:buClr>
                <a:srgbClr val="D15F19"/>
              </a:buClr>
              <a:buSzPct val="85000"/>
              <a:buBlip>
                <a:blip r:embed="rId3"/>
              </a:buBlip>
            </a:pPr>
            <a:r>
              <a:rPr lang="en-US" sz="1400" b="1" dirty="0" smtClean="0"/>
              <a:t>Administration</a:t>
            </a:r>
          </a:p>
        </p:txBody>
      </p:sp>
      <p:sp>
        <p:nvSpPr>
          <p:cNvPr id="23" name="Text Box 14"/>
          <p:cNvSpPr txBox="1">
            <a:spLocks noChangeArrowheads="1"/>
          </p:cNvSpPr>
          <p:nvPr/>
        </p:nvSpPr>
        <p:spPr bwMode="auto">
          <a:xfrm>
            <a:off x="5812873" y="4891550"/>
            <a:ext cx="3153103" cy="286232"/>
          </a:xfrm>
          <a:prstGeom prst="rect">
            <a:avLst/>
          </a:prstGeom>
          <a:noFill/>
          <a:ln w="9525">
            <a:noFill/>
            <a:miter lim="800000"/>
            <a:headEnd/>
            <a:tailEnd/>
          </a:ln>
          <a:effectLst/>
        </p:spPr>
        <p:txBody>
          <a:bodyPr wrap="square" numCol="1">
            <a:spAutoFit/>
          </a:bodyPr>
          <a:lstStyle/>
          <a:p>
            <a:pPr marL="168275" indent="-168275">
              <a:lnSpc>
                <a:spcPct val="90000"/>
              </a:lnSpc>
              <a:spcBef>
                <a:spcPct val="20000"/>
              </a:spcBef>
              <a:buClr>
                <a:srgbClr val="D15F19"/>
              </a:buClr>
              <a:buSzPct val="85000"/>
              <a:buBlip>
                <a:blip r:embed="rId3"/>
              </a:buBlip>
            </a:pPr>
            <a:r>
              <a:rPr lang="en-US" sz="1400" b="1" dirty="0" smtClean="0"/>
              <a:t>Improved Performance </a:t>
            </a:r>
          </a:p>
        </p:txBody>
      </p:sp>
      <p:sp>
        <p:nvSpPr>
          <p:cNvPr id="24" name="Text Box 14"/>
          <p:cNvSpPr txBox="1">
            <a:spLocks noChangeArrowheads="1"/>
          </p:cNvSpPr>
          <p:nvPr/>
        </p:nvSpPr>
        <p:spPr bwMode="auto">
          <a:xfrm>
            <a:off x="536938" y="3846645"/>
            <a:ext cx="2393315" cy="714042"/>
          </a:xfrm>
          <a:prstGeom prst="rect">
            <a:avLst/>
          </a:prstGeom>
          <a:noFill/>
          <a:ln>
            <a:noFill/>
            <a:headEnd/>
            <a:tailEnd/>
          </a:ln>
        </p:spPr>
        <p:style>
          <a:lnRef idx="2">
            <a:schemeClr val="accent1"/>
          </a:lnRef>
          <a:fillRef idx="1">
            <a:schemeClr val="lt1"/>
          </a:fillRef>
          <a:effectRef idx="0">
            <a:schemeClr val="accent1"/>
          </a:effectRef>
          <a:fontRef idx="minor">
            <a:schemeClr val="dk1"/>
          </a:fontRef>
        </p:style>
        <p:txBody>
          <a:bodyPr wrap="square" lIns="0" tIns="45720" rIns="0" bIns="0">
            <a:spAutoFit/>
          </a:bodyPr>
          <a:lstStyle/>
          <a:p>
            <a:pPr marL="168275" indent="-168275">
              <a:lnSpc>
                <a:spcPct val="90000"/>
              </a:lnSpc>
              <a:spcBef>
                <a:spcPct val="20000"/>
              </a:spcBef>
              <a:buClr>
                <a:srgbClr val="D15F19"/>
              </a:buClr>
              <a:buSzPct val="85000"/>
              <a:buBlip>
                <a:blip r:embed="rId3"/>
              </a:buBlip>
            </a:pPr>
            <a:r>
              <a:rPr lang="en-US" sz="1400" b="1" dirty="0" smtClean="0">
                <a:solidFill>
                  <a:schemeClr val="tx1"/>
                </a:solidFill>
              </a:rPr>
              <a:t>Multiple Engine Support</a:t>
            </a:r>
          </a:p>
          <a:p>
            <a:pPr marL="347663" lvl="1" indent="-179388">
              <a:lnSpc>
                <a:spcPct val="90000"/>
              </a:lnSpc>
              <a:spcBef>
                <a:spcPct val="20000"/>
              </a:spcBef>
              <a:buClr>
                <a:srgbClr val="D15F19"/>
              </a:buClr>
              <a:buSzPct val="85000"/>
              <a:buBlip>
                <a:blip r:embed="rId7"/>
              </a:buBlip>
            </a:pPr>
            <a:r>
              <a:rPr lang="en-US" sz="1400" dirty="0" smtClean="0">
                <a:solidFill>
                  <a:schemeClr val="tx1"/>
                </a:solidFill>
              </a:rPr>
              <a:t>Antivirus protection</a:t>
            </a:r>
          </a:p>
          <a:p>
            <a:pPr marL="347663" lvl="1" indent="-179388">
              <a:lnSpc>
                <a:spcPct val="90000"/>
              </a:lnSpc>
              <a:spcBef>
                <a:spcPct val="20000"/>
              </a:spcBef>
              <a:buClr>
                <a:srgbClr val="D15F19"/>
              </a:buClr>
              <a:buSzPct val="85000"/>
              <a:buBlip>
                <a:blip r:embed="rId7"/>
              </a:buBlip>
            </a:pPr>
            <a:r>
              <a:rPr lang="en-US" sz="1400" dirty="0" smtClean="0">
                <a:solidFill>
                  <a:schemeClr val="tx1"/>
                </a:solidFill>
              </a:rPr>
              <a:t>Antispam protection</a:t>
            </a:r>
          </a:p>
        </p:txBody>
      </p:sp>
      <p:sp>
        <p:nvSpPr>
          <p:cNvPr id="26" name="Text Box 14"/>
          <p:cNvSpPr txBox="1">
            <a:spLocks noChangeArrowheads="1"/>
          </p:cNvSpPr>
          <p:nvPr/>
        </p:nvSpPr>
        <p:spPr bwMode="auto">
          <a:xfrm>
            <a:off x="6144645" y="2739080"/>
            <a:ext cx="3153103" cy="286232"/>
          </a:xfrm>
          <a:prstGeom prst="rect">
            <a:avLst/>
          </a:prstGeom>
          <a:noFill/>
          <a:ln w="9525">
            <a:noFill/>
            <a:miter lim="800000"/>
            <a:headEnd/>
            <a:tailEnd/>
          </a:ln>
          <a:effectLst/>
        </p:spPr>
        <p:txBody>
          <a:bodyPr wrap="square" numCol="1">
            <a:spAutoFit/>
          </a:bodyPr>
          <a:lstStyle/>
          <a:p>
            <a:pPr marL="625457" lvl="1" indent="-168275">
              <a:lnSpc>
                <a:spcPct val="90000"/>
              </a:lnSpc>
              <a:spcBef>
                <a:spcPct val="20000"/>
              </a:spcBef>
              <a:buClr>
                <a:srgbClr val="D15F19"/>
              </a:buClr>
              <a:buSzPct val="85000"/>
              <a:buBlip>
                <a:blip r:embed="rId3"/>
              </a:buBlip>
            </a:pPr>
            <a:r>
              <a:rPr lang="en-US" sz="1400" dirty="0" smtClean="0"/>
              <a:t>New content filter engine  </a:t>
            </a:r>
          </a:p>
        </p:txBody>
      </p:sp>
      <p:sp>
        <p:nvSpPr>
          <p:cNvPr id="27" name="Text Box 14"/>
          <p:cNvSpPr txBox="1">
            <a:spLocks noChangeArrowheads="1"/>
          </p:cNvSpPr>
          <p:nvPr/>
        </p:nvSpPr>
        <p:spPr bwMode="auto">
          <a:xfrm>
            <a:off x="6104185" y="2949472"/>
            <a:ext cx="3153103" cy="286232"/>
          </a:xfrm>
          <a:prstGeom prst="rect">
            <a:avLst/>
          </a:prstGeom>
          <a:noFill/>
          <a:ln w="9525">
            <a:noFill/>
            <a:miter lim="800000"/>
            <a:headEnd/>
            <a:tailEnd/>
          </a:ln>
          <a:effectLst/>
        </p:spPr>
        <p:txBody>
          <a:bodyPr wrap="square" numCol="1">
            <a:spAutoFit/>
          </a:bodyPr>
          <a:lstStyle/>
          <a:p>
            <a:pPr marL="625457" lvl="1" indent="-168275">
              <a:lnSpc>
                <a:spcPct val="90000"/>
              </a:lnSpc>
              <a:spcBef>
                <a:spcPct val="20000"/>
              </a:spcBef>
              <a:buClr>
                <a:srgbClr val="D15F19"/>
              </a:buClr>
              <a:buSzPct val="85000"/>
              <a:buBlip>
                <a:blip r:embed="rId3"/>
              </a:buBlip>
            </a:pPr>
            <a:r>
              <a:rPr lang="en-US" sz="1400" dirty="0" smtClean="0"/>
              <a:t>Anti-Backscatter </a:t>
            </a:r>
          </a:p>
        </p:txBody>
      </p:sp>
      <p:sp>
        <p:nvSpPr>
          <p:cNvPr id="28" name="Text Box 14"/>
          <p:cNvSpPr txBox="1">
            <a:spLocks noChangeArrowheads="1"/>
          </p:cNvSpPr>
          <p:nvPr/>
        </p:nvSpPr>
        <p:spPr bwMode="auto">
          <a:xfrm>
            <a:off x="5303528" y="5150505"/>
            <a:ext cx="3153103" cy="286232"/>
          </a:xfrm>
          <a:prstGeom prst="rect">
            <a:avLst/>
          </a:prstGeom>
          <a:noFill/>
          <a:ln w="9525">
            <a:noFill/>
            <a:miter lim="800000"/>
            <a:headEnd/>
            <a:tailEnd/>
          </a:ln>
          <a:effectLst/>
        </p:spPr>
        <p:txBody>
          <a:bodyPr wrap="square" numCol="1">
            <a:spAutoFit/>
          </a:bodyPr>
          <a:lstStyle/>
          <a:p>
            <a:pPr marL="625457" lvl="1" indent="-168275">
              <a:lnSpc>
                <a:spcPct val="90000"/>
              </a:lnSpc>
              <a:spcBef>
                <a:spcPct val="20000"/>
              </a:spcBef>
              <a:buClr>
                <a:srgbClr val="D15F19"/>
              </a:buClr>
              <a:buSzPct val="85000"/>
              <a:buBlip>
                <a:blip r:embed="rId3"/>
              </a:buBlip>
            </a:pPr>
            <a:r>
              <a:rPr lang="en-US" sz="1400" b="1" dirty="0" smtClean="0"/>
              <a:t>Microsoft Antispyware engine</a:t>
            </a:r>
          </a:p>
        </p:txBody>
      </p:sp>
      <p:sp>
        <p:nvSpPr>
          <p:cNvPr id="29" name="Text Box 14"/>
          <p:cNvSpPr txBox="1">
            <a:spLocks noChangeArrowheads="1"/>
          </p:cNvSpPr>
          <p:nvPr/>
        </p:nvSpPr>
        <p:spPr bwMode="auto">
          <a:xfrm>
            <a:off x="6023261" y="3337888"/>
            <a:ext cx="3153103" cy="286232"/>
          </a:xfrm>
          <a:prstGeom prst="rect">
            <a:avLst/>
          </a:prstGeom>
          <a:noFill/>
          <a:ln w="9525">
            <a:noFill/>
            <a:miter lim="800000"/>
            <a:headEnd/>
            <a:tailEnd/>
          </a:ln>
          <a:effectLst/>
        </p:spPr>
        <p:txBody>
          <a:bodyPr wrap="square" numCol="1">
            <a:spAutoFit/>
          </a:bodyPr>
          <a:lstStyle/>
          <a:p>
            <a:pPr marL="625457" lvl="1" indent="-168275">
              <a:lnSpc>
                <a:spcPct val="90000"/>
              </a:lnSpc>
              <a:spcBef>
                <a:spcPct val="20000"/>
              </a:spcBef>
              <a:buClr>
                <a:srgbClr val="D15F19"/>
              </a:buClr>
              <a:buSzPct val="85000"/>
              <a:buBlip>
                <a:blip r:embed="rId3"/>
              </a:buBlip>
            </a:pPr>
            <a:r>
              <a:rPr lang="en-US" sz="1400" dirty="0" smtClean="0"/>
              <a:t>FOPE Integration </a:t>
            </a:r>
          </a:p>
        </p:txBody>
      </p:sp>
      <p:sp>
        <p:nvSpPr>
          <p:cNvPr id="30" name="Text Box 14"/>
          <p:cNvSpPr txBox="1">
            <a:spLocks noChangeArrowheads="1"/>
          </p:cNvSpPr>
          <p:nvPr/>
        </p:nvSpPr>
        <p:spPr bwMode="auto">
          <a:xfrm>
            <a:off x="5982801" y="3540188"/>
            <a:ext cx="3153103" cy="523220"/>
          </a:xfrm>
          <a:prstGeom prst="rect">
            <a:avLst/>
          </a:prstGeom>
          <a:noFill/>
          <a:ln w="9525">
            <a:noFill/>
            <a:miter lim="800000"/>
            <a:headEnd/>
            <a:tailEnd/>
          </a:ln>
          <a:effectLst/>
        </p:spPr>
        <p:txBody>
          <a:bodyPr wrap="square" numCol="1">
            <a:spAutoFit/>
          </a:bodyPr>
          <a:lstStyle/>
          <a:p>
            <a:pPr marL="625457" lvl="1" indent="-168275">
              <a:lnSpc>
                <a:spcPct val="90000"/>
              </a:lnSpc>
              <a:spcBef>
                <a:spcPct val="20000"/>
              </a:spcBef>
              <a:buClr>
                <a:srgbClr val="D15F19"/>
              </a:buClr>
              <a:buSzPct val="85000"/>
              <a:buBlip>
                <a:blip r:embed="rId3"/>
              </a:buBlip>
            </a:pPr>
            <a:r>
              <a:rPr lang="en-US" sz="1400" dirty="0" smtClean="0"/>
              <a:t>Integrated provisioning </a:t>
            </a:r>
          </a:p>
          <a:p>
            <a:pPr marL="625457" lvl="1" indent="-168275">
              <a:lnSpc>
                <a:spcPct val="90000"/>
              </a:lnSpc>
              <a:spcBef>
                <a:spcPct val="20000"/>
              </a:spcBef>
              <a:buClr>
                <a:srgbClr val="D15F19"/>
              </a:buClr>
              <a:buSzPct val="85000"/>
            </a:pPr>
            <a:r>
              <a:rPr lang="en-US" sz="1400" dirty="0" smtClean="0"/>
              <a:t>     and Management</a:t>
            </a:r>
          </a:p>
        </p:txBody>
      </p:sp>
      <p:sp>
        <p:nvSpPr>
          <p:cNvPr id="31" name="Text Box 14"/>
          <p:cNvSpPr txBox="1">
            <a:spLocks noChangeArrowheads="1"/>
          </p:cNvSpPr>
          <p:nvPr/>
        </p:nvSpPr>
        <p:spPr bwMode="auto">
          <a:xfrm>
            <a:off x="5820965" y="4211822"/>
            <a:ext cx="3153103" cy="286232"/>
          </a:xfrm>
          <a:prstGeom prst="rect">
            <a:avLst/>
          </a:prstGeom>
          <a:noFill/>
          <a:ln w="9525">
            <a:noFill/>
            <a:miter lim="800000"/>
            <a:headEnd/>
            <a:tailEnd/>
          </a:ln>
          <a:effectLst/>
        </p:spPr>
        <p:txBody>
          <a:bodyPr wrap="square" numCol="1">
            <a:spAutoFit/>
          </a:bodyPr>
          <a:lstStyle/>
          <a:p>
            <a:pPr marL="625457" lvl="1" indent="-168275">
              <a:lnSpc>
                <a:spcPct val="90000"/>
              </a:lnSpc>
              <a:spcBef>
                <a:spcPct val="20000"/>
              </a:spcBef>
              <a:buClr>
                <a:srgbClr val="D15F19"/>
              </a:buClr>
              <a:buSzPct val="85000"/>
              <a:buBlip>
                <a:blip r:embed="rId3"/>
              </a:buBlip>
            </a:pPr>
            <a:r>
              <a:rPr lang="en-US" sz="1400" dirty="0" smtClean="0"/>
              <a:t>Powershell support</a:t>
            </a:r>
          </a:p>
        </p:txBody>
      </p:sp>
      <p:sp>
        <p:nvSpPr>
          <p:cNvPr id="33" name="Text Box 14"/>
          <p:cNvSpPr txBox="1">
            <a:spLocks noChangeArrowheads="1"/>
          </p:cNvSpPr>
          <p:nvPr/>
        </p:nvSpPr>
        <p:spPr bwMode="auto">
          <a:xfrm>
            <a:off x="5772413" y="4422214"/>
            <a:ext cx="3153103" cy="286232"/>
          </a:xfrm>
          <a:prstGeom prst="rect">
            <a:avLst/>
          </a:prstGeom>
          <a:noFill/>
          <a:ln w="9525">
            <a:noFill/>
            <a:miter lim="800000"/>
            <a:headEnd/>
            <a:tailEnd/>
          </a:ln>
          <a:effectLst/>
        </p:spPr>
        <p:txBody>
          <a:bodyPr wrap="square" numCol="1">
            <a:spAutoFit/>
          </a:bodyPr>
          <a:lstStyle/>
          <a:p>
            <a:pPr marL="625457" lvl="1" indent="-168275">
              <a:lnSpc>
                <a:spcPct val="90000"/>
              </a:lnSpc>
              <a:spcBef>
                <a:spcPct val="20000"/>
              </a:spcBef>
              <a:buClr>
                <a:srgbClr val="D15F19"/>
              </a:buClr>
              <a:buSzPct val="85000"/>
              <a:buBlip>
                <a:blip r:embed="rId3"/>
              </a:buBlip>
            </a:pPr>
            <a:r>
              <a:rPr lang="en-US" sz="1400" dirty="0" smtClean="0"/>
              <a:t>New Interface dashboard</a:t>
            </a:r>
          </a:p>
        </p:txBody>
      </p:sp>
      <p:sp>
        <p:nvSpPr>
          <p:cNvPr id="34" name="Text Box 14"/>
          <p:cNvSpPr txBox="1">
            <a:spLocks noChangeArrowheads="1"/>
          </p:cNvSpPr>
          <p:nvPr/>
        </p:nvSpPr>
        <p:spPr bwMode="auto">
          <a:xfrm>
            <a:off x="5723861" y="4640698"/>
            <a:ext cx="3153103" cy="286232"/>
          </a:xfrm>
          <a:prstGeom prst="rect">
            <a:avLst/>
          </a:prstGeom>
          <a:noFill/>
          <a:ln w="9525">
            <a:noFill/>
            <a:miter lim="800000"/>
            <a:headEnd/>
            <a:tailEnd/>
          </a:ln>
          <a:effectLst/>
        </p:spPr>
        <p:txBody>
          <a:bodyPr wrap="square" numCol="1">
            <a:spAutoFit/>
          </a:bodyPr>
          <a:lstStyle/>
          <a:p>
            <a:pPr marL="625457" lvl="1" indent="-168275">
              <a:lnSpc>
                <a:spcPct val="90000"/>
              </a:lnSpc>
              <a:spcBef>
                <a:spcPct val="20000"/>
              </a:spcBef>
              <a:buClr>
                <a:srgbClr val="D15F19"/>
              </a:buClr>
              <a:buSzPct val="85000"/>
              <a:buBlip>
                <a:blip r:embed="rId3"/>
              </a:buBlip>
            </a:pPr>
            <a:r>
              <a:rPr lang="en-US" sz="1400" dirty="0" smtClean="0"/>
              <a:t>Hyper V support</a:t>
            </a:r>
          </a:p>
        </p:txBody>
      </p:sp>
      <p:sp>
        <p:nvSpPr>
          <p:cNvPr id="35" name="Text Box 14"/>
          <p:cNvSpPr txBox="1">
            <a:spLocks noChangeArrowheads="1"/>
          </p:cNvSpPr>
          <p:nvPr/>
        </p:nvSpPr>
        <p:spPr bwMode="auto">
          <a:xfrm>
            <a:off x="2646343" y="5024314"/>
            <a:ext cx="2574356" cy="489365"/>
          </a:xfrm>
          <a:prstGeom prst="rect">
            <a:avLst/>
          </a:prstGeom>
          <a:noFill/>
          <a:ln w="9525">
            <a:noFill/>
            <a:miter lim="800000"/>
            <a:headEnd/>
            <a:tailEnd/>
          </a:ln>
          <a:effectLst>
            <a:outerShdw blurRad="63500" sx="102000" sy="102000" algn="ctr" rotWithShape="0">
              <a:schemeClr val="bg1">
                <a:alpha val="40000"/>
              </a:schemeClr>
            </a:outerShdw>
          </a:effectLst>
        </p:spPr>
        <p:txBody>
          <a:bodyPr wrap="square">
            <a:spAutoFit/>
          </a:bodyPr>
          <a:lstStyle/>
          <a:p>
            <a:pPr marL="625457" lvl="1" indent="-168275">
              <a:lnSpc>
                <a:spcPct val="90000"/>
              </a:lnSpc>
              <a:spcBef>
                <a:spcPct val="20000"/>
              </a:spcBef>
              <a:buClr>
                <a:srgbClr val="D15F19"/>
              </a:buClr>
              <a:buSzPct val="85000"/>
              <a:buBlip>
                <a:blip r:embed="rId3"/>
              </a:buBlip>
            </a:pPr>
            <a:r>
              <a:rPr lang="en-US" sz="1400" dirty="0" smtClean="0"/>
              <a:t>VSAPI for virus scanning</a:t>
            </a:r>
          </a:p>
          <a:p>
            <a:pPr marL="347663" lvl="1" indent="-179388">
              <a:lnSpc>
                <a:spcPct val="90000"/>
              </a:lnSpc>
              <a:spcBef>
                <a:spcPct val="20000"/>
              </a:spcBef>
              <a:buClr>
                <a:srgbClr val="D15F19"/>
              </a:buClr>
              <a:buSzPct val="85000"/>
            </a:pPr>
            <a:endParaRPr lang="en-US" sz="1200" b="1" u="sng" dirty="0" smtClean="0"/>
          </a:p>
        </p:txBody>
      </p:sp>
      <p:sp>
        <p:nvSpPr>
          <p:cNvPr id="36" name="Text Box 14"/>
          <p:cNvSpPr txBox="1">
            <a:spLocks noChangeArrowheads="1"/>
          </p:cNvSpPr>
          <p:nvPr/>
        </p:nvSpPr>
        <p:spPr bwMode="auto">
          <a:xfrm>
            <a:off x="2708903" y="4622960"/>
            <a:ext cx="2574356" cy="489365"/>
          </a:xfrm>
          <a:prstGeom prst="rect">
            <a:avLst/>
          </a:prstGeom>
          <a:noFill/>
          <a:ln w="9525">
            <a:noFill/>
            <a:miter lim="800000"/>
            <a:headEnd/>
            <a:tailEnd/>
          </a:ln>
          <a:effectLst>
            <a:outerShdw blurRad="63500" sx="102000" sy="102000" algn="ctr" rotWithShape="0">
              <a:schemeClr val="bg1">
                <a:alpha val="40000"/>
              </a:schemeClr>
            </a:outerShdw>
          </a:effectLst>
        </p:spPr>
        <p:txBody>
          <a:bodyPr wrap="square">
            <a:spAutoFit/>
          </a:bodyPr>
          <a:lstStyle/>
          <a:p>
            <a:pPr marL="625457" lvl="1" indent="-168275">
              <a:lnSpc>
                <a:spcPct val="90000"/>
              </a:lnSpc>
              <a:spcBef>
                <a:spcPct val="20000"/>
              </a:spcBef>
              <a:buClr>
                <a:srgbClr val="D15F19"/>
              </a:buClr>
              <a:buSzPct val="85000"/>
              <a:buBlip>
                <a:blip r:embed="rId3"/>
              </a:buBlip>
            </a:pPr>
            <a:r>
              <a:rPr lang="en-US" sz="1400" dirty="0" smtClean="0"/>
              <a:t>Edge, Hub, and Mailbox</a:t>
            </a:r>
          </a:p>
          <a:p>
            <a:pPr marL="347663" lvl="1" indent="-179388">
              <a:lnSpc>
                <a:spcPct val="90000"/>
              </a:lnSpc>
              <a:spcBef>
                <a:spcPct val="20000"/>
              </a:spcBef>
              <a:buClr>
                <a:srgbClr val="D15F19"/>
              </a:buClr>
              <a:buSzPct val="85000"/>
            </a:pPr>
            <a:endParaRPr lang="en-US" sz="1200" b="1" u="sng" dirty="0" smtClean="0"/>
          </a:p>
        </p:txBody>
      </p:sp>
      <p:sp>
        <p:nvSpPr>
          <p:cNvPr id="37" name="Text Box 14"/>
          <p:cNvSpPr txBox="1">
            <a:spLocks noChangeArrowheads="1"/>
          </p:cNvSpPr>
          <p:nvPr/>
        </p:nvSpPr>
        <p:spPr bwMode="auto">
          <a:xfrm>
            <a:off x="3356436" y="3689819"/>
            <a:ext cx="2574356" cy="286232"/>
          </a:xfrm>
          <a:prstGeom prst="rect">
            <a:avLst/>
          </a:prstGeom>
          <a:noFill/>
          <a:ln w="9525">
            <a:noFill/>
            <a:miter lim="800000"/>
            <a:headEnd/>
            <a:tailEnd/>
          </a:ln>
          <a:effectLst>
            <a:outerShdw blurRad="63500" sx="102000" sy="102000" algn="ctr" rotWithShape="0">
              <a:schemeClr val="bg1">
                <a:alpha val="40000"/>
              </a:schemeClr>
            </a:outerShdw>
          </a:effectLst>
        </p:spPr>
        <p:txBody>
          <a:bodyPr wrap="square">
            <a:spAutoFit/>
          </a:bodyPr>
          <a:lstStyle/>
          <a:p>
            <a:pPr marL="625457" lvl="1" indent="-168275">
              <a:lnSpc>
                <a:spcPct val="90000"/>
              </a:lnSpc>
              <a:spcBef>
                <a:spcPct val="20000"/>
              </a:spcBef>
              <a:buClr>
                <a:srgbClr val="D15F19"/>
              </a:buClr>
              <a:buSzPct val="85000"/>
              <a:buBlip>
                <a:blip r:embed="rId3"/>
              </a:buBlip>
            </a:pPr>
            <a:r>
              <a:rPr lang="en-US" sz="1400" dirty="0" smtClean="0"/>
              <a:t>File Filtering</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2000"/>
                                        <p:tgtEl>
                                          <p:spTgt spid="6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20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20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2000"/>
                                        <p:tgtEl>
                                          <p:spTgt spid="6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20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2000"/>
                                        <p:tgtEl>
                                          <p:spTgt spid="3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2000"/>
                                        <p:tgtEl>
                                          <p:spTgt spid="3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2000"/>
                                        <p:tgtEl>
                                          <p:spTgt spid="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20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0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20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2000"/>
                                        <p:tgtEl>
                                          <p:spTgt spid="23"/>
                                        </p:tgtEl>
                                      </p:cBhvr>
                                    </p:animEffect>
                                  </p:childTnLst>
                                </p:cTn>
                              </p:par>
                              <p:par>
                                <p:cTn id="54" presetID="10" presetClass="entr" presetSubtype="0" fill="hold" nodeType="withEffect">
                                  <p:stCondLst>
                                    <p:cond delay="0"/>
                                  </p:stCondLst>
                                  <p:childTnLst>
                                    <p:set>
                                      <p:cBhvr>
                                        <p:cTn id="55" dur="1" fill="hold">
                                          <p:stCondLst>
                                            <p:cond delay="0"/>
                                          </p:stCondLst>
                                        </p:cTn>
                                        <p:tgtEl>
                                          <p:spTgt spid="1030"/>
                                        </p:tgtEl>
                                        <p:attrNameLst>
                                          <p:attrName>style.visibility</p:attrName>
                                        </p:attrNameLst>
                                      </p:cBhvr>
                                      <p:to>
                                        <p:strVal val="visible"/>
                                      </p:to>
                                    </p:set>
                                    <p:animEffect transition="in" filter="fade">
                                      <p:cBhvr>
                                        <p:cTn id="56" dur="2000"/>
                                        <p:tgtEl>
                                          <p:spTgt spid="103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2000"/>
                                        <p:tgtEl>
                                          <p:spTgt spid="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2000"/>
                                        <p:tgtEl>
                                          <p:spTgt spid="2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2000"/>
                                        <p:tgtEl>
                                          <p:spTgt spid="2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2000"/>
                                        <p:tgtEl>
                                          <p:spTgt spid="2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2000"/>
                                        <p:tgtEl>
                                          <p:spTgt spid="3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2000"/>
                                        <p:tgtEl>
                                          <p:spTgt spid="3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2000"/>
                                        <p:tgtEl>
                                          <p:spTgt spid="3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19" grpId="0"/>
      <p:bldP spid="20" grpId="0"/>
      <p:bldP spid="21" grpId="0"/>
      <p:bldP spid="22" grpId="0"/>
      <p:bldP spid="23" grpId="0"/>
      <p:bldP spid="24" grpId="0"/>
      <p:bldP spid="26" grpId="0"/>
      <p:bldP spid="27" grpId="0"/>
      <p:bldP spid="28" grpId="0"/>
      <p:bldP spid="29" grpId="0"/>
      <p:bldP spid="30" grpId="0"/>
      <p:bldP spid="31" grpId="0"/>
      <p:bldP spid="33" grpId="0"/>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4953000" y="5729334"/>
            <a:ext cx="1600200" cy="304800"/>
          </a:xfrm>
          <a:prstGeom prst="rect">
            <a:avLst/>
          </a:prstGeom>
          <a:gradFill flip="none" rotWithShape="1">
            <a:gsLst>
              <a:gs pos="0">
                <a:srgbClr val="D6B19C"/>
              </a:gs>
              <a:gs pos="30000">
                <a:srgbClr val="D49E6C"/>
              </a:gs>
              <a:gs pos="70000">
                <a:srgbClr val="A65528"/>
              </a:gs>
              <a:gs pos="100000">
                <a:srgbClr val="663012"/>
              </a:gs>
            </a:gsLst>
            <a:lin ang="5400000" scaled="0"/>
            <a:tileRect/>
          </a:gra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36" name="Rectangle 35"/>
          <p:cNvSpPr/>
          <p:nvPr/>
        </p:nvSpPr>
        <p:spPr bwMode="auto">
          <a:xfrm>
            <a:off x="1219200" y="5729334"/>
            <a:ext cx="1600200" cy="3048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23" name="Rectangle 22"/>
          <p:cNvSpPr/>
          <p:nvPr/>
        </p:nvSpPr>
        <p:spPr bwMode="auto">
          <a:xfrm>
            <a:off x="5791200" y="2438400"/>
            <a:ext cx="2414954" cy="609600"/>
          </a:xfrm>
          <a:prstGeom prst="rect">
            <a:avLst/>
          </a:prstGeom>
          <a:gradFill flip="none" rotWithShape="1">
            <a:gsLst>
              <a:gs pos="0">
                <a:srgbClr val="D6B19C"/>
              </a:gs>
              <a:gs pos="30000">
                <a:srgbClr val="D49E6C"/>
              </a:gs>
              <a:gs pos="70000">
                <a:srgbClr val="A65528"/>
              </a:gs>
              <a:gs pos="100000">
                <a:srgbClr val="663012"/>
              </a:gs>
            </a:gsLst>
            <a:lin ang="5400000" scaled="0"/>
            <a:tileRect/>
          </a:gra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24" name="Rectangle 23"/>
          <p:cNvSpPr/>
          <p:nvPr/>
        </p:nvSpPr>
        <p:spPr bwMode="auto">
          <a:xfrm>
            <a:off x="3276600" y="3124199"/>
            <a:ext cx="2438400" cy="762001"/>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a:xfrm>
            <a:off x="381000" y="304800"/>
            <a:ext cx="8382000" cy="1107996"/>
          </a:xfrm>
        </p:spPr>
        <p:txBody>
          <a:bodyPr/>
          <a:lstStyle/>
          <a:p>
            <a:r>
              <a:rPr lang="en-US" dirty="0" smtClean="0">
                <a:solidFill>
                  <a:srgbClr val="FFFFFF"/>
                </a:solidFill>
              </a:rPr>
              <a:t/>
            </a:r>
            <a:br>
              <a:rPr lang="en-US" dirty="0" smtClean="0">
                <a:solidFill>
                  <a:srgbClr val="FFFFFF"/>
                </a:solidFill>
              </a:rPr>
            </a:br>
            <a:r>
              <a:rPr lang="en-US" sz="3200" dirty="0" smtClean="0">
                <a:solidFill>
                  <a:schemeClr val="tx2"/>
                </a:solidFill>
                <a:effectLst>
                  <a:outerShdw blurRad="38100" dist="38100" dir="2700000" algn="tl">
                    <a:srgbClr val="000000">
                      <a:alpha val="43137"/>
                    </a:srgbClr>
                  </a:outerShdw>
                </a:effectLst>
              </a:rPr>
              <a:t>Surpassing Security Expectations</a:t>
            </a:r>
            <a:endParaRPr lang="en-US" sz="3200" dirty="0">
              <a:solidFill>
                <a:schemeClr val="tx2"/>
              </a:solidFill>
              <a:effectLst>
                <a:outerShdw blurRad="38100" dist="38100" dir="2700000" algn="tl">
                  <a:srgbClr val="000000">
                    <a:alpha val="43137"/>
                  </a:srgbClr>
                </a:outerShdw>
              </a:effectLst>
            </a:endParaRPr>
          </a:p>
        </p:txBody>
      </p:sp>
      <p:sp>
        <p:nvSpPr>
          <p:cNvPr id="4" name="Rectangle 3"/>
          <p:cNvSpPr/>
          <p:nvPr/>
        </p:nvSpPr>
        <p:spPr bwMode="auto">
          <a:xfrm>
            <a:off x="762000" y="3124200"/>
            <a:ext cx="2438400" cy="25146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5" name="Rectangle 4"/>
          <p:cNvSpPr/>
          <p:nvPr/>
        </p:nvSpPr>
        <p:spPr bwMode="auto">
          <a:xfrm>
            <a:off x="762000" y="2438400"/>
            <a:ext cx="2438400" cy="6096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10" name="Rectangle 9"/>
          <p:cNvSpPr/>
          <p:nvPr/>
        </p:nvSpPr>
        <p:spPr bwMode="auto">
          <a:xfrm>
            <a:off x="5791200" y="3124201"/>
            <a:ext cx="2438400" cy="1600200"/>
          </a:xfrm>
          <a:prstGeom prst="rect">
            <a:avLst/>
          </a:prstGeom>
          <a:gradFill flip="none" rotWithShape="1">
            <a:gsLst>
              <a:gs pos="0">
                <a:srgbClr val="D6B19C"/>
              </a:gs>
              <a:gs pos="30000">
                <a:srgbClr val="D49E6C"/>
              </a:gs>
              <a:gs pos="70000">
                <a:srgbClr val="A65528"/>
              </a:gs>
              <a:gs pos="100000">
                <a:srgbClr val="663012"/>
              </a:gs>
            </a:gsLst>
            <a:lin ang="5400000" scaled="0"/>
            <a:tileRect/>
          </a:gra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12" name="Rectangle 11"/>
          <p:cNvSpPr/>
          <p:nvPr/>
        </p:nvSpPr>
        <p:spPr bwMode="auto">
          <a:xfrm>
            <a:off x="762000" y="1752600"/>
            <a:ext cx="4953000" cy="6096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13" name="Rectangle 12"/>
          <p:cNvSpPr/>
          <p:nvPr/>
        </p:nvSpPr>
        <p:spPr bwMode="auto">
          <a:xfrm>
            <a:off x="5791200" y="1752600"/>
            <a:ext cx="2414954" cy="609600"/>
          </a:xfrm>
          <a:prstGeom prst="rect">
            <a:avLst/>
          </a:prstGeom>
          <a:gradFill flip="none" rotWithShape="1">
            <a:gsLst>
              <a:gs pos="0">
                <a:srgbClr val="D6B19C"/>
              </a:gs>
              <a:gs pos="30000">
                <a:srgbClr val="D49E6C"/>
              </a:gs>
              <a:gs pos="70000">
                <a:srgbClr val="A65528"/>
              </a:gs>
              <a:gs pos="100000">
                <a:srgbClr val="663012"/>
              </a:gs>
            </a:gsLst>
            <a:lin ang="5400000" scaled="0"/>
            <a:tileRect/>
          </a:gra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Rectangle 13"/>
          <p:cNvSpPr/>
          <p:nvPr/>
        </p:nvSpPr>
        <p:spPr bwMode="auto">
          <a:xfrm>
            <a:off x="3276600" y="4800600"/>
            <a:ext cx="4953000" cy="838200"/>
          </a:xfrm>
          <a:prstGeom prst="rect">
            <a:avLst/>
          </a:prstGeom>
          <a:gradFill flip="none" rotWithShape="1">
            <a:gsLst>
              <a:gs pos="0">
                <a:srgbClr val="D6B19C"/>
              </a:gs>
              <a:gs pos="30000">
                <a:srgbClr val="D49E6C"/>
              </a:gs>
              <a:gs pos="70000">
                <a:srgbClr val="A65528"/>
              </a:gs>
              <a:gs pos="100000">
                <a:srgbClr val="663012"/>
              </a:gs>
            </a:gsLst>
            <a:lin ang="5400000" scaled="0"/>
            <a:tileRect/>
          </a:gra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15" name="TextBox 14"/>
          <p:cNvSpPr txBox="1"/>
          <p:nvPr/>
        </p:nvSpPr>
        <p:spPr>
          <a:xfrm>
            <a:off x="762000" y="1828800"/>
            <a:ext cx="4953000" cy="461665"/>
          </a:xfrm>
          <a:prstGeom prst="rect">
            <a:avLst/>
          </a:prstGeom>
          <a:noFill/>
        </p:spPr>
        <p:txBody>
          <a:bodyPr wrap="square" rtlCol="0">
            <a:spAutoFit/>
          </a:bodyPr>
          <a:lstStyle/>
          <a:p>
            <a:pPr algn="ctr"/>
            <a:r>
              <a:rPr lang="en-US" sz="2400" b="1" dirty="0" smtClean="0">
                <a:solidFill>
                  <a:srgbClr val="FFFFFF"/>
                </a:solidFill>
              </a:rPr>
              <a:t>Exchange 2010</a:t>
            </a:r>
          </a:p>
        </p:txBody>
      </p:sp>
      <p:sp>
        <p:nvSpPr>
          <p:cNvPr id="16" name="TextBox 15"/>
          <p:cNvSpPr txBox="1"/>
          <p:nvPr/>
        </p:nvSpPr>
        <p:spPr>
          <a:xfrm>
            <a:off x="5791200" y="1828800"/>
            <a:ext cx="2438400" cy="461665"/>
          </a:xfrm>
          <a:prstGeom prst="rect">
            <a:avLst/>
          </a:prstGeom>
          <a:noFill/>
        </p:spPr>
        <p:txBody>
          <a:bodyPr wrap="square" rtlCol="0">
            <a:spAutoFit/>
          </a:bodyPr>
          <a:lstStyle/>
          <a:p>
            <a:pPr algn="ctr"/>
            <a:r>
              <a:rPr lang="en-US" sz="2400" b="1" dirty="0" smtClean="0">
                <a:solidFill>
                  <a:srgbClr val="FFFFFF"/>
                </a:solidFill>
              </a:rPr>
              <a:t>Forefront 2010</a:t>
            </a:r>
          </a:p>
        </p:txBody>
      </p:sp>
      <p:sp>
        <p:nvSpPr>
          <p:cNvPr id="17" name="TextBox 16"/>
          <p:cNvSpPr txBox="1"/>
          <p:nvPr/>
        </p:nvSpPr>
        <p:spPr>
          <a:xfrm>
            <a:off x="762000" y="2514600"/>
            <a:ext cx="2438400" cy="461665"/>
          </a:xfrm>
          <a:prstGeom prst="rect">
            <a:avLst/>
          </a:prstGeom>
          <a:noFill/>
        </p:spPr>
        <p:txBody>
          <a:bodyPr wrap="square" rtlCol="0">
            <a:spAutoFit/>
          </a:bodyPr>
          <a:lstStyle/>
          <a:p>
            <a:pPr algn="ctr"/>
            <a:r>
              <a:rPr lang="en-US" sz="2400" b="1" dirty="0" smtClean="0">
                <a:solidFill>
                  <a:srgbClr val="FFFFFF"/>
                </a:solidFill>
              </a:rPr>
              <a:t>Encryption</a:t>
            </a:r>
          </a:p>
        </p:txBody>
      </p:sp>
      <p:sp>
        <p:nvSpPr>
          <p:cNvPr id="19" name="TextBox 18"/>
          <p:cNvSpPr txBox="1"/>
          <p:nvPr/>
        </p:nvSpPr>
        <p:spPr>
          <a:xfrm>
            <a:off x="5791200" y="2514600"/>
            <a:ext cx="2438400" cy="461665"/>
          </a:xfrm>
          <a:prstGeom prst="rect">
            <a:avLst/>
          </a:prstGeom>
          <a:noFill/>
        </p:spPr>
        <p:txBody>
          <a:bodyPr wrap="square" rtlCol="0">
            <a:spAutoFit/>
          </a:bodyPr>
          <a:lstStyle/>
          <a:p>
            <a:pPr algn="ctr"/>
            <a:r>
              <a:rPr lang="en-US" sz="2400" b="1" dirty="0" smtClean="0">
                <a:solidFill>
                  <a:srgbClr val="FFFFFF"/>
                </a:solidFill>
              </a:rPr>
              <a:t>Antivirus</a:t>
            </a:r>
          </a:p>
        </p:txBody>
      </p:sp>
      <p:sp>
        <p:nvSpPr>
          <p:cNvPr id="20" name="TextBox 19"/>
          <p:cNvSpPr txBox="1"/>
          <p:nvPr/>
        </p:nvSpPr>
        <p:spPr>
          <a:xfrm>
            <a:off x="762000" y="3276600"/>
            <a:ext cx="2438400" cy="2031325"/>
          </a:xfrm>
          <a:prstGeom prst="rect">
            <a:avLst/>
          </a:prstGeom>
          <a:noFill/>
        </p:spPr>
        <p:txBody>
          <a:bodyPr wrap="square" rtlCol="0">
            <a:spAutoFit/>
          </a:bodyPr>
          <a:lstStyle/>
          <a:p>
            <a:pPr algn="ctr"/>
            <a:r>
              <a:rPr lang="en-US" dirty="0" smtClean="0">
                <a:solidFill>
                  <a:srgbClr val="FFFFFF"/>
                </a:solidFill>
              </a:rPr>
              <a:t>Default Intra-Org </a:t>
            </a:r>
          </a:p>
          <a:p>
            <a:pPr algn="ctr"/>
            <a:r>
              <a:rPr lang="en-US" dirty="0" smtClean="0">
                <a:solidFill>
                  <a:srgbClr val="FFFFFF"/>
                </a:solidFill>
                <a:latin typeface="Times New Roman"/>
                <a:cs typeface="Times New Roman"/>
              </a:rPr>
              <a:t>∙</a:t>
            </a:r>
            <a:r>
              <a:rPr lang="en-US" dirty="0" smtClean="0">
                <a:solidFill>
                  <a:srgbClr val="FFFFFF"/>
                </a:solidFill>
              </a:rPr>
              <a:t> </a:t>
            </a:r>
          </a:p>
          <a:p>
            <a:pPr algn="ctr"/>
            <a:r>
              <a:rPr lang="en-US" dirty="0" smtClean="0">
                <a:solidFill>
                  <a:srgbClr val="FFFFFF"/>
                </a:solidFill>
              </a:rPr>
              <a:t>Inter-Org </a:t>
            </a:r>
            <a:r>
              <a:rPr lang="en-US" dirty="0" err="1" smtClean="0">
                <a:solidFill>
                  <a:srgbClr val="FFFFFF"/>
                </a:solidFill>
              </a:rPr>
              <a:t>mTLS</a:t>
            </a:r>
            <a:r>
              <a:rPr lang="en-US" dirty="0" smtClean="0">
                <a:solidFill>
                  <a:srgbClr val="FFFFFF"/>
                </a:solidFill>
              </a:rPr>
              <a:t> support</a:t>
            </a:r>
          </a:p>
          <a:p>
            <a:pPr algn="ctr"/>
            <a:r>
              <a:rPr lang="en-US" dirty="0" smtClean="0">
                <a:solidFill>
                  <a:srgbClr val="FFFFFF"/>
                </a:solidFill>
                <a:latin typeface="Times New Roman"/>
                <a:cs typeface="Times New Roman"/>
              </a:rPr>
              <a:t>∙</a:t>
            </a:r>
            <a:r>
              <a:rPr lang="en-US" dirty="0" smtClean="0">
                <a:solidFill>
                  <a:srgbClr val="FFFFFF"/>
                </a:solidFill>
              </a:rPr>
              <a:t> </a:t>
            </a:r>
          </a:p>
          <a:p>
            <a:pPr algn="ctr"/>
            <a:r>
              <a:rPr lang="en-US" dirty="0" smtClean="0">
                <a:solidFill>
                  <a:srgbClr val="FFFFFF"/>
                </a:solidFill>
              </a:rPr>
              <a:t>IRM support</a:t>
            </a:r>
          </a:p>
          <a:p>
            <a:pPr algn="ctr"/>
            <a:endParaRPr lang="en-US" dirty="0" smtClean="0">
              <a:solidFill>
                <a:srgbClr val="FFFFFF"/>
              </a:solidFill>
            </a:endParaRPr>
          </a:p>
        </p:txBody>
      </p:sp>
      <p:sp>
        <p:nvSpPr>
          <p:cNvPr id="30" name="TextBox 29"/>
          <p:cNvSpPr txBox="1"/>
          <p:nvPr/>
        </p:nvSpPr>
        <p:spPr>
          <a:xfrm>
            <a:off x="6172200" y="3276600"/>
            <a:ext cx="1752600" cy="923330"/>
          </a:xfrm>
          <a:prstGeom prst="rect">
            <a:avLst/>
          </a:prstGeom>
          <a:noFill/>
        </p:spPr>
        <p:txBody>
          <a:bodyPr wrap="square" rtlCol="0">
            <a:spAutoFit/>
          </a:bodyPr>
          <a:lstStyle/>
          <a:p>
            <a:pPr algn="ctr"/>
            <a:r>
              <a:rPr lang="en-US" dirty="0" smtClean="0">
                <a:effectLst>
                  <a:outerShdw blurRad="38100" dist="38100" dir="2700000" algn="tl">
                    <a:srgbClr val="000000">
                      <a:alpha val="43137"/>
                    </a:srgbClr>
                  </a:outerShdw>
                </a:effectLst>
              </a:rPr>
              <a:t>Multiple Engine Malware Detection </a:t>
            </a:r>
          </a:p>
        </p:txBody>
      </p:sp>
      <p:sp>
        <p:nvSpPr>
          <p:cNvPr id="31" name="TextBox 30"/>
          <p:cNvSpPr txBox="1"/>
          <p:nvPr/>
        </p:nvSpPr>
        <p:spPr>
          <a:xfrm>
            <a:off x="3276600" y="4876800"/>
            <a:ext cx="4953000" cy="1292662"/>
          </a:xfrm>
          <a:prstGeom prst="rect">
            <a:avLst/>
          </a:prstGeom>
          <a:noFill/>
        </p:spPr>
        <p:txBody>
          <a:bodyPr wrap="square" rtlCol="0">
            <a:spAutoFit/>
          </a:bodyPr>
          <a:lstStyle/>
          <a:p>
            <a:pPr algn="ctr"/>
            <a:r>
              <a:rPr lang="en-US" dirty="0" smtClean="0">
                <a:solidFill>
                  <a:srgbClr val="FFFFFF"/>
                </a:solidFill>
                <a:effectLst>
                  <a:outerShdw blurRad="38100" dist="38100" dir="2700000" algn="tl">
                    <a:srgbClr val="000000">
                      <a:alpha val="43137"/>
                    </a:srgbClr>
                  </a:outerShdw>
                </a:effectLst>
              </a:rPr>
              <a:t>Unified Management</a:t>
            </a:r>
          </a:p>
          <a:p>
            <a:pPr algn="ctr"/>
            <a:r>
              <a:rPr lang="en-US" dirty="0" smtClean="0">
                <a:solidFill>
                  <a:srgbClr val="FFFFFF"/>
                </a:solidFill>
                <a:effectLst>
                  <a:outerShdw blurRad="38100" dist="38100" dir="2700000" algn="tl">
                    <a:srgbClr val="000000">
                      <a:alpha val="43137"/>
                    </a:srgbClr>
                  </a:outerShdw>
                </a:effectLst>
              </a:rPr>
              <a:t>Hosted, Hybrid Protection</a:t>
            </a:r>
          </a:p>
          <a:p>
            <a:pPr algn="ctr"/>
            <a:r>
              <a:rPr lang="en-US" dirty="0" smtClean="0">
                <a:solidFill>
                  <a:srgbClr val="FFFFFF"/>
                </a:solidFill>
                <a:effectLst>
                  <a:outerShdw blurRad="38100" dist="38100" dir="2700000" algn="tl">
                    <a:srgbClr val="000000">
                      <a:alpha val="43137"/>
                    </a:srgbClr>
                  </a:outerShdw>
                </a:effectLst>
              </a:rPr>
              <a:t> </a:t>
            </a:r>
          </a:p>
          <a:p>
            <a:endParaRPr lang="en-US" sz="2400" dirty="0" err="1" smtClean="0">
              <a:solidFill>
                <a:srgbClr val="FFFFFF"/>
              </a:solidFill>
            </a:endParaRPr>
          </a:p>
        </p:txBody>
      </p:sp>
      <p:sp>
        <p:nvSpPr>
          <p:cNvPr id="26" name="Rectangle 25"/>
          <p:cNvSpPr/>
          <p:nvPr/>
        </p:nvSpPr>
        <p:spPr bwMode="auto">
          <a:xfrm>
            <a:off x="3276600" y="3962400"/>
            <a:ext cx="2444750" cy="762000"/>
          </a:xfrm>
          <a:prstGeom prst="rect">
            <a:avLst/>
          </a:prstGeom>
          <a:gradFill flip="none" rotWithShape="1">
            <a:gsLst>
              <a:gs pos="0">
                <a:srgbClr val="D6B19C"/>
              </a:gs>
              <a:gs pos="30000">
                <a:srgbClr val="D49E6C"/>
              </a:gs>
              <a:gs pos="70000">
                <a:srgbClr val="A65528"/>
              </a:gs>
              <a:gs pos="100000">
                <a:srgbClr val="663012"/>
              </a:gs>
            </a:gsLst>
            <a:lin ang="5400000" scaled="0"/>
            <a:tileRect/>
          </a:gra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TextBox 33"/>
          <p:cNvSpPr txBox="1"/>
          <p:nvPr/>
        </p:nvSpPr>
        <p:spPr>
          <a:xfrm>
            <a:off x="3276600" y="4114800"/>
            <a:ext cx="2438400" cy="553998"/>
          </a:xfrm>
          <a:prstGeom prst="rect">
            <a:avLst/>
          </a:prstGeom>
          <a:noFill/>
        </p:spPr>
        <p:txBody>
          <a:bodyPr wrap="square" lIns="0" tIns="0" rIns="0" bIns="0" rtlCol="0" anchor="ctr">
            <a:spAutoFit/>
          </a:bodyPr>
          <a:lstStyle/>
          <a:p>
            <a:pPr algn="ctr"/>
            <a:r>
              <a:rPr lang="en-US" dirty="0" smtClean="0">
                <a:effectLst>
                  <a:outerShdw blurRad="38100" dist="38100" dir="2700000" algn="tl">
                    <a:srgbClr val="000000">
                      <a:alpha val="43137"/>
                    </a:srgbClr>
                  </a:outerShdw>
                </a:effectLst>
              </a:rPr>
              <a:t>Premium</a:t>
            </a:r>
          </a:p>
          <a:p>
            <a:endParaRPr lang="en-US" dirty="0" err="1" smtClean="0">
              <a:gradFill>
                <a:gsLst>
                  <a:gs pos="0">
                    <a:schemeClr val="tx1"/>
                  </a:gs>
                  <a:gs pos="86000">
                    <a:schemeClr val="tx1"/>
                  </a:gs>
                </a:gsLst>
                <a:lin ang="5400000" scaled="0"/>
              </a:gradFill>
            </a:endParaRPr>
          </a:p>
        </p:txBody>
      </p:sp>
      <p:sp>
        <p:nvSpPr>
          <p:cNvPr id="25" name="Rectangle 24"/>
          <p:cNvSpPr/>
          <p:nvPr/>
        </p:nvSpPr>
        <p:spPr bwMode="auto">
          <a:xfrm>
            <a:off x="3276600" y="2438400"/>
            <a:ext cx="2438400" cy="6096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TextBox 27"/>
          <p:cNvSpPr txBox="1"/>
          <p:nvPr/>
        </p:nvSpPr>
        <p:spPr>
          <a:xfrm>
            <a:off x="3276600" y="2514600"/>
            <a:ext cx="2438400" cy="461665"/>
          </a:xfrm>
          <a:prstGeom prst="rect">
            <a:avLst/>
          </a:prstGeom>
          <a:noFill/>
        </p:spPr>
        <p:txBody>
          <a:bodyPr wrap="square" rtlCol="0">
            <a:spAutoFit/>
          </a:bodyPr>
          <a:lstStyle/>
          <a:p>
            <a:pPr algn="ctr"/>
            <a:r>
              <a:rPr lang="en-US" sz="2400" b="1" dirty="0" smtClean="0">
                <a:solidFill>
                  <a:srgbClr val="FFFFFF"/>
                </a:solidFill>
              </a:rPr>
              <a:t>Antispam</a:t>
            </a:r>
          </a:p>
        </p:txBody>
      </p:sp>
      <p:sp>
        <p:nvSpPr>
          <p:cNvPr id="27" name="TextBox 26"/>
          <p:cNvSpPr txBox="1"/>
          <p:nvPr/>
        </p:nvSpPr>
        <p:spPr>
          <a:xfrm>
            <a:off x="3276600" y="3352800"/>
            <a:ext cx="2438400" cy="276999"/>
          </a:xfrm>
          <a:prstGeom prst="rect">
            <a:avLst/>
          </a:prstGeom>
          <a:noFill/>
        </p:spPr>
        <p:txBody>
          <a:bodyPr wrap="square" lIns="0" tIns="0" rIns="0" bIns="0" rtlCol="0">
            <a:spAutoFit/>
          </a:bodyPr>
          <a:lstStyle/>
          <a:p>
            <a:pPr algn="ctr"/>
            <a:r>
              <a:rPr lang="en-US" dirty="0" smtClean="0">
                <a:gradFill>
                  <a:gsLst>
                    <a:gs pos="0">
                      <a:schemeClr val="tx1"/>
                    </a:gs>
                    <a:gs pos="86000">
                      <a:schemeClr val="tx1"/>
                    </a:gs>
                  </a:gsLst>
                  <a:lin ang="5400000" scaled="0"/>
                </a:gradFill>
              </a:rPr>
              <a:t>Basic</a:t>
            </a:r>
          </a:p>
        </p:txBody>
      </p:sp>
      <p:sp>
        <p:nvSpPr>
          <p:cNvPr id="33" name="TextBox 32"/>
          <p:cNvSpPr txBox="1"/>
          <p:nvPr/>
        </p:nvSpPr>
        <p:spPr>
          <a:xfrm>
            <a:off x="228600" y="5729334"/>
            <a:ext cx="3581400" cy="276999"/>
          </a:xfrm>
          <a:prstGeom prst="rect">
            <a:avLst/>
          </a:prstGeom>
          <a:noFill/>
        </p:spPr>
        <p:txBody>
          <a:bodyPr wrap="square" lIns="0" tIns="0" rIns="0" bIns="0" rtlCol="0">
            <a:spAutoFit/>
          </a:bodyPr>
          <a:lstStyle/>
          <a:p>
            <a:pPr algn="ctr"/>
            <a:r>
              <a:rPr lang="en-US" dirty="0" smtClean="0">
                <a:gradFill>
                  <a:gsLst>
                    <a:gs pos="0">
                      <a:schemeClr val="tx1"/>
                    </a:gs>
                    <a:gs pos="86000">
                      <a:schemeClr val="tx1"/>
                    </a:gs>
                  </a:gsLst>
                  <a:lin ang="5400000" scaled="0"/>
                </a:gradFill>
              </a:rPr>
              <a:t>Standard CAL</a:t>
            </a:r>
          </a:p>
        </p:txBody>
      </p:sp>
      <p:sp>
        <p:nvSpPr>
          <p:cNvPr id="35" name="TextBox 34"/>
          <p:cNvSpPr txBox="1"/>
          <p:nvPr/>
        </p:nvSpPr>
        <p:spPr>
          <a:xfrm>
            <a:off x="4960832" y="5729334"/>
            <a:ext cx="1576699" cy="276999"/>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rPr>
              <a:t>Enterprise CAL</a:t>
            </a:r>
          </a:p>
        </p:txBody>
      </p:sp>
      <p:sp>
        <p:nvSpPr>
          <p:cNvPr id="38" name="Title 1"/>
          <p:cNvSpPr txBox="1">
            <a:spLocks/>
          </p:cNvSpPr>
          <p:nvPr/>
        </p:nvSpPr>
        <p:spPr>
          <a:xfrm>
            <a:off x="364209" y="230188"/>
            <a:ext cx="8686799"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solidFill>
                  <a:srgbClr val="CCFFCC"/>
                </a:solidFill>
                <a:effectLst/>
                <a:uLnTx/>
                <a:uFillTx/>
                <a:latin typeface="+mj-lt"/>
                <a:ea typeface="+mn-ea"/>
                <a:cs typeface="Arial" charset="0"/>
              </a:rPr>
              <a:t>Forefront/Exchange Better Together: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fill="hold"/>
                                        <p:tgtEl>
                                          <p:spTgt spid="23"/>
                                        </p:tgtEl>
                                        <p:attrNameLst>
                                          <p:attrName>ppt_x</p:attrName>
                                        </p:attrNameLst>
                                      </p:cBhvr>
                                      <p:tavLst>
                                        <p:tav tm="0">
                                          <p:val>
                                            <p:strVal val="#ppt_x"/>
                                          </p:val>
                                        </p:tav>
                                        <p:tav tm="100000">
                                          <p:val>
                                            <p:strVal val="#ppt_x"/>
                                          </p:val>
                                        </p:tav>
                                      </p:tavLst>
                                    </p:anim>
                                    <p:anim calcmode="lin" valueType="num">
                                      <p:cBhvr additive="base">
                                        <p:cTn id="70" dur="500" fill="hold"/>
                                        <p:tgtEl>
                                          <p:spTgt spid="2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ppt_x"/>
                                          </p:val>
                                        </p:tav>
                                        <p:tav tm="100000">
                                          <p:val>
                                            <p:strVal val="#ppt_x"/>
                                          </p:val>
                                        </p:tav>
                                      </p:tavLst>
                                    </p:anim>
                                    <p:anim calcmode="lin" valueType="num">
                                      <p:cBhvr additive="base">
                                        <p:cTn id="74" dur="500" fill="hold"/>
                                        <p:tgtEl>
                                          <p:spTgt spid="3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additive="base">
                                        <p:cTn id="77" dur="500" fill="hold"/>
                                        <p:tgtEl>
                                          <p:spTgt spid="10"/>
                                        </p:tgtEl>
                                        <p:attrNameLst>
                                          <p:attrName>ppt_x</p:attrName>
                                        </p:attrNameLst>
                                      </p:cBhvr>
                                      <p:tavLst>
                                        <p:tav tm="0">
                                          <p:val>
                                            <p:strVal val="#ppt_x"/>
                                          </p:val>
                                        </p:tav>
                                        <p:tav tm="100000">
                                          <p:val>
                                            <p:strVal val="#ppt_x"/>
                                          </p:val>
                                        </p:tav>
                                      </p:tavLst>
                                    </p:anim>
                                    <p:anim calcmode="lin" valueType="num">
                                      <p:cBhvr additive="base">
                                        <p:cTn id="78" dur="500" fill="hold"/>
                                        <p:tgtEl>
                                          <p:spTgt spid="10"/>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additive="base">
                                        <p:cTn id="81" dur="500" fill="hold"/>
                                        <p:tgtEl>
                                          <p:spTgt spid="31"/>
                                        </p:tgtEl>
                                        <p:attrNameLst>
                                          <p:attrName>ppt_x</p:attrName>
                                        </p:attrNameLst>
                                      </p:cBhvr>
                                      <p:tavLst>
                                        <p:tav tm="0">
                                          <p:val>
                                            <p:strVal val="#ppt_x"/>
                                          </p:val>
                                        </p:tav>
                                        <p:tav tm="100000">
                                          <p:val>
                                            <p:strVal val="#ppt_x"/>
                                          </p:val>
                                        </p:tav>
                                      </p:tavLst>
                                    </p:anim>
                                    <p:anim calcmode="lin" valueType="num">
                                      <p:cBhvr additive="base">
                                        <p:cTn id="82" dur="500" fill="hold"/>
                                        <p:tgtEl>
                                          <p:spTgt spid="3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fill="hold"/>
                                        <p:tgtEl>
                                          <p:spTgt spid="14"/>
                                        </p:tgtEl>
                                        <p:attrNameLst>
                                          <p:attrName>ppt_x</p:attrName>
                                        </p:attrNameLst>
                                      </p:cBhvr>
                                      <p:tavLst>
                                        <p:tav tm="0">
                                          <p:val>
                                            <p:strVal val="#ppt_x"/>
                                          </p:val>
                                        </p:tav>
                                        <p:tav tm="100000">
                                          <p:val>
                                            <p:strVal val="#ppt_x"/>
                                          </p:val>
                                        </p:tav>
                                      </p:tavLst>
                                    </p:anim>
                                    <p:anim calcmode="lin" valueType="num">
                                      <p:cBhvr additive="base">
                                        <p:cTn id="86" dur="500" fill="hold"/>
                                        <p:tgtEl>
                                          <p:spTgt spid="1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ppt_x"/>
                                          </p:val>
                                        </p:tav>
                                        <p:tav tm="100000">
                                          <p:val>
                                            <p:strVal val="#ppt_x"/>
                                          </p:val>
                                        </p:tav>
                                      </p:tavLst>
                                    </p:anim>
                                    <p:anim calcmode="lin" valueType="num">
                                      <p:cBhvr additive="base">
                                        <p:cTn id="90" dur="500" fill="hold"/>
                                        <p:tgtEl>
                                          <p:spTgt spid="3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additive="base">
                                        <p:cTn id="93" dur="500" fill="hold"/>
                                        <p:tgtEl>
                                          <p:spTgt spid="37"/>
                                        </p:tgtEl>
                                        <p:attrNameLst>
                                          <p:attrName>ppt_x</p:attrName>
                                        </p:attrNameLst>
                                      </p:cBhvr>
                                      <p:tavLst>
                                        <p:tav tm="0">
                                          <p:val>
                                            <p:strVal val="#ppt_x"/>
                                          </p:val>
                                        </p:tav>
                                        <p:tav tm="100000">
                                          <p:val>
                                            <p:strVal val="#ppt_x"/>
                                          </p:val>
                                        </p:tav>
                                      </p:tavLst>
                                    </p:anim>
                                    <p:anim calcmode="lin" valueType="num">
                                      <p:cBhvr additive="base">
                                        <p:cTn id="94" dur="500" fill="hold"/>
                                        <p:tgtEl>
                                          <p:spTgt spid="3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 calcmode="lin" valueType="num">
                                      <p:cBhvr additive="base">
                                        <p:cTn id="97" dur="500" fill="hold"/>
                                        <p:tgtEl>
                                          <p:spTgt spid="34"/>
                                        </p:tgtEl>
                                        <p:attrNameLst>
                                          <p:attrName>ppt_x</p:attrName>
                                        </p:attrNameLst>
                                      </p:cBhvr>
                                      <p:tavLst>
                                        <p:tav tm="0">
                                          <p:val>
                                            <p:strVal val="#ppt_x"/>
                                          </p:val>
                                        </p:tav>
                                        <p:tav tm="100000">
                                          <p:val>
                                            <p:strVal val="#ppt_x"/>
                                          </p:val>
                                        </p:tav>
                                      </p:tavLst>
                                    </p:anim>
                                    <p:anim calcmode="lin" valueType="num">
                                      <p:cBhvr additive="base">
                                        <p:cTn id="98" dur="500" fill="hold"/>
                                        <p:tgtEl>
                                          <p:spTgt spid="34"/>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fill="hold"/>
                                        <p:tgtEl>
                                          <p:spTgt spid="26"/>
                                        </p:tgtEl>
                                        <p:attrNameLst>
                                          <p:attrName>ppt_x</p:attrName>
                                        </p:attrNameLst>
                                      </p:cBhvr>
                                      <p:tavLst>
                                        <p:tav tm="0">
                                          <p:val>
                                            <p:strVal val="#ppt_x"/>
                                          </p:val>
                                        </p:tav>
                                        <p:tav tm="100000">
                                          <p:val>
                                            <p:strVal val="#ppt_x"/>
                                          </p:val>
                                        </p:tav>
                                      </p:tavLst>
                                    </p:anim>
                                    <p:anim calcmode="lin" valueType="num">
                                      <p:cBhvr additive="base">
                                        <p:cTn id="10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6" grpId="0" animBg="1"/>
      <p:bldP spid="23" grpId="0" animBg="1"/>
      <p:bldP spid="24" grpId="0" animBg="1"/>
      <p:bldP spid="4" grpId="0" animBg="1"/>
      <p:bldP spid="5" grpId="0" animBg="1"/>
      <p:bldP spid="10" grpId="0" animBg="1"/>
      <p:bldP spid="12" grpId="0" animBg="1"/>
      <p:bldP spid="13" grpId="0" animBg="1"/>
      <p:bldP spid="14" grpId="0" animBg="1"/>
      <p:bldP spid="15" grpId="0"/>
      <p:bldP spid="16" grpId="0"/>
      <p:bldP spid="17" grpId="0"/>
      <p:bldP spid="19" grpId="0"/>
      <p:bldP spid="20" grpId="0"/>
      <p:bldP spid="30" grpId="0"/>
      <p:bldP spid="31" grpId="0"/>
      <p:bldP spid="26" grpId="0" animBg="1"/>
      <p:bldP spid="34" grpId="0"/>
      <p:bldP spid="25" grpId="0" animBg="1"/>
      <p:bldP spid="28" grpId="0"/>
      <p:bldP spid="27" grpId="0"/>
      <p:bldP spid="33"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1"/>
            <a:ext cx="8375946" cy="918148"/>
          </a:xfrm>
        </p:spPr>
        <p:txBody>
          <a:bodyPr/>
          <a:lstStyle/>
          <a:p>
            <a:r>
              <a:rPr lang="en-US" dirty="0" smtClean="0"/>
              <a:t>Industry-Leading Performance</a:t>
            </a:r>
            <a:br>
              <a:rPr lang="en-US" dirty="0" smtClean="0"/>
            </a:br>
            <a:endParaRPr lang="en-US" dirty="0">
              <a:solidFill>
                <a:schemeClr val="tx2"/>
              </a:solidFill>
            </a:endParaRPr>
          </a:p>
        </p:txBody>
      </p:sp>
      <p:sp>
        <p:nvSpPr>
          <p:cNvPr id="3" name="Text Placeholder 2"/>
          <p:cNvSpPr>
            <a:spLocks noGrp="1"/>
          </p:cNvSpPr>
          <p:nvPr>
            <p:ph idx="1"/>
          </p:nvPr>
        </p:nvSpPr>
        <p:spPr>
          <a:xfrm>
            <a:off x="381000" y="2532333"/>
            <a:ext cx="8670010" cy="4615467"/>
          </a:xfrm>
        </p:spPr>
        <p:txBody>
          <a:bodyPr/>
          <a:lstStyle/>
          <a:p>
            <a:r>
              <a:rPr lang="en-US" sz="3600" dirty="0" smtClean="0"/>
              <a:t>West Coast Labs:</a:t>
            </a:r>
          </a:p>
          <a:p>
            <a:pPr lvl="1"/>
            <a:r>
              <a:rPr lang="en-US" sz="3200" dirty="0" smtClean="0"/>
              <a:t>Spam Catch Rate above 99%</a:t>
            </a:r>
          </a:p>
          <a:p>
            <a:pPr lvl="1"/>
            <a:r>
              <a:rPr lang="en-US" sz="3200" dirty="0" smtClean="0"/>
              <a:t>Premium Antispam certification</a:t>
            </a:r>
            <a:endParaRPr lang="en-US" sz="2800" dirty="0" smtClean="0"/>
          </a:p>
          <a:p>
            <a:r>
              <a:rPr lang="en-US" sz="3600" dirty="0" smtClean="0"/>
              <a:t>Virus Bulletin:</a:t>
            </a:r>
          </a:p>
          <a:p>
            <a:pPr lvl="1"/>
            <a:r>
              <a:rPr lang="en-US" sz="3200" dirty="0" smtClean="0"/>
              <a:t>Continuous Spam Catch Rate above 99%:</a:t>
            </a:r>
          </a:p>
          <a:p>
            <a:pPr lvl="2"/>
            <a:r>
              <a:rPr lang="en-US" dirty="0" smtClean="0"/>
              <a:t>99.77% (September 2009)</a:t>
            </a:r>
          </a:p>
          <a:p>
            <a:pPr lvl="2"/>
            <a:r>
              <a:rPr lang="en-US" dirty="0" smtClean="0"/>
              <a:t>99.46% (November 2009)</a:t>
            </a:r>
          </a:p>
          <a:p>
            <a:pPr lvl="1">
              <a:buNone/>
            </a:pPr>
            <a:endParaRPr lang="en-US" sz="3200" dirty="0" smtClean="0"/>
          </a:p>
          <a:p>
            <a:pPr lvl="1"/>
            <a:endParaRPr lang="en-US" sz="3200" dirty="0" smtClean="0"/>
          </a:p>
        </p:txBody>
      </p:sp>
      <p:pic>
        <p:nvPicPr>
          <p:cNvPr id="1028" name="Picture 4"/>
          <p:cNvPicPr>
            <a:picLocks noChangeAspect="1" noChangeArrowheads="1"/>
          </p:cNvPicPr>
          <p:nvPr/>
        </p:nvPicPr>
        <p:blipFill>
          <a:blip r:embed="rId3"/>
          <a:srcRect/>
          <a:stretch>
            <a:fillRect/>
          </a:stretch>
        </p:blipFill>
        <p:spPr bwMode="auto">
          <a:xfrm>
            <a:off x="6366498" y="1981623"/>
            <a:ext cx="981075" cy="1295400"/>
          </a:xfrm>
          <a:prstGeom prst="rect">
            <a:avLst/>
          </a:prstGeom>
          <a:noFill/>
          <a:ln w="9525">
            <a:noFill/>
            <a:miter lim="800000"/>
            <a:headEnd/>
            <a:tailEnd/>
          </a:ln>
          <a:effectLst/>
        </p:spPr>
      </p:pic>
      <p:pic>
        <p:nvPicPr>
          <p:cNvPr id="99330" name="Picture 2" descr="C:\Users\alexni\AppData\Local\Microsoft\Windows\Temporary Internet Files\Content.Outlook\1B6G46VC\VBSpam-gold-Nov09.gif"/>
          <p:cNvPicPr>
            <a:picLocks noChangeAspect="1" noChangeArrowheads="1"/>
          </p:cNvPicPr>
          <p:nvPr/>
        </p:nvPicPr>
        <p:blipFill>
          <a:blip r:embed="rId4"/>
          <a:srcRect/>
          <a:stretch>
            <a:fillRect/>
          </a:stretch>
        </p:blipFill>
        <p:spPr bwMode="auto">
          <a:xfrm>
            <a:off x="7517652" y="2001479"/>
            <a:ext cx="968322" cy="1305744"/>
          </a:xfrm>
          <a:prstGeom prst="rect">
            <a:avLst/>
          </a:prstGeom>
          <a:noFill/>
        </p:spPr>
      </p:pic>
      <p:sp>
        <p:nvSpPr>
          <p:cNvPr id="6" name="Title 1"/>
          <p:cNvSpPr txBox="1">
            <a:spLocks/>
          </p:cNvSpPr>
          <p:nvPr/>
        </p:nvSpPr>
        <p:spPr>
          <a:xfrm>
            <a:off x="427220" y="944514"/>
            <a:ext cx="8382000" cy="443198"/>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150" normalizeH="0" baseline="0" noProof="0" dirty="0" smtClean="0">
                <a:ln w="3175">
                  <a:noFill/>
                </a:ln>
                <a:solidFill>
                  <a:schemeClr val="tx2"/>
                </a:solidFill>
                <a:effectLst>
                  <a:outerShdw blurRad="38100" dist="38100" dir="2700000" algn="tl">
                    <a:srgbClr val="000000">
                      <a:alpha val="43137"/>
                    </a:srgbClr>
                  </a:outerShdw>
                </a:effectLst>
                <a:uLnTx/>
                <a:uFillTx/>
                <a:latin typeface="+mj-lt"/>
                <a:ea typeface="+mn-ea"/>
                <a:cs typeface="Arial" charset="0"/>
              </a:rPr>
              <a:t>360</a:t>
            </a:r>
            <a:r>
              <a:rPr kumimoji="0" lang="en-US" sz="3200" b="0" i="0" u="none" strike="noStrike" kern="1200" cap="none" spc="-150" normalizeH="0" baseline="50000" noProof="0" dirty="0" smtClean="0">
                <a:ln w="3175">
                  <a:noFill/>
                </a:ln>
                <a:solidFill>
                  <a:schemeClr val="tx2"/>
                </a:solidFill>
                <a:effectLst>
                  <a:outerShdw blurRad="38100" dist="38100" dir="2700000" algn="tl">
                    <a:srgbClr val="000000">
                      <a:alpha val="43137"/>
                    </a:srgbClr>
                  </a:outerShdw>
                </a:effectLst>
                <a:uLnTx/>
                <a:uFillTx/>
                <a:latin typeface="+mj-lt"/>
                <a:ea typeface="+mn-ea"/>
                <a:cs typeface="Arial" charset="0"/>
              </a:rPr>
              <a:t>0</a:t>
            </a:r>
            <a:r>
              <a:rPr kumimoji="0" lang="en-US" sz="3200" b="0" i="0" u="none" strike="noStrike" kern="1200" cap="none" spc="-150" normalizeH="0" baseline="0" noProof="0" dirty="0" smtClean="0">
                <a:ln w="3175">
                  <a:noFill/>
                </a:ln>
                <a:solidFill>
                  <a:schemeClr val="tx2"/>
                </a:solidFill>
                <a:effectLst>
                  <a:outerShdw blurRad="38100" dist="38100" dir="2700000" algn="tl">
                    <a:srgbClr val="000000">
                      <a:alpha val="43137"/>
                    </a:srgbClr>
                  </a:outerShdw>
                </a:effectLst>
                <a:uLnTx/>
                <a:uFillTx/>
                <a:latin typeface="+mj-lt"/>
                <a:ea typeface="+mn-ea"/>
                <a:cs typeface="Arial" charset="0"/>
              </a:rPr>
              <a:t> Malware  and Spam Protection</a:t>
            </a:r>
            <a:endParaRPr kumimoji="0" lang="en-US" sz="3200" b="0" i="0" u="none" strike="noStrike" kern="1200" cap="none" spc="-150" normalizeH="0" baseline="0" noProof="0" dirty="0">
              <a:ln w="3175">
                <a:noFill/>
              </a:ln>
              <a:solidFill>
                <a:schemeClr val="tx2"/>
              </a:solidFill>
              <a:effectLst>
                <a:outerShdw blurRad="38100" dist="38100" dir="2700000" algn="tl">
                  <a:srgbClr val="000000">
                    <a:alpha val="43137"/>
                  </a:srgbClr>
                </a:outerShdw>
              </a:effectLst>
              <a:uLnTx/>
              <a:uFillTx/>
              <a:latin typeface="+mj-lt"/>
              <a:ea typeface="+mn-ea"/>
              <a:cs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blinds(horizontal)">
                                      <p:cBhvr>
                                        <p:cTn id="10" dur="500"/>
                                        <p:tgtEl>
                                          <p:spTgt spid="102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linds(horizontal)">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500"/>
                                        <p:tgtEl>
                                          <p:spTgt spid="3">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99330"/>
                                        </p:tgtEl>
                                        <p:attrNameLst>
                                          <p:attrName>style.visibility</p:attrName>
                                        </p:attrNameLst>
                                      </p:cBhvr>
                                      <p:to>
                                        <p:strVal val="visible"/>
                                      </p:to>
                                    </p:set>
                                    <p:animEffect transition="in" filter="blinds(horizontal)">
                                      <p:cBhvr>
                                        <p:cTn id="24" dur="500"/>
                                        <p:tgtEl>
                                          <p:spTgt spid="9933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blinds(horizontal)">
                                      <p:cBhvr>
                                        <p:cTn id="30" dur="500"/>
                                        <p:tgtEl>
                                          <p:spTgt spid="3">
                                            <p:txEl>
                                              <p:pRg st="5" end="5"/>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blinds(horizontal)">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00663_box_green"/>
          <p:cNvPicPr>
            <a:picLocks noChangeAspect="1" noChangeArrowheads="1"/>
          </p:cNvPicPr>
          <p:nvPr/>
        </p:nvPicPr>
        <p:blipFill>
          <a:blip r:embed="rId3">
            <a:lum bright="70000" contrast="100000"/>
          </a:blip>
          <a:srcRect/>
          <a:stretch>
            <a:fillRect/>
          </a:stretch>
        </p:blipFill>
        <p:spPr bwMode="ltGray">
          <a:xfrm>
            <a:off x="371965" y="1767322"/>
            <a:ext cx="8500820" cy="3037826"/>
          </a:xfrm>
          <a:prstGeom prst="rect">
            <a:avLst/>
          </a:prstGeom>
          <a:noFill/>
        </p:spPr>
      </p:pic>
      <p:sp>
        <p:nvSpPr>
          <p:cNvPr id="3" name="Text Placeholder 2"/>
          <p:cNvSpPr>
            <a:spLocks noGrp="1"/>
          </p:cNvSpPr>
          <p:nvPr>
            <p:ph type="body" idx="1"/>
          </p:nvPr>
        </p:nvSpPr>
        <p:spPr>
          <a:xfrm>
            <a:off x="821411" y="2373039"/>
            <a:ext cx="7632915" cy="1950985"/>
          </a:xfrm>
        </p:spPr>
        <p:txBody>
          <a:bodyPr/>
          <a:lstStyle/>
          <a:p>
            <a:pPr algn="ctr">
              <a:buNone/>
            </a:pPr>
            <a:r>
              <a:rPr lang="en-US" sz="4800" dirty="0" smtClean="0">
                <a:solidFill>
                  <a:schemeClr val="tx1"/>
                </a:solidFill>
              </a:rPr>
              <a:t>Forefront Protection 2010 for Exchange Server Deployment Options</a:t>
            </a:r>
            <a:endParaRPr lang="en-US" sz="4800" dirty="0">
              <a:solidFill>
                <a:schemeClr val="tx1"/>
              </a:solidFill>
            </a:endParaRPr>
          </a:p>
        </p:txBody>
      </p:sp>
      <p:pic>
        <p:nvPicPr>
          <p:cNvPr id="5" name="Picture 3"/>
          <p:cNvPicPr>
            <a:picLocks noChangeAspect="1" noChangeArrowheads="1"/>
          </p:cNvPicPr>
          <p:nvPr/>
        </p:nvPicPr>
        <p:blipFill>
          <a:blip r:embed="rId4"/>
          <a:srcRect/>
          <a:stretch>
            <a:fillRect/>
          </a:stretch>
        </p:blipFill>
        <p:spPr bwMode="auto">
          <a:xfrm>
            <a:off x="135182" y="166609"/>
            <a:ext cx="1255224" cy="389889"/>
          </a:xfrm>
          <a:prstGeom prst="rect">
            <a:avLst/>
          </a:prstGeom>
          <a:noFill/>
          <a:ln w="9525">
            <a:noFill/>
            <a:miter lim="800000"/>
            <a:headEnd/>
            <a:tailEnd/>
          </a:ln>
          <a:effectLst/>
        </p:spPr>
      </p:pic>
      <p:sp>
        <p:nvSpPr>
          <p:cNvPr id="6" name="Rectangle 1024015"/>
          <p:cNvSpPr>
            <a:spLocks noChangeArrowheads="1"/>
          </p:cNvSpPr>
          <p:nvPr/>
        </p:nvSpPr>
        <p:spPr bwMode="gray">
          <a:xfrm>
            <a:off x="384556" y="453877"/>
            <a:ext cx="3496889" cy="339115"/>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Protection 2010 for Exchange Server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7" name="Straight Connector 186"/>
          <p:cNvCxnSpPr/>
          <p:nvPr/>
        </p:nvCxnSpPr>
        <p:spPr>
          <a:xfrm>
            <a:off x="5852160" y="5478087"/>
            <a:ext cx="722125" cy="36143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Straight Connector 1024003"/>
          <p:cNvSpPr>
            <a:spLocks noChangeShapeType="1"/>
          </p:cNvSpPr>
          <p:nvPr/>
        </p:nvSpPr>
        <p:spPr bwMode="auto">
          <a:xfrm>
            <a:off x="5791199" y="2357775"/>
            <a:ext cx="0" cy="614026"/>
          </a:xfrm>
          <a:prstGeom prst="line">
            <a:avLst/>
          </a:prstGeom>
          <a:noFill/>
          <a:ln w="76200" algn="ctr">
            <a:solidFill>
              <a:schemeClr val="tx1"/>
            </a:solidFill>
            <a:round/>
            <a:headEnd/>
            <a:tailEnd/>
          </a:ln>
        </p:spPr>
        <p:txBody>
          <a:bodyPr/>
          <a:lstStyle/>
          <a:p>
            <a:endParaRPr lang="en-US"/>
          </a:p>
        </p:txBody>
      </p:sp>
      <p:cxnSp>
        <p:nvCxnSpPr>
          <p:cNvPr id="90" name="Straight Connector 89"/>
          <p:cNvCxnSpPr/>
          <p:nvPr/>
        </p:nvCxnSpPr>
        <p:spPr>
          <a:xfrm rot="16200000" flipV="1">
            <a:off x="5465621" y="4202081"/>
            <a:ext cx="640080" cy="6"/>
          </a:xfrm>
          <a:prstGeom prst="line">
            <a:avLst/>
          </a:prstGeom>
          <a:noFill/>
          <a:ln w="76200" algn="ctr">
            <a:solidFill>
              <a:schemeClr val="tx1"/>
            </a:solidFill>
            <a:round/>
            <a:headEnd/>
            <a:tailEnd/>
          </a:ln>
        </p:spPr>
      </p:cxnSp>
      <p:sp>
        <p:nvSpPr>
          <p:cNvPr id="94" name="Title 93"/>
          <p:cNvSpPr>
            <a:spLocks noGrp="1"/>
          </p:cNvSpPr>
          <p:nvPr>
            <p:ph type="title"/>
          </p:nvPr>
        </p:nvSpPr>
        <p:spPr>
          <a:xfrm>
            <a:off x="0" y="30676"/>
            <a:ext cx="9144000" cy="775656"/>
          </a:xfrm>
        </p:spPr>
        <p:txBody>
          <a:bodyPr/>
          <a:lstStyle/>
          <a:p>
            <a:r>
              <a:rPr lang="en-US" sz="4000" dirty="0" smtClean="0"/>
              <a:t>Forefront Protection 2010 for Exchange Server</a:t>
            </a:r>
            <a:endParaRPr lang="en-US" sz="4000" dirty="0"/>
          </a:p>
        </p:txBody>
      </p:sp>
      <p:sp>
        <p:nvSpPr>
          <p:cNvPr id="13316" name="Rounded Rectangle 1024002"/>
          <p:cNvSpPr>
            <a:spLocks noChangeArrowheads="1"/>
          </p:cNvSpPr>
          <p:nvPr/>
        </p:nvSpPr>
        <p:spPr bwMode="gray">
          <a:xfrm>
            <a:off x="4156364" y="1172095"/>
            <a:ext cx="4987636" cy="5077688"/>
          </a:xfrm>
          <a:prstGeom prst="roundRect">
            <a:avLst>
              <a:gd name="adj" fmla="val 2389"/>
            </a:avLst>
          </a:prstGeom>
          <a:gradFill rotWithShape="1">
            <a:gsLst>
              <a:gs pos="0">
                <a:srgbClr val="FF9933">
                  <a:alpha val="67998"/>
                </a:srgbClr>
              </a:gs>
              <a:gs pos="100000">
                <a:srgbClr val="FF9933">
                  <a:alpha val="24001"/>
                </a:srgbClr>
              </a:gs>
            </a:gsLst>
            <a:lin ang="5400000" scaled="1"/>
          </a:gradFill>
          <a:ln w="9525">
            <a:noFill/>
            <a:round/>
            <a:headEnd/>
            <a:tailEnd/>
          </a:ln>
        </p:spPr>
        <p:txBody>
          <a:bodyPr wrap="none" anchor="ctr"/>
          <a:lstStyle/>
          <a:p>
            <a:pPr algn="ctr" eaLnBrk="1" hangingPunct="1">
              <a:lnSpc>
                <a:spcPct val="100000"/>
              </a:lnSpc>
              <a:spcBef>
                <a:spcPct val="0"/>
              </a:spcBef>
            </a:pPr>
            <a:endParaRPr lang="en-US" sz="1800" b="0" dirty="0">
              <a:latin typeface="Arial" pitchFamily="34" charset="0"/>
            </a:endParaRPr>
          </a:p>
        </p:txBody>
      </p:sp>
      <p:sp>
        <p:nvSpPr>
          <p:cNvPr id="13317" name="Straight Connector 1024003"/>
          <p:cNvSpPr>
            <a:spLocks noChangeShapeType="1"/>
          </p:cNvSpPr>
          <p:nvPr/>
        </p:nvSpPr>
        <p:spPr bwMode="auto">
          <a:xfrm flipV="1">
            <a:off x="2618510" y="2103120"/>
            <a:ext cx="2144684" cy="0"/>
          </a:xfrm>
          <a:prstGeom prst="line">
            <a:avLst/>
          </a:prstGeom>
          <a:noFill/>
          <a:ln w="76200" algn="ctr">
            <a:solidFill>
              <a:schemeClr val="tx1"/>
            </a:solidFill>
            <a:round/>
            <a:headEnd/>
            <a:tailEnd/>
          </a:ln>
        </p:spPr>
        <p:txBody>
          <a:bodyPr/>
          <a:lstStyle/>
          <a:p>
            <a:endParaRPr lang="en-US"/>
          </a:p>
        </p:txBody>
      </p:sp>
      <p:sp>
        <p:nvSpPr>
          <p:cNvPr id="13321" name="Rounded Rectangle 1024007"/>
          <p:cNvSpPr>
            <a:spLocks noChangeArrowheads="1"/>
          </p:cNvSpPr>
          <p:nvPr/>
        </p:nvSpPr>
        <p:spPr bwMode="gray">
          <a:xfrm rot="10800000">
            <a:off x="7485635" y="2962186"/>
            <a:ext cx="1476375" cy="1040848"/>
          </a:xfrm>
          <a:prstGeom prst="roundRect">
            <a:avLst>
              <a:gd name="adj" fmla="val 6412"/>
            </a:avLst>
          </a:prstGeom>
          <a:gradFill rotWithShape="1">
            <a:gsLst>
              <a:gs pos="0">
                <a:schemeClr val="tx1">
                  <a:alpha val="17998"/>
                </a:schemeClr>
              </a:gs>
              <a:gs pos="100000">
                <a:schemeClr val="tx1">
                  <a:alpha val="67000"/>
                </a:schemeClr>
              </a:gs>
            </a:gsLst>
            <a:lin ang="5400000" scaled="1"/>
          </a:gradFill>
          <a:ln w="9525">
            <a:noFill/>
            <a:round/>
            <a:headEnd/>
            <a:tailEnd/>
          </a:ln>
        </p:spPr>
        <p:txBody>
          <a:bodyPr rot="10800000" wrap="none" anchor="ctr"/>
          <a:lstStyle/>
          <a:p>
            <a:pPr algn="ctr" eaLnBrk="1" hangingPunct="1">
              <a:lnSpc>
                <a:spcPct val="100000"/>
              </a:lnSpc>
              <a:spcBef>
                <a:spcPct val="0"/>
              </a:spcBef>
            </a:pPr>
            <a:endParaRPr lang="en-US" sz="1800" b="0">
              <a:latin typeface="Arial" pitchFamily="34" charset="0"/>
            </a:endParaRPr>
          </a:p>
        </p:txBody>
      </p:sp>
      <p:sp>
        <p:nvSpPr>
          <p:cNvPr id="13326" name="Rectangle 1024012"/>
          <p:cNvSpPr>
            <a:spLocks noChangeArrowheads="1"/>
          </p:cNvSpPr>
          <p:nvPr/>
        </p:nvSpPr>
        <p:spPr bwMode="gray">
          <a:xfrm>
            <a:off x="4372494" y="1096691"/>
            <a:ext cx="4339243" cy="461661"/>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2400" dirty="0">
                <a:solidFill>
                  <a:srgbClr val="FFFF00"/>
                </a:solidFill>
              </a:rPr>
              <a:t>Enterprise Network</a:t>
            </a:r>
          </a:p>
        </p:txBody>
      </p:sp>
      <p:sp>
        <p:nvSpPr>
          <p:cNvPr id="13327" name="Rectangle 1024013"/>
          <p:cNvSpPr>
            <a:spLocks noChangeArrowheads="1"/>
          </p:cNvSpPr>
          <p:nvPr/>
        </p:nvSpPr>
        <p:spPr bwMode="gray">
          <a:xfrm>
            <a:off x="0" y="2281719"/>
            <a:ext cx="1180408" cy="307773"/>
          </a:xfrm>
          <a:prstGeom prst="rect">
            <a:avLst/>
          </a:prstGeom>
          <a:noFill/>
          <a:ln w="9525">
            <a:noFill/>
            <a:miter lim="800000"/>
            <a:headEnd/>
            <a:tailEnd/>
          </a:ln>
        </p:spPr>
        <p:txBody>
          <a:bodyPr wrap="square" lIns="91436" tIns="45718" rIns="91436" bIns="45718" anchor="ctr">
            <a:spAutoFit/>
          </a:bodyPr>
          <a:lstStyle/>
          <a:p>
            <a:pPr eaLnBrk="1" hangingPunct="1">
              <a:lnSpc>
                <a:spcPct val="100000"/>
              </a:lnSpc>
              <a:spcBef>
                <a:spcPct val="0"/>
              </a:spcBef>
            </a:pPr>
            <a:r>
              <a:rPr lang="en-US" sz="1400" dirty="0" smtClean="0"/>
              <a:t>External Mail</a:t>
            </a:r>
            <a:endParaRPr lang="en-US" sz="1400" dirty="0"/>
          </a:p>
        </p:txBody>
      </p:sp>
      <p:sp>
        <p:nvSpPr>
          <p:cNvPr id="13331" name="Rectangle 1024017"/>
          <p:cNvSpPr>
            <a:spLocks noChangeArrowheads="1"/>
          </p:cNvSpPr>
          <p:nvPr/>
        </p:nvSpPr>
        <p:spPr bwMode="gray">
          <a:xfrm>
            <a:off x="7459287" y="2864974"/>
            <a:ext cx="1676400" cy="1200325"/>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2000" b="1" dirty="0" smtClean="0">
                <a:solidFill>
                  <a:schemeClr val="bg1"/>
                </a:solidFill>
              </a:rPr>
              <a:t>Unified Messaging</a:t>
            </a:r>
          </a:p>
          <a:p>
            <a:pPr algn="ctr" eaLnBrk="1" hangingPunct="1">
              <a:lnSpc>
                <a:spcPct val="100000"/>
              </a:lnSpc>
              <a:spcBef>
                <a:spcPct val="0"/>
              </a:spcBef>
            </a:pPr>
            <a:r>
              <a:rPr lang="en-US" sz="1600" dirty="0" smtClean="0">
                <a:solidFill>
                  <a:schemeClr val="bg1"/>
                </a:solidFill>
              </a:rPr>
              <a:t>Voice mail &amp; </a:t>
            </a:r>
            <a:br>
              <a:rPr lang="en-US" sz="1600" dirty="0" smtClean="0">
                <a:solidFill>
                  <a:schemeClr val="bg1"/>
                </a:solidFill>
              </a:rPr>
            </a:br>
            <a:r>
              <a:rPr lang="en-US" sz="1600" dirty="0" smtClean="0">
                <a:solidFill>
                  <a:schemeClr val="bg1"/>
                </a:solidFill>
              </a:rPr>
              <a:t>voice access</a:t>
            </a:r>
            <a:endParaRPr lang="en-US" sz="1600" dirty="0">
              <a:solidFill>
                <a:schemeClr val="bg1"/>
              </a:solidFill>
            </a:endParaRPr>
          </a:p>
        </p:txBody>
      </p:sp>
      <p:pic>
        <p:nvPicPr>
          <p:cNvPr id="13362" name="Rectangle 1024078"/>
          <p:cNvPicPr>
            <a:picLocks noChangeAspect="1" noChangeArrowheads="1"/>
          </p:cNvPicPr>
          <p:nvPr/>
        </p:nvPicPr>
        <p:blipFill>
          <a:blip r:embed="rId4" cstate="print"/>
          <a:srcRect/>
          <a:stretch>
            <a:fillRect/>
          </a:stretch>
        </p:blipFill>
        <p:spPr bwMode="gray">
          <a:xfrm flipV="1">
            <a:off x="8031548" y="4418381"/>
            <a:ext cx="304800" cy="283368"/>
          </a:xfrm>
          <a:prstGeom prst="rect">
            <a:avLst/>
          </a:prstGeom>
          <a:noFill/>
          <a:ln w="9525">
            <a:noFill/>
            <a:miter lim="800000"/>
            <a:headEnd/>
            <a:tailEnd/>
          </a:ln>
        </p:spPr>
      </p:pic>
      <p:sp>
        <p:nvSpPr>
          <p:cNvPr id="69" name="Straight Connector 1024003"/>
          <p:cNvSpPr>
            <a:spLocks noChangeShapeType="1"/>
          </p:cNvSpPr>
          <p:nvPr/>
        </p:nvSpPr>
        <p:spPr bwMode="auto">
          <a:xfrm>
            <a:off x="394251" y="2101017"/>
            <a:ext cx="1841873" cy="35353"/>
          </a:xfrm>
          <a:prstGeom prst="line">
            <a:avLst/>
          </a:prstGeom>
          <a:noFill/>
          <a:ln w="76200" algn="ctr">
            <a:solidFill>
              <a:schemeClr val="tx1"/>
            </a:solidFill>
            <a:round/>
            <a:headEnd/>
            <a:tailEnd/>
          </a:ln>
        </p:spPr>
        <p:txBody>
          <a:bodyPr/>
          <a:lstStyle/>
          <a:p>
            <a:endParaRPr lang="en-US"/>
          </a:p>
        </p:txBody>
      </p:sp>
      <p:sp>
        <p:nvSpPr>
          <p:cNvPr id="13319" name="Rounded Rectangle 1024005"/>
          <p:cNvSpPr>
            <a:spLocks noChangeArrowheads="1"/>
          </p:cNvSpPr>
          <p:nvPr/>
        </p:nvSpPr>
        <p:spPr bwMode="gray">
          <a:xfrm rot="10800000">
            <a:off x="4751045" y="1666239"/>
            <a:ext cx="1724569" cy="695959"/>
          </a:xfrm>
          <a:prstGeom prst="roundRect">
            <a:avLst>
              <a:gd name="adj" fmla="val 6412"/>
            </a:avLst>
          </a:prstGeom>
          <a:gradFill rotWithShape="1">
            <a:gsLst>
              <a:gs pos="0">
                <a:schemeClr val="tx1">
                  <a:alpha val="17998"/>
                </a:schemeClr>
              </a:gs>
              <a:gs pos="100000">
                <a:schemeClr val="tx1">
                  <a:alpha val="67000"/>
                </a:schemeClr>
              </a:gs>
            </a:gsLst>
            <a:lin ang="5400000" scaled="1"/>
          </a:gradFill>
          <a:ln w="9525">
            <a:noFill/>
            <a:round/>
            <a:headEnd/>
            <a:tailEnd/>
          </a:ln>
        </p:spPr>
        <p:txBody>
          <a:bodyPr rot="10800000" wrap="none" anchor="ctr"/>
          <a:lstStyle/>
          <a:p>
            <a:pPr algn="ctr" eaLnBrk="1" hangingPunct="1">
              <a:lnSpc>
                <a:spcPct val="100000"/>
              </a:lnSpc>
              <a:spcBef>
                <a:spcPct val="0"/>
              </a:spcBef>
            </a:pPr>
            <a:endParaRPr lang="en-US" sz="1800" b="0">
              <a:latin typeface="Arial" pitchFamily="34" charset="0"/>
            </a:endParaRPr>
          </a:p>
        </p:txBody>
      </p:sp>
      <p:sp>
        <p:nvSpPr>
          <p:cNvPr id="13330" name="Rectangle 1024016"/>
          <p:cNvSpPr>
            <a:spLocks noChangeArrowheads="1"/>
          </p:cNvSpPr>
          <p:nvPr/>
        </p:nvSpPr>
        <p:spPr bwMode="gray">
          <a:xfrm>
            <a:off x="4784301" y="1727661"/>
            <a:ext cx="1732877" cy="533400"/>
          </a:xfrm>
          <a:prstGeom prst="rect">
            <a:avLst/>
          </a:prstGeom>
          <a:noFill/>
          <a:ln w="9525">
            <a:noFill/>
            <a:miter lim="800000"/>
            <a:headEnd/>
            <a:tailEnd/>
          </a:ln>
        </p:spPr>
        <p:txBody>
          <a:bodyPr lIns="91436" tIns="45718" rIns="91436" bIns="45718" anchor="ctr"/>
          <a:lstStyle/>
          <a:p>
            <a:pPr algn="ctr" eaLnBrk="1" hangingPunct="1">
              <a:lnSpc>
                <a:spcPct val="100000"/>
              </a:lnSpc>
              <a:spcBef>
                <a:spcPct val="0"/>
              </a:spcBef>
            </a:pPr>
            <a:r>
              <a:rPr lang="en-US" sz="2000" b="1" dirty="0" smtClean="0">
                <a:solidFill>
                  <a:schemeClr val="bg1"/>
                </a:solidFill>
              </a:rPr>
              <a:t>Hub Transport</a:t>
            </a:r>
          </a:p>
          <a:p>
            <a:pPr algn="ctr" eaLnBrk="1" hangingPunct="1">
              <a:lnSpc>
                <a:spcPct val="100000"/>
              </a:lnSpc>
              <a:spcBef>
                <a:spcPct val="0"/>
              </a:spcBef>
            </a:pPr>
            <a:r>
              <a:rPr lang="en-US" sz="1600" dirty="0" smtClean="0">
                <a:solidFill>
                  <a:schemeClr val="bg1"/>
                </a:solidFill>
              </a:rPr>
              <a:t>Routing </a:t>
            </a:r>
            <a:r>
              <a:rPr lang="en-US" sz="1600" dirty="0">
                <a:solidFill>
                  <a:schemeClr val="bg1"/>
                </a:solidFill>
              </a:rPr>
              <a:t>&amp; Policy</a:t>
            </a:r>
          </a:p>
        </p:txBody>
      </p:sp>
      <p:sp>
        <p:nvSpPr>
          <p:cNvPr id="72" name="Rectangle 1024013"/>
          <p:cNvSpPr>
            <a:spLocks noChangeArrowheads="1"/>
          </p:cNvSpPr>
          <p:nvPr/>
        </p:nvSpPr>
        <p:spPr bwMode="gray">
          <a:xfrm>
            <a:off x="45616" y="4669252"/>
            <a:ext cx="1219200" cy="523216"/>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400" dirty="0" smtClean="0"/>
              <a:t>Web browser</a:t>
            </a:r>
            <a:endParaRPr lang="en-US" sz="1400" dirty="0"/>
          </a:p>
        </p:txBody>
      </p:sp>
      <p:grpSp>
        <p:nvGrpSpPr>
          <p:cNvPr id="3" name="Group 40"/>
          <p:cNvGrpSpPr>
            <a:grpSpLocks/>
          </p:cNvGrpSpPr>
          <p:nvPr/>
        </p:nvGrpSpPr>
        <p:grpSpPr bwMode="auto">
          <a:xfrm>
            <a:off x="1188616" y="5421312"/>
            <a:ext cx="914400" cy="674688"/>
            <a:chOff x="528" y="2832"/>
            <a:chExt cx="576" cy="425"/>
          </a:xfrm>
        </p:grpSpPr>
        <p:sp>
          <p:nvSpPr>
            <p:cNvPr id="77" name="Oval 1024040"/>
            <p:cNvSpPr>
              <a:spLocks noChangeArrowheads="1"/>
            </p:cNvSpPr>
            <p:nvPr/>
          </p:nvSpPr>
          <p:spPr bwMode="gray">
            <a:xfrm>
              <a:off x="528" y="2976"/>
              <a:ext cx="576" cy="281"/>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78" name="Rectangle 1024041"/>
            <p:cNvPicPr>
              <a:picLocks noChangeAspect="1" noChangeArrowheads="1"/>
            </p:cNvPicPr>
            <p:nvPr/>
          </p:nvPicPr>
          <p:blipFill>
            <a:blip r:embed="rId5" cstate="print"/>
            <a:srcRect/>
            <a:stretch>
              <a:fillRect/>
            </a:stretch>
          </p:blipFill>
          <p:spPr bwMode="gray">
            <a:xfrm>
              <a:off x="624" y="2832"/>
              <a:ext cx="384" cy="344"/>
            </a:xfrm>
            <a:prstGeom prst="rect">
              <a:avLst/>
            </a:prstGeom>
            <a:noFill/>
            <a:ln w="9525">
              <a:noFill/>
              <a:miter lim="800000"/>
              <a:headEnd/>
              <a:tailEnd/>
            </a:ln>
          </p:spPr>
        </p:pic>
      </p:grpSp>
      <p:grpSp>
        <p:nvGrpSpPr>
          <p:cNvPr id="4" name="Group 49"/>
          <p:cNvGrpSpPr>
            <a:grpSpLocks/>
          </p:cNvGrpSpPr>
          <p:nvPr/>
        </p:nvGrpSpPr>
        <p:grpSpPr bwMode="auto">
          <a:xfrm>
            <a:off x="1150516" y="4659312"/>
            <a:ext cx="762000" cy="677863"/>
            <a:chOff x="619" y="3312"/>
            <a:chExt cx="480" cy="427"/>
          </a:xfrm>
        </p:grpSpPr>
        <p:sp>
          <p:nvSpPr>
            <p:cNvPr id="80" name="Oval 1024049"/>
            <p:cNvSpPr>
              <a:spLocks noChangeArrowheads="1"/>
            </p:cNvSpPr>
            <p:nvPr/>
          </p:nvSpPr>
          <p:spPr bwMode="gray">
            <a:xfrm rot="538358">
              <a:off x="619" y="3504"/>
              <a:ext cx="480" cy="235"/>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81" name="Rectangle 1024050"/>
            <p:cNvPicPr>
              <a:picLocks noChangeAspect="1" noChangeArrowheads="1"/>
            </p:cNvPicPr>
            <p:nvPr/>
          </p:nvPicPr>
          <p:blipFill>
            <a:blip r:embed="rId6" cstate="print"/>
            <a:srcRect/>
            <a:stretch>
              <a:fillRect/>
            </a:stretch>
          </p:blipFill>
          <p:spPr bwMode="gray">
            <a:xfrm rot="21419117" flipH="1">
              <a:off x="624" y="3312"/>
              <a:ext cx="384" cy="370"/>
            </a:xfrm>
            <a:prstGeom prst="rect">
              <a:avLst/>
            </a:prstGeom>
            <a:noFill/>
            <a:ln w="9525">
              <a:noFill/>
              <a:miter lim="800000"/>
              <a:headEnd/>
              <a:tailEnd/>
            </a:ln>
          </p:spPr>
        </p:pic>
      </p:grpSp>
      <p:cxnSp>
        <p:nvCxnSpPr>
          <p:cNvPr id="95" name="Straight Connector 94"/>
          <p:cNvCxnSpPr/>
          <p:nvPr/>
        </p:nvCxnSpPr>
        <p:spPr>
          <a:xfrm rot="10800000">
            <a:off x="3443834" y="4934856"/>
            <a:ext cx="1353645" cy="1689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rot="16200000" flipV="1">
            <a:off x="7976212" y="4207240"/>
            <a:ext cx="39672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34" name="Picture 3" descr="\\eventsql\dvd\Online_ART\DVD_ART34\Artwork_Imagery\Icons - Illustrations\_MSN ICONS\MSN icon envelope email mail letter.png"/>
          <p:cNvPicPr>
            <a:picLocks noChangeAspect="1" noChangeArrowheads="1"/>
          </p:cNvPicPr>
          <p:nvPr/>
        </p:nvPicPr>
        <p:blipFill>
          <a:blip r:embed="rId7" cstate="email"/>
          <a:srcRect/>
          <a:stretch>
            <a:fillRect/>
          </a:stretch>
        </p:blipFill>
        <p:spPr bwMode="auto">
          <a:xfrm>
            <a:off x="569418" y="1948620"/>
            <a:ext cx="335601" cy="548640"/>
          </a:xfrm>
          <a:prstGeom prst="rect">
            <a:avLst/>
          </a:prstGeom>
          <a:noFill/>
        </p:spPr>
      </p:pic>
      <p:cxnSp>
        <p:nvCxnSpPr>
          <p:cNvPr id="137" name="Straight Connector 136"/>
          <p:cNvCxnSpPr/>
          <p:nvPr/>
        </p:nvCxnSpPr>
        <p:spPr>
          <a:xfrm rot="10800000">
            <a:off x="6392488" y="3466399"/>
            <a:ext cx="1080655" cy="8313"/>
          </a:xfrm>
          <a:prstGeom prst="line">
            <a:avLst/>
          </a:prstGeom>
          <a:noFill/>
          <a:ln w="76200" algn="ctr">
            <a:solidFill>
              <a:schemeClr val="tx1"/>
            </a:solidFill>
            <a:round/>
            <a:headEnd/>
            <a:tailEnd/>
          </a:ln>
        </p:spPr>
      </p:cxnSp>
      <p:grpSp>
        <p:nvGrpSpPr>
          <p:cNvPr id="5" name="Group 40"/>
          <p:cNvGrpSpPr>
            <a:grpSpLocks/>
          </p:cNvGrpSpPr>
          <p:nvPr/>
        </p:nvGrpSpPr>
        <p:grpSpPr bwMode="auto">
          <a:xfrm>
            <a:off x="4081544" y="5486395"/>
            <a:ext cx="637310" cy="611451"/>
            <a:chOff x="528" y="2832"/>
            <a:chExt cx="576" cy="425"/>
          </a:xfrm>
        </p:grpSpPr>
        <p:sp>
          <p:nvSpPr>
            <p:cNvPr id="155" name="Oval 1024040"/>
            <p:cNvSpPr>
              <a:spLocks noChangeArrowheads="1"/>
            </p:cNvSpPr>
            <p:nvPr/>
          </p:nvSpPr>
          <p:spPr bwMode="gray">
            <a:xfrm>
              <a:off x="528" y="2976"/>
              <a:ext cx="576" cy="281"/>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156" name="Rectangle 1024041"/>
            <p:cNvPicPr>
              <a:picLocks noChangeAspect="1" noChangeArrowheads="1"/>
            </p:cNvPicPr>
            <p:nvPr/>
          </p:nvPicPr>
          <p:blipFill>
            <a:blip r:embed="rId5" cstate="print"/>
            <a:srcRect/>
            <a:stretch>
              <a:fillRect/>
            </a:stretch>
          </p:blipFill>
          <p:spPr bwMode="gray">
            <a:xfrm>
              <a:off x="624" y="2832"/>
              <a:ext cx="384" cy="344"/>
            </a:xfrm>
            <a:prstGeom prst="rect">
              <a:avLst/>
            </a:prstGeom>
            <a:noFill/>
            <a:ln w="9525">
              <a:noFill/>
              <a:miter lim="800000"/>
              <a:headEnd/>
              <a:tailEnd/>
            </a:ln>
          </p:spPr>
        </p:pic>
      </p:grpSp>
      <p:sp>
        <p:nvSpPr>
          <p:cNvPr id="160" name="Rectangle 1024013"/>
          <p:cNvSpPr>
            <a:spLocks noChangeArrowheads="1"/>
          </p:cNvSpPr>
          <p:nvPr/>
        </p:nvSpPr>
        <p:spPr bwMode="gray">
          <a:xfrm>
            <a:off x="121816" y="5461068"/>
            <a:ext cx="1285460" cy="523216"/>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400" dirty="0" smtClean="0"/>
              <a:t>Outlook (remote user)</a:t>
            </a:r>
            <a:endParaRPr lang="en-US" sz="1400" dirty="0"/>
          </a:p>
        </p:txBody>
      </p:sp>
      <p:sp>
        <p:nvSpPr>
          <p:cNvPr id="161" name="Rectangle 1024013"/>
          <p:cNvSpPr>
            <a:spLocks noChangeArrowheads="1"/>
          </p:cNvSpPr>
          <p:nvPr/>
        </p:nvSpPr>
        <p:spPr bwMode="gray">
          <a:xfrm>
            <a:off x="350416" y="3923816"/>
            <a:ext cx="1219200" cy="523216"/>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400" dirty="0" smtClean="0"/>
              <a:t>Mobile phone</a:t>
            </a:r>
            <a:endParaRPr lang="en-US" sz="1400" dirty="0"/>
          </a:p>
        </p:txBody>
      </p:sp>
      <p:sp>
        <p:nvSpPr>
          <p:cNvPr id="162" name="Rectangle 1024013"/>
          <p:cNvSpPr>
            <a:spLocks noChangeArrowheads="1"/>
          </p:cNvSpPr>
          <p:nvPr/>
        </p:nvSpPr>
        <p:spPr bwMode="gray">
          <a:xfrm>
            <a:off x="3797531" y="5989321"/>
            <a:ext cx="1905000" cy="276995"/>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200" dirty="0" smtClean="0"/>
              <a:t>Outlook (local user)</a:t>
            </a:r>
            <a:endParaRPr lang="en-US" sz="1200" dirty="0"/>
          </a:p>
        </p:txBody>
      </p:sp>
      <p:cxnSp>
        <p:nvCxnSpPr>
          <p:cNvPr id="163" name="Straight Connector 162"/>
          <p:cNvCxnSpPr/>
          <p:nvPr/>
        </p:nvCxnSpPr>
        <p:spPr>
          <a:xfrm rot="10800000" flipV="1">
            <a:off x="5159431" y="5478087"/>
            <a:ext cx="676105" cy="21057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H="1" flipV="1">
            <a:off x="1798052" y="4202112"/>
            <a:ext cx="1707148" cy="73152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flipH="1">
            <a:off x="1722016" y="4933632"/>
            <a:ext cx="1783184" cy="33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a:off x="1906002" y="4933632"/>
            <a:ext cx="1599198" cy="76073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80" name="Picture 2" descr="\\eventsql\dvd\Online_ART\DVD_ART34\Artwork_Imagery\Icons - Illustrations\_WINDOWS SERVER ICONS\Hardware\Virtual Servers 2.png"/>
          <p:cNvPicPr>
            <a:picLocks noChangeAspect="1" noChangeArrowheads="1"/>
          </p:cNvPicPr>
          <p:nvPr/>
        </p:nvPicPr>
        <p:blipFill>
          <a:blip r:embed="rId8" cstate="email"/>
          <a:srcRect/>
          <a:stretch>
            <a:fillRect/>
          </a:stretch>
        </p:blipFill>
        <p:spPr bwMode="auto">
          <a:xfrm>
            <a:off x="6557659" y="5566757"/>
            <a:ext cx="384987" cy="628650"/>
          </a:xfrm>
          <a:prstGeom prst="rect">
            <a:avLst/>
          </a:prstGeom>
          <a:noFill/>
        </p:spPr>
      </p:pic>
      <p:sp>
        <p:nvSpPr>
          <p:cNvPr id="181" name="Rectangle 1024013"/>
          <p:cNvSpPr>
            <a:spLocks noChangeArrowheads="1"/>
          </p:cNvSpPr>
          <p:nvPr/>
        </p:nvSpPr>
        <p:spPr bwMode="gray">
          <a:xfrm>
            <a:off x="6932814" y="5807135"/>
            <a:ext cx="2009708" cy="276995"/>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1200" dirty="0" smtClean="0"/>
              <a:t>Line of business applications</a:t>
            </a:r>
            <a:endParaRPr lang="en-US" sz="1200" dirty="0"/>
          </a:p>
        </p:txBody>
      </p:sp>
      <p:grpSp>
        <p:nvGrpSpPr>
          <p:cNvPr id="7" name="Group 43"/>
          <p:cNvGrpSpPr>
            <a:grpSpLocks/>
          </p:cNvGrpSpPr>
          <p:nvPr/>
        </p:nvGrpSpPr>
        <p:grpSpPr bwMode="auto">
          <a:xfrm>
            <a:off x="1379116" y="3973512"/>
            <a:ext cx="647700" cy="533400"/>
            <a:chOff x="140" y="2400"/>
            <a:chExt cx="408" cy="336"/>
          </a:xfrm>
        </p:grpSpPr>
        <p:sp>
          <p:nvSpPr>
            <p:cNvPr id="191" name="Oval 1024043"/>
            <p:cNvSpPr>
              <a:spLocks noChangeArrowheads="1"/>
            </p:cNvSpPr>
            <p:nvPr/>
          </p:nvSpPr>
          <p:spPr bwMode="gray">
            <a:xfrm>
              <a:off x="140" y="2615"/>
              <a:ext cx="408" cy="121"/>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192" name="Rectangle 1024044"/>
            <p:cNvPicPr>
              <a:picLocks noChangeAspect="1" noChangeArrowheads="1"/>
            </p:cNvPicPr>
            <p:nvPr/>
          </p:nvPicPr>
          <p:blipFill>
            <a:blip r:embed="rId9" cstate="print"/>
            <a:srcRect/>
            <a:stretch>
              <a:fillRect/>
            </a:stretch>
          </p:blipFill>
          <p:spPr bwMode="gray">
            <a:xfrm>
              <a:off x="244" y="2400"/>
              <a:ext cx="188" cy="288"/>
            </a:xfrm>
            <a:prstGeom prst="rect">
              <a:avLst/>
            </a:prstGeom>
            <a:noFill/>
            <a:ln w="9525">
              <a:noFill/>
              <a:miter lim="800000"/>
              <a:headEnd/>
              <a:tailEnd/>
            </a:ln>
          </p:spPr>
        </p:pic>
      </p:grpSp>
      <p:cxnSp>
        <p:nvCxnSpPr>
          <p:cNvPr id="217" name="Straight Connector 216"/>
          <p:cNvCxnSpPr/>
          <p:nvPr/>
        </p:nvCxnSpPr>
        <p:spPr>
          <a:xfrm rot="10800000" flipV="1">
            <a:off x="4522305" y="3555708"/>
            <a:ext cx="241853" cy="18471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0800000">
            <a:off x="4588625" y="3293225"/>
            <a:ext cx="167262" cy="561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3340" name="Rectangle 1024028"/>
          <p:cNvPicPr>
            <a:picLocks noChangeAspect="1" noChangeArrowheads="1"/>
          </p:cNvPicPr>
          <p:nvPr/>
        </p:nvPicPr>
        <p:blipFill>
          <a:blip r:embed="rId10" cstate="print"/>
          <a:srcRect/>
          <a:stretch>
            <a:fillRect/>
          </a:stretch>
        </p:blipFill>
        <p:spPr bwMode="gray">
          <a:xfrm>
            <a:off x="4358262" y="3535016"/>
            <a:ext cx="316442" cy="371475"/>
          </a:xfrm>
          <a:prstGeom prst="rect">
            <a:avLst/>
          </a:prstGeom>
          <a:noFill/>
          <a:ln w="9525">
            <a:noFill/>
            <a:miter lim="800000"/>
            <a:headEnd/>
            <a:tailEnd/>
          </a:ln>
        </p:spPr>
      </p:pic>
      <p:pic>
        <p:nvPicPr>
          <p:cNvPr id="227" name="Rectangle 1024028"/>
          <p:cNvPicPr>
            <a:picLocks noChangeAspect="1" noChangeArrowheads="1"/>
          </p:cNvPicPr>
          <p:nvPr/>
        </p:nvPicPr>
        <p:blipFill>
          <a:blip r:embed="rId10" cstate="print"/>
          <a:srcRect/>
          <a:stretch>
            <a:fillRect/>
          </a:stretch>
        </p:blipFill>
        <p:spPr bwMode="gray">
          <a:xfrm>
            <a:off x="4343400" y="3140764"/>
            <a:ext cx="316442" cy="371475"/>
          </a:xfrm>
          <a:prstGeom prst="rect">
            <a:avLst/>
          </a:prstGeom>
          <a:noFill/>
          <a:ln w="9525">
            <a:noFill/>
            <a:miter lim="800000"/>
            <a:headEnd/>
            <a:tailEnd/>
          </a:ln>
        </p:spPr>
      </p:pic>
      <p:sp>
        <p:nvSpPr>
          <p:cNvPr id="13322" name="Rounded Rectangle 1024008"/>
          <p:cNvSpPr>
            <a:spLocks noChangeArrowheads="1"/>
          </p:cNvSpPr>
          <p:nvPr/>
        </p:nvSpPr>
        <p:spPr bwMode="gray">
          <a:xfrm rot="10800000">
            <a:off x="4764154" y="2971799"/>
            <a:ext cx="1636643" cy="901932"/>
          </a:xfrm>
          <a:prstGeom prst="roundRect">
            <a:avLst>
              <a:gd name="adj" fmla="val 6412"/>
            </a:avLst>
          </a:prstGeom>
          <a:gradFill rotWithShape="1">
            <a:gsLst>
              <a:gs pos="0">
                <a:schemeClr val="tx1">
                  <a:alpha val="17998"/>
                </a:schemeClr>
              </a:gs>
              <a:gs pos="100000">
                <a:schemeClr val="tx1">
                  <a:alpha val="67000"/>
                </a:schemeClr>
              </a:gs>
            </a:gsLst>
            <a:lin ang="5400000" scaled="1"/>
          </a:gradFill>
          <a:ln w="9525">
            <a:noFill/>
            <a:round/>
            <a:headEnd/>
            <a:tailEnd/>
          </a:ln>
        </p:spPr>
        <p:txBody>
          <a:bodyPr rot="10800000" wrap="none" anchor="ctr"/>
          <a:lstStyle/>
          <a:p>
            <a:pPr algn="ctr" eaLnBrk="1" hangingPunct="1">
              <a:lnSpc>
                <a:spcPct val="100000"/>
              </a:lnSpc>
              <a:spcBef>
                <a:spcPct val="0"/>
              </a:spcBef>
            </a:pPr>
            <a:endParaRPr lang="en-US" sz="1800" b="0">
              <a:latin typeface="Arial" pitchFamily="34" charset="0"/>
            </a:endParaRPr>
          </a:p>
        </p:txBody>
      </p:sp>
      <p:sp>
        <p:nvSpPr>
          <p:cNvPr id="13328" name="Rectangle 1024014"/>
          <p:cNvSpPr>
            <a:spLocks noChangeArrowheads="1"/>
          </p:cNvSpPr>
          <p:nvPr/>
        </p:nvSpPr>
        <p:spPr bwMode="gray">
          <a:xfrm>
            <a:off x="4815843" y="2971800"/>
            <a:ext cx="1524000" cy="1077214"/>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2000" b="1" dirty="0" smtClean="0">
                <a:solidFill>
                  <a:schemeClr val="bg1"/>
                </a:solidFill>
              </a:rPr>
              <a:t>Mailbox</a:t>
            </a:r>
            <a:endParaRPr lang="en-US" sz="2000" dirty="0" smtClean="0">
              <a:solidFill>
                <a:schemeClr val="bg1"/>
              </a:solidFill>
            </a:endParaRPr>
          </a:p>
          <a:p>
            <a:pPr algn="ctr" eaLnBrk="1" hangingPunct="1">
              <a:lnSpc>
                <a:spcPct val="100000"/>
              </a:lnSpc>
              <a:spcBef>
                <a:spcPct val="0"/>
              </a:spcBef>
            </a:pPr>
            <a:r>
              <a:rPr lang="en-US" sz="1600" dirty="0" smtClean="0">
                <a:solidFill>
                  <a:schemeClr val="bg1"/>
                </a:solidFill>
              </a:rPr>
              <a:t>Storage of mailbox items</a:t>
            </a:r>
          </a:p>
          <a:p>
            <a:pPr algn="ctr" eaLnBrk="1" hangingPunct="1">
              <a:lnSpc>
                <a:spcPct val="100000"/>
              </a:lnSpc>
              <a:spcBef>
                <a:spcPct val="0"/>
              </a:spcBef>
            </a:pPr>
            <a:endParaRPr lang="en-US" sz="1200" b="1" dirty="0">
              <a:solidFill>
                <a:schemeClr val="bg1"/>
              </a:solidFill>
            </a:endParaRPr>
          </a:p>
        </p:txBody>
      </p:sp>
      <p:pic>
        <p:nvPicPr>
          <p:cNvPr id="104" name="Picture 103" descr="Telephone.png"/>
          <p:cNvPicPr>
            <a:picLocks noChangeAspect="1"/>
          </p:cNvPicPr>
          <p:nvPr/>
        </p:nvPicPr>
        <p:blipFill>
          <a:blip r:embed="rId11" cstate="print"/>
          <a:stretch>
            <a:fillRect/>
          </a:stretch>
        </p:blipFill>
        <p:spPr>
          <a:xfrm>
            <a:off x="7601989" y="4447308"/>
            <a:ext cx="394854" cy="394854"/>
          </a:xfrm>
          <a:prstGeom prst="rect">
            <a:avLst/>
          </a:prstGeom>
        </p:spPr>
      </p:pic>
      <p:grpSp>
        <p:nvGrpSpPr>
          <p:cNvPr id="6" name="Group 49"/>
          <p:cNvGrpSpPr>
            <a:grpSpLocks/>
          </p:cNvGrpSpPr>
          <p:nvPr/>
        </p:nvGrpSpPr>
        <p:grpSpPr bwMode="auto">
          <a:xfrm>
            <a:off x="4632961" y="5515989"/>
            <a:ext cx="762000" cy="677863"/>
            <a:chOff x="619" y="3312"/>
            <a:chExt cx="480" cy="427"/>
          </a:xfrm>
        </p:grpSpPr>
        <p:sp>
          <p:nvSpPr>
            <p:cNvPr id="158" name="Oval 1024049"/>
            <p:cNvSpPr>
              <a:spLocks noChangeArrowheads="1"/>
            </p:cNvSpPr>
            <p:nvPr/>
          </p:nvSpPr>
          <p:spPr bwMode="gray">
            <a:xfrm rot="538358">
              <a:off x="619" y="3504"/>
              <a:ext cx="480" cy="235"/>
            </a:xfrm>
            <a:prstGeom prst="ellipse">
              <a:avLst/>
            </a:prstGeom>
            <a:gradFill rotWithShape="1">
              <a:gsLst>
                <a:gs pos="0">
                  <a:schemeClr val="tx1">
                    <a:alpha val="57999"/>
                  </a:schemeClr>
                </a:gs>
                <a:gs pos="100000">
                  <a:schemeClr val="tx1">
                    <a:alpha val="0"/>
                  </a:schemeClr>
                </a:gs>
              </a:gsLst>
              <a:path path="shape">
                <a:fillToRect l="50000" t="50000" r="50000" b="50000"/>
              </a:path>
            </a:gradFill>
            <a:ln w="9525">
              <a:noFill/>
              <a:round/>
              <a:headEnd/>
              <a:tailEnd/>
            </a:ln>
          </p:spPr>
          <p:txBody>
            <a:bodyPr wrap="none" anchor="ctr"/>
            <a:lstStyle/>
            <a:p>
              <a:pPr eaLnBrk="1" hangingPunct="1">
                <a:lnSpc>
                  <a:spcPct val="100000"/>
                </a:lnSpc>
                <a:spcBef>
                  <a:spcPct val="0"/>
                </a:spcBef>
              </a:pPr>
              <a:endParaRPr lang="en-US" sz="1800" b="0">
                <a:solidFill>
                  <a:srgbClr val="000000"/>
                </a:solidFill>
                <a:latin typeface="Arial" pitchFamily="34" charset="0"/>
              </a:endParaRPr>
            </a:p>
          </p:txBody>
        </p:sp>
        <p:pic>
          <p:nvPicPr>
            <p:cNvPr id="159" name="Rectangle 1024050"/>
            <p:cNvPicPr>
              <a:picLocks noChangeAspect="1" noChangeArrowheads="1"/>
            </p:cNvPicPr>
            <p:nvPr/>
          </p:nvPicPr>
          <p:blipFill>
            <a:blip r:embed="rId6" cstate="print"/>
            <a:srcRect/>
            <a:stretch>
              <a:fillRect/>
            </a:stretch>
          </p:blipFill>
          <p:spPr bwMode="gray">
            <a:xfrm rot="21419117" flipH="1">
              <a:off x="624" y="3312"/>
              <a:ext cx="384" cy="370"/>
            </a:xfrm>
            <a:prstGeom prst="rect">
              <a:avLst/>
            </a:prstGeom>
            <a:noFill/>
            <a:ln w="9525">
              <a:noFill/>
              <a:miter lim="800000"/>
              <a:headEnd/>
              <a:tailEnd/>
            </a:ln>
          </p:spPr>
        </p:pic>
      </p:grpSp>
      <p:graphicFrame>
        <p:nvGraphicFramePr>
          <p:cNvPr id="23555" name="Object 8"/>
          <p:cNvGraphicFramePr>
            <a:graphicFrameLocks noChangeAspect="1"/>
          </p:cNvGraphicFramePr>
          <p:nvPr/>
        </p:nvGraphicFramePr>
        <p:xfrm>
          <a:off x="3349250" y="4593475"/>
          <a:ext cx="771525" cy="839788"/>
        </p:xfrm>
        <a:graphic>
          <a:graphicData uri="http://schemas.openxmlformats.org/presentationml/2006/ole">
            <p:oleObj spid="_x0000_s23555" name="Visio" r:id="rId12" imgW="1346775" imgH="1466066" progId="">
              <p:embed/>
            </p:oleObj>
          </a:graphicData>
        </a:graphic>
      </p:graphicFrame>
      <p:graphicFrame>
        <p:nvGraphicFramePr>
          <p:cNvPr id="23556" name="Object 8"/>
          <p:cNvGraphicFramePr>
            <a:graphicFrameLocks noChangeAspect="1"/>
          </p:cNvGraphicFramePr>
          <p:nvPr/>
        </p:nvGraphicFramePr>
        <p:xfrm>
          <a:off x="3291061" y="1758834"/>
          <a:ext cx="771525" cy="839788"/>
        </p:xfrm>
        <a:graphic>
          <a:graphicData uri="http://schemas.openxmlformats.org/presentationml/2006/ole">
            <p:oleObj spid="_x0000_s23556" name="Visio" r:id="rId13" imgW="1346727" imgH="1465859" progId="">
              <p:embed/>
            </p:oleObj>
          </a:graphicData>
        </a:graphic>
      </p:graphicFrame>
      <p:graphicFrame>
        <p:nvGraphicFramePr>
          <p:cNvPr id="23557" name="Object 8"/>
          <p:cNvGraphicFramePr>
            <a:graphicFrameLocks noChangeAspect="1"/>
          </p:cNvGraphicFramePr>
          <p:nvPr/>
        </p:nvGraphicFramePr>
        <p:xfrm>
          <a:off x="988434" y="1783773"/>
          <a:ext cx="771525" cy="839788"/>
        </p:xfrm>
        <a:graphic>
          <a:graphicData uri="http://schemas.openxmlformats.org/presentationml/2006/ole">
            <p:oleObj spid="_x0000_s23557" name="Visio" r:id="rId14" imgW="1346727" imgH="1465859" progId="">
              <p:embed/>
            </p:oleObj>
          </a:graphicData>
        </a:graphic>
      </p:graphicFrame>
      <p:pic>
        <p:nvPicPr>
          <p:cNvPr id="105" name="Picture 2" descr="\\eventsql\dvd\Online_ART\DVD_ART34\Artwork_Imagery\Icons - Illustrations\_WINDOWS SERVER ICONS\Hardware\Virtual Servers 2.png"/>
          <p:cNvPicPr>
            <a:picLocks noChangeAspect="1" noChangeArrowheads="1"/>
          </p:cNvPicPr>
          <p:nvPr/>
        </p:nvPicPr>
        <p:blipFill>
          <a:blip r:embed="rId8" cstate="email"/>
          <a:srcRect/>
          <a:stretch>
            <a:fillRect/>
          </a:stretch>
        </p:blipFill>
        <p:spPr bwMode="auto">
          <a:xfrm>
            <a:off x="2119746" y="1679165"/>
            <a:ext cx="481506" cy="786256"/>
          </a:xfrm>
          <a:prstGeom prst="rect">
            <a:avLst/>
          </a:prstGeom>
          <a:noFill/>
        </p:spPr>
      </p:pic>
      <p:pic>
        <p:nvPicPr>
          <p:cNvPr id="73" name="Picture 3" descr="\\eventsql\dvd\Online_ART\DVD_ART34\Artwork_Imagery\Icons - Illustrations\_MSN ICONS\MSN icon envelope email mail letter.png"/>
          <p:cNvPicPr>
            <a:picLocks noChangeAspect="1" noChangeArrowheads="1"/>
          </p:cNvPicPr>
          <p:nvPr/>
        </p:nvPicPr>
        <p:blipFill>
          <a:blip r:embed="rId7" cstate="email"/>
          <a:srcRect/>
          <a:stretch>
            <a:fillRect/>
          </a:stretch>
        </p:blipFill>
        <p:spPr bwMode="auto">
          <a:xfrm>
            <a:off x="2434244" y="1986014"/>
            <a:ext cx="333769" cy="545644"/>
          </a:xfrm>
          <a:prstGeom prst="rect">
            <a:avLst/>
          </a:prstGeom>
          <a:noFill/>
        </p:spPr>
      </p:pic>
      <p:grpSp>
        <p:nvGrpSpPr>
          <p:cNvPr id="112" name="Group 80"/>
          <p:cNvGrpSpPr/>
          <p:nvPr/>
        </p:nvGrpSpPr>
        <p:grpSpPr>
          <a:xfrm>
            <a:off x="-112363" y="1691388"/>
            <a:ext cx="874271" cy="620079"/>
            <a:chOff x="6572249" y="4418645"/>
            <a:chExt cx="1487488" cy="1055005"/>
          </a:xfrm>
        </p:grpSpPr>
        <p:pic>
          <p:nvPicPr>
            <p:cNvPr id="113" name="Picture 14" descr="C:\Program Files\Microsoft Resource DVD Artwork\DVD_ART\Artwork_Imagery\HARDWARE_IMAGERY\Illustration - Misc Hardware\Windows Vista Illustration Icons\Male User.png"/>
            <p:cNvPicPr>
              <a:picLocks noChangeAspect="1" noChangeArrowheads="1"/>
            </p:cNvPicPr>
            <p:nvPr/>
          </p:nvPicPr>
          <p:blipFill>
            <a:blip r:embed="rId15" cstate="print"/>
            <a:srcRect/>
            <a:stretch>
              <a:fillRect/>
            </a:stretch>
          </p:blipFill>
          <p:spPr bwMode="auto">
            <a:xfrm>
              <a:off x="7067551" y="4421188"/>
              <a:ext cx="850900" cy="850900"/>
            </a:xfrm>
            <a:prstGeom prst="rect">
              <a:avLst/>
            </a:prstGeom>
            <a:noFill/>
          </p:spPr>
        </p:pic>
        <p:pic>
          <p:nvPicPr>
            <p:cNvPr id="114" name="Picture 16" descr="C:\Program Files\Microsoft Resource DVD Artwork\DVD_ART\Artwork_Imagery\HARDWARE_IMAGERY\Illustration - Misc Hardware\Windows Vista Illustration Icons\Female User.png"/>
            <p:cNvPicPr>
              <a:picLocks noChangeAspect="1" noChangeArrowheads="1"/>
            </p:cNvPicPr>
            <p:nvPr/>
          </p:nvPicPr>
          <p:blipFill>
            <a:blip r:embed="rId16" cstate="print"/>
            <a:srcRect/>
            <a:stretch>
              <a:fillRect/>
            </a:stretch>
          </p:blipFill>
          <p:spPr bwMode="auto">
            <a:xfrm>
              <a:off x="6572249" y="4418645"/>
              <a:ext cx="1019175" cy="1055005"/>
            </a:xfrm>
            <a:prstGeom prst="rect">
              <a:avLst/>
            </a:prstGeom>
            <a:noFill/>
          </p:spPr>
        </p:pic>
        <p:pic>
          <p:nvPicPr>
            <p:cNvPr id="115" name="Picture 15" descr="C:\Program Files\Microsoft Resource DVD Artwork\DVD_ART\Artwork_Imagery\HARDWARE_IMAGERY\Illustration - Misc Hardware\Windows Vista Illustration Icons\Generic User.png"/>
            <p:cNvPicPr>
              <a:picLocks noChangeAspect="1" noChangeArrowheads="1"/>
            </p:cNvPicPr>
            <p:nvPr/>
          </p:nvPicPr>
          <p:blipFill>
            <a:blip r:embed="rId17" cstate="print"/>
            <a:srcRect/>
            <a:stretch>
              <a:fillRect/>
            </a:stretch>
          </p:blipFill>
          <p:spPr bwMode="auto">
            <a:xfrm>
              <a:off x="7461249" y="4664389"/>
              <a:ext cx="598488" cy="728348"/>
            </a:xfrm>
            <a:prstGeom prst="rect">
              <a:avLst/>
            </a:prstGeom>
            <a:noFill/>
          </p:spPr>
        </p:pic>
      </p:grpSp>
      <p:pic>
        <p:nvPicPr>
          <p:cNvPr id="82" name="Picture 3"/>
          <p:cNvPicPr>
            <a:picLocks noChangeAspect="1" noChangeArrowheads="1"/>
          </p:cNvPicPr>
          <p:nvPr/>
        </p:nvPicPr>
        <p:blipFill>
          <a:blip r:embed="rId18"/>
          <a:srcRect/>
          <a:stretch>
            <a:fillRect/>
          </a:stretch>
        </p:blipFill>
        <p:spPr bwMode="auto">
          <a:xfrm>
            <a:off x="1623758" y="2535200"/>
            <a:ext cx="1255224" cy="389889"/>
          </a:xfrm>
          <a:prstGeom prst="rect">
            <a:avLst/>
          </a:prstGeom>
          <a:noFill/>
          <a:ln w="9525">
            <a:noFill/>
            <a:miter lim="800000"/>
            <a:headEnd/>
            <a:tailEnd/>
          </a:ln>
          <a:effectLst/>
        </p:spPr>
      </p:pic>
      <p:sp>
        <p:nvSpPr>
          <p:cNvPr id="116" name="Rectangle 1024015"/>
          <p:cNvSpPr>
            <a:spLocks noChangeArrowheads="1"/>
          </p:cNvSpPr>
          <p:nvPr/>
        </p:nvSpPr>
        <p:spPr bwMode="gray">
          <a:xfrm>
            <a:off x="1873132" y="2822468"/>
            <a:ext cx="3496889" cy="339115"/>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Protection 2010 for Exchange Server</a:t>
            </a:r>
          </a:p>
        </p:txBody>
      </p:sp>
      <p:pic>
        <p:nvPicPr>
          <p:cNvPr id="117" name="Picture 3"/>
          <p:cNvPicPr>
            <a:picLocks noChangeAspect="1" noChangeArrowheads="1"/>
          </p:cNvPicPr>
          <p:nvPr/>
        </p:nvPicPr>
        <p:blipFill>
          <a:blip r:embed="rId18"/>
          <a:srcRect/>
          <a:stretch>
            <a:fillRect/>
          </a:stretch>
        </p:blipFill>
        <p:spPr bwMode="auto">
          <a:xfrm>
            <a:off x="4843570" y="2280295"/>
            <a:ext cx="1255224" cy="354856"/>
          </a:xfrm>
          <a:prstGeom prst="rect">
            <a:avLst/>
          </a:prstGeom>
          <a:noFill/>
          <a:ln w="9525">
            <a:noFill/>
            <a:miter lim="800000"/>
            <a:headEnd/>
            <a:tailEnd/>
          </a:ln>
          <a:effectLst/>
        </p:spPr>
      </p:pic>
      <p:sp>
        <p:nvSpPr>
          <p:cNvPr id="118" name="Rectangle 1024015"/>
          <p:cNvSpPr>
            <a:spLocks noChangeArrowheads="1"/>
          </p:cNvSpPr>
          <p:nvPr/>
        </p:nvSpPr>
        <p:spPr bwMode="gray">
          <a:xfrm>
            <a:off x="5092944" y="2567563"/>
            <a:ext cx="3496889" cy="308644"/>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Protection 2010 for Exchange Server</a:t>
            </a:r>
          </a:p>
        </p:txBody>
      </p:sp>
      <p:sp>
        <p:nvSpPr>
          <p:cNvPr id="13333" name="TextBox 1024021"/>
          <p:cNvSpPr txBox="1">
            <a:spLocks noChangeArrowheads="1"/>
          </p:cNvSpPr>
          <p:nvPr/>
        </p:nvSpPr>
        <p:spPr bwMode="gray">
          <a:xfrm>
            <a:off x="7663265" y="4757650"/>
            <a:ext cx="1088967" cy="415498"/>
          </a:xfrm>
          <a:prstGeom prst="rect">
            <a:avLst/>
          </a:prstGeom>
          <a:noFill/>
          <a:ln w="9525">
            <a:noFill/>
            <a:miter lim="800000"/>
            <a:headEnd/>
            <a:tailEnd/>
          </a:ln>
        </p:spPr>
        <p:txBody>
          <a:bodyPr wrap="square">
            <a:spAutoFit/>
          </a:bodyPr>
          <a:lstStyle/>
          <a:p>
            <a:pPr algn="ctr" eaLnBrk="1" hangingPunct="1">
              <a:lnSpc>
                <a:spcPct val="100000"/>
              </a:lnSpc>
              <a:spcBef>
                <a:spcPct val="50000"/>
              </a:spcBef>
            </a:pPr>
            <a:r>
              <a:rPr lang="en-US" sz="1050" dirty="0" smtClean="0"/>
              <a:t>Phone system (PBX or VOIP)</a:t>
            </a:r>
            <a:endParaRPr lang="en-US" sz="1050" dirty="0"/>
          </a:p>
        </p:txBody>
      </p:sp>
      <p:pic>
        <p:nvPicPr>
          <p:cNvPr id="119" name="Picture 3"/>
          <p:cNvPicPr>
            <a:picLocks noChangeAspect="1" noChangeArrowheads="1"/>
          </p:cNvPicPr>
          <p:nvPr/>
        </p:nvPicPr>
        <p:blipFill>
          <a:blip r:embed="rId18"/>
          <a:srcRect/>
          <a:stretch>
            <a:fillRect/>
          </a:stretch>
        </p:blipFill>
        <p:spPr bwMode="auto">
          <a:xfrm>
            <a:off x="4660688" y="3793212"/>
            <a:ext cx="1255224" cy="389889"/>
          </a:xfrm>
          <a:prstGeom prst="rect">
            <a:avLst/>
          </a:prstGeom>
          <a:noFill/>
          <a:ln w="9525">
            <a:noFill/>
            <a:miter lim="800000"/>
            <a:headEnd/>
            <a:tailEnd/>
          </a:ln>
          <a:effectLst/>
        </p:spPr>
      </p:pic>
      <p:sp>
        <p:nvSpPr>
          <p:cNvPr id="120" name="Rectangle 1024015"/>
          <p:cNvSpPr>
            <a:spLocks noChangeArrowheads="1"/>
          </p:cNvSpPr>
          <p:nvPr/>
        </p:nvSpPr>
        <p:spPr bwMode="gray">
          <a:xfrm>
            <a:off x="4910062" y="4080480"/>
            <a:ext cx="3496889" cy="339115"/>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Protection 2010 for Exchange Server</a:t>
            </a:r>
          </a:p>
        </p:txBody>
      </p:sp>
      <p:pic>
        <p:nvPicPr>
          <p:cNvPr id="121" name="Picture 3"/>
          <p:cNvPicPr>
            <a:picLocks noChangeAspect="1" noChangeArrowheads="1"/>
          </p:cNvPicPr>
          <p:nvPr/>
        </p:nvPicPr>
        <p:blipFill>
          <a:blip r:embed="rId18"/>
          <a:srcRect/>
          <a:stretch>
            <a:fillRect/>
          </a:stretch>
        </p:blipFill>
        <p:spPr bwMode="auto">
          <a:xfrm>
            <a:off x="2249986" y="3976095"/>
            <a:ext cx="1255224" cy="389889"/>
          </a:xfrm>
          <a:prstGeom prst="rect">
            <a:avLst/>
          </a:prstGeom>
          <a:noFill/>
          <a:ln w="9525">
            <a:noFill/>
            <a:miter lim="800000"/>
            <a:headEnd/>
            <a:tailEnd/>
          </a:ln>
          <a:effectLst/>
        </p:spPr>
      </p:pic>
      <p:sp>
        <p:nvSpPr>
          <p:cNvPr id="122" name="Rectangle 1024015"/>
          <p:cNvSpPr>
            <a:spLocks noChangeArrowheads="1"/>
          </p:cNvSpPr>
          <p:nvPr/>
        </p:nvSpPr>
        <p:spPr bwMode="gray">
          <a:xfrm>
            <a:off x="2499360" y="4263363"/>
            <a:ext cx="3496889" cy="339115"/>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Threat Management Gateway</a:t>
            </a:r>
          </a:p>
        </p:txBody>
      </p:sp>
      <p:cxnSp>
        <p:nvCxnSpPr>
          <p:cNvPr id="127" name="Straight Arrow Connector 126"/>
          <p:cNvCxnSpPr/>
          <p:nvPr/>
        </p:nvCxnSpPr>
        <p:spPr>
          <a:xfrm rot="5400000">
            <a:off x="980907" y="1463043"/>
            <a:ext cx="548638" cy="19949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rot="16200000" flipH="1">
            <a:off x="3125588" y="1438104"/>
            <a:ext cx="507076" cy="24106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329" name="Rectangle 1024015"/>
          <p:cNvSpPr>
            <a:spLocks noChangeArrowheads="1"/>
          </p:cNvSpPr>
          <p:nvPr/>
        </p:nvSpPr>
        <p:spPr bwMode="gray">
          <a:xfrm>
            <a:off x="1670839" y="1348353"/>
            <a:ext cx="1620981" cy="339115"/>
          </a:xfrm>
          <a:prstGeom prst="rect">
            <a:avLst/>
          </a:prstGeom>
          <a:noFill/>
          <a:ln w="9525">
            <a:noFill/>
            <a:miter lim="800000"/>
            <a:headEnd/>
            <a:tailEnd/>
          </a:ln>
        </p:spPr>
        <p:txBody>
          <a:bodyPr lIns="91436" tIns="45718" rIns="91436" bIns="45718" anchor="ctr"/>
          <a:lstStyle/>
          <a:p>
            <a:pPr algn="r" eaLnBrk="1" hangingPunct="1">
              <a:lnSpc>
                <a:spcPct val="100000"/>
              </a:lnSpc>
              <a:spcBef>
                <a:spcPct val="0"/>
              </a:spcBef>
            </a:pPr>
            <a:r>
              <a:rPr lang="en-US" dirty="0" smtClean="0"/>
              <a:t>Edge Transport</a:t>
            </a:r>
          </a:p>
        </p:txBody>
      </p:sp>
      <p:sp>
        <p:nvSpPr>
          <p:cNvPr id="126" name="Rectangle 1024015"/>
          <p:cNvSpPr>
            <a:spLocks noChangeArrowheads="1"/>
          </p:cNvSpPr>
          <p:nvPr/>
        </p:nvSpPr>
        <p:spPr bwMode="gray">
          <a:xfrm>
            <a:off x="1130522" y="1040805"/>
            <a:ext cx="3496889" cy="339115"/>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Threat Management Gateway</a:t>
            </a:r>
          </a:p>
        </p:txBody>
      </p:sp>
      <p:pic>
        <p:nvPicPr>
          <p:cNvPr id="125" name="Picture 3"/>
          <p:cNvPicPr>
            <a:picLocks noChangeAspect="1" noChangeArrowheads="1"/>
          </p:cNvPicPr>
          <p:nvPr/>
        </p:nvPicPr>
        <p:blipFill>
          <a:blip r:embed="rId18"/>
          <a:srcRect/>
          <a:stretch>
            <a:fillRect/>
          </a:stretch>
        </p:blipFill>
        <p:spPr bwMode="auto">
          <a:xfrm>
            <a:off x="872845" y="778476"/>
            <a:ext cx="1255224" cy="389889"/>
          </a:xfrm>
          <a:prstGeom prst="rect">
            <a:avLst/>
          </a:prstGeom>
          <a:noFill/>
          <a:ln w="9525">
            <a:noFill/>
            <a:miter lim="800000"/>
            <a:headEnd/>
            <a:tailEnd/>
          </a:ln>
          <a:effectLst/>
        </p:spPr>
      </p:pic>
      <p:pic>
        <p:nvPicPr>
          <p:cNvPr id="146" name="Picture 9" descr="XP icon control panel"/>
          <p:cNvPicPr>
            <a:picLocks noChangeAspect="1" noChangeArrowheads="1"/>
          </p:cNvPicPr>
          <p:nvPr/>
        </p:nvPicPr>
        <p:blipFill>
          <a:blip r:embed="rId19"/>
          <a:srcRect/>
          <a:stretch>
            <a:fillRect/>
          </a:stretch>
        </p:blipFill>
        <p:spPr bwMode="auto">
          <a:xfrm>
            <a:off x="6182044" y="2244436"/>
            <a:ext cx="448281" cy="397279"/>
          </a:xfrm>
          <a:prstGeom prst="rect">
            <a:avLst/>
          </a:prstGeom>
          <a:noFill/>
        </p:spPr>
      </p:pic>
      <p:pic>
        <p:nvPicPr>
          <p:cNvPr id="147" name="Picture 9" descr="XP icon control panel"/>
          <p:cNvPicPr>
            <a:picLocks noChangeAspect="1" noChangeArrowheads="1"/>
          </p:cNvPicPr>
          <p:nvPr/>
        </p:nvPicPr>
        <p:blipFill>
          <a:blip r:embed="rId19"/>
          <a:srcRect/>
          <a:stretch>
            <a:fillRect/>
          </a:stretch>
        </p:blipFill>
        <p:spPr bwMode="auto">
          <a:xfrm>
            <a:off x="6085064" y="3751809"/>
            <a:ext cx="448281" cy="397279"/>
          </a:xfrm>
          <a:prstGeom prst="rect">
            <a:avLst/>
          </a:prstGeom>
          <a:noFill/>
        </p:spPr>
      </p:pic>
      <p:pic>
        <p:nvPicPr>
          <p:cNvPr id="148" name="Picture 9" descr="XP icon control panel"/>
          <p:cNvPicPr>
            <a:picLocks noChangeAspect="1" noChangeArrowheads="1"/>
          </p:cNvPicPr>
          <p:nvPr/>
        </p:nvPicPr>
        <p:blipFill>
          <a:blip r:embed="rId19"/>
          <a:srcRect/>
          <a:stretch>
            <a:fillRect/>
          </a:stretch>
        </p:blipFill>
        <p:spPr bwMode="auto">
          <a:xfrm>
            <a:off x="2341563" y="2269374"/>
            <a:ext cx="448281" cy="397279"/>
          </a:xfrm>
          <a:prstGeom prst="rect">
            <a:avLst/>
          </a:prstGeom>
          <a:noFill/>
        </p:spPr>
      </p:pic>
      <p:sp>
        <p:nvSpPr>
          <p:cNvPr id="169" name="Text Placeholder 2"/>
          <p:cNvSpPr>
            <a:spLocks noGrp="1"/>
          </p:cNvSpPr>
          <p:nvPr>
            <p:ph type="body" sz="quarter" idx="10"/>
          </p:nvPr>
        </p:nvSpPr>
        <p:spPr>
          <a:xfrm>
            <a:off x="6789295" y="1536492"/>
            <a:ext cx="2234784" cy="1041817"/>
          </a:xfrm>
        </p:spPr>
        <p:txBody>
          <a:bodyPr/>
          <a:lstStyle/>
          <a:p>
            <a:pPr algn="ctr">
              <a:buNone/>
            </a:pPr>
            <a:r>
              <a:rPr lang="en-US" sz="1800" u="sng" dirty="0" smtClean="0">
                <a:solidFill>
                  <a:schemeClr val="tx1"/>
                </a:solidFill>
              </a:rPr>
              <a:t>Protection Availability:</a:t>
            </a:r>
          </a:p>
          <a:p>
            <a:r>
              <a:rPr lang="en-US" sz="1800" dirty="0" smtClean="0">
                <a:solidFill>
                  <a:schemeClr val="tx1"/>
                </a:solidFill>
              </a:rPr>
              <a:t>Exchange 2010</a:t>
            </a:r>
          </a:p>
          <a:p>
            <a:r>
              <a:rPr lang="en-US" sz="1800" dirty="0" smtClean="0">
                <a:solidFill>
                  <a:schemeClr val="tx1"/>
                </a:solidFill>
              </a:rPr>
              <a:t>Exchange 2007 SP1</a:t>
            </a:r>
            <a:endParaRPr lang="en-US" sz="1800" dirty="0" smtClean="0"/>
          </a:p>
          <a:p>
            <a:endParaRPr lang="en-US" sz="1800" dirty="0"/>
          </a:p>
        </p:txBody>
      </p:sp>
      <p:sp>
        <p:nvSpPr>
          <p:cNvPr id="13323" name="Rounded Rectangle 1024009"/>
          <p:cNvSpPr>
            <a:spLocks noChangeArrowheads="1"/>
          </p:cNvSpPr>
          <p:nvPr/>
        </p:nvSpPr>
        <p:spPr bwMode="gray">
          <a:xfrm rot="10800000">
            <a:off x="4797478" y="4527269"/>
            <a:ext cx="1828802" cy="965349"/>
          </a:xfrm>
          <a:prstGeom prst="roundRect">
            <a:avLst>
              <a:gd name="adj" fmla="val 6412"/>
            </a:avLst>
          </a:prstGeom>
          <a:gradFill rotWithShape="1">
            <a:gsLst>
              <a:gs pos="0">
                <a:schemeClr val="tx1">
                  <a:alpha val="49001"/>
                </a:schemeClr>
              </a:gs>
              <a:gs pos="100000">
                <a:schemeClr val="tx1">
                  <a:alpha val="39998"/>
                </a:schemeClr>
              </a:gs>
            </a:gsLst>
            <a:lin ang="5400000" scaled="1"/>
          </a:gradFill>
          <a:ln w="9525">
            <a:noFill/>
            <a:round/>
            <a:headEnd/>
            <a:tailEnd/>
          </a:ln>
        </p:spPr>
        <p:txBody>
          <a:bodyPr rot="10800000" wrap="none" anchor="ctr"/>
          <a:lstStyle/>
          <a:p>
            <a:pPr algn="ctr" eaLnBrk="1" hangingPunct="1">
              <a:lnSpc>
                <a:spcPct val="100000"/>
              </a:lnSpc>
              <a:spcBef>
                <a:spcPct val="0"/>
              </a:spcBef>
            </a:pPr>
            <a:endParaRPr lang="en-US" sz="1800" b="0">
              <a:latin typeface="Arial" pitchFamily="34" charset="0"/>
            </a:endParaRPr>
          </a:p>
        </p:txBody>
      </p:sp>
      <p:sp>
        <p:nvSpPr>
          <p:cNvPr id="13337" name="Rectangle 1024025"/>
          <p:cNvSpPr>
            <a:spLocks noChangeArrowheads="1"/>
          </p:cNvSpPr>
          <p:nvPr/>
        </p:nvSpPr>
        <p:spPr bwMode="gray">
          <a:xfrm>
            <a:off x="4700841" y="4545405"/>
            <a:ext cx="2032468" cy="892548"/>
          </a:xfrm>
          <a:prstGeom prst="rect">
            <a:avLst/>
          </a:prstGeom>
          <a:noFill/>
          <a:ln w="9525">
            <a:noFill/>
            <a:miter lim="800000"/>
            <a:headEnd/>
            <a:tailEnd/>
          </a:ln>
        </p:spPr>
        <p:txBody>
          <a:bodyPr wrap="square" lIns="91436" tIns="45718" rIns="91436" bIns="45718" anchor="ctr">
            <a:spAutoFit/>
          </a:bodyPr>
          <a:lstStyle/>
          <a:p>
            <a:pPr algn="ctr" eaLnBrk="1" hangingPunct="1">
              <a:lnSpc>
                <a:spcPct val="100000"/>
              </a:lnSpc>
              <a:spcBef>
                <a:spcPct val="0"/>
              </a:spcBef>
            </a:pPr>
            <a:r>
              <a:rPr lang="en-US" sz="2000" b="1" dirty="0" smtClean="0">
                <a:solidFill>
                  <a:schemeClr val="bg1"/>
                </a:solidFill>
              </a:rPr>
              <a:t>Client Access</a:t>
            </a:r>
          </a:p>
          <a:p>
            <a:pPr algn="ctr" eaLnBrk="1" hangingPunct="1">
              <a:lnSpc>
                <a:spcPct val="100000"/>
              </a:lnSpc>
              <a:spcBef>
                <a:spcPct val="0"/>
              </a:spcBef>
            </a:pPr>
            <a:r>
              <a:rPr lang="en-US" sz="1600" dirty="0" smtClean="0">
                <a:solidFill>
                  <a:schemeClr val="bg1"/>
                </a:solidFill>
              </a:rPr>
              <a:t>Client connectivity</a:t>
            </a:r>
          </a:p>
          <a:p>
            <a:pPr algn="ctr" eaLnBrk="1" hangingPunct="1">
              <a:lnSpc>
                <a:spcPct val="100000"/>
              </a:lnSpc>
              <a:spcBef>
                <a:spcPct val="0"/>
              </a:spcBef>
            </a:pPr>
            <a:r>
              <a:rPr lang="en-US" sz="1600" dirty="0" smtClean="0">
                <a:solidFill>
                  <a:schemeClr val="bg1"/>
                </a:solidFill>
              </a:rPr>
              <a:t>Web services</a:t>
            </a: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blinds(horizontal)">
                                      <p:cBhvr>
                                        <p:cTn id="7" dur="1000"/>
                                        <p:tgtEl>
                                          <p:spTgt spid="125"/>
                                        </p:tgtEl>
                                      </p:cBhvr>
                                    </p:animEffect>
                                  </p:childTnLst>
                                  <p:subTnLst>
                                    <p:set>
                                      <p:cBhvr override="childStyle">
                                        <p:cTn dur="1" fill="hold" display="0" masterRel="nextClick" afterEffect="1"/>
                                        <p:tgtEl>
                                          <p:spTgt spid="125"/>
                                        </p:tgtEl>
                                        <p:attrNameLst>
                                          <p:attrName>style.visibility</p:attrName>
                                        </p:attrNameLst>
                                      </p:cBhvr>
                                      <p:to>
                                        <p:strVal val="hidden"/>
                                      </p:to>
                                    </p:set>
                                  </p:subTnLst>
                                </p:cTn>
                              </p:par>
                              <p:par>
                                <p:cTn id="8" presetID="3" presetClass="entr" presetSubtype="10" fill="hold" grpId="0" nodeType="withEffect">
                                  <p:stCondLst>
                                    <p:cond delay="0"/>
                                  </p:stCondLst>
                                  <p:childTnLst>
                                    <p:set>
                                      <p:cBhvr>
                                        <p:cTn id="9" dur="1" fill="hold">
                                          <p:stCondLst>
                                            <p:cond delay="0"/>
                                          </p:stCondLst>
                                        </p:cTn>
                                        <p:tgtEl>
                                          <p:spTgt spid="126"/>
                                        </p:tgtEl>
                                        <p:attrNameLst>
                                          <p:attrName>style.visibility</p:attrName>
                                        </p:attrNameLst>
                                      </p:cBhvr>
                                      <p:to>
                                        <p:strVal val="visible"/>
                                      </p:to>
                                    </p:set>
                                    <p:animEffect transition="in" filter="blinds(horizontal)">
                                      <p:cBhvr>
                                        <p:cTn id="10" dur="1000"/>
                                        <p:tgtEl>
                                          <p:spTgt spid="126"/>
                                        </p:tgtEl>
                                      </p:cBhvr>
                                    </p:animEffect>
                                  </p:childTnLst>
                                  <p:subTnLst>
                                    <p:set>
                                      <p:cBhvr override="childStyle">
                                        <p:cTn dur="1" fill="hold" display="0" masterRel="nextClick" afterEffect="1"/>
                                        <p:tgtEl>
                                          <p:spTgt spid="126"/>
                                        </p:tgtEl>
                                        <p:attrNameLst>
                                          <p:attrName>style.visibility</p:attrName>
                                        </p:attrNameLst>
                                      </p:cBhvr>
                                      <p:to>
                                        <p:strVal val="hidden"/>
                                      </p:to>
                                    </p:set>
                                  </p:subTnLst>
                                </p:cTn>
                              </p:par>
                              <p:par>
                                <p:cTn id="11" presetID="3" presetClass="entr" presetSubtype="10" fill="hold" nodeType="withEffect">
                                  <p:stCondLst>
                                    <p:cond delay="0"/>
                                  </p:stCondLst>
                                  <p:childTnLst>
                                    <p:set>
                                      <p:cBhvr>
                                        <p:cTn id="12" dur="1" fill="hold">
                                          <p:stCondLst>
                                            <p:cond delay="0"/>
                                          </p:stCondLst>
                                        </p:cTn>
                                        <p:tgtEl>
                                          <p:spTgt spid="121"/>
                                        </p:tgtEl>
                                        <p:attrNameLst>
                                          <p:attrName>style.visibility</p:attrName>
                                        </p:attrNameLst>
                                      </p:cBhvr>
                                      <p:to>
                                        <p:strVal val="visible"/>
                                      </p:to>
                                    </p:set>
                                    <p:animEffect transition="in" filter="blinds(horizontal)">
                                      <p:cBhvr>
                                        <p:cTn id="13" dur="500"/>
                                        <p:tgtEl>
                                          <p:spTgt spid="121"/>
                                        </p:tgtEl>
                                      </p:cBhvr>
                                    </p:animEffect>
                                  </p:childTnLst>
                                  <p:subTnLst>
                                    <p:set>
                                      <p:cBhvr override="childStyle">
                                        <p:cTn dur="1" fill="hold" display="0" masterRel="nextClick" afterEffect="1"/>
                                        <p:tgtEl>
                                          <p:spTgt spid="121"/>
                                        </p:tgtEl>
                                        <p:attrNameLst>
                                          <p:attrName>style.visibility</p:attrName>
                                        </p:attrNameLst>
                                      </p:cBhvr>
                                      <p:to>
                                        <p:strVal val="hidden"/>
                                      </p:to>
                                    </p:set>
                                  </p:subTnLst>
                                </p:cTn>
                              </p:par>
                              <p:par>
                                <p:cTn id="14" presetID="3" presetClass="entr" presetSubtype="10" fill="hold" grpId="0" nodeType="withEffect">
                                  <p:stCondLst>
                                    <p:cond delay="0"/>
                                  </p:stCondLst>
                                  <p:childTnLst>
                                    <p:set>
                                      <p:cBhvr>
                                        <p:cTn id="15" dur="1" fill="hold">
                                          <p:stCondLst>
                                            <p:cond delay="0"/>
                                          </p:stCondLst>
                                        </p:cTn>
                                        <p:tgtEl>
                                          <p:spTgt spid="122"/>
                                        </p:tgtEl>
                                        <p:attrNameLst>
                                          <p:attrName>style.visibility</p:attrName>
                                        </p:attrNameLst>
                                      </p:cBhvr>
                                      <p:to>
                                        <p:strVal val="visible"/>
                                      </p:to>
                                    </p:set>
                                    <p:animEffect transition="in" filter="blinds(horizontal)">
                                      <p:cBhvr>
                                        <p:cTn id="16" dur="500"/>
                                        <p:tgtEl>
                                          <p:spTgt spid="122"/>
                                        </p:tgtEl>
                                      </p:cBhvr>
                                    </p:animEffect>
                                  </p:childTnLst>
                                  <p:subTnLst>
                                    <p:set>
                                      <p:cBhvr override="childStyle">
                                        <p:cTn dur="1" fill="hold" display="0" masterRel="nextClick" afterEffect="1"/>
                                        <p:tgtEl>
                                          <p:spTgt spid="122"/>
                                        </p:tgtEl>
                                        <p:attrNameLst>
                                          <p:attrName>style.visibility</p:attrName>
                                        </p:attrNameLst>
                                      </p:cBhvr>
                                      <p:to>
                                        <p:strVal val="hidden"/>
                                      </p:to>
                                    </p:set>
                                  </p:subTnLst>
                                </p:cTn>
                              </p:par>
                              <p:par>
                                <p:cTn id="17" presetID="3" presetClass="entr" presetSubtype="10" fill="hold" nodeType="withEffect">
                                  <p:stCondLst>
                                    <p:cond delay="0"/>
                                  </p:stCondLst>
                                  <p:childTnLst>
                                    <p:set>
                                      <p:cBhvr>
                                        <p:cTn id="18" dur="1" fill="hold">
                                          <p:stCondLst>
                                            <p:cond delay="0"/>
                                          </p:stCondLst>
                                        </p:cTn>
                                        <p:tgtEl>
                                          <p:spTgt spid="127"/>
                                        </p:tgtEl>
                                        <p:attrNameLst>
                                          <p:attrName>style.visibility</p:attrName>
                                        </p:attrNameLst>
                                      </p:cBhvr>
                                      <p:to>
                                        <p:strVal val="visible"/>
                                      </p:to>
                                    </p:set>
                                    <p:animEffect transition="in" filter="blinds(horizontal)">
                                      <p:cBhvr>
                                        <p:cTn id="19" dur="1000"/>
                                        <p:tgtEl>
                                          <p:spTgt spid="127"/>
                                        </p:tgtEl>
                                      </p:cBhvr>
                                    </p:animEffect>
                                  </p:childTnLst>
                                  <p:subTnLst>
                                    <p:set>
                                      <p:cBhvr override="childStyle">
                                        <p:cTn dur="1" fill="hold" display="0" masterRel="nextClick" afterEffect="1"/>
                                        <p:tgtEl>
                                          <p:spTgt spid="127"/>
                                        </p:tgtEl>
                                        <p:attrNameLst>
                                          <p:attrName>style.visibility</p:attrName>
                                        </p:attrNameLst>
                                      </p:cBhvr>
                                      <p:to>
                                        <p:strVal val="hidden"/>
                                      </p:to>
                                    </p:set>
                                  </p:subTnLst>
                                </p:cTn>
                              </p:par>
                              <p:par>
                                <p:cTn id="20" presetID="3" presetClass="entr" presetSubtype="10" fill="hold" nodeType="withEffect">
                                  <p:stCondLst>
                                    <p:cond delay="0"/>
                                  </p:stCondLst>
                                  <p:childTnLst>
                                    <p:set>
                                      <p:cBhvr>
                                        <p:cTn id="21" dur="1" fill="hold">
                                          <p:stCondLst>
                                            <p:cond delay="0"/>
                                          </p:stCondLst>
                                        </p:cTn>
                                        <p:tgtEl>
                                          <p:spTgt spid="129"/>
                                        </p:tgtEl>
                                        <p:attrNameLst>
                                          <p:attrName>style.visibility</p:attrName>
                                        </p:attrNameLst>
                                      </p:cBhvr>
                                      <p:to>
                                        <p:strVal val="visible"/>
                                      </p:to>
                                    </p:set>
                                    <p:animEffect transition="in" filter="blinds(horizontal)">
                                      <p:cBhvr>
                                        <p:cTn id="22" dur="1000"/>
                                        <p:tgtEl>
                                          <p:spTgt spid="129"/>
                                        </p:tgtEl>
                                      </p:cBhvr>
                                    </p:animEffect>
                                  </p:childTnLst>
                                  <p:subTnLst>
                                    <p:set>
                                      <p:cBhvr override="childStyle">
                                        <p:cTn dur="1" fill="hold" display="0" masterRel="nextClick" afterEffect="1"/>
                                        <p:tgtEl>
                                          <p:spTgt spid="129"/>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6"/>
                                        </p:tgtEl>
                                        <p:attrNameLst>
                                          <p:attrName>style.visibility</p:attrName>
                                        </p:attrNameLst>
                                      </p:cBhvr>
                                      <p:to>
                                        <p:strVal val="visible"/>
                                      </p:to>
                                    </p:set>
                                    <p:animEffect transition="in" filter="blinds(horizontal)">
                                      <p:cBhvr>
                                        <p:cTn id="27" dur="500"/>
                                        <p:tgtEl>
                                          <p:spTgt spid="116"/>
                                        </p:tgtEl>
                                      </p:cBhvr>
                                    </p:animEffect>
                                  </p:childTnLst>
                                </p:cTn>
                              </p:par>
                              <p:par>
                                <p:cTn id="28" presetID="3" presetClass="entr" presetSubtype="10" fill="hold" nodeType="with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blinds(horizontal)">
                                      <p:cBhvr>
                                        <p:cTn id="30" dur="500"/>
                                        <p:tgtEl>
                                          <p:spTgt spid="82"/>
                                        </p:tgtEl>
                                      </p:cBhvr>
                                    </p:animEffect>
                                  </p:childTnLst>
                                </p:cTn>
                              </p:par>
                              <p:par>
                                <p:cTn id="31" presetID="3" presetClass="entr" presetSubtype="10" fill="hold" nodeType="with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blinds(horizontal)">
                                      <p:cBhvr>
                                        <p:cTn id="33" dur="500"/>
                                        <p:tgtEl>
                                          <p:spTgt spid="11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18"/>
                                        </p:tgtEl>
                                        <p:attrNameLst>
                                          <p:attrName>style.visibility</p:attrName>
                                        </p:attrNameLst>
                                      </p:cBhvr>
                                      <p:to>
                                        <p:strVal val="visible"/>
                                      </p:to>
                                    </p:set>
                                    <p:animEffect transition="in" filter="blinds(horizontal)">
                                      <p:cBhvr>
                                        <p:cTn id="36" dur="500"/>
                                        <p:tgtEl>
                                          <p:spTgt spid="118"/>
                                        </p:tgtEl>
                                      </p:cBhvr>
                                    </p:animEffect>
                                  </p:childTnLst>
                                </p:cTn>
                              </p:par>
                              <p:par>
                                <p:cTn id="37" presetID="3" presetClass="entr" presetSubtype="10" fill="hold" nodeType="withEffect">
                                  <p:stCondLst>
                                    <p:cond delay="0"/>
                                  </p:stCondLst>
                                  <p:childTnLst>
                                    <p:set>
                                      <p:cBhvr>
                                        <p:cTn id="38" dur="1" fill="hold">
                                          <p:stCondLst>
                                            <p:cond delay="0"/>
                                          </p:stCondLst>
                                        </p:cTn>
                                        <p:tgtEl>
                                          <p:spTgt spid="119"/>
                                        </p:tgtEl>
                                        <p:attrNameLst>
                                          <p:attrName>style.visibility</p:attrName>
                                        </p:attrNameLst>
                                      </p:cBhvr>
                                      <p:to>
                                        <p:strVal val="visible"/>
                                      </p:to>
                                    </p:set>
                                    <p:animEffect transition="in" filter="blinds(horizontal)">
                                      <p:cBhvr>
                                        <p:cTn id="39" dur="500"/>
                                        <p:tgtEl>
                                          <p:spTgt spid="119"/>
                                        </p:tgtEl>
                                      </p:cBhvr>
                                    </p:animEffect>
                                  </p:childTnLst>
                                </p:cTn>
                              </p:par>
                            </p:childTnLst>
                          </p:cTn>
                        </p:par>
                        <p:par>
                          <p:cTn id="40" fill="hold">
                            <p:stCondLst>
                              <p:cond delay="500"/>
                            </p:stCondLst>
                            <p:childTnLst>
                              <p:par>
                                <p:cTn id="41" presetID="3" presetClass="entr" presetSubtype="10" fill="hold" nodeType="afterEffect">
                                  <p:stCondLst>
                                    <p:cond delay="0"/>
                                  </p:stCondLst>
                                  <p:childTnLst>
                                    <p:set>
                                      <p:cBhvr>
                                        <p:cTn id="42" dur="1" fill="hold">
                                          <p:stCondLst>
                                            <p:cond delay="0"/>
                                          </p:stCondLst>
                                        </p:cTn>
                                        <p:tgtEl>
                                          <p:spTgt spid="148"/>
                                        </p:tgtEl>
                                        <p:attrNameLst>
                                          <p:attrName>style.visibility</p:attrName>
                                        </p:attrNameLst>
                                      </p:cBhvr>
                                      <p:to>
                                        <p:strVal val="visible"/>
                                      </p:to>
                                    </p:set>
                                    <p:animEffect transition="in" filter="blinds(horizontal)">
                                      <p:cBhvr>
                                        <p:cTn id="43" dur="500"/>
                                        <p:tgtEl>
                                          <p:spTgt spid="148"/>
                                        </p:tgtEl>
                                      </p:cBhvr>
                                    </p:animEffect>
                                  </p:childTnLst>
                                </p:cTn>
                              </p:par>
                              <p:par>
                                <p:cTn id="44" presetID="3" presetClass="entr" presetSubtype="10" fill="hold" nodeType="withEffect">
                                  <p:stCondLst>
                                    <p:cond delay="0"/>
                                  </p:stCondLst>
                                  <p:childTnLst>
                                    <p:set>
                                      <p:cBhvr>
                                        <p:cTn id="45" dur="1" fill="hold">
                                          <p:stCondLst>
                                            <p:cond delay="0"/>
                                          </p:stCondLst>
                                        </p:cTn>
                                        <p:tgtEl>
                                          <p:spTgt spid="146"/>
                                        </p:tgtEl>
                                        <p:attrNameLst>
                                          <p:attrName>style.visibility</p:attrName>
                                        </p:attrNameLst>
                                      </p:cBhvr>
                                      <p:to>
                                        <p:strVal val="visible"/>
                                      </p:to>
                                    </p:set>
                                    <p:animEffect transition="in" filter="blinds(horizontal)">
                                      <p:cBhvr>
                                        <p:cTn id="46" dur="500"/>
                                        <p:tgtEl>
                                          <p:spTgt spid="146"/>
                                        </p:tgtEl>
                                      </p:cBhvr>
                                    </p:animEffect>
                                  </p:childTnLst>
                                </p:cTn>
                              </p:par>
                              <p:par>
                                <p:cTn id="47" presetID="3" presetClass="entr" presetSubtype="10" fill="hold" nodeType="withEffect">
                                  <p:stCondLst>
                                    <p:cond delay="0"/>
                                  </p:stCondLst>
                                  <p:childTnLst>
                                    <p:set>
                                      <p:cBhvr>
                                        <p:cTn id="48" dur="1" fill="hold">
                                          <p:stCondLst>
                                            <p:cond delay="0"/>
                                          </p:stCondLst>
                                        </p:cTn>
                                        <p:tgtEl>
                                          <p:spTgt spid="147"/>
                                        </p:tgtEl>
                                        <p:attrNameLst>
                                          <p:attrName>style.visibility</p:attrName>
                                        </p:attrNameLst>
                                      </p:cBhvr>
                                      <p:to>
                                        <p:strVal val="visible"/>
                                      </p:to>
                                    </p:set>
                                    <p:animEffect transition="in" filter="blinds(horizontal)">
                                      <p:cBhvr>
                                        <p:cTn id="49" dur="500"/>
                                        <p:tgtEl>
                                          <p:spTgt spid="147"/>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120"/>
                                        </p:tgtEl>
                                        <p:attrNameLst>
                                          <p:attrName>style.visibility</p:attrName>
                                        </p:attrNameLst>
                                      </p:cBhvr>
                                      <p:to>
                                        <p:strVal val="visible"/>
                                      </p:to>
                                    </p:set>
                                    <p:animEffect transition="in" filter="blinds(horizontal)">
                                      <p:cBhvr>
                                        <p:cTn id="52" dur="500"/>
                                        <p:tgtEl>
                                          <p:spTgt spid="120"/>
                                        </p:tgtEl>
                                      </p:cBhvr>
                                    </p:animEffect>
                                  </p:childTnLst>
                                </p:cTn>
                              </p:par>
                            </p:childTnLst>
                          </p:cTn>
                        </p:par>
                        <p:par>
                          <p:cTn id="53" fill="hold">
                            <p:stCondLst>
                              <p:cond delay="1000"/>
                            </p:stCondLst>
                            <p:childTnLst>
                              <p:par>
                                <p:cTn id="54" presetID="10" presetClass="entr" presetSubtype="0" fill="hold" grpId="0" nodeType="afterEffect">
                                  <p:stCondLst>
                                    <p:cond delay="5000"/>
                                  </p:stCondLst>
                                  <p:childTnLst>
                                    <p:set>
                                      <p:cBhvr>
                                        <p:cTn id="55" dur="1" fill="hold">
                                          <p:stCondLst>
                                            <p:cond delay="0"/>
                                          </p:stCondLst>
                                        </p:cTn>
                                        <p:tgtEl>
                                          <p:spTgt spid="169">
                                            <p:txEl>
                                              <p:pRg st="0" end="0"/>
                                            </p:txEl>
                                          </p:spTgt>
                                        </p:tgtEl>
                                        <p:attrNameLst>
                                          <p:attrName>style.visibility</p:attrName>
                                        </p:attrNameLst>
                                      </p:cBhvr>
                                      <p:to>
                                        <p:strVal val="visible"/>
                                      </p:to>
                                    </p:set>
                                    <p:animEffect transition="in" filter="fade">
                                      <p:cBhvr>
                                        <p:cTn id="56" dur="2000"/>
                                        <p:tgtEl>
                                          <p:spTgt spid="169">
                                            <p:txEl>
                                              <p:pRg st="0" end="0"/>
                                            </p:txEl>
                                          </p:spTgt>
                                        </p:tgtEl>
                                      </p:cBhvr>
                                    </p:animEffect>
                                  </p:childTnLst>
                                </p:cTn>
                              </p:par>
                              <p:par>
                                <p:cTn id="57" presetID="10" presetClass="entr" presetSubtype="0" fill="hold" grpId="0" nodeType="withEffect">
                                  <p:stCondLst>
                                    <p:cond delay="5000"/>
                                  </p:stCondLst>
                                  <p:childTnLst>
                                    <p:set>
                                      <p:cBhvr>
                                        <p:cTn id="58" dur="1" fill="hold">
                                          <p:stCondLst>
                                            <p:cond delay="0"/>
                                          </p:stCondLst>
                                        </p:cTn>
                                        <p:tgtEl>
                                          <p:spTgt spid="169">
                                            <p:txEl>
                                              <p:pRg st="1" end="1"/>
                                            </p:txEl>
                                          </p:spTgt>
                                        </p:tgtEl>
                                        <p:attrNameLst>
                                          <p:attrName>style.visibility</p:attrName>
                                        </p:attrNameLst>
                                      </p:cBhvr>
                                      <p:to>
                                        <p:strVal val="visible"/>
                                      </p:to>
                                    </p:set>
                                    <p:animEffect transition="in" filter="fade">
                                      <p:cBhvr>
                                        <p:cTn id="59" dur="2000"/>
                                        <p:tgtEl>
                                          <p:spTgt spid="169">
                                            <p:txEl>
                                              <p:pRg st="1" end="1"/>
                                            </p:txEl>
                                          </p:spTgt>
                                        </p:tgtEl>
                                      </p:cBhvr>
                                    </p:animEffect>
                                  </p:childTnLst>
                                </p:cTn>
                              </p:par>
                              <p:par>
                                <p:cTn id="60" presetID="10" presetClass="entr" presetSubtype="0" fill="hold" grpId="0" nodeType="withEffect">
                                  <p:stCondLst>
                                    <p:cond delay="5000"/>
                                  </p:stCondLst>
                                  <p:childTnLst>
                                    <p:set>
                                      <p:cBhvr>
                                        <p:cTn id="61" dur="1" fill="hold">
                                          <p:stCondLst>
                                            <p:cond delay="0"/>
                                          </p:stCondLst>
                                        </p:cTn>
                                        <p:tgtEl>
                                          <p:spTgt spid="169">
                                            <p:txEl>
                                              <p:pRg st="2" end="2"/>
                                            </p:txEl>
                                          </p:spTgt>
                                        </p:tgtEl>
                                        <p:attrNameLst>
                                          <p:attrName>style.visibility</p:attrName>
                                        </p:attrNameLst>
                                      </p:cBhvr>
                                      <p:to>
                                        <p:strVal val="visible"/>
                                      </p:to>
                                    </p:set>
                                    <p:animEffect transition="in" filter="fade">
                                      <p:cBhvr>
                                        <p:cTn id="62" dur="2000"/>
                                        <p:tgtEl>
                                          <p:spTgt spid="1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8" grpId="0"/>
      <p:bldP spid="120" grpId="0"/>
      <p:bldP spid="122" grpId="0"/>
      <p:bldP spid="126" grpId="0"/>
      <p:bldP spid="169"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00663_box_green"/>
          <p:cNvPicPr>
            <a:picLocks noChangeAspect="1" noChangeArrowheads="1"/>
          </p:cNvPicPr>
          <p:nvPr/>
        </p:nvPicPr>
        <p:blipFill>
          <a:blip r:embed="rId3">
            <a:lum bright="70000" contrast="100000"/>
          </a:blip>
          <a:srcRect/>
          <a:stretch>
            <a:fillRect/>
          </a:stretch>
        </p:blipFill>
        <p:spPr bwMode="ltGray">
          <a:xfrm>
            <a:off x="371965" y="1767322"/>
            <a:ext cx="8500820" cy="3037826"/>
          </a:xfrm>
          <a:prstGeom prst="rect">
            <a:avLst/>
          </a:prstGeom>
          <a:noFill/>
        </p:spPr>
      </p:pic>
      <p:sp>
        <p:nvSpPr>
          <p:cNvPr id="3" name="Text Placeholder 2"/>
          <p:cNvSpPr>
            <a:spLocks noGrp="1"/>
          </p:cNvSpPr>
          <p:nvPr>
            <p:ph type="body" idx="1"/>
          </p:nvPr>
        </p:nvSpPr>
        <p:spPr>
          <a:xfrm>
            <a:off x="821411" y="2373039"/>
            <a:ext cx="7632915" cy="1950985"/>
          </a:xfrm>
        </p:spPr>
        <p:txBody>
          <a:bodyPr/>
          <a:lstStyle/>
          <a:p>
            <a:pPr algn="ctr">
              <a:buNone/>
            </a:pPr>
            <a:r>
              <a:rPr lang="en-US" sz="4800" dirty="0" smtClean="0">
                <a:solidFill>
                  <a:schemeClr val="tx1"/>
                </a:solidFill>
              </a:rPr>
              <a:t>Forefront Protection 2010 for Exchange Server Malware Protection</a:t>
            </a:r>
            <a:endParaRPr lang="en-US" sz="4800" dirty="0">
              <a:solidFill>
                <a:schemeClr val="tx1"/>
              </a:solidFill>
            </a:endParaRPr>
          </a:p>
        </p:txBody>
      </p:sp>
      <p:pic>
        <p:nvPicPr>
          <p:cNvPr id="5" name="Picture 3"/>
          <p:cNvPicPr>
            <a:picLocks noChangeAspect="1" noChangeArrowheads="1"/>
          </p:cNvPicPr>
          <p:nvPr/>
        </p:nvPicPr>
        <p:blipFill>
          <a:blip r:embed="rId4"/>
          <a:srcRect/>
          <a:stretch>
            <a:fillRect/>
          </a:stretch>
        </p:blipFill>
        <p:spPr bwMode="auto">
          <a:xfrm>
            <a:off x="135182" y="166609"/>
            <a:ext cx="1255224" cy="389889"/>
          </a:xfrm>
          <a:prstGeom prst="rect">
            <a:avLst/>
          </a:prstGeom>
          <a:noFill/>
          <a:ln w="9525">
            <a:noFill/>
            <a:miter lim="800000"/>
            <a:headEnd/>
            <a:tailEnd/>
          </a:ln>
          <a:effectLst/>
        </p:spPr>
      </p:pic>
      <p:sp>
        <p:nvSpPr>
          <p:cNvPr id="6" name="Rectangle 1024015"/>
          <p:cNvSpPr>
            <a:spLocks noChangeArrowheads="1"/>
          </p:cNvSpPr>
          <p:nvPr/>
        </p:nvSpPr>
        <p:spPr bwMode="gray">
          <a:xfrm>
            <a:off x="384556" y="453877"/>
            <a:ext cx="3496889" cy="339115"/>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Protection 2010 for Exchange Server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0" spc="-180" dirty="0" smtClean="0"/>
              <a:t>Protect Messages from Malware</a:t>
            </a:r>
            <a:endParaRPr lang="en-US" b="0" spc="-180" dirty="0"/>
          </a:p>
        </p:txBody>
      </p:sp>
      <p:grpSp>
        <p:nvGrpSpPr>
          <p:cNvPr id="3" name="Group 68"/>
          <p:cNvGrpSpPr/>
          <p:nvPr/>
        </p:nvGrpSpPr>
        <p:grpSpPr>
          <a:xfrm>
            <a:off x="4857349" y="1306128"/>
            <a:ext cx="3665742" cy="4044031"/>
            <a:chOff x="5078569" y="1250345"/>
            <a:chExt cx="3665742" cy="4044031"/>
          </a:xfrm>
          <a:effectLst>
            <a:outerShdw blurRad="114300" dist="101600" dir="2700000" algn="tl" rotWithShape="0">
              <a:prstClr val="black">
                <a:alpha val="40000"/>
              </a:prstClr>
            </a:outerShdw>
          </a:effectLst>
        </p:grpSpPr>
        <p:grpSp>
          <p:nvGrpSpPr>
            <p:cNvPr id="4" name="Group 28"/>
            <p:cNvGrpSpPr/>
            <p:nvPr/>
          </p:nvGrpSpPr>
          <p:grpSpPr>
            <a:xfrm>
              <a:off x="5084064" y="1250345"/>
              <a:ext cx="3660247" cy="4044031"/>
              <a:chOff x="5084064" y="1263033"/>
              <a:chExt cx="3660247" cy="4044031"/>
            </a:xfrm>
            <a:scene3d>
              <a:camera prst="orthographicFront">
                <a:rot lat="0" lon="0" rev="0"/>
              </a:camera>
              <a:lightRig rig="contrasting" dir="t">
                <a:rot lat="0" lon="0" rev="1500000"/>
              </a:lightRig>
            </a:scene3d>
          </p:grpSpPr>
          <p:sp>
            <p:nvSpPr>
              <p:cNvPr id="184" name="Rounded Rectangle 183"/>
              <p:cNvSpPr/>
              <p:nvPr/>
            </p:nvSpPr>
            <p:spPr bwMode="auto">
              <a:xfrm>
                <a:off x="5084064" y="1411720"/>
                <a:ext cx="3657600" cy="3895344"/>
              </a:xfrm>
              <a:prstGeom prst="roundRect">
                <a:avLst>
                  <a:gd name="adj" fmla="val 9033"/>
                </a:avLst>
              </a:prstGeom>
              <a:gradFill flip="none" rotWithShape="1">
                <a:gsLst>
                  <a:gs pos="0">
                    <a:schemeClr val="tx1">
                      <a:lumMod val="65000"/>
                      <a:lumOff val="35000"/>
                    </a:schemeClr>
                  </a:gs>
                  <a:gs pos="50000">
                    <a:schemeClr val="bg1">
                      <a:lumMod val="65000"/>
                    </a:schemeClr>
                  </a:gs>
                  <a:gs pos="100000">
                    <a:schemeClr val="bg1">
                      <a:lumMod val="95000"/>
                    </a:schemeClr>
                  </a:gs>
                </a:gsLst>
                <a:lin ang="16200000" scaled="1"/>
                <a:tileRect/>
              </a:gradFill>
              <a:ln w="19050">
                <a:noFill/>
                <a:round/>
                <a:headEnd/>
                <a:tailEnd/>
              </a:ln>
              <a:effectLst/>
              <a:sp3d prstMaterial="metal">
                <a:bevelT w="88900" h="88900"/>
              </a:sp3d>
            </p:spPr>
            <p:txBody>
              <a:bodyPr vert="horz" wrap="square" lIns="91440" tIns="45720" rIns="91440" bIns="45720" numCol="1" anchor="t" anchorCtr="0" compatLnSpc="1">
                <a:prstTxWarp prst="textNoShape">
                  <a:avLst/>
                </a:prstTxWarp>
              </a:bodyPr>
              <a:lstStyle/>
              <a:p>
                <a:endParaRPr lang="en-US" dirty="0" smtClean="0">
                  <a:solidFill>
                    <a:schemeClr val="tx1"/>
                  </a:solidFill>
                </a:endParaRPr>
              </a:p>
            </p:txBody>
          </p:sp>
          <p:sp>
            <p:nvSpPr>
              <p:cNvPr id="185" name="Round Same Side Corner Rectangle 184"/>
              <p:cNvSpPr/>
              <p:nvPr/>
            </p:nvSpPr>
            <p:spPr bwMode="auto">
              <a:xfrm>
                <a:off x="5086711" y="1263033"/>
                <a:ext cx="3657600" cy="676656"/>
              </a:xfrm>
              <a:prstGeom prst="round2SameRect">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endParaRPr lang="en-US" sz="1400" dirty="0" smtClean="0">
                  <a:solidFill>
                    <a:srgbClr val="FFFFFF"/>
                  </a:solidFill>
                  <a:effectLst>
                    <a:outerShdw blurRad="50800" dist="38100" dir="2700000" algn="tl" rotWithShape="0">
                      <a:prstClr val="black">
                        <a:alpha val="40000"/>
                      </a:prstClr>
                    </a:outerShdw>
                  </a:effectLst>
                  <a:latin typeface="Segoe" charset="0"/>
                </a:endParaRPr>
              </a:p>
            </p:txBody>
          </p:sp>
        </p:grpSp>
        <p:sp>
          <p:nvSpPr>
            <p:cNvPr id="183" name="Rectangle 182"/>
            <p:cNvSpPr/>
            <p:nvPr/>
          </p:nvSpPr>
          <p:spPr>
            <a:xfrm>
              <a:off x="5078569" y="1252728"/>
              <a:ext cx="3641252" cy="630942"/>
            </a:xfrm>
            <a:prstGeom prst="rect">
              <a:avLst/>
            </a:prstGeom>
            <a:effectLst/>
          </p:spPr>
          <p:txBody>
            <a:bodyPr wrap="square">
              <a:spAutoFit/>
            </a:bodyPr>
            <a:lstStyle/>
            <a:p>
              <a:pPr algn="ctr" defTabSz="914099">
                <a:lnSpc>
                  <a:spcPts val="2100"/>
                </a:lnSpc>
              </a:pPr>
              <a:r>
                <a:rPr lang="en-US" sz="2000" b="1" dirty="0" smtClean="0">
                  <a:ln w="12700">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rPr>
                <a:t>Microsoft Solution</a:t>
              </a:r>
            </a:p>
            <a:p>
              <a:pPr algn="ctr" defTabSz="914099">
                <a:lnSpc>
                  <a:spcPts val="2100"/>
                </a:lnSpc>
              </a:pPr>
              <a:r>
                <a:rPr lang="en-US" sz="2000" b="1" dirty="0" smtClean="0">
                  <a:ln w="12700">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rPr>
                <a:t>“Defense in Depth”</a:t>
              </a:r>
            </a:p>
          </p:txBody>
        </p:sp>
      </p:grpSp>
      <p:grpSp>
        <p:nvGrpSpPr>
          <p:cNvPr id="5" name="Group 34"/>
          <p:cNvGrpSpPr/>
          <p:nvPr/>
        </p:nvGrpSpPr>
        <p:grpSpPr>
          <a:xfrm>
            <a:off x="641908" y="1306128"/>
            <a:ext cx="3658783" cy="4044464"/>
            <a:chOff x="401153" y="1263033"/>
            <a:chExt cx="3658783" cy="4044464"/>
          </a:xfrm>
          <a:effectLst>
            <a:outerShdw blurRad="114300" dist="101600" dir="2700000" algn="tl" rotWithShape="0">
              <a:prstClr val="black">
                <a:alpha val="40000"/>
              </a:prstClr>
            </a:outerShdw>
          </a:effectLst>
          <a:scene3d>
            <a:camera prst="orthographicFront">
              <a:rot lat="0" lon="0" rev="0"/>
            </a:camera>
            <a:lightRig rig="contrasting" dir="t">
              <a:rot lat="0" lon="0" rev="1500000"/>
            </a:lightRig>
          </a:scene3d>
        </p:grpSpPr>
        <p:sp>
          <p:nvSpPr>
            <p:cNvPr id="187" name="Rounded Rectangle 186"/>
            <p:cNvSpPr/>
            <p:nvPr/>
          </p:nvSpPr>
          <p:spPr bwMode="auto">
            <a:xfrm>
              <a:off x="402336" y="1410415"/>
              <a:ext cx="3657600" cy="3897082"/>
            </a:xfrm>
            <a:prstGeom prst="roundRect">
              <a:avLst>
                <a:gd name="adj" fmla="val 9033"/>
              </a:avLst>
            </a:prstGeom>
            <a:gradFill flip="none" rotWithShape="1">
              <a:gsLst>
                <a:gs pos="0">
                  <a:schemeClr val="tx1">
                    <a:lumMod val="65000"/>
                    <a:lumOff val="35000"/>
                  </a:schemeClr>
                </a:gs>
                <a:gs pos="50000">
                  <a:schemeClr val="bg1">
                    <a:lumMod val="65000"/>
                  </a:schemeClr>
                </a:gs>
                <a:gs pos="100000">
                  <a:schemeClr val="bg1">
                    <a:lumMod val="95000"/>
                  </a:schemeClr>
                </a:gs>
              </a:gsLst>
              <a:lin ang="16200000" scaled="1"/>
              <a:tileRect/>
            </a:gradFill>
            <a:ln w="19050">
              <a:noFill/>
              <a:round/>
              <a:headEnd/>
              <a:tailEnd/>
            </a:ln>
            <a:effectLst/>
            <a:sp3d prstMaterial="metal">
              <a:bevelT w="88900" h="88900"/>
            </a:sp3d>
          </p:spPr>
          <p:txBody>
            <a:bodyPr vert="horz" wrap="square" lIns="91440" tIns="45720" rIns="91440" bIns="45720" numCol="1" anchor="t" anchorCtr="0" compatLnSpc="1">
              <a:prstTxWarp prst="textNoShape">
                <a:avLst/>
              </a:prstTxWarp>
            </a:bodyPr>
            <a:lstStyle/>
            <a:p>
              <a:endParaRPr lang="en-US" dirty="0" smtClean="0"/>
            </a:p>
          </p:txBody>
        </p:sp>
        <p:sp>
          <p:nvSpPr>
            <p:cNvPr id="188" name="Round Same Side Corner Rectangle 187"/>
            <p:cNvSpPr/>
            <p:nvPr/>
          </p:nvSpPr>
          <p:spPr bwMode="auto">
            <a:xfrm>
              <a:off x="401153" y="1263033"/>
              <a:ext cx="3657600" cy="675293"/>
            </a:xfrm>
            <a:prstGeom prst="round2SameRect">
              <a:avLst/>
            </a:prstGeom>
            <a:gradFill flip="none" rotWithShape="1">
              <a:gsLst>
                <a:gs pos="0">
                  <a:schemeClr val="accent3">
                    <a:lumMod val="50000"/>
                    <a:shade val="30000"/>
                    <a:satMod val="115000"/>
                  </a:schemeClr>
                </a:gs>
                <a:gs pos="73000">
                  <a:schemeClr val="accent3">
                    <a:lumMod val="50000"/>
                    <a:shade val="67500"/>
                    <a:satMod val="115000"/>
                  </a:schemeClr>
                </a:gs>
                <a:gs pos="100000">
                  <a:schemeClr val="accent3">
                    <a:lumMod val="85000"/>
                  </a:schemeClr>
                </a:gs>
              </a:gsLst>
              <a:lin ang="16200000" scaled="0"/>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contrasting" dir="t">
                <a:rot lat="0" lon="0" rev="15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endParaRPr lang="en-US" sz="1400" dirty="0" smtClean="0">
                <a:solidFill>
                  <a:srgbClr val="FFFFFF"/>
                </a:solidFill>
                <a:effectLst>
                  <a:outerShdw blurRad="50800" dist="38100" dir="2700000" algn="tl" rotWithShape="0">
                    <a:prstClr val="black">
                      <a:alpha val="40000"/>
                    </a:prstClr>
                  </a:outerShdw>
                </a:effectLst>
                <a:latin typeface="Segoe" charset="0"/>
              </a:endParaRPr>
            </a:p>
          </p:txBody>
        </p:sp>
      </p:grpSp>
      <p:sp>
        <p:nvSpPr>
          <p:cNvPr id="189" name="Rectangle 188"/>
          <p:cNvSpPr/>
          <p:nvPr/>
        </p:nvSpPr>
        <p:spPr>
          <a:xfrm>
            <a:off x="614231" y="1441258"/>
            <a:ext cx="3641252" cy="361637"/>
          </a:xfrm>
          <a:prstGeom prst="rect">
            <a:avLst/>
          </a:prstGeom>
        </p:spPr>
        <p:txBody>
          <a:bodyPr wrap="square">
            <a:spAutoFit/>
          </a:bodyPr>
          <a:lstStyle/>
          <a:p>
            <a:pPr algn="ctr" defTabSz="914099">
              <a:lnSpc>
                <a:spcPts val="2100"/>
              </a:lnSpc>
            </a:pPr>
            <a:r>
              <a:rPr lang="en-US" sz="2000" b="1" dirty="0" smtClean="0">
                <a:ln w="12700">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rPr>
              <a:t>Competitors’ Solutions</a:t>
            </a:r>
          </a:p>
        </p:txBody>
      </p:sp>
      <p:sp>
        <p:nvSpPr>
          <p:cNvPr id="193" name="Rounded Rectangle 192"/>
          <p:cNvSpPr/>
          <p:nvPr/>
        </p:nvSpPr>
        <p:spPr bwMode="auto">
          <a:xfrm>
            <a:off x="5051182" y="3041395"/>
            <a:ext cx="3252166" cy="2011680"/>
          </a:xfrm>
          <a:prstGeom prst="roundRect">
            <a:avLst>
              <a:gd name="adj" fmla="val 8659"/>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94" name="Rounded Rectangle 193"/>
          <p:cNvSpPr/>
          <p:nvPr/>
        </p:nvSpPr>
        <p:spPr>
          <a:xfrm>
            <a:off x="5105407" y="4102471"/>
            <a:ext cx="3035808" cy="365760"/>
          </a:xfrm>
          <a:prstGeom prst="roundRect">
            <a:avLst>
              <a:gd name="adj" fmla="val 50000"/>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lnSpc>
                <a:spcPct val="90000"/>
              </a:lnSpc>
              <a:spcBef>
                <a:spcPct val="0"/>
              </a:spcBef>
              <a:spcAft>
                <a:spcPct val="0"/>
              </a:spcAft>
              <a:buClr>
                <a:srgbClr val="000000"/>
              </a:buClr>
              <a:buSzPct val="76000"/>
              <a:defRPr/>
            </a:pPr>
            <a:r>
              <a:rPr lang="en-US" sz="1400" b="1" dirty="0" smtClean="0">
                <a:solidFill>
                  <a:srgbClr val="FFFFFF"/>
                </a:solidFill>
                <a:latin typeface="Segoe"/>
              </a:rPr>
              <a:t>On premises or in the cloud</a:t>
            </a:r>
            <a:endParaRPr lang="en-US" sz="1400" b="1" dirty="0">
              <a:solidFill>
                <a:srgbClr val="FFFFFF"/>
              </a:solidFill>
              <a:latin typeface="Segoe"/>
            </a:endParaRPr>
          </a:p>
        </p:txBody>
      </p:sp>
      <p:sp>
        <p:nvSpPr>
          <p:cNvPr id="195" name="Rounded Rectangle 194"/>
          <p:cNvSpPr/>
          <p:nvPr/>
        </p:nvSpPr>
        <p:spPr>
          <a:xfrm>
            <a:off x="5105407" y="3604656"/>
            <a:ext cx="3035808" cy="365760"/>
          </a:xfrm>
          <a:prstGeom prst="roundRect">
            <a:avLst>
              <a:gd name="adj" fmla="val 50000"/>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lnSpc>
                <a:spcPct val="90000"/>
              </a:lnSpc>
              <a:spcBef>
                <a:spcPct val="0"/>
              </a:spcBef>
              <a:spcAft>
                <a:spcPct val="0"/>
              </a:spcAft>
              <a:buClr>
                <a:srgbClr val="000000"/>
              </a:buClr>
              <a:buSzPct val="76000"/>
              <a:defRPr/>
            </a:pPr>
            <a:r>
              <a:rPr lang="en-US" sz="1400" b="1" dirty="0" smtClean="0">
                <a:solidFill>
                  <a:srgbClr val="FFFFFF"/>
                </a:solidFill>
                <a:latin typeface="Segoe"/>
              </a:rPr>
              <a:t>Automatic Engine Updates</a:t>
            </a:r>
            <a:endParaRPr lang="en-US" sz="1400" b="1" dirty="0">
              <a:solidFill>
                <a:srgbClr val="FFFFFF"/>
              </a:solidFill>
              <a:latin typeface="Segoe"/>
            </a:endParaRPr>
          </a:p>
        </p:txBody>
      </p:sp>
      <p:sp>
        <p:nvSpPr>
          <p:cNvPr id="211" name="TextBox 210"/>
          <p:cNvSpPr txBox="1"/>
          <p:nvPr/>
        </p:nvSpPr>
        <p:spPr>
          <a:xfrm>
            <a:off x="1664702" y="2689600"/>
            <a:ext cx="1544012" cy="369332"/>
          </a:xfrm>
          <a:prstGeom prst="rect">
            <a:avLst/>
          </a:prstGeom>
          <a:noFill/>
        </p:spPr>
        <p:txBody>
          <a:bodyPr wrap="none" rtlCol="0">
            <a:spAutoFit/>
          </a:bodyPr>
          <a:lstStyle/>
          <a:p>
            <a:r>
              <a:rPr lang="en-US" dirty="0" smtClean="0"/>
              <a:t>Single Engine</a:t>
            </a:r>
            <a:endParaRPr lang="en-US" dirty="0"/>
          </a:p>
        </p:txBody>
      </p:sp>
      <p:sp>
        <p:nvSpPr>
          <p:cNvPr id="212" name="TextBox 211"/>
          <p:cNvSpPr txBox="1"/>
          <p:nvPr/>
        </p:nvSpPr>
        <p:spPr>
          <a:xfrm>
            <a:off x="5815791" y="2620774"/>
            <a:ext cx="1859805" cy="369332"/>
          </a:xfrm>
          <a:prstGeom prst="rect">
            <a:avLst/>
          </a:prstGeom>
          <a:noFill/>
        </p:spPr>
        <p:txBody>
          <a:bodyPr wrap="none" rtlCol="0">
            <a:spAutoFit/>
          </a:bodyPr>
          <a:lstStyle/>
          <a:p>
            <a:r>
              <a:rPr lang="en-US" dirty="0" smtClean="0"/>
              <a:t>Multiple Engines</a:t>
            </a:r>
            <a:endParaRPr lang="en-US" dirty="0"/>
          </a:p>
        </p:txBody>
      </p:sp>
      <p:grpSp>
        <p:nvGrpSpPr>
          <p:cNvPr id="6" name="Group 72"/>
          <p:cNvGrpSpPr/>
          <p:nvPr/>
        </p:nvGrpSpPr>
        <p:grpSpPr>
          <a:xfrm>
            <a:off x="5105407" y="4600286"/>
            <a:ext cx="3035808" cy="746947"/>
            <a:chOff x="5326627" y="4544503"/>
            <a:chExt cx="3035808" cy="746947"/>
          </a:xfrm>
        </p:grpSpPr>
        <p:sp>
          <p:nvSpPr>
            <p:cNvPr id="214" name="Rounded Rectangle 213"/>
            <p:cNvSpPr/>
            <p:nvPr/>
          </p:nvSpPr>
          <p:spPr>
            <a:xfrm>
              <a:off x="5326627" y="4544503"/>
              <a:ext cx="3035808" cy="365760"/>
            </a:xfrm>
            <a:prstGeom prst="roundRect">
              <a:avLst>
                <a:gd name="adj" fmla="val 50000"/>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lnSpc>
                  <a:spcPct val="90000"/>
                </a:lnSpc>
                <a:spcBef>
                  <a:spcPct val="0"/>
                </a:spcBef>
                <a:spcAft>
                  <a:spcPct val="0"/>
                </a:spcAft>
                <a:buClr>
                  <a:srgbClr val="000000"/>
                </a:buClr>
                <a:buSzPct val="76000"/>
                <a:defRPr/>
              </a:pPr>
              <a:r>
                <a:rPr lang="en-US" sz="1400" b="1" dirty="0" smtClean="0">
                  <a:solidFill>
                    <a:srgbClr val="FFFFFF"/>
                  </a:solidFill>
                  <a:latin typeface="Segoe"/>
                </a:rPr>
                <a:t>99% spam detection*</a:t>
              </a:r>
              <a:endParaRPr lang="en-US" sz="1400" b="1" dirty="0">
                <a:solidFill>
                  <a:srgbClr val="FFFFFF"/>
                </a:solidFill>
                <a:latin typeface="Segoe"/>
              </a:endParaRPr>
            </a:p>
          </p:txBody>
        </p:sp>
        <p:sp>
          <p:nvSpPr>
            <p:cNvPr id="215" name="TextBox 214"/>
            <p:cNvSpPr txBox="1"/>
            <p:nvPr/>
          </p:nvSpPr>
          <p:spPr>
            <a:xfrm>
              <a:off x="5678127" y="5014451"/>
              <a:ext cx="2473049" cy="276999"/>
            </a:xfrm>
            <a:prstGeom prst="rect">
              <a:avLst/>
            </a:prstGeom>
            <a:noFill/>
          </p:spPr>
          <p:txBody>
            <a:bodyPr wrap="none" rtlCol="0">
              <a:spAutoFit/>
            </a:bodyPr>
            <a:lstStyle/>
            <a:p>
              <a:r>
                <a:rPr lang="en-US" sz="1200" dirty="0" smtClean="0">
                  <a:solidFill>
                    <a:schemeClr val="bg1"/>
                  </a:solidFill>
                </a:rPr>
                <a:t>* With premium </a:t>
              </a:r>
              <a:r>
                <a:rPr lang="en-US" sz="1200" dirty="0" err="1" smtClean="0">
                  <a:solidFill>
                    <a:schemeClr val="bg1"/>
                  </a:solidFill>
                </a:rPr>
                <a:t>antispam</a:t>
              </a:r>
              <a:r>
                <a:rPr lang="en-US" sz="1200" dirty="0" smtClean="0">
                  <a:solidFill>
                    <a:schemeClr val="bg1"/>
                  </a:solidFill>
                </a:rPr>
                <a:t> services</a:t>
              </a:r>
              <a:endParaRPr lang="en-US" sz="1200" dirty="0">
                <a:solidFill>
                  <a:schemeClr val="bg1"/>
                </a:solidFill>
              </a:endParaRPr>
            </a:p>
          </p:txBody>
        </p:sp>
      </p:grpSp>
      <p:sp>
        <p:nvSpPr>
          <p:cNvPr id="216" name="Rounded Rectangle 215"/>
          <p:cNvSpPr/>
          <p:nvPr/>
        </p:nvSpPr>
        <p:spPr>
          <a:xfrm>
            <a:off x="5105407" y="3106841"/>
            <a:ext cx="3035708" cy="365760"/>
          </a:xfrm>
          <a:prstGeom prst="roundRect">
            <a:avLst>
              <a:gd name="adj" fmla="val 50000"/>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lnSpc>
                <a:spcPct val="90000"/>
              </a:lnSpc>
              <a:spcBef>
                <a:spcPct val="0"/>
              </a:spcBef>
              <a:spcAft>
                <a:spcPct val="0"/>
              </a:spcAft>
              <a:buClr>
                <a:srgbClr val="000000"/>
              </a:buClr>
              <a:buSzPct val="76000"/>
              <a:defRPr/>
            </a:pPr>
            <a:r>
              <a:rPr lang="en-US" sz="1400" b="1" dirty="0" smtClean="0">
                <a:solidFill>
                  <a:srgbClr val="FFFFFF"/>
                </a:solidFill>
                <a:latin typeface="Segoe"/>
              </a:rPr>
              <a:t>38 times faster</a:t>
            </a:r>
          </a:p>
        </p:txBody>
      </p:sp>
      <p:sp>
        <p:nvSpPr>
          <p:cNvPr id="217" name="Rectangle 216"/>
          <p:cNvSpPr/>
          <p:nvPr/>
        </p:nvSpPr>
        <p:spPr>
          <a:xfrm>
            <a:off x="5230420" y="3510990"/>
            <a:ext cx="3067664" cy="1532727"/>
          </a:xfrm>
          <a:prstGeom prst="rect">
            <a:avLst/>
          </a:prstGeom>
        </p:spPr>
        <p:txBody>
          <a:bodyPr wrap="square">
            <a:spAutoFit/>
          </a:bodyPr>
          <a:lstStyle/>
          <a:p>
            <a:r>
              <a:rPr lang="en-US" sz="1200" dirty="0" smtClean="0"/>
              <a:t>An AV-Test of consumer antivirus products revealed:</a:t>
            </a:r>
          </a:p>
          <a:p>
            <a:pPr marL="223838" indent="-223838" defTabSz="914363">
              <a:lnSpc>
                <a:spcPct val="90000"/>
              </a:lnSpc>
              <a:spcBef>
                <a:spcPct val="20000"/>
              </a:spcBef>
              <a:buClr>
                <a:schemeClr val="tx1"/>
              </a:buClr>
              <a:buSzPct val="115000"/>
              <a:buFont typeface="Arial" pitchFamily="34" charset="0"/>
              <a:buChar char="•"/>
              <a:defRPr/>
            </a:pPr>
            <a:r>
              <a:rPr lang="en-US" sz="1200" dirty="0" smtClean="0"/>
              <a:t>On average, Forefront engine sets provided a response in </a:t>
            </a:r>
            <a:r>
              <a:rPr lang="en-US" sz="1200" b="1" dirty="0" smtClean="0"/>
              <a:t>3.1 hours </a:t>
            </a:r>
            <a:r>
              <a:rPr lang="en-US" sz="1200" dirty="0" smtClean="0"/>
              <a:t>or less.</a:t>
            </a:r>
          </a:p>
          <a:p>
            <a:pPr marL="223838" indent="-223838" defTabSz="914363">
              <a:lnSpc>
                <a:spcPct val="90000"/>
              </a:lnSpc>
              <a:spcBef>
                <a:spcPct val="20000"/>
              </a:spcBef>
              <a:buClr>
                <a:schemeClr val="tx1"/>
              </a:buClr>
              <a:buSzPct val="115000"/>
              <a:buFont typeface="Arial" pitchFamily="34" charset="0"/>
              <a:buChar char="•"/>
              <a:defRPr/>
            </a:pPr>
            <a:r>
              <a:rPr lang="en-US" sz="1200" dirty="0" smtClean="0"/>
              <a:t>Single-engine vendors provided responses in </a:t>
            </a:r>
            <a:r>
              <a:rPr lang="en-US" sz="1200" b="1" dirty="0" smtClean="0"/>
              <a:t>5 days</a:t>
            </a:r>
            <a:r>
              <a:rPr lang="en-US" sz="1200" dirty="0" smtClean="0"/>
              <a:t>, </a:t>
            </a:r>
            <a:r>
              <a:rPr lang="en-US" sz="1200" b="1" dirty="0" smtClean="0"/>
              <a:t>4 days</a:t>
            </a:r>
            <a:r>
              <a:rPr lang="en-US" sz="1200" dirty="0" smtClean="0"/>
              <a:t>,</a:t>
            </a:r>
            <a:r>
              <a:rPr lang="en-US" sz="1200" b="1" dirty="0" smtClean="0"/>
              <a:t> </a:t>
            </a:r>
            <a:r>
              <a:rPr lang="en-US" sz="1200" dirty="0" smtClean="0"/>
              <a:t>and </a:t>
            </a:r>
            <a:r>
              <a:rPr lang="en-US" sz="1200" b="1" dirty="0" smtClean="0"/>
              <a:t>6 days </a:t>
            </a:r>
            <a:r>
              <a:rPr lang="en-US" sz="1200" dirty="0" smtClean="0"/>
              <a:t>respectively. </a:t>
            </a:r>
          </a:p>
        </p:txBody>
      </p:sp>
      <p:pic>
        <p:nvPicPr>
          <p:cNvPr id="218" name="Picture 3" descr="\\tkzaw-pro-17\mydocs6\chrisfan\My Documents\Work\CAL Suites Campaign\ECAL Icons\mcafee.jpg"/>
          <p:cNvPicPr>
            <a:picLocks noChangeAspect="1" noChangeArrowheads="1"/>
          </p:cNvPicPr>
          <p:nvPr/>
        </p:nvPicPr>
        <p:blipFill>
          <a:blip r:embed="rId3" cstate="print"/>
          <a:srcRect/>
          <a:stretch>
            <a:fillRect/>
          </a:stretch>
        </p:blipFill>
        <p:spPr bwMode="auto">
          <a:xfrm>
            <a:off x="1944339" y="3197189"/>
            <a:ext cx="984738" cy="609600"/>
          </a:xfrm>
          <a:prstGeom prst="rect">
            <a:avLst/>
          </a:prstGeom>
          <a:ln>
            <a:noFill/>
          </a:ln>
          <a:effectLst/>
        </p:spPr>
      </p:pic>
      <p:pic>
        <p:nvPicPr>
          <p:cNvPr id="219" name="Picture 4" descr="http://www.techpress.gr/wp-content/uploads/2008/05/symantec-logo.jpg"/>
          <p:cNvPicPr>
            <a:picLocks noChangeAspect="1" noChangeArrowheads="1"/>
          </p:cNvPicPr>
          <p:nvPr/>
        </p:nvPicPr>
        <p:blipFill>
          <a:blip r:embed="rId4" cstate="print"/>
          <a:srcRect/>
          <a:stretch>
            <a:fillRect/>
          </a:stretch>
        </p:blipFill>
        <p:spPr bwMode="auto">
          <a:xfrm>
            <a:off x="1877086" y="3988686"/>
            <a:ext cx="1119244" cy="457191"/>
          </a:xfrm>
          <a:prstGeom prst="rect">
            <a:avLst/>
          </a:prstGeom>
          <a:ln>
            <a:noFill/>
          </a:ln>
          <a:effectLst/>
        </p:spPr>
      </p:pic>
      <p:pic>
        <p:nvPicPr>
          <p:cNvPr id="220" name="Picture 2"/>
          <p:cNvPicPr>
            <a:picLocks noChangeAspect="1" noChangeArrowheads="1"/>
          </p:cNvPicPr>
          <p:nvPr/>
        </p:nvPicPr>
        <p:blipFill>
          <a:blip r:embed="rId5" cstate="print"/>
          <a:srcRect/>
          <a:stretch>
            <a:fillRect/>
          </a:stretch>
        </p:blipFill>
        <p:spPr bwMode="auto">
          <a:xfrm>
            <a:off x="1722333" y="4624864"/>
            <a:ext cx="1428750" cy="581025"/>
          </a:xfrm>
          <a:prstGeom prst="rect">
            <a:avLst/>
          </a:prstGeom>
          <a:noFill/>
          <a:ln w="9525">
            <a:noFill/>
            <a:miter lim="800000"/>
            <a:headEnd/>
            <a:tailEnd/>
          </a:ln>
        </p:spPr>
      </p:pic>
      <p:grpSp>
        <p:nvGrpSpPr>
          <p:cNvPr id="7" name="Group 69"/>
          <p:cNvGrpSpPr/>
          <p:nvPr/>
        </p:nvGrpSpPr>
        <p:grpSpPr>
          <a:xfrm>
            <a:off x="5311452" y="2072935"/>
            <a:ext cx="2763804" cy="557530"/>
            <a:chOff x="5308318" y="2307590"/>
            <a:chExt cx="2763804" cy="557530"/>
          </a:xfrm>
        </p:grpSpPr>
        <p:pic>
          <p:nvPicPr>
            <p:cNvPr id="107" name="Picture 106" descr="car-engine-illustration.png"/>
            <p:cNvPicPr>
              <a:picLocks noChangeAspect="1"/>
            </p:cNvPicPr>
            <p:nvPr/>
          </p:nvPicPr>
          <p:blipFill>
            <a:blip r:embed="rId6" cstate="print"/>
            <a:stretch>
              <a:fillRect/>
            </a:stretch>
          </p:blipFill>
          <p:spPr>
            <a:xfrm>
              <a:off x="5308318" y="2307590"/>
              <a:ext cx="470184" cy="557530"/>
            </a:xfrm>
            <a:prstGeom prst="rect">
              <a:avLst/>
            </a:prstGeom>
          </p:spPr>
        </p:pic>
        <p:pic>
          <p:nvPicPr>
            <p:cNvPr id="108" name="Picture 107" descr="car-engine-illustration.png"/>
            <p:cNvPicPr>
              <a:picLocks noChangeAspect="1"/>
            </p:cNvPicPr>
            <p:nvPr/>
          </p:nvPicPr>
          <p:blipFill>
            <a:blip r:embed="rId6" cstate="print"/>
            <a:stretch>
              <a:fillRect/>
            </a:stretch>
          </p:blipFill>
          <p:spPr>
            <a:xfrm>
              <a:off x="5881723" y="2307590"/>
              <a:ext cx="470184" cy="557530"/>
            </a:xfrm>
            <a:prstGeom prst="rect">
              <a:avLst/>
            </a:prstGeom>
          </p:spPr>
        </p:pic>
        <p:pic>
          <p:nvPicPr>
            <p:cNvPr id="109" name="Picture 108" descr="car-engine-illustration.png"/>
            <p:cNvPicPr>
              <a:picLocks noChangeAspect="1"/>
            </p:cNvPicPr>
            <p:nvPr/>
          </p:nvPicPr>
          <p:blipFill>
            <a:blip r:embed="rId6" cstate="print"/>
            <a:stretch>
              <a:fillRect/>
            </a:stretch>
          </p:blipFill>
          <p:spPr>
            <a:xfrm>
              <a:off x="6455128" y="2307590"/>
              <a:ext cx="470184" cy="557530"/>
            </a:xfrm>
            <a:prstGeom prst="rect">
              <a:avLst/>
            </a:prstGeom>
          </p:spPr>
        </p:pic>
        <p:pic>
          <p:nvPicPr>
            <p:cNvPr id="110" name="Picture 109" descr="car-engine-illustration.png"/>
            <p:cNvPicPr>
              <a:picLocks noChangeAspect="1"/>
            </p:cNvPicPr>
            <p:nvPr/>
          </p:nvPicPr>
          <p:blipFill>
            <a:blip r:embed="rId6" cstate="print"/>
            <a:stretch>
              <a:fillRect/>
            </a:stretch>
          </p:blipFill>
          <p:spPr>
            <a:xfrm>
              <a:off x="7028533" y="2307590"/>
              <a:ext cx="470184" cy="557530"/>
            </a:xfrm>
            <a:prstGeom prst="rect">
              <a:avLst/>
            </a:prstGeom>
          </p:spPr>
        </p:pic>
        <p:pic>
          <p:nvPicPr>
            <p:cNvPr id="111" name="Picture 110" descr="car-engine-illustration.png"/>
            <p:cNvPicPr>
              <a:picLocks noChangeAspect="1"/>
            </p:cNvPicPr>
            <p:nvPr/>
          </p:nvPicPr>
          <p:blipFill>
            <a:blip r:embed="rId6" cstate="print"/>
            <a:stretch>
              <a:fillRect/>
            </a:stretch>
          </p:blipFill>
          <p:spPr>
            <a:xfrm>
              <a:off x="7601938" y="2307590"/>
              <a:ext cx="470184" cy="557530"/>
            </a:xfrm>
            <a:prstGeom prst="rect">
              <a:avLst/>
            </a:prstGeom>
          </p:spPr>
        </p:pic>
        <p:pic>
          <p:nvPicPr>
            <p:cNvPr id="112" name="Picture 1" descr="\\eventsql\dvd\Online_ART\DVD_ART35\Artwork_Imagery\Icons - Illustrations\_MISC ICONS\net cable wire plug.png"/>
            <p:cNvPicPr>
              <a:picLocks noChangeAspect="1" noChangeArrowheads="1"/>
            </p:cNvPicPr>
            <p:nvPr/>
          </p:nvPicPr>
          <p:blipFill>
            <a:blip r:embed="rId7" cstate="print"/>
            <a:srcRect/>
            <a:stretch>
              <a:fillRect/>
            </a:stretch>
          </p:blipFill>
          <p:spPr bwMode="auto">
            <a:xfrm rot="986553">
              <a:off x="5493507" y="2369364"/>
              <a:ext cx="705223" cy="362458"/>
            </a:xfrm>
            <a:prstGeom prst="rect">
              <a:avLst/>
            </a:prstGeom>
            <a:noFill/>
          </p:spPr>
        </p:pic>
        <p:pic>
          <p:nvPicPr>
            <p:cNvPr id="113" name="Picture 1" descr="\\eventsql\dvd\Online_ART\DVD_ART35\Artwork_Imagery\Icons - Illustrations\_MISC ICONS\net cable wire plug.png"/>
            <p:cNvPicPr>
              <a:picLocks noChangeAspect="1" noChangeArrowheads="1"/>
            </p:cNvPicPr>
            <p:nvPr/>
          </p:nvPicPr>
          <p:blipFill>
            <a:blip r:embed="rId7" cstate="print"/>
            <a:srcRect/>
            <a:stretch>
              <a:fillRect/>
            </a:stretch>
          </p:blipFill>
          <p:spPr bwMode="auto">
            <a:xfrm rot="986553">
              <a:off x="6057387" y="2361745"/>
              <a:ext cx="705223" cy="362458"/>
            </a:xfrm>
            <a:prstGeom prst="rect">
              <a:avLst/>
            </a:prstGeom>
            <a:noFill/>
          </p:spPr>
        </p:pic>
        <p:pic>
          <p:nvPicPr>
            <p:cNvPr id="114" name="Picture 1" descr="\\eventsql\dvd\Online_ART\DVD_ART35\Artwork_Imagery\Icons - Illustrations\_MISC ICONS\net cable wire plug.png"/>
            <p:cNvPicPr>
              <a:picLocks noChangeAspect="1" noChangeArrowheads="1"/>
            </p:cNvPicPr>
            <p:nvPr/>
          </p:nvPicPr>
          <p:blipFill>
            <a:blip r:embed="rId7" cstate="print"/>
            <a:srcRect/>
            <a:stretch>
              <a:fillRect/>
            </a:stretch>
          </p:blipFill>
          <p:spPr bwMode="auto">
            <a:xfrm rot="986553">
              <a:off x="6621267" y="2361745"/>
              <a:ext cx="705223" cy="362458"/>
            </a:xfrm>
            <a:prstGeom prst="rect">
              <a:avLst/>
            </a:prstGeom>
            <a:noFill/>
          </p:spPr>
        </p:pic>
        <p:pic>
          <p:nvPicPr>
            <p:cNvPr id="115" name="Picture 1" descr="\\eventsql\dvd\Online_ART\DVD_ART35\Artwork_Imagery\Icons - Illustrations\_MISC ICONS\net cable wire plug.png"/>
            <p:cNvPicPr>
              <a:picLocks noChangeAspect="1" noChangeArrowheads="1"/>
            </p:cNvPicPr>
            <p:nvPr/>
          </p:nvPicPr>
          <p:blipFill>
            <a:blip r:embed="rId7" cstate="print"/>
            <a:srcRect/>
            <a:stretch>
              <a:fillRect/>
            </a:stretch>
          </p:blipFill>
          <p:spPr bwMode="auto">
            <a:xfrm rot="986553">
              <a:off x="7185147" y="2361745"/>
              <a:ext cx="705223" cy="362458"/>
            </a:xfrm>
            <a:prstGeom prst="rect">
              <a:avLst/>
            </a:prstGeom>
            <a:noFill/>
          </p:spPr>
        </p:pic>
      </p:grpSp>
      <p:grpSp>
        <p:nvGrpSpPr>
          <p:cNvPr id="8" name="Group 68"/>
          <p:cNvGrpSpPr/>
          <p:nvPr/>
        </p:nvGrpSpPr>
        <p:grpSpPr>
          <a:xfrm>
            <a:off x="2069249" y="2108103"/>
            <a:ext cx="705223" cy="557530"/>
            <a:chOff x="2034026" y="2307590"/>
            <a:chExt cx="705223" cy="557530"/>
          </a:xfrm>
        </p:grpSpPr>
        <p:pic>
          <p:nvPicPr>
            <p:cNvPr id="56" name="Picture 55" descr="car-engine-illustration.png"/>
            <p:cNvPicPr>
              <a:picLocks noChangeAspect="1"/>
            </p:cNvPicPr>
            <p:nvPr/>
          </p:nvPicPr>
          <p:blipFill>
            <a:blip r:embed="rId6" cstate="print"/>
            <a:stretch>
              <a:fillRect/>
            </a:stretch>
          </p:blipFill>
          <p:spPr>
            <a:xfrm>
              <a:off x="2165668" y="2307590"/>
              <a:ext cx="470184" cy="557530"/>
            </a:xfrm>
            <a:prstGeom prst="rect">
              <a:avLst/>
            </a:prstGeom>
          </p:spPr>
        </p:pic>
        <p:pic>
          <p:nvPicPr>
            <p:cNvPr id="68" name="Picture 1" descr="\\eventsql\dvd\Online_ART\DVD_ART35\Artwork_Imagery\Icons - Illustrations\_MISC ICONS\net cable wire plug.png"/>
            <p:cNvPicPr>
              <a:picLocks noChangeAspect="1" noChangeArrowheads="1"/>
            </p:cNvPicPr>
            <p:nvPr/>
          </p:nvPicPr>
          <p:blipFill>
            <a:blip r:embed="rId7" cstate="print"/>
            <a:srcRect/>
            <a:stretch>
              <a:fillRect/>
            </a:stretch>
          </p:blipFill>
          <p:spPr bwMode="auto">
            <a:xfrm rot="986553">
              <a:off x="2034026" y="2369365"/>
              <a:ext cx="705223" cy="362458"/>
            </a:xfrm>
            <a:prstGeom prst="rect">
              <a:avLst/>
            </a:prstGeom>
            <a:noFill/>
          </p:spPr>
        </p:pic>
      </p:grpSp>
      <p:sp>
        <p:nvSpPr>
          <p:cNvPr id="58" name="Rectangle 57"/>
          <p:cNvSpPr/>
          <p:nvPr/>
        </p:nvSpPr>
        <p:spPr bwMode="auto">
          <a:xfrm rot="16200000" flipV="1">
            <a:off x="7609112" y="-71846"/>
            <a:ext cx="1463041" cy="1606729"/>
          </a:xfrm>
          <a:prstGeom prst="rect">
            <a:avLst/>
          </a:prstGeom>
          <a:gradFill flip="none" rotWithShape="1">
            <a:gsLst>
              <a:gs pos="1000">
                <a:schemeClr val="accent1">
                  <a:lumMod val="50000"/>
                </a:schemeClr>
              </a:gs>
              <a:gs pos="100000">
                <a:schemeClr val="bg1">
                  <a:alpha val="0"/>
                </a:schemeClr>
              </a:gs>
            </a:gsLst>
            <a:path path="rect">
              <a:fillToRect l="100000" b="100000"/>
            </a:path>
            <a:tileRect t="-100000" r="-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59" name="Round Same Side Corner Rectangle 58"/>
          <p:cNvSpPr/>
          <p:nvPr/>
        </p:nvSpPr>
        <p:spPr bwMode="auto">
          <a:xfrm rot="10800000">
            <a:off x="7924799" y="-2"/>
            <a:ext cx="1052285" cy="1238251"/>
          </a:xfrm>
          <a:prstGeom prst="round2SameRect">
            <a:avLst>
              <a:gd name="adj1" fmla="val 44606"/>
              <a:gd name="adj2" fmla="val 0"/>
            </a:avLst>
          </a:prstGeom>
          <a:gradFill flip="none" rotWithShape="1">
            <a:gsLst>
              <a:gs pos="0">
                <a:schemeClr val="tx1">
                  <a:lumMod val="65000"/>
                  <a:lumOff val="35000"/>
                </a:schemeClr>
              </a:gs>
              <a:gs pos="50000">
                <a:schemeClr val="bg1">
                  <a:lumMod val="75000"/>
                </a:schemeClr>
              </a:gs>
              <a:gs pos="85000">
                <a:schemeClr val="bg1">
                  <a:lumMod val="75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15900" dist="127000" dir="2700000" algn="tl" rotWithShape="0">
              <a:prstClr val="black">
                <a:alpha val="27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pPr marR="0" indent="-171450" algn="ctr" defTabSz="914099" fontAlgn="base">
              <a:lnSpc>
                <a:spcPct val="100000"/>
              </a:lnSpc>
              <a:spcBef>
                <a:spcPct val="0"/>
              </a:spcBef>
              <a:spcAft>
                <a:spcPct val="0"/>
              </a:spcAft>
              <a:buClrTx/>
              <a:buSzTx/>
              <a:buFontTx/>
              <a:buNone/>
              <a:tabLst/>
              <a:defRPr/>
            </a:pPr>
            <a:endParaRPr lang="en-US" kern="0" smtClean="0">
              <a:latin typeface="Segoe" charset="0"/>
            </a:endParaRPr>
          </a:p>
        </p:txBody>
      </p:sp>
      <p:grpSp>
        <p:nvGrpSpPr>
          <p:cNvPr id="9" name="Group 41"/>
          <p:cNvGrpSpPr/>
          <p:nvPr/>
        </p:nvGrpSpPr>
        <p:grpSpPr>
          <a:xfrm>
            <a:off x="8005308" y="435303"/>
            <a:ext cx="908505" cy="660678"/>
            <a:chOff x="7483450" y="687613"/>
            <a:chExt cx="1819278" cy="1323006"/>
          </a:xfrm>
        </p:grpSpPr>
        <p:sp>
          <p:nvSpPr>
            <p:cNvPr id="66" name="Oval 65"/>
            <p:cNvSpPr/>
            <p:nvPr/>
          </p:nvSpPr>
          <p:spPr bwMode="auto">
            <a:xfrm>
              <a:off x="7693705" y="687613"/>
              <a:ext cx="1348692" cy="232229"/>
            </a:xfrm>
            <a:prstGeom prst="ellipse">
              <a:avLst/>
            </a:prstGeom>
            <a:solidFill>
              <a:schemeClr val="bg2">
                <a:alpha val="61000"/>
              </a:schemeClr>
            </a:solidFill>
            <a:ln w="9525" cap="flat" cmpd="sng" algn="ctr">
              <a:noFill/>
              <a:prstDash val="solid"/>
              <a:round/>
              <a:headEnd type="none" w="med" len="med"/>
              <a:tailEnd type="none" w="med" len="med"/>
            </a:ln>
            <a:effectLst>
              <a:softEdge rad="635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7" name="TextBox 66"/>
            <p:cNvSpPr txBox="1">
              <a:spLocks noChangeAspect="1"/>
            </p:cNvSpPr>
            <p:nvPr/>
          </p:nvSpPr>
          <p:spPr>
            <a:xfrm>
              <a:off x="7483450" y="959424"/>
              <a:ext cx="1819278" cy="1051195"/>
            </a:xfrm>
            <a:prstGeom prst="rect">
              <a:avLst/>
            </a:prstGeom>
            <a:noFill/>
          </p:spPr>
          <p:txBody>
            <a:bodyPr wrap="square" rtlCol="0" anchor="t">
              <a:noAutofit/>
            </a:bodyPr>
            <a:lstStyle/>
            <a:p>
              <a:pPr algn="ctr">
                <a:lnSpc>
                  <a:spcPct val="80000"/>
                </a:lnSpc>
                <a:defRPr/>
              </a:pPr>
              <a:r>
                <a:rPr lang="en-US" sz="1000" b="1" kern="0" dirty="0" smtClean="0">
                  <a:ln w="18415" cmpd="sng">
                    <a:noFill/>
                    <a:prstDash val="solid"/>
                  </a:ln>
                  <a:solidFill>
                    <a:schemeClr val="bg2"/>
                  </a:solidFill>
                  <a:effectLst>
                    <a:innerShdw blurRad="114300">
                      <a:prstClr val="black"/>
                    </a:innerShdw>
                  </a:effectLst>
                  <a:latin typeface="Segoe" pitchFamily="34" charset="0"/>
                </a:rPr>
                <a:t>Protect everywhere,</a:t>
              </a:r>
            </a:p>
            <a:p>
              <a:pPr algn="ctr">
                <a:lnSpc>
                  <a:spcPct val="80000"/>
                </a:lnSpc>
                <a:defRPr/>
              </a:pPr>
              <a:r>
                <a:rPr lang="en-US" sz="1000" b="1" kern="0" dirty="0" smtClean="0">
                  <a:ln w="18415" cmpd="sng">
                    <a:noFill/>
                    <a:prstDash val="solid"/>
                  </a:ln>
                  <a:solidFill>
                    <a:schemeClr val="bg2"/>
                  </a:solidFill>
                  <a:effectLst>
                    <a:innerShdw blurRad="114300">
                      <a:prstClr val="black"/>
                    </a:innerShdw>
                  </a:effectLst>
                  <a:latin typeface="Segoe" pitchFamily="34" charset="0"/>
                </a:rPr>
                <a:t>access anywhere</a:t>
              </a:r>
            </a:p>
          </p:txBody>
        </p:sp>
      </p:grpSp>
      <p:sp>
        <p:nvSpPr>
          <p:cNvPr id="70" name="Block Arc 69"/>
          <p:cNvSpPr/>
          <p:nvPr/>
        </p:nvSpPr>
        <p:spPr bwMode="auto">
          <a:xfrm flipV="1">
            <a:off x="7924800" y="190500"/>
            <a:ext cx="1076325" cy="1076325"/>
          </a:xfrm>
          <a:prstGeom prst="blockArc">
            <a:avLst>
              <a:gd name="adj1" fmla="val 10800000"/>
              <a:gd name="adj2" fmla="val 21409210"/>
              <a:gd name="adj3" fmla="val 4931"/>
            </a:avLst>
          </a:prstGeom>
          <a:gradFill>
            <a:gsLst>
              <a:gs pos="0">
                <a:schemeClr val="accent1">
                  <a:lumMod val="25000"/>
                </a:schemeClr>
              </a:gs>
              <a:gs pos="50000">
                <a:schemeClr val="accent1">
                  <a:lumMod val="50000"/>
                  <a:alpha val="39000"/>
                </a:schemeClr>
              </a:gs>
              <a:gs pos="100000">
                <a:schemeClr val="accent1">
                  <a:shade val="100000"/>
                  <a:satMod val="11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a:latin typeface="Arial" charset="0"/>
              <a:ea typeface="ＭＳ Ｐゴシック" charset="-128"/>
              <a:cs typeface="ＭＳ Ｐゴシック" charset="-128"/>
            </a:endParaRPr>
          </a:p>
        </p:txBody>
      </p:sp>
      <p:grpSp>
        <p:nvGrpSpPr>
          <p:cNvPr id="10" name="Group 70"/>
          <p:cNvGrpSpPr/>
          <p:nvPr/>
        </p:nvGrpSpPr>
        <p:grpSpPr>
          <a:xfrm>
            <a:off x="8030702" y="29738"/>
            <a:ext cx="917520" cy="587298"/>
            <a:chOff x="-1795842" y="3032045"/>
            <a:chExt cx="1012160" cy="647876"/>
          </a:xfrm>
        </p:grpSpPr>
        <p:pic>
          <p:nvPicPr>
            <p:cNvPr id="72" name="Picture 2" descr="\\eventsql\dvd\Online_ART\DVD_ART35\Artwork_Imagery\Icons - Illustrations\people\black silhouettes\PRB man silhouette people ready.png"/>
            <p:cNvPicPr>
              <a:picLocks noChangeAspect="1" noChangeArrowheads="1"/>
            </p:cNvPicPr>
            <p:nvPr/>
          </p:nvPicPr>
          <p:blipFill>
            <a:blip r:embed="rId8" cstate="print"/>
            <a:srcRect/>
            <a:stretch>
              <a:fillRect/>
            </a:stretch>
          </p:blipFill>
          <p:spPr bwMode="auto">
            <a:xfrm>
              <a:off x="-1329179" y="3032045"/>
              <a:ext cx="131975" cy="472117"/>
            </a:xfrm>
            <a:prstGeom prst="rect">
              <a:avLst/>
            </a:prstGeom>
            <a:noFill/>
            <a:effectLst>
              <a:outerShdw blurRad="190500" sx="102000" sy="102000" algn="ctr" rotWithShape="0">
                <a:schemeClr val="bg1">
                  <a:alpha val="70000"/>
                </a:schemeClr>
              </a:outerShdw>
            </a:effectLst>
          </p:spPr>
        </p:pic>
        <p:pic>
          <p:nvPicPr>
            <p:cNvPr id="73" name="Picture 72" descr="explorer.exe_I0104_0409.png"/>
            <p:cNvPicPr>
              <a:picLocks noChangeAspect="1"/>
            </p:cNvPicPr>
            <p:nvPr/>
          </p:nvPicPr>
          <p:blipFill>
            <a:blip r:embed="rId9" cstate="print"/>
            <a:stretch>
              <a:fillRect/>
            </a:stretch>
          </p:blipFill>
          <p:spPr>
            <a:xfrm>
              <a:off x="-1329180" y="3134423"/>
              <a:ext cx="545498" cy="545498"/>
            </a:xfrm>
            <a:prstGeom prst="rect">
              <a:avLst/>
            </a:prstGeom>
          </p:spPr>
        </p:pic>
        <p:pic>
          <p:nvPicPr>
            <p:cNvPr id="74" name="Picture 73" descr="Virtual App.png"/>
            <p:cNvPicPr>
              <a:picLocks noChangeAspect="1"/>
            </p:cNvPicPr>
            <p:nvPr/>
          </p:nvPicPr>
          <p:blipFill>
            <a:blip r:embed="rId10" cstate="screen"/>
            <a:stretch>
              <a:fillRect/>
            </a:stretch>
          </p:blipFill>
          <p:spPr bwMode="invGray">
            <a:xfrm>
              <a:off x="-1795842" y="3233392"/>
              <a:ext cx="601727" cy="374885"/>
            </a:xfrm>
            <a:prstGeom prst="rect">
              <a:avLst/>
            </a:prstGeom>
          </p:spPr>
        </p:pic>
      </p:grpSp>
      <p:sp>
        <p:nvSpPr>
          <p:cNvPr id="61" name="Rectangle 60"/>
          <p:cNvSpPr/>
          <p:nvPr/>
        </p:nvSpPr>
        <p:spPr>
          <a:xfrm>
            <a:off x="279400" y="6697513"/>
            <a:ext cx="8953500" cy="200055"/>
          </a:xfrm>
          <a:prstGeom prst="rect">
            <a:avLst/>
          </a:prstGeom>
        </p:spPr>
        <p:txBody>
          <a:bodyPr wrap="square">
            <a:spAutoFit/>
          </a:bodyPr>
          <a:lstStyle/>
          <a:p>
            <a:r>
              <a:rPr lang="en-US" sz="700" kern="1200" dirty="0">
                <a:solidFill>
                  <a:srgbClr val="000000">
                    <a:lumMod val="75000"/>
                    <a:lumOff val="25000"/>
                  </a:srgbClr>
                </a:solidFill>
                <a:latin typeface="Segoe"/>
                <a:ea typeface="+mn-ea"/>
                <a:cs typeface="+mn-cs"/>
              </a:rPr>
              <a:t>Source: </a:t>
            </a:r>
            <a:r>
              <a:rPr lang="en-US" sz="700" dirty="0" smtClean="0">
                <a:solidFill>
                  <a:srgbClr val="000000">
                    <a:lumMod val="75000"/>
                    <a:lumOff val="25000"/>
                  </a:srgbClr>
                </a:solidFill>
              </a:rPr>
              <a:t>New Solution Helps Pharmaceutical Maker Improve IT Performance and Security. Microsoft </a:t>
            </a:r>
            <a:r>
              <a:rPr lang="en-US" sz="700" kern="1200" dirty="0">
                <a:solidFill>
                  <a:srgbClr val="000000">
                    <a:lumMod val="75000"/>
                    <a:lumOff val="25000"/>
                  </a:srgbClr>
                </a:solidFill>
                <a:latin typeface="Segoe"/>
                <a:ea typeface="+mn-ea"/>
                <a:cs typeface="+mn-cs"/>
              </a:rPr>
              <a:t>case study, </a:t>
            </a:r>
            <a:r>
              <a:rPr lang="en-US" sz="700" kern="1200" dirty="0" smtClean="0">
                <a:solidFill>
                  <a:srgbClr val="000000">
                    <a:lumMod val="75000"/>
                    <a:lumOff val="25000"/>
                  </a:srgbClr>
                </a:solidFill>
                <a:latin typeface="Segoe"/>
                <a:ea typeface="+mn-ea"/>
                <a:cs typeface="+mn-cs"/>
              </a:rPr>
              <a:t>June 2008. </a:t>
            </a:r>
            <a:r>
              <a:rPr lang="en-US" sz="700" dirty="0" smtClean="0">
                <a:solidFill>
                  <a:srgbClr val="000000">
                    <a:lumMod val="75000"/>
                    <a:lumOff val="25000"/>
                  </a:srgbClr>
                </a:solidFill>
                <a:hlinkClick r:id="rId11"/>
              </a:rPr>
              <a:t>http://www.microsoft.com/casestudies/Case_Study_Detail.aspx?CaseStudyID=4000002230</a:t>
            </a:r>
            <a:endParaRPr lang="en-US" sz="700" dirty="0" smtClean="0">
              <a:solidFill>
                <a:srgbClr val="000000">
                  <a:lumMod val="75000"/>
                  <a:lumOff val="25000"/>
                </a:srgbClr>
              </a:solidFill>
            </a:endParaRPr>
          </a:p>
        </p:txBody>
      </p:sp>
      <p:sp>
        <p:nvSpPr>
          <p:cNvPr id="65" name="Rounded Rectangle 64"/>
          <p:cNvSpPr/>
          <p:nvPr/>
        </p:nvSpPr>
        <p:spPr bwMode="auto">
          <a:xfrm>
            <a:off x="270134" y="5388317"/>
            <a:ext cx="7617133" cy="1291097"/>
          </a:xfrm>
          <a:prstGeom prst="roundRect">
            <a:avLst>
              <a:gd name="adj" fmla="val 12595"/>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75" name="TextBox 74"/>
          <p:cNvSpPr txBox="1"/>
          <p:nvPr/>
        </p:nvSpPr>
        <p:spPr>
          <a:xfrm>
            <a:off x="410298" y="5493092"/>
            <a:ext cx="7354645" cy="1105391"/>
          </a:xfrm>
          <a:prstGeom prst="roundRect">
            <a:avLst>
              <a:gd name="adj" fmla="val 7820"/>
            </a:avLst>
          </a:prstGeom>
          <a:solidFill>
            <a:schemeClr val="tx1"/>
          </a:solidFill>
          <a:ln/>
        </p:spPr>
        <p:style>
          <a:lnRef idx="1">
            <a:schemeClr val="accent1"/>
          </a:lnRef>
          <a:fillRef idx="3">
            <a:schemeClr val="accent1"/>
          </a:fillRef>
          <a:effectRef idx="2">
            <a:schemeClr val="accent1"/>
          </a:effectRef>
          <a:fontRef idx="minor">
            <a:schemeClr val="lt1"/>
          </a:fontRef>
        </p:style>
        <p:txBody>
          <a:bodyPr wrap="square" lIns="457200" tIns="0" rIns="91440" bIns="0" rtlCol="0" anchor="ctr" anchorCtr="0">
            <a:noAutofit/>
          </a:bodyPr>
          <a:lstStyle/>
          <a:p>
            <a:pPr marL="800100"/>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“Forefront Security for Exchange Server can support up to five scanning engines at the same time. Thus, it offers a more secure environment, compared with products that support using only a single engine.” </a:t>
            </a:r>
          </a:p>
          <a:p>
            <a:pPr marL="800100"/>
            <a:r>
              <a:rPr lang="en-US" sz="1400" b="1"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 Akihiro </a:t>
            </a:r>
            <a:r>
              <a:rPr lang="en-US" sz="1400" b="1" dirty="0" err="1" smtClean="0">
                <a:gradFill>
                  <a:gsLst>
                    <a:gs pos="0">
                      <a:schemeClr val="accent1">
                        <a:lumMod val="50000"/>
                      </a:schemeClr>
                    </a:gs>
                    <a:gs pos="75000">
                      <a:schemeClr val="accent1">
                        <a:lumMod val="25000"/>
                      </a:schemeClr>
                    </a:gs>
                    <a:gs pos="100000">
                      <a:schemeClr val="accent1">
                        <a:lumMod val="10000"/>
                      </a:schemeClr>
                    </a:gs>
                  </a:gsLst>
                  <a:lin ang="5400000" scaled="0"/>
                </a:gradFill>
              </a:rPr>
              <a:t>Shiotani</a:t>
            </a:r>
            <a:r>
              <a:rPr lang="en-US" sz="1400" b="1"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 </a:t>
            </a:r>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Deputy Director of the Infrastructure Group</a:t>
            </a:r>
          </a:p>
        </p:txBody>
      </p:sp>
      <p:sp>
        <p:nvSpPr>
          <p:cNvPr id="76" name="TextBox 75"/>
          <p:cNvSpPr txBox="1"/>
          <p:nvPr/>
        </p:nvSpPr>
        <p:spPr>
          <a:xfrm>
            <a:off x="987826" y="5275044"/>
            <a:ext cx="528993" cy="132343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8000" b="1" dirty="0" smtClean="0">
                <a:solidFill>
                  <a:srgbClr val="FCB504"/>
                </a:solidFill>
                <a:latin typeface="Times New Roman" pitchFamily="18" charset="0"/>
                <a:cs typeface="Times New Roman" pitchFamily="18" charset="0"/>
              </a:rPr>
              <a:t>“</a:t>
            </a:r>
            <a:endParaRPr lang="en-US" sz="8000" b="1" dirty="0">
              <a:solidFill>
                <a:srgbClr val="FCB504"/>
              </a:solidFill>
              <a:latin typeface="Times New Roman" pitchFamily="18" charset="0"/>
              <a:cs typeface="Times New Roman" pitchFamily="18" charset="0"/>
            </a:endParaRPr>
          </a:p>
        </p:txBody>
      </p:sp>
      <p:sp>
        <p:nvSpPr>
          <p:cNvPr id="225" name="Rounded Rectangle 224"/>
          <p:cNvSpPr/>
          <p:nvPr/>
        </p:nvSpPr>
        <p:spPr>
          <a:xfrm>
            <a:off x="540491" y="6119116"/>
            <a:ext cx="836400" cy="451131"/>
          </a:xfrm>
          <a:prstGeom prst="roundRect">
            <a:avLst>
              <a:gd name="adj" fmla="val 10000"/>
            </a:avLst>
          </a:prstGeom>
          <a:blipFill rotWithShape="0">
            <a:blip r:embed="rId12" cstate="print"/>
            <a:stretch>
              <a:fillRect/>
            </a:stretch>
          </a:blipFill>
          <a:ln>
            <a:no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6"/>
                                        </p:tgtEl>
                                        <p:attrNameLst>
                                          <p:attrName>style.visibility</p:attrName>
                                        </p:attrNameLst>
                                      </p:cBhvr>
                                      <p:to>
                                        <p:strVal val="visible"/>
                                      </p:to>
                                    </p:set>
                                    <p:animEffect transition="in" filter="wipe(up)">
                                      <p:cBhvr>
                                        <p:cTn id="7" dur="500"/>
                                        <p:tgtEl>
                                          <p:spTgt spid="216"/>
                                        </p:tgtEl>
                                      </p:cBhvr>
                                    </p:animEffect>
                                  </p:childTnLst>
                                </p:cTn>
                              </p:par>
                            </p:childTnLst>
                          </p:cTn>
                        </p:par>
                        <p:par>
                          <p:cTn id="8" fill="hold">
                            <p:stCondLst>
                              <p:cond delay="500"/>
                            </p:stCondLst>
                            <p:childTnLst>
                              <p:par>
                                <p:cTn id="9" presetID="22" presetClass="entr" presetSubtype="1" fill="hold" grpId="1" nodeType="afterEffect">
                                  <p:stCondLst>
                                    <p:cond delay="0"/>
                                  </p:stCondLst>
                                  <p:childTnLst>
                                    <p:set>
                                      <p:cBhvr>
                                        <p:cTn id="10" dur="1" fill="hold">
                                          <p:stCondLst>
                                            <p:cond delay="0"/>
                                          </p:stCondLst>
                                        </p:cTn>
                                        <p:tgtEl>
                                          <p:spTgt spid="217"/>
                                        </p:tgtEl>
                                        <p:attrNameLst>
                                          <p:attrName>style.visibility</p:attrName>
                                        </p:attrNameLst>
                                      </p:cBhvr>
                                      <p:to>
                                        <p:strVal val="visible"/>
                                      </p:to>
                                    </p:set>
                                    <p:animEffect transition="in" filter="wipe(up)">
                                      <p:cBhvr>
                                        <p:cTn id="11" dur="500"/>
                                        <p:tgtEl>
                                          <p:spTgt spid="21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xit" presetSubtype="1" fill="hold" grpId="0" nodeType="clickEffect">
                                  <p:stCondLst>
                                    <p:cond delay="0"/>
                                  </p:stCondLst>
                                  <p:childTnLst>
                                    <p:animEffect transition="out" filter="wipe(up)">
                                      <p:cBhvr>
                                        <p:cTn id="15" dur="500"/>
                                        <p:tgtEl>
                                          <p:spTgt spid="217"/>
                                        </p:tgtEl>
                                      </p:cBhvr>
                                    </p:animEffect>
                                    <p:set>
                                      <p:cBhvr>
                                        <p:cTn id="16" dur="1" fill="hold">
                                          <p:stCondLst>
                                            <p:cond delay="499"/>
                                          </p:stCondLst>
                                        </p:cTn>
                                        <p:tgtEl>
                                          <p:spTgt spid="217"/>
                                        </p:tgtEl>
                                        <p:attrNameLst>
                                          <p:attrName>style.visibility</p:attrName>
                                        </p:attrNameLst>
                                      </p:cBhvr>
                                      <p:to>
                                        <p:strVal val="hidden"/>
                                      </p:to>
                                    </p:set>
                                  </p:childTnLst>
                                </p:cTn>
                              </p:par>
                              <p:par>
                                <p:cTn id="17" presetID="22" presetClass="entr" presetSubtype="1" fill="hold" grpId="0" nodeType="withEffect">
                                  <p:stCondLst>
                                    <p:cond delay="0"/>
                                  </p:stCondLst>
                                  <p:childTnLst>
                                    <p:set>
                                      <p:cBhvr>
                                        <p:cTn id="18" dur="1" fill="hold">
                                          <p:stCondLst>
                                            <p:cond delay="0"/>
                                          </p:stCondLst>
                                        </p:cTn>
                                        <p:tgtEl>
                                          <p:spTgt spid="195"/>
                                        </p:tgtEl>
                                        <p:attrNameLst>
                                          <p:attrName>style.visibility</p:attrName>
                                        </p:attrNameLst>
                                      </p:cBhvr>
                                      <p:to>
                                        <p:strVal val="visible"/>
                                      </p:to>
                                    </p:set>
                                    <p:animEffect transition="in" filter="wipe(up)">
                                      <p:cBhvr>
                                        <p:cTn id="19" dur="500"/>
                                        <p:tgtEl>
                                          <p:spTgt spid="19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94"/>
                                        </p:tgtEl>
                                        <p:attrNameLst>
                                          <p:attrName>style.visibility</p:attrName>
                                        </p:attrNameLst>
                                      </p:cBhvr>
                                      <p:to>
                                        <p:strVal val="visible"/>
                                      </p:to>
                                    </p:set>
                                    <p:animEffect transition="in" filter="wipe(up)">
                                      <p:cBhvr>
                                        <p:cTn id="24" dur="500"/>
                                        <p:tgtEl>
                                          <p:spTgt spid="19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animBg="1"/>
      <p:bldP spid="216" grpId="0" animBg="1"/>
      <p:bldP spid="217" grpId="0"/>
      <p:bldP spid="21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sz="3200" dirty="0" smtClean="0"/>
              <a:t>Better Together: Microsoft Exchange Server 2010 and Microsoft Forefront Secure Messaging Solution </a:t>
            </a:r>
            <a:endParaRPr sz="32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863620" y="5179944"/>
            <a:ext cx="3812443" cy="461665"/>
          </a:xfrm>
        </p:spPr>
        <p:txBody>
          <a:bodyPr/>
          <a:lstStyle/>
          <a:p>
            <a:r>
              <a:rPr lang="en-US" dirty="0" smtClean="0">
                <a:solidFill>
                  <a:schemeClr val="tx1"/>
                </a:solidFill>
              </a:rPr>
              <a:t>Alexander Nikolayev</a:t>
            </a:r>
          </a:p>
          <a:p>
            <a:r>
              <a:rPr lang="en-US" dirty="0" smtClean="0"/>
              <a:t>Program Manager</a:t>
            </a:r>
          </a:p>
          <a:p>
            <a:r>
              <a:rPr lang="en-US" dirty="0" smtClean="0">
                <a:solidFill>
                  <a:schemeClr val="tx1"/>
                </a:solidFill>
              </a:rPr>
              <a:t>Microsoft Corporation</a:t>
            </a:r>
          </a:p>
          <a:p>
            <a:r>
              <a:rPr lang="en-US" dirty="0" smtClean="0"/>
              <a:t>SIA 311</a:t>
            </a:r>
            <a:r>
              <a:rPr lang="en-US" dirty="0" smtClean="0">
                <a:solidFill>
                  <a:schemeClr val="tx1"/>
                </a:solidFill>
              </a:rPr>
              <a:t> </a:t>
            </a:r>
            <a:endParaRPr lang="en-US" dirty="0">
              <a:solidFill>
                <a:schemeClr val="tx1"/>
              </a:solidFill>
            </a:endParaRPr>
          </a:p>
        </p:txBody>
      </p:sp>
      <p:sp>
        <p:nvSpPr>
          <p:cNvPr id="4" name="Subtitle 2"/>
          <p:cNvSpPr txBox="1">
            <a:spLocks/>
          </p:cNvSpPr>
          <p:nvPr/>
        </p:nvSpPr>
        <p:spPr bwMode="white">
          <a:xfrm>
            <a:off x="500683" y="5178596"/>
            <a:ext cx="4670128" cy="46166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Cristian Mora</a:t>
            </a:r>
          </a:p>
          <a:p>
            <a:pPr lvl="0">
              <a:lnSpc>
                <a:spcPct val="90000"/>
              </a:lnSpc>
            </a:pPr>
            <a:r>
              <a:rPr lang="en-US" sz="2400" dirty="0" smtClean="0"/>
              <a:t>Technical Product Manager</a:t>
            </a:r>
          </a:p>
          <a:p>
            <a:pPr lvl="0">
              <a:lnSpc>
                <a:spcPct val="90000"/>
              </a:lnSpc>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Microsoft Corporation</a:t>
            </a:r>
          </a:p>
          <a:p>
            <a:pPr lvl="0">
              <a:lnSpc>
                <a:spcPct val="90000"/>
              </a:lnSpc>
            </a:pPr>
            <a:r>
              <a:rPr lang="en-US" sz="2400" dirty="0" smtClean="0"/>
              <a:t>SIA 311</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Title 1"/>
          <p:cNvSpPr txBox="1">
            <a:spLocks/>
          </p:cNvSpPr>
          <p:nvPr/>
        </p:nvSpPr>
        <p:spPr>
          <a:xfrm>
            <a:off x="0" y="199864"/>
            <a:ext cx="9144000" cy="997196"/>
          </a:xfrm>
          <a:prstGeom prst="rect">
            <a:avLst/>
          </a:prstGeom>
        </p:spPr>
        <p:txBody>
          <a:bodyPr vert="horz" wrap="square" lIns="0" tIns="0" rIns="0" bIns="0" rtlCol="0" anchor="t">
            <a:sp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50" normalizeH="0" baseline="0" noProof="0" dirty="0" smtClean="0">
                <a:ln w="3175">
                  <a:noFill/>
                </a:ln>
                <a:solidFill>
                  <a:srgbClr val="CCFFCC"/>
                </a:solidFill>
                <a:effectLst/>
                <a:uLnTx/>
                <a:uFillTx/>
                <a:latin typeface="+mj-lt"/>
                <a:ea typeface="+mn-ea"/>
                <a:cs typeface="Arial" charset="0"/>
              </a:rPr>
              <a:t>Forefront Protection 2010 for Exchange Server: Multiple AV Scanning Engines Advantages</a:t>
            </a:r>
            <a:endParaRPr kumimoji="0" lang="en-US" sz="3600" b="0" i="0" u="none" strike="noStrike" kern="1200" cap="none" spc="-150" normalizeH="0" baseline="0" noProof="0" dirty="0">
              <a:ln w="3175">
                <a:noFill/>
              </a:ln>
              <a:solidFill>
                <a:srgbClr val="CCFFCC"/>
              </a:solidFill>
              <a:effectLst/>
              <a:uLnTx/>
              <a:uFillTx/>
              <a:latin typeface="+mj-lt"/>
              <a:ea typeface="+mn-ea"/>
              <a:cs typeface="Arial" charset="0"/>
            </a:endParaRPr>
          </a:p>
        </p:txBody>
      </p:sp>
      <p:sp>
        <p:nvSpPr>
          <p:cNvPr id="75" name="Text Placeholder 2"/>
          <p:cNvSpPr>
            <a:spLocks noGrp="1"/>
          </p:cNvSpPr>
          <p:nvPr>
            <p:ph type="body" sz="quarter" idx="10"/>
          </p:nvPr>
        </p:nvSpPr>
        <p:spPr>
          <a:xfrm>
            <a:off x="230736" y="1635357"/>
            <a:ext cx="8905770" cy="3252833"/>
          </a:xfrm>
        </p:spPr>
        <p:txBody>
          <a:bodyPr/>
          <a:lstStyle/>
          <a:p>
            <a:r>
              <a:rPr lang="en-US" sz="2800" dirty="0" smtClean="0"/>
              <a:t>Leading antimalware engines deployment via integrated solution,</a:t>
            </a:r>
          </a:p>
          <a:p>
            <a:r>
              <a:rPr lang="en-US" sz="2800" dirty="0" smtClean="0"/>
              <a:t>Allows multi-directional protection of messaging stream: inbound, outbound, internal, and data at rest,</a:t>
            </a:r>
          </a:p>
          <a:p>
            <a:r>
              <a:rPr lang="en-US" sz="2800" dirty="0" smtClean="0"/>
              <a:t>Intelligent Engine Selection:</a:t>
            </a:r>
          </a:p>
          <a:p>
            <a:pPr lvl="1"/>
            <a:r>
              <a:rPr lang="en-US" sz="2400" dirty="0" smtClean="0"/>
              <a:t>Automatically chooses the most current and effective engines first,</a:t>
            </a:r>
          </a:p>
          <a:p>
            <a:pPr lvl="1"/>
            <a:r>
              <a:rPr lang="en-US" sz="2400" dirty="0" smtClean="0"/>
              <a:t>Allows administrators to balance security with performance needs.</a:t>
            </a:r>
          </a:p>
          <a:p>
            <a:r>
              <a:rPr lang="en-US" sz="2800" dirty="0" smtClean="0"/>
              <a:t>Removal of a single point of failure in the organization,</a:t>
            </a:r>
          </a:p>
          <a:p>
            <a:r>
              <a:rPr lang="en-US" sz="2800" dirty="0" smtClean="0"/>
              <a:t>Lower TCO – all engines included in base cost.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5">
                                            <p:txEl>
                                              <p:pRg st="0" end="0"/>
                                            </p:txEl>
                                          </p:spTgt>
                                        </p:tgtEl>
                                        <p:attrNameLst>
                                          <p:attrName>style.visibility</p:attrName>
                                        </p:attrNameLst>
                                      </p:cBhvr>
                                      <p:to>
                                        <p:strVal val="visible"/>
                                      </p:to>
                                    </p:set>
                                    <p:animEffect transition="in" filter="fade">
                                      <p:cBhvr>
                                        <p:cTn id="7" dur="2000"/>
                                        <p:tgtEl>
                                          <p:spTgt spid="7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5">
                                            <p:txEl>
                                              <p:pRg st="1" end="1"/>
                                            </p:txEl>
                                          </p:spTgt>
                                        </p:tgtEl>
                                        <p:attrNameLst>
                                          <p:attrName>style.visibility</p:attrName>
                                        </p:attrNameLst>
                                      </p:cBhvr>
                                      <p:to>
                                        <p:strVal val="visible"/>
                                      </p:to>
                                    </p:set>
                                    <p:animEffect transition="in" filter="fade">
                                      <p:cBhvr>
                                        <p:cTn id="10" dur="2000"/>
                                        <p:tgtEl>
                                          <p:spTgt spid="7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5">
                                            <p:txEl>
                                              <p:pRg st="2" end="2"/>
                                            </p:txEl>
                                          </p:spTgt>
                                        </p:tgtEl>
                                        <p:attrNameLst>
                                          <p:attrName>style.visibility</p:attrName>
                                        </p:attrNameLst>
                                      </p:cBhvr>
                                      <p:to>
                                        <p:strVal val="visible"/>
                                      </p:to>
                                    </p:set>
                                    <p:animEffect transition="in" filter="fade">
                                      <p:cBhvr>
                                        <p:cTn id="13" dur="2000"/>
                                        <p:tgtEl>
                                          <p:spTgt spid="7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5">
                                            <p:txEl>
                                              <p:pRg st="3" end="3"/>
                                            </p:txEl>
                                          </p:spTgt>
                                        </p:tgtEl>
                                        <p:attrNameLst>
                                          <p:attrName>style.visibility</p:attrName>
                                        </p:attrNameLst>
                                      </p:cBhvr>
                                      <p:to>
                                        <p:strVal val="visible"/>
                                      </p:to>
                                    </p:set>
                                    <p:animEffect transition="in" filter="fade">
                                      <p:cBhvr>
                                        <p:cTn id="16" dur="2000"/>
                                        <p:tgtEl>
                                          <p:spTgt spid="7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5">
                                            <p:txEl>
                                              <p:pRg st="4" end="4"/>
                                            </p:txEl>
                                          </p:spTgt>
                                        </p:tgtEl>
                                        <p:attrNameLst>
                                          <p:attrName>style.visibility</p:attrName>
                                        </p:attrNameLst>
                                      </p:cBhvr>
                                      <p:to>
                                        <p:strVal val="visible"/>
                                      </p:to>
                                    </p:set>
                                    <p:animEffect transition="in" filter="fade">
                                      <p:cBhvr>
                                        <p:cTn id="19" dur="2000"/>
                                        <p:tgtEl>
                                          <p:spTgt spid="7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5">
                                            <p:txEl>
                                              <p:pRg st="5" end="5"/>
                                            </p:txEl>
                                          </p:spTgt>
                                        </p:tgtEl>
                                        <p:attrNameLst>
                                          <p:attrName>style.visibility</p:attrName>
                                        </p:attrNameLst>
                                      </p:cBhvr>
                                      <p:to>
                                        <p:strVal val="visible"/>
                                      </p:to>
                                    </p:set>
                                    <p:animEffect transition="in" filter="fade">
                                      <p:cBhvr>
                                        <p:cTn id="22" dur="2000"/>
                                        <p:tgtEl>
                                          <p:spTgt spid="75">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5">
                                            <p:txEl>
                                              <p:pRg st="6" end="6"/>
                                            </p:txEl>
                                          </p:spTgt>
                                        </p:tgtEl>
                                        <p:attrNameLst>
                                          <p:attrName>style.visibility</p:attrName>
                                        </p:attrNameLst>
                                      </p:cBhvr>
                                      <p:to>
                                        <p:strVal val="visible"/>
                                      </p:to>
                                    </p:set>
                                    <p:animEffect transition="in" filter="fade">
                                      <p:cBhvr>
                                        <p:cTn id="25" dur="2000"/>
                                        <p:tgtEl>
                                          <p:spTgt spid="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5492750" y="3026779"/>
            <a:ext cx="3651250" cy="450850"/>
          </a:xfrm>
          <a:prstGeom prst="rect">
            <a:avLst/>
          </a:prstGeom>
          <a:gradFill rotWithShape="1">
            <a:gsLst>
              <a:gs pos="0">
                <a:srgbClr val="626886">
                  <a:alpha val="64998"/>
                </a:srgbClr>
              </a:gs>
              <a:gs pos="100000">
                <a:srgbClr val="2D303E">
                  <a:alpha val="14998"/>
                </a:srgbClr>
              </a:gs>
            </a:gsLst>
            <a:lin ang="0" scaled="1"/>
          </a:gradFill>
          <a:ln w="9525">
            <a:noFill/>
            <a:miter lim="800000"/>
            <a:headEnd/>
            <a:tailEnd/>
          </a:ln>
        </p:spPr>
        <p:txBody>
          <a:bodyPr wrap="none" anchor="ctr"/>
          <a:lstStyle/>
          <a:p>
            <a:endParaRPr lang="en-US"/>
          </a:p>
        </p:txBody>
      </p:sp>
      <p:sp>
        <p:nvSpPr>
          <p:cNvPr id="6148" name="Rectangle 3"/>
          <p:cNvSpPr>
            <a:spLocks noChangeArrowheads="1"/>
          </p:cNvSpPr>
          <p:nvPr/>
        </p:nvSpPr>
        <p:spPr bwMode="auto">
          <a:xfrm>
            <a:off x="5492750" y="3695116"/>
            <a:ext cx="3651250" cy="450850"/>
          </a:xfrm>
          <a:prstGeom prst="rect">
            <a:avLst/>
          </a:prstGeom>
          <a:gradFill rotWithShape="1">
            <a:gsLst>
              <a:gs pos="0">
                <a:srgbClr val="402BAB">
                  <a:alpha val="64998"/>
                </a:srgbClr>
              </a:gs>
              <a:gs pos="100000">
                <a:srgbClr val="1E144F">
                  <a:alpha val="14998"/>
                </a:srgbClr>
              </a:gs>
            </a:gsLst>
            <a:lin ang="0" scaled="1"/>
          </a:gradFill>
          <a:ln w="9525">
            <a:noFill/>
            <a:miter lim="800000"/>
            <a:headEnd/>
            <a:tailEnd/>
          </a:ln>
        </p:spPr>
        <p:txBody>
          <a:bodyPr wrap="none" anchor="ctr"/>
          <a:lstStyle/>
          <a:p>
            <a:endParaRPr lang="en-US"/>
          </a:p>
        </p:txBody>
      </p:sp>
      <p:sp>
        <p:nvSpPr>
          <p:cNvPr id="6152" name="Rectangle 7"/>
          <p:cNvSpPr>
            <a:spLocks noChangeArrowheads="1"/>
          </p:cNvSpPr>
          <p:nvPr/>
        </p:nvSpPr>
        <p:spPr bwMode="auto">
          <a:xfrm>
            <a:off x="5492750" y="4497368"/>
            <a:ext cx="3651250" cy="450850"/>
          </a:xfrm>
          <a:prstGeom prst="rect">
            <a:avLst/>
          </a:prstGeom>
          <a:gradFill rotWithShape="1">
            <a:gsLst>
              <a:gs pos="0">
                <a:srgbClr val="0034B6">
                  <a:alpha val="64998"/>
                </a:srgbClr>
              </a:gs>
              <a:gs pos="100000">
                <a:srgbClr val="001854">
                  <a:alpha val="14998"/>
                </a:srgbClr>
              </a:gs>
            </a:gsLst>
            <a:lin ang="0" scaled="1"/>
          </a:gradFill>
          <a:ln w="9525">
            <a:noFill/>
            <a:miter lim="800000"/>
            <a:headEnd/>
            <a:tailEnd/>
          </a:ln>
        </p:spPr>
        <p:txBody>
          <a:bodyPr wrap="none" anchor="ctr"/>
          <a:lstStyle/>
          <a:p>
            <a:endParaRPr lang="en-US"/>
          </a:p>
        </p:txBody>
      </p:sp>
      <p:sp>
        <p:nvSpPr>
          <p:cNvPr id="6153" name="Rectangle 8"/>
          <p:cNvSpPr>
            <a:spLocks noChangeArrowheads="1"/>
          </p:cNvSpPr>
          <p:nvPr/>
        </p:nvSpPr>
        <p:spPr bwMode="auto">
          <a:xfrm>
            <a:off x="5492750" y="2385429"/>
            <a:ext cx="3651250" cy="450850"/>
          </a:xfrm>
          <a:prstGeom prst="rect">
            <a:avLst/>
          </a:prstGeom>
          <a:gradFill rotWithShape="1">
            <a:gsLst>
              <a:gs pos="0">
                <a:srgbClr val="35A135">
                  <a:alpha val="64998"/>
                </a:srgbClr>
              </a:gs>
              <a:gs pos="100000">
                <a:srgbClr val="194B19">
                  <a:alpha val="14998"/>
                </a:srgbClr>
              </a:gs>
            </a:gsLst>
            <a:lin ang="0" scaled="1"/>
          </a:gradFill>
          <a:ln w="9525">
            <a:noFill/>
            <a:miter lim="800000"/>
            <a:headEnd/>
            <a:tailEnd/>
          </a:ln>
        </p:spPr>
        <p:txBody>
          <a:bodyPr wrap="none" anchor="ctr"/>
          <a:lstStyle/>
          <a:p>
            <a:endParaRPr lang="en-US"/>
          </a:p>
        </p:txBody>
      </p:sp>
      <p:pic>
        <p:nvPicPr>
          <p:cNvPr id="6157" name="Picture 12" descr="300710_arrow_largeGreen"/>
          <p:cNvPicPr>
            <a:picLocks noChangeAspect="1" noChangeArrowheads="1"/>
          </p:cNvPicPr>
          <p:nvPr/>
        </p:nvPicPr>
        <p:blipFill>
          <a:blip r:embed="rId3">
            <a:lum bright="-18000"/>
          </a:blip>
          <a:srcRect/>
          <a:stretch>
            <a:fillRect/>
          </a:stretch>
        </p:blipFill>
        <p:spPr bwMode="auto">
          <a:xfrm>
            <a:off x="-266700" y="2353679"/>
            <a:ext cx="5394325" cy="555625"/>
          </a:xfrm>
          <a:prstGeom prst="rect">
            <a:avLst/>
          </a:prstGeom>
          <a:noFill/>
          <a:ln w="9525">
            <a:noFill/>
            <a:miter lim="800000"/>
            <a:headEnd/>
            <a:tailEnd/>
          </a:ln>
        </p:spPr>
      </p:pic>
      <p:pic>
        <p:nvPicPr>
          <p:cNvPr id="6158" name="Picture 13" descr="300710_arrow_largeGreen"/>
          <p:cNvPicPr>
            <a:picLocks noChangeAspect="1" noChangeArrowheads="1"/>
          </p:cNvPicPr>
          <p:nvPr/>
        </p:nvPicPr>
        <p:blipFill>
          <a:blip r:embed="rId3">
            <a:lum bright="-18000"/>
          </a:blip>
          <a:srcRect/>
          <a:stretch>
            <a:fillRect/>
          </a:stretch>
        </p:blipFill>
        <p:spPr bwMode="auto">
          <a:xfrm>
            <a:off x="-266700" y="3020429"/>
            <a:ext cx="5394325" cy="555625"/>
          </a:xfrm>
          <a:prstGeom prst="rect">
            <a:avLst/>
          </a:prstGeom>
          <a:noFill/>
          <a:ln w="9525">
            <a:noFill/>
            <a:miter lim="800000"/>
            <a:headEnd/>
            <a:tailEnd/>
          </a:ln>
        </p:spPr>
      </p:pic>
      <p:pic>
        <p:nvPicPr>
          <p:cNvPr id="6159" name="Picture 14" descr="300710_arrow_largeGreen"/>
          <p:cNvPicPr>
            <a:picLocks noChangeAspect="1" noChangeArrowheads="1"/>
          </p:cNvPicPr>
          <p:nvPr/>
        </p:nvPicPr>
        <p:blipFill>
          <a:blip r:embed="rId3">
            <a:lum bright="-18000"/>
          </a:blip>
          <a:srcRect/>
          <a:stretch>
            <a:fillRect/>
          </a:stretch>
        </p:blipFill>
        <p:spPr bwMode="auto">
          <a:xfrm>
            <a:off x="-266700" y="3657016"/>
            <a:ext cx="5394325" cy="555625"/>
          </a:xfrm>
          <a:prstGeom prst="rect">
            <a:avLst/>
          </a:prstGeom>
          <a:noFill/>
          <a:ln w="9525">
            <a:noFill/>
            <a:miter lim="800000"/>
            <a:headEnd/>
            <a:tailEnd/>
          </a:ln>
        </p:spPr>
      </p:pic>
      <p:sp>
        <p:nvSpPr>
          <p:cNvPr id="1195024" name="AutoShape 16"/>
          <p:cNvSpPr>
            <a:spLocks noChangeArrowheads="1"/>
          </p:cNvSpPr>
          <p:nvPr/>
        </p:nvSpPr>
        <p:spPr bwMode="auto">
          <a:xfrm>
            <a:off x="749300" y="2401304"/>
            <a:ext cx="4162425" cy="355600"/>
          </a:xfrm>
          <a:prstGeom prst="rightArrow">
            <a:avLst>
              <a:gd name="adj1" fmla="val 42361"/>
              <a:gd name="adj2" fmla="val 93860"/>
            </a:avLst>
          </a:prstGeom>
          <a:noFill/>
          <a:ln w="19050">
            <a:noFill/>
            <a:miter lim="800000"/>
            <a:headEnd type="none" w="sm" len="sm"/>
            <a:tailEnd type="none" w="sm" len="sm"/>
          </a:ln>
          <a:effectLst/>
        </p:spPr>
        <p:txBody>
          <a:bodyPr anchor="ctr"/>
          <a:lstStyle/>
          <a:p>
            <a:pPr algn="r"/>
            <a:r>
              <a:rPr lang="en-US" sz="1600" dirty="0" smtClean="0">
                <a:ea typeface="PMingLiU"/>
                <a:cs typeface="Times New Roman"/>
              </a:rPr>
              <a:t>Message throughput improvement </a:t>
            </a:r>
            <a:endParaRPr lang="en-US" sz="1600" dirty="0">
              <a:ea typeface="PMingLiU"/>
              <a:cs typeface="Times New Roman"/>
            </a:endParaRPr>
          </a:p>
        </p:txBody>
      </p:sp>
      <p:sp>
        <p:nvSpPr>
          <p:cNvPr id="1195025" name="Text Box 17"/>
          <p:cNvSpPr txBox="1">
            <a:spLocks noChangeArrowheads="1"/>
          </p:cNvSpPr>
          <p:nvPr/>
        </p:nvSpPr>
        <p:spPr bwMode="auto">
          <a:xfrm>
            <a:off x="5790116" y="3772639"/>
            <a:ext cx="3294062" cy="286232"/>
          </a:xfrm>
          <a:prstGeom prst="rect">
            <a:avLst/>
          </a:prstGeom>
          <a:noFill/>
          <a:ln w="12700">
            <a:noFill/>
            <a:miter lim="800000"/>
            <a:headEnd type="none" w="sm" len="sm"/>
            <a:tailEnd type="none" w="sm" len="sm"/>
          </a:ln>
          <a:effectLst/>
        </p:spPr>
        <p:txBody>
          <a:bodyPr wrap="square">
            <a:spAutoFit/>
          </a:bodyPr>
          <a:lstStyle/>
          <a:p>
            <a:pPr eaLnBrk="0" hangingPunct="0">
              <a:lnSpc>
                <a:spcPct val="90000"/>
              </a:lnSpc>
              <a:defRPr/>
            </a:pPr>
            <a:r>
              <a:rPr lang="en-US" sz="1400" b="1" dirty="0" smtClean="0">
                <a:effectLst>
                  <a:outerShdw blurRad="38100" dist="38100" dir="2700000" algn="tl">
                    <a:srgbClr val="000000"/>
                  </a:outerShdw>
                </a:effectLst>
              </a:rPr>
              <a:t>15%  in CPU Utilization improvement</a:t>
            </a:r>
            <a:endParaRPr lang="en-US" sz="1400" b="1" dirty="0">
              <a:effectLst>
                <a:outerShdw blurRad="38100" dist="38100" dir="2700000" algn="tl">
                  <a:srgbClr val="000000"/>
                </a:outerShdw>
              </a:effectLst>
            </a:endParaRPr>
          </a:p>
        </p:txBody>
      </p:sp>
      <p:sp>
        <p:nvSpPr>
          <p:cNvPr id="1195028" name="AutoShape 20"/>
          <p:cNvSpPr>
            <a:spLocks noChangeArrowheads="1"/>
          </p:cNvSpPr>
          <p:nvPr/>
        </p:nvSpPr>
        <p:spPr bwMode="auto">
          <a:xfrm>
            <a:off x="-38100" y="3129966"/>
            <a:ext cx="4989513" cy="304800"/>
          </a:xfrm>
          <a:prstGeom prst="rightArrow">
            <a:avLst>
              <a:gd name="adj1" fmla="val 42361"/>
              <a:gd name="adj2" fmla="val 139067"/>
            </a:avLst>
          </a:prstGeom>
          <a:noFill/>
          <a:ln w="19050">
            <a:noFill/>
            <a:miter lim="800000"/>
            <a:headEnd type="none" w="sm" len="sm"/>
            <a:tailEnd type="none" w="sm" len="sm"/>
          </a:ln>
          <a:effectLst/>
        </p:spPr>
        <p:txBody>
          <a:bodyPr anchor="ctr"/>
          <a:lstStyle/>
          <a:p>
            <a:pPr algn="r" eaLnBrk="0" hangingPunct="0">
              <a:defRPr/>
            </a:pPr>
            <a:r>
              <a:rPr lang="en-US" sz="1600" b="1" dirty="0" smtClean="0">
                <a:effectLst>
                  <a:outerShdw blurRad="38100" dist="38100" dir="2700000" algn="tl">
                    <a:srgbClr val="000000"/>
                  </a:outerShdw>
                </a:effectLst>
              </a:rPr>
              <a:t>Reduction in Context Switches</a:t>
            </a:r>
            <a:endParaRPr lang="en-US" sz="1600" b="1" dirty="0">
              <a:effectLst>
                <a:outerShdw blurRad="38100" dist="38100" dir="2700000" algn="tl">
                  <a:srgbClr val="000000"/>
                </a:outerShdw>
              </a:effectLst>
            </a:endParaRPr>
          </a:p>
        </p:txBody>
      </p:sp>
      <p:sp>
        <p:nvSpPr>
          <p:cNvPr id="1195029" name="AutoShape 21"/>
          <p:cNvSpPr>
            <a:spLocks noChangeArrowheads="1"/>
          </p:cNvSpPr>
          <p:nvPr/>
        </p:nvSpPr>
        <p:spPr bwMode="auto">
          <a:xfrm>
            <a:off x="777875" y="3768141"/>
            <a:ext cx="4164013" cy="263525"/>
          </a:xfrm>
          <a:prstGeom prst="rightArrow">
            <a:avLst>
              <a:gd name="adj1" fmla="val 42361"/>
              <a:gd name="adj2" fmla="val 134237"/>
            </a:avLst>
          </a:prstGeom>
          <a:noFill/>
          <a:ln w="19050">
            <a:noFill/>
            <a:miter lim="800000"/>
            <a:headEnd type="none" w="sm" len="sm"/>
            <a:tailEnd type="none" w="sm" len="sm"/>
          </a:ln>
          <a:effectLst/>
        </p:spPr>
        <p:txBody>
          <a:bodyPr anchor="ctr"/>
          <a:lstStyle/>
          <a:p>
            <a:pPr algn="r" eaLnBrk="0" hangingPunct="0">
              <a:defRPr/>
            </a:pPr>
            <a:r>
              <a:rPr lang="en-US" sz="1600" b="1" dirty="0" smtClean="0">
                <a:effectLst>
                  <a:outerShdw blurRad="38100" dist="38100" dir="2700000" algn="tl">
                    <a:srgbClr val="000000"/>
                  </a:outerShdw>
                </a:effectLst>
              </a:rPr>
              <a:t>Improvements in CPU Utilization</a:t>
            </a:r>
            <a:endParaRPr lang="en-US" sz="1600" b="1" dirty="0">
              <a:effectLst>
                <a:outerShdw blurRad="38100" dist="38100" dir="2700000" algn="tl">
                  <a:srgbClr val="000000"/>
                </a:outerShdw>
              </a:effectLst>
            </a:endParaRPr>
          </a:p>
        </p:txBody>
      </p:sp>
      <p:sp>
        <p:nvSpPr>
          <p:cNvPr id="1195034" name="Text Box 26"/>
          <p:cNvSpPr txBox="1">
            <a:spLocks noChangeArrowheads="1"/>
          </p:cNvSpPr>
          <p:nvPr/>
        </p:nvSpPr>
        <p:spPr bwMode="auto">
          <a:xfrm>
            <a:off x="1272967" y="1960930"/>
            <a:ext cx="3449638" cy="366712"/>
          </a:xfrm>
          <a:prstGeom prst="rect">
            <a:avLst/>
          </a:prstGeom>
          <a:noFill/>
          <a:ln w="12700">
            <a:noFill/>
            <a:miter lim="800000"/>
            <a:headEnd type="none" w="sm" len="sm"/>
            <a:tailEnd type="none" w="sm" len="sm"/>
          </a:ln>
          <a:effectLst/>
        </p:spPr>
        <p:txBody>
          <a:bodyPr>
            <a:spAutoFit/>
          </a:bodyPr>
          <a:lstStyle/>
          <a:p>
            <a:pPr algn="ctr" eaLnBrk="0" hangingPunct="0">
              <a:lnSpc>
                <a:spcPct val="90000"/>
              </a:lnSpc>
              <a:defRPr/>
            </a:pPr>
            <a:r>
              <a:rPr lang="en-US" sz="2000" b="1" dirty="0">
                <a:effectLst>
                  <a:outerShdw blurRad="38100" dist="38100" dir="2700000" algn="tl">
                    <a:srgbClr val="000000">
                      <a:alpha val="43137"/>
                    </a:srgbClr>
                  </a:outerShdw>
                </a:effectLst>
              </a:rPr>
              <a:t>Technology investment</a:t>
            </a:r>
          </a:p>
        </p:txBody>
      </p:sp>
      <p:sp>
        <p:nvSpPr>
          <p:cNvPr id="1195035" name="Text Box 27"/>
          <p:cNvSpPr txBox="1">
            <a:spLocks noChangeArrowheads="1"/>
          </p:cNvSpPr>
          <p:nvPr/>
        </p:nvSpPr>
        <p:spPr bwMode="auto">
          <a:xfrm>
            <a:off x="5400935" y="1960929"/>
            <a:ext cx="3085031" cy="366712"/>
          </a:xfrm>
          <a:prstGeom prst="rect">
            <a:avLst/>
          </a:prstGeom>
          <a:noFill/>
          <a:ln w="12700">
            <a:noFill/>
            <a:miter lim="800000"/>
            <a:headEnd type="none" w="sm" len="sm"/>
            <a:tailEnd type="none" w="sm" len="sm"/>
          </a:ln>
          <a:effectLst/>
        </p:spPr>
        <p:txBody>
          <a:bodyPr wrap="square">
            <a:spAutoFit/>
          </a:bodyPr>
          <a:lstStyle/>
          <a:p>
            <a:pPr algn="ctr" eaLnBrk="0" hangingPunct="0">
              <a:lnSpc>
                <a:spcPct val="90000"/>
              </a:lnSpc>
              <a:defRPr/>
            </a:pPr>
            <a:r>
              <a:rPr lang="en-US" sz="2000" b="1" dirty="0" smtClean="0">
                <a:effectLst>
                  <a:outerShdw blurRad="38100" dist="38100" dir="2700000" algn="tl">
                    <a:srgbClr val="000000"/>
                  </a:outerShdw>
                </a:effectLst>
              </a:rPr>
              <a:t>Results (5 engines test)</a:t>
            </a:r>
            <a:endParaRPr lang="en-US" sz="2000" b="1" dirty="0">
              <a:effectLst>
                <a:outerShdw blurRad="38100" dist="38100" dir="2700000" algn="tl">
                  <a:srgbClr val="000000"/>
                </a:outerShdw>
              </a:effectLst>
            </a:endParaRPr>
          </a:p>
        </p:txBody>
      </p:sp>
      <p:sp>
        <p:nvSpPr>
          <p:cNvPr id="1195036" name="Text Box 28"/>
          <p:cNvSpPr txBox="1">
            <a:spLocks noChangeArrowheads="1"/>
          </p:cNvSpPr>
          <p:nvPr/>
        </p:nvSpPr>
        <p:spPr bwMode="auto">
          <a:xfrm>
            <a:off x="5786570" y="3110916"/>
            <a:ext cx="2972868" cy="286232"/>
          </a:xfrm>
          <a:prstGeom prst="rect">
            <a:avLst/>
          </a:prstGeom>
          <a:noFill/>
          <a:ln w="12700">
            <a:noFill/>
            <a:miter lim="800000"/>
            <a:headEnd type="none" w="sm" len="sm"/>
            <a:tailEnd type="none" w="sm" len="sm"/>
          </a:ln>
          <a:effectLst/>
        </p:spPr>
        <p:txBody>
          <a:bodyPr wrap="square">
            <a:spAutoFit/>
          </a:bodyPr>
          <a:lstStyle/>
          <a:p>
            <a:pPr eaLnBrk="0" hangingPunct="0">
              <a:lnSpc>
                <a:spcPct val="90000"/>
              </a:lnSpc>
              <a:defRPr/>
            </a:pPr>
            <a:r>
              <a:rPr lang="en-US" sz="1400" b="1" dirty="0" smtClean="0">
                <a:effectLst>
                  <a:outerShdw blurRad="38100" dist="38100" dir="2700000" algn="tl">
                    <a:srgbClr val="000000"/>
                  </a:outerShdw>
                </a:effectLst>
              </a:rPr>
              <a:t>Measured reduction is 30%</a:t>
            </a:r>
            <a:endParaRPr lang="en-US" sz="1400" b="1" dirty="0">
              <a:effectLst>
                <a:outerShdw blurRad="38100" dist="38100" dir="2700000" algn="tl">
                  <a:srgbClr val="000000"/>
                </a:outerShdw>
              </a:effectLst>
            </a:endParaRPr>
          </a:p>
        </p:txBody>
      </p:sp>
      <p:sp>
        <p:nvSpPr>
          <p:cNvPr id="1195037" name="Text Box 29"/>
          <p:cNvSpPr txBox="1">
            <a:spLocks noChangeArrowheads="1"/>
          </p:cNvSpPr>
          <p:nvPr/>
        </p:nvSpPr>
        <p:spPr bwMode="auto">
          <a:xfrm>
            <a:off x="5786570" y="2452104"/>
            <a:ext cx="2627313" cy="284162"/>
          </a:xfrm>
          <a:prstGeom prst="rect">
            <a:avLst/>
          </a:prstGeom>
          <a:noFill/>
          <a:ln w="12700">
            <a:noFill/>
            <a:miter lim="800000"/>
            <a:headEnd type="none" w="sm" len="sm"/>
            <a:tailEnd type="none" w="sm" len="sm"/>
          </a:ln>
          <a:effectLst/>
        </p:spPr>
        <p:txBody>
          <a:bodyPr>
            <a:spAutoFit/>
          </a:bodyPr>
          <a:lstStyle/>
          <a:p>
            <a:pPr eaLnBrk="0" hangingPunct="0">
              <a:lnSpc>
                <a:spcPct val="90000"/>
              </a:lnSpc>
              <a:defRPr/>
            </a:pPr>
            <a:r>
              <a:rPr lang="en-US" sz="1400" b="1" dirty="0" smtClean="0">
                <a:effectLst>
                  <a:outerShdw blurRad="38100" dist="38100" dir="2700000" algn="tl">
                    <a:srgbClr val="000000"/>
                  </a:outerShdw>
                </a:effectLst>
              </a:rPr>
              <a:t>From 25 to 40 messages/second</a:t>
            </a:r>
            <a:endParaRPr lang="en-US" sz="1400" b="1" dirty="0">
              <a:effectLst>
                <a:outerShdw blurRad="38100" dist="38100" dir="2700000" algn="tl">
                  <a:srgbClr val="000000"/>
                </a:outerShdw>
              </a:effectLst>
            </a:endParaRPr>
          </a:p>
        </p:txBody>
      </p:sp>
      <p:sp>
        <p:nvSpPr>
          <p:cNvPr id="1195038" name="AutoShape 30"/>
          <p:cNvSpPr>
            <a:spLocks noChangeArrowheads="1"/>
          </p:cNvSpPr>
          <p:nvPr/>
        </p:nvSpPr>
        <p:spPr bwMode="auto">
          <a:xfrm>
            <a:off x="260350" y="4310043"/>
            <a:ext cx="4778375" cy="698500"/>
          </a:xfrm>
          <a:prstGeom prst="rightArrow">
            <a:avLst>
              <a:gd name="adj1" fmla="val 45907"/>
              <a:gd name="adj2" fmla="val 40222"/>
            </a:avLst>
          </a:prstGeom>
          <a:noFill/>
          <a:ln w="38100">
            <a:solidFill>
              <a:schemeClr val="accent1"/>
            </a:solidFill>
            <a:prstDash val="sysDot"/>
            <a:miter lim="800000"/>
            <a:headEnd type="none" w="sm" len="sm"/>
            <a:tailEnd type="none" w="sm" len="sm"/>
          </a:ln>
          <a:effectLst>
            <a:outerShdw dist="35921" dir="2700000" algn="ctr" rotWithShape="0">
              <a:srgbClr val="292929">
                <a:alpha val="50000"/>
              </a:srgbClr>
            </a:outerShdw>
          </a:effectLst>
        </p:spPr>
        <p:txBody>
          <a:bodyPr anchor="ctr"/>
          <a:lstStyle/>
          <a:p>
            <a:pPr algn="r" eaLnBrk="0" hangingPunct="0">
              <a:defRPr/>
            </a:pPr>
            <a:endParaRPr lang="en-AU" sz="1600" b="1">
              <a:effectLst>
                <a:outerShdw blurRad="38100" dist="38100" dir="2700000" algn="tl">
                  <a:srgbClr val="000000"/>
                </a:outerShdw>
              </a:effectLst>
            </a:endParaRPr>
          </a:p>
        </p:txBody>
      </p:sp>
      <p:sp>
        <p:nvSpPr>
          <p:cNvPr id="1195039" name="Text Box 31"/>
          <p:cNvSpPr txBox="1">
            <a:spLocks noChangeArrowheads="1"/>
          </p:cNvSpPr>
          <p:nvPr/>
        </p:nvSpPr>
        <p:spPr bwMode="auto">
          <a:xfrm>
            <a:off x="5787920" y="4565631"/>
            <a:ext cx="2768600" cy="284162"/>
          </a:xfrm>
          <a:prstGeom prst="rect">
            <a:avLst/>
          </a:prstGeom>
          <a:noFill/>
          <a:ln w="12700">
            <a:noFill/>
            <a:miter lim="800000"/>
            <a:headEnd type="none" w="sm" len="sm"/>
            <a:tailEnd type="none" w="sm" len="sm"/>
          </a:ln>
          <a:effectLst/>
        </p:spPr>
        <p:txBody>
          <a:bodyPr>
            <a:spAutoFit/>
          </a:bodyPr>
          <a:lstStyle/>
          <a:p>
            <a:pPr eaLnBrk="0" hangingPunct="0">
              <a:lnSpc>
                <a:spcPct val="90000"/>
              </a:lnSpc>
              <a:defRPr/>
            </a:pPr>
            <a:r>
              <a:rPr lang="en-US" sz="1400" b="1" dirty="0" smtClean="0">
                <a:effectLst>
                  <a:outerShdw blurRad="38100" dist="38100" dir="2700000" algn="tl">
                    <a:srgbClr val="000000"/>
                  </a:outerShdw>
                </a:effectLst>
              </a:rPr>
              <a:t>Coming in SP1</a:t>
            </a:r>
            <a:endParaRPr lang="en-US" sz="1400" b="1" dirty="0">
              <a:effectLst>
                <a:outerShdw blurRad="38100" dist="38100" dir="2700000" algn="tl">
                  <a:srgbClr val="000000"/>
                </a:outerShdw>
              </a:effectLst>
            </a:endParaRPr>
          </a:p>
        </p:txBody>
      </p:sp>
      <p:sp>
        <p:nvSpPr>
          <p:cNvPr id="1195041" name="Rectangle 33"/>
          <p:cNvSpPr>
            <a:spLocks noChangeArrowheads="1"/>
          </p:cNvSpPr>
          <p:nvPr/>
        </p:nvSpPr>
        <p:spPr bwMode="auto">
          <a:xfrm>
            <a:off x="1103313" y="4476122"/>
            <a:ext cx="3656694" cy="338554"/>
          </a:xfrm>
          <a:prstGeom prst="rect">
            <a:avLst/>
          </a:prstGeom>
          <a:noFill/>
          <a:ln w="9525">
            <a:noFill/>
            <a:miter lim="800000"/>
            <a:headEnd/>
            <a:tailEnd/>
          </a:ln>
          <a:effectLst/>
        </p:spPr>
        <p:txBody>
          <a:bodyPr wrap="square">
            <a:spAutoFit/>
          </a:bodyPr>
          <a:lstStyle/>
          <a:p>
            <a:pPr algn="r">
              <a:defRPr/>
            </a:pPr>
            <a:r>
              <a:rPr lang="en-US" sz="1600" b="1" dirty="0" smtClean="0">
                <a:effectLst>
                  <a:outerShdw blurRad="38100" dist="38100" dir="2700000" algn="tl">
                    <a:srgbClr val="000000"/>
                  </a:outerShdw>
                </a:effectLst>
              </a:rPr>
              <a:t>Native 64-bit </a:t>
            </a:r>
            <a:r>
              <a:rPr lang="en-US" sz="1600" b="1" dirty="0" err="1" smtClean="0">
                <a:effectLst>
                  <a:outerShdw blurRad="38100" dist="38100" dir="2700000" algn="tl">
                    <a:srgbClr val="000000"/>
                  </a:outerShdw>
                </a:effectLst>
              </a:rPr>
              <a:t>supportC</a:t>
            </a:r>
            <a:endParaRPr lang="en-US" sz="1600" b="1" dirty="0">
              <a:effectLst>
                <a:outerShdw blurRad="38100" dist="38100" dir="2700000" algn="tl">
                  <a:srgbClr val="000000"/>
                </a:outerShdw>
              </a:effectLst>
            </a:endParaRPr>
          </a:p>
        </p:txBody>
      </p:sp>
      <p:pic>
        <p:nvPicPr>
          <p:cNvPr id="6181" name="Picture 36" descr="large purple cylinder"/>
          <p:cNvPicPr>
            <a:picLocks noChangeAspect="1" noChangeArrowheads="1"/>
          </p:cNvPicPr>
          <p:nvPr/>
        </p:nvPicPr>
        <p:blipFill>
          <a:blip r:embed="rId4">
            <a:lum contrast="24000"/>
          </a:blip>
          <a:srcRect/>
          <a:stretch>
            <a:fillRect/>
          </a:stretch>
        </p:blipFill>
        <p:spPr bwMode="auto">
          <a:xfrm>
            <a:off x="5159375" y="3682416"/>
            <a:ext cx="625475" cy="479425"/>
          </a:xfrm>
          <a:prstGeom prst="rect">
            <a:avLst/>
          </a:prstGeom>
          <a:noFill/>
          <a:ln w="9525">
            <a:noFill/>
            <a:miter lim="800000"/>
            <a:headEnd/>
            <a:tailEnd/>
          </a:ln>
        </p:spPr>
      </p:pic>
      <p:pic>
        <p:nvPicPr>
          <p:cNvPr id="6182" name="Picture 37" descr="large green cylinder"/>
          <p:cNvPicPr>
            <a:picLocks noChangeAspect="1" noChangeArrowheads="1"/>
          </p:cNvPicPr>
          <p:nvPr/>
        </p:nvPicPr>
        <p:blipFill>
          <a:blip r:embed="rId5">
            <a:lum contrast="24000"/>
          </a:blip>
          <a:srcRect/>
          <a:stretch>
            <a:fillRect/>
          </a:stretch>
        </p:blipFill>
        <p:spPr bwMode="auto">
          <a:xfrm>
            <a:off x="5160963" y="2374316"/>
            <a:ext cx="625475" cy="479425"/>
          </a:xfrm>
          <a:prstGeom prst="rect">
            <a:avLst/>
          </a:prstGeom>
          <a:noFill/>
          <a:ln w="9525">
            <a:noFill/>
            <a:miter lim="800000"/>
            <a:headEnd/>
            <a:tailEnd/>
          </a:ln>
        </p:spPr>
      </p:pic>
      <p:pic>
        <p:nvPicPr>
          <p:cNvPr id="6183" name="Picture 38" descr="large gray cylinder"/>
          <p:cNvPicPr>
            <a:picLocks noChangeAspect="1" noChangeArrowheads="1"/>
          </p:cNvPicPr>
          <p:nvPr/>
        </p:nvPicPr>
        <p:blipFill>
          <a:blip r:embed="rId6">
            <a:lum contrast="24000"/>
          </a:blip>
          <a:srcRect/>
          <a:stretch>
            <a:fillRect/>
          </a:stretch>
        </p:blipFill>
        <p:spPr bwMode="auto">
          <a:xfrm>
            <a:off x="5160963" y="3028366"/>
            <a:ext cx="625475" cy="479425"/>
          </a:xfrm>
          <a:prstGeom prst="rect">
            <a:avLst/>
          </a:prstGeom>
          <a:noFill/>
          <a:ln w="9525">
            <a:noFill/>
            <a:miter lim="800000"/>
            <a:headEnd/>
            <a:tailEnd/>
          </a:ln>
        </p:spPr>
      </p:pic>
      <p:pic>
        <p:nvPicPr>
          <p:cNvPr id="6185" name="Picture 40" descr="large blue cylinder"/>
          <p:cNvPicPr>
            <a:picLocks noChangeAspect="1" noChangeArrowheads="1"/>
          </p:cNvPicPr>
          <p:nvPr/>
        </p:nvPicPr>
        <p:blipFill>
          <a:blip r:embed="rId7">
            <a:lum contrast="24000"/>
          </a:blip>
          <a:srcRect/>
          <a:stretch>
            <a:fillRect/>
          </a:stretch>
        </p:blipFill>
        <p:spPr bwMode="auto">
          <a:xfrm>
            <a:off x="5160963" y="4479906"/>
            <a:ext cx="625475" cy="479425"/>
          </a:xfrm>
          <a:prstGeom prst="rect">
            <a:avLst/>
          </a:prstGeom>
          <a:noFill/>
          <a:ln w="9525">
            <a:noFill/>
            <a:miter lim="800000"/>
            <a:headEnd/>
            <a:tailEnd/>
          </a:ln>
        </p:spPr>
      </p:pic>
      <p:sp>
        <p:nvSpPr>
          <p:cNvPr id="43" name="Title 1"/>
          <p:cNvSpPr txBox="1">
            <a:spLocks/>
          </p:cNvSpPr>
          <p:nvPr/>
        </p:nvSpPr>
        <p:spPr>
          <a:xfrm>
            <a:off x="381000" y="67814"/>
            <a:ext cx="8382000" cy="664797"/>
          </a:xfrm>
          <a:prstGeom prst="rect">
            <a:avLst/>
          </a:prstGeom>
        </p:spPr>
        <p:txBody>
          <a:bodyPr vert="horz" wrap="square" lIns="0" tIns="0" rIns="0" bIns="0" rtlCol="0" anchor="t">
            <a:spAutoFit/>
          </a:bodyPr>
          <a:lstStyle/>
          <a:p>
            <a:pPr marL="0" marR="0" lvl="0" indent="0"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solidFill>
                  <a:srgbClr val="CCFFCC"/>
                </a:solidFill>
                <a:effectLst/>
                <a:uLnTx/>
                <a:uFillTx/>
                <a:latin typeface="+mj-lt"/>
                <a:ea typeface="+mn-ea"/>
                <a:cs typeface="Arial" charset="0"/>
              </a:rPr>
              <a:t>Performance Improvements</a:t>
            </a:r>
            <a:endParaRPr kumimoji="0" lang="en-US" sz="4800" b="0" i="0" u="none" strike="noStrike" kern="1200" cap="none" spc="-150" normalizeH="0" baseline="0" noProof="0" dirty="0">
              <a:ln w="3175">
                <a:noFill/>
              </a:ln>
              <a:solidFill>
                <a:srgbClr val="CCFFCC"/>
              </a:solidFill>
              <a:effectLst/>
              <a:uLnTx/>
              <a:uFillTx/>
              <a:latin typeface="+mj-lt"/>
              <a:ea typeface="+mn-ea"/>
              <a:cs typeface="Arial" charset="0"/>
            </a:endParaRPr>
          </a:p>
        </p:txBody>
      </p:sp>
      <p:sp>
        <p:nvSpPr>
          <p:cNvPr id="44" name="Title 1"/>
          <p:cNvSpPr txBox="1">
            <a:spLocks/>
          </p:cNvSpPr>
          <p:nvPr/>
        </p:nvSpPr>
        <p:spPr>
          <a:xfrm>
            <a:off x="397788" y="677107"/>
            <a:ext cx="8382000" cy="7755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2800" spc="-150" noProof="0" dirty="0" smtClean="0">
                <a:ln w="3175">
                  <a:noFill/>
                </a:ln>
                <a:solidFill>
                  <a:schemeClr val="tx2"/>
                </a:solidFill>
                <a:latin typeface="+mj-lt"/>
                <a:cs typeface="Arial" charset="0"/>
              </a:rPr>
              <a:t>Forefront Protection 2010 for Exchange  </a:t>
            </a:r>
            <a:r>
              <a:rPr lang="en-US" sz="2800" spc="-150" dirty="0" smtClean="0">
                <a:ln w="3175">
                  <a:noFill/>
                </a:ln>
                <a:solidFill>
                  <a:schemeClr val="tx2"/>
                </a:solidFill>
                <a:latin typeface="+mj-lt"/>
                <a:cs typeface="Arial" charset="0"/>
              </a:rPr>
              <a:t>Server</a:t>
            </a:r>
            <a:r>
              <a:rPr lang="en-US" sz="2800" spc="-150" noProof="0" dirty="0" smtClean="0">
                <a:ln w="3175">
                  <a:noFill/>
                </a:ln>
                <a:solidFill>
                  <a:schemeClr val="tx2"/>
                </a:solidFill>
                <a:latin typeface="+mj-lt"/>
                <a:cs typeface="Arial" charset="0"/>
              </a:rPr>
              <a:t> vs. </a:t>
            </a:r>
          </a:p>
          <a:p>
            <a:pPr marL="0" marR="0" lvl="0" indent="0" algn="l" defTabSz="914363" rtl="0" eaLnBrk="1" fontAlgn="auto" latinLnBrk="0" hangingPunct="1">
              <a:lnSpc>
                <a:spcPct val="90000"/>
              </a:lnSpc>
              <a:spcBef>
                <a:spcPct val="0"/>
              </a:spcBef>
              <a:spcAft>
                <a:spcPts val="0"/>
              </a:spcAft>
              <a:buClrTx/>
              <a:buSzTx/>
              <a:buFontTx/>
              <a:buNone/>
              <a:tabLst/>
              <a:defRPr/>
            </a:pPr>
            <a:r>
              <a:rPr lang="en-US" sz="2800" spc="-150" noProof="0" dirty="0" smtClean="0">
                <a:ln w="3175">
                  <a:noFill/>
                </a:ln>
                <a:solidFill>
                  <a:schemeClr val="tx2"/>
                </a:solidFill>
                <a:latin typeface="+mj-lt"/>
                <a:cs typeface="Arial" charset="0"/>
              </a:rPr>
              <a:t>Forefront Security for Exchange 2007</a:t>
            </a:r>
            <a:endParaRPr kumimoji="0" lang="en-US" sz="2800" b="0" i="0" u="none" strike="noStrike" kern="1200" cap="none" spc="-150" normalizeH="0" baseline="0" noProof="0" dirty="0">
              <a:ln w="3175">
                <a:noFill/>
              </a:ln>
              <a:solidFill>
                <a:schemeClr val="tx2"/>
              </a:solidFill>
              <a:effectLst/>
              <a:uLnTx/>
              <a:uFillTx/>
              <a:latin typeface="+mj-lt"/>
              <a:ea typeface="+mn-ea"/>
              <a:cs typeface="Arial" charset="0"/>
            </a:endParaRPr>
          </a:p>
        </p:txBody>
      </p:sp>
      <p:sp>
        <p:nvSpPr>
          <p:cNvPr id="46" name="Rectangle 4"/>
          <p:cNvSpPr>
            <a:spLocks noChangeArrowheads="1"/>
          </p:cNvSpPr>
          <p:nvPr/>
        </p:nvSpPr>
        <p:spPr bwMode="auto">
          <a:xfrm>
            <a:off x="5475658" y="5179716"/>
            <a:ext cx="3651250" cy="450850"/>
          </a:xfrm>
          <a:prstGeom prst="rect">
            <a:avLst/>
          </a:prstGeom>
          <a:gradFill rotWithShape="1">
            <a:gsLst>
              <a:gs pos="0">
                <a:srgbClr val="B1A001">
                  <a:alpha val="64998"/>
                </a:srgbClr>
              </a:gs>
              <a:gs pos="100000">
                <a:srgbClr val="524A00">
                  <a:alpha val="14998"/>
                </a:srgbClr>
              </a:gs>
            </a:gsLst>
            <a:lin ang="0" scaled="1"/>
          </a:gradFill>
          <a:ln w="9525">
            <a:noFill/>
            <a:miter lim="800000"/>
            <a:headEnd/>
            <a:tailEnd/>
          </a:ln>
        </p:spPr>
        <p:txBody>
          <a:bodyPr wrap="none" anchor="ctr"/>
          <a:lstStyle/>
          <a:p>
            <a:endParaRPr lang="en-US"/>
          </a:p>
        </p:txBody>
      </p:sp>
      <p:sp>
        <p:nvSpPr>
          <p:cNvPr id="48" name="Text Box 23"/>
          <p:cNvSpPr txBox="1">
            <a:spLocks noChangeArrowheads="1"/>
          </p:cNvSpPr>
          <p:nvPr/>
        </p:nvSpPr>
        <p:spPr bwMode="auto">
          <a:xfrm>
            <a:off x="5768873" y="5262874"/>
            <a:ext cx="3452041" cy="286232"/>
          </a:xfrm>
          <a:prstGeom prst="rect">
            <a:avLst/>
          </a:prstGeom>
          <a:noFill/>
          <a:ln w="12700">
            <a:noFill/>
            <a:miter lim="800000"/>
            <a:headEnd type="none" w="sm" len="sm"/>
            <a:tailEnd type="none" w="sm" len="sm"/>
          </a:ln>
          <a:effectLst/>
        </p:spPr>
        <p:txBody>
          <a:bodyPr wrap="square">
            <a:spAutoFit/>
          </a:bodyPr>
          <a:lstStyle/>
          <a:p>
            <a:pPr eaLnBrk="0" hangingPunct="0">
              <a:lnSpc>
                <a:spcPct val="90000"/>
              </a:lnSpc>
              <a:defRPr/>
            </a:pPr>
            <a:r>
              <a:rPr lang="en-US" sz="1400" b="1" dirty="0" smtClean="0">
                <a:effectLst>
                  <a:outerShdw blurRad="38100" dist="38100" dir="2700000" algn="tl">
                    <a:srgbClr val="000000"/>
                  </a:outerShdw>
                </a:effectLst>
              </a:rPr>
              <a:t>Gated by the Exchange Server </a:t>
            </a:r>
            <a:r>
              <a:rPr lang="en-US" sz="1400" b="1" dirty="0" err="1" smtClean="0">
                <a:effectLst>
                  <a:outerShdw blurRad="38100" dist="38100" dir="2700000" algn="tl">
                    <a:srgbClr val="000000"/>
                  </a:outerShdw>
                </a:effectLst>
              </a:rPr>
              <a:t>perf</a:t>
            </a:r>
            <a:endParaRPr lang="en-US" sz="1400" b="1" dirty="0">
              <a:effectLst>
                <a:outerShdw blurRad="38100" dist="38100" dir="2700000" algn="tl">
                  <a:srgbClr val="000000"/>
                </a:outerShdw>
              </a:effectLst>
            </a:endParaRPr>
          </a:p>
        </p:txBody>
      </p:sp>
      <p:pic>
        <p:nvPicPr>
          <p:cNvPr id="49" name="Picture 39" descr="large gold cylinder"/>
          <p:cNvPicPr>
            <a:picLocks noChangeAspect="1" noChangeArrowheads="1"/>
          </p:cNvPicPr>
          <p:nvPr/>
        </p:nvPicPr>
        <p:blipFill>
          <a:blip r:embed="rId8">
            <a:lum contrast="24000"/>
          </a:blip>
          <a:srcRect/>
          <a:stretch>
            <a:fillRect/>
          </a:stretch>
        </p:blipFill>
        <p:spPr bwMode="auto">
          <a:xfrm>
            <a:off x="5142283" y="5165428"/>
            <a:ext cx="625475" cy="479425"/>
          </a:xfrm>
          <a:prstGeom prst="rect">
            <a:avLst/>
          </a:prstGeom>
          <a:noFill/>
          <a:ln w="9525">
            <a:noFill/>
            <a:miter lim="800000"/>
            <a:headEnd/>
            <a:tailEnd/>
          </a:ln>
        </p:spPr>
      </p:pic>
      <p:pic>
        <p:nvPicPr>
          <p:cNvPr id="50" name="Picture 14" descr="300710_arrow_largeGreen"/>
          <p:cNvPicPr>
            <a:picLocks noChangeAspect="1" noChangeArrowheads="1"/>
          </p:cNvPicPr>
          <p:nvPr/>
        </p:nvPicPr>
        <p:blipFill>
          <a:blip r:embed="rId3">
            <a:lum bright="-18000"/>
          </a:blip>
          <a:srcRect/>
          <a:stretch>
            <a:fillRect/>
          </a:stretch>
        </p:blipFill>
        <p:spPr bwMode="auto">
          <a:xfrm>
            <a:off x="-268128" y="5151138"/>
            <a:ext cx="5394325" cy="555625"/>
          </a:xfrm>
          <a:prstGeom prst="rect">
            <a:avLst/>
          </a:prstGeom>
          <a:noFill/>
          <a:ln w="9525">
            <a:noFill/>
            <a:miter lim="800000"/>
            <a:headEnd/>
            <a:tailEnd/>
          </a:ln>
        </p:spPr>
      </p:pic>
      <p:sp>
        <p:nvSpPr>
          <p:cNvPr id="47" name="AutoShape 22"/>
          <p:cNvSpPr>
            <a:spLocks noChangeArrowheads="1"/>
          </p:cNvSpPr>
          <p:nvPr/>
        </p:nvSpPr>
        <p:spPr bwMode="auto">
          <a:xfrm>
            <a:off x="599388" y="5269462"/>
            <a:ext cx="4164013" cy="263525"/>
          </a:xfrm>
          <a:prstGeom prst="rightArrow">
            <a:avLst>
              <a:gd name="adj1" fmla="val 42361"/>
              <a:gd name="adj2" fmla="val 134237"/>
            </a:avLst>
          </a:prstGeom>
          <a:noFill/>
          <a:ln w="19050">
            <a:noFill/>
            <a:miter lim="800000"/>
            <a:headEnd type="none" w="sm" len="sm"/>
            <a:tailEnd type="none" w="sm" len="sm"/>
          </a:ln>
          <a:effectLst/>
        </p:spPr>
        <p:txBody>
          <a:bodyPr anchor="ctr"/>
          <a:lstStyle/>
          <a:p>
            <a:pPr algn="r" eaLnBrk="0" hangingPunct="0">
              <a:defRPr/>
            </a:pPr>
            <a:r>
              <a:rPr lang="en-US" sz="1600" b="1" dirty="0" smtClean="0">
                <a:effectLst>
                  <a:outerShdw blurRad="38100" dist="38100" dir="2700000" algn="tl">
                    <a:srgbClr val="000000"/>
                  </a:outerShdw>
                </a:effectLst>
              </a:rPr>
              <a:t>Spam Filtering throughput</a:t>
            </a:r>
            <a:endParaRPr lang="en-US" sz="1600" b="1" dirty="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anim calcmode="lin" valueType="num">
                                      <p:cBhvr>
                                        <p:cTn id="8" dur="1000" fill="hold"/>
                                        <p:tgtEl>
                                          <p:spTgt spid="6147"/>
                                        </p:tgtEl>
                                        <p:attrNameLst>
                                          <p:attrName>ppt_x</p:attrName>
                                        </p:attrNameLst>
                                      </p:cBhvr>
                                      <p:tavLst>
                                        <p:tav tm="0">
                                          <p:val>
                                            <p:strVal val="#ppt_x"/>
                                          </p:val>
                                        </p:tav>
                                        <p:tav tm="100000">
                                          <p:val>
                                            <p:strVal val="#ppt_x"/>
                                          </p:val>
                                        </p:tav>
                                      </p:tavLst>
                                    </p:anim>
                                    <p:anim calcmode="lin" valueType="num">
                                      <p:cBhvr>
                                        <p:cTn id="9" dur="1000" fill="hold"/>
                                        <p:tgtEl>
                                          <p:spTgt spid="614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fade">
                                      <p:cBhvr>
                                        <p:cTn id="12" dur="1000"/>
                                        <p:tgtEl>
                                          <p:spTgt spid="6148"/>
                                        </p:tgtEl>
                                      </p:cBhvr>
                                    </p:animEffect>
                                    <p:anim calcmode="lin" valueType="num">
                                      <p:cBhvr>
                                        <p:cTn id="13" dur="1000" fill="hold"/>
                                        <p:tgtEl>
                                          <p:spTgt spid="6148"/>
                                        </p:tgtEl>
                                        <p:attrNameLst>
                                          <p:attrName>ppt_x</p:attrName>
                                        </p:attrNameLst>
                                      </p:cBhvr>
                                      <p:tavLst>
                                        <p:tav tm="0">
                                          <p:val>
                                            <p:strVal val="#ppt_x"/>
                                          </p:val>
                                        </p:tav>
                                        <p:tav tm="100000">
                                          <p:val>
                                            <p:strVal val="#ppt_x"/>
                                          </p:val>
                                        </p:tav>
                                      </p:tavLst>
                                    </p:anim>
                                    <p:anim calcmode="lin" valueType="num">
                                      <p:cBhvr>
                                        <p:cTn id="14" dur="1000" fill="hold"/>
                                        <p:tgtEl>
                                          <p:spTgt spid="614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153"/>
                                        </p:tgtEl>
                                        <p:attrNameLst>
                                          <p:attrName>style.visibility</p:attrName>
                                        </p:attrNameLst>
                                      </p:cBhvr>
                                      <p:to>
                                        <p:strVal val="visible"/>
                                      </p:to>
                                    </p:set>
                                    <p:animEffect transition="in" filter="fade">
                                      <p:cBhvr>
                                        <p:cTn id="17" dur="1000"/>
                                        <p:tgtEl>
                                          <p:spTgt spid="6153"/>
                                        </p:tgtEl>
                                      </p:cBhvr>
                                    </p:animEffect>
                                    <p:anim calcmode="lin" valueType="num">
                                      <p:cBhvr>
                                        <p:cTn id="18" dur="1000" fill="hold"/>
                                        <p:tgtEl>
                                          <p:spTgt spid="6153"/>
                                        </p:tgtEl>
                                        <p:attrNameLst>
                                          <p:attrName>ppt_x</p:attrName>
                                        </p:attrNameLst>
                                      </p:cBhvr>
                                      <p:tavLst>
                                        <p:tav tm="0">
                                          <p:val>
                                            <p:strVal val="#ppt_x"/>
                                          </p:val>
                                        </p:tav>
                                        <p:tav tm="100000">
                                          <p:val>
                                            <p:strVal val="#ppt_x"/>
                                          </p:val>
                                        </p:tav>
                                      </p:tavLst>
                                    </p:anim>
                                    <p:anim calcmode="lin" valueType="num">
                                      <p:cBhvr>
                                        <p:cTn id="19" dur="1000" fill="hold"/>
                                        <p:tgtEl>
                                          <p:spTgt spid="615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6157"/>
                                        </p:tgtEl>
                                        <p:attrNameLst>
                                          <p:attrName>style.visibility</p:attrName>
                                        </p:attrNameLst>
                                      </p:cBhvr>
                                      <p:to>
                                        <p:strVal val="visible"/>
                                      </p:to>
                                    </p:set>
                                    <p:animEffect transition="in" filter="fade">
                                      <p:cBhvr>
                                        <p:cTn id="22" dur="1000"/>
                                        <p:tgtEl>
                                          <p:spTgt spid="6157"/>
                                        </p:tgtEl>
                                      </p:cBhvr>
                                    </p:animEffect>
                                    <p:anim calcmode="lin" valueType="num">
                                      <p:cBhvr>
                                        <p:cTn id="23" dur="1000" fill="hold"/>
                                        <p:tgtEl>
                                          <p:spTgt spid="6157"/>
                                        </p:tgtEl>
                                        <p:attrNameLst>
                                          <p:attrName>ppt_x</p:attrName>
                                        </p:attrNameLst>
                                      </p:cBhvr>
                                      <p:tavLst>
                                        <p:tav tm="0">
                                          <p:val>
                                            <p:strVal val="#ppt_x"/>
                                          </p:val>
                                        </p:tav>
                                        <p:tav tm="100000">
                                          <p:val>
                                            <p:strVal val="#ppt_x"/>
                                          </p:val>
                                        </p:tav>
                                      </p:tavLst>
                                    </p:anim>
                                    <p:anim calcmode="lin" valueType="num">
                                      <p:cBhvr>
                                        <p:cTn id="24" dur="1000" fill="hold"/>
                                        <p:tgtEl>
                                          <p:spTgt spid="615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158"/>
                                        </p:tgtEl>
                                        <p:attrNameLst>
                                          <p:attrName>style.visibility</p:attrName>
                                        </p:attrNameLst>
                                      </p:cBhvr>
                                      <p:to>
                                        <p:strVal val="visible"/>
                                      </p:to>
                                    </p:set>
                                    <p:animEffect transition="in" filter="fade">
                                      <p:cBhvr>
                                        <p:cTn id="27" dur="1000"/>
                                        <p:tgtEl>
                                          <p:spTgt spid="6158"/>
                                        </p:tgtEl>
                                      </p:cBhvr>
                                    </p:animEffect>
                                    <p:anim calcmode="lin" valueType="num">
                                      <p:cBhvr>
                                        <p:cTn id="28" dur="1000" fill="hold"/>
                                        <p:tgtEl>
                                          <p:spTgt spid="6158"/>
                                        </p:tgtEl>
                                        <p:attrNameLst>
                                          <p:attrName>ppt_x</p:attrName>
                                        </p:attrNameLst>
                                      </p:cBhvr>
                                      <p:tavLst>
                                        <p:tav tm="0">
                                          <p:val>
                                            <p:strVal val="#ppt_x"/>
                                          </p:val>
                                        </p:tav>
                                        <p:tav tm="100000">
                                          <p:val>
                                            <p:strVal val="#ppt_x"/>
                                          </p:val>
                                        </p:tav>
                                      </p:tavLst>
                                    </p:anim>
                                    <p:anim calcmode="lin" valueType="num">
                                      <p:cBhvr>
                                        <p:cTn id="29" dur="1000" fill="hold"/>
                                        <p:tgtEl>
                                          <p:spTgt spid="615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6159"/>
                                        </p:tgtEl>
                                        <p:attrNameLst>
                                          <p:attrName>style.visibility</p:attrName>
                                        </p:attrNameLst>
                                      </p:cBhvr>
                                      <p:to>
                                        <p:strVal val="visible"/>
                                      </p:to>
                                    </p:set>
                                    <p:animEffect transition="in" filter="fade">
                                      <p:cBhvr>
                                        <p:cTn id="32" dur="1000"/>
                                        <p:tgtEl>
                                          <p:spTgt spid="6159"/>
                                        </p:tgtEl>
                                      </p:cBhvr>
                                    </p:animEffect>
                                    <p:anim calcmode="lin" valueType="num">
                                      <p:cBhvr>
                                        <p:cTn id="33" dur="1000" fill="hold"/>
                                        <p:tgtEl>
                                          <p:spTgt spid="6159"/>
                                        </p:tgtEl>
                                        <p:attrNameLst>
                                          <p:attrName>ppt_x</p:attrName>
                                        </p:attrNameLst>
                                      </p:cBhvr>
                                      <p:tavLst>
                                        <p:tav tm="0">
                                          <p:val>
                                            <p:strVal val="#ppt_x"/>
                                          </p:val>
                                        </p:tav>
                                        <p:tav tm="100000">
                                          <p:val>
                                            <p:strVal val="#ppt_x"/>
                                          </p:val>
                                        </p:tav>
                                      </p:tavLst>
                                    </p:anim>
                                    <p:anim calcmode="lin" valueType="num">
                                      <p:cBhvr>
                                        <p:cTn id="34" dur="1000" fill="hold"/>
                                        <p:tgtEl>
                                          <p:spTgt spid="615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195024"/>
                                        </p:tgtEl>
                                        <p:attrNameLst>
                                          <p:attrName>style.visibility</p:attrName>
                                        </p:attrNameLst>
                                      </p:cBhvr>
                                      <p:to>
                                        <p:strVal val="visible"/>
                                      </p:to>
                                    </p:set>
                                    <p:animEffect transition="in" filter="fade">
                                      <p:cBhvr>
                                        <p:cTn id="37" dur="1000"/>
                                        <p:tgtEl>
                                          <p:spTgt spid="1195024"/>
                                        </p:tgtEl>
                                      </p:cBhvr>
                                    </p:animEffect>
                                    <p:anim calcmode="lin" valueType="num">
                                      <p:cBhvr>
                                        <p:cTn id="38" dur="1000" fill="hold"/>
                                        <p:tgtEl>
                                          <p:spTgt spid="1195024"/>
                                        </p:tgtEl>
                                        <p:attrNameLst>
                                          <p:attrName>ppt_x</p:attrName>
                                        </p:attrNameLst>
                                      </p:cBhvr>
                                      <p:tavLst>
                                        <p:tav tm="0">
                                          <p:val>
                                            <p:strVal val="#ppt_x"/>
                                          </p:val>
                                        </p:tav>
                                        <p:tav tm="100000">
                                          <p:val>
                                            <p:strVal val="#ppt_x"/>
                                          </p:val>
                                        </p:tav>
                                      </p:tavLst>
                                    </p:anim>
                                    <p:anim calcmode="lin" valueType="num">
                                      <p:cBhvr>
                                        <p:cTn id="39" dur="1000" fill="hold"/>
                                        <p:tgtEl>
                                          <p:spTgt spid="119502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195025"/>
                                        </p:tgtEl>
                                        <p:attrNameLst>
                                          <p:attrName>style.visibility</p:attrName>
                                        </p:attrNameLst>
                                      </p:cBhvr>
                                      <p:to>
                                        <p:strVal val="visible"/>
                                      </p:to>
                                    </p:set>
                                    <p:animEffect transition="in" filter="fade">
                                      <p:cBhvr>
                                        <p:cTn id="42" dur="1000"/>
                                        <p:tgtEl>
                                          <p:spTgt spid="1195025"/>
                                        </p:tgtEl>
                                      </p:cBhvr>
                                    </p:animEffect>
                                    <p:anim calcmode="lin" valueType="num">
                                      <p:cBhvr>
                                        <p:cTn id="43" dur="1000" fill="hold"/>
                                        <p:tgtEl>
                                          <p:spTgt spid="1195025"/>
                                        </p:tgtEl>
                                        <p:attrNameLst>
                                          <p:attrName>ppt_x</p:attrName>
                                        </p:attrNameLst>
                                      </p:cBhvr>
                                      <p:tavLst>
                                        <p:tav tm="0">
                                          <p:val>
                                            <p:strVal val="#ppt_x"/>
                                          </p:val>
                                        </p:tav>
                                        <p:tav tm="100000">
                                          <p:val>
                                            <p:strVal val="#ppt_x"/>
                                          </p:val>
                                        </p:tav>
                                      </p:tavLst>
                                    </p:anim>
                                    <p:anim calcmode="lin" valueType="num">
                                      <p:cBhvr>
                                        <p:cTn id="44" dur="1000" fill="hold"/>
                                        <p:tgtEl>
                                          <p:spTgt spid="119502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195028"/>
                                        </p:tgtEl>
                                        <p:attrNameLst>
                                          <p:attrName>style.visibility</p:attrName>
                                        </p:attrNameLst>
                                      </p:cBhvr>
                                      <p:to>
                                        <p:strVal val="visible"/>
                                      </p:to>
                                    </p:set>
                                    <p:animEffect transition="in" filter="fade">
                                      <p:cBhvr>
                                        <p:cTn id="47" dur="1000"/>
                                        <p:tgtEl>
                                          <p:spTgt spid="1195028"/>
                                        </p:tgtEl>
                                      </p:cBhvr>
                                    </p:animEffect>
                                    <p:anim calcmode="lin" valueType="num">
                                      <p:cBhvr>
                                        <p:cTn id="48" dur="1000" fill="hold"/>
                                        <p:tgtEl>
                                          <p:spTgt spid="1195028"/>
                                        </p:tgtEl>
                                        <p:attrNameLst>
                                          <p:attrName>ppt_x</p:attrName>
                                        </p:attrNameLst>
                                      </p:cBhvr>
                                      <p:tavLst>
                                        <p:tav tm="0">
                                          <p:val>
                                            <p:strVal val="#ppt_x"/>
                                          </p:val>
                                        </p:tav>
                                        <p:tav tm="100000">
                                          <p:val>
                                            <p:strVal val="#ppt_x"/>
                                          </p:val>
                                        </p:tav>
                                      </p:tavLst>
                                    </p:anim>
                                    <p:anim calcmode="lin" valueType="num">
                                      <p:cBhvr>
                                        <p:cTn id="49" dur="1000" fill="hold"/>
                                        <p:tgtEl>
                                          <p:spTgt spid="119502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195029"/>
                                        </p:tgtEl>
                                        <p:attrNameLst>
                                          <p:attrName>style.visibility</p:attrName>
                                        </p:attrNameLst>
                                      </p:cBhvr>
                                      <p:to>
                                        <p:strVal val="visible"/>
                                      </p:to>
                                    </p:set>
                                    <p:animEffect transition="in" filter="fade">
                                      <p:cBhvr>
                                        <p:cTn id="52" dur="1000"/>
                                        <p:tgtEl>
                                          <p:spTgt spid="1195029"/>
                                        </p:tgtEl>
                                      </p:cBhvr>
                                    </p:animEffect>
                                    <p:anim calcmode="lin" valueType="num">
                                      <p:cBhvr>
                                        <p:cTn id="53" dur="1000" fill="hold"/>
                                        <p:tgtEl>
                                          <p:spTgt spid="1195029"/>
                                        </p:tgtEl>
                                        <p:attrNameLst>
                                          <p:attrName>ppt_x</p:attrName>
                                        </p:attrNameLst>
                                      </p:cBhvr>
                                      <p:tavLst>
                                        <p:tav tm="0">
                                          <p:val>
                                            <p:strVal val="#ppt_x"/>
                                          </p:val>
                                        </p:tav>
                                        <p:tav tm="100000">
                                          <p:val>
                                            <p:strVal val="#ppt_x"/>
                                          </p:val>
                                        </p:tav>
                                      </p:tavLst>
                                    </p:anim>
                                    <p:anim calcmode="lin" valueType="num">
                                      <p:cBhvr>
                                        <p:cTn id="54" dur="1000" fill="hold"/>
                                        <p:tgtEl>
                                          <p:spTgt spid="119502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195034"/>
                                        </p:tgtEl>
                                        <p:attrNameLst>
                                          <p:attrName>style.visibility</p:attrName>
                                        </p:attrNameLst>
                                      </p:cBhvr>
                                      <p:to>
                                        <p:strVal val="visible"/>
                                      </p:to>
                                    </p:set>
                                    <p:animEffect transition="in" filter="fade">
                                      <p:cBhvr>
                                        <p:cTn id="57" dur="1000"/>
                                        <p:tgtEl>
                                          <p:spTgt spid="1195034"/>
                                        </p:tgtEl>
                                      </p:cBhvr>
                                    </p:animEffect>
                                    <p:anim calcmode="lin" valueType="num">
                                      <p:cBhvr>
                                        <p:cTn id="58" dur="1000" fill="hold"/>
                                        <p:tgtEl>
                                          <p:spTgt spid="1195034"/>
                                        </p:tgtEl>
                                        <p:attrNameLst>
                                          <p:attrName>ppt_x</p:attrName>
                                        </p:attrNameLst>
                                      </p:cBhvr>
                                      <p:tavLst>
                                        <p:tav tm="0">
                                          <p:val>
                                            <p:strVal val="#ppt_x"/>
                                          </p:val>
                                        </p:tav>
                                        <p:tav tm="100000">
                                          <p:val>
                                            <p:strVal val="#ppt_x"/>
                                          </p:val>
                                        </p:tav>
                                      </p:tavLst>
                                    </p:anim>
                                    <p:anim calcmode="lin" valueType="num">
                                      <p:cBhvr>
                                        <p:cTn id="59" dur="1000" fill="hold"/>
                                        <p:tgtEl>
                                          <p:spTgt spid="1195034"/>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195035"/>
                                        </p:tgtEl>
                                        <p:attrNameLst>
                                          <p:attrName>style.visibility</p:attrName>
                                        </p:attrNameLst>
                                      </p:cBhvr>
                                      <p:to>
                                        <p:strVal val="visible"/>
                                      </p:to>
                                    </p:set>
                                    <p:animEffect transition="in" filter="fade">
                                      <p:cBhvr>
                                        <p:cTn id="62" dur="1000"/>
                                        <p:tgtEl>
                                          <p:spTgt spid="1195035"/>
                                        </p:tgtEl>
                                      </p:cBhvr>
                                    </p:animEffect>
                                    <p:anim calcmode="lin" valueType="num">
                                      <p:cBhvr>
                                        <p:cTn id="63" dur="1000" fill="hold"/>
                                        <p:tgtEl>
                                          <p:spTgt spid="1195035"/>
                                        </p:tgtEl>
                                        <p:attrNameLst>
                                          <p:attrName>ppt_x</p:attrName>
                                        </p:attrNameLst>
                                      </p:cBhvr>
                                      <p:tavLst>
                                        <p:tav tm="0">
                                          <p:val>
                                            <p:strVal val="#ppt_x"/>
                                          </p:val>
                                        </p:tav>
                                        <p:tav tm="100000">
                                          <p:val>
                                            <p:strVal val="#ppt_x"/>
                                          </p:val>
                                        </p:tav>
                                      </p:tavLst>
                                    </p:anim>
                                    <p:anim calcmode="lin" valueType="num">
                                      <p:cBhvr>
                                        <p:cTn id="64" dur="1000" fill="hold"/>
                                        <p:tgtEl>
                                          <p:spTgt spid="119503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195036"/>
                                        </p:tgtEl>
                                        <p:attrNameLst>
                                          <p:attrName>style.visibility</p:attrName>
                                        </p:attrNameLst>
                                      </p:cBhvr>
                                      <p:to>
                                        <p:strVal val="visible"/>
                                      </p:to>
                                    </p:set>
                                    <p:animEffect transition="in" filter="fade">
                                      <p:cBhvr>
                                        <p:cTn id="67" dur="1000"/>
                                        <p:tgtEl>
                                          <p:spTgt spid="1195036"/>
                                        </p:tgtEl>
                                      </p:cBhvr>
                                    </p:animEffect>
                                    <p:anim calcmode="lin" valueType="num">
                                      <p:cBhvr>
                                        <p:cTn id="68" dur="1000" fill="hold"/>
                                        <p:tgtEl>
                                          <p:spTgt spid="1195036"/>
                                        </p:tgtEl>
                                        <p:attrNameLst>
                                          <p:attrName>ppt_x</p:attrName>
                                        </p:attrNameLst>
                                      </p:cBhvr>
                                      <p:tavLst>
                                        <p:tav tm="0">
                                          <p:val>
                                            <p:strVal val="#ppt_x"/>
                                          </p:val>
                                        </p:tav>
                                        <p:tav tm="100000">
                                          <p:val>
                                            <p:strVal val="#ppt_x"/>
                                          </p:val>
                                        </p:tav>
                                      </p:tavLst>
                                    </p:anim>
                                    <p:anim calcmode="lin" valueType="num">
                                      <p:cBhvr>
                                        <p:cTn id="69" dur="1000" fill="hold"/>
                                        <p:tgtEl>
                                          <p:spTgt spid="119503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195037"/>
                                        </p:tgtEl>
                                        <p:attrNameLst>
                                          <p:attrName>style.visibility</p:attrName>
                                        </p:attrNameLst>
                                      </p:cBhvr>
                                      <p:to>
                                        <p:strVal val="visible"/>
                                      </p:to>
                                    </p:set>
                                    <p:animEffect transition="in" filter="fade">
                                      <p:cBhvr>
                                        <p:cTn id="72" dur="1000"/>
                                        <p:tgtEl>
                                          <p:spTgt spid="1195037"/>
                                        </p:tgtEl>
                                      </p:cBhvr>
                                    </p:animEffect>
                                    <p:anim calcmode="lin" valueType="num">
                                      <p:cBhvr>
                                        <p:cTn id="73" dur="1000" fill="hold"/>
                                        <p:tgtEl>
                                          <p:spTgt spid="1195037"/>
                                        </p:tgtEl>
                                        <p:attrNameLst>
                                          <p:attrName>ppt_x</p:attrName>
                                        </p:attrNameLst>
                                      </p:cBhvr>
                                      <p:tavLst>
                                        <p:tav tm="0">
                                          <p:val>
                                            <p:strVal val="#ppt_x"/>
                                          </p:val>
                                        </p:tav>
                                        <p:tav tm="100000">
                                          <p:val>
                                            <p:strVal val="#ppt_x"/>
                                          </p:val>
                                        </p:tav>
                                      </p:tavLst>
                                    </p:anim>
                                    <p:anim calcmode="lin" valueType="num">
                                      <p:cBhvr>
                                        <p:cTn id="74" dur="1000" fill="hold"/>
                                        <p:tgtEl>
                                          <p:spTgt spid="1195037"/>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6181"/>
                                        </p:tgtEl>
                                        <p:attrNameLst>
                                          <p:attrName>style.visibility</p:attrName>
                                        </p:attrNameLst>
                                      </p:cBhvr>
                                      <p:to>
                                        <p:strVal val="visible"/>
                                      </p:to>
                                    </p:set>
                                    <p:animEffect transition="in" filter="fade">
                                      <p:cBhvr>
                                        <p:cTn id="77" dur="1000"/>
                                        <p:tgtEl>
                                          <p:spTgt spid="6181"/>
                                        </p:tgtEl>
                                      </p:cBhvr>
                                    </p:animEffect>
                                    <p:anim calcmode="lin" valueType="num">
                                      <p:cBhvr>
                                        <p:cTn id="78" dur="1000" fill="hold"/>
                                        <p:tgtEl>
                                          <p:spTgt spid="6181"/>
                                        </p:tgtEl>
                                        <p:attrNameLst>
                                          <p:attrName>ppt_x</p:attrName>
                                        </p:attrNameLst>
                                      </p:cBhvr>
                                      <p:tavLst>
                                        <p:tav tm="0">
                                          <p:val>
                                            <p:strVal val="#ppt_x"/>
                                          </p:val>
                                        </p:tav>
                                        <p:tav tm="100000">
                                          <p:val>
                                            <p:strVal val="#ppt_x"/>
                                          </p:val>
                                        </p:tav>
                                      </p:tavLst>
                                    </p:anim>
                                    <p:anim calcmode="lin" valueType="num">
                                      <p:cBhvr>
                                        <p:cTn id="79" dur="1000" fill="hold"/>
                                        <p:tgtEl>
                                          <p:spTgt spid="6181"/>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6182"/>
                                        </p:tgtEl>
                                        <p:attrNameLst>
                                          <p:attrName>style.visibility</p:attrName>
                                        </p:attrNameLst>
                                      </p:cBhvr>
                                      <p:to>
                                        <p:strVal val="visible"/>
                                      </p:to>
                                    </p:set>
                                    <p:animEffect transition="in" filter="fade">
                                      <p:cBhvr>
                                        <p:cTn id="82" dur="1000"/>
                                        <p:tgtEl>
                                          <p:spTgt spid="6182"/>
                                        </p:tgtEl>
                                      </p:cBhvr>
                                    </p:animEffect>
                                    <p:anim calcmode="lin" valueType="num">
                                      <p:cBhvr>
                                        <p:cTn id="83" dur="1000" fill="hold"/>
                                        <p:tgtEl>
                                          <p:spTgt spid="6182"/>
                                        </p:tgtEl>
                                        <p:attrNameLst>
                                          <p:attrName>ppt_x</p:attrName>
                                        </p:attrNameLst>
                                      </p:cBhvr>
                                      <p:tavLst>
                                        <p:tav tm="0">
                                          <p:val>
                                            <p:strVal val="#ppt_x"/>
                                          </p:val>
                                        </p:tav>
                                        <p:tav tm="100000">
                                          <p:val>
                                            <p:strVal val="#ppt_x"/>
                                          </p:val>
                                        </p:tav>
                                      </p:tavLst>
                                    </p:anim>
                                    <p:anim calcmode="lin" valueType="num">
                                      <p:cBhvr>
                                        <p:cTn id="84" dur="1000" fill="hold"/>
                                        <p:tgtEl>
                                          <p:spTgt spid="6182"/>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6183"/>
                                        </p:tgtEl>
                                        <p:attrNameLst>
                                          <p:attrName>style.visibility</p:attrName>
                                        </p:attrNameLst>
                                      </p:cBhvr>
                                      <p:to>
                                        <p:strVal val="visible"/>
                                      </p:to>
                                    </p:set>
                                    <p:animEffect transition="in" filter="fade">
                                      <p:cBhvr>
                                        <p:cTn id="87" dur="1000"/>
                                        <p:tgtEl>
                                          <p:spTgt spid="6183"/>
                                        </p:tgtEl>
                                      </p:cBhvr>
                                    </p:animEffect>
                                    <p:anim calcmode="lin" valueType="num">
                                      <p:cBhvr>
                                        <p:cTn id="88" dur="1000" fill="hold"/>
                                        <p:tgtEl>
                                          <p:spTgt spid="6183"/>
                                        </p:tgtEl>
                                        <p:attrNameLst>
                                          <p:attrName>ppt_x</p:attrName>
                                        </p:attrNameLst>
                                      </p:cBhvr>
                                      <p:tavLst>
                                        <p:tav tm="0">
                                          <p:val>
                                            <p:strVal val="#ppt_x"/>
                                          </p:val>
                                        </p:tav>
                                        <p:tav tm="100000">
                                          <p:val>
                                            <p:strVal val="#ppt_x"/>
                                          </p:val>
                                        </p:tav>
                                      </p:tavLst>
                                    </p:anim>
                                    <p:anim calcmode="lin" valueType="num">
                                      <p:cBhvr>
                                        <p:cTn id="89" dur="1000" fill="hold"/>
                                        <p:tgtEl>
                                          <p:spTgt spid="6183"/>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1195038"/>
                                        </p:tgtEl>
                                        <p:attrNameLst>
                                          <p:attrName>style.visibility</p:attrName>
                                        </p:attrNameLst>
                                      </p:cBhvr>
                                      <p:to>
                                        <p:strVal val="visible"/>
                                      </p:to>
                                    </p:set>
                                    <p:animEffect transition="in" filter="fade">
                                      <p:cBhvr>
                                        <p:cTn id="94" dur="1000"/>
                                        <p:tgtEl>
                                          <p:spTgt spid="1195038"/>
                                        </p:tgtEl>
                                      </p:cBhvr>
                                    </p:animEffect>
                                    <p:anim calcmode="lin" valueType="num">
                                      <p:cBhvr>
                                        <p:cTn id="95" dur="1000" fill="hold"/>
                                        <p:tgtEl>
                                          <p:spTgt spid="1195038"/>
                                        </p:tgtEl>
                                        <p:attrNameLst>
                                          <p:attrName>ppt_x</p:attrName>
                                        </p:attrNameLst>
                                      </p:cBhvr>
                                      <p:tavLst>
                                        <p:tav tm="0">
                                          <p:val>
                                            <p:strVal val="#ppt_x"/>
                                          </p:val>
                                        </p:tav>
                                        <p:tav tm="100000">
                                          <p:val>
                                            <p:strVal val="#ppt_x"/>
                                          </p:val>
                                        </p:tav>
                                      </p:tavLst>
                                    </p:anim>
                                    <p:anim calcmode="lin" valueType="num">
                                      <p:cBhvr>
                                        <p:cTn id="96" dur="1000" fill="hold"/>
                                        <p:tgtEl>
                                          <p:spTgt spid="119503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195041"/>
                                        </p:tgtEl>
                                        <p:attrNameLst>
                                          <p:attrName>style.visibility</p:attrName>
                                        </p:attrNameLst>
                                      </p:cBhvr>
                                      <p:to>
                                        <p:strVal val="visible"/>
                                      </p:to>
                                    </p:set>
                                    <p:animEffect transition="in" filter="fade">
                                      <p:cBhvr>
                                        <p:cTn id="99" dur="1000"/>
                                        <p:tgtEl>
                                          <p:spTgt spid="1195041"/>
                                        </p:tgtEl>
                                      </p:cBhvr>
                                    </p:animEffect>
                                    <p:anim calcmode="lin" valueType="num">
                                      <p:cBhvr>
                                        <p:cTn id="100" dur="1000" fill="hold"/>
                                        <p:tgtEl>
                                          <p:spTgt spid="1195041"/>
                                        </p:tgtEl>
                                        <p:attrNameLst>
                                          <p:attrName>ppt_x</p:attrName>
                                        </p:attrNameLst>
                                      </p:cBhvr>
                                      <p:tavLst>
                                        <p:tav tm="0">
                                          <p:val>
                                            <p:strVal val="#ppt_x"/>
                                          </p:val>
                                        </p:tav>
                                        <p:tav tm="100000">
                                          <p:val>
                                            <p:strVal val="#ppt_x"/>
                                          </p:val>
                                        </p:tav>
                                      </p:tavLst>
                                    </p:anim>
                                    <p:anim calcmode="lin" valueType="num">
                                      <p:cBhvr>
                                        <p:cTn id="101" dur="1000" fill="hold"/>
                                        <p:tgtEl>
                                          <p:spTgt spid="1195041"/>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95039"/>
                                        </p:tgtEl>
                                        <p:attrNameLst>
                                          <p:attrName>style.visibility</p:attrName>
                                        </p:attrNameLst>
                                      </p:cBhvr>
                                      <p:to>
                                        <p:strVal val="visible"/>
                                      </p:to>
                                    </p:set>
                                    <p:animEffect transition="in" filter="fade">
                                      <p:cBhvr>
                                        <p:cTn id="104" dur="1000"/>
                                        <p:tgtEl>
                                          <p:spTgt spid="1195039"/>
                                        </p:tgtEl>
                                      </p:cBhvr>
                                    </p:animEffect>
                                    <p:anim calcmode="lin" valueType="num">
                                      <p:cBhvr>
                                        <p:cTn id="105" dur="1000" fill="hold"/>
                                        <p:tgtEl>
                                          <p:spTgt spid="1195039"/>
                                        </p:tgtEl>
                                        <p:attrNameLst>
                                          <p:attrName>ppt_x</p:attrName>
                                        </p:attrNameLst>
                                      </p:cBhvr>
                                      <p:tavLst>
                                        <p:tav tm="0">
                                          <p:val>
                                            <p:strVal val="#ppt_x"/>
                                          </p:val>
                                        </p:tav>
                                        <p:tav tm="100000">
                                          <p:val>
                                            <p:strVal val="#ppt_x"/>
                                          </p:val>
                                        </p:tav>
                                      </p:tavLst>
                                    </p:anim>
                                    <p:anim calcmode="lin" valueType="num">
                                      <p:cBhvr>
                                        <p:cTn id="106" dur="1000" fill="hold"/>
                                        <p:tgtEl>
                                          <p:spTgt spid="119503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6152"/>
                                        </p:tgtEl>
                                        <p:attrNameLst>
                                          <p:attrName>style.visibility</p:attrName>
                                        </p:attrNameLst>
                                      </p:cBhvr>
                                      <p:to>
                                        <p:strVal val="visible"/>
                                      </p:to>
                                    </p:set>
                                    <p:animEffect transition="in" filter="fade">
                                      <p:cBhvr>
                                        <p:cTn id="109" dur="1000"/>
                                        <p:tgtEl>
                                          <p:spTgt spid="6152"/>
                                        </p:tgtEl>
                                      </p:cBhvr>
                                    </p:animEffect>
                                    <p:anim calcmode="lin" valueType="num">
                                      <p:cBhvr>
                                        <p:cTn id="110" dur="1000" fill="hold"/>
                                        <p:tgtEl>
                                          <p:spTgt spid="6152"/>
                                        </p:tgtEl>
                                        <p:attrNameLst>
                                          <p:attrName>ppt_x</p:attrName>
                                        </p:attrNameLst>
                                      </p:cBhvr>
                                      <p:tavLst>
                                        <p:tav tm="0">
                                          <p:val>
                                            <p:strVal val="#ppt_x"/>
                                          </p:val>
                                        </p:tav>
                                        <p:tav tm="100000">
                                          <p:val>
                                            <p:strVal val="#ppt_x"/>
                                          </p:val>
                                        </p:tav>
                                      </p:tavLst>
                                    </p:anim>
                                    <p:anim calcmode="lin" valueType="num">
                                      <p:cBhvr>
                                        <p:cTn id="111" dur="1000" fill="hold"/>
                                        <p:tgtEl>
                                          <p:spTgt spid="6152"/>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6185"/>
                                        </p:tgtEl>
                                        <p:attrNameLst>
                                          <p:attrName>style.visibility</p:attrName>
                                        </p:attrNameLst>
                                      </p:cBhvr>
                                      <p:to>
                                        <p:strVal val="visible"/>
                                      </p:to>
                                    </p:set>
                                    <p:animEffect transition="in" filter="fade">
                                      <p:cBhvr>
                                        <p:cTn id="114" dur="1000"/>
                                        <p:tgtEl>
                                          <p:spTgt spid="6185"/>
                                        </p:tgtEl>
                                      </p:cBhvr>
                                    </p:animEffect>
                                    <p:anim calcmode="lin" valueType="num">
                                      <p:cBhvr>
                                        <p:cTn id="115" dur="1000" fill="hold"/>
                                        <p:tgtEl>
                                          <p:spTgt spid="6185"/>
                                        </p:tgtEl>
                                        <p:attrNameLst>
                                          <p:attrName>ppt_x</p:attrName>
                                        </p:attrNameLst>
                                      </p:cBhvr>
                                      <p:tavLst>
                                        <p:tav tm="0">
                                          <p:val>
                                            <p:strVal val="#ppt_x"/>
                                          </p:val>
                                        </p:tav>
                                        <p:tav tm="100000">
                                          <p:val>
                                            <p:strVal val="#ppt_x"/>
                                          </p:val>
                                        </p:tav>
                                      </p:tavLst>
                                    </p:anim>
                                    <p:anim calcmode="lin" valueType="num">
                                      <p:cBhvr>
                                        <p:cTn id="116" dur="1000" fill="hold"/>
                                        <p:tgtEl>
                                          <p:spTgt spid="6185"/>
                                        </p:tgtEl>
                                        <p:attrNameLst>
                                          <p:attrName>ppt_y</p:attrName>
                                        </p:attrNameLst>
                                      </p:cBhvr>
                                      <p:tavLst>
                                        <p:tav tm="0">
                                          <p:val>
                                            <p:strVal val="#ppt_y+.1"/>
                                          </p:val>
                                        </p:tav>
                                        <p:tav tm="100000">
                                          <p:val>
                                            <p:strVal val="#ppt_y"/>
                                          </p:val>
                                        </p:tav>
                                      </p:tavLst>
                                    </p:anim>
                                  </p:childTnLst>
                                </p:cTn>
                              </p:par>
                              <p:par>
                                <p:cTn id="117" presetID="47" presetClass="entr" presetSubtype="0" fill="hold" nodeType="withEffect">
                                  <p:stCondLst>
                                    <p:cond delay="0"/>
                                  </p:stCondLst>
                                  <p:childTnLst>
                                    <p:set>
                                      <p:cBhvr>
                                        <p:cTn id="118" dur="1" fill="hold">
                                          <p:stCondLst>
                                            <p:cond delay="0"/>
                                          </p:stCondLst>
                                        </p:cTn>
                                        <p:tgtEl>
                                          <p:spTgt spid="50"/>
                                        </p:tgtEl>
                                        <p:attrNameLst>
                                          <p:attrName>style.visibility</p:attrName>
                                        </p:attrNameLst>
                                      </p:cBhvr>
                                      <p:to>
                                        <p:strVal val="visible"/>
                                      </p:to>
                                    </p:set>
                                    <p:animEffect transition="in" filter="fade">
                                      <p:cBhvr>
                                        <p:cTn id="119" dur="1000"/>
                                        <p:tgtEl>
                                          <p:spTgt spid="50"/>
                                        </p:tgtEl>
                                      </p:cBhvr>
                                    </p:animEffect>
                                    <p:anim calcmode="lin" valueType="num">
                                      <p:cBhvr>
                                        <p:cTn id="120" dur="1000" fill="hold"/>
                                        <p:tgtEl>
                                          <p:spTgt spid="50"/>
                                        </p:tgtEl>
                                        <p:attrNameLst>
                                          <p:attrName>ppt_x</p:attrName>
                                        </p:attrNameLst>
                                      </p:cBhvr>
                                      <p:tavLst>
                                        <p:tav tm="0">
                                          <p:val>
                                            <p:strVal val="#ppt_x"/>
                                          </p:val>
                                        </p:tav>
                                        <p:tav tm="100000">
                                          <p:val>
                                            <p:strVal val="#ppt_x"/>
                                          </p:val>
                                        </p:tav>
                                      </p:tavLst>
                                    </p:anim>
                                    <p:anim calcmode="lin" valueType="num">
                                      <p:cBhvr>
                                        <p:cTn id="121" dur="1000" fill="hold"/>
                                        <p:tgtEl>
                                          <p:spTgt spid="50"/>
                                        </p:tgtEl>
                                        <p:attrNameLst>
                                          <p:attrName>ppt_y</p:attrName>
                                        </p:attrNameLst>
                                      </p:cBhvr>
                                      <p:tavLst>
                                        <p:tav tm="0">
                                          <p:val>
                                            <p:strVal val="#ppt_y-.1"/>
                                          </p:val>
                                        </p:tav>
                                        <p:tav tm="100000">
                                          <p:val>
                                            <p:strVal val="#ppt_y"/>
                                          </p:val>
                                        </p:tav>
                                      </p:tavLst>
                                    </p:anim>
                                  </p:childTnLst>
                                </p:cTn>
                              </p:par>
                            </p:childTnLst>
                          </p:cTn>
                        </p:par>
                        <p:par>
                          <p:cTn id="122" fill="hold">
                            <p:stCondLst>
                              <p:cond delay="1000"/>
                            </p:stCondLst>
                            <p:childTnLst>
                              <p:par>
                                <p:cTn id="123" presetID="22" presetClass="entr" presetSubtype="4" fill="hold" grpId="0" nodeType="afterEffect">
                                  <p:stCondLst>
                                    <p:cond delay="0"/>
                                  </p:stCondLst>
                                  <p:childTnLst>
                                    <p:set>
                                      <p:cBhvr>
                                        <p:cTn id="124" dur="1" fill="hold">
                                          <p:stCondLst>
                                            <p:cond delay="0"/>
                                          </p:stCondLst>
                                        </p:cTn>
                                        <p:tgtEl>
                                          <p:spTgt spid="47"/>
                                        </p:tgtEl>
                                        <p:attrNameLst>
                                          <p:attrName>style.visibility</p:attrName>
                                        </p:attrNameLst>
                                      </p:cBhvr>
                                      <p:to>
                                        <p:strVal val="visible"/>
                                      </p:to>
                                    </p:set>
                                    <p:animEffect transition="in" filter="wipe(down)">
                                      <p:cBhvr>
                                        <p:cTn id="125" dur="500"/>
                                        <p:tgtEl>
                                          <p:spTgt spid="47"/>
                                        </p:tgtEl>
                                      </p:cBhvr>
                                    </p:animEffect>
                                  </p:childTnLst>
                                </p:cTn>
                              </p:par>
                              <p:par>
                                <p:cTn id="126" presetID="22" presetClass="entr" presetSubtype="4" fill="hold" nodeType="withEffect">
                                  <p:stCondLst>
                                    <p:cond delay="0"/>
                                  </p:stCondLst>
                                  <p:childTnLst>
                                    <p:set>
                                      <p:cBhvr>
                                        <p:cTn id="127" dur="1" fill="hold">
                                          <p:stCondLst>
                                            <p:cond delay="0"/>
                                          </p:stCondLst>
                                        </p:cTn>
                                        <p:tgtEl>
                                          <p:spTgt spid="49"/>
                                        </p:tgtEl>
                                        <p:attrNameLst>
                                          <p:attrName>style.visibility</p:attrName>
                                        </p:attrNameLst>
                                      </p:cBhvr>
                                      <p:to>
                                        <p:strVal val="visible"/>
                                      </p:to>
                                    </p:set>
                                    <p:animEffect transition="in" filter="wipe(down)">
                                      <p:cBhvr>
                                        <p:cTn id="128" dur="500"/>
                                        <p:tgtEl>
                                          <p:spTgt spid="49"/>
                                        </p:tgtEl>
                                      </p:cBhvr>
                                    </p:animEffect>
                                  </p:childTnLst>
                                </p:cTn>
                              </p:par>
                              <p:par>
                                <p:cTn id="129" presetID="22" presetClass="entr" presetSubtype="4" fill="hold" grpId="0" nodeType="withEffect">
                                  <p:stCondLst>
                                    <p:cond delay="0"/>
                                  </p:stCondLst>
                                  <p:childTnLst>
                                    <p:set>
                                      <p:cBhvr>
                                        <p:cTn id="130" dur="1" fill="hold">
                                          <p:stCondLst>
                                            <p:cond delay="0"/>
                                          </p:stCondLst>
                                        </p:cTn>
                                        <p:tgtEl>
                                          <p:spTgt spid="46"/>
                                        </p:tgtEl>
                                        <p:attrNameLst>
                                          <p:attrName>style.visibility</p:attrName>
                                        </p:attrNameLst>
                                      </p:cBhvr>
                                      <p:to>
                                        <p:strVal val="visible"/>
                                      </p:to>
                                    </p:set>
                                    <p:animEffect transition="in" filter="wipe(down)">
                                      <p:cBhvr>
                                        <p:cTn id="131" dur="500"/>
                                        <p:tgtEl>
                                          <p:spTgt spid="46"/>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8"/>
                                        </p:tgtEl>
                                        <p:attrNameLst>
                                          <p:attrName>style.visibility</p:attrName>
                                        </p:attrNameLst>
                                      </p:cBhvr>
                                      <p:to>
                                        <p:strVal val="visible"/>
                                      </p:to>
                                    </p:set>
                                    <p:animEffect transition="in" filter="wipe(down)">
                                      <p:cBhvr>
                                        <p:cTn id="13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6148" grpId="0" animBg="1"/>
      <p:bldP spid="6152" grpId="0" animBg="1"/>
      <p:bldP spid="6153" grpId="0" animBg="1"/>
      <p:bldP spid="1195024" grpId="0"/>
      <p:bldP spid="1195025" grpId="0"/>
      <p:bldP spid="1195028" grpId="0"/>
      <p:bldP spid="1195029" grpId="0"/>
      <p:bldP spid="1195034" grpId="0"/>
      <p:bldP spid="1195035" grpId="0"/>
      <p:bldP spid="1195036" grpId="0"/>
      <p:bldP spid="1195037" grpId="0"/>
      <p:bldP spid="1195038" grpId="0" animBg="1"/>
      <p:bldP spid="1195039" grpId="0"/>
      <p:bldP spid="1195041" grpId="0"/>
      <p:bldP spid="46" grpId="0" animBg="1"/>
      <p:bldP spid="48"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26370" name="Picture 2" descr="arrow 0 blue arrow curved 4"/>
          <p:cNvPicPr>
            <a:picLocks noChangeAspect="1" noChangeArrowheads="1"/>
          </p:cNvPicPr>
          <p:nvPr/>
        </p:nvPicPr>
        <p:blipFill>
          <a:blip r:embed="rId3"/>
          <a:srcRect/>
          <a:stretch>
            <a:fillRect/>
          </a:stretch>
        </p:blipFill>
        <p:spPr bwMode="auto">
          <a:xfrm rot="12395440">
            <a:off x="3551910" y="2342372"/>
            <a:ext cx="1254125" cy="2374451"/>
          </a:xfrm>
          <a:prstGeom prst="rect">
            <a:avLst/>
          </a:prstGeom>
          <a:noFill/>
        </p:spPr>
      </p:pic>
      <p:pic>
        <p:nvPicPr>
          <p:cNvPr id="826371" name="Picture 3" descr="arrow 0 blue arrow curved 4"/>
          <p:cNvPicPr>
            <a:picLocks noChangeAspect="1" noChangeArrowheads="1"/>
          </p:cNvPicPr>
          <p:nvPr/>
        </p:nvPicPr>
        <p:blipFill>
          <a:blip r:embed="rId3"/>
          <a:srcRect/>
          <a:stretch>
            <a:fillRect/>
          </a:stretch>
        </p:blipFill>
        <p:spPr bwMode="auto">
          <a:xfrm rot="10568663">
            <a:off x="4858597" y="3234209"/>
            <a:ext cx="1254125" cy="2157845"/>
          </a:xfrm>
          <a:prstGeom prst="rect">
            <a:avLst/>
          </a:prstGeom>
          <a:noFill/>
        </p:spPr>
      </p:pic>
      <p:pic>
        <p:nvPicPr>
          <p:cNvPr id="826372" name="Picture 4" descr="arrow 0 blue arrow curved 4"/>
          <p:cNvPicPr>
            <a:picLocks noChangeAspect="1" noChangeArrowheads="1"/>
          </p:cNvPicPr>
          <p:nvPr/>
        </p:nvPicPr>
        <p:blipFill>
          <a:blip r:embed="rId3"/>
          <a:srcRect/>
          <a:stretch>
            <a:fillRect/>
          </a:stretch>
        </p:blipFill>
        <p:spPr bwMode="auto">
          <a:xfrm rot="13197151" flipH="1">
            <a:off x="1800892" y="2414535"/>
            <a:ext cx="1254125" cy="3488689"/>
          </a:xfrm>
          <a:prstGeom prst="rect">
            <a:avLst/>
          </a:prstGeom>
          <a:noFill/>
        </p:spPr>
      </p:pic>
      <p:grpSp>
        <p:nvGrpSpPr>
          <p:cNvPr id="2" name="Group 6"/>
          <p:cNvGrpSpPr>
            <a:grpSpLocks/>
          </p:cNvGrpSpPr>
          <p:nvPr/>
        </p:nvGrpSpPr>
        <p:grpSpPr bwMode="auto">
          <a:xfrm>
            <a:off x="2330469" y="1390652"/>
            <a:ext cx="4600575" cy="1111250"/>
            <a:chOff x="1351" y="3527"/>
            <a:chExt cx="2898" cy="700"/>
          </a:xfrm>
        </p:grpSpPr>
        <p:sp>
          <p:nvSpPr>
            <p:cNvPr id="826375" name="Oval 7"/>
            <p:cNvSpPr>
              <a:spLocks noChangeArrowheads="1"/>
            </p:cNvSpPr>
            <p:nvPr/>
          </p:nvSpPr>
          <p:spPr bwMode="ltGray">
            <a:xfrm>
              <a:off x="1351" y="3527"/>
              <a:ext cx="2898" cy="700"/>
            </a:xfrm>
            <a:prstGeom prst="ellipse">
              <a:avLst/>
            </a:prstGeom>
            <a:gradFill rotWithShape="0">
              <a:gsLst>
                <a:gs pos="0">
                  <a:schemeClr val="bg2">
                    <a:alpha val="47000"/>
                  </a:schemeClr>
                </a:gs>
                <a:gs pos="100000">
                  <a:schemeClr val="bg2">
                    <a:gamma/>
                    <a:shade val="56078"/>
                    <a:invGamma/>
                    <a:alpha val="0"/>
                  </a:schemeClr>
                </a:gs>
              </a:gsLst>
              <a:path path="shape">
                <a:fillToRect l="50000" t="50000" r="50000" b="50000"/>
              </a:path>
            </a:gradFill>
            <a:ln w="12700" algn="ctr">
              <a:noFill/>
              <a:round/>
              <a:headEnd/>
              <a:tailEnd/>
            </a:ln>
            <a:effectLst/>
          </p:spPr>
          <p:txBody>
            <a:bodyPr wrap="none" anchor="ctr"/>
            <a:lstStyle/>
            <a:p>
              <a:endParaRPr lang="en-US"/>
            </a:p>
          </p:txBody>
        </p:sp>
        <p:sp>
          <p:nvSpPr>
            <p:cNvPr id="826376" name="Text Box 8"/>
            <p:cNvSpPr txBox="1">
              <a:spLocks noChangeArrowheads="1"/>
            </p:cNvSpPr>
            <p:nvPr/>
          </p:nvSpPr>
          <p:spPr bwMode="ltGray">
            <a:xfrm>
              <a:off x="2001" y="3755"/>
              <a:ext cx="1759" cy="252"/>
            </a:xfrm>
            <a:prstGeom prst="rect">
              <a:avLst/>
            </a:prstGeom>
            <a:noFill/>
            <a:ln w="12700" algn="ctr">
              <a:noFill/>
              <a:miter lim="800000"/>
              <a:headEnd/>
              <a:tailEnd/>
            </a:ln>
            <a:effectLst/>
          </p:spPr>
          <p:txBody>
            <a:bodyPr wrap="none">
              <a:spAutoFit/>
            </a:bodyPr>
            <a:lstStyle/>
            <a:p>
              <a:pPr eaLnBrk="0" hangingPunct="0">
                <a:lnSpc>
                  <a:spcPct val="100000"/>
                </a:lnSpc>
                <a:spcBef>
                  <a:spcPct val="0"/>
                </a:spcBef>
              </a:pPr>
              <a:r>
                <a:rPr lang="en-US" sz="2000" dirty="0">
                  <a:effectLst>
                    <a:outerShdw blurRad="38100" dist="38100" dir="2700000" algn="tl">
                      <a:srgbClr val="000000"/>
                    </a:outerShdw>
                  </a:effectLst>
                  <a:cs typeface="Arial" pitchFamily="34" charset="0"/>
                </a:rPr>
                <a:t> </a:t>
              </a:r>
              <a:r>
                <a:rPr lang="en-US" sz="2000" dirty="0" smtClean="0">
                  <a:effectLst>
                    <a:outerShdw blurRad="38100" dist="38100" dir="2700000" algn="tl">
                      <a:srgbClr val="000000"/>
                    </a:outerShdw>
                  </a:effectLst>
                  <a:cs typeface="Arial" pitchFamily="34" charset="0"/>
                </a:rPr>
                <a:t>Remote Update Services</a:t>
              </a:r>
              <a:endParaRPr lang="en-US" sz="2000" dirty="0">
                <a:effectLst>
                  <a:outerShdw blurRad="38100" dist="38100" dir="2700000" algn="tl">
                    <a:srgbClr val="000000"/>
                  </a:outerShdw>
                </a:effectLst>
                <a:cs typeface="Arial" pitchFamily="34" charset="0"/>
              </a:endParaRPr>
            </a:p>
          </p:txBody>
        </p:sp>
      </p:grpSp>
      <p:grpSp>
        <p:nvGrpSpPr>
          <p:cNvPr id="3" name="Group 9"/>
          <p:cNvGrpSpPr>
            <a:grpSpLocks/>
          </p:cNvGrpSpPr>
          <p:nvPr/>
        </p:nvGrpSpPr>
        <p:grpSpPr bwMode="auto">
          <a:xfrm>
            <a:off x="322644" y="5547090"/>
            <a:ext cx="2414584" cy="627063"/>
            <a:chOff x="256" y="2802"/>
            <a:chExt cx="1521" cy="395"/>
          </a:xfrm>
        </p:grpSpPr>
        <p:sp>
          <p:nvSpPr>
            <p:cNvPr id="826378" name="Oval 10"/>
            <p:cNvSpPr>
              <a:spLocks noChangeArrowheads="1"/>
            </p:cNvSpPr>
            <p:nvPr/>
          </p:nvSpPr>
          <p:spPr bwMode="auto">
            <a:xfrm>
              <a:off x="256" y="2802"/>
              <a:ext cx="1250" cy="395"/>
            </a:xfrm>
            <a:prstGeom prst="ellipse">
              <a:avLst/>
            </a:prstGeom>
            <a:gradFill rotWithShape="0">
              <a:gsLst>
                <a:gs pos="0">
                  <a:schemeClr val="bg2">
                    <a:gamma/>
                    <a:shade val="56078"/>
                    <a:invGamma/>
                    <a:alpha val="60001"/>
                  </a:schemeClr>
                </a:gs>
                <a:gs pos="50000">
                  <a:schemeClr val="bg2">
                    <a:alpha val="30000"/>
                  </a:schemeClr>
                </a:gs>
                <a:gs pos="100000">
                  <a:schemeClr val="bg2">
                    <a:gamma/>
                    <a:shade val="56078"/>
                    <a:invGamma/>
                    <a:alpha val="60001"/>
                  </a:schemeClr>
                </a:gs>
              </a:gsLst>
              <a:lin ang="2700000" scaled="1"/>
            </a:gradFill>
            <a:ln w="3175" algn="ctr">
              <a:solidFill>
                <a:schemeClr val="bg2"/>
              </a:solidFill>
              <a:round/>
              <a:headEnd/>
              <a:tailEnd/>
            </a:ln>
            <a:effectLst/>
          </p:spPr>
          <p:txBody>
            <a:bodyPr wrap="none" anchor="ctr"/>
            <a:lstStyle/>
            <a:p>
              <a:endParaRPr lang="en-US"/>
            </a:p>
          </p:txBody>
        </p:sp>
        <p:sp>
          <p:nvSpPr>
            <p:cNvPr id="826380" name="Text Box 12"/>
            <p:cNvSpPr txBox="1">
              <a:spLocks noChangeArrowheads="1"/>
            </p:cNvSpPr>
            <p:nvPr/>
          </p:nvSpPr>
          <p:spPr bwMode="auto">
            <a:xfrm>
              <a:off x="300" y="2940"/>
              <a:ext cx="1477" cy="213"/>
            </a:xfrm>
            <a:prstGeom prst="rect">
              <a:avLst/>
            </a:prstGeom>
            <a:noFill/>
            <a:ln w="12700" algn="ctr">
              <a:noFill/>
              <a:miter lim="800000"/>
              <a:headEnd/>
              <a:tailEnd/>
            </a:ln>
            <a:effectLst/>
          </p:spPr>
          <p:txBody>
            <a:bodyPr>
              <a:spAutoFit/>
            </a:bodyPr>
            <a:lstStyle/>
            <a:p>
              <a:pPr eaLnBrk="0" hangingPunct="0">
                <a:lnSpc>
                  <a:spcPct val="100000"/>
                </a:lnSpc>
                <a:spcBef>
                  <a:spcPct val="0"/>
                </a:spcBef>
              </a:pPr>
              <a:r>
                <a:rPr lang="en-US" sz="1600" dirty="0" smtClean="0">
                  <a:effectLst>
                    <a:outerShdw blurRad="38100" dist="38100" dir="2700000" algn="tl">
                      <a:srgbClr val="000000"/>
                    </a:outerShdw>
                  </a:effectLst>
                  <a:latin typeface="Constantia" pitchFamily="18" charset="0"/>
                  <a:cs typeface="Arial" pitchFamily="34" charset="0"/>
                </a:rPr>
                <a:t>Automatic Updates</a:t>
              </a:r>
              <a:endParaRPr lang="en-US" sz="1600" dirty="0">
                <a:effectLst>
                  <a:outerShdw blurRad="38100" dist="38100" dir="2700000" algn="tl">
                    <a:srgbClr val="000000"/>
                  </a:outerShdw>
                </a:effectLst>
                <a:latin typeface="Constantia" pitchFamily="18" charset="0"/>
                <a:cs typeface="Arial" pitchFamily="34" charset="0"/>
              </a:endParaRPr>
            </a:p>
          </p:txBody>
        </p:sp>
      </p:grpSp>
      <p:sp>
        <p:nvSpPr>
          <p:cNvPr id="826382" name="Oval 14"/>
          <p:cNvSpPr>
            <a:spLocks noChangeArrowheads="1"/>
          </p:cNvSpPr>
          <p:nvPr/>
        </p:nvSpPr>
        <p:spPr bwMode="auto">
          <a:xfrm>
            <a:off x="2616332" y="4589717"/>
            <a:ext cx="1984375" cy="627063"/>
          </a:xfrm>
          <a:prstGeom prst="ellipse">
            <a:avLst/>
          </a:prstGeom>
          <a:gradFill rotWithShape="0">
            <a:gsLst>
              <a:gs pos="0">
                <a:schemeClr val="bg2">
                  <a:gamma/>
                  <a:shade val="56078"/>
                  <a:invGamma/>
                  <a:alpha val="60001"/>
                </a:schemeClr>
              </a:gs>
              <a:gs pos="50000">
                <a:schemeClr val="bg2">
                  <a:alpha val="30000"/>
                </a:schemeClr>
              </a:gs>
              <a:gs pos="100000">
                <a:schemeClr val="bg2">
                  <a:gamma/>
                  <a:shade val="56078"/>
                  <a:invGamma/>
                  <a:alpha val="60001"/>
                </a:schemeClr>
              </a:gs>
            </a:gsLst>
            <a:lin ang="2700000" scaled="1"/>
          </a:gradFill>
          <a:ln w="3175" algn="ctr">
            <a:solidFill>
              <a:schemeClr val="bg2"/>
            </a:solidFill>
            <a:round/>
            <a:headEnd/>
            <a:tailEnd/>
          </a:ln>
          <a:effectLst/>
        </p:spPr>
        <p:txBody>
          <a:bodyPr wrap="none" anchor="ctr"/>
          <a:lstStyle/>
          <a:p>
            <a:endParaRPr lang="en-US"/>
          </a:p>
        </p:txBody>
      </p:sp>
      <p:sp>
        <p:nvSpPr>
          <p:cNvPr id="826385" name="Oval 17"/>
          <p:cNvSpPr>
            <a:spLocks noChangeArrowheads="1"/>
          </p:cNvSpPr>
          <p:nvPr/>
        </p:nvSpPr>
        <p:spPr bwMode="auto">
          <a:xfrm>
            <a:off x="4910321" y="5463600"/>
            <a:ext cx="1984375" cy="627062"/>
          </a:xfrm>
          <a:prstGeom prst="ellipse">
            <a:avLst/>
          </a:prstGeom>
          <a:gradFill rotWithShape="0">
            <a:gsLst>
              <a:gs pos="0">
                <a:schemeClr val="bg2">
                  <a:gamma/>
                  <a:shade val="56078"/>
                  <a:invGamma/>
                  <a:alpha val="60001"/>
                </a:schemeClr>
              </a:gs>
              <a:gs pos="50000">
                <a:schemeClr val="bg2">
                  <a:alpha val="30000"/>
                </a:schemeClr>
              </a:gs>
              <a:gs pos="100000">
                <a:schemeClr val="bg2">
                  <a:gamma/>
                  <a:shade val="56078"/>
                  <a:invGamma/>
                  <a:alpha val="60001"/>
                </a:schemeClr>
              </a:gs>
            </a:gsLst>
            <a:lin ang="2700000" scaled="1"/>
          </a:gradFill>
          <a:ln w="3175" algn="ctr">
            <a:solidFill>
              <a:schemeClr val="bg2"/>
            </a:solidFill>
            <a:round/>
            <a:headEnd/>
            <a:tailEnd/>
          </a:ln>
          <a:effectLst/>
        </p:spPr>
        <p:txBody>
          <a:bodyPr wrap="none" anchor="ctr"/>
          <a:lstStyle/>
          <a:p>
            <a:endParaRPr lang="en-US"/>
          </a:p>
        </p:txBody>
      </p:sp>
      <p:pic>
        <p:nvPicPr>
          <p:cNvPr id="826388" name="Picture 20" descr="arrow 0 blue arrow curved 4"/>
          <p:cNvPicPr>
            <a:picLocks noChangeAspect="1" noChangeArrowheads="1"/>
          </p:cNvPicPr>
          <p:nvPr/>
        </p:nvPicPr>
        <p:blipFill>
          <a:blip r:embed="rId3"/>
          <a:srcRect/>
          <a:stretch>
            <a:fillRect/>
          </a:stretch>
        </p:blipFill>
        <p:spPr bwMode="auto">
          <a:xfrm rot="7567972">
            <a:off x="6167747" y="2443844"/>
            <a:ext cx="1254125" cy="2471101"/>
          </a:xfrm>
          <a:prstGeom prst="rect">
            <a:avLst/>
          </a:prstGeom>
          <a:noFill/>
        </p:spPr>
      </p:pic>
      <p:sp>
        <p:nvSpPr>
          <p:cNvPr id="826395" name="Oval 27"/>
          <p:cNvSpPr>
            <a:spLocks noChangeArrowheads="1"/>
          </p:cNvSpPr>
          <p:nvPr/>
        </p:nvSpPr>
        <p:spPr bwMode="auto">
          <a:xfrm>
            <a:off x="7111073" y="4376639"/>
            <a:ext cx="1984375" cy="627063"/>
          </a:xfrm>
          <a:prstGeom prst="ellipse">
            <a:avLst/>
          </a:prstGeom>
          <a:gradFill rotWithShape="0">
            <a:gsLst>
              <a:gs pos="0">
                <a:schemeClr val="bg2">
                  <a:gamma/>
                  <a:shade val="56078"/>
                  <a:invGamma/>
                  <a:alpha val="60001"/>
                </a:schemeClr>
              </a:gs>
              <a:gs pos="50000">
                <a:schemeClr val="bg2">
                  <a:alpha val="30000"/>
                </a:schemeClr>
              </a:gs>
              <a:gs pos="100000">
                <a:schemeClr val="bg2">
                  <a:gamma/>
                  <a:shade val="56078"/>
                  <a:invGamma/>
                  <a:alpha val="60001"/>
                </a:schemeClr>
              </a:gs>
            </a:gsLst>
            <a:lin ang="2700000" scaled="1"/>
          </a:gradFill>
          <a:ln w="3175" algn="ctr">
            <a:solidFill>
              <a:schemeClr val="bg2"/>
            </a:solidFill>
            <a:round/>
            <a:headEnd/>
            <a:tailEnd/>
          </a:ln>
          <a:effectLst/>
        </p:spPr>
        <p:txBody>
          <a:bodyPr wrap="none" anchor="ctr"/>
          <a:lstStyle/>
          <a:p>
            <a:endParaRPr lang="en-US"/>
          </a:p>
        </p:txBody>
      </p:sp>
      <p:sp>
        <p:nvSpPr>
          <p:cNvPr id="826398" name="Rectangle 30"/>
          <p:cNvSpPr>
            <a:spLocks noGrp="1" noChangeArrowheads="1"/>
          </p:cNvSpPr>
          <p:nvPr>
            <p:ph type="title"/>
          </p:nvPr>
        </p:nvSpPr>
        <p:spPr>
          <a:xfrm>
            <a:off x="0" y="233520"/>
            <a:ext cx="9144000" cy="609398"/>
          </a:xfrm>
          <a:noFill/>
          <a:ln/>
          <a:effectLst/>
        </p:spPr>
        <p:txBody>
          <a:bodyPr/>
          <a:lstStyle/>
          <a:p>
            <a:pPr algn="ctr"/>
            <a:r>
              <a:rPr lang="en-US" sz="4400" dirty="0" smtClean="0"/>
              <a:t>Forefront Engines Updates</a:t>
            </a:r>
            <a:endParaRPr lang="en-US" sz="4400" dirty="0"/>
          </a:p>
        </p:txBody>
      </p:sp>
      <p:grpSp>
        <p:nvGrpSpPr>
          <p:cNvPr id="4" name="Group 68"/>
          <p:cNvGrpSpPr/>
          <p:nvPr/>
        </p:nvGrpSpPr>
        <p:grpSpPr>
          <a:xfrm>
            <a:off x="1001100" y="5296365"/>
            <a:ext cx="705223" cy="557530"/>
            <a:chOff x="2034026" y="2307590"/>
            <a:chExt cx="705223" cy="557530"/>
          </a:xfrm>
        </p:grpSpPr>
        <p:pic>
          <p:nvPicPr>
            <p:cNvPr id="38" name="Picture 37"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39"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5" name="Group 68"/>
          <p:cNvGrpSpPr/>
          <p:nvPr/>
        </p:nvGrpSpPr>
        <p:grpSpPr>
          <a:xfrm>
            <a:off x="360481" y="5303108"/>
            <a:ext cx="705223" cy="557530"/>
            <a:chOff x="2034026" y="2307590"/>
            <a:chExt cx="705223" cy="557530"/>
          </a:xfrm>
        </p:grpSpPr>
        <p:pic>
          <p:nvPicPr>
            <p:cNvPr id="41" name="Picture 40"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42"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6" name="Group 68"/>
          <p:cNvGrpSpPr/>
          <p:nvPr/>
        </p:nvGrpSpPr>
        <p:grpSpPr>
          <a:xfrm>
            <a:off x="658537" y="5309851"/>
            <a:ext cx="705223" cy="557530"/>
            <a:chOff x="2034026" y="2307590"/>
            <a:chExt cx="705223" cy="557530"/>
          </a:xfrm>
        </p:grpSpPr>
        <p:pic>
          <p:nvPicPr>
            <p:cNvPr id="44" name="Picture 43"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45"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7" name="Group 68"/>
          <p:cNvGrpSpPr/>
          <p:nvPr/>
        </p:nvGrpSpPr>
        <p:grpSpPr>
          <a:xfrm>
            <a:off x="1376031" y="5282879"/>
            <a:ext cx="705223" cy="557530"/>
            <a:chOff x="2034026" y="2307590"/>
            <a:chExt cx="705223" cy="557530"/>
          </a:xfrm>
        </p:grpSpPr>
        <p:pic>
          <p:nvPicPr>
            <p:cNvPr id="50" name="Picture 49"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51"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8" name="Group 68"/>
          <p:cNvGrpSpPr/>
          <p:nvPr/>
        </p:nvGrpSpPr>
        <p:grpSpPr>
          <a:xfrm>
            <a:off x="5262895" y="5293668"/>
            <a:ext cx="705223" cy="557530"/>
            <a:chOff x="2034026" y="2307590"/>
            <a:chExt cx="705223" cy="557530"/>
          </a:xfrm>
        </p:grpSpPr>
        <p:pic>
          <p:nvPicPr>
            <p:cNvPr id="62" name="Picture 61"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63"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9" name="Group 68"/>
          <p:cNvGrpSpPr/>
          <p:nvPr/>
        </p:nvGrpSpPr>
        <p:grpSpPr>
          <a:xfrm>
            <a:off x="5520491" y="5276134"/>
            <a:ext cx="705223" cy="557530"/>
            <a:chOff x="2034026" y="2307590"/>
            <a:chExt cx="705223" cy="557530"/>
          </a:xfrm>
        </p:grpSpPr>
        <p:pic>
          <p:nvPicPr>
            <p:cNvPr id="65" name="Picture 64"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66"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10" name="Group 68"/>
          <p:cNvGrpSpPr/>
          <p:nvPr/>
        </p:nvGrpSpPr>
        <p:grpSpPr>
          <a:xfrm>
            <a:off x="4975629" y="5249163"/>
            <a:ext cx="705223" cy="557530"/>
            <a:chOff x="2034026" y="2307590"/>
            <a:chExt cx="705223" cy="557530"/>
          </a:xfrm>
        </p:grpSpPr>
        <p:pic>
          <p:nvPicPr>
            <p:cNvPr id="68" name="Picture 67"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69"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11" name="Group 68"/>
          <p:cNvGrpSpPr/>
          <p:nvPr/>
        </p:nvGrpSpPr>
        <p:grpSpPr>
          <a:xfrm>
            <a:off x="3307335" y="4381967"/>
            <a:ext cx="705223" cy="557530"/>
            <a:chOff x="2034026" y="2307590"/>
            <a:chExt cx="705223" cy="557530"/>
          </a:xfrm>
        </p:grpSpPr>
        <p:pic>
          <p:nvPicPr>
            <p:cNvPr id="74" name="Picture 73"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75"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sp>
        <p:nvSpPr>
          <p:cNvPr id="103" name="Text Box 12"/>
          <p:cNvSpPr txBox="1">
            <a:spLocks noChangeArrowheads="1"/>
          </p:cNvSpPr>
          <p:nvPr/>
        </p:nvSpPr>
        <p:spPr bwMode="auto">
          <a:xfrm>
            <a:off x="7107803" y="4566690"/>
            <a:ext cx="2141394" cy="338554"/>
          </a:xfrm>
          <a:prstGeom prst="rect">
            <a:avLst/>
          </a:prstGeom>
          <a:noFill/>
          <a:ln w="12700" algn="ctr">
            <a:noFill/>
            <a:miter lim="800000"/>
            <a:headEnd/>
            <a:tailEnd/>
          </a:ln>
          <a:effectLst/>
        </p:spPr>
        <p:txBody>
          <a:bodyPr wrap="square">
            <a:spAutoFit/>
          </a:bodyPr>
          <a:lstStyle/>
          <a:p>
            <a:pPr eaLnBrk="0" hangingPunct="0">
              <a:lnSpc>
                <a:spcPct val="100000"/>
              </a:lnSpc>
              <a:spcBef>
                <a:spcPct val="0"/>
              </a:spcBef>
            </a:pPr>
            <a:r>
              <a:rPr lang="en-US" sz="1600" dirty="0" smtClean="0">
                <a:effectLst>
                  <a:outerShdw blurRad="38100" dist="38100" dir="2700000" algn="tl">
                    <a:srgbClr val="000000"/>
                  </a:outerShdw>
                </a:effectLst>
                <a:latin typeface="Constantia" pitchFamily="18" charset="0"/>
                <a:cs typeface="Arial" pitchFamily="34" charset="0"/>
              </a:rPr>
              <a:t>Directly from vendor</a:t>
            </a:r>
            <a:endParaRPr lang="en-US" sz="1600" dirty="0">
              <a:effectLst>
                <a:outerShdw blurRad="38100" dist="38100" dir="2700000" algn="tl">
                  <a:srgbClr val="000000"/>
                </a:outerShdw>
              </a:effectLst>
              <a:latin typeface="Constantia" pitchFamily="18" charset="0"/>
              <a:cs typeface="Arial" pitchFamily="34" charset="0"/>
            </a:endParaRPr>
          </a:p>
        </p:txBody>
      </p:sp>
      <p:grpSp>
        <p:nvGrpSpPr>
          <p:cNvPr id="12" name="Group 68"/>
          <p:cNvGrpSpPr/>
          <p:nvPr/>
        </p:nvGrpSpPr>
        <p:grpSpPr>
          <a:xfrm>
            <a:off x="7567791" y="4094697"/>
            <a:ext cx="705223" cy="557530"/>
            <a:chOff x="2034026" y="2307590"/>
            <a:chExt cx="705223" cy="557530"/>
          </a:xfrm>
        </p:grpSpPr>
        <p:pic>
          <p:nvPicPr>
            <p:cNvPr id="105" name="Picture 104"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106"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13" name="Group 68"/>
          <p:cNvGrpSpPr/>
          <p:nvPr/>
        </p:nvGrpSpPr>
        <p:grpSpPr>
          <a:xfrm>
            <a:off x="1617443" y="5281531"/>
            <a:ext cx="705223" cy="557530"/>
            <a:chOff x="2034026" y="2307590"/>
            <a:chExt cx="705223" cy="557530"/>
          </a:xfrm>
        </p:grpSpPr>
        <p:pic>
          <p:nvPicPr>
            <p:cNvPr id="114" name="Picture 113"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115"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14" name="Group 21"/>
          <p:cNvGrpSpPr>
            <a:grpSpLocks/>
          </p:cNvGrpSpPr>
          <p:nvPr/>
        </p:nvGrpSpPr>
        <p:grpSpPr bwMode="auto">
          <a:xfrm>
            <a:off x="2282698" y="1785938"/>
            <a:ext cx="5548312" cy="2160587"/>
            <a:chOff x="1334" y="297"/>
            <a:chExt cx="3008" cy="1033"/>
          </a:xfrm>
        </p:grpSpPr>
        <p:pic>
          <p:nvPicPr>
            <p:cNvPr id="826390" name="Picture 22" descr="internet cloud smaller"/>
            <p:cNvPicPr>
              <a:picLocks noChangeAspect="1" noChangeArrowheads="1"/>
            </p:cNvPicPr>
            <p:nvPr/>
          </p:nvPicPr>
          <p:blipFill>
            <a:blip r:embed="rId6"/>
            <a:srcRect/>
            <a:stretch>
              <a:fillRect/>
            </a:stretch>
          </p:blipFill>
          <p:spPr bwMode="auto">
            <a:xfrm rot="278620">
              <a:off x="1334" y="297"/>
              <a:ext cx="3008" cy="1033"/>
            </a:xfrm>
            <a:prstGeom prst="rect">
              <a:avLst/>
            </a:prstGeom>
            <a:noFill/>
          </p:spPr>
        </p:pic>
        <p:sp>
          <p:nvSpPr>
            <p:cNvPr id="826391" name="Text Box 23"/>
            <p:cNvSpPr txBox="1">
              <a:spLocks noChangeArrowheads="1"/>
            </p:cNvSpPr>
            <p:nvPr/>
          </p:nvSpPr>
          <p:spPr bwMode="auto">
            <a:xfrm>
              <a:off x="1501" y="700"/>
              <a:ext cx="2018" cy="161"/>
            </a:xfrm>
            <a:prstGeom prst="rect">
              <a:avLst/>
            </a:prstGeom>
            <a:noFill/>
            <a:ln w="12700" algn="ctr">
              <a:noFill/>
              <a:miter lim="800000"/>
              <a:headEnd/>
              <a:tailEnd/>
            </a:ln>
            <a:effectLst/>
          </p:spPr>
          <p:txBody>
            <a:bodyPr>
              <a:spAutoFit/>
            </a:bodyPr>
            <a:lstStyle/>
            <a:p>
              <a:pPr eaLnBrk="0" hangingPunct="0">
                <a:lnSpc>
                  <a:spcPct val="80000"/>
                </a:lnSpc>
                <a:spcBef>
                  <a:spcPct val="0"/>
                </a:spcBef>
                <a:buClr>
                  <a:schemeClr val="tx2"/>
                </a:buClr>
                <a:buSzPct val="75000"/>
                <a:buFont typeface="Wingdings" pitchFamily="2" charset="2"/>
                <a:buNone/>
              </a:pPr>
              <a:endParaRPr lang="en-US" sz="2000">
                <a:solidFill>
                  <a:srgbClr val="272841"/>
                </a:solidFill>
                <a:effectLst/>
                <a:latin typeface="Segoe" pitchFamily="34" charset="0"/>
                <a:cs typeface="Arial" pitchFamily="34" charset="0"/>
              </a:endParaRPr>
            </a:p>
          </p:txBody>
        </p:sp>
      </p:grpSp>
      <p:pic>
        <p:nvPicPr>
          <p:cNvPr id="826373" name="Picture 5" descr="Connected icon NEW"/>
          <p:cNvPicPr>
            <a:picLocks noChangeAspect="1" noChangeArrowheads="1"/>
          </p:cNvPicPr>
          <p:nvPr/>
        </p:nvPicPr>
        <p:blipFill>
          <a:blip r:embed="rId7"/>
          <a:srcRect/>
          <a:stretch>
            <a:fillRect/>
          </a:stretch>
        </p:blipFill>
        <p:spPr bwMode="auto">
          <a:xfrm>
            <a:off x="3995273" y="2152537"/>
            <a:ext cx="1474788" cy="1117600"/>
          </a:xfrm>
          <a:prstGeom prst="rect">
            <a:avLst/>
          </a:prstGeom>
          <a:noFill/>
        </p:spPr>
      </p:pic>
      <p:sp>
        <p:nvSpPr>
          <p:cNvPr id="116" name="Text Box 12"/>
          <p:cNvSpPr txBox="1">
            <a:spLocks noChangeArrowheads="1"/>
          </p:cNvSpPr>
          <p:nvPr/>
        </p:nvSpPr>
        <p:spPr bwMode="auto">
          <a:xfrm>
            <a:off x="5091523" y="5740942"/>
            <a:ext cx="1702390" cy="338554"/>
          </a:xfrm>
          <a:prstGeom prst="rect">
            <a:avLst/>
          </a:prstGeom>
          <a:noFill/>
          <a:ln w="12700" algn="ctr">
            <a:noFill/>
            <a:miter lim="800000"/>
            <a:headEnd/>
            <a:tailEnd/>
          </a:ln>
          <a:effectLst/>
        </p:spPr>
        <p:txBody>
          <a:bodyPr wrap="square">
            <a:spAutoFit/>
          </a:bodyPr>
          <a:lstStyle/>
          <a:p>
            <a:pPr eaLnBrk="0" hangingPunct="0">
              <a:lnSpc>
                <a:spcPct val="100000"/>
              </a:lnSpc>
              <a:spcBef>
                <a:spcPct val="0"/>
              </a:spcBef>
            </a:pPr>
            <a:r>
              <a:rPr lang="en-US" sz="1600" dirty="0" smtClean="0">
                <a:effectLst>
                  <a:outerShdw blurRad="38100" dist="38100" dir="2700000" algn="tl">
                    <a:srgbClr val="000000"/>
                  </a:outerShdw>
                </a:effectLst>
                <a:latin typeface="Constantia" pitchFamily="18" charset="0"/>
                <a:cs typeface="Arial" pitchFamily="34" charset="0"/>
              </a:rPr>
              <a:t>Manual </a:t>
            </a:r>
            <a:r>
              <a:rPr lang="en-US" sz="1600" dirty="0" err="1" smtClean="0">
                <a:effectLst>
                  <a:outerShdw blurRad="38100" dist="38100" dir="2700000" algn="tl">
                    <a:srgbClr val="000000"/>
                  </a:outerShdw>
                </a:effectLst>
                <a:latin typeface="Constantia" pitchFamily="18" charset="0"/>
                <a:cs typeface="Arial" pitchFamily="34" charset="0"/>
              </a:rPr>
              <a:t>Config</a:t>
            </a:r>
            <a:endParaRPr lang="en-US" sz="1600" dirty="0">
              <a:effectLst>
                <a:outerShdw blurRad="38100" dist="38100" dir="2700000" algn="tl">
                  <a:srgbClr val="000000"/>
                </a:outerShdw>
              </a:effectLst>
              <a:latin typeface="Constantia" pitchFamily="18" charset="0"/>
              <a:cs typeface="Arial" pitchFamily="34" charset="0"/>
            </a:endParaRPr>
          </a:p>
        </p:txBody>
      </p:sp>
      <p:pic>
        <p:nvPicPr>
          <p:cNvPr id="826392" name="Picture 24" descr="3-00663_roundbox_blue"/>
          <p:cNvPicPr>
            <a:picLocks noChangeAspect="1" noChangeArrowheads="1"/>
          </p:cNvPicPr>
          <p:nvPr/>
        </p:nvPicPr>
        <p:blipFill>
          <a:blip r:embed="rId8"/>
          <a:srcRect/>
          <a:stretch>
            <a:fillRect/>
          </a:stretch>
        </p:blipFill>
        <p:spPr bwMode="auto">
          <a:xfrm>
            <a:off x="5565726" y="2705559"/>
            <a:ext cx="1149069" cy="315590"/>
          </a:xfrm>
          <a:prstGeom prst="rect">
            <a:avLst/>
          </a:prstGeom>
          <a:noFill/>
        </p:spPr>
      </p:pic>
      <p:grpSp>
        <p:nvGrpSpPr>
          <p:cNvPr id="15" name="Group 68"/>
          <p:cNvGrpSpPr/>
          <p:nvPr/>
        </p:nvGrpSpPr>
        <p:grpSpPr>
          <a:xfrm>
            <a:off x="5868450" y="5284227"/>
            <a:ext cx="705223" cy="557530"/>
            <a:chOff x="2034026" y="2307590"/>
            <a:chExt cx="705223" cy="557530"/>
          </a:xfrm>
        </p:grpSpPr>
        <p:pic>
          <p:nvPicPr>
            <p:cNvPr id="169" name="Picture 168"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170"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grpSp>
        <p:nvGrpSpPr>
          <p:cNvPr id="16" name="Group 68"/>
          <p:cNvGrpSpPr/>
          <p:nvPr/>
        </p:nvGrpSpPr>
        <p:grpSpPr>
          <a:xfrm>
            <a:off x="6247427" y="5290970"/>
            <a:ext cx="705223" cy="557530"/>
            <a:chOff x="2034026" y="2307590"/>
            <a:chExt cx="705223" cy="557530"/>
          </a:xfrm>
        </p:grpSpPr>
        <p:pic>
          <p:nvPicPr>
            <p:cNvPr id="172" name="Picture 171" descr="car-engine-illustration.png"/>
            <p:cNvPicPr>
              <a:picLocks noChangeAspect="1"/>
            </p:cNvPicPr>
            <p:nvPr/>
          </p:nvPicPr>
          <p:blipFill>
            <a:blip r:embed="rId4" cstate="print"/>
            <a:stretch>
              <a:fillRect/>
            </a:stretch>
          </p:blipFill>
          <p:spPr>
            <a:xfrm>
              <a:off x="2165668" y="2307590"/>
              <a:ext cx="470184" cy="557530"/>
            </a:xfrm>
            <a:prstGeom prst="rect">
              <a:avLst/>
            </a:prstGeom>
          </p:spPr>
        </p:pic>
        <p:pic>
          <p:nvPicPr>
            <p:cNvPr id="173" name="Picture 1" descr="\\eventsql\dvd\Online_ART\DVD_ART35\Artwork_Imagery\Icons - Illustrations\_MISC ICONS\net cable wire plug.png"/>
            <p:cNvPicPr>
              <a:picLocks noChangeAspect="1" noChangeArrowheads="1"/>
            </p:cNvPicPr>
            <p:nvPr/>
          </p:nvPicPr>
          <p:blipFill>
            <a:blip r:embed="rId5" cstate="print"/>
            <a:srcRect/>
            <a:stretch>
              <a:fillRect/>
            </a:stretch>
          </p:blipFill>
          <p:spPr bwMode="auto">
            <a:xfrm rot="986553">
              <a:off x="2034026" y="2369365"/>
              <a:ext cx="705223" cy="362458"/>
            </a:xfrm>
            <a:prstGeom prst="rect">
              <a:avLst/>
            </a:prstGeom>
            <a:noFill/>
          </p:spPr>
        </p:pic>
      </p:grpSp>
      <p:sp>
        <p:nvSpPr>
          <p:cNvPr id="186" name="Text Box 29"/>
          <p:cNvSpPr txBox="1">
            <a:spLocks noChangeArrowheads="1"/>
          </p:cNvSpPr>
          <p:nvPr/>
        </p:nvSpPr>
        <p:spPr bwMode="auto">
          <a:xfrm>
            <a:off x="2899176" y="4878699"/>
            <a:ext cx="1467261" cy="294183"/>
          </a:xfrm>
          <a:prstGeom prst="rect">
            <a:avLst/>
          </a:prstGeom>
          <a:noFill/>
          <a:ln w="12700" algn="ctr">
            <a:noFill/>
            <a:miter lim="800000"/>
            <a:headEnd/>
            <a:tailEnd/>
          </a:ln>
          <a:effectLst/>
        </p:spPr>
        <p:txBody>
          <a:bodyPr wrap="none">
            <a:spAutoFit/>
          </a:bodyPr>
          <a:lstStyle/>
          <a:p>
            <a:pPr algn="l" eaLnBrk="0" hangingPunct="0">
              <a:lnSpc>
                <a:spcPct val="80000"/>
              </a:lnSpc>
              <a:spcBef>
                <a:spcPct val="0"/>
              </a:spcBef>
            </a:pPr>
            <a:r>
              <a:rPr lang="en-US" sz="1600" dirty="0" smtClean="0">
                <a:effectLst>
                  <a:outerShdw blurRad="38100" dist="38100" dir="2700000" algn="tl">
                    <a:srgbClr val="000000"/>
                  </a:outerShdw>
                </a:effectLst>
                <a:latin typeface="Constantia" pitchFamily="18" charset="0"/>
                <a:cs typeface="Arial" pitchFamily="34" charset="0"/>
              </a:rPr>
              <a:t>Redistribution</a:t>
            </a:r>
            <a:endParaRPr lang="en-US" sz="1600" dirty="0">
              <a:effectLst>
                <a:outerShdw blurRad="38100" dist="38100" dir="2700000" algn="tl">
                  <a:srgbClr val="000000"/>
                </a:outerShdw>
              </a:effectLst>
              <a:latin typeface="Constantia" pitchFamily="18" charset="0"/>
              <a:cs typeface="Arial" pitchFamily="34" charset="0"/>
            </a:endParaRPr>
          </a:p>
        </p:txBody>
      </p:sp>
      <p:sp>
        <p:nvSpPr>
          <p:cNvPr id="86" name="AutoShape 9"/>
          <p:cNvSpPr>
            <a:spLocks noChangeArrowheads="1"/>
          </p:cNvSpPr>
          <p:nvPr/>
        </p:nvSpPr>
        <p:spPr bwMode="auto">
          <a:xfrm rot="5848941">
            <a:off x="2226194" y="5084133"/>
            <a:ext cx="529046" cy="448203"/>
          </a:xfrm>
          <a:prstGeom prst="lightningBolt">
            <a:avLst/>
          </a:prstGeom>
          <a:solidFill>
            <a:srgbClr val="1346A4"/>
          </a:solidFill>
          <a:ln w="9525">
            <a:noFill/>
            <a:miter lim="800000"/>
            <a:headEnd/>
            <a:tailEnd/>
          </a:ln>
        </p:spPr>
        <p:txBody>
          <a:bodyPr wrap="none" anchor="ctr"/>
          <a:lstStyle/>
          <a:p>
            <a:endParaRPr lang="en-US"/>
          </a:p>
        </p:txBody>
      </p:sp>
      <p:sp>
        <p:nvSpPr>
          <p:cNvPr id="87" name="AutoShape 9"/>
          <p:cNvSpPr>
            <a:spLocks noChangeArrowheads="1"/>
          </p:cNvSpPr>
          <p:nvPr/>
        </p:nvSpPr>
        <p:spPr bwMode="auto">
          <a:xfrm>
            <a:off x="4416172" y="5061061"/>
            <a:ext cx="600075" cy="450850"/>
          </a:xfrm>
          <a:prstGeom prst="lightningBolt">
            <a:avLst/>
          </a:prstGeom>
          <a:solidFill>
            <a:srgbClr val="1346A4"/>
          </a:solidFill>
          <a:ln w="9525">
            <a:noFill/>
            <a:miter lim="800000"/>
            <a:headEnd/>
            <a:tailEnd/>
          </a:ln>
        </p:spPr>
        <p:txBody>
          <a:bodyPr wrap="none" anchor="ctr"/>
          <a:lstStyle/>
          <a:p>
            <a:endParaRPr lang="en-US"/>
          </a:p>
        </p:txBody>
      </p:sp>
      <p:pic>
        <p:nvPicPr>
          <p:cNvPr id="64" name="Picture 119" descr="gears"/>
          <p:cNvPicPr>
            <a:picLocks noChangeAspect="1" noChangeArrowheads="1"/>
          </p:cNvPicPr>
          <p:nvPr/>
        </p:nvPicPr>
        <p:blipFill>
          <a:blip r:embed="rId9"/>
          <a:srcRect/>
          <a:stretch>
            <a:fillRect/>
          </a:stretch>
        </p:blipFill>
        <p:spPr bwMode="auto">
          <a:xfrm>
            <a:off x="6109858" y="2926367"/>
            <a:ext cx="872836" cy="655467"/>
          </a:xfrm>
          <a:prstGeom prst="rect">
            <a:avLst/>
          </a:prstGeom>
          <a:noFill/>
          <a:ln w="9525">
            <a:noFill/>
            <a:miter lim="800000"/>
            <a:headEnd/>
            <a:tailEnd/>
          </a:ln>
        </p:spPr>
      </p:pic>
      <p:sp>
        <p:nvSpPr>
          <p:cNvPr id="826393" name="Text Box 25"/>
          <p:cNvSpPr txBox="1">
            <a:spLocks noChangeArrowheads="1"/>
          </p:cNvSpPr>
          <p:nvPr/>
        </p:nvSpPr>
        <p:spPr bwMode="auto">
          <a:xfrm>
            <a:off x="5533669" y="2713749"/>
            <a:ext cx="1308270" cy="286232"/>
          </a:xfrm>
          <a:prstGeom prst="rect">
            <a:avLst/>
          </a:prstGeom>
          <a:noFill/>
          <a:ln w="12700" algn="ctr">
            <a:noFill/>
            <a:miter lim="800000"/>
            <a:headEnd/>
            <a:tailEnd/>
          </a:ln>
          <a:effectLst/>
        </p:spPr>
        <p:txBody>
          <a:bodyPr wrap="square">
            <a:spAutoFit/>
          </a:bodyPr>
          <a:lstStyle/>
          <a:p>
            <a:pPr marL="290513" indent="-290513" algn="l" eaLnBrk="0" hangingPunct="0">
              <a:lnSpc>
                <a:spcPct val="90000"/>
              </a:lnSpc>
              <a:spcBef>
                <a:spcPct val="30000"/>
              </a:spcBef>
              <a:buClr>
                <a:srgbClr val="FFFFFF"/>
              </a:buClr>
              <a:buSzPct val="75000"/>
              <a:buFont typeface="Wingdings" pitchFamily="2" charset="2"/>
              <a:buNone/>
            </a:pPr>
            <a:r>
              <a:rPr lang="en-US" sz="1400" dirty="0" smtClean="0">
                <a:solidFill>
                  <a:schemeClr val="bg1"/>
                </a:solidFill>
                <a:latin typeface="Constantia" pitchFamily="18" charset="0"/>
              </a:rPr>
              <a:t>MSAV/CMAE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0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childTnLst>
                                </p:cTn>
                              </p:par>
                            </p:childTnLst>
                          </p:cTn>
                        </p:par>
                        <p:par>
                          <p:cTn id="27" fill="hold">
                            <p:stCondLst>
                              <p:cond delay="4000"/>
                            </p:stCondLst>
                            <p:childTnLst>
                              <p:par>
                                <p:cTn id="28" presetID="22" presetClass="entr" presetSubtype="1" fill="hold" nodeType="afterEffect">
                                  <p:stCondLst>
                                    <p:cond delay="0"/>
                                  </p:stCondLst>
                                  <p:childTnLst>
                                    <p:set>
                                      <p:cBhvr>
                                        <p:cTn id="29" dur="1" fill="hold">
                                          <p:stCondLst>
                                            <p:cond delay="0"/>
                                          </p:stCondLst>
                                        </p:cTn>
                                        <p:tgtEl>
                                          <p:spTgt spid="826372"/>
                                        </p:tgtEl>
                                        <p:attrNameLst>
                                          <p:attrName>style.visibility</p:attrName>
                                        </p:attrNameLst>
                                      </p:cBhvr>
                                      <p:to>
                                        <p:strVal val="visible"/>
                                      </p:to>
                                    </p:set>
                                    <p:animEffect transition="in" filter="wipe(up)">
                                      <p:cBhvr>
                                        <p:cTn id="30" dur="500"/>
                                        <p:tgtEl>
                                          <p:spTgt spid="826372"/>
                                        </p:tgtEl>
                                      </p:cBhvr>
                                    </p:animEffect>
                                  </p:childTnLst>
                                </p:cTn>
                              </p:par>
                            </p:childTnLst>
                          </p:cTn>
                        </p:par>
                        <p:par>
                          <p:cTn id="31" fill="hold">
                            <p:stCondLst>
                              <p:cond delay="45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2000"/>
                                        <p:tgtEl>
                                          <p:spTgt spid="16"/>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0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2000"/>
                                        <p:tgtEl>
                                          <p:spTgt spid="10"/>
                                        </p:tgtEl>
                                      </p:cBhvr>
                                    </p:animEffect>
                                  </p:childTnLst>
                                </p:cTn>
                              </p:par>
                              <p:par>
                                <p:cTn id="41" presetID="10"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2000"/>
                                        <p:tgtEl>
                                          <p:spTgt spid="8"/>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20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26385"/>
                                        </p:tgtEl>
                                        <p:attrNameLst>
                                          <p:attrName>style.visibility</p:attrName>
                                        </p:attrNameLst>
                                      </p:cBhvr>
                                      <p:to>
                                        <p:strVal val="visible"/>
                                      </p:to>
                                    </p:set>
                                    <p:animEffect transition="in" filter="fade">
                                      <p:cBhvr>
                                        <p:cTn id="49" dur="2000"/>
                                        <p:tgtEl>
                                          <p:spTgt spid="82638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2000"/>
                                        <p:tgtEl>
                                          <p:spTgt spid="116"/>
                                        </p:tgtEl>
                                      </p:cBhvr>
                                    </p:animEffect>
                                  </p:childTnLst>
                                </p:cTn>
                              </p:par>
                            </p:childTnLst>
                          </p:cTn>
                        </p:par>
                        <p:par>
                          <p:cTn id="53" fill="hold">
                            <p:stCondLst>
                              <p:cond delay="6500"/>
                            </p:stCondLst>
                            <p:childTnLst>
                              <p:par>
                                <p:cTn id="54" presetID="22" presetClass="entr" presetSubtype="1" fill="hold" nodeType="afterEffect">
                                  <p:stCondLst>
                                    <p:cond delay="0"/>
                                  </p:stCondLst>
                                  <p:childTnLst>
                                    <p:set>
                                      <p:cBhvr>
                                        <p:cTn id="55" dur="1" fill="hold">
                                          <p:stCondLst>
                                            <p:cond delay="0"/>
                                          </p:stCondLst>
                                        </p:cTn>
                                        <p:tgtEl>
                                          <p:spTgt spid="826371"/>
                                        </p:tgtEl>
                                        <p:attrNameLst>
                                          <p:attrName>style.visibility</p:attrName>
                                        </p:attrNameLst>
                                      </p:cBhvr>
                                      <p:to>
                                        <p:strVal val="visible"/>
                                      </p:to>
                                    </p:set>
                                    <p:animEffect transition="in" filter="wipe(up)">
                                      <p:cBhvr>
                                        <p:cTn id="56" dur="500"/>
                                        <p:tgtEl>
                                          <p:spTgt spid="82637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6"/>
                                        </p:tgtEl>
                                        <p:attrNameLst>
                                          <p:attrName>style.visibility</p:attrName>
                                        </p:attrNameLst>
                                      </p:cBhvr>
                                      <p:to>
                                        <p:strVal val="visible"/>
                                      </p:to>
                                    </p:set>
                                    <p:animEffect transition="in" filter="fade">
                                      <p:cBhvr>
                                        <p:cTn id="59" dur="2000"/>
                                        <p:tgtEl>
                                          <p:spTgt spid="186"/>
                                        </p:tgtEl>
                                      </p:cBhvr>
                                    </p:animEffect>
                                  </p:childTnLst>
                                </p:cTn>
                              </p:par>
                              <p:par>
                                <p:cTn id="60" presetID="10" presetClass="entr" presetSubtype="0"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2000"/>
                                        <p:tgtEl>
                                          <p:spTgt spid="1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6382"/>
                                        </p:tgtEl>
                                        <p:attrNameLst>
                                          <p:attrName>style.visibility</p:attrName>
                                        </p:attrNameLst>
                                      </p:cBhvr>
                                      <p:to>
                                        <p:strVal val="visible"/>
                                      </p:to>
                                    </p:set>
                                    <p:animEffect transition="in" filter="fade">
                                      <p:cBhvr>
                                        <p:cTn id="65" dur="2000"/>
                                        <p:tgtEl>
                                          <p:spTgt spid="826382"/>
                                        </p:tgtEl>
                                      </p:cBhvr>
                                    </p:animEffect>
                                  </p:childTnLst>
                                </p:cTn>
                              </p:par>
                            </p:childTnLst>
                          </p:cTn>
                        </p:par>
                        <p:par>
                          <p:cTn id="66" fill="hold">
                            <p:stCondLst>
                              <p:cond delay="8500"/>
                            </p:stCondLst>
                            <p:childTnLst>
                              <p:par>
                                <p:cTn id="67" presetID="22" presetClass="entr" presetSubtype="1" fill="hold" nodeType="afterEffect">
                                  <p:stCondLst>
                                    <p:cond delay="0"/>
                                  </p:stCondLst>
                                  <p:childTnLst>
                                    <p:set>
                                      <p:cBhvr>
                                        <p:cTn id="68" dur="1" fill="hold">
                                          <p:stCondLst>
                                            <p:cond delay="0"/>
                                          </p:stCondLst>
                                        </p:cTn>
                                        <p:tgtEl>
                                          <p:spTgt spid="826370"/>
                                        </p:tgtEl>
                                        <p:attrNameLst>
                                          <p:attrName>style.visibility</p:attrName>
                                        </p:attrNameLst>
                                      </p:cBhvr>
                                      <p:to>
                                        <p:strVal val="visible"/>
                                      </p:to>
                                    </p:set>
                                    <p:animEffect transition="in" filter="wipe(up)">
                                      <p:cBhvr>
                                        <p:cTn id="69" dur="500"/>
                                        <p:tgtEl>
                                          <p:spTgt spid="826370"/>
                                        </p:tgtEl>
                                      </p:cBhvr>
                                    </p:animEffect>
                                  </p:childTnLst>
                                </p:cTn>
                              </p:par>
                            </p:childTnLst>
                          </p:cTn>
                        </p:par>
                        <p:par>
                          <p:cTn id="70" fill="hold">
                            <p:stCondLst>
                              <p:cond delay="9000"/>
                            </p:stCondLst>
                            <p:childTnLst>
                              <p:par>
                                <p:cTn id="71" presetID="22" presetClass="entr" presetSubtype="1" fill="hold" grpId="0" nodeType="after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wipe(up)">
                                      <p:cBhvr>
                                        <p:cTn id="73" dur="500"/>
                                        <p:tgtEl>
                                          <p:spTgt spid="87"/>
                                        </p:tgtEl>
                                      </p:cBhvr>
                                    </p:animEffect>
                                  </p:childTnLst>
                                </p:cTn>
                              </p:par>
                            </p:childTnLst>
                          </p:cTn>
                        </p:par>
                        <p:par>
                          <p:cTn id="74" fill="hold">
                            <p:stCondLst>
                              <p:cond delay="9500"/>
                            </p:stCondLst>
                            <p:childTnLst>
                              <p:par>
                                <p:cTn id="75" presetID="22" presetClass="entr" presetSubtype="1" fill="hold" grpId="0" nodeType="afterEffect">
                                  <p:stCondLst>
                                    <p:cond delay="0"/>
                                  </p:stCondLst>
                                  <p:childTnLst>
                                    <p:set>
                                      <p:cBhvr>
                                        <p:cTn id="76" dur="1" fill="hold">
                                          <p:stCondLst>
                                            <p:cond delay="0"/>
                                          </p:stCondLst>
                                        </p:cTn>
                                        <p:tgtEl>
                                          <p:spTgt spid="86"/>
                                        </p:tgtEl>
                                        <p:attrNameLst>
                                          <p:attrName>style.visibility</p:attrName>
                                        </p:attrNameLst>
                                      </p:cBhvr>
                                      <p:to>
                                        <p:strVal val="visible"/>
                                      </p:to>
                                    </p:set>
                                    <p:animEffect transition="in" filter="wipe(up)">
                                      <p:cBhvr>
                                        <p:cTn id="77" dur="500"/>
                                        <p:tgtEl>
                                          <p:spTgt spid="86"/>
                                        </p:tgtEl>
                                      </p:cBhvr>
                                    </p:animEffect>
                                  </p:childTnLst>
                                </p:cTn>
                              </p:par>
                            </p:childTnLst>
                          </p:cTn>
                        </p:par>
                        <p:par>
                          <p:cTn id="78" fill="hold">
                            <p:stCondLst>
                              <p:cond delay="10000"/>
                            </p:stCondLst>
                            <p:childTnLst>
                              <p:par>
                                <p:cTn id="79" presetID="10" presetClass="entr" presetSubtype="0" fill="hold" grpId="0" nodeType="afterEffect">
                                  <p:stCondLst>
                                    <p:cond delay="0"/>
                                  </p:stCondLst>
                                  <p:childTnLst>
                                    <p:set>
                                      <p:cBhvr>
                                        <p:cTn id="80" dur="1" fill="hold">
                                          <p:stCondLst>
                                            <p:cond delay="0"/>
                                          </p:stCondLst>
                                        </p:cTn>
                                        <p:tgtEl>
                                          <p:spTgt spid="826395"/>
                                        </p:tgtEl>
                                        <p:attrNameLst>
                                          <p:attrName>style.visibility</p:attrName>
                                        </p:attrNameLst>
                                      </p:cBhvr>
                                      <p:to>
                                        <p:strVal val="visible"/>
                                      </p:to>
                                    </p:set>
                                    <p:animEffect transition="in" filter="fade">
                                      <p:cBhvr>
                                        <p:cTn id="81" dur="2000"/>
                                        <p:tgtEl>
                                          <p:spTgt spid="826395"/>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2000"/>
                                        <p:tgtEl>
                                          <p:spTgt spid="1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3"/>
                                        </p:tgtEl>
                                        <p:attrNameLst>
                                          <p:attrName>style.visibility</p:attrName>
                                        </p:attrNameLst>
                                      </p:cBhvr>
                                      <p:to>
                                        <p:strVal val="visible"/>
                                      </p:to>
                                    </p:set>
                                    <p:animEffect transition="in" filter="fade">
                                      <p:cBhvr>
                                        <p:cTn id="87" dur="2000"/>
                                        <p:tgtEl>
                                          <p:spTgt spid="103"/>
                                        </p:tgtEl>
                                      </p:cBhvr>
                                    </p:animEffect>
                                  </p:childTnLst>
                                </p:cTn>
                              </p:par>
                            </p:childTnLst>
                          </p:cTn>
                        </p:par>
                        <p:par>
                          <p:cTn id="88" fill="hold">
                            <p:stCondLst>
                              <p:cond delay="12000"/>
                            </p:stCondLst>
                            <p:childTnLst>
                              <p:par>
                                <p:cTn id="89" presetID="22" presetClass="entr" presetSubtype="1" fill="hold" nodeType="afterEffect">
                                  <p:stCondLst>
                                    <p:cond delay="0"/>
                                  </p:stCondLst>
                                  <p:childTnLst>
                                    <p:set>
                                      <p:cBhvr>
                                        <p:cTn id="90" dur="1" fill="hold">
                                          <p:stCondLst>
                                            <p:cond delay="0"/>
                                          </p:stCondLst>
                                        </p:cTn>
                                        <p:tgtEl>
                                          <p:spTgt spid="826388"/>
                                        </p:tgtEl>
                                        <p:attrNameLst>
                                          <p:attrName>style.visibility</p:attrName>
                                        </p:attrNameLst>
                                      </p:cBhvr>
                                      <p:to>
                                        <p:strVal val="visible"/>
                                      </p:to>
                                    </p:set>
                                    <p:animEffect transition="in" filter="wipe(up)">
                                      <p:cBhvr>
                                        <p:cTn id="91" dur="500"/>
                                        <p:tgtEl>
                                          <p:spTgt spid="826388"/>
                                        </p:tgtEl>
                                      </p:cBhvr>
                                    </p:animEffect>
                                  </p:childTnLst>
                                </p:cTn>
                              </p:par>
                            </p:childTnLst>
                          </p:cTn>
                        </p:par>
                        <p:par>
                          <p:cTn id="92" fill="hold">
                            <p:stCondLst>
                              <p:cond delay="12500"/>
                            </p:stCondLst>
                            <p:childTnLst>
                              <p:par>
                                <p:cTn id="93" presetID="10" presetClass="entr" presetSubtype="0" fill="hold" nodeType="after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fade">
                                      <p:cBhvr>
                                        <p:cTn id="95" dur="2000"/>
                                        <p:tgtEl>
                                          <p:spTgt spid="64"/>
                                        </p:tgtEl>
                                      </p:cBhvr>
                                    </p:animEffect>
                                  </p:childTnLst>
                                </p:cTn>
                              </p:par>
                            </p:childTnLst>
                          </p:cTn>
                        </p:par>
                        <p:par>
                          <p:cTn id="96" fill="hold">
                            <p:stCondLst>
                              <p:cond delay="14500"/>
                            </p:stCondLst>
                            <p:childTnLst>
                              <p:par>
                                <p:cTn id="97" presetID="22" presetClass="entr" presetSubtype="1" fill="hold" grpId="0" nodeType="afterEffect">
                                  <p:stCondLst>
                                    <p:cond delay="0"/>
                                  </p:stCondLst>
                                  <p:childTnLst>
                                    <p:set>
                                      <p:cBhvr>
                                        <p:cTn id="98" dur="1" fill="hold">
                                          <p:stCondLst>
                                            <p:cond delay="0"/>
                                          </p:stCondLst>
                                        </p:cTn>
                                        <p:tgtEl>
                                          <p:spTgt spid="826393"/>
                                        </p:tgtEl>
                                        <p:attrNameLst>
                                          <p:attrName>style.visibility</p:attrName>
                                        </p:attrNameLst>
                                      </p:cBhvr>
                                      <p:to>
                                        <p:strVal val="visible"/>
                                      </p:to>
                                    </p:set>
                                    <p:animEffect transition="in" filter="wipe(up)">
                                      <p:cBhvr>
                                        <p:cTn id="99" dur="500"/>
                                        <p:tgtEl>
                                          <p:spTgt spid="826393"/>
                                        </p:tgtEl>
                                      </p:cBhvr>
                                    </p:animEffect>
                                  </p:childTnLst>
                                </p:cTn>
                              </p:par>
                              <p:par>
                                <p:cTn id="100" presetID="22" presetClass="entr" presetSubtype="1" fill="hold" nodeType="withEffect">
                                  <p:stCondLst>
                                    <p:cond delay="0"/>
                                  </p:stCondLst>
                                  <p:childTnLst>
                                    <p:set>
                                      <p:cBhvr>
                                        <p:cTn id="101" dur="1" fill="hold">
                                          <p:stCondLst>
                                            <p:cond delay="0"/>
                                          </p:stCondLst>
                                        </p:cTn>
                                        <p:tgtEl>
                                          <p:spTgt spid="826392"/>
                                        </p:tgtEl>
                                        <p:attrNameLst>
                                          <p:attrName>style.visibility</p:attrName>
                                        </p:attrNameLst>
                                      </p:cBhvr>
                                      <p:to>
                                        <p:strVal val="visible"/>
                                      </p:to>
                                    </p:set>
                                    <p:animEffect transition="in" filter="wipe(up)">
                                      <p:cBhvr>
                                        <p:cTn id="102" dur="500"/>
                                        <p:tgtEl>
                                          <p:spTgt spid="82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6382" grpId="0" animBg="1"/>
      <p:bldP spid="826385" grpId="0" animBg="1"/>
      <p:bldP spid="826395" grpId="0" animBg="1"/>
      <p:bldP spid="103" grpId="0"/>
      <p:bldP spid="116" grpId="0"/>
      <p:bldP spid="186" grpId="0"/>
      <p:bldP spid="86" grpId="0" animBg="1"/>
      <p:bldP spid="87" grpId="0" animBg="1"/>
      <p:bldP spid="82639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Managing Multi-Engine Environment </a:t>
            </a:r>
            <a:endParaRPr lang="en-US" dirty="0"/>
          </a:p>
        </p:txBody>
      </p:sp>
      <p:sp>
        <p:nvSpPr>
          <p:cNvPr id="3" name="Subtitle 2"/>
          <p:cNvSpPr>
            <a:spLocks noGrp="1"/>
          </p:cNvSpPr>
          <p:nvPr>
            <p:ph type="subTitle" idx="1"/>
          </p:nvPr>
        </p:nvSpPr>
        <p:spPr/>
        <p:txBody>
          <a:bodyPr/>
          <a:lstStyle/>
          <a:p>
            <a:endParaRPr lang="en-US" dirty="0" smtClean="0"/>
          </a:p>
          <a:p>
            <a:endParaRPr lang="en-US" dirty="0" smtClean="0"/>
          </a:p>
          <a:p>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00663_box_green"/>
          <p:cNvPicPr>
            <a:picLocks noChangeAspect="1" noChangeArrowheads="1"/>
          </p:cNvPicPr>
          <p:nvPr/>
        </p:nvPicPr>
        <p:blipFill>
          <a:blip r:embed="rId3">
            <a:lum bright="70000" contrast="100000"/>
          </a:blip>
          <a:srcRect/>
          <a:stretch>
            <a:fillRect/>
          </a:stretch>
        </p:blipFill>
        <p:spPr bwMode="ltGray">
          <a:xfrm>
            <a:off x="371965" y="1767322"/>
            <a:ext cx="8500820" cy="3037826"/>
          </a:xfrm>
          <a:prstGeom prst="rect">
            <a:avLst/>
          </a:prstGeom>
          <a:noFill/>
        </p:spPr>
      </p:pic>
      <p:sp>
        <p:nvSpPr>
          <p:cNvPr id="3" name="Text Placeholder 2"/>
          <p:cNvSpPr>
            <a:spLocks noGrp="1"/>
          </p:cNvSpPr>
          <p:nvPr>
            <p:ph type="body" idx="1"/>
          </p:nvPr>
        </p:nvSpPr>
        <p:spPr>
          <a:xfrm>
            <a:off x="307649" y="2373039"/>
            <a:ext cx="8571431" cy="1950985"/>
          </a:xfrm>
        </p:spPr>
        <p:txBody>
          <a:bodyPr/>
          <a:lstStyle/>
          <a:p>
            <a:pPr algn="ctr">
              <a:buNone/>
            </a:pPr>
            <a:r>
              <a:rPr lang="en-US" sz="4800" dirty="0" smtClean="0">
                <a:solidFill>
                  <a:schemeClr val="tx1"/>
                </a:solidFill>
              </a:rPr>
              <a:t>Forefront Protection 2010 for Exchange Server </a:t>
            </a:r>
          </a:p>
          <a:p>
            <a:pPr algn="ctr">
              <a:buNone/>
            </a:pPr>
            <a:r>
              <a:rPr lang="en-US" sz="4800" dirty="0" smtClean="0">
                <a:solidFill>
                  <a:schemeClr val="tx1"/>
                </a:solidFill>
              </a:rPr>
              <a:t>Antispam Overview</a:t>
            </a:r>
            <a:endParaRPr lang="en-US" sz="4800" dirty="0">
              <a:solidFill>
                <a:schemeClr val="tx1"/>
              </a:solidFill>
            </a:endParaRPr>
          </a:p>
        </p:txBody>
      </p:sp>
      <p:pic>
        <p:nvPicPr>
          <p:cNvPr id="5" name="Picture 3"/>
          <p:cNvPicPr>
            <a:picLocks noChangeAspect="1" noChangeArrowheads="1"/>
          </p:cNvPicPr>
          <p:nvPr/>
        </p:nvPicPr>
        <p:blipFill>
          <a:blip r:embed="rId4"/>
          <a:srcRect/>
          <a:stretch>
            <a:fillRect/>
          </a:stretch>
        </p:blipFill>
        <p:spPr bwMode="auto">
          <a:xfrm>
            <a:off x="135182" y="166609"/>
            <a:ext cx="1255224" cy="389889"/>
          </a:xfrm>
          <a:prstGeom prst="rect">
            <a:avLst/>
          </a:prstGeom>
          <a:noFill/>
          <a:ln w="9525">
            <a:noFill/>
            <a:miter lim="800000"/>
            <a:headEnd/>
            <a:tailEnd/>
          </a:ln>
          <a:effectLst/>
        </p:spPr>
      </p:pic>
      <p:sp>
        <p:nvSpPr>
          <p:cNvPr id="6" name="Rectangle 1024015"/>
          <p:cNvSpPr>
            <a:spLocks noChangeArrowheads="1"/>
          </p:cNvSpPr>
          <p:nvPr/>
        </p:nvSpPr>
        <p:spPr bwMode="gray">
          <a:xfrm>
            <a:off x="384556" y="453877"/>
            <a:ext cx="3496889" cy="339115"/>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Protection 2010 for Exchange Server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6300"/>
            <a:ext cx="8382000" cy="1052596"/>
          </a:xfrm>
        </p:spPr>
        <p:txBody>
          <a:bodyPr/>
          <a:lstStyle/>
          <a:p>
            <a:r>
              <a:rPr lang="en-US" sz="4400" dirty="0" smtClean="0"/>
              <a:t>Forefront Protection 2010 Antispam</a:t>
            </a:r>
            <a:r>
              <a:rPr lang="en-US" dirty="0" smtClean="0"/>
              <a:t/>
            </a:r>
            <a:br>
              <a:rPr lang="en-US" dirty="0" smtClean="0"/>
            </a:br>
            <a:r>
              <a:rPr lang="en-US" sz="3200" dirty="0" smtClean="0">
                <a:solidFill>
                  <a:schemeClr val="tx2"/>
                </a:solidFill>
                <a:effectLst>
                  <a:outerShdw blurRad="38100" dist="38100" dir="2700000" algn="tl">
                    <a:srgbClr val="000000">
                      <a:alpha val="43137"/>
                    </a:srgbClr>
                  </a:outerShdw>
                </a:effectLst>
              </a:rPr>
              <a:t>Functional Highlights </a:t>
            </a:r>
            <a:endParaRPr lang="en-US" sz="3200" dirty="0">
              <a:solidFill>
                <a:schemeClr val="tx2"/>
              </a:solidFill>
              <a:effectLst>
                <a:outerShdw blurRad="38100" dist="38100" dir="2700000" algn="tl">
                  <a:srgbClr val="000000">
                    <a:alpha val="43137"/>
                  </a:srgbClr>
                </a:outerShdw>
              </a:effectLst>
            </a:endParaRPr>
          </a:p>
        </p:txBody>
      </p:sp>
      <p:graphicFrame>
        <p:nvGraphicFramePr>
          <p:cNvPr id="3" name="Table 2"/>
          <p:cNvGraphicFramePr>
            <a:graphicFrameLocks noGrp="1"/>
          </p:cNvGraphicFramePr>
          <p:nvPr/>
        </p:nvGraphicFramePr>
        <p:xfrm>
          <a:off x="0" y="1207063"/>
          <a:ext cx="9144000" cy="5362910"/>
        </p:xfrm>
        <a:graphic>
          <a:graphicData uri="http://schemas.openxmlformats.org/drawingml/2006/table">
            <a:tbl>
              <a:tblPr firstRow="1" bandRow="1">
                <a:effectLst/>
                <a:tableStyleId>{5C22544A-7EE6-4342-B048-85BDC9FD1C3A}</a:tableStyleId>
              </a:tblPr>
              <a:tblGrid>
                <a:gridCol w="1493433"/>
                <a:gridCol w="2113512"/>
                <a:gridCol w="5537055"/>
              </a:tblGrid>
              <a:tr h="557905">
                <a:tc>
                  <a:txBody>
                    <a:bodyPr/>
                    <a:lstStyle/>
                    <a:p>
                      <a:pPr algn="ctr"/>
                      <a:r>
                        <a:rPr lang="en-US" sz="1800" dirty="0" smtClean="0">
                          <a:solidFill>
                            <a:schemeClr val="tx1"/>
                          </a:solidFill>
                          <a:latin typeface="Constantia" pitchFamily="18" charset="0"/>
                        </a:rPr>
                        <a:t>Exchange 2010</a:t>
                      </a:r>
                      <a:endParaRPr lang="en-US" sz="1800" b="1" dirty="0">
                        <a:solidFill>
                          <a:schemeClr val="tx1"/>
                        </a:solidFill>
                        <a:latin typeface="Constantia" pitchFamily="18" charset="0"/>
                      </a:endParaRPr>
                    </a:p>
                  </a:txBody>
                  <a:tcPr anchor="ctr">
                    <a:solidFill>
                      <a:schemeClr val="bg1">
                        <a:lumMod val="75000"/>
                        <a:lumOff val="25000"/>
                      </a:schemeClr>
                    </a:solidFill>
                  </a:tcPr>
                </a:tc>
                <a:tc>
                  <a:txBody>
                    <a:bodyPr/>
                    <a:lstStyle/>
                    <a:p>
                      <a:pPr algn="ctr"/>
                      <a:r>
                        <a:rPr lang="en-US" sz="1800" dirty="0" smtClean="0">
                          <a:solidFill>
                            <a:schemeClr val="tx1"/>
                          </a:solidFill>
                          <a:latin typeface="Constantia" pitchFamily="18" charset="0"/>
                        </a:rPr>
                        <a:t>+ Forefront </a:t>
                      </a:r>
                    </a:p>
                    <a:p>
                      <a:pPr algn="ctr"/>
                      <a:r>
                        <a:rPr lang="en-US" sz="1800" dirty="0" smtClean="0">
                          <a:solidFill>
                            <a:schemeClr val="tx1"/>
                          </a:solidFill>
                          <a:latin typeface="Constantia" pitchFamily="18" charset="0"/>
                        </a:rPr>
                        <a:t>2010</a:t>
                      </a:r>
                      <a:endParaRPr lang="en-US" sz="1800" b="1" dirty="0">
                        <a:solidFill>
                          <a:schemeClr val="tx1"/>
                        </a:solidFill>
                        <a:latin typeface="Constantia" pitchFamily="18" charset="0"/>
                      </a:endParaRPr>
                    </a:p>
                  </a:txBody>
                  <a:tcPr anchor="ctr">
                    <a:solidFill>
                      <a:schemeClr val="bg1">
                        <a:lumMod val="75000"/>
                        <a:lumOff val="25000"/>
                      </a:schemeClr>
                    </a:solidFill>
                  </a:tcPr>
                </a:tc>
                <a:tc>
                  <a:txBody>
                    <a:bodyPr/>
                    <a:lstStyle/>
                    <a:p>
                      <a:pPr algn="ctr"/>
                      <a:r>
                        <a:rPr lang="en-US" sz="1800" dirty="0" smtClean="0">
                          <a:solidFill>
                            <a:schemeClr val="tx1"/>
                          </a:solidFill>
                          <a:latin typeface="Constantia" pitchFamily="18" charset="0"/>
                        </a:rPr>
                        <a:t>Benefits </a:t>
                      </a:r>
                      <a:endParaRPr lang="en-US" sz="1800" b="1" dirty="0">
                        <a:solidFill>
                          <a:schemeClr val="tx1"/>
                        </a:solidFill>
                        <a:latin typeface="Constantia" pitchFamily="18" charset="0"/>
                      </a:endParaRPr>
                    </a:p>
                  </a:txBody>
                  <a:tcPr anchor="ctr">
                    <a:solidFill>
                      <a:schemeClr val="bg1">
                        <a:lumMod val="75000"/>
                        <a:lumOff val="25000"/>
                      </a:schemeClr>
                    </a:solidFill>
                  </a:tcPr>
                </a:tc>
              </a:tr>
              <a:tr h="557905">
                <a:tc>
                  <a:txBody>
                    <a:bodyPr/>
                    <a:lstStyle/>
                    <a:p>
                      <a:pPr algn="ctr"/>
                      <a:r>
                        <a:rPr lang="en-US" sz="1600" b="0" dirty="0" smtClean="0">
                          <a:solidFill>
                            <a:schemeClr val="tx1"/>
                          </a:solidFill>
                        </a:rPr>
                        <a:t>Connection</a:t>
                      </a:r>
                      <a:r>
                        <a:rPr lang="en-US" sz="1600" b="0" baseline="0" dirty="0" smtClean="0">
                          <a:solidFill>
                            <a:schemeClr val="tx1"/>
                          </a:solidFill>
                        </a:rPr>
                        <a:t> Filtering </a:t>
                      </a:r>
                      <a:endParaRPr lang="en-US" sz="1600" b="0" dirty="0">
                        <a:solidFill>
                          <a:schemeClr val="tx1"/>
                        </a:solidFill>
                      </a:endParaRPr>
                    </a:p>
                  </a:txBody>
                  <a:tcPr anchor="ctr">
                    <a:solidFill>
                      <a:schemeClr val="bg2">
                        <a:lumMod val="25000"/>
                      </a:schemeClr>
                    </a:solidFill>
                  </a:tcPr>
                </a:tc>
                <a:tc>
                  <a:txBody>
                    <a:bodyPr/>
                    <a:lstStyle/>
                    <a:p>
                      <a:pPr algn="ctr"/>
                      <a:r>
                        <a:rPr lang="en-US" sz="1600" b="1" dirty="0" smtClean="0">
                          <a:solidFill>
                            <a:schemeClr val="tx1"/>
                          </a:solidFill>
                        </a:rPr>
                        <a:t>Forefront DNS Block</a:t>
                      </a:r>
                      <a:r>
                        <a:rPr lang="en-US" sz="1600" b="1" baseline="0" dirty="0" smtClean="0">
                          <a:solidFill>
                            <a:schemeClr val="tx1"/>
                          </a:solidFill>
                        </a:rPr>
                        <a:t> List</a:t>
                      </a:r>
                    </a:p>
                  </a:txBody>
                  <a:tcPr>
                    <a:solidFill>
                      <a:schemeClr val="bg2">
                        <a:lumMod val="25000"/>
                      </a:schemeClr>
                    </a:solidFill>
                  </a:tcPr>
                </a:tc>
                <a:tc>
                  <a:txBody>
                    <a:bodyPr/>
                    <a:lstStyle/>
                    <a:p>
                      <a:pPr marL="114300" lvl="1" indent="-114300">
                        <a:buFont typeface="Arial" pitchFamily="34" charset="0"/>
                        <a:buChar char="•"/>
                      </a:pPr>
                      <a:r>
                        <a:rPr lang="en-US" sz="1600" dirty="0" smtClean="0">
                          <a:solidFill>
                            <a:schemeClr val="tx1"/>
                          </a:solidFill>
                        </a:rPr>
                        <a:t>Aggregated RBL data from multiple external and internal vendors</a:t>
                      </a:r>
                      <a:endParaRPr lang="en-US" sz="1600" baseline="0" dirty="0" smtClean="0">
                        <a:solidFill>
                          <a:schemeClr val="tx1"/>
                        </a:solidFill>
                      </a:endParaRPr>
                    </a:p>
                    <a:p>
                      <a:pPr marL="114300" lvl="1" indent="-114300">
                        <a:buFont typeface="Arial" pitchFamily="34" charset="0"/>
                        <a:buChar char="•"/>
                      </a:pPr>
                      <a:r>
                        <a:rPr lang="en-US" sz="1600" baseline="0" dirty="0" smtClean="0">
                          <a:solidFill>
                            <a:schemeClr val="tx1"/>
                          </a:solidFill>
                        </a:rPr>
                        <a:t>N</a:t>
                      </a:r>
                      <a:r>
                        <a:rPr lang="en-US" sz="1600" dirty="0" smtClean="0">
                          <a:solidFill>
                            <a:schemeClr val="tx1"/>
                          </a:solidFill>
                        </a:rPr>
                        <a:t>o configuration</a:t>
                      </a:r>
                      <a:r>
                        <a:rPr lang="en-US" sz="1600" baseline="0" dirty="0" smtClean="0">
                          <a:solidFill>
                            <a:schemeClr val="tx1"/>
                          </a:solidFill>
                        </a:rPr>
                        <a:t> required</a:t>
                      </a:r>
                      <a:endParaRPr lang="en-US" sz="1600" dirty="0" smtClean="0">
                        <a:solidFill>
                          <a:schemeClr val="tx1"/>
                        </a:solidFill>
                      </a:endParaRPr>
                    </a:p>
                  </a:txBody>
                  <a:tcPr>
                    <a:solidFill>
                      <a:schemeClr val="bg2">
                        <a:lumMod val="25000"/>
                      </a:schemeClr>
                    </a:solidFill>
                  </a:tcPr>
                </a:tc>
              </a:tr>
              <a:tr h="557905">
                <a:tc rowSpan="2">
                  <a:txBody>
                    <a:bodyPr/>
                    <a:lstStyle/>
                    <a:p>
                      <a:pPr algn="ctr"/>
                      <a:r>
                        <a:rPr lang="en-US" sz="1600" b="0" dirty="0" smtClean="0">
                          <a:solidFill>
                            <a:schemeClr val="tx1"/>
                          </a:solidFill>
                        </a:rPr>
                        <a:t>Protocol Filtering</a:t>
                      </a:r>
                      <a:endParaRPr lang="en-US" sz="1600" b="0" dirty="0">
                        <a:solidFill>
                          <a:schemeClr val="tx1"/>
                        </a:solidFill>
                      </a:endParaRPr>
                    </a:p>
                  </a:txBody>
                  <a:tcPr anchor="ctr">
                    <a:solidFill>
                      <a:schemeClr val="accent3">
                        <a:lumMod val="75000"/>
                      </a:schemeClr>
                    </a:solidFill>
                  </a:tcPr>
                </a:tc>
                <a:tc>
                  <a:txBody>
                    <a:bodyPr/>
                    <a:lstStyle/>
                    <a:p>
                      <a:pPr algn="ctr"/>
                      <a:r>
                        <a:rPr lang="en-US" sz="1600" b="1" dirty="0" smtClean="0">
                          <a:solidFill>
                            <a:schemeClr val="tx1"/>
                          </a:solidFill>
                        </a:rPr>
                        <a:t>Unified Management</a:t>
                      </a:r>
                    </a:p>
                  </a:txBody>
                  <a:tcPr>
                    <a:solidFill>
                      <a:schemeClr val="accent3">
                        <a:lumMod val="75000"/>
                      </a:schemeClr>
                    </a:solidFill>
                  </a:tcPr>
                </a:tc>
                <a:tc>
                  <a:txBody>
                    <a:bodyPr/>
                    <a:lstStyle/>
                    <a:p>
                      <a:pPr marL="114300" indent="-114300">
                        <a:buFont typeface="Arial" pitchFamily="34" charset="0"/>
                        <a:buChar char="•"/>
                      </a:pPr>
                      <a:r>
                        <a:rPr lang="en-US" sz="1600" baseline="0" dirty="0" smtClean="0">
                          <a:solidFill>
                            <a:schemeClr val="tx1"/>
                          </a:solidFill>
                        </a:rPr>
                        <a:t>C</a:t>
                      </a:r>
                      <a:r>
                        <a:rPr lang="en-US" sz="1600" dirty="0" smtClean="0">
                          <a:solidFill>
                            <a:schemeClr val="tx1"/>
                          </a:solidFill>
                        </a:rPr>
                        <a:t>onsolidated Connection/Sender/Recipient/Sender ID filtering for simplified management</a:t>
                      </a:r>
                    </a:p>
                  </a:txBody>
                  <a:tcPr>
                    <a:solidFill>
                      <a:schemeClr val="accent3">
                        <a:lumMod val="75000"/>
                      </a:schemeClr>
                    </a:solidFill>
                  </a:tcPr>
                </a:tc>
              </a:tr>
              <a:tr h="335127">
                <a:tc vMerge="1">
                  <a:txBody>
                    <a:bodyPr/>
                    <a:lstStyle/>
                    <a:p>
                      <a:pPr algn="ctr"/>
                      <a:endParaRPr lang="en-US" sz="1800" b="1" dirty="0">
                        <a:solidFill>
                          <a:schemeClr val="tx1"/>
                        </a:solidFill>
                      </a:endParaRPr>
                    </a:p>
                  </a:txBody>
                  <a:tcPr anchor="ctr">
                    <a:solidFill>
                      <a:schemeClr val="accent2"/>
                    </a:solidFill>
                  </a:tcPr>
                </a:tc>
                <a:tc>
                  <a:txBody>
                    <a:bodyPr/>
                    <a:lstStyle/>
                    <a:p>
                      <a:pPr algn="ctr"/>
                      <a:r>
                        <a:rPr lang="en-US" sz="1600" b="1" dirty="0" smtClean="0">
                          <a:solidFill>
                            <a:schemeClr val="tx1"/>
                          </a:solidFill>
                        </a:rPr>
                        <a:t>Backscatter Filter</a:t>
                      </a:r>
                    </a:p>
                  </a:txBody>
                  <a:tcPr>
                    <a:solidFill>
                      <a:schemeClr val="accent3">
                        <a:lumMod val="75000"/>
                      </a:schemeClr>
                    </a:solidFill>
                  </a:tcPr>
                </a:tc>
                <a:tc>
                  <a:txBody>
                    <a:bodyPr/>
                    <a:lstStyle/>
                    <a:p>
                      <a:pPr marL="114300" indent="-114300">
                        <a:buFont typeface="Arial" pitchFamily="34" charset="0"/>
                        <a:buChar char="•"/>
                      </a:pPr>
                      <a:r>
                        <a:rPr lang="en-US" sz="1600" dirty="0" smtClean="0">
                          <a:solidFill>
                            <a:schemeClr val="tx1"/>
                          </a:solidFill>
                        </a:rPr>
                        <a:t>Blocks</a:t>
                      </a:r>
                      <a:r>
                        <a:rPr lang="en-US" sz="1600" baseline="0" dirty="0" smtClean="0">
                          <a:solidFill>
                            <a:schemeClr val="tx1"/>
                          </a:solidFill>
                        </a:rPr>
                        <a:t> NDR (backscatter) spam </a:t>
                      </a:r>
                      <a:endParaRPr lang="en-US" sz="1600" dirty="0" smtClean="0">
                        <a:solidFill>
                          <a:schemeClr val="tx1"/>
                        </a:solidFill>
                      </a:endParaRPr>
                    </a:p>
                  </a:txBody>
                  <a:tcPr>
                    <a:solidFill>
                      <a:schemeClr val="accent3">
                        <a:lumMod val="75000"/>
                      </a:schemeClr>
                    </a:solidFill>
                  </a:tcPr>
                </a:tc>
              </a:tr>
              <a:tr h="792812">
                <a:tc rowSpan="4">
                  <a:txBody>
                    <a:bodyPr/>
                    <a:lstStyle/>
                    <a:p>
                      <a:pPr algn="ctr"/>
                      <a:r>
                        <a:rPr lang="en-US" sz="1600" b="0" dirty="0" smtClean="0">
                          <a:solidFill>
                            <a:schemeClr val="tx1"/>
                          </a:solidFill>
                        </a:rPr>
                        <a:t>Content</a:t>
                      </a:r>
                      <a:r>
                        <a:rPr lang="en-US" sz="1600" b="0" baseline="0" dirty="0" smtClean="0">
                          <a:solidFill>
                            <a:schemeClr val="tx1"/>
                          </a:solidFill>
                        </a:rPr>
                        <a:t> Filtering</a:t>
                      </a:r>
                      <a:endParaRPr lang="en-US" sz="1600" b="0" dirty="0">
                        <a:solidFill>
                          <a:schemeClr val="tx1"/>
                        </a:solidFill>
                      </a:endParaRPr>
                    </a:p>
                  </a:txBody>
                  <a:tcPr anchor="ctr">
                    <a:solidFill>
                      <a:schemeClr val="bg2">
                        <a:lumMod val="2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rPr>
                        <a:t>Cloudmark</a:t>
                      </a:r>
                      <a:r>
                        <a:rPr lang="en-US" sz="1600" b="1" baseline="0" dirty="0" smtClean="0">
                          <a:solidFill>
                            <a:schemeClr val="tx1"/>
                          </a:solidFill>
                        </a:rPr>
                        <a:t> CMAE Engine</a:t>
                      </a:r>
                      <a:endParaRPr lang="en-US" sz="1600" b="1" dirty="0" smtClean="0">
                        <a:solidFill>
                          <a:schemeClr val="tx1"/>
                        </a:solidFill>
                      </a:endParaRPr>
                    </a:p>
                  </a:txBody>
                  <a:tcPr>
                    <a:solidFill>
                      <a:schemeClr val="bg2">
                        <a:lumMod val="25000"/>
                      </a:schemeClr>
                    </a:solidFill>
                  </a:tcPr>
                </a:tc>
                <a:tc>
                  <a:txBody>
                    <a:bodyPr/>
                    <a:lstStyle/>
                    <a:p>
                      <a:pPr marL="114300" indent="-114300">
                        <a:buFont typeface="Arial" pitchFamily="34" charset="0"/>
                        <a:buChar char="•"/>
                      </a:pPr>
                      <a:r>
                        <a:rPr lang="en-US" sz="1600" dirty="0" smtClean="0">
                          <a:solidFill>
                            <a:schemeClr val="tx1"/>
                          </a:solidFill>
                        </a:rPr>
                        <a:t>Option</a:t>
                      </a:r>
                      <a:r>
                        <a:rPr lang="en-US" sz="1600" baseline="0" dirty="0" smtClean="0">
                          <a:solidFill>
                            <a:schemeClr val="tx1"/>
                          </a:solidFill>
                        </a:rPr>
                        <a:t> of alternative 3</a:t>
                      </a:r>
                      <a:r>
                        <a:rPr lang="en-US" sz="1600" baseline="30000" dirty="0" smtClean="0">
                          <a:solidFill>
                            <a:schemeClr val="tx1"/>
                          </a:solidFill>
                        </a:rPr>
                        <a:t>rd</a:t>
                      </a:r>
                      <a:r>
                        <a:rPr lang="en-US" sz="1600" baseline="0" dirty="0" smtClean="0">
                          <a:solidFill>
                            <a:schemeClr val="tx1"/>
                          </a:solidFill>
                        </a:rPr>
                        <a:t> party </a:t>
                      </a:r>
                      <a:r>
                        <a:rPr lang="en-US" sz="1600" dirty="0" smtClean="0">
                          <a:solidFill>
                            <a:schemeClr val="tx1"/>
                          </a:solidFill>
                        </a:rPr>
                        <a:t>content filter </a:t>
                      </a:r>
                    </a:p>
                    <a:p>
                      <a:pPr marL="114300" indent="-114300">
                        <a:buFont typeface="Arial" pitchFamily="34" charset="0"/>
                        <a:buChar char="•"/>
                      </a:pPr>
                      <a:r>
                        <a:rPr lang="en-US" sz="1600" dirty="0" smtClean="0">
                          <a:solidFill>
                            <a:schemeClr val="tx1"/>
                          </a:solidFill>
                        </a:rPr>
                        <a:t>Above 99% detection rate</a:t>
                      </a:r>
                      <a:endParaRPr lang="en-US" sz="1600" baseline="0" dirty="0" smtClean="0">
                        <a:solidFill>
                          <a:schemeClr val="tx1"/>
                        </a:solidFill>
                      </a:endParaRPr>
                    </a:p>
                    <a:p>
                      <a:pPr marL="114300" indent="-114300">
                        <a:buFont typeface="Arial" pitchFamily="34" charset="0"/>
                        <a:buChar char="•"/>
                      </a:pPr>
                      <a:r>
                        <a:rPr lang="en-US" sz="1600" baseline="0" dirty="0" smtClean="0">
                          <a:solidFill>
                            <a:schemeClr val="tx1"/>
                          </a:solidFill>
                        </a:rPr>
                        <a:t>No configuration required (installs with smart defaults)</a:t>
                      </a:r>
                      <a:endParaRPr lang="en-US" sz="1600" dirty="0" smtClean="0">
                        <a:solidFill>
                          <a:schemeClr val="tx1"/>
                        </a:solidFill>
                      </a:endParaRPr>
                    </a:p>
                  </a:txBody>
                  <a:tcPr>
                    <a:solidFill>
                      <a:schemeClr val="bg2">
                        <a:lumMod val="25000"/>
                      </a:schemeClr>
                    </a:solidFill>
                  </a:tcPr>
                </a:tc>
              </a:tr>
              <a:tr h="557905">
                <a:tc vMerge="1">
                  <a:txBody>
                    <a:bodyPr/>
                    <a:lstStyle/>
                    <a:p>
                      <a:pPr algn="ctr"/>
                      <a:endParaRPr lang="en-US" sz="1800" b="1" dirty="0">
                        <a:solidFill>
                          <a:schemeClr val="tx1"/>
                        </a:solidFill>
                      </a:endParaRPr>
                    </a:p>
                  </a:txBody>
                  <a:tcPr anchor="ctr">
                    <a:solidFill>
                      <a:schemeClr val="accent1"/>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rPr>
                        <a:t>Forefront True Type File Filtering</a:t>
                      </a:r>
                    </a:p>
                  </a:txBody>
                  <a:tcPr>
                    <a:solidFill>
                      <a:schemeClr val="bg2">
                        <a:lumMod val="25000"/>
                      </a:schemeClr>
                    </a:solidFill>
                  </a:tcPr>
                </a:tc>
                <a:tc>
                  <a:txBody>
                    <a:bodyPr/>
                    <a:lstStyle/>
                    <a:p>
                      <a:pPr marL="114300" indent="-114300" eaLnBrk="1" hangingPunct="1">
                        <a:buFont typeface="Arial" pitchFamily="34" charset="0"/>
                        <a:buChar char="•"/>
                      </a:pPr>
                      <a:r>
                        <a:rPr lang="en-US" sz="1600" baseline="0" dirty="0" smtClean="0">
                          <a:solidFill>
                            <a:schemeClr val="tx1"/>
                          </a:solidFill>
                        </a:rPr>
                        <a:t>Real file type inspection (not just extension)</a:t>
                      </a:r>
                    </a:p>
                    <a:p>
                      <a:pPr marL="114300" indent="-114300" eaLnBrk="1" hangingPunct="1">
                        <a:buFont typeface="Arial" pitchFamily="34" charset="0"/>
                        <a:buChar char="•"/>
                      </a:pPr>
                      <a:r>
                        <a:rPr lang="en-US" sz="1600" baseline="0" dirty="0" smtClean="0">
                          <a:solidFill>
                            <a:schemeClr val="tx1"/>
                          </a:solidFill>
                        </a:rPr>
                        <a:t>Actionable scanning of nested files/within ZIP</a:t>
                      </a:r>
                      <a:endParaRPr lang="en-US" sz="1600" dirty="0" smtClean="0">
                        <a:solidFill>
                          <a:schemeClr val="tx1"/>
                        </a:solidFill>
                      </a:endParaRPr>
                    </a:p>
                  </a:txBody>
                  <a:tcPr>
                    <a:solidFill>
                      <a:schemeClr val="bg2">
                        <a:lumMod val="25000"/>
                      </a:schemeClr>
                    </a:solidFill>
                  </a:tcPr>
                </a:tc>
              </a:tr>
              <a:tr h="557905">
                <a:tc vMerge="1">
                  <a:txBody>
                    <a:bodyPr/>
                    <a:lstStyle/>
                    <a:p>
                      <a:pPr algn="ctr"/>
                      <a:endParaRPr lang="en-US" sz="1600" b="1" dirty="0">
                        <a:solidFill>
                          <a:schemeClr val="tx1"/>
                        </a:solidFill>
                      </a:endParaRPr>
                    </a:p>
                  </a:txBody>
                  <a:tcPr anchor="ctr">
                    <a:solidFill>
                      <a:schemeClr val="accent1"/>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rPr>
                        <a:t>Global</a:t>
                      </a:r>
                      <a:r>
                        <a:rPr lang="en-US" sz="1600" b="1" baseline="0" dirty="0" smtClean="0">
                          <a:solidFill>
                            <a:schemeClr val="tx1"/>
                          </a:solidFill>
                        </a:rPr>
                        <a:t> Exception  Lists</a:t>
                      </a:r>
                      <a:endParaRPr lang="en-US" sz="1600" b="1" dirty="0" smtClean="0">
                        <a:solidFill>
                          <a:schemeClr val="tx1"/>
                        </a:solidFill>
                      </a:endParaRPr>
                    </a:p>
                  </a:txBody>
                  <a:tcPr>
                    <a:solidFill>
                      <a:schemeClr val="bg2">
                        <a:lumMod val="25000"/>
                      </a:schemeClr>
                    </a:solidFill>
                  </a:tcPr>
                </a:tc>
                <a:tc>
                  <a:txBody>
                    <a:bodyPr/>
                    <a:lstStyle/>
                    <a:p>
                      <a:pPr marL="114300" indent="-114300" eaLnBrk="1" hangingPunct="1">
                        <a:buFont typeface="Arial" pitchFamily="34" charset="0"/>
                        <a:buChar char="•"/>
                      </a:pPr>
                      <a:r>
                        <a:rPr lang="en-US" sz="1600" dirty="0" smtClean="0">
                          <a:solidFill>
                            <a:schemeClr val="tx1"/>
                          </a:solidFill>
                        </a:rPr>
                        <a:t>Single</a:t>
                      </a:r>
                      <a:r>
                        <a:rPr lang="en-US" sz="1600" baseline="0" dirty="0" smtClean="0">
                          <a:solidFill>
                            <a:schemeClr val="tx1"/>
                          </a:solidFill>
                        </a:rPr>
                        <a:t> access point to sender and recipient exception lists (allow and block actions)</a:t>
                      </a:r>
                    </a:p>
                  </a:txBody>
                  <a:tcPr>
                    <a:solidFill>
                      <a:schemeClr val="bg2">
                        <a:lumMod val="25000"/>
                      </a:schemeClr>
                    </a:solidFill>
                  </a:tcPr>
                </a:tc>
              </a:tr>
              <a:tr h="502135">
                <a:tc vMerge="1">
                  <a:txBody>
                    <a:bodyPr/>
                    <a:lstStyle/>
                    <a:p>
                      <a:pPr algn="ctr"/>
                      <a:endParaRPr lang="en-US" sz="1600" b="1" dirty="0">
                        <a:solidFill>
                          <a:schemeClr val="tx1"/>
                        </a:solidFill>
                      </a:endParaRPr>
                    </a:p>
                  </a:txBody>
                  <a:tcPr anchor="ctr">
                    <a:solidFill>
                      <a:schemeClr val="accent1"/>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rPr>
                        <a:t>Streamlined SCL</a:t>
                      </a:r>
                      <a:r>
                        <a:rPr lang="en-US" sz="1600" b="1" baseline="0" dirty="0" smtClean="0">
                          <a:solidFill>
                            <a:schemeClr val="tx1"/>
                          </a:solidFill>
                        </a:rPr>
                        <a:t> </a:t>
                      </a:r>
                      <a:endParaRPr lang="en-US" sz="1600" b="1" dirty="0" smtClean="0">
                        <a:solidFill>
                          <a:schemeClr val="tx1"/>
                        </a:solidFill>
                      </a:endParaRPr>
                    </a:p>
                  </a:txBody>
                  <a:tcPr>
                    <a:solidFill>
                      <a:schemeClr val="bg2">
                        <a:lumMod val="25000"/>
                      </a:schemeClr>
                    </a:solidFill>
                  </a:tcPr>
                </a:tc>
                <a:tc>
                  <a:txBody>
                    <a:bodyPr/>
                    <a:lstStyle/>
                    <a:p>
                      <a:pPr marL="114300" indent="-114300" eaLnBrk="1" hangingPunct="1">
                        <a:buFont typeface="Arial" pitchFamily="34" charset="0"/>
                        <a:buChar char="•"/>
                      </a:pPr>
                      <a:r>
                        <a:rPr lang="en-US" sz="1600" baseline="0" dirty="0" smtClean="0">
                          <a:solidFill>
                            <a:schemeClr val="tx1"/>
                          </a:solidFill>
                        </a:rPr>
                        <a:t>Less ambiguous ratings for less false positives end to end.</a:t>
                      </a:r>
                    </a:p>
                  </a:txBody>
                  <a:tcPr>
                    <a:solidFill>
                      <a:schemeClr val="bg2">
                        <a:lumMod val="25000"/>
                      </a:schemeClr>
                    </a:solidFill>
                  </a:tcPr>
                </a:tc>
              </a:tr>
              <a:tr h="502135">
                <a:tc>
                  <a:txBody>
                    <a:bodyPr/>
                    <a:lstStyle/>
                    <a:p>
                      <a:pPr algn="ctr"/>
                      <a:endParaRPr lang="en-US" sz="1600" b="1" dirty="0">
                        <a:solidFill>
                          <a:schemeClr val="tx1"/>
                        </a:solidFill>
                      </a:endParaRPr>
                    </a:p>
                  </a:txBody>
                  <a:tcPr anchor="ctr">
                    <a:solidFill>
                      <a:schemeClr val="accent3">
                        <a:lumMod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rPr>
                        <a:t>Hybrid Model</a:t>
                      </a:r>
                    </a:p>
                  </a:txBody>
                  <a:tcPr>
                    <a:solidFill>
                      <a:schemeClr val="accent3">
                        <a:lumMod val="75000"/>
                      </a:schemeClr>
                    </a:solidFill>
                  </a:tcPr>
                </a:tc>
                <a:tc>
                  <a:txBody>
                    <a:bodyPr/>
                    <a:lstStyle/>
                    <a:p>
                      <a:pPr marL="114300" indent="-114300" eaLnBrk="1" hangingPunct="1">
                        <a:buFont typeface="Arial" pitchFamily="34" charset="0"/>
                        <a:buChar char="•"/>
                      </a:pPr>
                      <a:r>
                        <a:rPr lang="en-US" sz="1600" baseline="0" dirty="0" smtClean="0">
                          <a:solidFill>
                            <a:schemeClr val="tx1"/>
                          </a:solidFill>
                        </a:rPr>
                        <a:t>Integration with Forefront Online Protection for Exchange</a:t>
                      </a:r>
                    </a:p>
                  </a:txBody>
                  <a:tcPr>
                    <a:solidFill>
                      <a:schemeClr val="accent3">
                        <a:lumMod val="75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7723"/>
            <a:ext cx="9144000" cy="581698"/>
          </a:xfrm>
        </p:spPr>
        <p:txBody>
          <a:bodyPr/>
          <a:lstStyle/>
          <a:p>
            <a:r>
              <a:rPr lang="en-US" sz="4200" dirty="0" smtClean="0"/>
              <a:t>Forefront Protection 2010 Antispam Features</a:t>
            </a:r>
            <a:endParaRPr lang="en-US" sz="4200" dirty="0"/>
          </a:p>
        </p:txBody>
      </p:sp>
      <p:grpSp>
        <p:nvGrpSpPr>
          <p:cNvPr id="4" name="Group 39"/>
          <p:cNvGrpSpPr/>
          <p:nvPr/>
        </p:nvGrpSpPr>
        <p:grpSpPr>
          <a:xfrm>
            <a:off x="161925" y="717631"/>
            <a:ext cx="8953500" cy="2397528"/>
            <a:chOff x="161925" y="655638"/>
            <a:chExt cx="8953500" cy="2619375"/>
          </a:xfrm>
        </p:grpSpPr>
        <p:pic>
          <p:nvPicPr>
            <p:cNvPr id="5" name="Rectangle 34834"/>
            <p:cNvPicPr>
              <a:picLocks noChangeAspect="1" noChangeArrowheads="1"/>
            </p:cNvPicPr>
            <p:nvPr/>
          </p:nvPicPr>
          <p:blipFill>
            <a:blip r:embed="rId3"/>
            <a:srcRect/>
            <a:stretch>
              <a:fillRect/>
            </a:stretch>
          </p:blipFill>
          <p:spPr bwMode="auto">
            <a:xfrm>
              <a:off x="161925" y="655638"/>
              <a:ext cx="8953500" cy="2619375"/>
            </a:xfrm>
            <a:prstGeom prst="rect">
              <a:avLst/>
            </a:prstGeom>
            <a:noFill/>
            <a:ln w="9525" cap="flat" cmpd="sng" algn="ctr">
              <a:noFill/>
              <a:prstDash val="solid"/>
              <a:miter lim="800000"/>
              <a:headEnd type="none" w="med" len="med"/>
              <a:tailEnd type="none" w="med" len="med"/>
            </a:ln>
            <a:effectLst/>
          </p:spPr>
        </p:pic>
        <p:sp>
          <p:nvSpPr>
            <p:cNvPr id="12" name="TextBox 11"/>
            <p:cNvSpPr txBox="1">
              <a:spLocks noChangeArrowheads="1"/>
            </p:cNvSpPr>
            <p:nvPr/>
          </p:nvSpPr>
          <p:spPr bwMode="auto">
            <a:xfrm>
              <a:off x="6787050" y="2736850"/>
              <a:ext cx="184730" cy="461665"/>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eaLnBrk="1" hangingPunct="1"/>
              <a:endParaRPr lang="en-US" sz="2400" dirty="0"/>
            </a:p>
          </p:txBody>
        </p:sp>
      </p:grpSp>
      <p:pic>
        <p:nvPicPr>
          <p:cNvPr id="21" name="Picture 169" descr="letter"/>
          <p:cNvPicPr>
            <a:picLocks noChangeAspect="1" noChangeArrowheads="1"/>
          </p:cNvPicPr>
          <p:nvPr/>
        </p:nvPicPr>
        <p:blipFill>
          <a:blip r:embed="rId4"/>
          <a:srcRect/>
          <a:stretch>
            <a:fillRect/>
          </a:stretch>
        </p:blipFill>
        <p:spPr bwMode="auto">
          <a:xfrm>
            <a:off x="552125" y="1320277"/>
            <a:ext cx="335973" cy="309936"/>
          </a:xfrm>
          <a:prstGeom prst="rect">
            <a:avLst/>
          </a:prstGeom>
          <a:noFill/>
          <a:ln w="9525">
            <a:noFill/>
            <a:miter lim="800000"/>
            <a:headEnd/>
            <a:tailEnd/>
          </a:ln>
          <a:effectLst>
            <a:outerShdw dist="35921" dir="2700000" algn="ctr" rotWithShape="0">
              <a:schemeClr val="tx2">
                <a:alpha val="50000"/>
              </a:schemeClr>
            </a:outerShdw>
          </a:effectLst>
        </p:spPr>
      </p:pic>
      <p:pic>
        <p:nvPicPr>
          <p:cNvPr id="34" name="Picture 52" descr="email w shadow"/>
          <p:cNvPicPr>
            <a:picLocks noChangeAspect="1" noChangeArrowheads="1"/>
          </p:cNvPicPr>
          <p:nvPr/>
        </p:nvPicPr>
        <p:blipFill>
          <a:blip r:embed="rId5"/>
          <a:srcRect/>
          <a:stretch>
            <a:fillRect/>
          </a:stretch>
        </p:blipFill>
        <p:spPr bwMode="auto">
          <a:xfrm>
            <a:off x="2286862" y="1269150"/>
            <a:ext cx="417592" cy="387931"/>
          </a:xfrm>
          <a:prstGeom prst="rect">
            <a:avLst/>
          </a:prstGeom>
          <a:noFill/>
          <a:ln w="9525">
            <a:noFill/>
            <a:miter lim="800000"/>
            <a:headEnd/>
            <a:tailEnd/>
          </a:ln>
        </p:spPr>
      </p:pic>
      <p:pic>
        <p:nvPicPr>
          <p:cNvPr id="35" name="Picture 52" descr="RecyclingBin01"/>
          <p:cNvPicPr>
            <a:picLocks noChangeAspect="1" noChangeArrowheads="1"/>
          </p:cNvPicPr>
          <p:nvPr/>
        </p:nvPicPr>
        <p:blipFill>
          <a:blip r:embed="rId6"/>
          <a:srcRect/>
          <a:stretch>
            <a:fillRect/>
          </a:stretch>
        </p:blipFill>
        <p:spPr bwMode="auto">
          <a:xfrm>
            <a:off x="300118" y="3721260"/>
            <a:ext cx="715021" cy="825525"/>
          </a:xfrm>
          <a:prstGeom prst="rect">
            <a:avLst/>
          </a:prstGeom>
          <a:noFill/>
        </p:spPr>
      </p:pic>
      <p:pic>
        <p:nvPicPr>
          <p:cNvPr id="36" name="Picture 6" descr="blue sphere"/>
          <p:cNvPicPr>
            <a:picLocks noChangeAspect="1" noChangeArrowheads="1"/>
          </p:cNvPicPr>
          <p:nvPr/>
        </p:nvPicPr>
        <p:blipFill>
          <a:blip r:embed="rId7"/>
          <a:srcRect/>
          <a:stretch>
            <a:fillRect/>
          </a:stretch>
        </p:blipFill>
        <p:spPr bwMode="auto">
          <a:xfrm>
            <a:off x="137280" y="2492977"/>
            <a:ext cx="1032842" cy="987091"/>
          </a:xfrm>
          <a:prstGeom prst="rect">
            <a:avLst/>
          </a:prstGeom>
          <a:noFill/>
        </p:spPr>
      </p:pic>
      <p:sp>
        <p:nvSpPr>
          <p:cNvPr id="37" name="Text Box 8"/>
          <p:cNvSpPr txBox="1">
            <a:spLocks noChangeArrowheads="1"/>
          </p:cNvSpPr>
          <p:nvPr/>
        </p:nvSpPr>
        <p:spPr bwMode="auto">
          <a:xfrm>
            <a:off x="181837" y="2874935"/>
            <a:ext cx="965038" cy="407676"/>
          </a:xfrm>
          <a:prstGeom prst="rect">
            <a:avLst/>
          </a:prstGeom>
          <a:noFill/>
          <a:ln w="9525" algn="ctr">
            <a:noFill/>
            <a:miter lim="800000"/>
            <a:headEnd/>
            <a:tailEnd/>
          </a:ln>
          <a:effectLst/>
        </p:spPr>
        <p:txBody>
          <a:bodyPr wrap="square">
            <a:spAutoFit/>
          </a:bodyPr>
          <a:lstStyle/>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IP Block </a:t>
            </a:r>
          </a:p>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List</a:t>
            </a:r>
            <a:endParaRPr lang="en-US" sz="1200" dirty="0">
              <a:effectLst>
                <a:outerShdw blurRad="38100" dist="38100" dir="2700000" algn="tl">
                  <a:srgbClr val="000000"/>
                </a:outerShdw>
              </a:effectLst>
            </a:endParaRPr>
          </a:p>
        </p:txBody>
      </p:sp>
      <p:pic>
        <p:nvPicPr>
          <p:cNvPr id="41" name="Picture 6" descr="blue sphere"/>
          <p:cNvPicPr>
            <a:picLocks noChangeAspect="1" noChangeArrowheads="1"/>
          </p:cNvPicPr>
          <p:nvPr/>
        </p:nvPicPr>
        <p:blipFill>
          <a:blip r:embed="rId7"/>
          <a:srcRect/>
          <a:stretch>
            <a:fillRect/>
          </a:stretch>
        </p:blipFill>
        <p:spPr bwMode="auto">
          <a:xfrm>
            <a:off x="1960884" y="2480068"/>
            <a:ext cx="1032842" cy="987091"/>
          </a:xfrm>
          <a:prstGeom prst="rect">
            <a:avLst/>
          </a:prstGeom>
          <a:noFill/>
        </p:spPr>
      </p:pic>
      <p:sp>
        <p:nvSpPr>
          <p:cNvPr id="42" name="Text Box 8"/>
          <p:cNvSpPr txBox="1">
            <a:spLocks noChangeArrowheads="1"/>
          </p:cNvSpPr>
          <p:nvPr/>
        </p:nvSpPr>
        <p:spPr bwMode="auto">
          <a:xfrm>
            <a:off x="2005441" y="2862026"/>
            <a:ext cx="965038" cy="407676"/>
          </a:xfrm>
          <a:prstGeom prst="rect">
            <a:avLst/>
          </a:prstGeom>
          <a:noFill/>
          <a:ln w="9525" algn="ctr">
            <a:noFill/>
            <a:miter lim="800000"/>
            <a:headEnd/>
            <a:tailEnd/>
          </a:ln>
          <a:effectLst/>
        </p:spPr>
        <p:txBody>
          <a:bodyPr wrap="square">
            <a:spAutoFit/>
          </a:bodyPr>
          <a:lstStyle/>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Sender ID Filter</a:t>
            </a:r>
            <a:endParaRPr lang="en-US" sz="1200" dirty="0">
              <a:effectLst>
                <a:outerShdw blurRad="38100" dist="38100" dir="2700000" algn="tl">
                  <a:srgbClr val="000000"/>
                </a:outerShdw>
              </a:effectLst>
            </a:endParaRPr>
          </a:p>
        </p:txBody>
      </p:sp>
      <p:pic>
        <p:nvPicPr>
          <p:cNvPr id="123" name="Picture 169" descr="letter"/>
          <p:cNvPicPr>
            <a:picLocks noChangeAspect="1" noChangeArrowheads="1"/>
          </p:cNvPicPr>
          <p:nvPr/>
        </p:nvPicPr>
        <p:blipFill>
          <a:blip r:embed="rId4"/>
          <a:srcRect/>
          <a:stretch>
            <a:fillRect/>
          </a:stretch>
        </p:blipFill>
        <p:spPr bwMode="auto">
          <a:xfrm>
            <a:off x="1448444" y="1317694"/>
            <a:ext cx="335973" cy="309936"/>
          </a:xfrm>
          <a:prstGeom prst="rect">
            <a:avLst/>
          </a:prstGeom>
          <a:noFill/>
          <a:ln w="9525">
            <a:noFill/>
            <a:miter lim="800000"/>
            <a:headEnd/>
            <a:tailEnd/>
          </a:ln>
          <a:effectLst>
            <a:outerShdw dist="35921" dir="2700000" algn="ctr" rotWithShape="0">
              <a:schemeClr val="tx2">
                <a:alpha val="50000"/>
              </a:schemeClr>
            </a:outerShdw>
          </a:effectLst>
        </p:spPr>
      </p:pic>
      <p:pic>
        <p:nvPicPr>
          <p:cNvPr id="40" name="Picture 52" descr="RecyclingBin01"/>
          <p:cNvPicPr>
            <a:picLocks noChangeAspect="1" noChangeArrowheads="1"/>
          </p:cNvPicPr>
          <p:nvPr/>
        </p:nvPicPr>
        <p:blipFill>
          <a:blip r:embed="rId6"/>
          <a:srcRect/>
          <a:stretch>
            <a:fillRect/>
          </a:stretch>
        </p:blipFill>
        <p:spPr bwMode="auto">
          <a:xfrm>
            <a:off x="1219674" y="3734179"/>
            <a:ext cx="715021" cy="825525"/>
          </a:xfrm>
          <a:prstGeom prst="rect">
            <a:avLst/>
          </a:prstGeom>
          <a:noFill/>
        </p:spPr>
      </p:pic>
      <p:pic>
        <p:nvPicPr>
          <p:cNvPr id="38" name="Picture 6" descr="blue sphere"/>
          <p:cNvPicPr>
            <a:picLocks noChangeAspect="1" noChangeArrowheads="1"/>
          </p:cNvPicPr>
          <p:nvPr/>
        </p:nvPicPr>
        <p:blipFill>
          <a:blip r:embed="rId7"/>
          <a:srcRect/>
          <a:stretch>
            <a:fillRect/>
          </a:stretch>
        </p:blipFill>
        <p:spPr bwMode="auto">
          <a:xfrm>
            <a:off x="1056831" y="2490397"/>
            <a:ext cx="1032842" cy="987091"/>
          </a:xfrm>
          <a:prstGeom prst="rect">
            <a:avLst/>
          </a:prstGeom>
          <a:noFill/>
        </p:spPr>
      </p:pic>
      <p:sp>
        <p:nvSpPr>
          <p:cNvPr id="39" name="Text Box 8"/>
          <p:cNvSpPr txBox="1">
            <a:spLocks noChangeArrowheads="1"/>
          </p:cNvSpPr>
          <p:nvPr/>
        </p:nvSpPr>
        <p:spPr bwMode="auto">
          <a:xfrm>
            <a:off x="1101388" y="2872355"/>
            <a:ext cx="965038" cy="407676"/>
          </a:xfrm>
          <a:prstGeom prst="rect">
            <a:avLst/>
          </a:prstGeom>
          <a:noFill/>
          <a:ln w="9525" algn="ctr">
            <a:noFill/>
            <a:miter lim="800000"/>
            <a:headEnd/>
            <a:tailEnd/>
          </a:ln>
          <a:effectLst/>
        </p:spPr>
        <p:txBody>
          <a:bodyPr wrap="square">
            <a:spAutoFit/>
          </a:bodyPr>
          <a:lstStyle/>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DNSBL </a:t>
            </a:r>
          </a:p>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Filter</a:t>
            </a:r>
            <a:endParaRPr lang="en-US" sz="1200" dirty="0">
              <a:effectLst>
                <a:outerShdw blurRad="38100" dist="38100" dir="2700000" algn="tl">
                  <a:srgbClr val="000000"/>
                </a:outerShdw>
              </a:effectLst>
            </a:endParaRPr>
          </a:p>
        </p:txBody>
      </p:sp>
      <p:pic>
        <p:nvPicPr>
          <p:cNvPr id="124" name="Picture 52" descr="email w shadow"/>
          <p:cNvPicPr>
            <a:picLocks noChangeAspect="1" noChangeArrowheads="1"/>
          </p:cNvPicPr>
          <p:nvPr/>
        </p:nvPicPr>
        <p:blipFill>
          <a:blip r:embed="rId5"/>
          <a:srcRect/>
          <a:stretch>
            <a:fillRect/>
          </a:stretch>
        </p:blipFill>
        <p:spPr bwMode="auto">
          <a:xfrm>
            <a:off x="3113438" y="1274316"/>
            <a:ext cx="417592" cy="387931"/>
          </a:xfrm>
          <a:prstGeom prst="rect">
            <a:avLst/>
          </a:prstGeom>
          <a:noFill/>
          <a:ln w="9525">
            <a:noFill/>
            <a:miter lim="800000"/>
            <a:headEnd/>
            <a:tailEnd/>
          </a:ln>
        </p:spPr>
      </p:pic>
      <p:pic>
        <p:nvPicPr>
          <p:cNvPr id="43" name="Picture 6" descr="blue sphere"/>
          <p:cNvPicPr>
            <a:picLocks noChangeAspect="1" noChangeArrowheads="1"/>
          </p:cNvPicPr>
          <p:nvPr/>
        </p:nvPicPr>
        <p:blipFill>
          <a:blip r:embed="rId7"/>
          <a:srcRect/>
          <a:stretch>
            <a:fillRect/>
          </a:stretch>
        </p:blipFill>
        <p:spPr bwMode="auto">
          <a:xfrm>
            <a:off x="2821023" y="2480068"/>
            <a:ext cx="1032842" cy="987091"/>
          </a:xfrm>
          <a:prstGeom prst="rect">
            <a:avLst/>
          </a:prstGeom>
          <a:noFill/>
        </p:spPr>
      </p:pic>
      <p:sp>
        <p:nvSpPr>
          <p:cNvPr id="44" name="Text Box 8"/>
          <p:cNvSpPr txBox="1">
            <a:spLocks noChangeArrowheads="1"/>
          </p:cNvSpPr>
          <p:nvPr/>
        </p:nvSpPr>
        <p:spPr bwMode="auto">
          <a:xfrm>
            <a:off x="2865580" y="2862026"/>
            <a:ext cx="965038" cy="407676"/>
          </a:xfrm>
          <a:prstGeom prst="rect">
            <a:avLst/>
          </a:prstGeom>
          <a:noFill/>
          <a:ln w="9525" algn="ctr">
            <a:noFill/>
            <a:miter lim="800000"/>
            <a:headEnd/>
            <a:tailEnd/>
          </a:ln>
          <a:effectLst/>
        </p:spPr>
        <p:txBody>
          <a:bodyPr wrap="square">
            <a:spAutoFit/>
          </a:bodyPr>
          <a:lstStyle/>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Sender Filter</a:t>
            </a:r>
            <a:endParaRPr lang="en-US" sz="1200" dirty="0">
              <a:effectLst>
                <a:outerShdw blurRad="38100" dist="38100" dir="2700000" algn="tl">
                  <a:srgbClr val="000000"/>
                </a:outerShdw>
              </a:effectLst>
            </a:endParaRPr>
          </a:p>
        </p:txBody>
      </p:sp>
      <p:pic>
        <p:nvPicPr>
          <p:cNvPr id="54" name="Picture 52" descr="RecyclingBin01"/>
          <p:cNvPicPr>
            <a:picLocks noChangeAspect="1" noChangeArrowheads="1"/>
          </p:cNvPicPr>
          <p:nvPr/>
        </p:nvPicPr>
        <p:blipFill>
          <a:blip r:embed="rId6"/>
          <a:srcRect/>
          <a:stretch>
            <a:fillRect/>
          </a:stretch>
        </p:blipFill>
        <p:spPr bwMode="auto">
          <a:xfrm>
            <a:off x="2968399" y="3748128"/>
            <a:ext cx="715021" cy="825525"/>
          </a:xfrm>
          <a:prstGeom prst="rect">
            <a:avLst/>
          </a:prstGeom>
          <a:noFill/>
        </p:spPr>
      </p:pic>
      <p:pic>
        <p:nvPicPr>
          <p:cNvPr id="125" name="Picture 52" descr="email w shadow"/>
          <p:cNvPicPr>
            <a:picLocks noChangeAspect="1" noChangeArrowheads="1"/>
          </p:cNvPicPr>
          <p:nvPr/>
        </p:nvPicPr>
        <p:blipFill>
          <a:blip r:embed="rId5"/>
          <a:srcRect/>
          <a:stretch>
            <a:fillRect/>
          </a:stretch>
        </p:blipFill>
        <p:spPr bwMode="auto">
          <a:xfrm>
            <a:off x="4043319" y="1266567"/>
            <a:ext cx="417592" cy="387931"/>
          </a:xfrm>
          <a:prstGeom prst="rect">
            <a:avLst/>
          </a:prstGeom>
          <a:noFill/>
          <a:ln w="9525">
            <a:noFill/>
            <a:miter lim="800000"/>
            <a:headEnd/>
            <a:tailEnd/>
          </a:ln>
        </p:spPr>
      </p:pic>
      <p:pic>
        <p:nvPicPr>
          <p:cNvPr id="126" name="Picture 52" descr="email w shadow"/>
          <p:cNvPicPr>
            <a:picLocks noChangeAspect="1" noChangeArrowheads="1"/>
          </p:cNvPicPr>
          <p:nvPr/>
        </p:nvPicPr>
        <p:blipFill>
          <a:blip r:embed="rId5"/>
          <a:srcRect/>
          <a:stretch>
            <a:fillRect/>
          </a:stretch>
        </p:blipFill>
        <p:spPr bwMode="auto">
          <a:xfrm>
            <a:off x="4931874" y="1279485"/>
            <a:ext cx="417592" cy="387931"/>
          </a:xfrm>
          <a:prstGeom prst="rect">
            <a:avLst/>
          </a:prstGeom>
          <a:noFill/>
          <a:ln w="9525">
            <a:noFill/>
            <a:miter lim="800000"/>
            <a:headEnd/>
            <a:tailEnd/>
          </a:ln>
        </p:spPr>
      </p:pic>
      <p:pic>
        <p:nvPicPr>
          <p:cNvPr id="127" name="Picture 52" descr="email w shadow"/>
          <p:cNvPicPr>
            <a:picLocks noChangeAspect="1" noChangeArrowheads="1"/>
          </p:cNvPicPr>
          <p:nvPr/>
        </p:nvPicPr>
        <p:blipFill>
          <a:blip r:embed="rId5"/>
          <a:srcRect/>
          <a:stretch>
            <a:fillRect/>
          </a:stretch>
        </p:blipFill>
        <p:spPr bwMode="auto">
          <a:xfrm>
            <a:off x="5823009" y="1271736"/>
            <a:ext cx="417592" cy="387931"/>
          </a:xfrm>
          <a:prstGeom prst="rect">
            <a:avLst/>
          </a:prstGeom>
          <a:noFill/>
          <a:ln w="9525">
            <a:noFill/>
            <a:miter lim="800000"/>
            <a:headEnd/>
            <a:tailEnd/>
          </a:ln>
        </p:spPr>
      </p:pic>
      <p:pic>
        <p:nvPicPr>
          <p:cNvPr id="128" name="Picture 52" descr="email w shadow"/>
          <p:cNvPicPr>
            <a:picLocks noChangeAspect="1" noChangeArrowheads="1"/>
          </p:cNvPicPr>
          <p:nvPr/>
        </p:nvPicPr>
        <p:blipFill>
          <a:blip r:embed="rId5"/>
          <a:srcRect/>
          <a:stretch>
            <a:fillRect/>
          </a:stretch>
        </p:blipFill>
        <p:spPr bwMode="auto">
          <a:xfrm>
            <a:off x="6737391" y="1287234"/>
            <a:ext cx="417592" cy="387931"/>
          </a:xfrm>
          <a:prstGeom prst="rect">
            <a:avLst/>
          </a:prstGeom>
          <a:noFill/>
          <a:ln w="9525">
            <a:noFill/>
            <a:miter lim="800000"/>
            <a:headEnd/>
            <a:tailEnd/>
          </a:ln>
        </p:spPr>
      </p:pic>
      <p:pic>
        <p:nvPicPr>
          <p:cNvPr id="47" name="Picture 6" descr="blue sphere"/>
          <p:cNvPicPr>
            <a:picLocks noChangeAspect="1" noChangeArrowheads="1"/>
          </p:cNvPicPr>
          <p:nvPr/>
        </p:nvPicPr>
        <p:blipFill>
          <a:blip r:embed="rId7"/>
          <a:srcRect/>
          <a:stretch>
            <a:fillRect/>
          </a:stretch>
        </p:blipFill>
        <p:spPr bwMode="auto">
          <a:xfrm>
            <a:off x="4621371" y="2490397"/>
            <a:ext cx="1032842" cy="987091"/>
          </a:xfrm>
          <a:prstGeom prst="rect">
            <a:avLst/>
          </a:prstGeom>
          <a:noFill/>
        </p:spPr>
      </p:pic>
      <p:sp>
        <p:nvSpPr>
          <p:cNvPr id="48" name="Text Box 8"/>
          <p:cNvSpPr txBox="1">
            <a:spLocks noChangeArrowheads="1"/>
          </p:cNvSpPr>
          <p:nvPr/>
        </p:nvSpPr>
        <p:spPr bwMode="auto">
          <a:xfrm>
            <a:off x="4665928" y="2872355"/>
            <a:ext cx="965038" cy="407676"/>
          </a:xfrm>
          <a:prstGeom prst="rect">
            <a:avLst/>
          </a:prstGeom>
          <a:noFill/>
          <a:ln w="9525" algn="ctr">
            <a:noFill/>
            <a:miter lim="800000"/>
            <a:headEnd/>
            <a:tailEnd/>
          </a:ln>
          <a:effectLst/>
        </p:spPr>
        <p:txBody>
          <a:bodyPr wrap="square">
            <a:spAutoFit/>
          </a:bodyPr>
          <a:lstStyle/>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Backscatter Filter</a:t>
            </a:r>
            <a:endParaRPr lang="en-US" sz="1200" dirty="0">
              <a:effectLst>
                <a:outerShdw blurRad="38100" dist="38100" dir="2700000" algn="tl">
                  <a:srgbClr val="000000"/>
                </a:outerShdw>
              </a:effectLst>
            </a:endParaRPr>
          </a:p>
        </p:txBody>
      </p:sp>
      <p:pic>
        <p:nvPicPr>
          <p:cNvPr id="56" name="Picture 52" descr="RecyclingBin01"/>
          <p:cNvPicPr>
            <a:picLocks noChangeAspect="1" noChangeArrowheads="1"/>
          </p:cNvPicPr>
          <p:nvPr/>
        </p:nvPicPr>
        <p:blipFill>
          <a:blip r:embed="rId6"/>
          <a:srcRect/>
          <a:stretch>
            <a:fillRect/>
          </a:stretch>
        </p:blipFill>
        <p:spPr bwMode="auto">
          <a:xfrm>
            <a:off x="4804946" y="3739347"/>
            <a:ext cx="715021" cy="825525"/>
          </a:xfrm>
          <a:prstGeom prst="rect">
            <a:avLst/>
          </a:prstGeom>
          <a:noFill/>
        </p:spPr>
      </p:pic>
      <p:pic>
        <p:nvPicPr>
          <p:cNvPr id="51" name="Picture 6" descr="blue sphere"/>
          <p:cNvPicPr>
            <a:picLocks noChangeAspect="1" noChangeArrowheads="1"/>
          </p:cNvPicPr>
          <p:nvPr/>
        </p:nvPicPr>
        <p:blipFill>
          <a:blip r:embed="rId7"/>
          <a:srcRect/>
          <a:stretch>
            <a:fillRect/>
          </a:stretch>
        </p:blipFill>
        <p:spPr bwMode="auto">
          <a:xfrm>
            <a:off x="6411733" y="2490397"/>
            <a:ext cx="1032842" cy="987091"/>
          </a:xfrm>
          <a:prstGeom prst="rect">
            <a:avLst/>
          </a:prstGeom>
          <a:noFill/>
        </p:spPr>
      </p:pic>
      <p:sp>
        <p:nvSpPr>
          <p:cNvPr id="52" name="Text Box 8"/>
          <p:cNvSpPr txBox="1">
            <a:spLocks noChangeArrowheads="1"/>
          </p:cNvSpPr>
          <p:nvPr/>
        </p:nvSpPr>
        <p:spPr bwMode="auto">
          <a:xfrm>
            <a:off x="6448198" y="2872355"/>
            <a:ext cx="965038" cy="407676"/>
          </a:xfrm>
          <a:prstGeom prst="rect">
            <a:avLst/>
          </a:prstGeom>
          <a:noFill/>
          <a:ln w="9525" algn="ctr">
            <a:noFill/>
            <a:miter lim="800000"/>
            <a:headEnd/>
            <a:tailEnd/>
          </a:ln>
          <a:effectLst/>
        </p:spPr>
        <p:txBody>
          <a:bodyPr wrap="square">
            <a:spAutoFit/>
          </a:bodyPr>
          <a:lstStyle/>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Junk E-mail Filter</a:t>
            </a:r>
            <a:endParaRPr lang="en-US" sz="1200" dirty="0">
              <a:effectLst>
                <a:outerShdw blurRad="38100" dist="38100" dir="2700000" algn="tl">
                  <a:srgbClr val="000000"/>
                </a:outerShdw>
              </a:effectLst>
            </a:endParaRPr>
          </a:p>
        </p:txBody>
      </p:sp>
      <p:pic>
        <p:nvPicPr>
          <p:cNvPr id="58" name="Picture 52" descr="RecyclingBin01"/>
          <p:cNvPicPr>
            <a:picLocks noChangeAspect="1" noChangeArrowheads="1"/>
          </p:cNvPicPr>
          <p:nvPr/>
        </p:nvPicPr>
        <p:blipFill>
          <a:blip r:embed="rId6"/>
          <a:srcRect/>
          <a:stretch>
            <a:fillRect/>
          </a:stretch>
        </p:blipFill>
        <p:spPr bwMode="auto">
          <a:xfrm>
            <a:off x="6553671" y="3729020"/>
            <a:ext cx="715021" cy="825525"/>
          </a:xfrm>
          <a:prstGeom prst="rect">
            <a:avLst/>
          </a:prstGeom>
          <a:noFill/>
        </p:spPr>
      </p:pic>
      <p:pic>
        <p:nvPicPr>
          <p:cNvPr id="45" name="Picture 6" descr="blue sphere"/>
          <p:cNvPicPr>
            <a:picLocks noChangeAspect="1" noChangeArrowheads="1"/>
          </p:cNvPicPr>
          <p:nvPr/>
        </p:nvPicPr>
        <p:blipFill>
          <a:blip r:embed="rId7"/>
          <a:srcRect/>
          <a:stretch>
            <a:fillRect/>
          </a:stretch>
        </p:blipFill>
        <p:spPr bwMode="auto">
          <a:xfrm>
            <a:off x="3735406" y="2487817"/>
            <a:ext cx="1032842" cy="987091"/>
          </a:xfrm>
          <a:prstGeom prst="rect">
            <a:avLst/>
          </a:prstGeom>
          <a:noFill/>
        </p:spPr>
      </p:pic>
      <p:pic>
        <p:nvPicPr>
          <p:cNvPr id="55" name="Picture 52" descr="RecyclingBin01"/>
          <p:cNvPicPr>
            <a:picLocks noChangeAspect="1" noChangeArrowheads="1"/>
          </p:cNvPicPr>
          <p:nvPr/>
        </p:nvPicPr>
        <p:blipFill>
          <a:blip r:embed="rId6"/>
          <a:srcRect/>
          <a:stretch>
            <a:fillRect/>
          </a:stretch>
        </p:blipFill>
        <p:spPr bwMode="auto">
          <a:xfrm>
            <a:off x="3885390" y="3726428"/>
            <a:ext cx="715021" cy="825525"/>
          </a:xfrm>
          <a:prstGeom prst="rect">
            <a:avLst/>
          </a:prstGeom>
          <a:noFill/>
        </p:spPr>
      </p:pic>
      <p:pic>
        <p:nvPicPr>
          <p:cNvPr id="49" name="Picture 6" descr="blue sphere"/>
          <p:cNvPicPr>
            <a:picLocks noChangeAspect="1" noChangeArrowheads="1"/>
          </p:cNvPicPr>
          <p:nvPr/>
        </p:nvPicPr>
        <p:blipFill>
          <a:blip r:embed="rId7"/>
          <a:srcRect/>
          <a:stretch>
            <a:fillRect/>
          </a:stretch>
        </p:blipFill>
        <p:spPr bwMode="auto">
          <a:xfrm>
            <a:off x="5505441" y="2482647"/>
            <a:ext cx="1032842" cy="987091"/>
          </a:xfrm>
          <a:prstGeom prst="rect">
            <a:avLst/>
          </a:prstGeom>
          <a:noFill/>
        </p:spPr>
      </p:pic>
      <p:pic>
        <p:nvPicPr>
          <p:cNvPr id="57" name="Picture 56" descr="RecyclingBin01"/>
          <p:cNvPicPr>
            <a:picLocks noChangeAspect="1" noChangeArrowheads="1"/>
          </p:cNvPicPr>
          <p:nvPr/>
        </p:nvPicPr>
        <p:blipFill>
          <a:blip r:embed="rId6"/>
          <a:srcRect/>
          <a:stretch>
            <a:fillRect/>
          </a:stretch>
        </p:blipFill>
        <p:spPr bwMode="auto">
          <a:xfrm>
            <a:off x="5680612" y="3716101"/>
            <a:ext cx="715021" cy="825525"/>
          </a:xfrm>
          <a:prstGeom prst="rect">
            <a:avLst/>
          </a:prstGeom>
          <a:noFill/>
        </p:spPr>
      </p:pic>
      <p:pic>
        <p:nvPicPr>
          <p:cNvPr id="130" name="Picture 52" descr="RecyclingBin01"/>
          <p:cNvPicPr>
            <a:picLocks noChangeAspect="1" noChangeArrowheads="1"/>
          </p:cNvPicPr>
          <p:nvPr/>
        </p:nvPicPr>
        <p:blipFill>
          <a:blip r:embed="rId6"/>
          <a:srcRect/>
          <a:stretch>
            <a:fillRect/>
          </a:stretch>
        </p:blipFill>
        <p:spPr bwMode="auto">
          <a:xfrm>
            <a:off x="2105661" y="3767764"/>
            <a:ext cx="715021" cy="825525"/>
          </a:xfrm>
          <a:prstGeom prst="rect">
            <a:avLst/>
          </a:prstGeom>
          <a:noFill/>
        </p:spPr>
      </p:pic>
      <p:sp>
        <p:nvSpPr>
          <p:cNvPr id="131" name="Text Box 8"/>
          <p:cNvSpPr txBox="1">
            <a:spLocks noChangeArrowheads="1"/>
          </p:cNvSpPr>
          <p:nvPr/>
        </p:nvSpPr>
        <p:spPr bwMode="auto">
          <a:xfrm>
            <a:off x="3754151" y="2851694"/>
            <a:ext cx="965038" cy="407676"/>
          </a:xfrm>
          <a:prstGeom prst="rect">
            <a:avLst/>
          </a:prstGeom>
          <a:noFill/>
          <a:ln w="9525" algn="ctr">
            <a:noFill/>
            <a:miter lim="800000"/>
            <a:headEnd/>
            <a:tailEnd/>
          </a:ln>
          <a:effectLst/>
        </p:spPr>
        <p:txBody>
          <a:bodyPr wrap="square">
            <a:spAutoFit/>
          </a:bodyPr>
          <a:lstStyle/>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Recipient</a:t>
            </a:r>
          </a:p>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Filter</a:t>
            </a:r>
            <a:endParaRPr lang="en-US" sz="1200" dirty="0">
              <a:effectLst>
                <a:outerShdw blurRad="38100" dist="38100" dir="2700000" algn="tl">
                  <a:srgbClr val="000000"/>
                </a:outerShdw>
              </a:effectLst>
            </a:endParaRPr>
          </a:p>
        </p:txBody>
      </p:sp>
      <p:sp>
        <p:nvSpPr>
          <p:cNvPr id="132" name="Text Box 8"/>
          <p:cNvSpPr txBox="1">
            <a:spLocks noChangeArrowheads="1"/>
          </p:cNvSpPr>
          <p:nvPr/>
        </p:nvSpPr>
        <p:spPr bwMode="auto">
          <a:xfrm>
            <a:off x="5551951" y="2867190"/>
            <a:ext cx="965038" cy="407676"/>
          </a:xfrm>
          <a:prstGeom prst="rect">
            <a:avLst/>
          </a:prstGeom>
          <a:noFill/>
          <a:ln w="9525" algn="ctr">
            <a:noFill/>
            <a:miter lim="800000"/>
            <a:headEnd/>
            <a:tailEnd/>
          </a:ln>
          <a:effectLst/>
        </p:spPr>
        <p:txBody>
          <a:bodyPr wrap="square">
            <a:spAutoFit/>
          </a:bodyPr>
          <a:lstStyle/>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Content</a:t>
            </a:r>
          </a:p>
          <a:p>
            <a:pPr algn="ctr" eaLnBrk="0" hangingPunct="0">
              <a:lnSpc>
                <a:spcPct val="85000"/>
              </a:lnSpc>
              <a:spcBef>
                <a:spcPct val="0"/>
              </a:spcBef>
              <a:buClrTx/>
              <a:buSzTx/>
              <a:buFontTx/>
              <a:buNone/>
            </a:pPr>
            <a:r>
              <a:rPr lang="en-US" sz="1200" dirty="0" smtClean="0">
                <a:effectLst>
                  <a:outerShdw blurRad="38100" dist="38100" dir="2700000" algn="tl">
                    <a:srgbClr val="000000"/>
                  </a:outerShdw>
                </a:effectLst>
              </a:rPr>
              <a:t>Filter</a:t>
            </a:r>
            <a:endParaRPr lang="en-US" sz="1200" dirty="0">
              <a:effectLst>
                <a:outerShdw blurRad="38100" dist="38100" dir="2700000" algn="tl">
                  <a:srgbClr val="000000"/>
                </a:outerShdw>
              </a:effectLst>
            </a:endParaRPr>
          </a:p>
        </p:txBody>
      </p:sp>
      <p:sp>
        <p:nvSpPr>
          <p:cNvPr id="133" name="Text Placeholder 2"/>
          <p:cNvSpPr>
            <a:spLocks noGrp="1"/>
          </p:cNvSpPr>
          <p:nvPr>
            <p:ph type="body" sz="quarter" idx="10"/>
          </p:nvPr>
        </p:nvSpPr>
        <p:spPr>
          <a:xfrm>
            <a:off x="517162" y="4647138"/>
            <a:ext cx="8626838" cy="1640374"/>
          </a:xfrm>
        </p:spPr>
        <p:txBody>
          <a:bodyPr/>
          <a:lstStyle/>
          <a:p>
            <a:r>
              <a:rPr lang="en-US" sz="2000" dirty="0" smtClean="0"/>
              <a:t>Layered Antispam Technologies</a:t>
            </a:r>
          </a:p>
          <a:p>
            <a:pPr lvl="1"/>
            <a:r>
              <a:rPr lang="en-US" sz="1800" dirty="0" smtClean="0"/>
              <a:t>Connection Filtering (IP Block/Allow, DNSBL, SenderID filters)</a:t>
            </a:r>
          </a:p>
          <a:p>
            <a:pPr lvl="1"/>
            <a:r>
              <a:rPr lang="en-US" sz="1800" dirty="0" smtClean="0"/>
              <a:t>Protocol Filtering (Sender, Recipient, Backscatter filters)</a:t>
            </a:r>
          </a:p>
          <a:p>
            <a:pPr lvl="1"/>
            <a:r>
              <a:rPr lang="en-US" sz="1800" dirty="0" smtClean="0"/>
              <a:t>Content Filtering (spam/phishing)</a:t>
            </a:r>
          </a:p>
          <a:p>
            <a:r>
              <a:rPr lang="en-US" sz="2000" dirty="0" smtClean="0"/>
              <a:t>New additions: DNSBL, Cloudmark CMAE Engine, Backscatter, Hybrid Model</a:t>
            </a:r>
            <a:endParaRPr lang="en-US"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blinds(horizontal)">
                                      <p:cBhvr>
                                        <p:cTn id="11" dur="500"/>
                                        <p:tgtEl>
                                          <p:spTgt spid="35"/>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blinds(horizontal)">
                                      <p:cBhvr>
                                        <p:cTn id="15" dur="500"/>
                                        <p:tgtEl>
                                          <p:spTgt spid="3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blinds(horizontal)">
                                      <p:cBhvr>
                                        <p:cTn id="18" dur="500"/>
                                        <p:tgtEl>
                                          <p:spTgt spid="37"/>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par>
                          <p:cTn id="23" fill="hold">
                            <p:stCondLst>
                              <p:cond delay="2000"/>
                            </p:stCondLst>
                            <p:childTnLst>
                              <p:par>
                                <p:cTn id="24" presetID="42" presetClass="path" presetSubtype="0" accel="50000" decel="50000" fill="hold" nodeType="afterEffect">
                                  <p:stCondLst>
                                    <p:cond delay="0"/>
                                  </p:stCondLst>
                                  <p:childTnLst>
                                    <p:animMotion origin="layout" path="M 4.16667E-6 3.7037E-7 L 4.16667E-6 0.39352 " pathEditMode="relative" rAng="0" ptsTypes="AA">
                                      <p:cBhvr>
                                        <p:cTn id="25" dur="2000" fill="hold"/>
                                        <p:tgtEl>
                                          <p:spTgt spid="21"/>
                                        </p:tgtEl>
                                        <p:attrNameLst>
                                          <p:attrName>ppt_x</p:attrName>
                                          <p:attrName>ppt_y</p:attrName>
                                        </p:attrNameLst>
                                      </p:cBhvr>
                                      <p:rCtr x="0" y="197"/>
                                    </p:animMotion>
                                  </p:childTnLst>
                                </p:cTn>
                              </p:par>
                            </p:childTnLst>
                          </p:cTn>
                        </p:par>
                        <p:par>
                          <p:cTn id="26" fill="hold">
                            <p:stCondLst>
                              <p:cond delay="4000"/>
                            </p:stCondLst>
                            <p:childTnLst>
                              <p:par>
                                <p:cTn id="27" presetID="3" presetClass="entr" presetSubtype="1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blinds(horizontal)">
                                      <p:cBhvr>
                                        <p:cTn id="29" dur="500"/>
                                        <p:tgtEl>
                                          <p:spTgt spid="40"/>
                                        </p:tgtEl>
                                      </p:cBhvr>
                                    </p:animEffect>
                                  </p:childTnLst>
                                </p:cTn>
                              </p:par>
                            </p:childTnLst>
                          </p:cTn>
                        </p:par>
                        <p:par>
                          <p:cTn id="30" fill="hold">
                            <p:stCondLst>
                              <p:cond delay="4500"/>
                            </p:stCondLst>
                            <p:childTnLst>
                              <p:par>
                                <p:cTn id="31" presetID="3" presetClass="entr" presetSubtype="1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blinds(horizontal)">
                                      <p:cBhvr>
                                        <p:cTn id="33" dur="500"/>
                                        <p:tgtEl>
                                          <p:spTgt spid="38"/>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blinds(horizontal)">
                                      <p:cBhvr>
                                        <p:cTn id="36" dur="500"/>
                                        <p:tgtEl>
                                          <p:spTgt spid="39"/>
                                        </p:tgtEl>
                                      </p:cBhvr>
                                    </p:animEffect>
                                  </p:childTnLst>
                                </p:cTn>
                              </p:par>
                            </p:childTnLst>
                          </p:cTn>
                        </p:par>
                        <p:par>
                          <p:cTn id="37" fill="hold">
                            <p:stCondLst>
                              <p:cond delay="5000"/>
                            </p:stCondLst>
                            <p:childTnLst>
                              <p:par>
                                <p:cTn id="38" presetID="3" presetClass="entr" presetSubtype="10" fill="hold" nodeType="afterEffect">
                                  <p:stCondLst>
                                    <p:cond delay="0"/>
                                  </p:stCondLst>
                                  <p:childTnLst>
                                    <p:set>
                                      <p:cBhvr>
                                        <p:cTn id="39" dur="1" fill="hold">
                                          <p:stCondLst>
                                            <p:cond delay="0"/>
                                          </p:stCondLst>
                                        </p:cTn>
                                        <p:tgtEl>
                                          <p:spTgt spid="123"/>
                                        </p:tgtEl>
                                        <p:attrNameLst>
                                          <p:attrName>style.visibility</p:attrName>
                                        </p:attrNameLst>
                                      </p:cBhvr>
                                      <p:to>
                                        <p:strVal val="visible"/>
                                      </p:to>
                                    </p:set>
                                    <p:animEffect transition="in" filter="blinds(horizontal)">
                                      <p:cBhvr>
                                        <p:cTn id="40" dur="500"/>
                                        <p:tgtEl>
                                          <p:spTgt spid="123"/>
                                        </p:tgtEl>
                                      </p:cBhvr>
                                    </p:animEffect>
                                  </p:childTnLst>
                                </p:cTn>
                              </p:par>
                            </p:childTnLst>
                          </p:cTn>
                        </p:par>
                        <p:par>
                          <p:cTn id="41" fill="hold">
                            <p:stCondLst>
                              <p:cond delay="5500"/>
                            </p:stCondLst>
                            <p:childTnLst>
                              <p:par>
                                <p:cTn id="42" presetID="42" presetClass="path" presetSubtype="0" accel="50000" decel="50000" fill="hold" nodeType="afterEffect">
                                  <p:stCondLst>
                                    <p:cond delay="0"/>
                                  </p:stCondLst>
                                  <p:childTnLst>
                                    <p:animMotion origin="layout" path="M 3.88889E-6 -3.33333E-6 L -0.00087 0.39885 " pathEditMode="relative" rAng="0" ptsTypes="AA">
                                      <p:cBhvr>
                                        <p:cTn id="43" dur="2000" fill="hold"/>
                                        <p:tgtEl>
                                          <p:spTgt spid="123"/>
                                        </p:tgtEl>
                                        <p:attrNameLst>
                                          <p:attrName>ppt_x</p:attrName>
                                          <p:attrName>ppt_y</p:attrName>
                                        </p:attrNameLst>
                                      </p:cBhvr>
                                      <p:rCtr x="-1" y="199"/>
                                    </p:animMotion>
                                  </p:childTnLst>
                                </p:cTn>
                              </p:par>
                            </p:childTnLst>
                          </p:cTn>
                        </p:par>
                        <p:par>
                          <p:cTn id="44" fill="hold">
                            <p:stCondLst>
                              <p:cond delay="7500"/>
                            </p:stCondLst>
                            <p:childTnLst>
                              <p:par>
                                <p:cTn id="45" presetID="3" presetClass="entr" presetSubtype="10"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blinds(horizontal)">
                                      <p:cBhvr>
                                        <p:cTn id="47" dur="500"/>
                                        <p:tgtEl>
                                          <p:spTgt spid="41"/>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blinds(horizontal)">
                                      <p:cBhvr>
                                        <p:cTn id="50" dur="500"/>
                                        <p:tgtEl>
                                          <p:spTgt spid="42"/>
                                        </p:tgtEl>
                                      </p:cBhvr>
                                    </p:animEffect>
                                  </p:childTnLst>
                                </p:cTn>
                              </p:par>
                            </p:childTnLst>
                          </p:cTn>
                        </p:par>
                        <p:par>
                          <p:cTn id="51" fill="hold">
                            <p:stCondLst>
                              <p:cond delay="8000"/>
                            </p:stCondLst>
                            <p:childTnLst>
                              <p:par>
                                <p:cTn id="52" presetID="3" presetClass="entr" presetSubtype="10" fill="hold" nodeType="afterEffect">
                                  <p:stCondLst>
                                    <p:cond delay="0"/>
                                  </p:stCondLst>
                                  <p:childTnLst>
                                    <p:set>
                                      <p:cBhvr>
                                        <p:cTn id="53" dur="1" fill="hold">
                                          <p:stCondLst>
                                            <p:cond delay="0"/>
                                          </p:stCondLst>
                                        </p:cTn>
                                        <p:tgtEl>
                                          <p:spTgt spid="130"/>
                                        </p:tgtEl>
                                        <p:attrNameLst>
                                          <p:attrName>style.visibility</p:attrName>
                                        </p:attrNameLst>
                                      </p:cBhvr>
                                      <p:to>
                                        <p:strVal val="visible"/>
                                      </p:to>
                                    </p:set>
                                    <p:animEffect transition="in" filter="blinds(horizontal)">
                                      <p:cBhvr>
                                        <p:cTn id="54" dur="500"/>
                                        <p:tgtEl>
                                          <p:spTgt spid="130"/>
                                        </p:tgtEl>
                                      </p:cBhvr>
                                    </p:animEffect>
                                  </p:childTnLst>
                                </p:cTn>
                              </p:par>
                            </p:childTnLst>
                          </p:cTn>
                        </p:par>
                        <p:par>
                          <p:cTn id="55" fill="hold">
                            <p:stCondLst>
                              <p:cond delay="8500"/>
                            </p:stCondLst>
                            <p:childTnLst>
                              <p:par>
                                <p:cTn id="56" presetID="3" presetClass="entr" presetSubtype="10"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blinds(horizontal)">
                                      <p:cBhvr>
                                        <p:cTn id="58" dur="500"/>
                                        <p:tgtEl>
                                          <p:spTgt spid="34"/>
                                        </p:tgtEl>
                                      </p:cBhvr>
                                    </p:animEffect>
                                  </p:childTnLst>
                                </p:cTn>
                              </p:par>
                            </p:childTnLst>
                          </p:cTn>
                        </p:par>
                        <p:par>
                          <p:cTn id="59" fill="hold">
                            <p:stCondLst>
                              <p:cond delay="9000"/>
                            </p:stCondLst>
                            <p:childTnLst>
                              <p:par>
                                <p:cTn id="60" presetID="42" presetClass="path" presetSubtype="0" accel="50000" decel="50000" fill="hold" nodeType="afterEffect">
                                  <p:stCondLst>
                                    <p:cond delay="0"/>
                                  </p:stCondLst>
                                  <p:childTnLst>
                                    <p:animMotion origin="layout" path="M 3.33333E-6 -4.44444E-6 L 0.00347 0.40348 " pathEditMode="relative" rAng="0" ptsTypes="AA">
                                      <p:cBhvr>
                                        <p:cTn id="61" dur="2000" fill="hold"/>
                                        <p:tgtEl>
                                          <p:spTgt spid="34"/>
                                        </p:tgtEl>
                                        <p:attrNameLst>
                                          <p:attrName>ppt_x</p:attrName>
                                          <p:attrName>ppt_y</p:attrName>
                                        </p:attrNameLst>
                                      </p:cBhvr>
                                      <p:rCtr x="2" y="202"/>
                                    </p:animMotion>
                                  </p:childTnLst>
                                </p:cTn>
                              </p:par>
                            </p:childTnLst>
                          </p:cTn>
                        </p:par>
                        <p:par>
                          <p:cTn id="62" fill="hold">
                            <p:stCondLst>
                              <p:cond delay="11000"/>
                            </p:stCondLst>
                            <p:childTnLst>
                              <p:par>
                                <p:cTn id="63" presetID="3" presetClass="entr" presetSubtype="10"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blinds(horizontal)">
                                      <p:cBhvr>
                                        <p:cTn id="65" dur="500"/>
                                        <p:tgtEl>
                                          <p:spTgt spid="124"/>
                                        </p:tgtEl>
                                      </p:cBhvr>
                                    </p:animEffect>
                                  </p:childTnLst>
                                </p:cTn>
                              </p:par>
                            </p:childTnLst>
                          </p:cTn>
                        </p:par>
                        <p:par>
                          <p:cTn id="66" fill="hold">
                            <p:stCondLst>
                              <p:cond delay="11500"/>
                            </p:stCondLst>
                            <p:childTnLst>
                              <p:par>
                                <p:cTn id="67" presetID="3" presetClass="entr" presetSubtype="10" fill="hold"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blinds(horizontal)">
                                      <p:cBhvr>
                                        <p:cTn id="69" dur="500"/>
                                        <p:tgtEl>
                                          <p:spTgt spid="43"/>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blinds(horizontal)">
                                      <p:cBhvr>
                                        <p:cTn id="72" dur="500"/>
                                        <p:tgtEl>
                                          <p:spTgt spid="44"/>
                                        </p:tgtEl>
                                      </p:cBhvr>
                                    </p:animEffect>
                                  </p:childTnLst>
                                </p:cTn>
                              </p:par>
                            </p:childTnLst>
                          </p:cTn>
                        </p:par>
                        <p:par>
                          <p:cTn id="73" fill="hold">
                            <p:stCondLst>
                              <p:cond delay="12000"/>
                            </p:stCondLst>
                            <p:childTnLst>
                              <p:par>
                                <p:cTn id="74" presetID="3" presetClass="entr" presetSubtype="10" fill="hold"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blinds(horizontal)">
                                      <p:cBhvr>
                                        <p:cTn id="76" dur="500"/>
                                        <p:tgtEl>
                                          <p:spTgt spid="54"/>
                                        </p:tgtEl>
                                      </p:cBhvr>
                                    </p:animEffect>
                                  </p:childTnLst>
                                </p:cTn>
                              </p:par>
                            </p:childTnLst>
                          </p:cTn>
                        </p:par>
                        <p:par>
                          <p:cTn id="77" fill="hold">
                            <p:stCondLst>
                              <p:cond delay="12500"/>
                            </p:stCondLst>
                            <p:childTnLst>
                              <p:par>
                                <p:cTn id="78" presetID="42" presetClass="path" presetSubtype="0" accel="50000" decel="50000" fill="hold" nodeType="afterEffect">
                                  <p:stCondLst>
                                    <p:cond delay="0"/>
                                  </p:stCondLst>
                                  <p:childTnLst>
                                    <p:animMotion origin="layout" path="M -4.44444E-6 -3.7037E-7 L 0.00087 0.40116 " pathEditMode="relative" rAng="0" ptsTypes="AA">
                                      <p:cBhvr>
                                        <p:cTn id="79" dur="2000" fill="hold"/>
                                        <p:tgtEl>
                                          <p:spTgt spid="124"/>
                                        </p:tgtEl>
                                        <p:attrNameLst>
                                          <p:attrName>ppt_x</p:attrName>
                                          <p:attrName>ppt_y</p:attrName>
                                        </p:attrNameLst>
                                      </p:cBhvr>
                                      <p:rCtr x="0" y="200"/>
                                    </p:animMotion>
                                  </p:childTnLst>
                                </p:cTn>
                              </p:par>
                            </p:childTnLst>
                          </p:cTn>
                        </p:par>
                        <p:par>
                          <p:cTn id="80" fill="hold">
                            <p:stCondLst>
                              <p:cond delay="14500"/>
                            </p:stCondLst>
                            <p:childTnLst>
                              <p:par>
                                <p:cTn id="81" presetID="3" presetClass="entr" presetSubtype="10" fill="hold" nodeType="afterEffect">
                                  <p:stCondLst>
                                    <p:cond delay="0"/>
                                  </p:stCondLst>
                                  <p:childTnLst>
                                    <p:set>
                                      <p:cBhvr>
                                        <p:cTn id="82" dur="1" fill="hold">
                                          <p:stCondLst>
                                            <p:cond delay="0"/>
                                          </p:stCondLst>
                                        </p:cTn>
                                        <p:tgtEl>
                                          <p:spTgt spid="125"/>
                                        </p:tgtEl>
                                        <p:attrNameLst>
                                          <p:attrName>style.visibility</p:attrName>
                                        </p:attrNameLst>
                                      </p:cBhvr>
                                      <p:to>
                                        <p:strVal val="visible"/>
                                      </p:to>
                                    </p:set>
                                    <p:animEffect transition="in" filter="blinds(horizontal)">
                                      <p:cBhvr>
                                        <p:cTn id="83" dur="500"/>
                                        <p:tgtEl>
                                          <p:spTgt spid="125"/>
                                        </p:tgtEl>
                                      </p:cBhvr>
                                    </p:animEffect>
                                  </p:childTnLst>
                                </p:cTn>
                              </p:par>
                            </p:childTnLst>
                          </p:cTn>
                        </p:par>
                        <p:par>
                          <p:cTn id="84" fill="hold">
                            <p:stCondLst>
                              <p:cond delay="15000"/>
                            </p:stCondLst>
                            <p:childTnLst>
                              <p:par>
                                <p:cTn id="85" presetID="3" presetClass="entr" presetSubtype="10" fill="hold" nodeType="after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blinds(horizontal)">
                                      <p:cBhvr>
                                        <p:cTn id="87" dur="500"/>
                                        <p:tgtEl>
                                          <p:spTgt spid="45"/>
                                        </p:tgtEl>
                                      </p:cBhvr>
                                    </p:animEffect>
                                  </p:childTnLst>
                                </p:cTn>
                              </p:par>
                              <p:par>
                                <p:cTn id="88" presetID="3" presetClass="entr" presetSubtype="10" fill="hold" grpId="0" nodeType="withEffect">
                                  <p:stCondLst>
                                    <p:cond delay="0"/>
                                  </p:stCondLst>
                                  <p:childTnLst>
                                    <p:set>
                                      <p:cBhvr>
                                        <p:cTn id="89" dur="1" fill="hold">
                                          <p:stCondLst>
                                            <p:cond delay="0"/>
                                          </p:stCondLst>
                                        </p:cTn>
                                        <p:tgtEl>
                                          <p:spTgt spid="131"/>
                                        </p:tgtEl>
                                        <p:attrNameLst>
                                          <p:attrName>style.visibility</p:attrName>
                                        </p:attrNameLst>
                                      </p:cBhvr>
                                      <p:to>
                                        <p:strVal val="visible"/>
                                      </p:to>
                                    </p:set>
                                    <p:animEffect transition="in" filter="blinds(horizontal)">
                                      <p:cBhvr>
                                        <p:cTn id="90" dur="500"/>
                                        <p:tgtEl>
                                          <p:spTgt spid="131"/>
                                        </p:tgtEl>
                                      </p:cBhvr>
                                    </p:animEffect>
                                  </p:childTnLst>
                                </p:cTn>
                              </p:par>
                            </p:childTnLst>
                          </p:cTn>
                        </p:par>
                        <p:par>
                          <p:cTn id="91" fill="hold">
                            <p:stCondLst>
                              <p:cond delay="15500"/>
                            </p:stCondLst>
                            <p:childTnLst>
                              <p:par>
                                <p:cTn id="92" presetID="3" presetClass="entr" presetSubtype="10" fill="hold"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blinds(horizontal)">
                                      <p:cBhvr>
                                        <p:cTn id="94" dur="500"/>
                                        <p:tgtEl>
                                          <p:spTgt spid="55"/>
                                        </p:tgtEl>
                                      </p:cBhvr>
                                    </p:animEffect>
                                  </p:childTnLst>
                                </p:cTn>
                              </p:par>
                            </p:childTnLst>
                          </p:cTn>
                        </p:par>
                        <p:par>
                          <p:cTn id="95" fill="hold">
                            <p:stCondLst>
                              <p:cond delay="16000"/>
                            </p:stCondLst>
                            <p:childTnLst>
                              <p:par>
                                <p:cTn id="96" presetID="42" presetClass="path" presetSubtype="0" accel="50000" decel="50000" fill="hold" nodeType="afterEffect">
                                  <p:stCondLst>
                                    <p:cond delay="0"/>
                                  </p:stCondLst>
                                  <p:childTnLst>
                                    <p:animMotion origin="layout" path="M -5.55556E-7 4.82535E-6 L -0.00174 0.40619 " pathEditMode="relative" rAng="0" ptsTypes="AA">
                                      <p:cBhvr>
                                        <p:cTn id="97" dur="2000" fill="hold"/>
                                        <p:tgtEl>
                                          <p:spTgt spid="125"/>
                                        </p:tgtEl>
                                        <p:attrNameLst>
                                          <p:attrName>ppt_x</p:attrName>
                                          <p:attrName>ppt_y</p:attrName>
                                        </p:attrNameLst>
                                      </p:cBhvr>
                                      <p:rCtr x="-1" y="203"/>
                                    </p:animMotion>
                                  </p:childTnLst>
                                </p:cTn>
                              </p:par>
                            </p:childTnLst>
                          </p:cTn>
                        </p:par>
                        <p:par>
                          <p:cTn id="98" fill="hold">
                            <p:stCondLst>
                              <p:cond delay="18000"/>
                            </p:stCondLst>
                            <p:childTnLst>
                              <p:par>
                                <p:cTn id="99" presetID="3" presetClass="entr" presetSubtype="10" fill="hold" nodeType="afterEffect">
                                  <p:stCondLst>
                                    <p:cond delay="0"/>
                                  </p:stCondLst>
                                  <p:childTnLst>
                                    <p:set>
                                      <p:cBhvr>
                                        <p:cTn id="100" dur="1" fill="hold">
                                          <p:stCondLst>
                                            <p:cond delay="0"/>
                                          </p:stCondLst>
                                        </p:cTn>
                                        <p:tgtEl>
                                          <p:spTgt spid="56"/>
                                        </p:tgtEl>
                                        <p:attrNameLst>
                                          <p:attrName>style.visibility</p:attrName>
                                        </p:attrNameLst>
                                      </p:cBhvr>
                                      <p:to>
                                        <p:strVal val="visible"/>
                                      </p:to>
                                    </p:set>
                                    <p:animEffect transition="in" filter="blinds(horizontal)">
                                      <p:cBhvr>
                                        <p:cTn id="101" dur="500"/>
                                        <p:tgtEl>
                                          <p:spTgt spid="56"/>
                                        </p:tgtEl>
                                      </p:cBhvr>
                                    </p:animEffect>
                                  </p:childTnLst>
                                </p:cTn>
                              </p:par>
                            </p:childTnLst>
                          </p:cTn>
                        </p:par>
                        <p:par>
                          <p:cTn id="102" fill="hold">
                            <p:stCondLst>
                              <p:cond delay="18500"/>
                            </p:stCondLst>
                            <p:childTnLst>
                              <p:par>
                                <p:cTn id="103" presetID="3" presetClass="entr" presetSubtype="10" fill="hold" nodeType="after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blinds(horizontal)">
                                      <p:cBhvr>
                                        <p:cTn id="105" dur="500"/>
                                        <p:tgtEl>
                                          <p:spTgt spid="47"/>
                                        </p:tgtEl>
                                      </p:cBhvr>
                                    </p:animEffect>
                                  </p:childTnLst>
                                </p:cTn>
                              </p:par>
                              <p:par>
                                <p:cTn id="106" presetID="3" presetClass="entr" presetSubtype="10"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blinds(horizontal)">
                                      <p:cBhvr>
                                        <p:cTn id="108" dur="500"/>
                                        <p:tgtEl>
                                          <p:spTgt spid="48"/>
                                        </p:tgtEl>
                                      </p:cBhvr>
                                    </p:animEffect>
                                  </p:childTnLst>
                                </p:cTn>
                              </p:par>
                            </p:childTnLst>
                          </p:cTn>
                        </p:par>
                        <p:par>
                          <p:cTn id="109" fill="hold">
                            <p:stCondLst>
                              <p:cond delay="19000"/>
                            </p:stCondLst>
                            <p:childTnLst>
                              <p:par>
                                <p:cTn id="110" presetID="3" presetClass="entr" presetSubtype="10" fill="hold" nodeType="afterEffect">
                                  <p:stCondLst>
                                    <p:cond delay="0"/>
                                  </p:stCondLst>
                                  <p:childTnLst>
                                    <p:set>
                                      <p:cBhvr>
                                        <p:cTn id="111" dur="1" fill="hold">
                                          <p:stCondLst>
                                            <p:cond delay="0"/>
                                          </p:stCondLst>
                                        </p:cTn>
                                        <p:tgtEl>
                                          <p:spTgt spid="126"/>
                                        </p:tgtEl>
                                        <p:attrNameLst>
                                          <p:attrName>style.visibility</p:attrName>
                                        </p:attrNameLst>
                                      </p:cBhvr>
                                      <p:to>
                                        <p:strVal val="visible"/>
                                      </p:to>
                                    </p:set>
                                    <p:animEffect transition="in" filter="blinds(horizontal)">
                                      <p:cBhvr>
                                        <p:cTn id="112" dur="500"/>
                                        <p:tgtEl>
                                          <p:spTgt spid="126"/>
                                        </p:tgtEl>
                                      </p:cBhvr>
                                    </p:animEffect>
                                  </p:childTnLst>
                                </p:cTn>
                              </p:par>
                            </p:childTnLst>
                          </p:cTn>
                        </p:par>
                        <p:par>
                          <p:cTn id="113" fill="hold">
                            <p:stCondLst>
                              <p:cond delay="19500"/>
                            </p:stCondLst>
                            <p:childTnLst>
                              <p:par>
                                <p:cTn id="114" presetID="42" presetClass="path" presetSubtype="0" accel="50000" decel="50000" fill="hold" nodeType="afterEffect">
                                  <p:stCondLst>
                                    <p:cond delay="0"/>
                                  </p:stCondLst>
                                  <p:childTnLst>
                                    <p:animMotion origin="layout" path="M -2.77778E-6 -4.81481E-6 L -2.77778E-6 0.39792 " pathEditMode="relative" rAng="0" ptsTypes="AA">
                                      <p:cBhvr>
                                        <p:cTn id="115" dur="2000" fill="hold"/>
                                        <p:tgtEl>
                                          <p:spTgt spid="126"/>
                                        </p:tgtEl>
                                        <p:attrNameLst>
                                          <p:attrName>ppt_x</p:attrName>
                                          <p:attrName>ppt_y</p:attrName>
                                        </p:attrNameLst>
                                      </p:cBhvr>
                                      <p:rCtr x="0" y="199"/>
                                    </p:animMotion>
                                  </p:childTnLst>
                                </p:cTn>
                              </p:par>
                            </p:childTnLst>
                          </p:cTn>
                        </p:par>
                        <p:par>
                          <p:cTn id="116" fill="hold">
                            <p:stCondLst>
                              <p:cond delay="21500"/>
                            </p:stCondLst>
                            <p:childTnLst>
                              <p:par>
                                <p:cTn id="117" presetID="3" presetClass="entr" presetSubtype="10" fill="hold"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blinds(horizontal)">
                                      <p:cBhvr>
                                        <p:cTn id="119" dur="500"/>
                                        <p:tgtEl>
                                          <p:spTgt spid="57"/>
                                        </p:tgtEl>
                                      </p:cBhvr>
                                    </p:animEffect>
                                  </p:childTnLst>
                                </p:cTn>
                              </p:par>
                            </p:childTnLst>
                          </p:cTn>
                        </p:par>
                        <p:par>
                          <p:cTn id="120" fill="hold">
                            <p:stCondLst>
                              <p:cond delay="22000"/>
                            </p:stCondLst>
                            <p:childTnLst>
                              <p:par>
                                <p:cTn id="121" presetID="3" presetClass="entr" presetSubtype="10" fill="hold"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blinds(horizontal)">
                                      <p:cBhvr>
                                        <p:cTn id="123" dur="500"/>
                                        <p:tgtEl>
                                          <p:spTgt spid="49"/>
                                        </p:tgtEl>
                                      </p:cBhvr>
                                    </p:animEffect>
                                  </p:childTnLst>
                                </p:cTn>
                              </p:par>
                              <p:par>
                                <p:cTn id="124" presetID="3" presetClass="entr" presetSubtype="10" fill="hold" grpId="0" nodeType="withEffect">
                                  <p:stCondLst>
                                    <p:cond delay="0"/>
                                  </p:stCondLst>
                                  <p:childTnLst>
                                    <p:set>
                                      <p:cBhvr>
                                        <p:cTn id="125" dur="1" fill="hold">
                                          <p:stCondLst>
                                            <p:cond delay="0"/>
                                          </p:stCondLst>
                                        </p:cTn>
                                        <p:tgtEl>
                                          <p:spTgt spid="132"/>
                                        </p:tgtEl>
                                        <p:attrNameLst>
                                          <p:attrName>style.visibility</p:attrName>
                                        </p:attrNameLst>
                                      </p:cBhvr>
                                      <p:to>
                                        <p:strVal val="visible"/>
                                      </p:to>
                                    </p:set>
                                    <p:animEffect transition="in" filter="blinds(horizontal)">
                                      <p:cBhvr>
                                        <p:cTn id="126" dur="500"/>
                                        <p:tgtEl>
                                          <p:spTgt spid="132"/>
                                        </p:tgtEl>
                                      </p:cBhvr>
                                    </p:animEffect>
                                  </p:childTnLst>
                                </p:cTn>
                              </p:par>
                            </p:childTnLst>
                          </p:cTn>
                        </p:par>
                        <p:par>
                          <p:cTn id="127" fill="hold">
                            <p:stCondLst>
                              <p:cond delay="22500"/>
                            </p:stCondLst>
                            <p:childTnLst>
                              <p:par>
                                <p:cTn id="128" presetID="3" presetClass="entr" presetSubtype="10" fill="hold" nodeType="afterEffect">
                                  <p:stCondLst>
                                    <p:cond delay="0"/>
                                  </p:stCondLst>
                                  <p:childTnLst>
                                    <p:set>
                                      <p:cBhvr>
                                        <p:cTn id="129" dur="1" fill="hold">
                                          <p:stCondLst>
                                            <p:cond delay="0"/>
                                          </p:stCondLst>
                                        </p:cTn>
                                        <p:tgtEl>
                                          <p:spTgt spid="127"/>
                                        </p:tgtEl>
                                        <p:attrNameLst>
                                          <p:attrName>style.visibility</p:attrName>
                                        </p:attrNameLst>
                                      </p:cBhvr>
                                      <p:to>
                                        <p:strVal val="visible"/>
                                      </p:to>
                                    </p:set>
                                    <p:animEffect transition="in" filter="blinds(horizontal)">
                                      <p:cBhvr>
                                        <p:cTn id="130" dur="500"/>
                                        <p:tgtEl>
                                          <p:spTgt spid="127"/>
                                        </p:tgtEl>
                                      </p:cBhvr>
                                    </p:animEffect>
                                  </p:childTnLst>
                                </p:cTn>
                              </p:par>
                            </p:childTnLst>
                          </p:cTn>
                        </p:par>
                        <p:par>
                          <p:cTn id="131" fill="hold">
                            <p:stCondLst>
                              <p:cond delay="23000"/>
                            </p:stCondLst>
                            <p:childTnLst>
                              <p:par>
                                <p:cTn id="132" presetID="42" presetClass="path" presetSubtype="0" accel="50000" decel="50000" fill="hold" nodeType="afterEffect">
                                  <p:stCondLst>
                                    <p:cond delay="0"/>
                                  </p:stCondLst>
                                  <p:childTnLst>
                                    <p:animMotion origin="layout" path="M 1.38889E-6 2.59259E-6 L 0.0033 0.38889 " pathEditMode="relative" rAng="0" ptsTypes="AA">
                                      <p:cBhvr>
                                        <p:cTn id="133" dur="2000" fill="hold"/>
                                        <p:tgtEl>
                                          <p:spTgt spid="127"/>
                                        </p:tgtEl>
                                        <p:attrNameLst>
                                          <p:attrName>ppt_x</p:attrName>
                                          <p:attrName>ppt_y</p:attrName>
                                        </p:attrNameLst>
                                      </p:cBhvr>
                                      <p:rCtr x="2" y="194"/>
                                    </p:animMotion>
                                  </p:childTnLst>
                                </p:cTn>
                              </p:par>
                            </p:childTnLst>
                          </p:cTn>
                        </p:par>
                        <p:par>
                          <p:cTn id="134" fill="hold">
                            <p:stCondLst>
                              <p:cond delay="25000"/>
                            </p:stCondLst>
                            <p:childTnLst>
                              <p:par>
                                <p:cTn id="135" presetID="3" presetClass="entr" presetSubtype="10" fill="hold" nodeType="afterEffect">
                                  <p:stCondLst>
                                    <p:cond delay="0"/>
                                  </p:stCondLst>
                                  <p:childTnLst>
                                    <p:set>
                                      <p:cBhvr>
                                        <p:cTn id="136" dur="1" fill="hold">
                                          <p:stCondLst>
                                            <p:cond delay="0"/>
                                          </p:stCondLst>
                                        </p:cTn>
                                        <p:tgtEl>
                                          <p:spTgt spid="128"/>
                                        </p:tgtEl>
                                        <p:attrNameLst>
                                          <p:attrName>style.visibility</p:attrName>
                                        </p:attrNameLst>
                                      </p:cBhvr>
                                      <p:to>
                                        <p:strVal val="visible"/>
                                      </p:to>
                                    </p:set>
                                    <p:animEffect transition="in" filter="blinds(horizontal)">
                                      <p:cBhvr>
                                        <p:cTn id="137" dur="500"/>
                                        <p:tgtEl>
                                          <p:spTgt spid="128"/>
                                        </p:tgtEl>
                                      </p:cBhvr>
                                    </p:animEffect>
                                  </p:childTnLst>
                                </p:cTn>
                              </p:par>
                            </p:childTnLst>
                          </p:cTn>
                        </p:par>
                        <p:par>
                          <p:cTn id="138" fill="hold">
                            <p:stCondLst>
                              <p:cond delay="25500"/>
                            </p:stCondLst>
                            <p:childTnLst>
                              <p:par>
                                <p:cTn id="139" presetID="3" presetClass="entr" presetSubtype="10" fill="hold" nodeType="afterEffect">
                                  <p:stCondLst>
                                    <p:cond delay="0"/>
                                  </p:stCondLst>
                                  <p:childTnLst>
                                    <p:set>
                                      <p:cBhvr>
                                        <p:cTn id="140" dur="1" fill="hold">
                                          <p:stCondLst>
                                            <p:cond delay="0"/>
                                          </p:stCondLst>
                                        </p:cTn>
                                        <p:tgtEl>
                                          <p:spTgt spid="51"/>
                                        </p:tgtEl>
                                        <p:attrNameLst>
                                          <p:attrName>style.visibility</p:attrName>
                                        </p:attrNameLst>
                                      </p:cBhvr>
                                      <p:to>
                                        <p:strVal val="visible"/>
                                      </p:to>
                                    </p:set>
                                    <p:animEffect transition="in" filter="blinds(horizontal)">
                                      <p:cBhvr>
                                        <p:cTn id="141" dur="500"/>
                                        <p:tgtEl>
                                          <p:spTgt spid="51"/>
                                        </p:tgtEl>
                                      </p:cBhvr>
                                    </p:animEffect>
                                  </p:childTnLst>
                                </p:cTn>
                              </p:par>
                              <p:par>
                                <p:cTn id="142" presetID="3" presetClass="entr" presetSubtype="10" fill="hold" grpId="0" nodeType="withEffect">
                                  <p:stCondLst>
                                    <p:cond delay="0"/>
                                  </p:stCondLst>
                                  <p:childTnLst>
                                    <p:set>
                                      <p:cBhvr>
                                        <p:cTn id="143" dur="1" fill="hold">
                                          <p:stCondLst>
                                            <p:cond delay="0"/>
                                          </p:stCondLst>
                                        </p:cTn>
                                        <p:tgtEl>
                                          <p:spTgt spid="52"/>
                                        </p:tgtEl>
                                        <p:attrNameLst>
                                          <p:attrName>style.visibility</p:attrName>
                                        </p:attrNameLst>
                                      </p:cBhvr>
                                      <p:to>
                                        <p:strVal val="visible"/>
                                      </p:to>
                                    </p:set>
                                    <p:animEffect transition="in" filter="blinds(horizontal)">
                                      <p:cBhvr>
                                        <p:cTn id="144" dur="500"/>
                                        <p:tgtEl>
                                          <p:spTgt spid="52"/>
                                        </p:tgtEl>
                                      </p:cBhvr>
                                    </p:animEffect>
                                  </p:childTnLst>
                                </p:cTn>
                              </p:par>
                            </p:childTnLst>
                          </p:cTn>
                        </p:par>
                        <p:par>
                          <p:cTn id="145" fill="hold">
                            <p:stCondLst>
                              <p:cond delay="26000"/>
                            </p:stCondLst>
                            <p:childTnLst>
                              <p:par>
                                <p:cTn id="146" presetID="3" presetClass="entr" presetSubtype="10" fill="hold" nodeType="afterEffect">
                                  <p:stCondLst>
                                    <p:cond delay="0"/>
                                  </p:stCondLst>
                                  <p:childTnLst>
                                    <p:set>
                                      <p:cBhvr>
                                        <p:cTn id="147" dur="1" fill="hold">
                                          <p:stCondLst>
                                            <p:cond delay="0"/>
                                          </p:stCondLst>
                                        </p:cTn>
                                        <p:tgtEl>
                                          <p:spTgt spid="58"/>
                                        </p:tgtEl>
                                        <p:attrNameLst>
                                          <p:attrName>style.visibility</p:attrName>
                                        </p:attrNameLst>
                                      </p:cBhvr>
                                      <p:to>
                                        <p:strVal val="visible"/>
                                      </p:to>
                                    </p:set>
                                    <p:animEffect transition="in" filter="blinds(horizontal)">
                                      <p:cBhvr>
                                        <p:cTn id="148" dur="500"/>
                                        <p:tgtEl>
                                          <p:spTgt spid="58"/>
                                        </p:tgtEl>
                                      </p:cBhvr>
                                    </p:animEffect>
                                  </p:childTnLst>
                                </p:cTn>
                              </p:par>
                            </p:childTnLst>
                          </p:cTn>
                        </p:par>
                        <p:par>
                          <p:cTn id="149" fill="hold">
                            <p:stCondLst>
                              <p:cond delay="26500"/>
                            </p:stCondLst>
                            <p:childTnLst>
                              <p:par>
                                <p:cTn id="150" presetID="42" presetClass="path" presetSubtype="0" accel="50000" decel="50000" fill="hold" nodeType="afterEffect">
                                  <p:stCondLst>
                                    <p:cond delay="0"/>
                                  </p:stCondLst>
                                  <p:childTnLst>
                                    <p:animMotion origin="layout" path="M 1.38889E-6 -2.22222E-6 L -0.00261 0.39908 " pathEditMode="relative" rAng="0" ptsTypes="AA">
                                      <p:cBhvr>
                                        <p:cTn id="151" dur="2000" fill="hold"/>
                                        <p:tgtEl>
                                          <p:spTgt spid="128"/>
                                        </p:tgtEl>
                                        <p:attrNameLst>
                                          <p:attrName>ppt_x</p:attrName>
                                          <p:attrName>ppt_y</p:attrName>
                                        </p:attrNameLst>
                                      </p:cBhvr>
                                      <p:rCtr x="-1" y="200"/>
                                    </p:animMotion>
                                  </p:childTnLst>
                                </p:cTn>
                              </p:par>
                            </p:childTnLst>
                          </p:cTn>
                        </p:par>
                        <p:par>
                          <p:cTn id="152" fill="hold">
                            <p:stCondLst>
                              <p:cond delay="28500"/>
                            </p:stCondLst>
                            <p:childTnLst>
                              <p:par>
                                <p:cTn id="153" presetID="3" presetClass="entr" presetSubtype="10" fill="hold" nodeType="afterEffect">
                                  <p:stCondLst>
                                    <p:cond delay="0"/>
                                  </p:stCondLst>
                                  <p:childTnLst>
                                    <p:set>
                                      <p:cBhvr>
                                        <p:cTn id="154" dur="1" fill="hold">
                                          <p:stCondLst>
                                            <p:cond delay="0"/>
                                          </p:stCondLst>
                                        </p:cTn>
                                        <p:tgtEl>
                                          <p:spTgt spid="133">
                                            <p:txEl>
                                              <p:pRg st="0" end="0"/>
                                            </p:txEl>
                                          </p:spTgt>
                                        </p:tgtEl>
                                        <p:attrNameLst>
                                          <p:attrName>style.visibility</p:attrName>
                                        </p:attrNameLst>
                                      </p:cBhvr>
                                      <p:to>
                                        <p:strVal val="visible"/>
                                      </p:to>
                                    </p:set>
                                    <p:animEffect transition="in" filter="blinds(horizontal)">
                                      <p:cBhvr>
                                        <p:cTn id="155" dur="500"/>
                                        <p:tgtEl>
                                          <p:spTgt spid="133">
                                            <p:txEl>
                                              <p:pRg st="0" end="0"/>
                                            </p:txEl>
                                          </p:spTgt>
                                        </p:tgtEl>
                                      </p:cBhvr>
                                    </p:animEffect>
                                  </p:childTnLst>
                                </p:cTn>
                              </p:par>
                            </p:childTnLst>
                          </p:cTn>
                        </p:par>
                        <p:par>
                          <p:cTn id="156" fill="hold">
                            <p:stCondLst>
                              <p:cond delay="29000"/>
                            </p:stCondLst>
                            <p:childTnLst>
                              <p:par>
                                <p:cTn id="157" presetID="3" presetClass="entr" presetSubtype="10" fill="hold" nodeType="afterEffect">
                                  <p:stCondLst>
                                    <p:cond delay="0"/>
                                  </p:stCondLst>
                                  <p:childTnLst>
                                    <p:set>
                                      <p:cBhvr>
                                        <p:cTn id="158" dur="1" fill="hold">
                                          <p:stCondLst>
                                            <p:cond delay="0"/>
                                          </p:stCondLst>
                                        </p:cTn>
                                        <p:tgtEl>
                                          <p:spTgt spid="133">
                                            <p:txEl>
                                              <p:pRg st="1" end="1"/>
                                            </p:txEl>
                                          </p:spTgt>
                                        </p:tgtEl>
                                        <p:attrNameLst>
                                          <p:attrName>style.visibility</p:attrName>
                                        </p:attrNameLst>
                                      </p:cBhvr>
                                      <p:to>
                                        <p:strVal val="visible"/>
                                      </p:to>
                                    </p:set>
                                    <p:animEffect transition="in" filter="blinds(horizontal)">
                                      <p:cBhvr>
                                        <p:cTn id="159" dur="500"/>
                                        <p:tgtEl>
                                          <p:spTgt spid="133">
                                            <p:txEl>
                                              <p:pRg st="1" end="1"/>
                                            </p:txEl>
                                          </p:spTgt>
                                        </p:tgtEl>
                                      </p:cBhvr>
                                    </p:animEffect>
                                  </p:childTnLst>
                                </p:cTn>
                              </p:par>
                            </p:childTnLst>
                          </p:cTn>
                        </p:par>
                        <p:par>
                          <p:cTn id="160" fill="hold">
                            <p:stCondLst>
                              <p:cond delay="29500"/>
                            </p:stCondLst>
                            <p:childTnLst>
                              <p:par>
                                <p:cTn id="161" presetID="3" presetClass="entr" presetSubtype="10" fill="hold" nodeType="afterEffect">
                                  <p:stCondLst>
                                    <p:cond delay="0"/>
                                  </p:stCondLst>
                                  <p:childTnLst>
                                    <p:set>
                                      <p:cBhvr>
                                        <p:cTn id="162" dur="1" fill="hold">
                                          <p:stCondLst>
                                            <p:cond delay="0"/>
                                          </p:stCondLst>
                                        </p:cTn>
                                        <p:tgtEl>
                                          <p:spTgt spid="133">
                                            <p:txEl>
                                              <p:pRg st="2" end="2"/>
                                            </p:txEl>
                                          </p:spTgt>
                                        </p:tgtEl>
                                        <p:attrNameLst>
                                          <p:attrName>style.visibility</p:attrName>
                                        </p:attrNameLst>
                                      </p:cBhvr>
                                      <p:to>
                                        <p:strVal val="visible"/>
                                      </p:to>
                                    </p:set>
                                    <p:animEffect transition="in" filter="blinds(horizontal)">
                                      <p:cBhvr>
                                        <p:cTn id="163" dur="500"/>
                                        <p:tgtEl>
                                          <p:spTgt spid="133">
                                            <p:txEl>
                                              <p:pRg st="2" end="2"/>
                                            </p:txEl>
                                          </p:spTgt>
                                        </p:tgtEl>
                                      </p:cBhvr>
                                    </p:animEffect>
                                  </p:childTnLst>
                                </p:cTn>
                              </p:par>
                            </p:childTnLst>
                          </p:cTn>
                        </p:par>
                        <p:par>
                          <p:cTn id="164" fill="hold">
                            <p:stCondLst>
                              <p:cond delay="30000"/>
                            </p:stCondLst>
                            <p:childTnLst>
                              <p:par>
                                <p:cTn id="165" presetID="3" presetClass="entr" presetSubtype="10" fill="hold" nodeType="afterEffect">
                                  <p:stCondLst>
                                    <p:cond delay="0"/>
                                  </p:stCondLst>
                                  <p:childTnLst>
                                    <p:set>
                                      <p:cBhvr>
                                        <p:cTn id="166" dur="1" fill="hold">
                                          <p:stCondLst>
                                            <p:cond delay="0"/>
                                          </p:stCondLst>
                                        </p:cTn>
                                        <p:tgtEl>
                                          <p:spTgt spid="133">
                                            <p:txEl>
                                              <p:pRg st="3" end="3"/>
                                            </p:txEl>
                                          </p:spTgt>
                                        </p:tgtEl>
                                        <p:attrNameLst>
                                          <p:attrName>style.visibility</p:attrName>
                                        </p:attrNameLst>
                                      </p:cBhvr>
                                      <p:to>
                                        <p:strVal val="visible"/>
                                      </p:to>
                                    </p:set>
                                    <p:animEffect transition="in" filter="blinds(horizontal)">
                                      <p:cBhvr>
                                        <p:cTn id="167" dur="500"/>
                                        <p:tgtEl>
                                          <p:spTgt spid="133">
                                            <p:txEl>
                                              <p:pRg st="3" end="3"/>
                                            </p:txEl>
                                          </p:spTgt>
                                        </p:tgtEl>
                                      </p:cBhvr>
                                    </p:animEffect>
                                  </p:childTnLst>
                                </p:cTn>
                              </p:par>
                            </p:childTnLst>
                          </p:cTn>
                        </p:par>
                        <p:par>
                          <p:cTn id="168" fill="hold">
                            <p:stCondLst>
                              <p:cond delay="30500"/>
                            </p:stCondLst>
                            <p:childTnLst>
                              <p:par>
                                <p:cTn id="169" presetID="3" presetClass="entr" presetSubtype="10" fill="hold" nodeType="afterEffect">
                                  <p:stCondLst>
                                    <p:cond delay="0"/>
                                  </p:stCondLst>
                                  <p:childTnLst>
                                    <p:set>
                                      <p:cBhvr>
                                        <p:cTn id="170" dur="1" fill="hold">
                                          <p:stCondLst>
                                            <p:cond delay="0"/>
                                          </p:stCondLst>
                                        </p:cTn>
                                        <p:tgtEl>
                                          <p:spTgt spid="133">
                                            <p:txEl>
                                              <p:pRg st="4" end="4"/>
                                            </p:txEl>
                                          </p:spTgt>
                                        </p:tgtEl>
                                        <p:attrNameLst>
                                          <p:attrName>style.visibility</p:attrName>
                                        </p:attrNameLst>
                                      </p:cBhvr>
                                      <p:to>
                                        <p:strVal val="visible"/>
                                      </p:to>
                                    </p:set>
                                    <p:animEffect transition="in" filter="blinds(horizontal)">
                                      <p:cBhvr>
                                        <p:cTn id="171" dur="500"/>
                                        <p:tgtEl>
                                          <p:spTgt spid="13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2" grpId="0"/>
      <p:bldP spid="39" grpId="0"/>
      <p:bldP spid="44" grpId="0"/>
      <p:bldP spid="48" grpId="0"/>
      <p:bldP spid="52" grpId="0"/>
      <p:bldP spid="131" grpId="0"/>
      <p:bldP spid="1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6340"/>
            <a:ext cx="9144000" cy="1329595"/>
          </a:xfrm>
        </p:spPr>
        <p:txBody>
          <a:bodyPr/>
          <a:lstStyle/>
          <a:p>
            <a:pPr algn="ctr"/>
            <a:r>
              <a:rPr lang="en-US" dirty="0" smtClean="0"/>
              <a:t>Reducing the Carbon Footprint of Spam: Forefront DNSBL</a:t>
            </a:r>
            <a:endParaRPr lang="en-US" dirty="0"/>
          </a:p>
        </p:txBody>
      </p:sp>
      <p:sp>
        <p:nvSpPr>
          <p:cNvPr id="3" name="Text Placeholder 2"/>
          <p:cNvSpPr>
            <a:spLocks noGrp="1"/>
          </p:cNvSpPr>
          <p:nvPr>
            <p:ph type="body" sz="quarter" idx="10"/>
          </p:nvPr>
        </p:nvSpPr>
        <p:spPr>
          <a:xfrm>
            <a:off x="202301" y="1621944"/>
            <a:ext cx="8836503" cy="4495633"/>
          </a:xfrm>
        </p:spPr>
        <p:txBody>
          <a:bodyPr/>
          <a:lstStyle/>
          <a:p>
            <a:r>
              <a:rPr lang="en-US" sz="2800" dirty="0" smtClean="0"/>
              <a:t>Implemented as SMTP Receive Agent, configuration/maintenance-free feature,</a:t>
            </a:r>
          </a:p>
          <a:p>
            <a:r>
              <a:rPr lang="en-US" sz="2800" dirty="0" smtClean="0"/>
              <a:t>Multiple external and internal RBL providers with continuous flow of feeds,</a:t>
            </a:r>
          </a:p>
          <a:p>
            <a:r>
              <a:rPr lang="en-US" sz="2800" dirty="0" smtClean="0"/>
              <a:t>Queries sent to Forefront-owned DNS infrastructure,</a:t>
            </a:r>
          </a:p>
          <a:p>
            <a:r>
              <a:rPr lang="en-US" sz="2800" dirty="0" smtClean="0"/>
              <a:t>Efficiency:  based on internal MSIT numbers 80-85% of all incoming connection requests being denied by DNSBL,</a:t>
            </a:r>
          </a:p>
          <a:p>
            <a:r>
              <a:rPr lang="en-US" sz="2800" dirty="0" smtClean="0"/>
              <a:t>Rejection response is actionable (to help with the corrective actions: “550 5.7.1  Do </a:t>
            </a:r>
            <a:r>
              <a:rPr lang="en-US" sz="2800" i="1" u="sng" dirty="0" smtClean="0">
                <a:solidFill>
                  <a:schemeClr val="tx1"/>
                </a:solidFill>
                <a:effectLst>
                  <a:outerShdw blurRad="38100" dist="38100" dir="2700000" algn="tl">
                    <a:srgbClr val="000000">
                      <a:alpha val="43137"/>
                    </a:srgbClr>
                  </a:outerShdw>
                </a:effectLst>
              </a:rPr>
              <a:t>this</a:t>
            </a:r>
            <a:r>
              <a:rPr lang="en-US" sz="2800" dirty="0" smtClean="0">
                <a:effectLst>
                  <a:outerShdw blurRad="38100" dist="38100" dir="2700000" algn="tl">
                    <a:srgbClr val="000000">
                      <a:alpha val="43137"/>
                    </a:srgbClr>
                  </a:outerShdw>
                </a:effectLst>
              </a:rPr>
              <a:t> </a:t>
            </a:r>
            <a:r>
              <a:rPr lang="en-US" sz="2800" dirty="0" smtClean="0"/>
              <a:t>to get the IP removed from the DNSBL list…”</a:t>
            </a:r>
          </a:p>
          <a:p>
            <a:endParaRPr lang="en-US" sz="2800" dirty="0" smtClean="0"/>
          </a:p>
          <a:p>
            <a:endParaRPr lang="en-US" sz="2800" dirty="0" smtClean="0"/>
          </a:p>
          <a:p>
            <a:endParaRPr lang="en-US" sz="2800" dirty="0" smtClean="0"/>
          </a:p>
          <a:p>
            <a:endParaRPr lang="en-US" sz="2800" dirty="0" smtClean="0"/>
          </a:p>
          <a:p>
            <a:endParaRPr lang="en-US" dirty="0" smtClean="0"/>
          </a:p>
          <a:p>
            <a:endParaRPr lang="en-US" dirty="0"/>
          </a:p>
        </p:txBody>
      </p:sp>
      <p:pic>
        <p:nvPicPr>
          <p:cNvPr id="5" name="Picture 2"/>
          <p:cNvPicPr>
            <a:picLocks noChangeAspect="1" noChangeArrowheads="1"/>
          </p:cNvPicPr>
          <p:nvPr/>
        </p:nvPicPr>
        <p:blipFill>
          <a:blip r:embed="rId3"/>
          <a:srcRect/>
          <a:stretch>
            <a:fillRect/>
          </a:stretch>
        </p:blipFill>
        <p:spPr bwMode="auto">
          <a:xfrm>
            <a:off x="527505" y="2104908"/>
            <a:ext cx="8096250" cy="3190875"/>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subTnLst>
                                    <p:set>
                                      <p:cBhvr override="childStyle">
                                        <p:cTn dur="1" fill="hold" display="0" masterRel="nextClick" afterEffect="1"/>
                                        <p:tgtEl>
                                          <p:spTgt spid="3">
                                            <p:txEl>
                                              <p:pRg st="0" end="0"/>
                                            </p:txEl>
                                          </p:spTgt>
                                        </p:tgtEl>
                                        <p:attrNameLst>
                                          <p:attrName>style.visibility</p:attrName>
                                        </p:attrNameLst>
                                      </p:cBhvr>
                                      <p:to>
                                        <p:strVal val="hidden"/>
                                      </p:to>
                                    </p:set>
                                  </p:sub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subTnLst>
                                    <p:set>
                                      <p:cBhvr override="childStyle">
                                        <p:cTn dur="1" fill="hold" display="0" masterRel="nextClick" afterEffect="1"/>
                                        <p:tgtEl>
                                          <p:spTgt spid="3">
                                            <p:txEl>
                                              <p:pRg st="1" end="1"/>
                                            </p:txEl>
                                          </p:spTgt>
                                        </p:tgtEl>
                                        <p:attrNameLst>
                                          <p:attrName>style.visibility</p:attrName>
                                        </p:attrNameLst>
                                      </p:cBhvr>
                                      <p:to>
                                        <p:strVal val="hidden"/>
                                      </p:to>
                                    </p:set>
                                  </p:sub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subTnLst>
                                    <p:set>
                                      <p:cBhvr override="childStyle">
                                        <p:cTn dur="1" fill="hold" display="0" masterRel="nextClick" afterEffect="1"/>
                                        <p:tgtEl>
                                          <p:spTgt spid="3">
                                            <p:txEl>
                                              <p:pRg st="2" end="2"/>
                                            </p:txEl>
                                          </p:spTgt>
                                        </p:tgtEl>
                                        <p:attrNameLst>
                                          <p:attrName>style.visibility</p:attrName>
                                        </p:attrNameLst>
                                      </p:cBhvr>
                                      <p:to>
                                        <p:strVal val="hidden"/>
                                      </p:to>
                                    </p:set>
                                  </p:sub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subTnLst>
                                    <p:set>
                                      <p:cBhvr override="childStyle">
                                        <p:cTn dur="1" fill="hold" display="0" masterRel="nextClick" afterEffect="1"/>
                                        <p:tgtEl>
                                          <p:spTgt spid="3">
                                            <p:txEl>
                                              <p:pRg st="3" end="3"/>
                                            </p:txEl>
                                          </p:spTgt>
                                        </p:tgtEl>
                                        <p:attrNameLst>
                                          <p:attrName>style.visibility</p:attrName>
                                        </p:attrNameLst>
                                      </p:cBhvr>
                                      <p:to>
                                        <p:strVal val="hidden"/>
                                      </p:to>
                                    </p:set>
                                  </p:sub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subTnLst>
                                    <p:set>
                                      <p:cBhvr override="childStyle">
                                        <p:cTn dur="1" fill="hold" display="0" masterRel="nextClick" afterEffect="1"/>
                                        <p:tgtEl>
                                          <p:spTgt spid="3">
                                            <p:txEl>
                                              <p:pRg st="4" end="4"/>
                                            </p:txEl>
                                          </p:spTgt>
                                        </p:tgtEl>
                                        <p:attrNameLst>
                                          <p:attrName>style.visibility</p:attrName>
                                        </p:attrNameLst>
                                      </p:cBhvr>
                                      <p:to>
                                        <p:strVal val="hidden"/>
                                      </p:to>
                                    </p:set>
                                  </p:sub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4949" name="Picture 5" descr="disc with man"/>
          <p:cNvPicPr>
            <a:picLocks noChangeAspect="1" noChangeArrowheads="1"/>
          </p:cNvPicPr>
          <p:nvPr/>
        </p:nvPicPr>
        <p:blipFill>
          <a:blip r:embed="rId3"/>
          <a:srcRect/>
          <a:stretch>
            <a:fillRect/>
          </a:stretch>
        </p:blipFill>
        <p:spPr bwMode="auto">
          <a:xfrm>
            <a:off x="7169150" y="2386013"/>
            <a:ext cx="1203325" cy="1611312"/>
          </a:xfrm>
          <a:prstGeom prst="rect">
            <a:avLst/>
          </a:prstGeom>
          <a:noFill/>
        </p:spPr>
      </p:pic>
      <p:pic>
        <p:nvPicPr>
          <p:cNvPr id="594954" name="Picture 10" descr="spammer"/>
          <p:cNvPicPr>
            <a:picLocks noChangeAspect="1" noChangeArrowheads="1"/>
          </p:cNvPicPr>
          <p:nvPr/>
        </p:nvPicPr>
        <p:blipFill>
          <a:blip r:embed="rId4"/>
          <a:srcRect/>
          <a:stretch>
            <a:fillRect/>
          </a:stretch>
        </p:blipFill>
        <p:spPr bwMode="ltGray">
          <a:xfrm>
            <a:off x="1072313" y="2413347"/>
            <a:ext cx="1449387" cy="1338263"/>
          </a:xfrm>
          <a:prstGeom prst="rect">
            <a:avLst/>
          </a:prstGeom>
          <a:noFill/>
        </p:spPr>
      </p:pic>
      <p:pic>
        <p:nvPicPr>
          <p:cNvPr id="594957" name="Picture 13" descr="spam arrow"/>
          <p:cNvPicPr>
            <a:picLocks noChangeAspect="1" noChangeArrowheads="1"/>
          </p:cNvPicPr>
          <p:nvPr/>
        </p:nvPicPr>
        <p:blipFill>
          <a:blip r:embed="rId5"/>
          <a:srcRect/>
          <a:stretch>
            <a:fillRect/>
          </a:stretch>
        </p:blipFill>
        <p:spPr bwMode="auto">
          <a:xfrm>
            <a:off x="2247988" y="3017578"/>
            <a:ext cx="1009650" cy="687388"/>
          </a:xfrm>
          <a:prstGeom prst="rect">
            <a:avLst/>
          </a:prstGeom>
          <a:noFill/>
        </p:spPr>
      </p:pic>
      <p:pic>
        <p:nvPicPr>
          <p:cNvPr id="594970" name="Picture 26" descr="star 1"/>
          <p:cNvPicPr>
            <a:picLocks noChangeAspect="1" noChangeArrowheads="1"/>
          </p:cNvPicPr>
          <p:nvPr/>
        </p:nvPicPr>
        <p:blipFill>
          <a:blip r:embed="rId6"/>
          <a:srcRect/>
          <a:stretch>
            <a:fillRect/>
          </a:stretch>
        </p:blipFill>
        <p:spPr bwMode="auto">
          <a:xfrm>
            <a:off x="340492" y="4762888"/>
            <a:ext cx="765175" cy="765175"/>
          </a:xfrm>
          <a:prstGeom prst="rect">
            <a:avLst/>
          </a:prstGeom>
          <a:noFill/>
        </p:spPr>
      </p:pic>
      <p:pic>
        <p:nvPicPr>
          <p:cNvPr id="594971" name="Picture 27" descr="star 2"/>
          <p:cNvPicPr>
            <a:picLocks noChangeAspect="1" noChangeArrowheads="1"/>
          </p:cNvPicPr>
          <p:nvPr/>
        </p:nvPicPr>
        <p:blipFill>
          <a:blip r:embed="rId7"/>
          <a:srcRect/>
          <a:stretch>
            <a:fillRect/>
          </a:stretch>
        </p:blipFill>
        <p:spPr bwMode="auto">
          <a:xfrm>
            <a:off x="8008620" y="4506504"/>
            <a:ext cx="771525" cy="771525"/>
          </a:xfrm>
          <a:prstGeom prst="rect">
            <a:avLst/>
          </a:prstGeom>
          <a:noFill/>
        </p:spPr>
      </p:pic>
      <p:sp>
        <p:nvSpPr>
          <p:cNvPr id="594989" name="Text Box 45"/>
          <p:cNvSpPr txBox="1">
            <a:spLocks noChangeArrowheads="1"/>
          </p:cNvSpPr>
          <p:nvPr/>
        </p:nvSpPr>
        <p:spPr bwMode="auto">
          <a:xfrm>
            <a:off x="7043054" y="3807960"/>
            <a:ext cx="1897764" cy="369332"/>
          </a:xfrm>
          <a:prstGeom prst="rect">
            <a:avLst/>
          </a:prstGeom>
          <a:noFill/>
          <a:ln w="12700" algn="ctr">
            <a:noFill/>
            <a:miter lim="800000"/>
            <a:headEnd/>
            <a:tailEnd/>
          </a:ln>
          <a:effectLst/>
        </p:spPr>
        <p:txBody>
          <a:bodyPr wrap="none">
            <a:spAutoFit/>
          </a:bodyPr>
          <a:lstStyle/>
          <a:p>
            <a:pPr algn="ctr" eaLnBrk="0" hangingPunct="0">
              <a:lnSpc>
                <a:spcPct val="100000"/>
              </a:lnSpc>
              <a:spcBef>
                <a:spcPct val="0"/>
              </a:spcBef>
              <a:buClrTx/>
              <a:buSzTx/>
              <a:buFontTx/>
              <a:buNone/>
            </a:pPr>
            <a:r>
              <a:rPr lang="en-US" dirty="0" smtClean="0">
                <a:effectLst>
                  <a:outerShdw blurRad="38100" dist="38100" dir="2700000" algn="tl">
                    <a:srgbClr val="000000"/>
                  </a:outerShdw>
                </a:effectLst>
              </a:rPr>
              <a:t>External recipient</a:t>
            </a:r>
            <a:endParaRPr lang="en-US" sz="1800" dirty="0">
              <a:effectLst>
                <a:outerShdw blurRad="38100" dist="38100" dir="2700000" algn="tl">
                  <a:srgbClr val="000000"/>
                </a:outerShdw>
              </a:effectLst>
            </a:endParaRPr>
          </a:p>
        </p:txBody>
      </p:sp>
      <p:pic>
        <p:nvPicPr>
          <p:cNvPr id="594996" name="Picture 52" descr="email w shadow"/>
          <p:cNvPicPr>
            <a:picLocks noChangeAspect="1" noChangeArrowheads="1"/>
          </p:cNvPicPr>
          <p:nvPr/>
        </p:nvPicPr>
        <p:blipFill>
          <a:blip r:embed="rId8"/>
          <a:srcRect/>
          <a:stretch>
            <a:fillRect/>
          </a:stretch>
        </p:blipFill>
        <p:spPr bwMode="auto">
          <a:xfrm>
            <a:off x="592052" y="2784389"/>
            <a:ext cx="849313" cy="788987"/>
          </a:xfrm>
          <a:prstGeom prst="rect">
            <a:avLst/>
          </a:prstGeom>
          <a:noFill/>
        </p:spPr>
      </p:pic>
      <p:sp>
        <p:nvSpPr>
          <p:cNvPr id="594998" name="Text Box 54"/>
          <p:cNvSpPr txBox="1">
            <a:spLocks noChangeArrowheads="1"/>
          </p:cNvSpPr>
          <p:nvPr/>
        </p:nvSpPr>
        <p:spPr bwMode="auto">
          <a:xfrm>
            <a:off x="1035628" y="5158740"/>
            <a:ext cx="3532909" cy="941796"/>
          </a:xfrm>
          <a:prstGeom prst="rect">
            <a:avLst/>
          </a:prstGeom>
          <a:noFill/>
          <a:ln w="9525">
            <a:noFill/>
            <a:miter lim="800000"/>
            <a:headEnd/>
            <a:tailEnd/>
          </a:ln>
          <a:effectLst/>
        </p:spPr>
        <p:txBody>
          <a:bodyPr wrap="square">
            <a:spAutoFit/>
          </a:bodyPr>
          <a:lstStyle/>
          <a:p>
            <a:pPr>
              <a:lnSpc>
                <a:spcPct val="85000"/>
              </a:lnSpc>
              <a:spcBef>
                <a:spcPct val="10000"/>
              </a:spcBef>
              <a:buClrTx/>
              <a:buSzTx/>
              <a:buFontTx/>
              <a:buNone/>
            </a:pPr>
            <a:r>
              <a:rPr lang="en-US" dirty="0" smtClean="0">
                <a:solidFill>
                  <a:schemeClr val="accent1"/>
                </a:solidFill>
                <a:effectLst>
                  <a:outerShdw blurRad="38100" dist="38100" dir="2700000" algn="tl">
                    <a:srgbClr val="000000"/>
                  </a:outerShdw>
                </a:effectLst>
              </a:rPr>
              <a:t>Anti-Backscatter Agent:</a:t>
            </a:r>
          </a:p>
          <a:p>
            <a:pPr marL="242888" lvl="1" indent="-241300">
              <a:lnSpc>
                <a:spcPct val="85000"/>
              </a:lnSpc>
              <a:spcBef>
                <a:spcPct val="10000"/>
              </a:spcBef>
              <a:buSzPct val="125000"/>
              <a:buFontTx/>
              <a:buChar char="•"/>
            </a:pPr>
            <a:r>
              <a:rPr lang="en-US" sz="1400" dirty="0" smtClean="0">
                <a:effectLst>
                  <a:outerShdw blurRad="38100" dist="38100" dir="2700000" algn="tl">
                    <a:srgbClr val="000000"/>
                  </a:outerShdw>
                </a:effectLst>
              </a:rPr>
              <a:t>Implemented as </a:t>
            </a:r>
            <a:r>
              <a:rPr lang="en-US" sz="1400" dirty="0" err="1" smtClean="0">
                <a:effectLst>
                  <a:outerShdw blurRad="38100" dist="38100" dir="2700000" algn="tl">
                    <a:srgbClr val="000000"/>
                  </a:outerShdw>
                </a:effectLst>
              </a:rPr>
              <a:t>RoutingAgent</a:t>
            </a:r>
            <a:r>
              <a:rPr lang="en-US" sz="1400" dirty="0" smtClean="0">
                <a:effectLst>
                  <a:outerShdw blurRad="38100" dist="38100" dir="2700000" algn="tl">
                    <a:srgbClr val="000000"/>
                  </a:outerShdw>
                </a:effectLst>
              </a:rPr>
              <a:t> </a:t>
            </a: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Acts only on Outbound mail</a:t>
            </a: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Attaches a token to P1.MailFrom:</a:t>
            </a:r>
            <a:endParaRPr lang="en-US" sz="1400" dirty="0">
              <a:effectLst>
                <a:outerShdw blurRad="38100" dist="38100" dir="2700000" algn="tl">
                  <a:srgbClr val="000000"/>
                </a:outerShdw>
              </a:effectLst>
            </a:endParaRPr>
          </a:p>
        </p:txBody>
      </p:sp>
      <p:sp>
        <p:nvSpPr>
          <p:cNvPr id="594999" name="Text Box 55"/>
          <p:cNvSpPr txBox="1">
            <a:spLocks noChangeArrowheads="1"/>
          </p:cNvSpPr>
          <p:nvPr/>
        </p:nvSpPr>
        <p:spPr bwMode="auto">
          <a:xfrm>
            <a:off x="6477000" y="5024664"/>
            <a:ext cx="2568631" cy="1124923"/>
          </a:xfrm>
          <a:prstGeom prst="rect">
            <a:avLst/>
          </a:prstGeom>
          <a:noFill/>
          <a:ln w="9525" algn="ctr">
            <a:noFill/>
            <a:miter lim="800000"/>
            <a:headEnd/>
            <a:tailEnd/>
          </a:ln>
          <a:effectLst/>
        </p:spPr>
        <p:txBody>
          <a:bodyPr wrap="square">
            <a:spAutoFit/>
          </a:bodyPr>
          <a:lstStyle/>
          <a:p>
            <a:pPr>
              <a:lnSpc>
                <a:spcPct val="85000"/>
              </a:lnSpc>
              <a:spcBef>
                <a:spcPct val="10000"/>
              </a:spcBef>
              <a:buClrTx/>
              <a:buSzTx/>
              <a:buFontTx/>
              <a:buNone/>
            </a:pPr>
            <a:r>
              <a:rPr lang="en-US" sz="1800" dirty="0" smtClean="0">
                <a:solidFill>
                  <a:schemeClr val="accent1"/>
                </a:solidFill>
                <a:effectLst>
                  <a:outerShdw blurRad="38100" dist="38100" dir="2700000" algn="tl">
                    <a:srgbClr val="000000"/>
                  </a:outerShdw>
                </a:effectLst>
              </a:rPr>
              <a:t>Token Definition:</a:t>
            </a:r>
            <a:endParaRPr lang="en-US" sz="1800" dirty="0">
              <a:solidFill>
                <a:schemeClr val="accent1"/>
              </a:solidFill>
              <a:effectLst>
                <a:outerShdw blurRad="38100" dist="38100" dir="2700000" algn="tl">
                  <a:srgbClr val="000000"/>
                </a:outerShdw>
              </a:effectLst>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BATV-compliant</a:t>
            </a:r>
            <a:endParaRPr lang="en-US" sz="1400" dirty="0">
              <a:effectLst>
                <a:outerShdw blurRad="38100" dist="38100" dir="2700000" algn="tl">
                  <a:srgbClr val="000000"/>
                </a:outerShdw>
              </a:effectLst>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Hashed tag (based off a key, time, sender, expiration, etc.)</a:t>
            </a:r>
            <a:endParaRPr lang="en-US" sz="1400" dirty="0">
              <a:effectLst>
                <a:outerShdw blurRad="38100" dist="38100" dir="2700000" algn="tl">
                  <a:srgbClr val="000000"/>
                </a:outerShdw>
              </a:effectLst>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Keys maintained and rotated</a:t>
            </a:r>
            <a:endParaRPr lang="en-US" sz="1400" dirty="0">
              <a:effectLst>
                <a:outerShdw blurRad="38100" dist="38100" dir="2700000" algn="tl">
                  <a:srgbClr val="000000"/>
                </a:outerShdw>
              </a:effectLst>
            </a:endParaRPr>
          </a:p>
        </p:txBody>
      </p:sp>
      <p:sp>
        <p:nvSpPr>
          <p:cNvPr id="56" name="Title 1"/>
          <p:cNvSpPr>
            <a:spLocks noGrp="1"/>
          </p:cNvSpPr>
          <p:nvPr>
            <p:ph type="title"/>
          </p:nvPr>
        </p:nvSpPr>
        <p:spPr>
          <a:xfrm>
            <a:off x="0" y="62340"/>
            <a:ext cx="9144000" cy="1107996"/>
          </a:xfrm>
        </p:spPr>
        <p:txBody>
          <a:bodyPr/>
          <a:lstStyle/>
          <a:p>
            <a:pPr algn="ctr"/>
            <a:r>
              <a:rPr sz="4000" dirty="0" smtClean="0"/>
              <a:t>"</a:t>
            </a:r>
            <a:r>
              <a:rPr sz="4000" i="1" dirty="0" smtClean="0"/>
              <a:t>Why </a:t>
            </a:r>
            <a:r>
              <a:rPr lang="en-US" sz="4000" i="1" dirty="0" smtClean="0"/>
              <a:t>I</a:t>
            </a:r>
            <a:r>
              <a:rPr sz="4000" i="1" dirty="0" smtClean="0"/>
              <a:t>'m getting this NDR??!</a:t>
            </a:r>
            <a:r>
              <a:rPr sz="4000" dirty="0" smtClean="0"/>
              <a:t>" </a:t>
            </a:r>
            <a:br>
              <a:rPr sz="4000" dirty="0" smtClean="0"/>
            </a:br>
            <a:r>
              <a:rPr sz="4000" dirty="0" smtClean="0"/>
              <a:t>Forefront Backscatter Protection</a:t>
            </a:r>
            <a:endParaRPr lang="en-US" sz="4000" dirty="0"/>
          </a:p>
        </p:txBody>
      </p:sp>
      <p:sp>
        <p:nvSpPr>
          <p:cNvPr id="57" name="Text Box 45"/>
          <p:cNvSpPr txBox="1">
            <a:spLocks noChangeArrowheads="1"/>
          </p:cNvSpPr>
          <p:nvPr/>
        </p:nvSpPr>
        <p:spPr bwMode="auto">
          <a:xfrm>
            <a:off x="998739" y="3777472"/>
            <a:ext cx="1846467" cy="646331"/>
          </a:xfrm>
          <a:prstGeom prst="rect">
            <a:avLst/>
          </a:prstGeom>
          <a:noFill/>
          <a:ln w="12700" algn="ctr">
            <a:noFill/>
            <a:miter lim="800000"/>
            <a:headEnd/>
            <a:tailEnd/>
          </a:ln>
          <a:effectLst/>
        </p:spPr>
        <p:txBody>
          <a:bodyPr wrap="none">
            <a:spAutoFit/>
          </a:bodyPr>
          <a:lstStyle/>
          <a:p>
            <a:pPr algn="ctr" eaLnBrk="0" hangingPunct="0">
              <a:lnSpc>
                <a:spcPct val="100000"/>
              </a:lnSpc>
              <a:spcBef>
                <a:spcPct val="0"/>
              </a:spcBef>
              <a:buClrTx/>
              <a:buSzTx/>
              <a:buFontTx/>
              <a:buNone/>
            </a:pPr>
            <a:r>
              <a:rPr lang="en-US" dirty="0" smtClean="0">
                <a:effectLst>
                  <a:outerShdw blurRad="38100" dist="38100" dir="2700000" algn="tl">
                    <a:srgbClr val="000000"/>
                  </a:outerShdw>
                </a:effectLst>
              </a:rPr>
              <a:t>Exchange internal</a:t>
            </a:r>
          </a:p>
          <a:p>
            <a:pPr algn="ctr" eaLnBrk="0" hangingPunct="0">
              <a:lnSpc>
                <a:spcPct val="100000"/>
              </a:lnSpc>
              <a:spcBef>
                <a:spcPct val="0"/>
              </a:spcBef>
              <a:buClrTx/>
              <a:buSzTx/>
              <a:buFontTx/>
              <a:buNone/>
            </a:pPr>
            <a:r>
              <a:rPr lang="en-US" sz="1800" dirty="0" smtClean="0">
                <a:effectLst>
                  <a:outerShdw blurRad="38100" dist="38100" dir="2700000" algn="tl">
                    <a:srgbClr val="000000"/>
                  </a:outerShdw>
                </a:effectLst>
              </a:rPr>
              <a:t>sender</a:t>
            </a:r>
            <a:endParaRPr lang="en-US" sz="1800" dirty="0">
              <a:effectLst>
                <a:outerShdw blurRad="38100" dist="38100" dir="2700000" algn="tl">
                  <a:srgbClr val="000000"/>
                </a:outerShdw>
              </a:effectLst>
            </a:endParaRPr>
          </a:p>
        </p:txBody>
      </p:sp>
      <p:pic>
        <p:nvPicPr>
          <p:cNvPr id="66" name="Picture 20" descr="funnel outside"/>
          <p:cNvPicPr>
            <a:picLocks noChangeAspect="1" noChangeArrowheads="1"/>
          </p:cNvPicPr>
          <p:nvPr/>
        </p:nvPicPr>
        <p:blipFill>
          <a:blip r:embed="rId9"/>
          <a:srcRect/>
          <a:stretch>
            <a:fillRect/>
          </a:stretch>
        </p:blipFill>
        <p:spPr bwMode="auto">
          <a:xfrm>
            <a:off x="4087122" y="1827041"/>
            <a:ext cx="2638425" cy="2753271"/>
          </a:xfrm>
          <a:prstGeom prst="rect">
            <a:avLst/>
          </a:prstGeom>
          <a:noFill/>
        </p:spPr>
      </p:pic>
      <p:pic>
        <p:nvPicPr>
          <p:cNvPr id="68" name="Picture 8" descr="filter-orange-large"/>
          <p:cNvPicPr>
            <a:picLocks noChangeAspect="1" noChangeArrowheads="1"/>
          </p:cNvPicPr>
          <p:nvPr/>
        </p:nvPicPr>
        <p:blipFill>
          <a:blip r:embed="rId10"/>
          <a:srcRect l="-11931" r="39410"/>
          <a:stretch>
            <a:fillRect/>
          </a:stretch>
        </p:blipFill>
        <p:spPr bwMode="auto">
          <a:xfrm>
            <a:off x="3300840" y="1455823"/>
            <a:ext cx="858838" cy="3441700"/>
          </a:xfrm>
          <a:prstGeom prst="rect">
            <a:avLst/>
          </a:prstGeom>
          <a:noFill/>
        </p:spPr>
      </p:pic>
      <p:pic>
        <p:nvPicPr>
          <p:cNvPr id="69" name="Picture 23" descr="filter-orange-large"/>
          <p:cNvPicPr>
            <a:picLocks noChangeAspect="1" noChangeArrowheads="1"/>
          </p:cNvPicPr>
          <p:nvPr/>
        </p:nvPicPr>
        <p:blipFill>
          <a:blip r:embed="rId10"/>
          <a:srcRect l="60590"/>
          <a:stretch>
            <a:fillRect/>
          </a:stretch>
        </p:blipFill>
        <p:spPr bwMode="auto">
          <a:xfrm>
            <a:off x="4151365" y="1436773"/>
            <a:ext cx="466725" cy="3441700"/>
          </a:xfrm>
          <a:prstGeom prst="rect">
            <a:avLst/>
          </a:prstGeom>
          <a:noFill/>
        </p:spPr>
      </p:pic>
      <p:sp>
        <p:nvSpPr>
          <p:cNvPr id="70" name="Text Box 45"/>
          <p:cNvSpPr txBox="1">
            <a:spLocks noChangeArrowheads="1"/>
          </p:cNvSpPr>
          <p:nvPr/>
        </p:nvSpPr>
        <p:spPr bwMode="auto">
          <a:xfrm>
            <a:off x="4850302" y="3040411"/>
            <a:ext cx="1250471" cy="369332"/>
          </a:xfrm>
          <a:prstGeom prst="rect">
            <a:avLst/>
          </a:prstGeom>
          <a:noFill/>
          <a:ln w="12700" algn="ctr">
            <a:noFill/>
            <a:miter lim="800000"/>
            <a:headEnd/>
            <a:tailEnd/>
          </a:ln>
          <a:effectLst/>
        </p:spPr>
        <p:txBody>
          <a:bodyPr wrap="none">
            <a:spAutoFit/>
          </a:bodyPr>
          <a:lstStyle/>
          <a:p>
            <a:pPr algn="ctr" eaLnBrk="0" hangingPunct="0">
              <a:lnSpc>
                <a:spcPct val="100000"/>
              </a:lnSpc>
              <a:spcBef>
                <a:spcPct val="0"/>
              </a:spcBef>
              <a:buClrTx/>
              <a:buSzTx/>
              <a:buFontTx/>
              <a:buNone/>
            </a:pPr>
            <a:r>
              <a:rPr lang="en-US" dirty="0" smtClean="0">
                <a:effectLst>
                  <a:outerShdw blurRad="38100" dist="38100" dir="2700000" algn="tl">
                    <a:srgbClr val="000000"/>
                  </a:outerShdw>
                </a:effectLst>
              </a:rPr>
              <a:t>Categorizer</a:t>
            </a:r>
            <a:endParaRPr lang="en-US" sz="1800" dirty="0">
              <a:effectLst>
                <a:outerShdw blurRad="38100" dist="38100" dir="2700000" algn="tl">
                  <a:srgbClr val="000000"/>
                </a:outerShdw>
              </a:effectLst>
            </a:endParaRPr>
          </a:p>
        </p:txBody>
      </p:sp>
      <p:pic>
        <p:nvPicPr>
          <p:cNvPr id="80903" name="Picture 7"/>
          <p:cNvPicPr>
            <a:picLocks noChangeAspect="1" noChangeArrowheads="1"/>
          </p:cNvPicPr>
          <p:nvPr/>
        </p:nvPicPr>
        <p:blipFill>
          <a:blip r:embed="rId11"/>
          <a:srcRect/>
          <a:stretch>
            <a:fillRect/>
          </a:stretch>
        </p:blipFill>
        <p:spPr bwMode="auto">
          <a:xfrm>
            <a:off x="6404263" y="1339640"/>
            <a:ext cx="2581794" cy="820037"/>
          </a:xfrm>
          <a:prstGeom prst="rect">
            <a:avLst/>
          </a:prstGeom>
          <a:noFill/>
          <a:ln w="9525">
            <a:noFill/>
            <a:miter lim="800000"/>
            <a:headEnd/>
            <a:tailEnd/>
          </a:ln>
          <a:effectLst/>
        </p:spPr>
      </p:pic>
      <p:pic>
        <p:nvPicPr>
          <p:cNvPr id="80904" name="Picture 8"/>
          <p:cNvPicPr>
            <a:picLocks noChangeAspect="1" noChangeArrowheads="1"/>
          </p:cNvPicPr>
          <p:nvPr/>
        </p:nvPicPr>
        <p:blipFill>
          <a:blip r:embed="rId12"/>
          <a:srcRect/>
          <a:stretch>
            <a:fillRect/>
          </a:stretch>
        </p:blipFill>
        <p:spPr bwMode="auto">
          <a:xfrm>
            <a:off x="6392487" y="1350812"/>
            <a:ext cx="2635135" cy="789728"/>
          </a:xfrm>
          <a:prstGeom prst="rect">
            <a:avLst/>
          </a:prstGeom>
          <a:noFill/>
          <a:ln w="9525">
            <a:noFill/>
            <a:miter lim="800000"/>
            <a:headEnd/>
            <a:tailEnd/>
          </a:ln>
          <a:effectLst/>
        </p:spPr>
      </p:pic>
      <p:pic>
        <p:nvPicPr>
          <p:cNvPr id="74" name="Picture 52" descr="email w shadow"/>
          <p:cNvPicPr>
            <a:picLocks noChangeAspect="1" noChangeArrowheads="1"/>
          </p:cNvPicPr>
          <p:nvPr/>
        </p:nvPicPr>
        <p:blipFill>
          <a:blip r:embed="rId8"/>
          <a:srcRect/>
          <a:stretch>
            <a:fillRect/>
          </a:stretch>
        </p:blipFill>
        <p:spPr bwMode="auto">
          <a:xfrm>
            <a:off x="5948212" y="3025832"/>
            <a:ext cx="431321" cy="400685"/>
          </a:xfrm>
          <a:prstGeom prst="rect">
            <a:avLst/>
          </a:prstGeom>
          <a:noFill/>
        </p:spPr>
      </p:pic>
      <p:sp>
        <p:nvSpPr>
          <p:cNvPr id="77" name="Text Box 30"/>
          <p:cNvSpPr txBox="1">
            <a:spLocks noChangeArrowheads="1"/>
          </p:cNvSpPr>
          <p:nvPr/>
        </p:nvSpPr>
        <p:spPr bwMode="auto">
          <a:xfrm>
            <a:off x="165959" y="1724945"/>
            <a:ext cx="3298825" cy="329834"/>
          </a:xfrm>
          <a:prstGeom prst="rect">
            <a:avLst/>
          </a:prstGeom>
          <a:noFill/>
          <a:ln w="9525" algn="ctr">
            <a:noFill/>
            <a:miter lim="800000"/>
            <a:headEnd/>
            <a:tailEnd/>
          </a:ln>
          <a:effectLst/>
        </p:spPr>
        <p:txBody>
          <a:bodyPr>
            <a:spAutoFit/>
          </a:bodyPr>
          <a:lstStyle/>
          <a:p>
            <a:pPr algn="ctr">
              <a:lnSpc>
                <a:spcPct val="85000"/>
              </a:lnSpc>
              <a:spcBef>
                <a:spcPct val="0"/>
              </a:spcBef>
              <a:buClrTx/>
              <a:buSzTx/>
              <a:buFontTx/>
              <a:buNone/>
            </a:pPr>
            <a:r>
              <a:rPr lang="en-US" dirty="0" smtClean="0">
                <a:solidFill>
                  <a:schemeClr val="accent1"/>
                </a:solidFill>
                <a:effectLst>
                  <a:outerShdw blurRad="38100" dist="38100" dir="2700000" algn="tl">
                    <a:srgbClr val="000000"/>
                  </a:outerShdw>
                </a:effectLst>
              </a:rPr>
              <a:t>Outbound</a:t>
            </a:r>
            <a:endParaRPr lang="en-US" sz="1800" dirty="0">
              <a:solidFill>
                <a:schemeClr val="accent1"/>
              </a:solidFill>
              <a:effectLst>
                <a:outerShdw blurRad="38100" dist="38100" dir="2700000" algn="tl">
                  <a:srgbClr val="000000"/>
                </a:outerShdw>
              </a:effectLst>
            </a:endParaRPr>
          </a:p>
        </p:txBody>
      </p:sp>
      <p:pic>
        <p:nvPicPr>
          <p:cNvPr id="78" name="Picture 32" descr="arrow 0 blue arrow 8"/>
          <p:cNvPicPr>
            <a:picLocks noChangeAspect="1" noChangeArrowheads="1"/>
          </p:cNvPicPr>
          <p:nvPr/>
        </p:nvPicPr>
        <p:blipFill>
          <a:blip r:embed="rId13"/>
          <a:srcRect/>
          <a:stretch>
            <a:fillRect/>
          </a:stretch>
        </p:blipFill>
        <p:spPr bwMode="auto">
          <a:xfrm>
            <a:off x="296134" y="1302670"/>
            <a:ext cx="3182938" cy="550863"/>
          </a:xfrm>
          <a:prstGeom prst="rect">
            <a:avLst/>
          </a:prstGeom>
          <a:noFill/>
        </p:spPr>
      </p:pic>
      <p:pic>
        <p:nvPicPr>
          <p:cNvPr id="164866" name="Picture 2"/>
          <p:cNvPicPr>
            <a:picLocks noChangeAspect="1" noChangeArrowheads="1"/>
          </p:cNvPicPr>
          <p:nvPr/>
        </p:nvPicPr>
        <p:blipFill>
          <a:blip r:embed="rId14"/>
          <a:srcRect/>
          <a:stretch>
            <a:fillRect/>
          </a:stretch>
        </p:blipFill>
        <p:spPr bwMode="auto">
          <a:xfrm>
            <a:off x="3459480" y="1337737"/>
            <a:ext cx="2887980" cy="4057223"/>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500"/>
                                        <p:tgtEl>
                                          <p:spTgt spid="7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500"/>
                                        <p:tgtEl>
                                          <p:spTgt spid="7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94996"/>
                                        </p:tgtEl>
                                        <p:attrNameLst>
                                          <p:attrName>style.visibility</p:attrName>
                                        </p:attrNameLst>
                                      </p:cBhvr>
                                      <p:to>
                                        <p:strVal val="visible"/>
                                      </p:to>
                                    </p:set>
                                    <p:animEffect transition="in" filter="blinds(horizontal)">
                                      <p:cBhvr>
                                        <p:cTn id="16" dur="500"/>
                                        <p:tgtEl>
                                          <p:spTgt spid="594996"/>
                                        </p:tgtEl>
                                      </p:cBhvr>
                                    </p:animEffect>
                                  </p:childTnLst>
                                </p:cTn>
                              </p:par>
                            </p:childTnLst>
                          </p:cTn>
                        </p:par>
                      </p:childTnLst>
                    </p:cTn>
                  </p:par>
                  <p:par>
                    <p:cTn id="17" fill="hold">
                      <p:stCondLst>
                        <p:cond delay="indefinite"/>
                      </p:stCondLst>
                      <p:childTnLst>
                        <p:par>
                          <p:cTn id="18" fill="hold">
                            <p:stCondLst>
                              <p:cond delay="0"/>
                            </p:stCondLst>
                            <p:childTnLst>
                              <p:par>
                                <p:cTn id="19" presetID="63" presetClass="path" presetSubtype="0" accel="50000" decel="50000" fill="hold" nodeType="clickEffect">
                                  <p:stCondLst>
                                    <p:cond delay="0"/>
                                  </p:stCondLst>
                                  <p:childTnLst>
                                    <p:animMotion origin="layout" path="M 5E-6 1.48148E-6 L 0.34358 0.0037 " pathEditMode="relative" rAng="0" ptsTypes="AA">
                                      <p:cBhvr>
                                        <p:cTn id="20" dur="2000" fill="hold"/>
                                        <p:tgtEl>
                                          <p:spTgt spid="594996"/>
                                        </p:tgtEl>
                                        <p:attrNameLst>
                                          <p:attrName>ppt_x</p:attrName>
                                          <p:attrName>ppt_y</p:attrName>
                                        </p:attrNameLst>
                                      </p:cBhvr>
                                      <p:rCtr x="172" y="2"/>
                                    </p:animMotion>
                                  </p:childTnLst>
                                  <p:subTnLst>
                                    <p:set>
                                      <p:cBhvr override="childStyle">
                                        <p:cTn dur="1" fill="hold" display="0" masterRel="sameClick" afterEffect="1">
                                          <p:stCondLst>
                                            <p:cond evt="end" delay="0">
                                              <p:tn val="19"/>
                                            </p:cond>
                                          </p:stCondLst>
                                        </p:cTn>
                                        <p:tgtEl>
                                          <p:spTgt spid="594996"/>
                                        </p:tgtEl>
                                        <p:attrNameLst>
                                          <p:attrName>style.visibility</p:attrName>
                                        </p:attrNameLst>
                                      </p:cBhvr>
                                      <p:to>
                                        <p:strVal val="hidden"/>
                                      </p:to>
                                    </p:set>
                                  </p:subTnLst>
                                </p:cTn>
                              </p:par>
                              <p:par>
                                <p:cTn id="21" presetID="3" presetClass="entr" presetSubtype="10" fill="hold" nodeType="with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blinds(horizontal)">
                                      <p:cBhvr>
                                        <p:cTn id="23"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par>
                                <p:cTn id="24" presetID="3" presetClass="entr" presetSubtype="10" fill="hold"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blinds(horizontal)">
                                      <p:cBhvr>
                                        <p:cTn id="26" dur="500"/>
                                        <p:tgtEl>
                                          <p:spTgt spid="69"/>
                                        </p:tgtEl>
                                      </p:cBhvr>
                                    </p:animEffect>
                                  </p:childTnLst>
                                  <p:subTnLst>
                                    <p:set>
                                      <p:cBhvr override="childStyle">
                                        <p:cTn dur="1" fill="hold" display="0" masterRel="nextClick" afterEffect="1"/>
                                        <p:tgtEl>
                                          <p:spTgt spid="69"/>
                                        </p:tgtEl>
                                        <p:attrNameLst>
                                          <p:attrName>style.visibility</p:attrName>
                                        </p:attrNameLst>
                                      </p:cBhvr>
                                      <p:to>
                                        <p:strVal val="hidden"/>
                                      </p:to>
                                    </p:set>
                                  </p:subTnLst>
                                </p:cTn>
                              </p:par>
                              <p:par>
                                <p:cTn id="27" presetID="3" presetClass="entr" presetSubtype="10"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blinds(horizontal)">
                                      <p:cBhvr>
                                        <p:cTn id="29" dur="500"/>
                                        <p:tgtEl>
                                          <p:spTgt spid="66"/>
                                        </p:tgtEl>
                                      </p:cBhvr>
                                    </p:animEffect>
                                  </p:childTnLst>
                                  <p:subTnLst>
                                    <p:set>
                                      <p:cBhvr override="childStyle">
                                        <p:cTn dur="1" fill="hold" display="0" masterRel="nextClick" afterEffect="1"/>
                                        <p:tgtEl>
                                          <p:spTgt spid="66"/>
                                        </p:tgtEl>
                                        <p:attrNameLst>
                                          <p:attrName>style.visibility</p:attrName>
                                        </p:attrNameLst>
                                      </p:cBhvr>
                                      <p:to>
                                        <p:strVal val="hidden"/>
                                      </p:to>
                                    </p:set>
                                  </p:subTnLst>
                                </p:cTn>
                              </p:par>
                              <p:par>
                                <p:cTn id="30" presetID="3" presetClass="entr" presetSubtype="1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blinds(horizontal)">
                                      <p:cBhvr>
                                        <p:cTn id="32" dur="500"/>
                                        <p:tgtEl>
                                          <p:spTgt spid="70"/>
                                        </p:tgtEl>
                                      </p:cBhvr>
                                    </p:animEffect>
                                  </p:childTnLst>
                                  <p:subTnLst>
                                    <p:set>
                                      <p:cBhvr override="childStyle">
                                        <p:cTn dur="1" fill="hold" display="0" masterRel="nextClick" afterEffect="1"/>
                                        <p:tgtEl>
                                          <p:spTgt spid="70"/>
                                        </p:tgtEl>
                                        <p:attrNameLst>
                                          <p:attrName>style.visibility</p:attrName>
                                        </p:attrNameLst>
                                      </p:cBhvr>
                                      <p:to>
                                        <p:strVal val="hidden"/>
                                      </p:to>
                                    </p:set>
                                  </p:subTnLst>
                                </p:cTn>
                              </p:par>
                            </p:childTnLst>
                          </p:cTn>
                        </p:par>
                        <p:par>
                          <p:cTn id="33" fill="hold">
                            <p:stCondLst>
                              <p:cond delay="2000"/>
                            </p:stCondLst>
                            <p:childTnLst>
                              <p:par>
                                <p:cTn id="34" presetID="51" presetClass="entr" presetSubtype="0" fill="hold" nodeType="afterEffect">
                                  <p:stCondLst>
                                    <p:cond delay="0"/>
                                  </p:stCondLst>
                                  <p:childTnLst>
                                    <p:set>
                                      <p:cBhvr>
                                        <p:cTn id="35" dur="1" fill="hold">
                                          <p:stCondLst>
                                            <p:cond delay="0"/>
                                          </p:stCondLst>
                                        </p:cTn>
                                        <p:tgtEl>
                                          <p:spTgt spid="164866"/>
                                        </p:tgtEl>
                                        <p:attrNameLst>
                                          <p:attrName>style.visibility</p:attrName>
                                        </p:attrNameLst>
                                      </p:cBhvr>
                                      <p:to>
                                        <p:strVal val="visible"/>
                                      </p:to>
                                    </p:set>
                                    <p:animEffect transition="in" filter="fade">
                                      <p:cBhvr>
                                        <p:cTn id="36" dur="770" decel="100000"/>
                                        <p:tgtEl>
                                          <p:spTgt spid="164866"/>
                                        </p:tgtEl>
                                      </p:cBhvr>
                                    </p:animEffect>
                                    <p:animScale>
                                      <p:cBhvr>
                                        <p:cTn id="37" dur="770" decel="100000"/>
                                        <p:tgtEl>
                                          <p:spTgt spid="164866"/>
                                        </p:tgtEl>
                                      </p:cBhvr>
                                      <p:from x="10000" y="10000"/>
                                      <p:to x="200000" y="450000"/>
                                    </p:animScale>
                                    <p:animScale>
                                      <p:cBhvr>
                                        <p:cTn id="38" dur="1230" accel="100000" fill="hold">
                                          <p:stCondLst>
                                            <p:cond delay="770"/>
                                          </p:stCondLst>
                                        </p:cTn>
                                        <p:tgtEl>
                                          <p:spTgt spid="164866"/>
                                        </p:tgtEl>
                                      </p:cBhvr>
                                      <p:from x="200000" y="450000"/>
                                      <p:to x="100000" y="100000"/>
                                    </p:animScale>
                                    <p:set>
                                      <p:cBhvr>
                                        <p:cTn id="39" dur="770" fill="hold"/>
                                        <p:tgtEl>
                                          <p:spTgt spid="164866"/>
                                        </p:tgtEl>
                                        <p:attrNameLst>
                                          <p:attrName>ppt_x</p:attrName>
                                        </p:attrNameLst>
                                      </p:cBhvr>
                                      <p:to>
                                        <p:strVal val="(0.5)"/>
                                      </p:to>
                                    </p:set>
                                    <p:anim from="(0.5)" to="(#ppt_x)" calcmode="lin" valueType="num">
                                      <p:cBhvr>
                                        <p:cTn id="40" dur="1230" accel="100000" fill="hold">
                                          <p:stCondLst>
                                            <p:cond delay="770"/>
                                          </p:stCondLst>
                                        </p:cTn>
                                        <p:tgtEl>
                                          <p:spTgt spid="164866"/>
                                        </p:tgtEl>
                                        <p:attrNameLst>
                                          <p:attrName>ppt_x</p:attrName>
                                        </p:attrNameLst>
                                      </p:cBhvr>
                                    </p:anim>
                                    <p:set>
                                      <p:cBhvr>
                                        <p:cTn id="41" dur="770" fill="hold"/>
                                        <p:tgtEl>
                                          <p:spTgt spid="164866"/>
                                        </p:tgtEl>
                                        <p:attrNameLst>
                                          <p:attrName>ppt_y</p:attrName>
                                        </p:attrNameLst>
                                      </p:cBhvr>
                                      <p:to>
                                        <p:strVal val="(#ppt_y+0.4)"/>
                                      </p:to>
                                    </p:set>
                                    <p:anim from="(#ppt_y+0.4)" to="(#ppt_y)" calcmode="lin" valueType="num">
                                      <p:cBhvr>
                                        <p:cTn id="42" dur="1230" accel="100000" fill="hold">
                                          <p:stCondLst>
                                            <p:cond delay="770"/>
                                          </p:stCondLst>
                                        </p:cTn>
                                        <p:tgtEl>
                                          <p:spTgt spid="164866"/>
                                        </p:tgtEl>
                                        <p:attrNameLst>
                                          <p:attrName>ppt_y</p:attrName>
                                        </p:attrNameLst>
                                      </p:cBhvr>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94970"/>
                                        </p:tgtEl>
                                        <p:attrNameLst>
                                          <p:attrName>style.visibility</p:attrName>
                                        </p:attrNameLst>
                                      </p:cBhvr>
                                      <p:to>
                                        <p:strVal val="visible"/>
                                      </p:to>
                                    </p:set>
                                    <p:animEffect transition="in" filter="blinds(horizontal)">
                                      <p:cBhvr>
                                        <p:cTn id="47" dur="500"/>
                                        <p:tgtEl>
                                          <p:spTgt spid="594970"/>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594998"/>
                                        </p:tgtEl>
                                        <p:attrNameLst>
                                          <p:attrName>style.visibility</p:attrName>
                                        </p:attrNameLst>
                                      </p:cBhvr>
                                      <p:to>
                                        <p:strVal val="visible"/>
                                      </p:to>
                                    </p:set>
                                    <p:animEffect transition="in" filter="blinds(horizontal)">
                                      <p:cBhvr>
                                        <p:cTn id="50" dur="500"/>
                                        <p:tgtEl>
                                          <p:spTgt spid="594998"/>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594971"/>
                                        </p:tgtEl>
                                        <p:attrNameLst>
                                          <p:attrName>style.visibility</p:attrName>
                                        </p:attrNameLst>
                                      </p:cBhvr>
                                      <p:to>
                                        <p:strVal val="visible"/>
                                      </p:to>
                                    </p:set>
                                    <p:animEffect transition="in" filter="blinds(horizontal)">
                                      <p:cBhvr>
                                        <p:cTn id="55" dur="500"/>
                                        <p:tgtEl>
                                          <p:spTgt spid="594971"/>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594999"/>
                                        </p:tgtEl>
                                        <p:attrNameLst>
                                          <p:attrName>style.visibility</p:attrName>
                                        </p:attrNameLst>
                                      </p:cBhvr>
                                      <p:to>
                                        <p:strVal val="visible"/>
                                      </p:to>
                                    </p:set>
                                    <p:animEffect transition="in" filter="blinds(horizontal)">
                                      <p:cBhvr>
                                        <p:cTn id="58" dur="500"/>
                                        <p:tgtEl>
                                          <p:spTgt spid="594999"/>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80903"/>
                                        </p:tgtEl>
                                        <p:attrNameLst>
                                          <p:attrName>style.visibility</p:attrName>
                                        </p:attrNameLst>
                                      </p:cBhvr>
                                      <p:to>
                                        <p:strVal val="visible"/>
                                      </p:to>
                                    </p:set>
                                    <p:animEffect transition="in" filter="blinds(horizontal)">
                                      <p:cBhvr>
                                        <p:cTn id="63" dur="500"/>
                                        <p:tgtEl>
                                          <p:spTgt spid="80903"/>
                                        </p:tgtEl>
                                      </p:cBhvr>
                                    </p:animEffect>
                                  </p:childTnLst>
                                  <p:subTnLst>
                                    <p:set>
                                      <p:cBhvr override="childStyle">
                                        <p:cTn dur="1" fill="hold" display="0" masterRel="nextClick" afterEffect="1"/>
                                        <p:tgtEl>
                                          <p:spTgt spid="80903"/>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80904"/>
                                        </p:tgtEl>
                                        <p:attrNameLst>
                                          <p:attrName>style.visibility</p:attrName>
                                        </p:attrNameLst>
                                      </p:cBhvr>
                                      <p:to>
                                        <p:strVal val="visible"/>
                                      </p:to>
                                    </p:set>
                                    <p:animEffect transition="in" filter="blinds(horizontal)">
                                      <p:cBhvr>
                                        <p:cTn id="68" dur="500"/>
                                        <p:tgtEl>
                                          <p:spTgt spid="80904"/>
                                        </p:tgtEl>
                                      </p:cBhvr>
                                    </p:animEffect>
                                  </p:childTnLst>
                                  <p:subTnLst>
                                    <p:set>
                                      <p:cBhvr override="childStyle">
                                        <p:cTn dur="1" fill="hold" display="0" masterRel="nextClick" afterEffect="1"/>
                                        <p:tgtEl>
                                          <p:spTgt spid="80904"/>
                                        </p:tgtEl>
                                        <p:attrNameLst>
                                          <p:attrName>style.visibility</p:attrName>
                                        </p:attrNameLst>
                                      </p:cBhvr>
                                      <p:to>
                                        <p:strVal val="hidden"/>
                                      </p:to>
                                    </p:set>
                                  </p:sub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blinds(horizontal)">
                                      <p:cBhvr>
                                        <p:cTn id="73" dur="500"/>
                                        <p:tgtEl>
                                          <p:spTgt spid="74"/>
                                        </p:tgtEl>
                                      </p:cBhvr>
                                    </p:animEffect>
                                  </p:childTnLst>
                                </p:cTn>
                              </p:par>
                            </p:childTnLst>
                          </p:cTn>
                        </p:par>
                        <p:par>
                          <p:cTn id="74" fill="hold">
                            <p:stCondLst>
                              <p:cond delay="500"/>
                            </p:stCondLst>
                            <p:childTnLst>
                              <p:par>
                                <p:cTn id="75" presetID="63" presetClass="path" presetSubtype="0" accel="50000" decel="50000" fill="hold" nodeType="afterEffect">
                                  <p:stCondLst>
                                    <p:cond delay="0"/>
                                  </p:stCondLst>
                                  <p:childTnLst>
                                    <p:animMotion origin="layout" path="M -0.03542 0.00255 L 0.21458 0.00255 " pathEditMode="relative" rAng="0" ptsTypes="AA">
                                      <p:cBhvr>
                                        <p:cTn id="76" dur="2000" fill="hold"/>
                                        <p:tgtEl>
                                          <p:spTgt spid="74"/>
                                        </p:tgtEl>
                                        <p:attrNameLst>
                                          <p:attrName>ppt_x</p:attrName>
                                          <p:attrName>ppt_y</p:attrName>
                                        </p:attrNameLst>
                                      </p:cBhvr>
                                      <p:rCtr x="12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998" grpId="0"/>
      <p:bldP spid="594999" grpId="0"/>
      <p:bldP spid="70" grpId="0"/>
      <p:bldP spid="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4949" name="Picture 5" descr="disc with man"/>
          <p:cNvPicPr>
            <a:picLocks noChangeAspect="1" noChangeArrowheads="1"/>
          </p:cNvPicPr>
          <p:nvPr/>
        </p:nvPicPr>
        <p:blipFill>
          <a:blip r:embed="rId3"/>
          <a:srcRect/>
          <a:stretch>
            <a:fillRect/>
          </a:stretch>
        </p:blipFill>
        <p:spPr bwMode="auto">
          <a:xfrm>
            <a:off x="7958885" y="2477149"/>
            <a:ext cx="1135265" cy="1520176"/>
          </a:xfrm>
          <a:prstGeom prst="rect">
            <a:avLst/>
          </a:prstGeom>
          <a:noFill/>
        </p:spPr>
      </p:pic>
      <p:pic>
        <p:nvPicPr>
          <p:cNvPr id="594957" name="Picture 13" descr="spam arrow"/>
          <p:cNvPicPr>
            <a:picLocks noChangeAspect="1" noChangeArrowheads="1"/>
          </p:cNvPicPr>
          <p:nvPr/>
        </p:nvPicPr>
        <p:blipFill>
          <a:blip r:embed="rId4"/>
          <a:srcRect/>
          <a:stretch>
            <a:fillRect/>
          </a:stretch>
        </p:blipFill>
        <p:spPr bwMode="auto">
          <a:xfrm>
            <a:off x="1408402" y="2901200"/>
            <a:ext cx="1009650" cy="687388"/>
          </a:xfrm>
          <a:prstGeom prst="rect">
            <a:avLst/>
          </a:prstGeom>
          <a:noFill/>
        </p:spPr>
      </p:pic>
      <p:pic>
        <p:nvPicPr>
          <p:cNvPr id="594969" name="Picture 25" descr="star 3"/>
          <p:cNvPicPr>
            <a:picLocks noChangeAspect="1" noChangeArrowheads="1"/>
          </p:cNvPicPr>
          <p:nvPr/>
        </p:nvPicPr>
        <p:blipFill>
          <a:blip r:embed="rId5"/>
          <a:srcRect/>
          <a:stretch>
            <a:fillRect/>
          </a:stretch>
        </p:blipFill>
        <p:spPr bwMode="auto">
          <a:xfrm>
            <a:off x="8153451" y="4938575"/>
            <a:ext cx="765175" cy="765175"/>
          </a:xfrm>
          <a:prstGeom prst="rect">
            <a:avLst/>
          </a:prstGeom>
          <a:noFill/>
        </p:spPr>
      </p:pic>
      <p:pic>
        <p:nvPicPr>
          <p:cNvPr id="594970" name="Picture 26" descr="star 1"/>
          <p:cNvPicPr>
            <a:picLocks noChangeAspect="1" noChangeArrowheads="1"/>
          </p:cNvPicPr>
          <p:nvPr/>
        </p:nvPicPr>
        <p:blipFill>
          <a:blip r:embed="rId6"/>
          <a:srcRect/>
          <a:stretch>
            <a:fillRect/>
          </a:stretch>
        </p:blipFill>
        <p:spPr bwMode="auto">
          <a:xfrm>
            <a:off x="0" y="4906776"/>
            <a:ext cx="765175" cy="765175"/>
          </a:xfrm>
          <a:prstGeom prst="rect">
            <a:avLst/>
          </a:prstGeom>
          <a:noFill/>
        </p:spPr>
      </p:pic>
      <p:pic>
        <p:nvPicPr>
          <p:cNvPr id="594971" name="Picture 27" descr="star 2"/>
          <p:cNvPicPr>
            <a:picLocks noChangeAspect="1" noChangeArrowheads="1"/>
          </p:cNvPicPr>
          <p:nvPr/>
        </p:nvPicPr>
        <p:blipFill>
          <a:blip r:embed="rId7"/>
          <a:srcRect/>
          <a:stretch>
            <a:fillRect/>
          </a:stretch>
        </p:blipFill>
        <p:spPr bwMode="auto">
          <a:xfrm>
            <a:off x="2526520" y="5062257"/>
            <a:ext cx="771525" cy="771525"/>
          </a:xfrm>
          <a:prstGeom prst="rect">
            <a:avLst/>
          </a:prstGeom>
          <a:noFill/>
        </p:spPr>
      </p:pic>
      <p:sp>
        <p:nvSpPr>
          <p:cNvPr id="594989" name="Text Box 45"/>
          <p:cNvSpPr txBox="1">
            <a:spLocks noChangeArrowheads="1"/>
          </p:cNvSpPr>
          <p:nvPr/>
        </p:nvSpPr>
        <p:spPr bwMode="auto">
          <a:xfrm>
            <a:off x="7699786" y="3891078"/>
            <a:ext cx="1484381" cy="646331"/>
          </a:xfrm>
          <a:prstGeom prst="rect">
            <a:avLst/>
          </a:prstGeom>
          <a:noFill/>
          <a:ln w="12700" algn="ctr">
            <a:noFill/>
            <a:miter lim="800000"/>
            <a:headEnd/>
            <a:tailEnd/>
          </a:ln>
          <a:effectLst/>
        </p:spPr>
        <p:txBody>
          <a:bodyPr wrap="none">
            <a:spAutoFit/>
          </a:bodyPr>
          <a:lstStyle/>
          <a:p>
            <a:pPr algn="ctr" eaLnBrk="0" hangingPunct="0">
              <a:lnSpc>
                <a:spcPct val="100000"/>
              </a:lnSpc>
              <a:spcBef>
                <a:spcPct val="0"/>
              </a:spcBef>
              <a:buClrTx/>
              <a:buSzTx/>
              <a:buFontTx/>
              <a:buNone/>
            </a:pPr>
            <a:r>
              <a:rPr lang="en-US" dirty="0" smtClean="0">
                <a:effectLst>
                  <a:outerShdw blurRad="38100" dist="38100" dir="2700000" algn="tl">
                    <a:srgbClr val="000000"/>
                  </a:outerShdw>
                </a:effectLst>
              </a:rPr>
              <a:t>Exchange</a:t>
            </a:r>
          </a:p>
          <a:p>
            <a:pPr algn="ctr" eaLnBrk="0" hangingPunct="0">
              <a:lnSpc>
                <a:spcPct val="100000"/>
              </a:lnSpc>
              <a:spcBef>
                <a:spcPct val="0"/>
              </a:spcBef>
              <a:buClrTx/>
              <a:buSzTx/>
              <a:buFontTx/>
              <a:buNone/>
            </a:pPr>
            <a:r>
              <a:rPr lang="en-US" dirty="0" smtClean="0">
                <a:effectLst>
                  <a:outerShdw blurRad="38100" dist="38100" dir="2700000" algn="tl">
                    <a:srgbClr val="000000"/>
                  </a:outerShdw>
                </a:effectLst>
              </a:rPr>
              <a:t>NDR</a:t>
            </a:r>
            <a:r>
              <a:rPr lang="en-US" sz="1800" dirty="0" smtClean="0">
                <a:effectLst>
                  <a:outerShdw blurRad="38100" dist="38100" dir="2700000" algn="tl">
                    <a:srgbClr val="000000"/>
                  </a:outerShdw>
                </a:effectLst>
              </a:rPr>
              <a:t> recipient</a:t>
            </a:r>
            <a:endParaRPr lang="en-US" sz="1800" dirty="0">
              <a:effectLst>
                <a:outerShdw blurRad="38100" dist="38100" dir="2700000" algn="tl">
                  <a:srgbClr val="000000"/>
                </a:outerShdw>
              </a:effectLst>
            </a:endParaRPr>
          </a:p>
        </p:txBody>
      </p:sp>
      <p:pic>
        <p:nvPicPr>
          <p:cNvPr id="594996" name="Picture 52" descr="email w shadow"/>
          <p:cNvPicPr>
            <a:picLocks noChangeAspect="1" noChangeArrowheads="1"/>
          </p:cNvPicPr>
          <p:nvPr/>
        </p:nvPicPr>
        <p:blipFill>
          <a:blip r:embed="rId8"/>
          <a:srcRect/>
          <a:stretch>
            <a:fillRect/>
          </a:stretch>
        </p:blipFill>
        <p:spPr bwMode="auto">
          <a:xfrm>
            <a:off x="847898" y="2834267"/>
            <a:ext cx="849313" cy="788987"/>
          </a:xfrm>
          <a:prstGeom prst="rect">
            <a:avLst/>
          </a:prstGeom>
          <a:noFill/>
        </p:spPr>
      </p:pic>
      <p:sp>
        <p:nvSpPr>
          <p:cNvPr id="594997" name="Text Box 53"/>
          <p:cNvSpPr txBox="1">
            <a:spLocks noChangeArrowheads="1"/>
          </p:cNvSpPr>
          <p:nvPr/>
        </p:nvSpPr>
        <p:spPr bwMode="auto">
          <a:xfrm>
            <a:off x="3229494" y="5258499"/>
            <a:ext cx="3018906" cy="941796"/>
          </a:xfrm>
          <a:prstGeom prst="rect">
            <a:avLst/>
          </a:prstGeom>
          <a:noFill/>
          <a:ln w="9525" algn="ctr">
            <a:noFill/>
            <a:miter lim="800000"/>
            <a:headEnd/>
            <a:tailEnd/>
          </a:ln>
          <a:effectLst/>
        </p:spPr>
        <p:txBody>
          <a:bodyPr wrap="square">
            <a:spAutoFit/>
          </a:bodyPr>
          <a:lstStyle/>
          <a:p>
            <a:pPr>
              <a:lnSpc>
                <a:spcPct val="85000"/>
              </a:lnSpc>
              <a:spcBef>
                <a:spcPct val="10000"/>
              </a:spcBef>
              <a:buClrTx/>
              <a:buSzTx/>
              <a:buFontTx/>
              <a:buNone/>
            </a:pPr>
            <a:r>
              <a:rPr lang="en-US" sz="1800" dirty="0" smtClean="0">
                <a:solidFill>
                  <a:schemeClr val="accent1"/>
                </a:solidFill>
                <a:effectLst>
                  <a:outerShdw blurRad="38100" dist="38100" dir="2700000" algn="tl">
                    <a:srgbClr val="000000"/>
                  </a:outerShdw>
                </a:effectLst>
              </a:rPr>
              <a:t>Backscatter Filter logic:</a:t>
            </a:r>
            <a:endParaRPr lang="en-US" sz="1800" dirty="0">
              <a:solidFill>
                <a:schemeClr val="accent1"/>
              </a:solidFill>
              <a:effectLst>
                <a:outerShdw blurRad="38100" dist="38100" dir="2700000" algn="tl">
                  <a:srgbClr val="000000"/>
                </a:outerShdw>
              </a:effectLst>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NDR discovery</a:t>
            </a:r>
            <a:endParaRPr lang="en-US" sz="1400" dirty="0">
              <a:effectLst>
                <a:outerShdw blurRad="38100" dist="38100" dir="2700000" algn="tl">
                  <a:srgbClr val="000000"/>
                </a:outerShdw>
              </a:effectLst>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Token verification</a:t>
            </a:r>
            <a:endParaRPr lang="en-US" sz="1400" dirty="0">
              <a:effectLst>
                <a:outerShdw blurRad="38100" dist="38100" dir="2700000" algn="tl">
                  <a:srgbClr val="000000"/>
                </a:outerShdw>
              </a:effectLst>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Acceptance decision</a:t>
            </a:r>
            <a:endParaRPr lang="en-US" sz="1400" dirty="0">
              <a:effectLst>
                <a:outerShdw blurRad="38100" dist="38100" dir="2700000" algn="tl">
                  <a:srgbClr val="000000"/>
                </a:outerShdw>
              </a:effectLst>
            </a:endParaRPr>
          </a:p>
        </p:txBody>
      </p:sp>
      <p:sp>
        <p:nvSpPr>
          <p:cNvPr id="594998" name="Text Box 54"/>
          <p:cNvSpPr txBox="1">
            <a:spLocks noChangeArrowheads="1"/>
          </p:cNvSpPr>
          <p:nvPr/>
        </p:nvSpPr>
        <p:spPr bwMode="auto">
          <a:xfrm>
            <a:off x="440575" y="5490947"/>
            <a:ext cx="3532909" cy="941796"/>
          </a:xfrm>
          <a:prstGeom prst="rect">
            <a:avLst/>
          </a:prstGeom>
          <a:noFill/>
          <a:ln w="9525">
            <a:noFill/>
            <a:miter lim="800000"/>
            <a:headEnd/>
            <a:tailEnd/>
          </a:ln>
          <a:effectLst/>
        </p:spPr>
        <p:txBody>
          <a:bodyPr wrap="square">
            <a:spAutoFit/>
          </a:bodyPr>
          <a:lstStyle/>
          <a:p>
            <a:pPr>
              <a:lnSpc>
                <a:spcPct val="85000"/>
              </a:lnSpc>
              <a:spcBef>
                <a:spcPct val="10000"/>
              </a:spcBef>
              <a:buClrTx/>
              <a:buSzTx/>
              <a:buFontTx/>
              <a:buNone/>
            </a:pPr>
            <a:r>
              <a:rPr lang="en-US" dirty="0" smtClean="0">
                <a:solidFill>
                  <a:schemeClr val="accent1"/>
                </a:solidFill>
                <a:effectLst>
                  <a:outerShdw blurRad="38100" dist="38100" dir="2700000" algn="tl">
                    <a:srgbClr val="000000"/>
                  </a:outerShdw>
                </a:effectLst>
              </a:rPr>
              <a:t>SMTP Receive Agent:</a:t>
            </a:r>
            <a:endParaRPr lang="en-US" sz="1800" u="sng" dirty="0">
              <a:solidFill>
                <a:schemeClr val="accent1"/>
              </a:solidFill>
              <a:effectLst>
                <a:outerShdw blurRad="38100" dist="38100" dir="2700000" algn="tl">
                  <a:srgbClr val="000000"/>
                </a:outerShdw>
              </a:effectLst>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Disabled by default</a:t>
            </a: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Acts upon DSNs only</a:t>
            </a:r>
          </a:p>
          <a:p>
            <a:pPr marL="242888" lvl="1" indent="-241300">
              <a:lnSpc>
                <a:spcPct val="85000"/>
              </a:lnSpc>
              <a:spcBef>
                <a:spcPct val="10000"/>
              </a:spcBef>
              <a:buClrTx/>
              <a:buSzPct val="125000"/>
              <a:buFontTx/>
              <a:buChar char="•"/>
            </a:pPr>
            <a:endParaRPr lang="en-US" sz="1400" dirty="0">
              <a:effectLst>
                <a:outerShdw blurRad="38100" dist="38100" dir="2700000" algn="tl">
                  <a:srgbClr val="000000"/>
                </a:outerShdw>
              </a:effectLst>
            </a:endParaRPr>
          </a:p>
        </p:txBody>
      </p:sp>
      <p:sp>
        <p:nvSpPr>
          <p:cNvPr id="56" name="Title 1"/>
          <p:cNvSpPr>
            <a:spLocks noGrp="1"/>
          </p:cNvSpPr>
          <p:nvPr>
            <p:ph type="title"/>
          </p:nvPr>
        </p:nvSpPr>
        <p:spPr>
          <a:xfrm>
            <a:off x="387054" y="70653"/>
            <a:ext cx="8375946" cy="664797"/>
          </a:xfrm>
        </p:spPr>
        <p:txBody>
          <a:bodyPr/>
          <a:lstStyle/>
          <a:p>
            <a:pPr algn="ctr"/>
            <a:r>
              <a:rPr dirty="0" smtClean="0"/>
              <a:t>Forefront Backscatter protection</a:t>
            </a:r>
            <a:endParaRPr lang="en-US" dirty="0"/>
          </a:p>
        </p:txBody>
      </p:sp>
      <p:sp>
        <p:nvSpPr>
          <p:cNvPr id="57" name="Text Box 45"/>
          <p:cNvSpPr txBox="1">
            <a:spLocks noChangeArrowheads="1"/>
          </p:cNvSpPr>
          <p:nvPr/>
        </p:nvSpPr>
        <p:spPr bwMode="auto">
          <a:xfrm>
            <a:off x="0" y="3735909"/>
            <a:ext cx="1658659" cy="646331"/>
          </a:xfrm>
          <a:prstGeom prst="rect">
            <a:avLst/>
          </a:prstGeom>
          <a:noFill/>
          <a:ln w="12700" algn="ctr">
            <a:noFill/>
            <a:miter lim="800000"/>
            <a:headEnd/>
            <a:tailEnd/>
          </a:ln>
          <a:effectLst/>
        </p:spPr>
        <p:txBody>
          <a:bodyPr wrap="none">
            <a:spAutoFit/>
          </a:bodyPr>
          <a:lstStyle/>
          <a:p>
            <a:pPr algn="ctr" eaLnBrk="0" hangingPunct="0">
              <a:lnSpc>
                <a:spcPct val="100000"/>
              </a:lnSpc>
              <a:spcBef>
                <a:spcPct val="0"/>
              </a:spcBef>
              <a:buClrTx/>
              <a:buSzTx/>
              <a:buFontTx/>
              <a:buNone/>
            </a:pPr>
            <a:r>
              <a:rPr lang="en-US" dirty="0" smtClean="0">
                <a:effectLst>
                  <a:outerShdw blurRad="38100" dist="38100" dir="2700000" algn="tl">
                    <a:srgbClr val="000000"/>
                  </a:outerShdw>
                </a:effectLst>
              </a:rPr>
              <a:t>NDR generating</a:t>
            </a:r>
          </a:p>
          <a:p>
            <a:pPr algn="ctr" eaLnBrk="0" hangingPunct="0">
              <a:lnSpc>
                <a:spcPct val="100000"/>
              </a:lnSpc>
              <a:spcBef>
                <a:spcPct val="0"/>
              </a:spcBef>
              <a:buClrTx/>
              <a:buSzTx/>
              <a:buFontTx/>
              <a:buNone/>
            </a:pPr>
            <a:r>
              <a:rPr lang="en-US" sz="1800" dirty="0" smtClean="0">
                <a:effectLst>
                  <a:outerShdw blurRad="38100" dist="38100" dir="2700000" algn="tl">
                    <a:srgbClr val="000000"/>
                  </a:outerShdw>
                </a:effectLst>
              </a:rPr>
              <a:t>MTA</a:t>
            </a:r>
            <a:endParaRPr lang="en-US" sz="1800" dirty="0">
              <a:effectLst>
                <a:outerShdw blurRad="38100" dist="38100" dir="2700000" algn="tl">
                  <a:srgbClr val="000000"/>
                </a:outerShdw>
              </a:effectLst>
            </a:endParaRPr>
          </a:p>
        </p:txBody>
      </p:sp>
      <p:pic>
        <p:nvPicPr>
          <p:cNvPr id="66" name="Picture 20" descr="funnel outside"/>
          <p:cNvPicPr>
            <a:picLocks noChangeAspect="1" noChangeArrowheads="1"/>
          </p:cNvPicPr>
          <p:nvPr/>
        </p:nvPicPr>
        <p:blipFill>
          <a:blip r:embed="rId9"/>
          <a:srcRect/>
          <a:stretch>
            <a:fillRect/>
          </a:stretch>
        </p:blipFill>
        <p:spPr bwMode="auto">
          <a:xfrm>
            <a:off x="4087122" y="1827041"/>
            <a:ext cx="2638425" cy="2753271"/>
          </a:xfrm>
          <a:prstGeom prst="rect">
            <a:avLst/>
          </a:prstGeom>
          <a:noFill/>
        </p:spPr>
      </p:pic>
      <p:pic>
        <p:nvPicPr>
          <p:cNvPr id="68" name="Picture 8" descr="filter-orange-large"/>
          <p:cNvPicPr>
            <a:picLocks noChangeAspect="1" noChangeArrowheads="1"/>
          </p:cNvPicPr>
          <p:nvPr/>
        </p:nvPicPr>
        <p:blipFill>
          <a:blip r:embed="rId10"/>
          <a:srcRect l="-11931" r="39410"/>
          <a:stretch>
            <a:fillRect/>
          </a:stretch>
        </p:blipFill>
        <p:spPr bwMode="auto">
          <a:xfrm>
            <a:off x="3292527" y="1455823"/>
            <a:ext cx="858838" cy="3441700"/>
          </a:xfrm>
          <a:prstGeom prst="rect">
            <a:avLst/>
          </a:prstGeom>
          <a:noFill/>
        </p:spPr>
      </p:pic>
      <p:pic>
        <p:nvPicPr>
          <p:cNvPr id="69" name="Picture 23" descr="filter-orange-large"/>
          <p:cNvPicPr>
            <a:picLocks noChangeAspect="1" noChangeArrowheads="1"/>
          </p:cNvPicPr>
          <p:nvPr/>
        </p:nvPicPr>
        <p:blipFill>
          <a:blip r:embed="rId10"/>
          <a:srcRect l="60590"/>
          <a:stretch>
            <a:fillRect/>
          </a:stretch>
        </p:blipFill>
        <p:spPr bwMode="auto">
          <a:xfrm>
            <a:off x="4151365" y="1436773"/>
            <a:ext cx="466725" cy="3441700"/>
          </a:xfrm>
          <a:prstGeom prst="rect">
            <a:avLst/>
          </a:prstGeom>
          <a:noFill/>
        </p:spPr>
      </p:pic>
      <p:sp>
        <p:nvSpPr>
          <p:cNvPr id="70" name="Text Box 45"/>
          <p:cNvSpPr txBox="1">
            <a:spLocks noChangeArrowheads="1"/>
          </p:cNvSpPr>
          <p:nvPr/>
        </p:nvSpPr>
        <p:spPr bwMode="auto">
          <a:xfrm>
            <a:off x="4501156" y="3040411"/>
            <a:ext cx="1885644" cy="369332"/>
          </a:xfrm>
          <a:prstGeom prst="rect">
            <a:avLst/>
          </a:prstGeom>
          <a:noFill/>
          <a:ln w="12700" algn="ctr">
            <a:noFill/>
            <a:miter lim="800000"/>
            <a:headEnd/>
            <a:tailEnd/>
          </a:ln>
          <a:effectLst/>
        </p:spPr>
        <p:txBody>
          <a:bodyPr wrap="none">
            <a:spAutoFit/>
          </a:bodyPr>
          <a:lstStyle/>
          <a:p>
            <a:pPr algn="ctr" eaLnBrk="0" hangingPunct="0">
              <a:lnSpc>
                <a:spcPct val="100000"/>
              </a:lnSpc>
              <a:spcBef>
                <a:spcPct val="0"/>
              </a:spcBef>
              <a:buClrTx/>
              <a:buSzTx/>
              <a:buFontTx/>
              <a:buNone/>
            </a:pPr>
            <a:r>
              <a:rPr lang="en-US" dirty="0" smtClean="0">
                <a:effectLst>
                  <a:outerShdw blurRad="38100" dist="38100" dir="2700000" algn="tl">
                    <a:srgbClr val="000000"/>
                  </a:outerShdw>
                </a:effectLst>
              </a:rPr>
              <a:t>Transport Pipeline</a:t>
            </a:r>
            <a:endParaRPr lang="en-US" sz="1800" dirty="0">
              <a:effectLst>
                <a:outerShdw blurRad="38100" dist="38100" dir="2700000" algn="tl">
                  <a:srgbClr val="000000"/>
                </a:outerShdw>
              </a:effectLst>
            </a:endParaRPr>
          </a:p>
        </p:txBody>
      </p:sp>
      <p:pic>
        <p:nvPicPr>
          <p:cNvPr id="74" name="Picture 52" descr="email w shadow"/>
          <p:cNvPicPr>
            <a:picLocks noChangeAspect="1" noChangeArrowheads="1"/>
          </p:cNvPicPr>
          <p:nvPr/>
        </p:nvPicPr>
        <p:blipFill>
          <a:blip r:embed="rId8"/>
          <a:srcRect/>
          <a:stretch>
            <a:fillRect/>
          </a:stretch>
        </p:blipFill>
        <p:spPr bwMode="auto">
          <a:xfrm>
            <a:off x="3778598" y="2967642"/>
            <a:ext cx="431321" cy="400685"/>
          </a:xfrm>
          <a:prstGeom prst="rect">
            <a:avLst/>
          </a:prstGeom>
          <a:noFill/>
        </p:spPr>
      </p:pic>
      <p:pic>
        <p:nvPicPr>
          <p:cNvPr id="26" name="Picture 10" descr="Server Exchange"/>
          <p:cNvPicPr>
            <a:picLocks noChangeAspect="1" noChangeArrowheads="1"/>
          </p:cNvPicPr>
          <p:nvPr/>
        </p:nvPicPr>
        <p:blipFill>
          <a:blip r:embed="rId11"/>
          <a:srcRect/>
          <a:stretch>
            <a:fillRect/>
          </a:stretch>
        </p:blipFill>
        <p:spPr bwMode="auto">
          <a:xfrm>
            <a:off x="834043" y="2514902"/>
            <a:ext cx="820190" cy="1310254"/>
          </a:xfrm>
          <a:prstGeom prst="rect">
            <a:avLst/>
          </a:prstGeom>
          <a:noFill/>
        </p:spPr>
      </p:pic>
      <p:pic>
        <p:nvPicPr>
          <p:cNvPr id="81922" name="Picture 2"/>
          <p:cNvPicPr>
            <a:picLocks noChangeAspect="1" noChangeArrowheads="1"/>
          </p:cNvPicPr>
          <p:nvPr/>
        </p:nvPicPr>
        <p:blipFill>
          <a:blip r:embed="rId12"/>
          <a:srcRect/>
          <a:stretch>
            <a:fillRect/>
          </a:stretch>
        </p:blipFill>
        <p:spPr bwMode="auto">
          <a:xfrm>
            <a:off x="2233913" y="1920240"/>
            <a:ext cx="5098265" cy="3200400"/>
          </a:xfrm>
          <a:prstGeom prst="rect">
            <a:avLst/>
          </a:prstGeom>
          <a:noFill/>
          <a:ln w="9525">
            <a:noFill/>
            <a:miter lim="800000"/>
            <a:headEnd/>
            <a:tailEnd/>
          </a:ln>
          <a:effectLst/>
        </p:spPr>
      </p:pic>
      <p:pic>
        <p:nvPicPr>
          <p:cNvPr id="81924" name="Picture 4"/>
          <p:cNvPicPr>
            <a:picLocks noChangeAspect="1" noChangeArrowheads="1"/>
          </p:cNvPicPr>
          <p:nvPr/>
        </p:nvPicPr>
        <p:blipFill>
          <a:blip r:embed="rId13"/>
          <a:srcRect/>
          <a:stretch>
            <a:fillRect/>
          </a:stretch>
        </p:blipFill>
        <p:spPr bwMode="auto">
          <a:xfrm>
            <a:off x="6480991" y="965889"/>
            <a:ext cx="2629766" cy="754933"/>
          </a:xfrm>
          <a:prstGeom prst="rect">
            <a:avLst/>
          </a:prstGeom>
          <a:noFill/>
          <a:ln w="9525">
            <a:noFill/>
            <a:miter lim="800000"/>
            <a:headEnd/>
            <a:tailEnd/>
          </a:ln>
          <a:effectLst/>
        </p:spPr>
      </p:pic>
      <p:pic>
        <p:nvPicPr>
          <p:cNvPr id="81926" name="Picture 6"/>
          <p:cNvPicPr>
            <a:picLocks noChangeAspect="1" noChangeArrowheads="1"/>
          </p:cNvPicPr>
          <p:nvPr/>
        </p:nvPicPr>
        <p:blipFill>
          <a:blip r:embed="rId14"/>
          <a:srcRect/>
          <a:stretch>
            <a:fillRect/>
          </a:stretch>
        </p:blipFill>
        <p:spPr bwMode="auto">
          <a:xfrm>
            <a:off x="6508874" y="980815"/>
            <a:ext cx="2629766" cy="754933"/>
          </a:xfrm>
          <a:prstGeom prst="rect">
            <a:avLst/>
          </a:prstGeom>
          <a:noFill/>
          <a:ln w="9525">
            <a:noFill/>
            <a:miter lim="800000"/>
            <a:headEnd/>
            <a:tailEnd/>
          </a:ln>
          <a:effectLst/>
        </p:spPr>
      </p:pic>
      <p:pic>
        <p:nvPicPr>
          <p:cNvPr id="81927" name="Picture 7"/>
          <p:cNvPicPr>
            <a:picLocks noChangeAspect="1" noChangeArrowheads="1"/>
          </p:cNvPicPr>
          <p:nvPr/>
        </p:nvPicPr>
        <p:blipFill>
          <a:blip r:embed="rId15"/>
          <a:srcRect/>
          <a:stretch>
            <a:fillRect/>
          </a:stretch>
        </p:blipFill>
        <p:spPr bwMode="auto">
          <a:xfrm>
            <a:off x="6450676" y="931025"/>
            <a:ext cx="2679652" cy="947651"/>
          </a:xfrm>
          <a:prstGeom prst="rect">
            <a:avLst/>
          </a:prstGeom>
          <a:noFill/>
          <a:ln w="9525">
            <a:noFill/>
            <a:miter lim="800000"/>
            <a:headEnd/>
            <a:tailEnd/>
          </a:ln>
          <a:effectLst/>
        </p:spPr>
      </p:pic>
      <p:sp>
        <p:nvSpPr>
          <p:cNvPr id="34" name="Text Box 30"/>
          <p:cNvSpPr txBox="1">
            <a:spLocks noChangeArrowheads="1"/>
          </p:cNvSpPr>
          <p:nvPr/>
        </p:nvSpPr>
        <p:spPr bwMode="auto">
          <a:xfrm>
            <a:off x="165959" y="1442303"/>
            <a:ext cx="3298825" cy="329834"/>
          </a:xfrm>
          <a:prstGeom prst="rect">
            <a:avLst/>
          </a:prstGeom>
          <a:noFill/>
          <a:ln w="9525" algn="ctr">
            <a:noFill/>
            <a:miter lim="800000"/>
            <a:headEnd/>
            <a:tailEnd/>
          </a:ln>
          <a:effectLst/>
        </p:spPr>
        <p:txBody>
          <a:bodyPr>
            <a:spAutoFit/>
          </a:bodyPr>
          <a:lstStyle/>
          <a:p>
            <a:pPr algn="ctr">
              <a:lnSpc>
                <a:spcPct val="85000"/>
              </a:lnSpc>
              <a:spcBef>
                <a:spcPct val="0"/>
              </a:spcBef>
              <a:buClrTx/>
              <a:buSzTx/>
              <a:buFontTx/>
              <a:buNone/>
            </a:pPr>
            <a:r>
              <a:rPr lang="en-US" dirty="0" smtClean="0">
                <a:solidFill>
                  <a:schemeClr val="accent1"/>
                </a:solidFill>
                <a:effectLst>
                  <a:outerShdw blurRad="38100" dist="38100" dir="2700000" algn="tl">
                    <a:srgbClr val="000000"/>
                  </a:outerShdw>
                </a:effectLst>
              </a:rPr>
              <a:t>Inbound</a:t>
            </a:r>
            <a:endParaRPr lang="en-US" sz="1800" dirty="0">
              <a:solidFill>
                <a:schemeClr val="accent1"/>
              </a:solidFill>
              <a:effectLst>
                <a:outerShdw blurRad="38100" dist="38100" dir="2700000" algn="tl">
                  <a:srgbClr val="000000"/>
                </a:outerShdw>
              </a:effectLst>
            </a:endParaRPr>
          </a:p>
        </p:txBody>
      </p:sp>
      <p:pic>
        <p:nvPicPr>
          <p:cNvPr id="35" name="Picture 32" descr="arrow 0 blue arrow 8"/>
          <p:cNvPicPr>
            <a:picLocks noChangeAspect="1" noChangeArrowheads="1"/>
          </p:cNvPicPr>
          <p:nvPr/>
        </p:nvPicPr>
        <p:blipFill>
          <a:blip r:embed="rId16"/>
          <a:srcRect/>
          <a:stretch>
            <a:fillRect/>
          </a:stretch>
        </p:blipFill>
        <p:spPr bwMode="auto">
          <a:xfrm>
            <a:off x="296134" y="1020028"/>
            <a:ext cx="3182938" cy="550863"/>
          </a:xfrm>
          <a:prstGeom prst="rect">
            <a:avLst/>
          </a:prstGeom>
          <a:noFill/>
        </p:spPr>
      </p:pic>
      <p:pic>
        <p:nvPicPr>
          <p:cNvPr id="81930" name="Picture 10"/>
          <p:cNvPicPr>
            <a:picLocks noChangeAspect="1" noChangeArrowheads="1"/>
          </p:cNvPicPr>
          <p:nvPr/>
        </p:nvPicPr>
        <p:blipFill>
          <a:blip r:embed="rId17"/>
          <a:srcRect/>
          <a:stretch>
            <a:fillRect/>
          </a:stretch>
        </p:blipFill>
        <p:spPr bwMode="auto">
          <a:xfrm>
            <a:off x="48552" y="980860"/>
            <a:ext cx="9042111" cy="5664596"/>
          </a:xfrm>
          <a:prstGeom prst="rect">
            <a:avLst/>
          </a:prstGeom>
          <a:noFill/>
          <a:ln w="9525">
            <a:noFill/>
            <a:miter lim="800000"/>
            <a:headEnd/>
            <a:tailEnd/>
          </a:ln>
          <a:effectLst/>
        </p:spPr>
      </p:pic>
      <p:sp>
        <p:nvSpPr>
          <p:cNvPr id="594999" name="Text Box 55"/>
          <p:cNvSpPr txBox="1">
            <a:spLocks noChangeArrowheads="1"/>
          </p:cNvSpPr>
          <p:nvPr/>
        </p:nvSpPr>
        <p:spPr bwMode="auto">
          <a:xfrm>
            <a:off x="5519956" y="4858181"/>
            <a:ext cx="3793576" cy="1329595"/>
          </a:xfrm>
          <a:prstGeom prst="rect">
            <a:avLst/>
          </a:prstGeom>
          <a:noFill/>
          <a:ln w="9525" algn="ctr">
            <a:noFill/>
            <a:miter lim="800000"/>
            <a:headEnd/>
            <a:tailEnd/>
          </a:ln>
          <a:effectLst/>
        </p:spPr>
        <p:txBody>
          <a:bodyPr wrap="square">
            <a:spAutoFit/>
          </a:bodyPr>
          <a:lstStyle/>
          <a:p>
            <a:pPr>
              <a:lnSpc>
                <a:spcPct val="85000"/>
              </a:lnSpc>
              <a:spcBef>
                <a:spcPct val="10000"/>
              </a:spcBef>
              <a:buClrTx/>
              <a:buSzTx/>
              <a:buFontTx/>
              <a:buNone/>
            </a:pPr>
            <a:r>
              <a:rPr lang="en-US" sz="1800" dirty="0" smtClean="0">
                <a:solidFill>
                  <a:schemeClr val="bg1"/>
                </a:solidFill>
              </a:rPr>
              <a:t>Token Verification:</a:t>
            </a:r>
            <a:endParaRPr lang="en-US" sz="1800" dirty="0">
              <a:solidFill>
                <a:schemeClr val="bg1"/>
              </a:solidFill>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Decrypt the sig using proper key</a:t>
            </a:r>
            <a:endParaRPr lang="en-US" sz="1400" dirty="0">
              <a:effectLst>
                <a:outerShdw blurRad="38100" dist="38100" dir="2700000" algn="tl">
                  <a:srgbClr val="000000"/>
                </a:outerShdw>
              </a:effectLst>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Verify integrity of the sig</a:t>
            </a:r>
            <a:endParaRPr lang="en-US" sz="1400" dirty="0">
              <a:effectLst>
                <a:outerShdw blurRad="38100" dist="38100" dir="2700000" algn="tl">
                  <a:srgbClr val="000000"/>
                </a:outerShdw>
              </a:effectLst>
            </a:endParaRP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If correct – strip off the sig, stamp the header, and accept NDR</a:t>
            </a:r>
          </a:p>
          <a:p>
            <a:pPr marL="242888" lvl="1" indent="-241300">
              <a:lnSpc>
                <a:spcPct val="85000"/>
              </a:lnSpc>
              <a:spcBef>
                <a:spcPct val="10000"/>
              </a:spcBef>
              <a:buClrTx/>
              <a:buSzPct val="125000"/>
              <a:buFontTx/>
              <a:buChar char="•"/>
            </a:pPr>
            <a:r>
              <a:rPr lang="en-US" sz="1400" dirty="0" smtClean="0">
                <a:effectLst>
                  <a:outerShdw blurRad="38100" dist="38100" dir="2700000" algn="tl">
                    <a:srgbClr val="000000"/>
                  </a:outerShdw>
                </a:effectLst>
              </a:rPr>
              <a:t>If incorrect – Discard</a:t>
            </a:r>
            <a:endParaRPr lang="en-US" sz="1400" dirty="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63" presetClass="path" presetSubtype="0" accel="50000" decel="50000" fill="hold" nodeType="clickEffect">
                                  <p:stCondLst>
                                    <p:cond delay="0"/>
                                  </p:stCondLst>
                                  <p:childTnLst>
                                    <p:animMotion origin="layout" path="M 0.05174 -0.00463 L 0.33351 -0.00463 " pathEditMode="relative" rAng="0" ptsTypes="AA">
                                      <p:cBhvr>
                                        <p:cTn id="15" dur="2000" fill="hold"/>
                                        <p:tgtEl>
                                          <p:spTgt spid="594996"/>
                                        </p:tgtEl>
                                        <p:attrNameLst>
                                          <p:attrName>ppt_x</p:attrName>
                                          <p:attrName>ppt_y</p:attrName>
                                        </p:attrNameLst>
                                      </p:cBhvr>
                                      <p:rCtr x="141" y="0"/>
                                    </p:animMotion>
                                  </p:childTnLst>
                                  <p:subTnLst>
                                    <p:set>
                                      <p:cBhvr override="childStyle">
                                        <p:cTn dur="1" fill="hold" display="0" masterRel="sameClick" afterEffect="1">
                                          <p:stCondLst>
                                            <p:cond evt="end" delay="0">
                                              <p:tn val="14"/>
                                            </p:cond>
                                          </p:stCondLst>
                                        </p:cTn>
                                        <p:tgtEl>
                                          <p:spTgt spid="594996"/>
                                        </p:tgtEl>
                                        <p:attrNameLst>
                                          <p:attrName>style.visibility</p:attrName>
                                        </p:attrNameLst>
                                      </p:cBhvr>
                                      <p:to>
                                        <p:strVal val="hidden"/>
                                      </p:to>
                                    </p:set>
                                  </p:subTnLst>
                                </p:cTn>
                              </p:par>
                              <p:par>
                                <p:cTn id="16" presetID="3" presetClass="entr" presetSubtype="10" fill="hold" nodeType="with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blinds(horizontal)">
                                      <p:cBhvr>
                                        <p:cTn id="18" dur="500"/>
                                        <p:tgtEl>
                                          <p:spTgt spid="66"/>
                                        </p:tgtEl>
                                      </p:cBhvr>
                                    </p:animEffect>
                                  </p:childTnLst>
                                  <p:subTnLst>
                                    <p:set>
                                      <p:cBhvr override="childStyle">
                                        <p:cTn dur="1" fill="hold" display="0" masterRel="nextClick" afterEffect="1"/>
                                        <p:tgtEl>
                                          <p:spTgt spid="66"/>
                                        </p:tgtEl>
                                        <p:attrNameLst>
                                          <p:attrName>style.visibility</p:attrName>
                                        </p:attrNameLst>
                                      </p:cBhvr>
                                      <p:to>
                                        <p:strVal val="hidden"/>
                                      </p:to>
                                    </p:set>
                                  </p:subTnLst>
                                </p:cTn>
                              </p:par>
                              <p:par>
                                <p:cTn id="19" presetID="3" presetClass="entr" presetSubtype="10" fill="hold" nodeType="with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blinds(horizontal)">
                                      <p:cBhvr>
                                        <p:cTn id="21" dur="500"/>
                                        <p:tgtEl>
                                          <p:spTgt spid="69"/>
                                        </p:tgtEl>
                                      </p:cBhvr>
                                    </p:animEffect>
                                  </p:childTnLst>
                                  <p:subTnLst>
                                    <p:set>
                                      <p:cBhvr override="childStyle">
                                        <p:cTn dur="1" fill="hold" display="0" masterRel="nextClick" afterEffect="1"/>
                                        <p:tgtEl>
                                          <p:spTgt spid="69"/>
                                        </p:tgtEl>
                                        <p:attrNameLst>
                                          <p:attrName>style.visibility</p:attrName>
                                        </p:attrNameLst>
                                      </p:cBhvr>
                                      <p:to>
                                        <p:strVal val="hidden"/>
                                      </p:to>
                                    </p:set>
                                  </p:subTnLst>
                                </p:cTn>
                              </p:par>
                              <p:par>
                                <p:cTn id="22" presetID="3" presetClass="entr" presetSubtype="10" fill="hold" nodeType="with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blinds(horizontal)">
                                      <p:cBhvr>
                                        <p:cTn id="24"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par>
                                <p:cTn id="25" presetID="3" presetClass="entr" presetSubtype="10"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blinds(horizontal)">
                                      <p:cBhvr>
                                        <p:cTn id="27" dur="500"/>
                                        <p:tgtEl>
                                          <p:spTgt spid="70"/>
                                        </p:tgtEl>
                                      </p:cBhvr>
                                    </p:animEffect>
                                  </p:childTnLst>
                                  <p:subTnLst>
                                    <p:set>
                                      <p:cBhvr override="childStyle">
                                        <p:cTn dur="1" fill="hold" display="0" masterRel="nextClick" afterEffect="1"/>
                                        <p:tgtEl>
                                          <p:spTgt spid="70"/>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1922"/>
                                        </p:tgtEl>
                                        <p:attrNameLst>
                                          <p:attrName>style.visibility</p:attrName>
                                        </p:attrNameLst>
                                      </p:cBhvr>
                                      <p:to>
                                        <p:strVal val="visible"/>
                                      </p:to>
                                    </p:set>
                                    <p:animEffect transition="in" filter="blinds(horizontal)">
                                      <p:cBhvr>
                                        <p:cTn id="32" dur="500"/>
                                        <p:tgtEl>
                                          <p:spTgt spid="81922"/>
                                        </p:tgtEl>
                                      </p:cBhvr>
                                    </p:animEffect>
                                  </p:childTnLst>
                                </p:cTn>
                              </p:par>
                            </p:childTnLst>
                          </p:cTn>
                        </p:par>
                        <p:par>
                          <p:cTn id="33" fill="hold">
                            <p:stCondLst>
                              <p:cond delay="500"/>
                            </p:stCondLst>
                            <p:childTnLst>
                              <p:par>
                                <p:cTn id="34" presetID="51" presetClass="entr" presetSubtype="0" fill="hold" nodeType="afterEffect">
                                  <p:stCondLst>
                                    <p:cond delay="0"/>
                                  </p:stCondLst>
                                  <p:childTnLst>
                                    <p:set>
                                      <p:cBhvr>
                                        <p:cTn id="35" dur="1" fill="hold">
                                          <p:stCondLst>
                                            <p:cond delay="0"/>
                                          </p:stCondLst>
                                        </p:cTn>
                                        <p:tgtEl>
                                          <p:spTgt spid="81930"/>
                                        </p:tgtEl>
                                        <p:attrNameLst>
                                          <p:attrName>style.visibility</p:attrName>
                                        </p:attrNameLst>
                                      </p:cBhvr>
                                      <p:to>
                                        <p:strVal val="visible"/>
                                      </p:to>
                                    </p:set>
                                    <p:animEffect transition="in" filter="fade">
                                      <p:cBhvr>
                                        <p:cTn id="36" dur="770" decel="100000"/>
                                        <p:tgtEl>
                                          <p:spTgt spid="81930"/>
                                        </p:tgtEl>
                                      </p:cBhvr>
                                    </p:animEffect>
                                    <p:animScale>
                                      <p:cBhvr>
                                        <p:cTn id="37" dur="770" decel="100000"/>
                                        <p:tgtEl>
                                          <p:spTgt spid="81930"/>
                                        </p:tgtEl>
                                      </p:cBhvr>
                                      <p:from x="10000" y="10000"/>
                                      <p:to x="200000" y="450000"/>
                                    </p:animScale>
                                    <p:animScale>
                                      <p:cBhvr>
                                        <p:cTn id="38" dur="1230" accel="100000" fill="hold">
                                          <p:stCondLst>
                                            <p:cond delay="770"/>
                                          </p:stCondLst>
                                        </p:cTn>
                                        <p:tgtEl>
                                          <p:spTgt spid="81930"/>
                                        </p:tgtEl>
                                      </p:cBhvr>
                                      <p:from x="200000" y="450000"/>
                                      <p:to x="100000" y="100000"/>
                                    </p:animScale>
                                    <p:set>
                                      <p:cBhvr>
                                        <p:cTn id="39" dur="770" fill="hold"/>
                                        <p:tgtEl>
                                          <p:spTgt spid="81930"/>
                                        </p:tgtEl>
                                        <p:attrNameLst>
                                          <p:attrName>ppt_x</p:attrName>
                                        </p:attrNameLst>
                                      </p:cBhvr>
                                      <p:to>
                                        <p:strVal val="(0.5)"/>
                                      </p:to>
                                    </p:set>
                                    <p:anim from="(0.5)" to="(#ppt_x)" calcmode="lin" valueType="num">
                                      <p:cBhvr>
                                        <p:cTn id="40" dur="1230" accel="100000" fill="hold">
                                          <p:stCondLst>
                                            <p:cond delay="770"/>
                                          </p:stCondLst>
                                        </p:cTn>
                                        <p:tgtEl>
                                          <p:spTgt spid="81930"/>
                                        </p:tgtEl>
                                        <p:attrNameLst>
                                          <p:attrName>ppt_x</p:attrName>
                                        </p:attrNameLst>
                                      </p:cBhvr>
                                    </p:anim>
                                    <p:set>
                                      <p:cBhvr>
                                        <p:cTn id="41" dur="770" fill="hold"/>
                                        <p:tgtEl>
                                          <p:spTgt spid="81930"/>
                                        </p:tgtEl>
                                        <p:attrNameLst>
                                          <p:attrName>ppt_y</p:attrName>
                                        </p:attrNameLst>
                                      </p:cBhvr>
                                      <p:to>
                                        <p:strVal val="(#ppt_y+0.4)"/>
                                      </p:to>
                                    </p:set>
                                    <p:anim from="(#ppt_y+0.4)" to="(#ppt_y)" calcmode="lin" valueType="num">
                                      <p:cBhvr>
                                        <p:cTn id="42" dur="1230" accel="100000" fill="hold">
                                          <p:stCondLst>
                                            <p:cond delay="770"/>
                                          </p:stCondLst>
                                        </p:cTn>
                                        <p:tgtEl>
                                          <p:spTgt spid="81930"/>
                                        </p:tgtEl>
                                        <p:attrNameLst>
                                          <p:attrName>ppt_y</p:attrName>
                                        </p:attrNameLst>
                                      </p:cBhvr>
                                    </p:anim>
                                  </p:childTnLst>
                                  <p:subTnLst>
                                    <p:set>
                                      <p:cBhvr override="childStyle">
                                        <p:cTn dur="1" fill="hold" display="0" masterRel="nextClick" afterEffect="1"/>
                                        <p:tgtEl>
                                          <p:spTgt spid="81930"/>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94998"/>
                                        </p:tgtEl>
                                        <p:attrNameLst>
                                          <p:attrName>style.visibility</p:attrName>
                                        </p:attrNameLst>
                                      </p:cBhvr>
                                      <p:to>
                                        <p:strVal val="visible"/>
                                      </p:to>
                                    </p:set>
                                    <p:animEffect transition="in" filter="blinds(horizontal)">
                                      <p:cBhvr>
                                        <p:cTn id="47" dur="500"/>
                                        <p:tgtEl>
                                          <p:spTgt spid="594998"/>
                                        </p:tgtEl>
                                      </p:cBhvr>
                                    </p:animEffect>
                                  </p:childTnLst>
                                </p:cTn>
                              </p:par>
                              <p:par>
                                <p:cTn id="48" presetID="3" presetClass="entr" presetSubtype="10" fill="hold" nodeType="withEffect">
                                  <p:stCondLst>
                                    <p:cond delay="0"/>
                                  </p:stCondLst>
                                  <p:childTnLst>
                                    <p:set>
                                      <p:cBhvr>
                                        <p:cTn id="49" dur="1" fill="hold">
                                          <p:stCondLst>
                                            <p:cond delay="0"/>
                                          </p:stCondLst>
                                        </p:cTn>
                                        <p:tgtEl>
                                          <p:spTgt spid="594970"/>
                                        </p:tgtEl>
                                        <p:attrNameLst>
                                          <p:attrName>style.visibility</p:attrName>
                                        </p:attrNameLst>
                                      </p:cBhvr>
                                      <p:to>
                                        <p:strVal val="visible"/>
                                      </p:to>
                                    </p:set>
                                    <p:animEffect transition="in" filter="blinds(horizontal)">
                                      <p:cBhvr>
                                        <p:cTn id="50" dur="500"/>
                                        <p:tgtEl>
                                          <p:spTgt spid="59497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594971"/>
                                        </p:tgtEl>
                                        <p:attrNameLst>
                                          <p:attrName>style.visibility</p:attrName>
                                        </p:attrNameLst>
                                      </p:cBhvr>
                                      <p:to>
                                        <p:strVal val="visible"/>
                                      </p:to>
                                    </p:set>
                                    <p:animEffect transition="in" filter="blinds(horizontal)">
                                      <p:cBhvr>
                                        <p:cTn id="55" dur="500"/>
                                        <p:tgtEl>
                                          <p:spTgt spid="594971"/>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594997"/>
                                        </p:tgtEl>
                                        <p:attrNameLst>
                                          <p:attrName>style.visibility</p:attrName>
                                        </p:attrNameLst>
                                      </p:cBhvr>
                                      <p:to>
                                        <p:strVal val="visible"/>
                                      </p:to>
                                    </p:set>
                                    <p:animEffect transition="in" filter="blinds(horizontal)">
                                      <p:cBhvr>
                                        <p:cTn id="58" dur="500"/>
                                        <p:tgtEl>
                                          <p:spTgt spid="594997"/>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594999"/>
                                        </p:tgtEl>
                                        <p:attrNameLst>
                                          <p:attrName>style.visibility</p:attrName>
                                        </p:attrNameLst>
                                      </p:cBhvr>
                                      <p:to>
                                        <p:strVal val="visible"/>
                                      </p:to>
                                    </p:set>
                                    <p:animEffect transition="in" filter="blinds(horizontal)">
                                      <p:cBhvr>
                                        <p:cTn id="63" dur="500"/>
                                        <p:tgtEl>
                                          <p:spTgt spid="594999"/>
                                        </p:tgtEl>
                                      </p:cBhvr>
                                    </p:animEffect>
                                  </p:childTnLst>
                                </p:cTn>
                              </p:par>
                              <p:par>
                                <p:cTn id="64" presetID="3" presetClass="entr" presetSubtype="10" fill="hold" nodeType="withEffect">
                                  <p:stCondLst>
                                    <p:cond delay="0"/>
                                  </p:stCondLst>
                                  <p:childTnLst>
                                    <p:set>
                                      <p:cBhvr>
                                        <p:cTn id="65" dur="1" fill="hold">
                                          <p:stCondLst>
                                            <p:cond delay="0"/>
                                          </p:stCondLst>
                                        </p:cTn>
                                        <p:tgtEl>
                                          <p:spTgt spid="594969"/>
                                        </p:tgtEl>
                                        <p:attrNameLst>
                                          <p:attrName>style.visibility</p:attrName>
                                        </p:attrNameLst>
                                      </p:cBhvr>
                                      <p:to>
                                        <p:strVal val="visible"/>
                                      </p:to>
                                    </p:set>
                                    <p:animEffect transition="in" filter="blinds(horizontal)">
                                      <p:cBhvr>
                                        <p:cTn id="66" dur="500"/>
                                        <p:tgtEl>
                                          <p:spTgt spid="594969"/>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nodeType="clickEffect">
                                  <p:stCondLst>
                                    <p:cond delay="0"/>
                                  </p:stCondLst>
                                  <p:childTnLst>
                                    <p:set>
                                      <p:cBhvr>
                                        <p:cTn id="70" dur="1" fill="hold">
                                          <p:stCondLst>
                                            <p:cond delay="0"/>
                                          </p:stCondLst>
                                        </p:cTn>
                                        <p:tgtEl>
                                          <p:spTgt spid="81924"/>
                                        </p:tgtEl>
                                        <p:attrNameLst>
                                          <p:attrName>style.visibility</p:attrName>
                                        </p:attrNameLst>
                                      </p:cBhvr>
                                      <p:to>
                                        <p:strVal val="visible"/>
                                      </p:to>
                                    </p:set>
                                    <p:animEffect transition="in" filter="blinds(horizontal)">
                                      <p:cBhvr>
                                        <p:cTn id="71" dur="500"/>
                                        <p:tgtEl>
                                          <p:spTgt spid="81924"/>
                                        </p:tgtEl>
                                      </p:cBhvr>
                                    </p:animEffect>
                                  </p:childTnLst>
                                  <p:subTnLst>
                                    <p:set>
                                      <p:cBhvr override="childStyle">
                                        <p:cTn dur="1" fill="hold" display="0" masterRel="nextClick" afterEffect="1"/>
                                        <p:tgtEl>
                                          <p:spTgt spid="81924"/>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3" presetClass="entr" presetSubtype="10" fill="hold" nodeType="clickEffect">
                                  <p:stCondLst>
                                    <p:cond delay="0"/>
                                  </p:stCondLst>
                                  <p:childTnLst>
                                    <p:set>
                                      <p:cBhvr>
                                        <p:cTn id="75" dur="1" fill="hold">
                                          <p:stCondLst>
                                            <p:cond delay="0"/>
                                          </p:stCondLst>
                                        </p:cTn>
                                        <p:tgtEl>
                                          <p:spTgt spid="81926"/>
                                        </p:tgtEl>
                                        <p:attrNameLst>
                                          <p:attrName>style.visibility</p:attrName>
                                        </p:attrNameLst>
                                      </p:cBhvr>
                                      <p:to>
                                        <p:strVal val="visible"/>
                                      </p:to>
                                    </p:set>
                                    <p:animEffect transition="in" filter="blinds(horizontal)">
                                      <p:cBhvr>
                                        <p:cTn id="76" dur="500"/>
                                        <p:tgtEl>
                                          <p:spTgt spid="81926"/>
                                        </p:tgtEl>
                                      </p:cBhvr>
                                    </p:animEffect>
                                  </p:childTnLst>
                                  <p:subTnLst>
                                    <p:set>
                                      <p:cBhvr override="childStyle">
                                        <p:cTn dur="1" fill="hold" display="0" masterRel="nextClick" afterEffect="1"/>
                                        <p:tgtEl>
                                          <p:spTgt spid="81926"/>
                                        </p:tgtEl>
                                        <p:attrNameLst>
                                          <p:attrName>style.visibility</p:attrName>
                                        </p:attrNameLst>
                                      </p:cBhvr>
                                      <p:to>
                                        <p:strVal val="hidden"/>
                                      </p:to>
                                    </p:set>
                                  </p:subTnLst>
                                </p:cTn>
                              </p:par>
                            </p:childTnLst>
                          </p:cTn>
                        </p:par>
                      </p:childTnLst>
                    </p:cTn>
                  </p:par>
                  <p:par>
                    <p:cTn id="77" fill="hold">
                      <p:stCondLst>
                        <p:cond delay="indefinite"/>
                      </p:stCondLst>
                      <p:childTnLst>
                        <p:par>
                          <p:cTn id="78" fill="hold">
                            <p:stCondLst>
                              <p:cond delay="0"/>
                            </p:stCondLst>
                            <p:childTnLst>
                              <p:par>
                                <p:cTn id="79" presetID="3" presetClass="entr" presetSubtype="10" fill="hold" nodeType="clickEffect">
                                  <p:stCondLst>
                                    <p:cond delay="0"/>
                                  </p:stCondLst>
                                  <p:childTnLst>
                                    <p:set>
                                      <p:cBhvr>
                                        <p:cTn id="80" dur="1" fill="hold">
                                          <p:stCondLst>
                                            <p:cond delay="0"/>
                                          </p:stCondLst>
                                        </p:cTn>
                                        <p:tgtEl>
                                          <p:spTgt spid="74"/>
                                        </p:tgtEl>
                                        <p:attrNameLst>
                                          <p:attrName>style.visibility</p:attrName>
                                        </p:attrNameLst>
                                      </p:cBhvr>
                                      <p:to>
                                        <p:strVal val="visible"/>
                                      </p:to>
                                    </p:set>
                                    <p:animEffect transition="in" filter="blinds(horizontal)">
                                      <p:cBhvr>
                                        <p:cTn id="81" dur="500"/>
                                        <p:tgtEl>
                                          <p:spTgt spid="74"/>
                                        </p:tgtEl>
                                      </p:cBhvr>
                                    </p:animEffect>
                                  </p:childTnLst>
                                </p:cTn>
                              </p:par>
                              <p:par>
                                <p:cTn id="82" presetID="63" presetClass="path" presetSubtype="0" accel="50000" decel="50000" fill="hold" nodeType="withEffect">
                                  <p:stCondLst>
                                    <p:cond delay="0"/>
                                  </p:stCondLst>
                                  <p:childTnLst>
                                    <p:animMotion origin="layout" path="M 0.03577 0.00417 L 0.46493 0.00417 " pathEditMode="relative" rAng="0" ptsTypes="AA">
                                      <p:cBhvr>
                                        <p:cTn id="83" dur="1000" fill="hold"/>
                                        <p:tgtEl>
                                          <p:spTgt spid="74"/>
                                        </p:tgtEl>
                                        <p:attrNameLst>
                                          <p:attrName>ppt_x</p:attrName>
                                          <p:attrName>ppt_y</p:attrName>
                                        </p:attrNameLst>
                                      </p:cBhvr>
                                      <p:rCtr x="215" y="0"/>
                                    </p:animMotion>
                                  </p:childTnLst>
                                </p:cTn>
                              </p:par>
                            </p:childTnLst>
                          </p:cTn>
                        </p:par>
                        <p:par>
                          <p:cTn id="84" fill="hold">
                            <p:stCondLst>
                              <p:cond delay="1000"/>
                            </p:stCondLst>
                            <p:childTnLst>
                              <p:par>
                                <p:cTn id="85" presetID="3" presetClass="entr" presetSubtype="10" fill="hold" nodeType="afterEffect">
                                  <p:stCondLst>
                                    <p:cond delay="0"/>
                                  </p:stCondLst>
                                  <p:childTnLst>
                                    <p:set>
                                      <p:cBhvr>
                                        <p:cTn id="86" dur="1" fill="hold">
                                          <p:stCondLst>
                                            <p:cond delay="0"/>
                                          </p:stCondLst>
                                        </p:cTn>
                                        <p:tgtEl>
                                          <p:spTgt spid="81927"/>
                                        </p:tgtEl>
                                        <p:attrNameLst>
                                          <p:attrName>style.visibility</p:attrName>
                                        </p:attrNameLst>
                                      </p:cBhvr>
                                      <p:to>
                                        <p:strVal val="visible"/>
                                      </p:to>
                                    </p:set>
                                    <p:animEffect transition="in" filter="blinds(horizontal)">
                                      <p:cBhvr>
                                        <p:cTn id="87" dur="500"/>
                                        <p:tgtEl>
                                          <p:spTgt spid="81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997" grpId="0"/>
      <p:bldP spid="594998" grpId="0"/>
      <p:bldP spid="70" grpId="0"/>
      <p:bldP spid="34" grpId="0"/>
      <p:bldP spid="59499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dirty="0" smtClean="0"/>
              <a:t>Agenda </a:t>
            </a:r>
            <a:endParaRPr lang="en-US" dirty="0"/>
          </a:p>
        </p:txBody>
      </p:sp>
      <p:pic>
        <p:nvPicPr>
          <p:cNvPr id="5" name="Picture 2" descr="Timeline"/>
          <p:cNvPicPr>
            <a:picLocks noChangeAspect="1" noChangeArrowheads="1"/>
          </p:cNvPicPr>
          <p:nvPr/>
        </p:nvPicPr>
        <p:blipFill>
          <a:blip r:embed="rId3"/>
          <a:srcRect/>
          <a:stretch>
            <a:fillRect/>
          </a:stretch>
        </p:blipFill>
        <p:spPr bwMode="auto">
          <a:xfrm>
            <a:off x="246063" y="429748"/>
            <a:ext cx="1098550" cy="5805487"/>
          </a:xfrm>
          <a:prstGeom prst="rect">
            <a:avLst/>
          </a:prstGeom>
          <a:noFill/>
          <a:ln w="9525">
            <a:noFill/>
            <a:miter lim="800000"/>
            <a:headEnd/>
            <a:tailEnd/>
          </a:ln>
        </p:spPr>
      </p:pic>
      <p:pic>
        <p:nvPicPr>
          <p:cNvPr id="6" name="Picture 11" descr="Ball 1"/>
          <p:cNvPicPr>
            <a:picLocks noChangeAspect="1" noChangeArrowheads="1"/>
          </p:cNvPicPr>
          <p:nvPr/>
        </p:nvPicPr>
        <p:blipFill>
          <a:blip r:embed="rId4">
            <a:lum bright="6000"/>
          </a:blip>
          <a:srcRect/>
          <a:stretch>
            <a:fillRect/>
          </a:stretch>
        </p:blipFill>
        <p:spPr bwMode="auto">
          <a:xfrm>
            <a:off x="362575" y="1062038"/>
            <a:ext cx="762000" cy="762000"/>
          </a:xfrm>
          <a:prstGeom prst="rect">
            <a:avLst/>
          </a:prstGeom>
          <a:noFill/>
          <a:ln w="9525">
            <a:noFill/>
            <a:miter lim="800000"/>
            <a:headEnd/>
            <a:tailEnd/>
          </a:ln>
        </p:spPr>
      </p:pic>
      <p:pic>
        <p:nvPicPr>
          <p:cNvPr id="7" name="Picture 12" descr="Ball 4"/>
          <p:cNvPicPr>
            <a:picLocks noChangeAspect="1" noChangeArrowheads="1"/>
          </p:cNvPicPr>
          <p:nvPr/>
        </p:nvPicPr>
        <p:blipFill>
          <a:blip r:embed="rId5">
            <a:lum bright="6000"/>
          </a:blip>
          <a:srcRect/>
          <a:stretch>
            <a:fillRect/>
          </a:stretch>
        </p:blipFill>
        <p:spPr bwMode="auto">
          <a:xfrm>
            <a:off x="391775" y="4765965"/>
            <a:ext cx="762000" cy="762000"/>
          </a:xfrm>
          <a:prstGeom prst="rect">
            <a:avLst/>
          </a:prstGeom>
          <a:noFill/>
          <a:ln w="9525">
            <a:noFill/>
            <a:miter lim="800000"/>
            <a:headEnd/>
            <a:tailEnd/>
          </a:ln>
        </p:spPr>
      </p:pic>
      <p:pic>
        <p:nvPicPr>
          <p:cNvPr id="9" name="Picture 16" descr="Ball 3"/>
          <p:cNvPicPr>
            <a:picLocks noChangeAspect="1" noChangeArrowheads="1"/>
          </p:cNvPicPr>
          <p:nvPr/>
        </p:nvPicPr>
        <p:blipFill>
          <a:blip r:embed="rId6">
            <a:lum bright="6000"/>
          </a:blip>
          <a:srcRect/>
          <a:stretch>
            <a:fillRect/>
          </a:stretch>
        </p:blipFill>
        <p:spPr bwMode="auto">
          <a:xfrm>
            <a:off x="57853" y="2917356"/>
            <a:ext cx="762000" cy="762000"/>
          </a:xfrm>
          <a:prstGeom prst="rect">
            <a:avLst/>
          </a:prstGeom>
          <a:noFill/>
          <a:ln w="9525">
            <a:noFill/>
            <a:miter lim="800000"/>
            <a:headEnd/>
            <a:tailEnd/>
          </a:ln>
        </p:spPr>
      </p:pic>
      <p:sp>
        <p:nvSpPr>
          <p:cNvPr id="10" name="Line 8"/>
          <p:cNvSpPr>
            <a:spLocks noChangeShapeType="1"/>
          </p:cNvSpPr>
          <p:nvPr/>
        </p:nvSpPr>
        <p:spPr bwMode="auto">
          <a:xfrm>
            <a:off x="1012825" y="1443038"/>
            <a:ext cx="893763" cy="0"/>
          </a:xfrm>
          <a:prstGeom prst="line">
            <a:avLst/>
          </a:prstGeom>
          <a:noFill/>
          <a:ln w="28575">
            <a:solidFill>
              <a:schemeClr val="tx1"/>
            </a:solidFill>
            <a:round/>
            <a:headEnd/>
            <a:tailEnd/>
          </a:ln>
        </p:spPr>
        <p:txBody>
          <a:bodyPr anchor="ctr"/>
          <a:lstStyle/>
          <a:p>
            <a:endParaRPr lang="en-US"/>
          </a:p>
        </p:txBody>
      </p:sp>
      <p:sp>
        <p:nvSpPr>
          <p:cNvPr id="11" name="Line 10"/>
          <p:cNvSpPr>
            <a:spLocks noChangeShapeType="1"/>
          </p:cNvSpPr>
          <p:nvPr/>
        </p:nvSpPr>
        <p:spPr bwMode="auto">
          <a:xfrm>
            <a:off x="1050925" y="5118973"/>
            <a:ext cx="1136650" cy="0"/>
          </a:xfrm>
          <a:prstGeom prst="line">
            <a:avLst/>
          </a:prstGeom>
          <a:noFill/>
          <a:ln w="28575">
            <a:solidFill>
              <a:schemeClr val="tx1"/>
            </a:solidFill>
            <a:round/>
            <a:headEnd/>
            <a:tailEnd/>
          </a:ln>
        </p:spPr>
        <p:txBody>
          <a:bodyPr anchor="ctr"/>
          <a:lstStyle/>
          <a:p>
            <a:endParaRPr lang="en-US"/>
          </a:p>
        </p:txBody>
      </p:sp>
      <p:sp>
        <p:nvSpPr>
          <p:cNvPr id="12" name="Line 18"/>
          <p:cNvSpPr>
            <a:spLocks noChangeShapeType="1"/>
          </p:cNvSpPr>
          <p:nvPr/>
        </p:nvSpPr>
        <p:spPr bwMode="auto">
          <a:xfrm>
            <a:off x="695325" y="3261401"/>
            <a:ext cx="2595563" cy="0"/>
          </a:xfrm>
          <a:prstGeom prst="line">
            <a:avLst/>
          </a:prstGeom>
          <a:noFill/>
          <a:ln w="28575">
            <a:solidFill>
              <a:schemeClr val="tx1"/>
            </a:solidFill>
            <a:round/>
            <a:headEnd/>
            <a:tailEnd/>
          </a:ln>
        </p:spPr>
        <p:txBody>
          <a:bodyPr anchor="ctr"/>
          <a:lstStyle/>
          <a:p>
            <a:endParaRPr lang="en-US"/>
          </a:p>
        </p:txBody>
      </p:sp>
      <p:sp>
        <p:nvSpPr>
          <p:cNvPr id="13" name="Rectangle 3"/>
          <p:cNvSpPr>
            <a:spLocks noChangeArrowheads="1"/>
          </p:cNvSpPr>
          <p:nvPr/>
        </p:nvSpPr>
        <p:spPr bwMode="auto">
          <a:xfrm>
            <a:off x="4600090" y="1697675"/>
            <a:ext cx="4308764" cy="707886"/>
          </a:xfrm>
          <a:prstGeom prst="rect">
            <a:avLst/>
          </a:prstGeom>
          <a:noFill/>
          <a:ln w="9525" algn="ctr">
            <a:noFill/>
            <a:miter lim="800000"/>
            <a:headEnd/>
            <a:tailEnd/>
          </a:ln>
          <a:effectLst/>
        </p:spPr>
        <p:txBody>
          <a:bodyPr wrap="square" lIns="45720" rIns="45720">
            <a:spAutoFit/>
          </a:bodyPr>
          <a:lstStyle/>
          <a:p>
            <a:pPr lvl="1">
              <a:buFontTx/>
              <a:buBlip>
                <a:blip r:embed="rId7"/>
              </a:buBlip>
              <a:defRPr/>
            </a:pPr>
            <a:r>
              <a:rPr lang="en-US" sz="2000" dirty="0"/>
              <a:t>  </a:t>
            </a:r>
            <a:r>
              <a:rPr lang="en-US" sz="2000" dirty="0" smtClean="0"/>
              <a:t>	</a:t>
            </a:r>
            <a:r>
              <a:rPr lang="en-US" sz="2000" dirty="0" smtClean="0">
                <a:effectLst>
                  <a:outerShdw blurRad="38100" dist="38100" dir="2700000" algn="tl">
                    <a:srgbClr val="000000">
                      <a:alpha val="43137"/>
                    </a:srgbClr>
                  </a:outerShdw>
                </a:effectLst>
              </a:rPr>
              <a:t>Spam &amp; Malware</a:t>
            </a:r>
          </a:p>
          <a:p>
            <a:pPr lvl="1">
              <a:buFontTx/>
              <a:buBlip>
                <a:blip r:embed="rId7"/>
              </a:buBlip>
              <a:defRPr/>
            </a:pPr>
            <a:r>
              <a:rPr lang="en-US" sz="2000" dirty="0" smtClean="0">
                <a:effectLst>
                  <a:outerShdw blurRad="38100" dist="38100" dir="2700000" algn="tl">
                    <a:srgbClr val="000000">
                      <a:alpha val="43137"/>
                    </a:srgbClr>
                  </a:outerShdw>
                </a:effectLst>
              </a:rPr>
              <a:t>  	Phishing &amp; Viruses</a:t>
            </a:r>
          </a:p>
        </p:txBody>
      </p:sp>
      <p:sp>
        <p:nvSpPr>
          <p:cNvPr id="14" name="Text Box 6"/>
          <p:cNvSpPr txBox="1">
            <a:spLocks noChangeArrowheads="1"/>
          </p:cNvSpPr>
          <p:nvPr/>
        </p:nvSpPr>
        <p:spPr bwMode="auto">
          <a:xfrm>
            <a:off x="809625" y="1676400"/>
            <a:ext cx="3730124" cy="437043"/>
          </a:xfrm>
          <a:prstGeom prst="rect">
            <a:avLst/>
          </a:prstGeom>
          <a:noFill/>
          <a:ln w="9525" algn="ctr">
            <a:noFill/>
            <a:miter lim="800000"/>
            <a:headEnd/>
            <a:tailEnd/>
          </a:ln>
          <a:effectLst/>
        </p:spPr>
        <p:txBody>
          <a:bodyPr wrap="none" lIns="0" rIns="0">
            <a:spAutoFit/>
          </a:bodyPr>
          <a:lstStyle/>
          <a:p>
            <a:pPr eaLnBrk="0" hangingPunct="0">
              <a:lnSpc>
                <a:spcPct val="80000"/>
              </a:lnSpc>
              <a:defRPr/>
            </a:pPr>
            <a:r>
              <a:rPr lang="en-US" sz="2800" dirty="0" smtClean="0">
                <a:solidFill>
                  <a:srgbClr val="FFFF00"/>
                </a:solidFill>
                <a:effectLst>
                  <a:outerShdw blurRad="38100" dist="38100" dir="2700000" algn="tl">
                    <a:srgbClr val="000000"/>
                  </a:outerShdw>
                </a:effectLst>
                <a:latin typeface="Arial" pitchFamily="34" charset="0"/>
              </a:rPr>
              <a:t>E-mail Security Threats</a:t>
            </a:r>
            <a:endParaRPr lang="en-US" sz="2800" dirty="0">
              <a:solidFill>
                <a:srgbClr val="FFFF00"/>
              </a:solidFill>
              <a:effectLst>
                <a:outerShdw blurRad="38100" dist="38100" dir="2700000" algn="tl">
                  <a:srgbClr val="000000"/>
                </a:outerShdw>
              </a:effectLst>
              <a:latin typeface="Arial" pitchFamily="34" charset="0"/>
            </a:endParaRPr>
          </a:p>
        </p:txBody>
      </p:sp>
      <p:sp>
        <p:nvSpPr>
          <p:cNvPr id="15" name="Text Box 17"/>
          <p:cNvSpPr txBox="1">
            <a:spLocks noChangeArrowheads="1"/>
          </p:cNvSpPr>
          <p:nvPr/>
        </p:nvSpPr>
        <p:spPr bwMode="auto">
          <a:xfrm>
            <a:off x="655638" y="3332839"/>
            <a:ext cx="3850606" cy="781752"/>
          </a:xfrm>
          <a:prstGeom prst="rect">
            <a:avLst/>
          </a:prstGeom>
          <a:noFill/>
          <a:ln w="9525" algn="ctr">
            <a:noFill/>
            <a:miter lim="800000"/>
            <a:headEnd/>
            <a:tailEnd/>
          </a:ln>
          <a:effectLst/>
        </p:spPr>
        <p:txBody>
          <a:bodyPr wrap="none" lIns="0" rIns="0">
            <a:spAutoFit/>
          </a:bodyPr>
          <a:lstStyle/>
          <a:p>
            <a:pPr eaLnBrk="0" hangingPunct="0">
              <a:lnSpc>
                <a:spcPct val="80000"/>
              </a:lnSpc>
              <a:defRPr/>
            </a:pPr>
            <a:r>
              <a:rPr lang="en-US" sz="2800" dirty="0" smtClean="0">
                <a:solidFill>
                  <a:srgbClr val="FFFF00"/>
                </a:solidFill>
                <a:effectLst>
                  <a:outerShdw blurRad="38100" dist="38100" dir="2700000" algn="tl">
                    <a:srgbClr val="000000"/>
                  </a:outerShdw>
                </a:effectLst>
                <a:latin typeface="Arial" pitchFamily="34" charset="0"/>
              </a:rPr>
              <a:t>Forefront/Exchange</a:t>
            </a:r>
          </a:p>
          <a:p>
            <a:pPr eaLnBrk="0" hangingPunct="0">
              <a:lnSpc>
                <a:spcPct val="80000"/>
              </a:lnSpc>
              <a:defRPr/>
            </a:pPr>
            <a:r>
              <a:rPr lang="en-US" sz="2800" dirty="0" smtClean="0">
                <a:solidFill>
                  <a:srgbClr val="FFFF00"/>
                </a:solidFill>
                <a:effectLst>
                  <a:outerShdw blurRad="38100" dist="38100" dir="2700000" algn="tl">
                    <a:srgbClr val="000000"/>
                  </a:outerShdw>
                </a:effectLst>
                <a:latin typeface="Arial" pitchFamily="34" charset="0"/>
              </a:rPr>
              <a:t>Better Together Security</a:t>
            </a:r>
            <a:endParaRPr lang="en-US" sz="2800" dirty="0">
              <a:solidFill>
                <a:srgbClr val="FFFF00"/>
              </a:solidFill>
              <a:effectLst>
                <a:outerShdw blurRad="38100" dist="38100" dir="2700000" algn="tl">
                  <a:srgbClr val="000000"/>
                </a:outerShdw>
              </a:effectLst>
              <a:latin typeface="Arial" pitchFamily="34" charset="0"/>
            </a:endParaRPr>
          </a:p>
        </p:txBody>
      </p:sp>
      <p:sp>
        <p:nvSpPr>
          <p:cNvPr id="16" name="Rectangle 19"/>
          <p:cNvSpPr>
            <a:spLocks noChangeArrowheads="1"/>
          </p:cNvSpPr>
          <p:nvPr/>
        </p:nvSpPr>
        <p:spPr bwMode="auto">
          <a:xfrm>
            <a:off x="4748169" y="3033425"/>
            <a:ext cx="4395831" cy="861774"/>
          </a:xfrm>
          <a:prstGeom prst="rect">
            <a:avLst/>
          </a:prstGeom>
          <a:noFill/>
          <a:ln w="9525" algn="ctr">
            <a:noFill/>
            <a:miter lim="800000"/>
            <a:headEnd/>
            <a:tailEnd/>
          </a:ln>
          <a:effectLst/>
        </p:spPr>
        <p:txBody>
          <a:bodyPr wrap="square" lIns="45720" rIns="45720">
            <a:spAutoFit/>
          </a:bodyPr>
          <a:lstStyle/>
          <a:p>
            <a:pPr marL="288925" indent="-288925">
              <a:lnSpc>
                <a:spcPct val="70000"/>
              </a:lnSpc>
              <a:spcBef>
                <a:spcPct val="20000"/>
              </a:spcBef>
              <a:buFontTx/>
              <a:buBlip>
                <a:blip r:embed="rId7"/>
              </a:buBlip>
              <a:defRPr/>
            </a:pPr>
            <a:r>
              <a:rPr lang="en-US" sz="2000" dirty="0" smtClean="0">
                <a:solidFill>
                  <a:srgbClr val="FFFFFF"/>
                </a:solidFill>
                <a:effectLst>
                  <a:outerShdw blurRad="38100" dist="38100" dir="2700000" algn="tl">
                    <a:srgbClr val="000000">
                      <a:alpha val="43137"/>
                    </a:srgbClr>
                  </a:outerShdw>
                </a:effectLst>
              </a:rPr>
              <a:t>Premium Antimalware Protection</a:t>
            </a:r>
          </a:p>
          <a:p>
            <a:pPr marL="288925" indent="-288925">
              <a:lnSpc>
                <a:spcPct val="70000"/>
              </a:lnSpc>
              <a:spcBef>
                <a:spcPct val="20000"/>
              </a:spcBef>
              <a:buFontTx/>
              <a:buBlip>
                <a:blip r:embed="rId7"/>
              </a:buBlip>
              <a:defRPr/>
            </a:pPr>
            <a:r>
              <a:rPr lang="en-US" sz="2000" dirty="0" smtClean="0">
                <a:solidFill>
                  <a:srgbClr val="FFFFFF"/>
                </a:solidFill>
                <a:effectLst>
                  <a:outerShdw blurRad="38100" dist="38100" dir="2700000" algn="tl">
                    <a:srgbClr val="000000">
                      <a:alpha val="43137"/>
                    </a:srgbClr>
                  </a:outerShdw>
                </a:effectLst>
              </a:rPr>
              <a:t>Premium Antispam Protection</a:t>
            </a:r>
          </a:p>
          <a:p>
            <a:pPr marL="288925" lvl="1" indent="-288925">
              <a:lnSpc>
                <a:spcPct val="70000"/>
              </a:lnSpc>
              <a:spcBef>
                <a:spcPct val="20000"/>
              </a:spcBef>
              <a:buBlip>
                <a:blip r:embed="rId7"/>
              </a:buBlip>
              <a:defRPr/>
            </a:pPr>
            <a:r>
              <a:rPr lang="en-US" sz="2000" dirty="0" smtClean="0">
                <a:solidFill>
                  <a:srgbClr val="FFFFFF"/>
                </a:solidFill>
                <a:effectLst>
                  <a:outerShdw blurRad="38100" dist="38100" dir="2700000" algn="tl">
                    <a:srgbClr val="000000">
                      <a:alpha val="43137"/>
                    </a:srgbClr>
                  </a:outerShdw>
                </a:effectLst>
              </a:rPr>
              <a:t>Administration and Management</a:t>
            </a:r>
          </a:p>
        </p:txBody>
      </p:sp>
      <p:sp>
        <p:nvSpPr>
          <p:cNvPr id="17" name="Text Box 6"/>
          <p:cNvSpPr txBox="1">
            <a:spLocks noChangeArrowheads="1"/>
          </p:cNvSpPr>
          <p:nvPr/>
        </p:nvSpPr>
        <p:spPr bwMode="auto">
          <a:xfrm>
            <a:off x="1212600" y="5247561"/>
            <a:ext cx="1538883" cy="437043"/>
          </a:xfrm>
          <a:prstGeom prst="rect">
            <a:avLst/>
          </a:prstGeom>
          <a:noFill/>
          <a:ln w="9525" algn="ctr">
            <a:noFill/>
            <a:miter lim="800000"/>
            <a:headEnd/>
            <a:tailEnd/>
          </a:ln>
          <a:effectLst/>
        </p:spPr>
        <p:txBody>
          <a:bodyPr wrap="none" lIns="0" rIns="0">
            <a:spAutoFit/>
          </a:bodyPr>
          <a:lstStyle/>
          <a:p>
            <a:pPr eaLnBrk="0" hangingPunct="0">
              <a:lnSpc>
                <a:spcPct val="80000"/>
              </a:lnSpc>
              <a:defRPr/>
            </a:pPr>
            <a:r>
              <a:rPr lang="en-US" sz="2800" dirty="0" smtClean="0">
                <a:solidFill>
                  <a:srgbClr val="FFFF00"/>
                </a:solidFill>
                <a:effectLst>
                  <a:outerShdw blurRad="38100" dist="38100" dir="2700000" algn="tl">
                    <a:srgbClr val="000000"/>
                  </a:outerShdw>
                </a:effectLst>
                <a:latin typeface="Arial" pitchFamily="34" charset="0"/>
              </a:rPr>
              <a:t>Summary</a:t>
            </a:r>
            <a:endParaRPr lang="en-US" sz="2800" dirty="0">
              <a:solidFill>
                <a:srgbClr val="FFFF00"/>
              </a:solidFill>
              <a:effectLst>
                <a:outerShdw blurRad="38100" dist="38100" dir="2700000" algn="tl">
                  <a:srgbClr val="000000"/>
                </a:outerShdw>
              </a:effectLst>
              <a:latin typeface="Arial" pitchFamily="34" charset="0"/>
            </a:endParaRPr>
          </a:p>
        </p:txBody>
      </p:sp>
      <p:sp>
        <p:nvSpPr>
          <p:cNvPr id="21" name="Rectangle 3"/>
          <p:cNvSpPr>
            <a:spLocks noChangeArrowheads="1"/>
          </p:cNvSpPr>
          <p:nvPr/>
        </p:nvSpPr>
        <p:spPr bwMode="auto">
          <a:xfrm>
            <a:off x="2761743" y="4850864"/>
            <a:ext cx="5865096" cy="1323439"/>
          </a:xfrm>
          <a:prstGeom prst="rect">
            <a:avLst/>
          </a:prstGeom>
          <a:noFill/>
          <a:ln w="9525" algn="ctr">
            <a:noFill/>
            <a:miter lim="800000"/>
            <a:headEnd/>
            <a:tailEnd/>
          </a:ln>
          <a:effectLst/>
        </p:spPr>
        <p:txBody>
          <a:bodyPr wrap="square" lIns="45720" rIns="45720">
            <a:spAutoFit/>
          </a:bodyPr>
          <a:lstStyle/>
          <a:p>
            <a:pPr lvl="1">
              <a:buFontTx/>
              <a:buBlip>
                <a:blip r:embed="rId7"/>
              </a:buBlip>
              <a:defRPr/>
            </a:pPr>
            <a:r>
              <a:rPr lang="en-US" sz="2000" dirty="0">
                <a:latin typeface="Arial" charset="0"/>
                <a:cs typeface="Arial" charset="0"/>
              </a:rPr>
              <a:t>  </a:t>
            </a:r>
            <a:r>
              <a:rPr lang="en-US" sz="2000" dirty="0" smtClean="0">
                <a:latin typeface="Arial" charset="0"/>
                <a:cs typeface="Arial" charset="0"/>
              </a:rPr>
              <a:t>	Forefront Protection 2010 for Exchange:  	       Key Differentiators</a:t>
            </a:r>
            <a:endParaRPr lang="en-US" sz="2000" dirty="0" smtClean="0">
              <a:effectLst>
                <a:outerShdw blurRad="38100" dist="38100" dir="2700000" algn="tl">
                  <a:srgbClr val="000000">
                    <a:alpha val="43137"/>
                  </a:srgbClr>
                </a:outerShdw>
              </a:effectLst>
              <a:latin typeface="Arial" charset="0"/>
              <a:cs typeface="Arial" charset="0"/>
            </a:endParaRPr>
          </a:p>
          <a:p>
            <a:pPr lvl="1">
              <a:buFontTx/>
              <a:buBlip>
                <a:blip r:embed="rId7"/>
              </a:buBlip>
              <a:defRPr/>
            </a:pPr>
            <a:r>
              <a:rPr lang="en-US" sz="2000" dirty="0" smtClean="0">
                <a:effectLst>
                  <a:outerShdw blurRad="38100" dist="38100" dir="2700000" algn="tl">
                    <a:srgbClr val="000000">
                      <a:alpha val="43137"/>
                    </a:srgbClr>
                  </a:outerShdw>
                </a:effectLst>
                <a:latin typeface="Arial" charset="0"/>
                <a:cs typeface="Arial" charset="0"/>
              </a:rPr>
              <a:t>  	Forefront/Exchange Better Together: 	                              	       Benefits and Better Together Security</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6" name="Picture 63" descr="grnarrow"/>
          <p:cNvPicPr>
            <a:picLocks noChangeAspect="1" noChangeArrowheads="1"/>
          </p:cNvPicPr>
          <p:nvPr/>
        </p:nvPicPr>
        <p:blipFill>
          <a:blip r:embed="rId3"/>
          <a:srcRect/>
          <a:stretch>
            <a:fillRect/>
          </a:stretch>
        </p:blipFill>
        <p:spPr bwMode="auto">
          <a:xfrm>
            <a:off x="6627813" y="3278188"/>
            <a:ext cx="1374775" cy="814387"/>
          </a:xfrm>
          <a:prstGeom prst="rect">
            <a:avLst/>
          </a:prstGeom>
          <a:noFill/>
          <a:ln w="9525">
            <a:noFill/>
            <a:miter lim="800000"/>
            <a:headEnd/>
            <a:tailEnd/>
          </a:ln>
        </p:spPr>
      </p:pic>
      <p:pic>
        <p:nvPicPr>
          <p:cNvPr id="12297" name="Picture 64" descr="redarrow"/>
          <p:cNvPicPr>
            <a:picLocks noChangeAspect="1" noChangeArrowheads="1"/>
          </p:cNvPicPr>
          <p:nvPr/>
        </p:nvPicPr>
        <p:blipFill>
          <a:blip r:embed="rId4"/>
          <a:srcRect/>
          <a:stretch>
            <a:fillRect/>
          </a:stretch>
        </p:blipFill>
        <p:spPr bwMode="auto">
          <a:xfrm>
            <a:off x="6591300" y="2351088"/>
            <a:ext cx="1371600" cy="801687"/>
          </a:xfrm>
          <a:prstGeom prst="rect">
            <a:avLst/>
          </a:prstGeom>
          <a:noFill/>
          <a:ln w="9525">
            <a:noFill/>
            <a:miter lim="800000"/>
            <a:headEnd/>
            <a:tailEnd/>
          </a:ln>
        </p:spPr>
      </p:pic>
      <p:pic>
        <p:nvPicPr>
          <p:cNvPr id="12299" name="Picture 66" descr="cylinder"/>
          <p:cNvPicPr>
            <a:picLocks noChangeAspect="1" noChangeArrowheads="1"/>
          </p:cNvPicPr>
          <p:nvPr/>
        </p:nvPicPr>
        <p:blipFill>
          <a:blip r:embed="rId5"/>
          <a:srcRect/>
          <a:stretch>
            <a:fillRect/>
          </a:stretch>
        </p:blipFill>
        <p:spPr bwMode="auto">
          <a:xfrm>
            <a:off x="5577839" y="1958731"/>
            <a:ext cx="1298477" cy="2355850"/>
          </a:xfrm>
          <a:prstGeom prst="rect">
            <a:avLst/>
          </a:prstGeom>
          <a:noFill/>
          <a:ln w="9525">
            <a:noFill/>
            <a:miter lim="800000"/>
            <a:headEnd/>
            <a:tailEnd/>
          </a:ln>
        </p:spPr>
      </p:pic>
      <p:pic>
        <p:nvPicPr>
          <p:cNvPr id="12300" name="Picture 67" descr="AGREGATOR"/>
          <p:cNvPicPr>
            <a:picLocks noChangeAspect="1" noChangeArrowheads="1"/>
          </p:cNvPicPr>
          <p:nvPr/>
        </p:nvPicPr>
        <p:blipFill>
          <a:blip r:embed="rId6"/>
          <a:srcRect/>
          <a:stretch>
            <a:fillRect/>
          </a:stretch>
        </p:blipFill>
        <p:spPr bwMode="auto">
          <a:xfrm>
            <a:off x="3722053" y="1249998"/>
            <a:ext cx="1601787" cy="3165475"/>
          </a:xfrm>
          <a:prstGeom prst="rect">
            <a:avLst/>
          </a:prstGeom>
          <a:noFill/>
          <a:ln w="9525">
            <a:noFill/>
            <a:miter lim="800000"/>
            <a:headEnd/>
            <a:tailEnd/>
          </a:ln>
        </p:spPr>
      </p:pic>
      <p:sp>
        <p:nvSpPr>
          <p:cNvPr id="12303" name="Rectangle 71"/>
          <p:cNvSpPr>
            <a:spLocks noGrp="1" noChangeArrowheads="1"/>
          </p:cNvSpPr>
          <p:nvPr>
            <p:ph type="body" sz="half" idx="1"/>
          </p:nvPr>
        </p:nvSpPr>
        <p:spPr>
          <a:xfrm>
            <a:off x="87819" y="4777404"/>
            <a:ext cx="2409825" cy="1825436"/>
          </a:xfrm>
          <a:noFill/>
        </p:spPr>
        <p:txBody>
          <a:bodyPr/>
          <a:lstStyle/>
          <a:p>
            <a:pPr eaLnBrk="1" hangingPunct="1">
              <a:buFont typeface="Wingdings" pitchFamily="2" charset="2"/>
              <a:buChar char="Ø"/>
            </a:pPr>
            <a:r>
              <a:rPr lang="en-GB" sz="1600" dirty="0" smtClean="0">
                <a:solidFill>
                  <a:schemeClr val="tx1"/>
                </a:solidFill>
              </a:rPr>
              <a:t>Fingerprinting applied to every incoming message *</a:t>
            </a:r>
          </a:p>
          <a:p>
            <a:pPr eaLnBrk="1" hangingPunct="1">
              <a:buFont typeface="Wingdings" pitchFamily="2" charset="2"/>
              <a:buChar char="Ø"/>
            </a:pPr>
            <a:r>
              <a:rPr lang="en-GB" sz="1600" dirty="0" smtClean="0">
                <a:solidFill>
                  <a:schemeClr val="tx1"/>
                </a:solidFill>
              </a:rPr>
              <a:t>Relevant parts of the entire message are fingerprinted</a:t>
            </a:r>
          </a:p>
          <a:p>
            <a:pPr eaLnBrk="1" hangingPunct="1">
              <a:lnSpc>
                <a:spcPct val="70000"/>
              </a:lnSpc>
              <a:buFont typeface="Wingdings" pitchFamily="2" charset="2"/>
              <a:buChar char="Ø"/>
            </a:pPr>
            <a:endParaRPr lang="en-GB" sz="1600" dirty="0" smtClean="0">
              <a:solidFill>
                <a:schemeClr val="tx1"/>
              </a:solidFill>
            </a:endParaRPr>
          </a:p>
        </p:txBody>
      </p:sp>
      <p:sp>
        <p:nvSpPr>
          <p:cNvPr id="12305" name="Rectangle 73"/>
          <p:cNvSpPr>
            <a:spLocks noChangeArrowheads="1"/>
          </p:cNvSpPr>
          <p:nvPr/>
        </p:nvSpPr>
        <p:spPr bwMode="auto">
          <a:xfrm>
            <a:off x="2411427" y="4507265"/>
            <a:ext cx="2541573" cy="1785770"/>
          </a:xfrm>
          <a:prstGeom prst="rect">
            <a:avLst/>
          </a:prstGeom>
          <a:noFill/>
          <a:ln w="9525">
            <a:noFill/>
            <a:miter lim="800000"/>
            <a:headEnd/>
            <a:tailEnd/>
          </a:ln>
        </p:spPr>
        <p:txBody>
          <a:bodyPr anchor="ctr"/>
          <a:lstStyle/>
          <a:p>
            <a:pPr marL="231775" indent="-231775" algn="l" eaLnBrk="1" hangingPunct="1">
              <a:lnSpc>
                <a:spcPct val="90000"/>
              </a:lnSpc>
              <a:spcBef>
                <a:spcPct val="45000"/>
              </a:spcBef>
              <a:spcAft>
                <a:spcPct val="10000"/>
              </a:spcAft>
              <a:buSzPct val="75000"/>
              <a:buFont typeface="Wingdings" pitchFamily="2" charset="2"/>
              <a:buChar char="Ø"/>
            </a:pPr>
            <a:r>
              <a:rPr lang="en-GB" sz="1600" dirty="0"/>
              <a:t>Message reduced to anonymous fingerprints </a:t>
            </a:r>
          </a:p>
          <a:p>
            <a:pPr marL="231775" indent="-231775" algn="l" eaLnBrk="1" hangingPunct="1">
              <a:lnSpc>
                <a:spcPct val="90000"/>
              </a:lnSpc>
              <a:spcBef>
                <a:spcPct val="45000"/>
              </a:spcBef>
              <a:spcAft>
                <a:spcPct val="10000"/>
              </a:spcAft>
              <a:buSzPct val="75000"/>
              <a:buFont typeface="Wingdings" pitchFamily="2" charset="2"/>
              <a:buChar char="Ø"/>
            </a:pPr>
            <a:r>
              <a:rPr lang="en-GB" sz="1600" dirty="0"/>
              <a:t>Fingerprints </a:t>
            </a:r>
            <a:r>
              <a:rPr lang="en-GB" sz="1600" dirty="0" smtClean="0"/>
              <a:t>don’t </a:t>
            </a:r>
            <a:r>
              <a:rPr lang="en-GB" sz="1600" dirty="0"/>
              <a:t>indicate whether </a:t>
            </a:r>
            <a:r>
              <a:rPr lang="en-GB" sz="1600" dirty="0" smtClean="0"/>
              <a:t>the message </a:t>
            </a:r>
            <a:r>
              <a:rPr lang="en-GB" sz="1600" dirty="0"/>
              <a:t>is </a:t>
            </a:r>
            <a:r>
              <a:rPr lang="en-GB" sz="1600" dirty="0" smtClean="0"/>
              <a:t>legit </a:t>
            </a:r>
            <a:r>
              <a:rPr lang="en-GB" sz="1600" dirty="0"/>
              <a:t>or </a:t>
            </a:r>
            <a:r>
              <a:rPr lang="en-GB" sz="1600" dirty="0" smtClean="0"/>
              <a:t>spam</a:t>
            </a:r>
            <a:endParaRPr lang="en-GB" sz="1600" dirty="0"/>
          </a:p>
        </p:txBody>
      </p:sp>
      <p:sp>
        <p:nvSpPr>
          <p:cNvPr id="12306" name="Rectangle 74"/>
          <p:cNvSpPr>
            <a:spLocks noChangeArrowheads="1"/>
          </p:cNvSpPr>
          <p:nvPr/>
        </p:nvSpPr>
        <p:spPr bwMode="auto">
          <a:xfrm>
            <a:off x="4733841" y="4393176"/>
            <a:ext cx="2540899" cy="2071688"/>
          </a:xfrm>
          <a:prstGeom prst="rect">
            <a:avLst/>
          </a:prstGeom>
          <a:noFill/>
          <a:ln w="9525">
            <a:noFill/>
            <a:miter lim="800000"/>
            <a:headEnd/>
            <a:tailEnd/>
          </a:ln>
        </p:spPr>
        <p:txBody>
          <a:bodyPr anchor="ctr"/>
          <a:lstStyle/>
          <a:p>
            <a:pPr marL="231775" indent="-231775" algn="l" eaLnBrk="1" hangingPunct="1">
              <a:lnSpc>
                <a:spcPct val="90000"/>
              </a:lnSpc>
              <a:spcBef>
                <a:spcPct val="45000"/>
              </a:spcBef>
              <a:spcAft>
                <a:spcPct val="10000"/>
              </a:spcAft>
              <a:buSzPct val="75000"/>
              <a:buFont typeface="Wingdings" pitchFamily="2" charset="2"/>
              <a:buChar char="Ø"/>
            </a:pPr>
            <a:r>
              <a:rPr lang="en-GB" sz="1600" dirty="0"/>
              <a:t>Fingerprints compared to local cache of known bad fingerprints</a:t>
            </a:r>
          </a:p>
          <a:p>
            <a:pPr marL="231775" indent="-231775" algn="l" eaLnBrk="1" hangingPunct="1">
              <a:lnSpc>
                <a:spcPct val="90000"/>
              </a:lnSpc>
              <a:spcBef>
                <a:spcPct val="45000"/>
              </a:spcBef>
              <a:spcAft>
                <a:spcPct val="10000"/>
              </a:spcAft>
              <a:buSzPct val="75000"/>
              <a:buFont typeface="Wingdings" pitchFamily="2" charset="2"/>
              <a:buChar char="Ø"/>
            </a:pPr>
            <a:r>
              <a:rPr lang="en-GB" sz="1600" dirty="0"/>
              <a:t>Cache data updated every 45 seconds </a:t>
            </a:r>
          </a:p>
        </p:txBody>
      </p:sp>
      <p:sp>
        <p:nvSpPr>
          <p:cNvPr id="12307" name="Rectangle 75"/>
          <p:cNvSpPr>
            <a:spLocks noChangeArrowheads="1"/>
          </p:cNvSpPr>
          <p:nvPr/>
        </p:nvSpPr>
        <p:spPr bwMode="auto">
          <a:xfrm>
            <a:off x="7189773" y="4480292"/>
            <a:ext cx="2286000" cy="1920240"/>
          </a:xfrm>
          <a:prstGeom prst="rect">
            <a:avLst/>
          </a:prstGeom>
          <a:noFill/>
          <a:ln w="9525">
            <a:noFill/>
            <a:miter lim="800000"/>
            <a:headEnd/>
            <a:tailEnd/>
          </a:ln>
        </p:spPr>
        <p:txBody>
          <a:bodyPr anchor="ctr"/>
          <a:lstStyle/>
          <a:p>
            <a:pPr marL="231775" indent="-231775" algn="l" eaLnBrk="1" hangingPunct="1">
              <a:lnSpc>
                <a:spcPct val="90000"/>
              </a:lnSpc>
              <a:spcBef>
                <a:spcPct val="45000"/>
              </a:spcBef>
              <a:spcAft>
                <a:spcPct val="10000"/>
              </a:spcAft>
              <a:buSzPct val="75000"/>
              <a:buFont typeface="Wingdings" pitchFamily="2" charset="2"/>
              <a:buChar char="Ø"/>
            </a:pPr>
            <a:r>
              <a:rPr lang="en-GB" sz="1600" dirty="0"/>
              <a:t>Match: message is identified as </a:t>
            </a:r>
            <a:r>
              <a:rPr lang="en-GB" sz="1600" dirty="0" smtClean="0"/>
              <a:t>abuse</a:t>
            </a:r>
            <a:endParaRPr lang="en-GB" sz="1600" dirty="0"/>
          </a:p>
          <a:p>
            <a:pPr marL="231775" indent="-231775" algn="l" eaLnBrk="1" hangingPunct="1">
              <a:lnSpc>
                <a:spcPct val="90000"/>
              </a:lnSpc>
              <a:spcBef>
                <a:spcPct val="45000"/>
              </a:spcBef>
              <a:spcAft>
                <a:spcPct val="10000"/>
              </a:spcAft>
              <a:buSzPct val="75000"/>
              <a:buFont typeface="Wingdings" pitchFamily="2" charset="2"/>
              <a:buChar char="Ø"/>
            </a:pPr>
            <a:r>
              <a:rPr lang="en-GB" sz="1600" dirty="0" smtClean="0"/>
              <a:t>No match: message    is </a:t>
            </a:r>
            <a:r>
              <a:rPr lang="en-GB" sz="1600" dirty="0"/>
              <a:t>identified as </a:t>
            </a:r>
            <a:r>
              <a:rPr lang="en-GB" sz="1600" dirty="0" smtClean="0"/>
              <a:t>legitimate</a:t>
            </a:r>
            <a:endParaRPr lang="en-GB" sz="1600" dirty="0"/>
          </a:p>
        </p:txBody>
      </p:sp>
      <p:sp>
        <p:nvSpPr>
          <p:cNvPr id="12308" name="Text Box 76"/>
          <p:cNvSpPr txBox="1">
            <a:spLocks noChangeArrowheads="1"/>
          </p:cNvSpPr>
          <p:nvPr/>
        </p:nvSpPr>
        <p:spPr bwMode="auto">
          <a:xfrm>
            <a:off x="6789738" y="2359025"/>
            <a:ext cx="906462" cy="307777"/>
          </a:xfrm>
          <a:prstGeom prst="rect">
            <a:avLst/>
          </a:prstGeom>
          <a:noFill/>
          <a:ln w="9525" algn="ctr">
            <a:noFill/>
            <a:miter lim="800000"/>
            <a:headEnd/>
            <a:tailEnd/>
          </a:ln>
        </p:spPr>
        <p:txBody>
          <a:bodyPr>
            <a:spAutoFit/>
          </a:bodyPr>
          <a:lstStyle/>
          <a:p>
            <a:pPr algn="ctr"/>
            <a:r>
              <a:rPr lang="en-US" sz="1400" b="1" dirty="0"/>
              <a:t>Spam</a:t>
            </a:r>
          </a:p>
        </p:txBody>
      </p:sp>
      <p:sp>
        <p:nvSpPr>
          <p:cNvPr id="12309" name="Text Box 77"/>
          <p:cNvSpPr txBox="1">
            <a:spLocks noChangeArrowheads="1"/>
          </p:cNvSpPr>
          <p:nvPr/>
        </p:nvSpPr>
        <p:spPr bwMode="auto">
          <a:xfrm>
            <a:off x="6784975" y="3338513"/>
            <a:ext cx="1064299" cy="307777"/>
          </a:xfrm>
          <a:prstGeom prst="rect">
            <a:avLst/>
          </a:prstGeom>
          <a:noFill/>
          <a:ln w="9525" algn="ctr">
            <a:noFill/>
            <a:miter lim="800000"/>
            <a:headEnd/>
            <a:tailEnd/>
          </a:ln>
        </p:spPr>
        <p:txBody>
          <a:bodyPr wrap="square">
            <a:spAutoFit/>
          </a:bodyPr>
          <a:lstStyle/>
          <a:p>
            <a:pPr algn="ctr"/>
            <a:r>
              <a:rPr lang="en-US" sz="1400" b="1" dirty="0" smtClean="0"/>
              <a:t>Legitimate</a:t>
            </a:r>
            <a:endParaRPr lang="en-US" sz="1400" b="1" dirty="0"/>
          </a:p>
        </p:txBody>
      </p:sp>
      <p:sp>
        <p:nvSpPr>
          <p:cNvPr id="12311" name="Rectangle 79"/>
          <p:cNvSpPr>
            <a:spLocks noChangeArrowheads="1"/>
          </p:cNvSpPr>
          <p:nvPr/>
        </p:nvSpPr>
        <p:spPr bwMode="auto">
          <a:xfrm>
            <a:off x="63500" y="4496658"/>
            <a:ext cx="9007475" cy="106362"/>
          </a:xfrm>
          <a:prstGeom prst="rect">
            <a:avLst/>
          </a:prstGeom>
          <a:gradFill rotWithShape="1">
            <a:gsLst>
              <a:gs pos="0">
                <a:srgbClr val="77A0D7"/>
              </a:gs>
              <a:gs pos="100000">
                <a:srgbClr val="374A63"/>
              </a:gs>
            </a:gsLst>
            <a:lin ang="5400000" scaled="1"/>
          </a:gradFill>
          <a:ln w="9525" algn="ctr">
            <a:noFill/>
            <a:miter lim="800000"/>
            <a:headEnd/>
            <a:tailEnd/>
          </a:ln>
        </p:spPr>
        <p:txBody>
          <a:bodyPr anchor="ctr">
            <a:spAutoFit/>
          </a:bodyPr>
          <a:lstStyle/>
          <a:p>
            <a:endParaRPr lang="en-US"/>
          </a:p>
        </p:txBody>
      </p:sp>
      <p:pic>
        <p:nvPicPr>
          <p:cNvPr id="12312" name="Picture 80" descr="user"/>
          <p:cNvPicPr>
            <a:picLocks noChangeAspect="1" noChangeArrowheads="1"/>
          </p:cNvPicPr>
          <p:nvPr/>
        </p:nvPicPr>
        <p:blipFill>
          <a:blip r:embed="rId7"/>
          <a:srcRect/>
          <a:stretch>
            <a:fillRect/>
          </a:stretch>
        </p:blipFill>
        <p:spPr bwMode="auto">
          <a:xfrm>
            <a:off x="7997825" y="3252788"/>
            <a:ext cx="1022350" cy="873125"/>
          </a:xfrm>
          <a:prstGeom prst="rect">
            <a:avLst/>
          </a:prstGeom>
          <a:noFill/>
          <a:ln w="9525">
            <a:noFill/>
            <a:miter lim="800000"/>
            <a:headEnd/>
            <a:tailEnd/>
          </a:ln>
        </p:spPr>
      </p:pic>
      <p:sp>
        <p:nvSpPr>
          <p:cNvPr id="12313" name="Rectangle 81"/>
          <p:cNvSpPr>
            <a:spLocks noChangeArrowheads="1"/>
          </p:cNvSpPr>
          <p:nvPr/>
        </p:nvSpPr>
        <p:spPr bwMode="auto">
          <a:xfrm>
            <a:off x="5638799" y="2189163"/>
            <a:ext cx="1190943" cy="523220"/>
          </a:xfrm>
          <a:prstGeom prst="rect">
            <a:avLst/>
          </a:prstGeom>
          <a:noFill/>
          <a:ln w="9525" algn="ctr">
            <a:noFill/>
            <a:miter lim="800000"/>
            <a:headEnd/>
            <a:tailEnd/>
          </a:ln>
          <a:scene3d>
            <a:camera prst="orthographicFront">
              <a:rot lat="0" lon="0" rev="0"/>
            </a:camera>
            <a:lightRig rig="threePt" dir="t"/>
          </a:scene3d>
        </p:spPr>
        <p:txBody>
          <a:bodyPr wrap="square">
            <a:spAutoFit/>
          </a:bodyPr>
          <a:lstStyle/>
          <a:p>
            <a:pPr algn="ctr"/>
            <a:r>
              <a:rPr lang="en-US" sz="1400" b="1" dirty="0" smtClean="0">
                <a:solidFill>
                  <a:srgbClr val="3F6B81"/>
                </a:solidFill>
              </a:rPr>
              <a:t>Fingerprint </a:t>
            </a:r>
            <a:r>
              <a:rPr lang="en-US" sz="1400" b="1" dirty="0">
                <a:solidFill>
                  <a:srgbClr val="3F6B81"/>
                </a:solidFill>
              </a:rPr>
              <a:t>Cache</a:t>
            </a:r>
          </a:p>
        </p:txBody>
      </p:sp>
      <p:grpSp>
        <p:nvGrpSpPr>
          <p:cNvPr id="2" name="Group 82"/>
          <p:cNvGrpSpPr>
            <a:grpSpLocks/>
          </p:cNvGrpSpPr>
          <p:nvPr/>
        </p:nvGrpSpPr>
        <p:grpSpPr bwMode="auto">
          <a:xfrm>
            <a:off x="5849620" y="2804478"/>
            <a:ext cx="376238" cy="415925"/>
            <a:chOff x="3350" y="2207"/>
            <a:chExt cx="237" cy="262"/>
          </a:xfrm>
        </p:grpSpPr>
        <p:pic>
          <p:nvPicPr>
            <p:cNvPr id="12344" name="Picture 83" descr="fingerprint"/>
            <p:cNvPicPr>
              <a:picLocks noChangeAspect="1" noChangeArrowheads="1"/>
            </p:cNvPicPr>
            <p:nvPr/>
          </p:nvPicPr>
          <p:blipFill>
            <a:blip r:embed="rId8"/>
            <a:srcRect/>
            <a:stretch>
              <a:fillRect/>
            </a:stretch>
          </p:blipFill>
          <p:spPr bwMode="auto">
            <a:xfrm>
              <a:off x="3350" y="2207"/>
              <a:ext cx="209" cy="255"/>
            </a:xfrm>
            <a:prstGeom prst="rect">
              <a:avLst/>
            </a:prstGeom>
            <a:noFill/>
            <a:ln w="9525">
              <a:noFill/>
              <a:miter lim="800000"/>
              <a:headEnd/>
              <a:tailEnd/>
            </a:ln>
          </p:spPr>
        </p:pic>
        <p:pic>
          <p:nvPicPr>
            <p:cNvPr id="12345" name="Picture 84" descr="MCj04325370000[1]"/>
            <p:cNvPicPr>
              <a:picLocks noChangeAspect="1" noChangeArrowheads="1"/>
            </p:cNvPicPr>
            <p:nvPr/>
          </p:nvPicPr>
          <p:blipFill>
            <a:blip r:embed="rId9"/>
            <a:srcRect/>
            <a:stretch>
              <a:fillRect/>
            </a:stretch>
          </p:blipFill>
          <p:spPr bwMode="auto">
            <a:xfrm>
              <a:off x="3450" y="2318"/>
              <a:ext cx="137" cy="151"/>
            </a:xfrm>
            <a:prstGeom prst="rect">
              <a:avLst/>
            </a:prstGeom>
            <a:noFill/>
            <a:ln w="9525">
              <a:noFill/>
              <a:miter lim="800000"/>
              <a:headEnd/>
              <a:tailEnd/>
            </a:ln>
          </p:spPr>
        </p:pic>
      </p:grpSp>
      <p:grpSp>
        <p:nvGrpSpPr>
          <p:cNvPr id="3" name="Group 85"/>
          <p:cNvGrpSpPr>
            <a:grpSpLocks/>
          </p:cNvGrpSpPr>
          <p:nvPr/>
        </p:nvGrpSpPr>
        <p:grpSpPr bwMode="auto">
          <a:xfrm>
            <a:off x="5870575" y="3751263"/>
            <a:ext cx="376238" cy="415925"/>
            <a:chOff x="3350" y="2207"/>
            <a:chExt cx="237" cy="262"/>
          </a:xfrm>
        </p:grpSpPr>
        <p:pic>
          <p:nvPicPr>
            <p:cNvPr id="12342" name="Picture 86" descr="fingerprint"/>
            <p:cNvPicPr>
              <a:picLocks noChangeAspect="1" noChangeArrowheads="1"/>
            </p:cNvPicPr>
            <p:nvPr/>
          </p:nvPicPr>
          <p:blipFill>
            <a:blip r:embed="rId8"/>
            <a:srcRect/>
            <a:stretch>
              <a:fillRect/>
            </a:stretch>
          </p:blipFill>
          <p:spPr bwMode="auto">
            <a:xfrm>
              <a:off x="3350" y="2207"/>
              <a:ext cx="209" cy="255"/>
            </a:xfrm>
            <a:prstGeom prst="rect">
              <a:avLst/>
            </a:prstGeom>
            <a:noFill/>
            <a:ln w="9525">
              <a:noFill/>
              <a:miter lim="800000"/>
              <a:headEnd/>
              <a:tailEnd/>
            </a:ln>
          </p:spPr>
        </p:pic>
        <p:pic>
          <p:nvPicPr>
            <p:cNvPr id="12343" name="Picture 87" descr="MCj04325370000[1]"/>
            <p:cNvPicPr>
              <a:picLocks noChangeAspect="1" noChangeArrowheads="1"/>
            </p:cNvPicPr>
            <p:nvPr/>
          </p:nvPicPr>
          <p:blipFill>
            <a:blip r:embed="rId9"/>
            <a:srcRect/>
            <a:stretch>
              <a:fillRect/>
            </a:stretch>
          </p:blipFill>
          <p:spPr bwMode="auto">
            <a:xfrm>
              <a:off x="3450" y="2318"/>
              <a:ext cx="137" cy="151"/>
            </a:xfrm>
            <a:prstGeom prst="rect">
              <a:avLst/>
            </a:prstGeom>
            <a:noFill/>
            <a:ln w="9525">
              <a:noFill/>
              <a:miter lim="800000"/>
              <a:headEnd/>
              <a:tailEnd/>
            </a:ln>
          </p:spPr>
        </p:pic>
      </p:grpSp>
      <p:grpSp>
        <p:nvGrpSpPr>
          <p:cNvPr id="4" name="Group 88"/>
          <p:cNvGrpSpPr>
            <a:grpSpLocks/>
          </p:cNvGrpSpPr>
          <p:nvPr/>
        </p:nvGrpSpPr>
        <p:grpSpPr bwMode="auto">
          <a:xfrm>
            <a:off x="6375400" y="3636963"/>
            <a:ext cx="376238" cy="415925"/>
            <a:chOff x="3350" y="2207"/>
            <a:chExt cx="237" cy="262"/>
          </a:xfrm>
        </p:grpSpPr>
        <p:pic>
          <p:nvPicPr>
            <p:cNvPr id="12340" name="Picture 89" descr="fingerprint"/>
            <p:cNvPicPr>
              <a:picLocks noChangeAspect="1" noChangeArrowheads="1"/>
            </p:cNvPicPr>
            <p:nvPr/>
          </p:nvPicPr>
          <p:blipFill>
            <a:blip r:embed="rId8"/>
            <a:srcRect/>
            <a:stretch>
              <a:fillRect/>
            </a:stretch>
          </p:blipFill>
          <p:spPr bwMode="auto">
            <a:xfrm>
              <a:off x="3350" y="2207"/>
              <a:ext cx="209" cy="255"/>
            </a:xfrm>
            <a:prstGeom prst="rect">
              <a:avLst/>
            </a:prstGeom>
            <a:noFill/>
            <a:ln w="9525">
              <a:noFill/>
              <a:miter lim="800000"/>
              <a:headEnd/>
              <a:tailEnd/>
            </a:ln>
          </p:spPr>
        </p:pic>
        <p:pic>
          <p:nvPicPr>
            <p:cNvPr id="12341" name="Picture 90" descr="MCj04325370000[1]"/>
            <p:cNvPicPr>
              <a:picLocks noChangeAspect="1" noChangeArrowheads="1"/>
            </p:cNvPicPr>
            <p:nvPr/>
          </p:nvPicPr>
          <p:blipFill>
            <a:blip r:embed="rId9"/>
            <a:srcRect/>
            <a:stretch>
              <a:fillRect/>
            </a:stretch>
          </p:blipFill>
          <p:spPr bwMode="auto">
            <a:xfrm>
              <a:off x="3450" y="2318"/>
              <a:ext cx="137" cy="151"/>
            </a:xfrm>
            <a:prstGeom prst="rect">
              <a:avLst/>
            </a:prstGeom>
            <a:noFill/>
            <a:ln w="9525">
              <a:noFill/>
              <a:miter lim="800000"/>
              <a:headEnd/>
              <a:tailEnd/>
            </a:ln>
          </p:spPr>
        </p:pic>
      </p:grpSp>
      <p:grpSp>
        <p:nvGrpSpPr>
          <p:cNvPr id="5" name="Group 91"/>
          <p:cNvGrpSpPr>
            <a:grpSpLocks/>
          </p:cNvGrpSpPr>
          <p:nvPr/>
        </p:nvGrpSpPr>
        <p:grpSpPr bwMode="auto">
          <a:xfrm>
            <a:off x="6419215" y="2652078"/>
            <a:ext cx="376238" cy="415925"/>
            <a:chOff x="3350" y="2207"/>
            <a:chExt cx="237" cy="262"/>
          </a:xfrm>
        </p:grpSpPr>
        <p:pic>
          <p:nvPicPr>
            <p:cNvPr id="12338" name="Picture 92" descr="fingerprint"/>
            <p:cNvPicPr>
              <a:picLocks noChangeAspect="1" noChangeArrowheads="1"/>
            </p:cNvPicPr>
            <p:nvPr/>
          </p:nvPicPr>
          <p:blipFill>
            <a:blip r:embed="rId8"/>
            <a:srcRect/>
            <a:stretch>
              <a:fillRect/>
            </a:stretch>
          </p:blipFill>
          <p:spPr bwMode="auto">
            <a:xfrm>
              <a:off x="3350" y="2207"/>
              <a:ext cx="209" cy="255"/>
            </a:xfrm>
            <a:prstGeom prst="rect">
              <a:avLst/>
            </a:prstGeom>
            <a:noFill/>
            <a:ln w="9525">
              <a:noFill/>
              <a:miter lim="800000"/>
              <a:headEnd/>
              <a:tailEnd/>
            </a:ln>
          </p:spPr>
        </p:pic>
        <p:pic>
          <p:nvPicPr>
            <p:cNvPr id="12339" name="Picture 93" descr="MCj04325370000[1]"/>
            <p:cNvPicPr>
              <a:picLocks noChangeAspect="1" noChangeArrowheads="1"/>
            </p:cNvPicPr>
            <p:nvPr/>
          </p:nvPicPr>
          <p:blipFill>
            <a:blip r:embed="rId9"/>
            <a:srcRect/>
            <a:stretch>
              <a:fillRect/>
            </a:stretch>
          </p:blipFill>
          <p:spPr bwMode="auto">
            <a:xfrm>
              <a:off x="3450" y="2318"/>
              <a:ext cx="137" cy="151"/>
            </a:xfrm>
            <a:prstGeom prst="rect">
              <a:avLst/>
            </a:prstGeom>
            <a:noFill/>
            <a:ln w="9525">
              <a:noFill/>
              <a:miter lim="800000"/>
              <a:headEnd/>
              <a:tailEnd/>
            </a:ln>
          </p:spPr>
        </p:pic>
      </p:grpSp>
      <p:grpSp>
        <p:nvGrpSpPr>
          <p:cNvPr id="6" name="Group 94"/>
          <p:cNvGrpSpPr>
            <a:grpSpLocks/>
          </p:cNvGrpSpPr>
          <p:nvPr/>
        </p:nvGrpSpPr>
        <p:grpSpPr bwMode="auto">
          <a:xfrm>
            <a:off x="5851525" y="3275013"/>
            <a:ext cx="376238" cy="415925"/>
            <a:chOff x="3350" y="2207"/>
            <a:chExt cx="237" cy="262"/>
          </a:xfrm>
        </p:grpSpPr>
        <p:pic>
          <p:nvPicPr>
            <p:cNvPr id="12336" name="Picture 95" descr="fingerprint"/>
            <p:cNvPicPr>
              <a:picLocks noChangeAspect="1" noChangeArrowheads="1"/>
            </p:cNvPicPr>
            <p:nvPr/>
          </p:nvPicPr>
          <p:blipFill>
            <a:blip r:embed="rId8"/>
            <a:srcRect/>
            <a:stretch>
              <a:fillRect/>
            </a:stretch>
          </p:blipFill>
          <p:spPr bwMode="auto">
            <a:xfrm>
              <a:off x="3350" y="2207"/>
              <a:ext cx="209" cy="255"/>
            </a:xfrm>
            <a:prstGeom prst="rect">
              <a:avLst/>
            </a:prstGeom>
            <a:noFill/>
            <a:ln w="9525">
              <a:noFill/>
              <a:miter lim="800000"/>
              <a:headEnd/>
              <a:tailEnd/>
            </a:ln>
          </p:spPr>
        </p:pic>
        <p:pic>
          <p:nvPicPr>
            <p:cNvPr id="12337" name="Picture 96" descr="MCj04325370000[1]"/>
            <p:cNvPicPr>
              <a:picLocks noChangeAspect="1" noChangeArrowheads="1"/>
            </p:cNvPicPr>
            <p:nvPr/>
          </p:nvPicPr>
          <p:blipFill>
            <a:blip r:embed="rId9"/>
            <a:srcRect/>
            <a:stretch>
              <a:fillRect/>
            </a:stretch>
          </p:blipFill>
          <p:spPr bwMode="auto">
            <a:xfrm>
              <a:off x="3450" y="2318"/>
              <a:ext cx="137" cy="151"/>
            </a:xfrm>
            <a:prstGeom prst="rect">
              <a:avLst/>
            </a:prstGeom>
            <a:noFill/>
            <a:ln w="9525">
              <a:noFill/>
              <a:miter lim="800000"/>
              <a:headEnd/>
              <a:tailEnd/>
            </a:ln>
          </p:spPr>
        </p:pic>
      </p:grpSp>
      <p:pic>
        <p:nvPicPr>
          <p:cNvPr id="12319" name="Picture 97" descr="spam"/>
          <p:cNvPicPr>
            <a:picLocks noChangeAspect="1" noChangeArrowheads="1"/>
          </p:cNvPicPr>
          <p:nvPr/>
        </p:nvPicPr>
        <p:blipFill>
          <a:blip r:embed="rId10"/>
          <a:srcRect/>
          <a:stretch>
            <a:fillRect/>
          </a:stretch>
        </p:blipFill>
        <p:spPr bwMode="auto">
          <a:xfrm>
            <a:off x="7994650" y="2127250"/>
            <a:ext cx="965200" cy="965200"/>
          </a:xfrm>
          <a:prstGeom prst="rect">
            <a:avLst/>
          </a:prstGeom>
          <a:noFill/>
          <a:ln w="9525">
            <a:noFill/>
            <a:miter lim="800000"/>
            <a:headEnd/>
            <a:tailEnd/>
          </a:ln>
        </p:spPr>
      </p:pic>
      <p:grpSp>
        <p:nvGrpSpPr>
          <p:cNvPr id="7" name="Group 98"/>
          <p:cNvGrpSpPr>
            <a:grpSpLocks/>
          </p:cNvGrpSpPr>
          <p:nvPr/>
        </p:nvGrpSpPr>
        <p:grpSpPr bwMode="auto">
          <a:xfrm>
            <a:off x="6346825" y="3170238"/>
            <a:ext cx="376238" cy="415925"/>
            <a:chOff x="3350" y="2207"/>
            <a:chExt cx="237" cy="262"/>
          </a:xfrm>
        </p:grpSpPr>
        <p:pic>
          <p:nvPicPr>
            <p:cNvPr id="12334" name="Picture 99" descr="fingerprint"/>
            <p:cNvPicPr>
              <a:picLocks noChangeAspect="1" noChangeArrowheads="1"/>
            </p:cNvPicPr>
            <p:nvPr/>
          </p:nvPicPr>
          <p:blipFill>
            <a:blip r:embed="rId8"/>
            <a:srcRect/>
            <a:stretch>
              <a:fillRect/>
            </a:stretch>
          </p:blipFill>
          <p:spPr bwMode="auto">
            <a:xfrm>
              <a:off x="3350" y="2207"/>
              <a:ext cx="209" cy="255"/>
            </a:xfrm>
            <a:prstGeom prst="rect">
              <a:avLst/>
            </a:prstGeom>
            <a:noFill/>
            <a:ln w="9525">
              <a:noFill/>
              <a:miter lim="800000"/>
              <a:headEnd/>
              <a:tailEnd/>
            </a:ln>
          </p:spPr>
        </p:pic>
        <p:pic>
          <p:nvPicPr>
            <p:cNvPr id="12335" name="Picture 100" descr="MCj04325370000[1]"/>
            <p:cNvPicPr>
              <a:picLocks noChangeAspect="1" noChangeArrowheads="1"/>
            </p:cNvPicPr>
            <p:nvPr/>
          </p:nvPicPr>
          <p:blipFill>
            <a:blip r:embed="rId9"/>
            <a:srcRect/>
            <a:stretch>
              <a:fillRect/>
            </a:stretch>
          </p:blipFill>
          <p:spPr bwMode="auto">
            <a:xfrm>
              <a:off x="3450" y="2318"/>
              <a:ext cx="137" cy="151"/>
            </a:xfrm>
            <a:prstGeom prst="rect">
              <a:avLst/>
            </a:prstGeom>
            <a:noFill/>
            <a:ln w="9525">
              <a:noFill/>
              <a:miter lim="800000"/>
              <a:headEnd/>
              <a:tailEnd/>
            </a:ln>
          </p:spPr>
        </p:pic>
      </p:grpSp>
      <p:sp>
        <p:nvSpPr>
          <p:cNvPr id="12321" name="Text Box 101"/>
          <p:cNvSpPr txBox="1">
            <a:spLocks noChangeArrowheads="1"/>
          </p:cNvSpPr>
          <p:nvPr/>
        </p:nvSpPr>
        <p:spPr bwMode="auto">
          <a:xfrm>
            <a:off x="8064818" y="2449513"/>
            <a:ext cx="806450" cy="307777"/>
          </a:xfrm>
          <a:prstGeom prst="rect">
            <a:avLst/>
          </a:prstGeom>
          <a:noFill/>
          <a:ln w="9525" algn="ctr">
            <a:noFill/>
            <a:miter lim="800000"/>
            <a:headEnd/>
            <a:tailEnd/>
          </a:ln>
        </p:spPr>
        <p:txBody>
          <a:bodyPr>
            <a:spAutoFit/>
          </a:bodyPr>
          <a:lstStyle/>
          <a:p>
            <a:pPr algn="ctr"/>
            <a:r>
              <a:rPr lang="en-US" sz="1400" b="1" dirty="0"/>
              <a:t>Reject</a:t>
            </a:r>
          </a:p>
        </p:txBody>
      </p:sp>
      <p:pic>
        <p:nvPicPr>
          <p:cNvPr id="12327" name="Picture 109" descr="fingerprintQuestion"/>
          <p:cNvPicPr>
            <a:picLocks noChangeAspect="1" noChangeArrowheads="1"/>
          </p:cNvPicPr>
          <p:nvPr/>
        </p:nvPicPr>
        <p:blipFill>
          <a:blip r:embed="rId11"/>
          <a:srcRect/>
          <a:stretch>
            <a:fillRect/>
          </a:stretch>
        </p:blipFill>
        <p:spPr bwMode="auto">
          <a:xfrm>
            <a:off x="3806825" y="3643313"/>
            <a:ext cx="404813" cy="484187"/>
          </a:xfrm>
          <a:prstGeom prst="rect">
            <a:avLst/>
          </a:prstGeom>
          <a:noFill/>
          <a:ln w="9525">
            <a:noFill/>
            <a:miter lim="800000"/>
            <a:headEnd/>
            <a:tailEnd/>
          </a:ln>
        </p:spPr>
      </p:pic>
      <p:pic>
        <p:nvPicPr>
          <p:cNvPr id="12328" name="Picture 110" descr="fingerprintQuestion"/>
          <p:cNvPicPr>
            <a:picLocks noGrp="1" noChangeAspect="1" noChangeArrowheads="1"/>
          </p:cNvPicPr>
          <p:nvPr>
            <p:ph sz="quarter" idx="2"/>
          </p:nvPr>
        </p:nvPicPr>
        <p:blipFill>
          <a:blip r:embed="rId11"/>
          <a:srcRect/>
          <a:stretch>
            <a:fillRect/>
          </a:stretch>
        </p:blipFill>
        <p:spPr>
          <a:xfrm>
            <a:off x="4350068" y="3408680"/>
            <a:ext cx="404812" cy="484188"/>
          </a:xfrm>
        </p:spPr>
      </p:pic>
      <p:pic>
        <p:nvPicPr>
          <p:cNvPr id="12329" name="Picture 111" descr="fingerprintQuestion"/>
          <p:cNvPicPr>
            <a:picLocks noChangeAspect="1" noChangeArrowheads="1"/>
          </p:cNvPicPr>
          <p:nvPr/>
        </p:nvPicPr>
        <p:blipFill>
          <a:blip r:embed="rId11"/>
          <a:srcRect/>
          <a:stretch>
            <a:fillRect/>
          </a:stretch>
        </p:blipFill>
        <p:spPr bwMode="auto">
          <a:xfrm>
            <a:off x="3892550" y="2786063"/>
            <a:ext cx="404813" cy="484187"/>
          </a:xfrm>
          <a:prstGeom prst="rect">
            <a:avLst/>
          </a:prstGeom>
          <a:noFill/>
          <a:ln w="9525">
            <a:noFill/>
            <a:miter lim="800000"/>
            <a:headEnd/>
            <a:tailEnd/>
          </a:ln>
        </p:spPr>
      </p:pic>
      <p:pic>
        <p:nvPicPr>
          <p:cNvPr id="12330" name="Picture 112" descr="fingerprintQuestion"/>
          <p:cNvPicPr>
            <a:picLocks noChangeAspect="1" noChangeArrowheads="1"/>
          </p:cNvPicPr>
          <p:nvPr/>
        </p:nvPicPr>
        <p:blipFill>
          <a:blip r:embed="rId11"/>
          <a:srcRect/>
          <a:stretch>
            <a:fillRect/>
          </a:stretch>
        </p:blipFill>
        <p:spPr bwMode="auto">
          <a:xfrm>
            <a:off x="4338320" y="2309813"/>
            <a:ext cx="404813" cy="484187"/>
          </a:xfrm>
          <a:prstGeom prst="rect">
            <a:avLst/>
          </a:prstGeom>
          <a:noFill/>
          <a:ln w="9525">
            <a:noFill/>
            <a:miter lim="800000"/>
            <a:headEnd/>
            <a:tailEnd/>
          </a:ln>
        </p:spPr>
      </p:pic>
      <p:pic>
        <p:nvPicPr>
          <p:cNvPr id="12331" name="Picture 113" descr="fingerprintQuestion"/>
          <p:cNvPicPr>
            <a:picLocks noChangeAspect="1" noChangeArrowheads="1"/>
          </p:cNvPicPr>
          <p:nvPr/>
        </p:nvPicPr>
        <p:blipFill>
          <a:blip r:embed="rId11"/>
          <a:srcRect/>
          <a:stretch>
            <a:fillRect/>
          </a:stretch>
        </p:blipFill>
        <p:spPr bwMode="auto">
          <a:xfrm>
            <a:off x="3873500" y="1871663"/>
            <a:ext cx="404813" cy="484187"/>
          </a:xfrm>
          <a:prstGeom prst="rect">
            <a:avLst/>
          </a:prstGeom>
          <a:noFill/>
          <a:ln w="9525">
            <a:noFill/>
            <a:miter lim="800000"/>
            <a:headEnd/>
            <a:tailEnd/>
          </a:ln>
        </p:spPr>
      </p:pic>
      <p:sp>
        <p:nvSpPr>
          <p:cNvPr id="59" name="Title 1"/>
          <p:cNvSpPr txBox="1">
            <a:spLocks/>
          </p:cNvSpPr>
          <p:nvPr/>
        </p:nvSpPr>
        <p:spPr>
          <a:xfrm>
            <a:off x="0" y="62340"/>
            <a:ext cx="9144000" cy="664797"/>
          </a:xfrm>
          <a:prstGeom prst="rect">
            <a:avLst/>
          </a:prstGeom>
        </p:spPr>
        <p:txBody>
          <a:bodyPr vert="horz" wrap="square" lIns="0" tIns="0" rIns="0" bIns="0" rtlCol="0" anchor="t">
            <a:sp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4800" spc="-100" dirty="0" smtClean="0">
                <a:ln w="3175">
                  <a:noFill/>
                </a:ln>
                <a:latin typeface="Calibri" pitchFamily="34" charset="0"/>
                <a:cs typeface="Arial" charset="0"/>
              </a:rPr>
              <a:t>Forefront Content Filter Fingerprinting</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pic>
        <p:nvPicPr>
          <p:cNvPr id="12298" name="Picture 65" descr="ARROW2"/>
          <p:cNvPicPr>
            <a:picLocks noChangeAspect="1" noChangeArrowheads="1"/>
          </p:cNvPicPr>
          <p:nvPr/>
        </p:nvPicPr>
        <p:blipFill>
          <a:blip r:embed="rId12"/>
          <a:srcRect/>
          <a:stretch>
            <a:fillRect/>
          </a:stretch>
        </p:blipFill>
        <p:spPr bwMode="auto">
          <a:xfrm>
            <a:off x="4795520" y="2314575"/>
            <a:ext cx="1123950" cy="533400"/>
          </a:xfrm>
          <a:prstGeom prst="rect">
            <a:avLst/>
          </a:prstGeom>
          <a:noFill/>
          <a:ln w="9525">
            <a:noFill/>
            <a:miter lim="800000"/>
            <a:headEnd/>
            <a:tailEnd/>
          </a:ln>
        </p:spPr>
      </p:pic>
      <p:pic>
        <p:nvPicPr>
          <p:cNvPr id="173060" name="Picture 4"/>
          <p:cNvPicPr>
            <a:picLocks noChangeAspect="1" noChangeArrowheads="1"/>
          </p:cNvPicPr>
          <p:nvPr/>
        </p:nvPicPr>
        <p:blipFill>
          <a:blip r:embed="rId13"/>
          <a:srcRect/>
          <a:stretch>
            <a:fillRect/>
          </a:stretch>
        </p:blipFill>
        <p:spPr bwMode="auto">
          <a:xfrm>
            <a:off x="-328295" y="1503491"/>
            <a:ext cx="4435475" cy="2411918"/>
          </a:xfrm>
          <a:prstGeom prst="rect">
            <a:avLst/>
          </a:prstGeom>
          <a:noFill/>
          <a:ln w="9525">
            <a:noFill/>
            <a:miter lim="800000"/>
            <a:headEnd/>
            <a:tailEnd/>
          </a:ln>
          <a:effectLst/>
          <a:scene3d>
            <a:camera prst="perspectiveContrastingRightFacing"/>
            <a:lightRig rig="threePt" dir="t"/>
          </a:scene3d>
        </p:spPr>
      </p:pic>
      <p:pic>
        <p:nvPicPr>
          <p:cNvPr id="12304" name="Picture 72" descr="ARROW1"/>
          <p:cNvPicPr>
            <a:picLocks noGrp="1" noChangeAspect="1" noChangeArrowheads="1"/>
          </p:cNvPicPr>
          <p:nvPr>
            <p:ph sz="quarter" idx="3"/>
          </p:nvPr>
        </p:nvPicPr>
        <p:blipFill>
          <a:blip r:embed="rId14"/>
          <a:srcRect/>
          <a:stretch>
            <a:fillRect/>
          </a:stretch>
        </p:blipFill>
        <p:spPr>
          <a:xfrm>
            <a:off x="3045143" y="1729740"/>
            <a:ext cx="954087" cy="1394460"/>
          </a:xfrm>
          <a:noFill/>
        </p:spPr>
      </p:pic>
      <p:sp>
        <p:nvSpPr>
          <p:cNvPr id="44" name="Title 1"/>
          <p:cNvSpPr txBox="1">
            <a:spLocks/>
          </p:cNvSpPr>
          <p:nvPr/>
        </p:nvSpPr>
        <p:spPr>
          <a:xfrm>
            <a:off x="246403" y="6444624"/>
            <a:ext cx="6094576" cy="221599"/>
          </a:xfrm>
          <a:prstGeom prst="rect">
            <a:avLst/>
          </a:prstGeom>
        </p:spPr>
        <p:txBody>
          <a:bodyPr vert="horz" wrap="square" lIns="0" tIns="0" rIns="0" bIns="0" rtlCol="0" anchor="t">
            <a:spAutoFit/>
          </a:bodyPr>
          <a:lstStyle/>
          <a:p>
            <a:pPr marL="0" marR="0" lvl="0" indent="0" defTabSz="914363" rtl="0" eaLnBrk="1" fontAlgn="auto" latinLnBrk="0" hangingPunct="1">
              <a:lnSpc>
                <a:spcPct val="90000"/>
              </a:lnSpc>
              <a:spcBef>
                <a:spcPct val="0"/>
              </a:spcBef>
              <a:spcAft>
                <a:spcPts val="0"/>
              </a:spcAft>
              <a:buClrTx/>
              <a:buSzTx/>
              <a:buFontTx/>
              <a:buNone/>
              <a:tabLst/>
              <a:defRPr/>
            </a:pPr>
            <a:r>
              <a:rPr lang="en-US" sz="1600" spc="-100" dirty="0" smtClean="0">
                <a:ln w="3175">
                  <a:noFill/>
                </a:ln>
                <a:latin typeface="Calibri" pitchFamily="34" charset="0"/>
                <a:cs typeface="Arial" charset="0"/>
              </a:rPr>
              <a:t>* Exceptions apply (Safe Senders/Recipients/Safe Listed IPs etc.)</a:t>
            </a:r>
            <a:endParaRPr kumimoji="0" lang="en-US" sz="16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3060"/>
                                        </p:tgtEl>
                                        <p:attrNameLst>
                                          <p:attrName>style.visibility</p:attrName>
                                        </p:attrNameLst>
                                      </p:cBhvr>
                                      <p:to>
                                        <p:strVal val="visible"/>
                                      </p:to>
                                    </p:set>
                                    <p:animEffect transition="in" filter="fade">
                                      <p:cBhvr>
                                        <p:cTn id="7" dur="2000"/>
                                        <p:tgtEl>
                                          <p:spTgt spid="1730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303">
                                            <p:txEl>
                                              <p:pRg st="0" end="0"/>
                                            </p:txEl>
                                          </p:spTgt>
                                        </p:tgtEl>
                                        <p:attrNameLst>
                                          <p:attrName>style.visibility</p:attrName>
                                        </p:attrNameLst>
                                      </p:cBhvr>
                                      <p:to>
                                        <p:strVal val="visible"/>
                                      </p:to>
                                    </p:set>
                                    <p:animEffect transition="in" filter="fade">
                                      <p:cBhvr>
                                        <p:cTn id="10" dur="2000"/>
                                        <p:tgtEl>
                                          <p:spTgt spid="1230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303">
                                            <p:txEl>
                                              <p:pRg st="1" end="1"/>
                                            </p:txEl>
                                          </p:spTgt>
                                        </p:tgtEl>
                                        <p:attrNameLst>
                                          <p:attrName>style.visibility</p:attrName>
                                        </p:attrNameLst>
                                      </p:cBhvr>
                                      <p:to>
                                        <p:strVal val="visible"/>
                                      </p:to>
                                    </p:set>
                                    <p:animEffect transition="in" filter="fade">
                                      <p:cBhvr>
                                        <p:cTn id="13" dur="2000"/>
                                        <p:tgtEl>
                                          <p:spTgt spid="12303">
                                            <p:txEl>
                                              <p:pRg st="1" end="1"/>
                                            </p:txEl>
                                          </p:spTgt>
                                        </p:tgtEl>
                                      </p:cBhvr>
                                    </p:animEffect>
                                  </p:childTnLst>
                                </p:cTn>
                              </p:par>
                            </p:childTnLst>
                          </p:cTn>
                        </p:par>
                        <p:par>
                          <p:cTn id="14" fill="hold">
                            <p:stCondLst>
                              <p:cond delay="2000"/>
                            </p:stCondLst>
                            <p:childTnLst>
                              <p:par>
                                <p:cTn id="15" presetID="10" presetClass="entr" presetSubtype="0" fill="hold" grpId="0" nodeType="afterEffect">
                                  <p:stCondLst>
                                    <p:cond delay="5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2000"/>
                                        <p:tgtEl>
                                          <p:spTgt spid="4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300"/>
                                        </p:tgtEl>
                                        <p:attrNameLst>
                                          <p:attrName>style.visibility</p:attrName>
                                        </p:attrNameLst>
                                      </p:cBhvr>
                                      <p:to>
                                        <p:strVal val="visible"/>
                                      </p:to>
                                    </p:set>
                                    <p:animEffect transition="in" filter="fade">
                                      <p:cBhvr>
                                        <p:cTn id="22" dur="2000"/>
                                        <p:tgtEl>
                                          <p:spTgt spid="1230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305"/>
                                        </p:tgtEl>
                                        <p:attrNameLst>
                                          <p:attrName>style.visibility</p:attrName>
                                        </p:attrNameLst>
                                      </p:cBhvr>
                                      <p:to>
                                        <p:strVal val="visible"/>
                                      </p:to>
                                    </p:set>
                                    <p:animEffect transition="in" filter="fade">
                                      <p:cBhvr>
                                        <p:cTn id="25" dur="2000"/>
                                        <p:tgtEl>
                                          <p:spTgt spid="12305"/>
                                        </p:tgtEl>
                                      </p:cBhvr>
                                    </p:animEffect>
                                  </p:childTnLst>
                                </p:cTn>
                              </p:par>
                              <p:par>
                                <p:cTn id="26" presetID="10" presetClass="entr" presetSubtype="0" fill="hold" nodeType="withEffect">
                                  <p:stCondLst>
                                    <p:cond delay="0"/>
                                  </p:stCondLst>
                                  <p:childTnLst>
                                    <p:set>
                                      <p:cBhvr>
                                        <p:cTn id="27" dur="1" fill="hold">
                                          <p:stCondLst>
                                            <p:cond delay="0"/>
                                          </p:stCondLst>
                                        </p:cTn>
                                        <p:tgtEl>
                                          <p:spTgt spid="12304"/>
                                        </p:tgtEl>
                                        <p:attrNameLst>
                                          <p:attrName>style.visibility</p:attrName>
                                        </p:attrNameLst>
                                      </p:cBhvr>
                                      <p:to>
                                        <p:strVal val="visible"/>
                                      </p:to>
                                    </p:set>
                                    <p:animEffect transition="in" filter="fade">
                                      <p:cBhvr>
                                        <p:cTn id="28" dur="2000"/>
                                        <p:tgtEl>
                                          <p:spTgt spid="12304"/>
                                        </p:tgtEl>
                                      </p:cBhvr>
                                    </p:animEffect>
                                  </p:childTnLst>
                                </p:cTn>
                              </p:par>
                              <p:par>
                                <p:cTn id="29" presetID="10" presetClass="entr" presetSubtype="0" fill="hold" nodeType="withEffect">
                                  <p:stCondLst>
                                    <p:cond delay="0"/>
                                  </p:stCondLst>
                                  <p:childTnLst>
                                    <p:set>
                                      <p:cBhvr>
                                        <p:cTn id="30" dur="1" fill="hold">
                                          <p:stCondLst>
                                            <p:cond delay="0"/>
                                          </p:stCondLst>
                                        </p:cTn>
                                        <p:tgtEl>
                                          <p:spTgt spid="12331"/>
                                        </p:tgtEl>
                                        <p:attrNameLst>
                                          <p:attrName>style.visibility</p:attrName>
                                        </p:attrNameLst>
                                      </p:cBhvr>
                                      <p:to>
                                        <p:strVal val="visible"/>
                                      </p:to>
                                    </p:set>
                                    <p:animEffect transition="in" filter="fade">
                                      <p:cBhvr>
                                        <p:cTn id="31" dur="2000"/>
                                        <p:tgtEl>
                                          <p:spTgt spid="12331"/>
                                        </p:tgtEl>
                                      </p:cBhvr>
                                    </p:animEffect>
                                  </p:childTnLst>
                                </p:cTn>
                              </p:par>
                              <p:par>
                                <p:cTn id="32" presetID="10" presetClass="entr" presetSubtype="0" fill="hold" nodeType="withEffect">
                                  <p:stCondLst>
                                    <p:cond delay="0"/>
                                  </p:stCondLst>
                                  <p:childTnLst>
                                    <p:set>
                                      <p:cBhvr>
                                        <p:cTn id="33" dur="1" fill="hold">
                                          <p:stCondLst>
                                            <p:cond delay="0"/>
                                          </p:stCondLst>
                                        </p:cTn>
                                        <p:tgtEl>
                                          <p:spTgt spid="12330"/>
                                        </p:tgtEl>
                                        <p:attrNameLst>
                                          <p:attrName>style.visibility</p:attrName>
                                        </p:attrNameLst>
                                      </p:cBhvr>
                                      <p:to>
                                        <p:strVal val="visible"/>
                                      </p:to>
                                    </p:set>
                                    <p:animEffect transition="in" filter="fade">
                                      <p:cBhvr>
                                        <p:cTn id="34" dur="2000"/>
                                        <p:tgtEl>
                                          <p:spTgt spid="12330"/>
                                        </p:tgtEl>
                                      </p:cBhvr>
                                    </p:animEffect>
                                  </p:childTnLst>
                                </p:cTn>
                              </p:par>
                              <p:par>
                                <p:cTn id="35" presetID="10" presetClass="entr" presetSubtype="0" fill="hold" nodeType="withEffect">
                                  <p:stCondLst>
                                    <p:cond delay="0"/>
                                  </p:stCondLst>
                                  <p:childTnLst>
                                    <p:set>
                                      <p:cBhvr>
                                        <p:cTn id="36" dur="1" fill="hold">
                                          <p:stCondLst>
                                            <p:cond delay="0"/>
                                          </p:stCondLst>
                                        </p:cTn>
                                        <p:tgtEl>
                                          <p:spTgt spid="12329"/>
                                        </p:tgtEl>
                                        <p:attrNameLst>
                                          <p:attrName>style.visibility</p:attrName>
                                        </p:attrNameLst>
                                      </p:cBhvr>
                                      <p:to>
                                        <p:strVal val="visible"/>
                                      </p:to>
                                    </p:set>
                                    <p:animEffect transition="in" filter="fade">
                                      <p:cBhvr>
                                        <p:cTn id="37" dur="2000"/>
                                        <p:tgtEl>
                                          <p:spTgt spid="12329"/>
                                        </p:tgtEl>
                                      </p:cBhvr>
                                    </p:animEffect>
                                  </p:childTnLst>
                                </p:cTn>
                              </p:par>
                              <p:par>
                                <p:cTn id="38" presetID="10" presetClass="entr" presetSubtype="0" fill="hold" nodeType="withEffect">
                                  <p:stCondLst>
                                    <p:cond delay="0"/>
                                  </p:stCondLst>
                                  <p:childTnLst>
                                    <p:set>
                                      <p:cBhvr>
                                        <p:cTn id="39" dur="1" fill="hold">
                                          <p:stCondLst>
                                            <p:cond delay="0"/>
                                          </p:stCondLst>
                                        </p:cTn>
                                        <p:tgtEl>
                                          <p:spTgt spid="12327"/>
                                        </p:tgtEl>
                                        <p:attrNameLst>
                                          <p:attrName>style.visibility</p:attrName>
                                        </p:attrNameLst>
                                      </p:cBhvr>
                                      <p:to>
                                        <p:strVal val="visible"/>
                                      </p:to>
                                    </p:set>
                                    <p:animEffect transition="in" filter="fade">
                                      <p:cBhvr>
                                        <p:cTn id="40" dur="2000"/>
                                        <p:tgtEl>
                                          <p:spTgt spid="12327"/>
                                        </p:tgtEl>
                                      </p:cBhvr>
                                    </p:animEffect>
                                  </p:childTnLst>
                                </p:cTn>
                              </p:par>
                              <p:par>
                                <p:cTn id="41" presetID="10" presetClass="entr" presetSubtype="0" fill="hold" nodeType="withEffect">
                                  <p:stCondLst>
                                    <p:cond delay="0"/>
                                  </p:stCondLst>
                                  <p:childTnLst>
                                    <p:set>
                                      <p:cBhvr>
                                        <p:cTn id="42" dur="1" fill="hold">
                                          <p:stCondLst>
                                            <p:cond delay="0"/>
                                          </p:stCondLst>
                                        </p:cTn>
                                        <p:tgtEl>
                                          <p:spTgt spid="12328"/>
                                        </p:tgtEl>
                                        <p:attrNameLst>
                                          <p:attrName>style.visibility</p:attrName>
                                        </p:attrNameLst>
                                      </p:cBhvr>
                                      <p:to>
                                        <p:strVal val="visible"/>
                                      </p:to>
                                    </p:set>
                                    <p:animEffect transition="in" filter="fade">
                                      <p:cBhvr>
                                        <p:cTn id="43" dur="2000"/>
                                        <p:tgtEl>
                                          <p:spTgt spid="1232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2298"/>
                                        </p:tgtEl>
                                        <p:attrNameLst>
                                          <p:attrName>style.visibility</p:attrName>
                                        </p:attrNameLst>
                                      </p:cBhvr>
                                      <p:to>
                                        <p:strVal val="visible"/>
                                      </p:to>
                                    </p:set>
                                    <p:animEffect transition="in" filter="fade">
                                      <p:cBhvr>
                                        <p:cTn id="48" dur="2000"/>
                                        <p:tgtEl>
                                          <p:spTgt spid="1229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313"/>
                                        </p:tgtEl>
                                        <p:attrNameLst>
                                          <p:attrName>style.visibility</p:attrName>
                                        </p:attrNameLst>
                                      </p:cBhvr>
                                      <p:to>
                                        <p:strVal val="visible"/>
                                      </p:to>
                                    </p:set>
                                    <p:animEffect transition="in" filter="fade">
                                      <p:cBhvr>
                                        <p:cTn id="51" dur="2000"/>
                                        <p:tgtEl>
                                          <p:spTgt spid="12313"/>
                                        </p:tgtEl>
                                      </p:cBhvr>
                                    </p:animEffect>
                                  </p:childTnLst>
                                </p:cTn>
                              </p:par>
                              <p:par>
                                <p:cTn id="52" presetID="10" presetClass="entr" presetSubtype="0" fill="hold" nodeType="withEffect">
                                  <p:stCondLst>
                                    <p:cond delay="0"/>
                                  </p:stCondLst>
                                  <p:childTnLst>
                                    <p:set>
                                      <p:cBhvr>
                                        <p:cTn id="53" dur="1" fill="hold">
                                          <p:stCondLst>
                                            <p:cond delay="0"/>
                                          </p:stCondLst>
                                        </p:cTn>
                                        <p:tgtEl>
                                          <p:spTgt spid="12299"/>
                                        </p:tgtEl>
                                        <p:attrNameLst>
                                          <p:attrName>style.visibility</p:attrName>
                                        </p:attrNameLst>
                                      </p:cBhvr>
                                      <p:to>
                                        <p:strVal val="visible"/>
                                      </p:to>
                                    </p:set>
                                    <p:animEffect transition="in" filter="fade">
                                      <p:cBhvr>
                                        <p:cTn id="54" dur="2000"/>
                                        <p:tgtEl>
                                          <p:spTgt spid="12299"/>
                                        </p:tgtEl>
                                      </p:cBhvr>
                                    </p:animEffect>
                                  </p:childTnLst>
                                </p:cTn>
                              </p:par>
                              <p:par>
                                <p:cTn id="55" presetID="10" presetClass="entr" presetSubtype="0"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2000"/>
                                        <p:tgtEl>
                                          <p:spTgt spid="2"/>
                                        </p:tgtEl>
                                      </p:cBhvr>
                                    </p:animEffect>
                                  </p:childTnLst>
                                </p:cTn>
                              </p:par>
                              <p:par>
                                <p:cTn id="58" presetID="10" presetClass="entr" presetSubtype="0"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2000"/>
                                        <p:tgtEl>
                                          <p:spTgt spid="5"/>
                                        </p:tgtEl>
                                      </p:cBhvr>
                                    </p:animEffect>
                                  </p:childTnLst>
                                </p:cTn>
                              </p:par>
                              <p:par>
                                <p:cTn id="61" presetID="10" presetClass="entr" presetSubtype="0"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2000"/>
                                        <p:tgtEl>
                                          <p:spTgt spid="6"/>
                                        </p:tgtEl>
                                      </p:cBhvr>
                                    </p:animEffect>
                                  </p:childTnLst>
                                </p:cTn>
                              </p:par>
                              <p:par>
                                <p:cTn id="64" presetID="10" presetClass="entr" presetSubtype="0" fill="hold"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2000"/>
                                        <p:tgtEl>
                                          <p:spTgt spid="7"/>
                                        </p:tgtEl>
                                      </p:cBhvr>
                                    </p:animEffect>
                                  </p:childTnLst>
                                </p:cTn>
                              </p:par>
                              <p:par>
                                <p:cTn id="67" presetID="10" presetClass="entr" presetSubtype="0" fill="hold" nodeType="with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2000"/>
                                        <p:tgtEl>
                                          <p:spTgt spid="3"/>
                                        </p:tgtEl>
                                      </p:cBhvr>
                                    </p:animEffect>
                                  </p:childTnLst>
                                </p:cTn>
                              </p:par>
                              <p:par>
                                <p:cTn id="70" presetID="10" presetClass="entr" presetSubtype="0" fill="hold" nodeType="with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fade">
                                      <p:cBhvr>
                                        <p:cTn id="72" dur="2000"/>
                                        <p:tgtEl>
                                          <p:spTgt spid="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306"/>
                                        </p:tgtEl>
                                        <p:attrNameLst>
                                          <p:attrName>style.visibility</p:attrName>
                                        </p:attrNameLst>
                                      </p:cBhvr>
                                      <p:to>
                                        <p:strVal val="visible"/>
                                      </p:to>
                                    </p:set>
                                    <p:animEffect transition="in" filter="fade">
                                      <p:cBhvr>
                                        <p:cTn id="75" dur="2000"/>
                                        <p:tgtEl>
                                          <p:spTgt spid="12306"/>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2297"/>
                                        </p:tgtEl>
                                        <p:attrNameLst>
                                          <p:attrName>style.visibility</p:attrName>
                                        </p:attrNameLst>
                                      </p:cBhvr>
                                      <p:to>
                                        <p:strVal val="visible"/>
                                      </p:to>
                                    </p:set>
                                    <p:animEffect transition="in" filter="fade">
                                      <p:cBhvr>
                                        <p:cTn id="80" dur="2000"/>
                                        <p:tgtEl>
                                          <p:spTgt spid="1229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2321"/>
                                        </p:tgtEl>
                                        <p:attrNameLst>
                                          <p:attrName>style.visibility</p:attrName>
                                        </p:attrNameLst>
                                      </p:cBhvr>
                                      <p:to>
                                        <p:strVal val="visible"/>
                                      </p:to>
                                    </p:set>
                                    <p:animEffect transition="in" filter="fade">
                                      <p:cBhvr>
                                        <p:cTn id="83" dur="2000"/>
                                        <p:tgtEl>
                                          <p:spTgt spid="1232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2308"/>
                                        </p:tgtEl>
                                        <p:attrNameLst>
                                          <p:attrName>style.visibility</p:attrName>
                                        </p:attrNameLst>
                                      </p:cBhvr>
                                      <p:to>
                                        <p:strVal val="visible"/>
                                      </p:to>
                                    </p:set>
                                    <p:animEffect transition="in" filter="fade">
                                      <p:cBhvr>
                                        <p:cTn id="86" dur="2000"/>
                                        <p:tgtEl>
                                          <p:spTgt spid="12308"/>
                                        </p:tgtEl>
                                      </p:cBhvr>
                                    </p:animEffect>
                                  </p:childTnLst>
                                </p:cTn>
                              </p:par>
                              <p:par>
                                <p:cTn id="87" presetID="10" presetClass="entr" presetSubtype="0" fill="hold" nodeType="withEffect">
                                  <p:stCondLst>
                                    <p:cond delay="0"/>
                                  </p:stCondLst>
                                  <p:childTnLst>
                                    <p:set>
                                      <p:cBhvr>
                                        <p:cTn id="88" dur="1" fill="hold">
                                          <p:stCondLst>
                                            <p:cond delay="0"/>
                                          </p:stCondLst>
                                        </p:cTn>
                                        <p:tgtEl>
                                          <p:spTgt spid="12319"/>
                                        </p:tgtEl>
                                        <p:attrNameLst>
                                          <p:attrName>style.visibility</p:attrName>
                                        </p:attrNameLst>
                                      </p:cBhvr>
                                      <p:to>
                                        <p:strVal val="visible"/>
                                      </p:to>
                                    </p:set>
                                    <p:animEffect transition="in" filter="fade">
                                      <p:cBhvr>
                                        <p:cTn id="89" dur="2000"/>
                                        <p:tgtEl>
                                          <p:spTgt spid="12319"/>
                                        </p:tgtEl>
                                      </p:cBhvr>
                                    </p:animEffect>
                                  </p:childTnLst>
                                </p:cTn>
                              </p:par>
                              <p:par>
                                <p:cTn id="90" presetID="10" presetClass="entr" presetSubtype="0" fill="hold" nodeType="withEffect">
                                  <p:stCondLst>
                                    <p:cond delay="0"/>
                                  </p:stCondLst>
                                  <p:childTnLst>
                                    <p:set>
                                      <p:cBhvr>
                                        <p:cTn id="91" dur="1" fill="hold">
                                          <p:stCondLst>
                                            <p:cond delay="0"/>
                                          </p:stCondLst>
                                        </p:cTn>
                                        <p:tgtEl>
                                          <p:spTgt spid="12307">
                                            <p:txEl>
                                              <p:pRg st="0" end="0"/>
                                            </p:txEl>
                                          </p:spTgt>
                                        </p:tgtEl>
                                        <p:attrNameLst>
                                          <p:attrName>style.visibility</p:attrName>
                                        </p:attrNameLst>
                                      </p:cBhvr>
                                      <p:to>
                                        <p:strVal val="visible"/>
                                      </p:to>
                                    </p:set>
                                    <p:animEffect transition="in" filter="fade">
                                      <p:cBhvr>
                                        <p:cTn id="92" dur="2000"/>
                                        <p:tgtEl>
                                          <p:spTgt spid="12307">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2296"/>
                                        </p:tgtEl>
                                        <p:attrNameLst>
                                          <p:attrName>style.visibility</p:attrName>
                                        </p:attrNameLst>
                                      </p:cBhvr>
                                      <p:to>
                                        <p:strVal val="visible"/>
                                      </p:to>
                                    </p:set>
                                    <p:animEffect transition="in" filter="fade">
                                      <p:cBhvr>
                                        <p:cTn id="97" dur="2000"/>
                                        <p:tgtEl>
                                          <p:spTgt spid="12296"/>
                                        </p:tgtEl>
                                      </p:cBhvr>
                                    </p:animEffect>
                                  </p:childTnLst>
                                </p:cTn>
                              </p:par>
                              <p:par>
                                <p:cTn id="98" presetID="10" presetClass="entr" presetSubtype="0" fill="hold" nodeType="withEffect">
                                  <p:stCondLst>
                                    <p:cond delay="0"/>
                                  </p:stCondLst>
                                  <p:childTnLst>
                                    <p:set>
                                      <p:cBhvr>
                                        <p:cTn id="99" dur="1" fill="hold">
                                          <p:stCondLst>
                                            <p:cond delay="0"/>
                                          </p:stCondLst>
                                        </p:cTn>
                                        <p:tgtEl>
                                          <p:spTgt spid="12312"/>
                                        </p:tgtEl>
                                        <p:attrNameLst>
                                          <p:attrName>style.visibility</p:attrName>
                                        </p:attrNameLst>
                                      </p:cBhvr>
                                      <p:to>
                                        <p:strVal val="visible"/>
                                      </p:to>
                                    </p:set>
                                    <p:animEffect transition="in" filter="fade">
                                      <p:cBhvr>
                                        <p:cTn id="100" dur="2000"/>
                                        <p:tgtEl>
                                          <p:spTgt spid="12312"/>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2309"/>
                                        </p:tgtEl>
                                        <p:attrNameLst>
                                          <p:attrName>style.visibility</p:attrName>
                                        </p:attrNameLst>
                                      </p:cBhvr>
                                      <p:to>
                                        <p:strVal val="visible"/>
                                      </p:to>
                                    </p:set>
                                    <p:animEffect transition="in" filter="fade">
                                      <p:cBhvr>
                                        <p:cTn id="103" dur="2000"/>
                                        <p:tgtEl>
                                          <p:spTgt spid="12309"/>
                                        </p:tgtEl>
                                      </p:cBhvr>
                                    </p:animEffect>
                                  </p:childTnLst>
                                </p:cTn>
                              </p:par>
                              <p:par>
                                <p:cTn id="104" presetID="10" presetClass="entr" presetSubtype="0" fill="hold" nodeType="withEffect">
                                  <p:stCondLst>
                                    <p:cond delay="0"/>
                                  </p:stCondLst>
                                  <p:childTnLst>
                                    <p:set>
                                      <p:cBhvr>
                                        <p:cTn id="105" dur="1" fill="hold">
                                          <p:stCondLst>
                                            <p:cond delay="0"/>
                                          </p:stCondLst>
                                        </p:cTn>
                                        <p:tgtEl>
                                          <p:spTgt spid="12307">
                                            <p:txEl>
                                              <p:pRg st="1" end="1"/>
                                            </p:txEl>
                                          </p:spTgt>
                                        </p:tgtEl>
                                        <p:attrNameLst>
                                          <p:attrName>style.visibility</p:attrName>
                                        </p:attrNameLst>
                                      </p:cBhvr>
                                      <p:to>
                                        <p:strVal val="visible"/>
                                      </p:to>
                                    </p:set>
                                    <p:animEffect transition="in" filter="fade">
                                      <p:cBhvr>
                                        <p:cTn id="106" dur="2000"/>
                                        <p:tgtEl>
                                          <p:spTgt spid="123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3" grpId="0" uiExpand="1" build="p"/>
      <p:bldP spid="12305" grpId="0"/>
      <p:bldP spid="12306" grpId="0"/>
      <p:bldP spid="12308" grpId="0"/>
      <p:bldP spid="12309" grpId="0"/>
      <p:bldP spid="12313" grpId="0"/>
      <p:bldP spid="12321" grpId="0"/>
      <p:bldP spid="4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Content Filter SCL definitions</a:t>
            </a:r>
            <a:endParaRPr lang="en-US" dirty="0"/>
          </a:p>
        </p:txBody>
      </p:sp>
      <p:sp>
        <p:nvSpPr>
          <p:cNvPr id="3" name="Content Placeholder 2"/>
          <p:cNvSpPr>
            <a:spLocks noGrp="1"/>
          </p:cNvSpPr>
          <p:nvPr>
            <p:ph idx="1"/>
          </p:nvPr>
        </p:nvSpPr>
        <p:spPr>
          <a:xfrm>
            <a:off x="380999" y="1696094"/>
            <a:ext cx="8601159" cy="4561205"/>
          </a:xfrm>
        </p:spPr>
        <p:txBody>
          <a:bodyPr/>
          <a:lstStyle/>
          <a:p>
            <a:r>
              <a:rPr lang="en-US" sz="2800" dirty="0" smtClean="0">
                <a:latin typeface="Calibri" pitchFamily="34" charset="0"/>
              </a:rPr>
              <a:t>Forefront Content Filter enables normalization of raw spam score from CMAE engine to SCL</a:t>
            </a:r>
          </a:p>
          <a:p>
            <a:r>
              <a:rPr lang="en-US" sz="2800" dirty="0" smtClean="0"/>
              <a:t>Forefront </a:t>
            </a:r>
            <a:r>
              <a:rPr lang="en-US" sz="2800" dirty="0" smtClean="0">
                <a:latin typeface="Calibri" pitchFamily="34" charset="0"/>
              </a:rPr>
              <a:t>normalization logic:</a:t>
            </a:r>
          </a:p>
          <a:p>
            <a:pPr lvl="1"/>
            <a:r>
              <a:rPr lang="en-US" sz="2400" dirty="0" smtClean="0">
                <a:latin typeface="Calibri" pitchFamily="34" charset="0"/>
              </a:rPr>
              <a:t>All messages classified as not spam get SCL:-1</a:t>
            </a:r>
          </a:p>
          <a:p>
            <a:pPr lvl="2"/>
            <a:r>
              <a:rPr lang="en-US" sz="2000" dirty="0" smtClean="0">
                <a:latin typeface="Calibri" pitchFamily="34" charset="0"/>
              </a:rPr>
              <a:t>SCL assignment logic can be reverted to SCL:0 via powershell            </a:t>
            </a:r>
            <a:r>
              <a:rPr lang="en-US" sz="1400" dirty="0" smtClean="0">
                <a:latin typeface="Calibri" pitchFamily="34" charset="0"/>
              </a:rPr>
              <a:t>(</a:t>
            </a:r>
            <a:r>
              <a:rPr lang="en-US" sz="1400" i="1" dirty="0" smtClean="0"/>
              <a:t>New-</a:t>
            </a:r>
            <a:r>
              <a:rPr lang="en-US" sz="1400" i="1" dirty="0" err="1" smtClean="0"/>
              <a:t>FseExtendedOption</a:t>
            </a:r>
            <a:r>
              <a:rPr lang="en-US" sz="1400" i="1" dirty="0" smtClean="0"/>
              <a:t> –Name </a:t>
            </a:r>
            <a:r>
              <a:rPr lang="en-US" sz="1400" i="1" dirty="0" err="1" smtClean="0"/>
              <a:t>CFAllowBlockedSenders</a:t>
            </a:r>
            <a:r>
              <a:rPr lang="en-US" sz="1400" i="1" dirty="0" smtClean="0"/>
              <a:t> –Value true</a:t>
            </a:r>
            <a:r>
              <a:rPr lang="en-US" sz="1400" dirty="0" smtClean="0">
                <a:latin typeface="Calibri" pitchFamily="34" charset="0"/>
              </a:rPr>
              <a:t>)</a:t>
            </a:r>
          </a:p>
          <a:p>
            <a:pPr lvl="1"/>
            <a:r>
              <a:rPr lang="en-US" sz="2400" dirty="0" smtClean="0">
                <a:latin typeface="Calibri" pitchFamily="34" charset="0"/>
              </a:rPr>
              <a:t>SCL:-1 boundaries are within -1 to 4 in Exchange</a:t>
            </a:r>
          </a:p>
          <a:p>
            <a:pPr lvl="1"/>
            <a:r>
              <a:rPr lang="en-US" sz="2400" dirty="0" smtClean="0">
                <a:latin typeface="Calibri" pitchFamily="34" charset="0"/>
              </a:rPr>
              <a:t>Actions available for messages within SCL range 5 to 9:</a:t>
            </a:r>
          </a:p>
          <a:p>
            <a:pPr lvl="2"/>
            <a:r>
              <a:rPr lang="en-US" sz="2000" dirty="0" smtClean="0">
                <a:latin typeface="Calibri" pitchFamily="34" charset="0"/>
              </a:rPr>
              <a:t>Reject/Delete/Stamp and Continue/Quarantine</a:t>
            </a:r>
          </a:p>
          <a:p>
            <a:r>
              <a:rPr lang="en-US" sz="2800" dirty="0" smtClean="0">
                <a:latin typeface="Calibri" pitchFamily="34" charset="0"/>
              </a:rPr>
              <a:t>SCL assigned to the message and can be enforced on a per-recipient basis</a:t>
            </a:r>
          </a:p>
        </p:txBody>
      </p:sp>
      <p:pic>
        <p:nvPicPr>
          <p:cNvPr id="4" name="Picture 11" descr="3-00663_box_green"/>
          <p:cNvPicPr>
            <a:picLocks noChangeAspect="1" noChangeArrowheads="1"/>
          </p:cNvPicPr>
          <p:nvPr/>
        </p:nvPicPr>
        <p:blipFill>
          <a:blip r:embed="rId3"/>
          <a:srcRect/>
          <a:stretch>
            <a:fillRect/>
          </a:stretch>
        </p:blipFill>
        <p:spPr bwMode="auto">
          <a:xfrm>
            <a:off x="0" y="1615676"/>
            <a:ext cx="9144000" cy="2082800"/>
          </a:xfrm>
          <a:prstGeom prst="rect">
            <a:avLst/>
          </a:prstGeom>
          <a:noFill/>
        </p:spPr>
      </p:pic>
      <p:graphicFrame>
        <p:nvGraphicFramePr>
          <p:cNvPr id="5" name="Group 55"/>
          <p:cNvGraphicFramePr>
            <a:graphicFrameLocks/>
          </p:cNvGraphicFramePr>
          <p:nvPr/>
        </p:nvGraphicFramePr>
        <p:xfrm>
          <a:off x="835516" y="1846094"/>
          <a:ext cx="7481887" cy="1581912"/>
        </p:xfrm>
        <a:graphic>
          <a:graphicData uri="http://schemas.openxmlformats.org/drawingml/2006/table">
            <a:tbl>
              <a:tblPr/>
              <a:tblGrid>
                <a:gridCol w="1392237"/>
                <a:gridCol w="6089650"/>
              </a:tblGrid>
              <a:tr h="214313">
                <a:tc>
                  <a:txBody>
                    <a:bodyPr/>
                    <a:lstStyle/>
                    <a:p>
                      <a:pPr marL="0" marR="0" lvl="0" indent="0" algn="ctr" defTabSz="914400" rtl="0" eaLnBrk="1" fontAlgn="base" latinLnBrk="0" hangingPunct="1">
                        <a:lnSpc>
                          <a:spcPct val="90000"/>
                        </a:lnSpc>
                        <a:spcBef>
                          <a:spcPct val="30000"/>
                        </a:spcBef>
                        <a:spcAft>
                          <a:spcPct val="0"/>
                        </a:spcAft>
                        <a:buClr>
                          <a:schemeClr val="tx2"/>
                        </a:buClr>
                        <a:buSzPct val="85000"/>
                        <a:buFont typeface="Wingdings 2" pitchFamily="18" charset="2"/>
                        <a:buNone/>
                        <a:tabLst/>
                      </a:pPr>
                      <a:r>
                        <a:rPr kumimoji="0" lang="en-US" sz="18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rPr>
                        <a:t>SCL Value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chemeClr val="tx2"/>
                        </a:buClr>
                        <a:buSzPct val="85000"/>
                        <a:buFont typeface="Wingdings 2" pitchFamily="18" charset="2"/>
                        <a:buNone/>
                        <a:tabLst/>
                      </a:pPr>
                      <a:r>
                        <a:rPr kumimoji="0" lang="en-US" sz="18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rPr>
                        <a:t>Spam Confidence Level Definitions (Exchange)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725">
                <a:tc>
                  <a:txBody>
                    <a:bodyPr/>
                    <a:lstStyle/>
                    <a:p>
                      <a:pPr marL="0" marR="0" lvl="0" indent="0" algn="ctr" defTabSz="914400" rtl="0" eaLnBrk="1" fontAlgn="base" latinLnBrk="0" hangingPunct="1">
                        <a:lnSpc>
                          <a:spcPct val="90000"/>
                        </a:lnSpc>
                        <a:spcBef>
                          <a:spcPct val="30000"/>
                        </a:spcBef>
                        <a:spcAft>
                          <a:spcPct val="0"/>
                        </a:spcAft>
                        <a:buClr>
                          <a:schemeClr val="tx2"/>
                        </a:buClr>
                        <a:buSzPct val="85000"/>
                        <a:buFont typeface="Wingdings 2" pitchFamily="18"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0"/>
                        </a:spcBef>
                        <a:spcAft>
                          <a:spcPct val="0"/>
                        </a:spcAft>
                        <a:buClr>
                          <a:schemeClr val="tx2"/>
                        </a:buClr>
                        <a:buSzPct val="85000"/>
                        <a:buFont typeface="Wingdings 2" pitchFamily="18"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cs typeface="Times New Roman" pitchFamily="18" charset="0"/>
                        </a:rPr>
                        <a:t>Messages coming from a trusted source (</a:t>
                      </a:r>
                      <a:r>
                        <a:rPr kumimoji="0" lang="en-US" sz="1600" b="0" i="0" u="none" strike="noStrike" cap="none" normalizeH="0" baseline="0" dirty="0" err="1" smtClean="0">
                          <a:ln>
                            <a:noFill/>
                          </a:ln>
                          <a:solidFill>
                            <a:schemeClr val="tx1"/>
                          </a:solidFill>
                          <a:effectLst>
                            <a:outerShdw blurRad="38100" dist="38100" dir="2700000" algn="tl">
                              <a:srgbClr val="000000"/>
                            </a:outerShdw>
                          </a:effectLst>
                          <a:latin typeface="Segoe" pitchFamily="34" charset="0"/>
                          <a:cs typeface="Times New Roman" pitchFamily="18" charset="0"/>
                        </a:rPr>
                        <a:t>AUTH’d</a:t>
                      </a: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cs typeface="Times New Roman" pitchFamily="18" charset="0"/>
                        </a:rPr>
                        <a:t> or safe listed)</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ctr" defTabSz="914400" rtl="0" eaLnBrk="1" fontAlgn="base" latinLnBrk="0" hangingPunct="1">
                        <a:lnSpc>
                          <a:spcPct val="90000"/>
                        </a:lnSpc>
                        <a:spcBef>
                          <a:spcPct val="30000"/>
                        </a:spcBef>
                        <a:spcAft>
                          <a:spcPct val="0"/>
                        </a:spcAft>
                        <a:buClr>
                          <a:schemeClr val="tx2"/>
                        </a:buClr>
                        <a:buSzPct val="85000"/>
                        <a:buFont typeface="Wingdings 2" pitchFamily="18"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chemeClr val="tx2"/>
                        </a:buClr>
                        <a:buSzPct val="85000"/>
                        <a:buFont typeface="Wingdings 2" pitchFamily="18"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Segoe" pitchFamily="34" charset="0"/>
                          <a:cs typeface="Times New Roman" pitchFamily="18" charset="0"/>
                        </a:rPr>
                        <a:t>Messages categorized as not spam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725">
                <a:tc>
                  <a:txBody>
                    <a:bodyPr/>
                    <a:lstStyle/>
                    <a:p>
                      <a:pPr marL="0" marR="0" lvl="0" indent="0" algn="ctr" defTabSz="914400" rtl="0" eaLnBrk="1" fontAlgn="base" latinLnBrk="0" hangingPunct="1">
                        <a:lnSpc>
                          <a:spcPct val="90000"/>
                        </a:lnSpc>
                        <a:spcBef>
                          <a:spcPct val="30000"/>
                        </a:spcBef>
                        <a:spcAft>
                          <a:spcPct val="0"/>
                        </a:spcAft>
                        <a:buClr>
                          <a:schemeClr val="tx2"/>
                        </a:buClr>
                        <a:buSzPct val="85000"/>
                        <a:buFont typeface="Wingdings 2" pitchFamily="18"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rPr>
                        <a:t>1- 4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0"/>
                        </a:spcBef>
                        <a:spcAft>
                          <a:spcPct val="0"/>
                        </a:spcAft>
                        <a:buClr>
                          <a:schemeClr val="tx2"/>
                        </a:buClr>
                        <a:buSzPct val="85000"/>
                        <a:buFont typeface="Wingdings 2" pitchFamily="18"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Segoe" pitchFamily="34" charset="0"/>
                          <a:cs typeface="Times New Roman" pitchFamily="18" charset="0"/>
                        </a:rPr>
                        <a:t>The likelihood of messages being spam is extremely low </a:t>
                      </a:r>
                      <a:r>
                        <a:rPr kumimoji="0" lang="en-US" sz="1600" b="0" i="0" u="none" strike="noStrike" cap="none" normalizeH="0" baseline="0" smtClean="0">
                          <a:ln>
                            <a:noFill/>
                          </a:ln>
                          <a:solidFill>
                            <a:schemeClr val="tx1"/>
                          </a:solidFill>
                          <a:effectLst>
                            <a:outerShdw blurRad="38100" dist="38100" dir="2700000" algn="tl">
                              <a:srgbClr val="000000"/>
                            </a:outerShdw>
                          </a:effectLst>
                          <a:latin typeface="Segoe" pitchFamily="34" charset="0"/>
                          <a:cs typeface="Times New Roman" pitchFamily="18" charset="0"/>
                          <a:sym typeface="Wingdings" pitchFamily="2" charset="2"/>
                        </a:rPr>
                        <a:t></a:t>
                      </a:r>
                      <a:r>
                        <a:rPr kumimoji="0" lang="en-US" sz="1600" b="0" i="0" u="none" strike="noStrike" cap="none" normalizeH="0" baseline="0" smtClean="0">
                          <a:ln>
                            <a:noFill/>
                          </a:ln>
                          <a:solidFill>
                            <a:schemeClr val="tx1"/>
                          </a:solidFill>
                          <a:effectLst>
                            <a:outerShdw blurRad="38100" dist="38100" dir="2700000" algn="tl">
                              <a:srgbClr val="000000"/>
                            </a:outerShdw>
                          </a:effectLst>
                          <a:latin typeface="Segoe" pitchFamily="34" charset="0"/>
                          <a:cs typeface="Times New Roman" pitchFamily="18" charset="0"/>
                        </a:rPr>
                        <a:t> low</a:t>
                      </a:r>
                      <a:endParaRPr kumimoji="0" lang="en-US" sz="1600" b="0" i="0" u="none" strike="noStrike" cap="none" normalizeH="0" baseline="0" smtClean="0">
                        <a:ln>
                          <a:noFill/>
                        </a:ln>
                        <a:solidFill>
                          <a:schemeClr val="tx1"/>
                        </a:solidFill>
                        <a:effectLst>
                          <a:outerShdw blurRad="38100" dist="38100" dir="2700000" algn="tl">
                            <a:srgbClr val="000000"/>
                          </a:outerShdw>
                        </a:effectLst>
                        <a:latin typeface="Sego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725">
                <a:tc>
                  <a:txBody>
                    <a:bodyPr/>
                    <a:lstStyle/>
                    <a:p>
                      <a:pPr marL="0" marR="0" lvl="0" indent="0" algn="ctr" defTabSz="914400" rtl="0" eaLnBrk="1" fontAlgn="base" latinLnBrk="0" hangingPunct="1">
                        <a:lnSpc>
                          <a:spcPct val="90000"/>
                        </a:lnSpc>
                        <a:spcBef>
                          <a:spcPct val="30000"/>
                        </a:spcBef>
                        <a:spcAft>
                          <a:spcPct val="0"/>
                        </a:spcAft>
                        <a:buClr>
                          <a:schemeClr val="tx2"/>
                        </a:buClr>
                        <a:buSzPct val="85000"/>
                        <a:buFont typeface="Wingdings 2" pitchFamily="18"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rPr>
                        <a:t>5 - 9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0"/>
                        </a:spcBef>
                        <a:spcAft>
                          <a:spcPct val="0"/>
                        </a:spcAft>
                        <a:buClr>
                          <a:schemeClr val="tx2"/>
                        </a:buClr>
                        <a:buSzPct val="85000"/>
                        <a:buFont typeface="Wingdings 2" pitchFamily="18"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cs typeface="Times New Roman" pitchFamily="18" charset="0"/>
                        </a:rPr>
                        <a:t>The likelihood of messages being spam is high </a:t>
                      </a: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cs typeface="Times New Roman" pitchFamily="18" charset="0"/>
                          <a:sym typeface="Wingdings" pitchFamily="2" charset="2"/>
                        </a:rPr>
                        <a:t></a:t>
                      </a: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cs typeface="Times New Roman" pitchFamily="18" charset="0"/>
                        </a:rPr>
                        <a:t> extremely high</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Sego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2000"/>
                                        <p:tgtEl>
                                          <p:spTgt spid="3">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2000"/>
                                        <p:tgtEl>
                                          <p:spTgt spid="3">
                                            <p:txEl>
                                              <p:pRg st="6" end="6"/>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Spam Configuration and Management </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96310"/>
            <a:ext cx="8229600" cy="1218795"/>
          </a:xfrm>
          <a:prstGeom prst="rect">
            <a:avLst/>
          </a:prstGeom>
        </p:spPr>
        <p:txBody>
          <a:bodyPr vert="horz" wrap="square" lIns="0" tIns="0" rIns="0" bIns="0" rtlCol="0" anchor="t">
            <a:sp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150" normalizeH="0" baseline="0" noProof="0" dirty="0" smtClean="0">
                <a:ln w="3175">
                  <a:noFill/>
                </a:ln>
                <a:solidFill>
                  <a:srgbClr val="CCFFCC"/>
                </a:solidFill>
                <a:effectLst/>
                <a:uLnTx/>
                <a:uFillTx/>
                <a:latin typeface="+mj-lt"/>
                <a:ea typeface="+mn-ea"/>
                <a:cs typeface="Arial" charset="0"/>
              </a:rPr>
              <a:t>Forefront Unified Monitoring </a:t>
            </a:r>
          </a:p>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150" normalizeH="0" baseline="0" noProof="0" dirty="0" smtClean="0">
                <a:ln w="3175">
                  <a:noFill/>
                </a:ln>
                <a:solidFill>
                  <a:srgbClr val="CCFFCC"/>
                </a:solidFill>
                <a:effectLst/>
                <a:uLnTx/>
                <a:uFillTx/>
                <a:latin typeface="+mj-lt"/>
                <a:ea typeface="+mn-ea"/>
                <a:cs typeface="Arial" charset="0"/>
              </a:rPr>
              <a:t>and Reporting </a:t>
            </a:r>
            <a:endParaRPr kumimoji="0" lang="en-US" sz="4400" b="0" i="0" u="none" strike="noStrike" kern="1200" cap="none" spc="-150" normalizeH="0" baseline="0" noProof="0" dirty="0">
              <a:ln w="3175">
                <a:noFill/>
              </a:ln>
              <a:solidFill>
                <a:srgbClr val="CCFFCC"/>
              </a:solidFill>
              <a:effectLst/>
              <a:uLnTx/>
              <a:uFillTx/>
              <a:latin typeface="+mj-lt"/>
              <a:ea typeface="+mn-ea"/>
              <a:cs typeface="Arial" charset="0"/>
            </a:endParaRPr>
          </a:p>
        </p:txBody>
      </p:sp>
      <p:sp>
        <p:nvSpPr>
          <p:cNvPr id="5" name="Content Placeholder 2"/>
          <p:cNvSpPr txBox="1">
            <a:spLocks/>
          </p:cNvSpPr>
          <p:nvPr/>
        </p:nvSpPr>
        <p:spPr>
          <a:xfrm>
            <a:off x="4114800" y="1762221"/>
            <a:ext cx="4724400" cy="4347266"/>
          </a:xfrm>
          <a:prstGeom prst="rect">
            <a:avLst/>
          </a:prstGeom>
        </p:spPr>
        <p:txBody>
          <a:bodyPr vert="horz" wrap="square" lIns="0" tIns="0" rIns="0" bIns="0" rtlCol="0">
            <a:normAutofit/>
          </a:bodyPr>
          <a:lstStyle/>
          <a:p>
            <a:pPr marL="396875" marR="0" lvl="0" indent="-396875" algn="l" defTabSz="914363" rtl="0" eaLnBrk="1" fontAlgn="auto" latinLnBrk="0" hangingPunct="1">
              <a:lnSpc>
                <a:spcPct val="90000"/>
              </a:lnSpc>
              <a:spcBef>
                <a:spcPct val="20000"/>
              </a:spcBef>
              <a:spcAft>
                <a:spcPts val="0"/>
              </a:spcAft>
              <a:buClrTx/>
              <a:buSzTx/>
              <a:buFontTx/>
              <a:buBlip>
                <a:blip r:embed="rId3"/>
              </a:buBlip>
              <a:tabLst/>
              <a:defRPr/>
            </a:pPr>
            <a:r>
              <a:rPr kumimoji="0" lang="en-US" sz="2400" b="0" i="0" u="none" strike="noStrike" kern="1200" cap="none" spc="0" normalizeH="0" baseline="0" noProof="0" dirty="0" smtClean="0">
                <a:ln>
                  <a:noFill/>
                </a:ln>
                <a:solidFill>
                  <a:srgbClr val="99CC99"/>
                </a:solidFill>
                <a:effectLst/>
                <a:uLnTx/>
                <a:uFillTx/>
                <a:latin typeface="+mn-lt"/>
                <a:ea typeface="+mn-ea"/>
                <a:cs typeface="+mn-cs"/>
              </a:rPr>
              <a:t>Single Node – basic reports available for each technology layer,</a:t>
            </a:r>
          </a:p>
          <a:p>
            <a:pPr marL="396875" marR="0" lvl="0" indent="-396875" algn="l" defTabSz="914363" rtl="0" eaLnBrk="1" fontAlgn="auto" latinLnBrk="0" hangingPunct="1">
              <a:lnSpc>
                <a:spcPct val="90000"/>
              </a:lnSpc>
              <a:spcBef>
                <a:spcPct val="20000"/>
              </a:spcBef>
              <a:spcAft>
                <a:spcPts val="0"/>
              </a:spcAft>
              <a:buClrTx/>
              <a:buSzTx/>
              <a:buFontTx/>
              <a:buBlip>
                <a:blip r:embed="rId3"/>
              </a:buBlip>
              <a:tabLst/>
              <a:defRPr/>
            </a:pPr>
            <a:r>
              <a:rPr kumimoji="0" lang="en-US" sz="2400" b="0" i="0" u="none" strike="noStrike" kern="1200" cap="none" spc="0" normalizeH="0" baseline="0" noProof="0" dirty="0" smtClean="0">
                <a:ln>
                  <a:noFill/>
                </a:ln>
                <a:solidFill>
                  <a:srgbClr val="99CC99"/>
                </a:solidFill>
                <a:effectLst/>
                <a:uLnTx/>
                <a:uFillTx/>
                <a:latin typeface="+mn-lt"/>
                <a:ea typeface="+mn-ea"/>
                <a:cs typeface="+mn-cs"/>
              </a:rPr>
              <a:t>Multi Node – advanced reports available via Forefront Protection Manager,</a:t>
            </a:r>
          </a:p>
          <a:p>
            <a:pPr marL="396875" marR="0" lvl="0" indent="-396875" algn="l" defTabSz="914363" rtl="0" eaLnBrk="1" fontAlgn="auto" latinLnBrk="0" hangingPunct="1">
              <a:lnSpc>
                <a:spcPct val="90000"/>
              </a:lnSpc>
              <a:spcBef>
                <a:spcPct val="20000"/>
              </a:spcBef>
              <a:spcAft>
                <a:spcPts val="0"/>
              </a:spcAft>
              <a:buClrTx/>
              <a:buSzTx/>
              <a:buFontTx/>
              <a:buBlip>
                <a:blip r:embed="rId3"/>
              </a:buBlip>
              <a:tabLst/>
              <a:defRPr/>
            </a:pPr>
            <a:r>
              <a:rPr kumimoji="0" lang="en-US" sz="2400" b="0" i="0" u="none" strike="noStrike" kern="1200" cap="none" spc="0" normalizeH="0" baseline="0" noProof="0" dirty="0" smtClean="0">
                <a:ln>
                  <a:noFill/>
                </a:ln>
                <a:solidFill>
                  <a:srgbClr val="99CC99"/>
                </a:solidFill>
                <a:effectLst/>
                <a:uLnTx/>
                <a:uFillTx/>
                <a:latin typeface="+mn-lt"/>
                <a:ea typeface="+mn-ea"/>
                <a:cs typeface="+mn-cs"/>
              </a:rPr>
              <a:t>Single connection point to reporting via Forefront UI,</a:t>
            </a:r>
          </a:p>
          <a:p>
            <a:pPr marL="396875" marR="0" lvl="0" indent="-396875" algn="l" defTabSz="914363" rtl="0" eaLnBrk="1" fontAlgn="auto" latinLnBrk="0" hangingPunct="1">
              <a:lnSpc>
                <a:spcPct val="90000"/>
              </a:lnSpc>
              <a:spcBef>
                <a:spcPct val="20000"/>
              </a:spcBef>
              <a:spcAft>
                <a:spcPts val="0"/>
              </a:spcAft>
              <a:buClrTx/>
              <a:buSzTx/>
              <a:buFontTx/>
              <a:buBlip>
                <a:blip r:embed="rId3"/>
              </a:buBlip>
              <a:tabLst/>
              <a:defRPr/>
            </a:pPr>
            <a:r>
              <a:rPr kumimoji="0" lang="en-US" sz="2400" b="0" i="0" u="none" strike="noStrike" kern="1200" cap="none" spc="0" normalizeH="0" baseline="0" noProof="0" dirty="0" smtClean="0">
                <a:ln>
                  <a:noFill/>
                </a:ln>
                <a:solidFill>
                  <a:srgbClr val="99CC99"/>
                </a:solidFill>
                <a:effectLst/>
                <a:uLnTx/>
                <a:uFillTx/>
                <a:latin typeface="+mn-lt"/>
                <a:ea typeface="+mn-ea"/>
                <a:cs typeface="+mn-cs"/>
              </a:rPr>
              <a:t>Agent Logs, </a:t>
            </a:r>
            <a:r>
              <a:rPr kumimoji="0" lang="en-US" sz="2400" b="0" i="0" u="none" strike="noStrike" kern="1200" cap="none" spc="0" normalizeH="0" baseline="0" noProof="0" dirty="0" err="1" smtClean="0">
                <a:ln>
                  <a:noFill/>
                </a:ln>
                <a:solidFill>
                  <a:srgbClr val="99CC99"/>
                </a:solidFill>
                <a:effectLst/>
                <a:uLnTx/>
                <a:uFillTx/>
                <a:latin typeface="+mn-lt"/>
                <a:ea typeface="+mn-ea"/>
                <a:cs typeface="+mn-cs"/>
              </a:rPr>
              <a:t>Perfmon</a:t>
            </a:r>
            <a:r>
              <a:rPr kumimoji="0" lang="en-US" sz="2400" b="0" i="0" u="none" strike="noStrike" kern="1200" cap="none" spc="0" normalizeH="0" baseline="0" noProof="0" dirty="0" smtClean="0">
                <a:ln>
                  <a:noFill/>
                </a:ln>
                <a:solidFill>
                  <a:srgbClr val="99CC99"/>
                </a:solidFill>
                <a:effectLst/>
                <a:uLnTx/>
                <a:uFillTx/>
                <a:latin typeface="+mn-lt"/>
                <a:ea typeface="+mn-ea"/>
                <a:cs typeface="+mn-cs"/>
              </a:rPr>
              <a:t> Data,</a:t>
            </a:r>
          </a:p>
          <a:p>
            <a:pPr marL="396875" marR="0" lvl="0" indent="-396875" algn="l" defTabSz="914363" rtl="0" eaLnBrk="1" fontAlgn="auto" latinLnBrk="0" hangingPunct="1">
              <a:lnSpc>
                <a:spcPct val="90000"/>
              </a:lnSpc>
              <a:spcBef>
                <a:spcPct val="20000"/>
              </a:spcBef>
              <a:spcAft>
                <a:spcPts val="0"/>
              </a:spcAft>
              <a:buClrTx/>
              <a:buSzTx/>
              <a:buFontTx/>
              <a:buBlip>
                <a:blip r:embed="rId3"/>
              </a:buBlip>
              <a:tabLst/>
              <a:defRPr/>
            </a:pPr>
            <a:r>
              <a:rPr kumimoji="0" lang="en-US" sz="2400" b="0" i="0" u="none" strike="noStrike" kern="1200" cap="none" spc="0" normalizeH="0" baseline="0" noProof="0" dirty="0" smtClean="0">
                <a:ln>
                  <a:noFill/>
                </a:ln>
                <a:solidFill>
                  <a:srgbClr val="99CC99"/>
                </a:solidFill>
                <a:effectLst/>
                <a:uLnTx/>
                <a:uFillTx/>
                <a:latin typeface="+mn-lt"/>
                <a:ea typeface="+mn-ea"/>
                <a:cs typeface="+mn-cs"/>
              </a:rPr>
              <a:t>Incidents and Quarantine Database, Rich </a:t>
            </a:r>
            <a:r>
              <a:rPr kumimoji="0" lang="en-US" sz="2400" b="0" i="0" u="none" strike="noStrike" kern="1200" cap="none" spc="0" normalizeH="0" baseline="0" noProof="0" dirty="0" err="1" smtClean="0">
                <a:ln>
                  <a:noFill/>
                </a:ln>
                <a:solidFill>
                  <a:srgbClr val="99CC99"/>
                </a:solidFill>
                <a:effectLst/>
                <a:uLnTx/>
                <a:uFillTx/>
                <a:latin typeface="+mn-lt"/>
                <a:ea typeface="+mn-ea"/>
                <a:cs typeface="+mn-cs"/>
              </a:rPr>
              <a:t>Eventing</a:t>
            </a:r>
            <a:r>
              <a:rPr kumimoji="0" lang="en-US" sz="2400" b="0" i="0" u="none" strike="noStrike" kern="1200" cap="none" spc="0" normalizeH="0" baseline="0" noProof="0" dirty="0" smtClean="0">
                <a:ln>
                  <a:noFill/>
                </a:ln>
                <a:solidFill>
                  <a:srgbClr val="99CC99"/>
                </a:solidFill>
                <a:effectLst/>
                <a:uLnTx/>
                <a:uFillTx/>
                <a:latin typeface="+mn-lt"/>
                <a:ea typeface="+mn-ea"/>
                <a:cs typeface="+mn-cs"/>
              </a:rPr>
              <a:t> Model.</a:t>
            </a:r>
          </a:p>
        </p:txBody>
      </p:sp>
      <p:sp>
        <p:nvSpPr>
          <p:cNvPr id="6" name="AutoShape 5"/>
          <p:cNvSpPr>
            <a:spLocks noChangeArrowheads="1"/>
          </p:cNvSpPr>
          <p:nvPr/>
        </p:nvSpPr>
        <p:spPr bwMode="auto">
          <a:xfrm rot="10800000">
            <a:off x="1208087" y="2955925"/>
            <a:ext cx="1752600" cy="1371600"/>
          </a:xfrm>
          <a:custGeom>
            <a:avLst/>
            <a:gdLst>
              <a:gd name="G0" fmla="+- -151818 0 0"/>
              <a:gd name="G1" fmla="+- -11796480 0 0"/>
              <a:gd name="G2" fmla="+- -151818 0 -11796480"/>
              <a:gd name="G3" fmla="+- 10800 0 0"/>
              <a:gd name="G4" fmla="+- 0 0 -151818"/>
              <a:gd name="T0" fmla="*/ 360 256 1"/>
              <a:gd name="T1" fmla="*/ 0 256 1"/>
              <a:gd name="G5" fmla="+- G2 T0 T1"/>
              <a:gd name="G6" fmla="?: G2 G2 G5"/>
              <a:gd name="G7" fmla="+- 0 0 G6"/>
              <a:gd name="G8" fmla="+- 9178 0 0"/>
              <a:gd name="G9" fmla="+- 0 0 -11796480"/>
              <a:gd name="G10" fmla="+- 9178 0 2700"/>
              <a:gd name="G11" fmla="cos G10 -151818"/>
              <a:gd name="G12" fmla="sin G10 -151818"/>
              <a:gd name="G13" fmla="cos 13500 -151818"/>
              <a:gd name="G14" fmla="sin 13500 -151818"/>
              <a:gd name="G15" fmla="+- G11 10800 0"/>
              <a:gd name="G16" fmla="+- G12 10800 0"/>
              <a:gd name="G17" fmla="+- G13 10800 0"/>
              <a:gd name="G18" fmla="+- G14 10800 0"/>
              <a:gd name="G19" fmla="*/ 9178 1 2"/>
              <a:gd name="G20" fmla="+- G19 5400 0"/>
              <a:gd name="G21" fmla="cos G20 -151818"/>
              <a:gd name="G22" fmla="sin G20 -151818"/>
              <a:gd name="G23" fmla="+- G21 10800 0"/>
              <a:gd name="G24" fmla="+- G12 G23 G22"/>
              <a:gd name="G25" fmla="+- G22 G23 G11"/>
              <a:gd name="G26" fmla="cos 10800 -151818"/>
              <a:gd name="G27" fmla="sin 10800 -151818"/>
              <a:gd name="G28" fmla="cos 9178 -151818"/>
              <a:gd name="G29" fmla="sin 9178 -151818"/>
              <a:gd name="G30" fmla="+- G26 10800 0"/>
              <a:gd name="G31" fmla="+- G27 10800 0"/>
              <a:gd name="G32" fmla="+- G28 10800 0"/>
              <a:gd name="G33" fmla="+- G29 10800 0"/>
              <a:gd name="G34" fmla="+- G19 5400 0"/>
              <a:gd name="G35" fmla="cos G34 -11796480"/>
              <a:gd name="G36" fmla="sin G34 -11796480"/>
              <a:gd name="G37" fmla="+/ -11796480 -151818 2"/>
              <a:gd name="T2" fmla="*/ 180 256 1"/>
              <a:gd name="T3" fmla="*/ 0 256 1"/>
              <a:gd name="G38" fmla="+- G37 T2 T3"/>
              <a:gd name="G39" fmla="?: G2 G37 G38"/>
              <a:gd name="G40" fmla="cos 10800 G39"/>
              <a:gd name="G41" fmla="sin 10800 G39"/>
              <a:gd name="G42" fmla="cos 9178 G39"/>
              <a:gd name="G43" fmla="sin 9178 G39"/>
              <a:gd name="G44" fmla="+- G40 10800 0"/>
              <a:gd name="G45" fmla="+- G41 10800 0"/>
              <a:gd name="G46" fmla="+- G42 10800 0"/>
              <a:gd name="G47" fmla="+- G43 10800 0"/>
              <a:gd name="G48" fmla="+- G35 10800 0"/>
              <a:gd name="G49" fmla="+- G36 10800 0"/>
              <a:gd name="T4" fmla="*/ 10581 w 21600"/>
              <a:gd name="T5" fmla="*/ 2 h 21600"/>
              <a:gd name="T6" fmla="*/ 811 w 21600"/>
              <a:gd name="T7" fmla="*/ 10800 h 21600"/>
              <a:gd name="T8" fmla="*/ 10614 w 21600"/>
              <a:gd name="T9" fmla="*/ 1623 h 21600"/>
              <a:gd name="T10" fmla="*/ 24288 w 21600"/>
              <a:gd name="T11" fmla="*/ 10254 h 21600"/>
              <a:gd name="T12" fmla="*/ 20922 w 21600"/>
              <a:gd name="T13" fmla="*/ 13904 h 21600"/>
              <a:gd name="T14" fmla="*/ 17272 w 21600"/>
              <a:gd name="T15" fmla="*/ 10538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970" y="10429"/>
                </a:moveTo>
                <a:cubicBezTo>
                  <a:pt x="19771" y="5508"/>
                  <a:pt x="15724" y="1622"/>
                  <a:pt x="10800" y="1622"/>
                </a:cubicBezTo>
                <a:cubicBezTo>
                  <a:pt x="5731" y="1622"/>
                  <a:pt x="1622" y="5731"/>
                  <a:pt x="1622" y="10800"/>
                </a:cubicBezTo>
                <a:lnTo>
                  <a:pt x="0" y="10800"/>
                </a:lnTo>
                <a:cubicBezTo>
                  <a:pt x="0" y="4835"/>
                  <a:pt x="4835" y="0"/>
                  <a:pt x="10800" y="0"/>
                </a:cubicBezTo>
                <a:cubicBezTo>
                  <a:pt x="16594" y="0"/>
                  <a:pt x="21356" y="4573"/>
                  <a:pt x="21591" y="10363"/>
                </a:cubicBezTo>
                <a:lnTo>
                  <a:pt x="24288" y="10254"/>
                </a:lnTo>
                <a:lnTo>
                  <a:pt x="20922" y="13904"/>
                </a:lnTo>
                <a:lnTo>
                  <a:pt x="17272" y="10538"/>
                </a:lnTo>
                <a:lnTo>
                  <a:pt x="19970" y="10429"/>
                </a:lnTo>
                <a:close/>
              </a:path>
            </a:pathLst>
          </a:custGeom>
          <a:solidFill>
            <a:schemeClr val="accent1"/>
          </a:solidFill>
          <a:ln w="9525">
            <a:noFill/>
            <a:miter lim="800000"/>
            <a:headEnd/>
            <a:tailEnd/>
          </a:ln>
          <a:effectLst/>
        </p:spPr>
        <p:txBody>
          <a:bodyPr wrap="none" anchor="ctr"/>
          <a:lstStyle/>
          <a:p>
            <a:endParaRPr lang="en-US"/>
          </a:p>
        </p:txBody>
      </p:sp>
      <p:sp>
        <p:nvSpPr>
          <p:cNvPr id="7" name="AutoShape 6"/>
          <p:cNvSpPr>
            <a:spLocks noChangeArrowheads="1"/>
          </p:cNvSpPr>
          <p:nvPr/>
        </p:nvSpPr>
        <p:spPr bwMode="auto">
          <a:xfrm>
            <a:off x="1192212" y="2563813"/>
            <a:ext cx="1752600" cy="1447800"/>
          </a:xfrm>
          <a:custGeom>
            <a:avLst/>
            <a:gdLst>
              <a:gd name="G0" fmla="+- -151818 0 0"/>
              <a:gd name="G1" fmla="+- -11796480 0 0"/>
              <a:gd name="G2" fmla="+- -151818 0 -11796480"/>
              <a:gd name="G3" fmla="+- 10800 0 0"/>
              <a:gd name="G4" fmla="+- 0 0 -151818"/>
              <a:gd name="T0" fmla="*/ 360 256 1"/>
              <a:gd name="T1" fmla="*/ 0 256 1"/>
              <a:gd name="G5" fmla="+- G2 T0 T1"/>
              <a:gd name="G6" fmla="?: G2 G2 G5"/>
              <a:gd name="G7" fmla="+- 0 0 G6"/>
              <a:gd name="G8" fmla="+- 9178 0 0"/>
              <a:gd name="G9" fmla="+- 0 0 -11796480"/>
              <a:gd name="G10" fmla="+- 9178 0 2700"/>
              <a:gd name="G11" fmla="cos G10 -151818"/>
              <a:gd name="G12" fmla="sin G10 -151818"/>
              <a:gd name="G13" fmla="cos 13500 -151818"/>
              <a:gd name="G14" fmla="sin 13500 -151818"/>
              <a:gd name="G15" fmla="+- G11 10800 0"/>
              <a:gd name="G16" fmla="+- G12 10800 0"/>
              <a:gd name="G17" fmla="+- G13 10800 0"/>
              <a:gd name="G18" fmla="+- G14 10800 0"/>
              <a:gd name="G19" fmla="*/ 9178 1 2"/>
              <a:gd name="G20" fmla="+- G19 5400 0"/>
              <a:gd name="G21" fmla="cos G20 -151818"/>
              <a:gd name="G22" fmla="sin G20 -151818"/>
              <a:gd name="G23" fmla="+- G21 10800 0"/>
              <a:gd name="G24" fmla="+- G12 G23 G22"/>
              <a:gd name="G25" fmla="+- G22 G23 G11"/>
              <a:gd name="G26" fmla="cos 10800 -151818"/>
              <a:gd name="G27" fmla="sin 10800 -151818"/>
              <a:gd name="G28" fmla="cos 9178 -151818"/>
              <a:gd name="G29" fmla="sin 9178 -151818"/>
              <a:gd name="G30" fmla="+- G26 10800 0"/>
              <a:gd name="G31" fmla="+- G27 10800 0"/>
              <a:gd name="G32" fmla="+- G28 10800 0"/>
              <a:gd name="G33" fmla="+- G29 10800 0"/>
              <a:gd name="G34" fmla="+- G19 5400 0"/>
              <a:gd name="G35" fmla="cos G34 -11796480"/>
              <a:gd name="G36" fmla="sin G34 -11796480"/>
              <a:gd name="G37" fmla="+/ -11796480 -151818 2"/>
              <a:gd name="T2" fmla="*/ 180 256 1"/>
              <a:gd name="T3" fmla="*/ 0 256 1"/>
              <a:gd name="G38" fmla="+- G37 T2 T3"/>
              <a:gd name="G39" fmla="?: G2 G37 G38"/>
              <a:gd name="G40" fmla="cos 10800 G39"/>
              <a:gd name="G41" fmla="sin 10800 G39"/>
              <a:gd name="G42" fmla="cos 9178 G39"/>
              <a:gd name="G43" fmla="sin 9178 G39"/>
              <a:gd name="G44" fmla="+- G40 10800 0"/>
              <a:gd name="G45" fmla="+- G41 10800 0"/>
              <a:gd name="G46" fmla="+- G42 10800 0"/>
              <a:gd name="G47" fmla="+- G43 10800 0"/>
              <a:gd name="G48" fmla="+- G35 10800 0"/>
              <a:gd name="G49" fmla="+- G36 10800 0"/>
              <a:gd name="T4" fmla="*/ 10581 w 21600"/>
              <a:gd name="T5" fmla="*/ 2 h 21600"/>
              <a:gd name="T6" fmla="*/ 811 w 21600"/>
              <a:gd name="T7" fmla="*/ 10800 h 21600"/>
              <a:gd name="T8" fmla="*/ 10614 w 21600"/>
              <a:gd name="T9" fmla="*/ 1623 h 21600"/>
              <a:gd name="T10" fmla="*/ 24288 w 21600"/>
              <a:gd name="T11" fmla="*/ 10254 h 21600"/>
              <a:gd name="T12" fmla="*/ 20922 w 21600"/>
              <a:gd name="T13" fmla="*/ 13904 h 21600"/>
              <a:gd name="T14" fmla="*/ 17272 w 21600"/>
              <a:gd name="T15" fmla="*/ 10538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970" y="10429"/>
                </a:moveTo>
                <a:cubicBezTo>
                  <a:pt x="19771" y="5508"/>
                  <a:pt x="15724" y="1622"/>
                  <a:pt x="10800" y="1622"/>
                </a:cubicBezTo>
                <a:cubicBezTo>
                  <a:pt x="5731" y="1622"/>
                  <a:pt x="1622" y="5731"/>
                  <a:pt x="1622" y="10800"/>
                </a:cubicBezTo>
                <a:lnTo>
                  <a:pt x="0" y="10800"/>
                </a:lnTo>
                <a:cubicBezTo>
                  <a:pt x="0" y="4835"/>
                  <a:pt x="4835" y="0"/>
                  <a:pt x="10800" y="0"/>
                </a:cubicBezTo>
                <a:cubicBezTo>
                  <a:pt x="16594" y="0"/>
                  <a:pt x="21356" y="4573"/>
                  <a:pt x="21591" y="10363"/>
                </a:cubicBezTo>
                <a:lnTo>
                  <a:pt x="24288" y="10254"/>
                </a:lnTo>
                <a:lnTo>
                  <a:pt x="20922" y="13904"/>
                </a:lnTo>
                <a:lnTo>
                  <a:pt x="17272" y="10538"/>
                </a:lnTo>
                <a:lnTo>
                  <a:pt x="19970" y="10429"/>
                </a:lnTo>
                <a:close/>
              </a:path>
            </a:pathLst>
          </a:custGeom>
          <a:solidFill>
            <a:schemeClr val="accent1"/>
          </a:solidFill>
          <a:ln w="9525">
            <a:noFill/>
            <a:miter lim="800000"/>
            <a:headEnd/>
            <a:tailEnd/>
          </a:ln>
          <a:effectLst/>
        </p:spPr>
        <p:txBody>
          <a:bodyPr wrap="none" anchor="ctr"/>
          <a:lstStyle/>
          <a:p>
            <a:endParaRPr lang="en-US"/>
          </a:p>
        </p:txBody>
      </p:sp>
      <p:sp>
        <p:nvSpPr>
          <p:cNvPr id="8" name="Text Box 7"/>
          <p:cNvSpPr txBox="1">
            <a:spLocks noChangeArrowheads="1"/>
          </p:cNvSpPr>
          <p:nvPr/>
        </p:nvSpPr>
        <p:spPr bwMode="auto">
          <a:xfrm>
            <a:off x="1457325" y="1958975"/>
            <a:ext cx="1066800" cy="581025"/>
          </a:xfrm>
          <a:prstGeom prst="rect">
            <a:avLst/>
          </a:prstGeom>
          <a:noFill/>
          <a:ln w="9525">
            <a:noFill/>
            <a:miter lim="800000"/>
            <a:headEnd/>
            <a:tailEnd/>
          </a:ln>
          <a:effectLst/>
        </p:spPr>
        <p:txBody>
          <a:bodyPr>
            <a:spAutoFit/>
          </a:bodyPr>
          <a:lstStyle/>
          <a:p>
            <a:pPr algn="ctr">
              <a:lnSpc>
                <a:spcPct val="100000"/>
              </a:lnSpc>
              <a:spcBef>
                <a:spcPct val="50000"/>
              </a:spcBef>
              <a:buClrTx/>
              <a:buSzTx/>
              <a:buFontTx/>
              <a:buNone/>
            </a:pPr>
            <a:r>
              <a:rPr lang="en-US" sz="1600" b="1" i="1" dirty="0">
                <a:effectLst/>
                <a:latin typeface="Arial" pitchFamily="34" charset="0"/>
              </a:rPr>
              <a:t>Author policy</a:t>
            </a:r>
          </a:p>
        </p:txBody>
      </p:sp>
      <p:sp>
        <p:nvSpPr>
          <p:cNvPr id="9" name="Text Box 8"/>
          <p:cNvSpPr txBox="1">
            <a:spLocks noChangeArrowheads="1"/>
          </p:cNvSpPr>
          <p:nvPr/>
        </p:nvSpPr>
        <p:spPr bwMode="auto">
          <a:xfrm>
            <a:off x="2773362" y="2635250"/>
            <a:ext cx="914400" cy="336550"/>
          </a:xfrm>
          <a:prstGeom prst="rect">
            <a:avLst/>
          </a:prstGeom>
          <a:noFill/>
          <a:ln w="9525">
            <a:noFill/>
            <a:miter lim="800000"/>
            <a:headEnd/>
            <a:tailEnd/>
          </a:ln>
          <a:effectLst/>
        </p:spPr>
        <p:txBody>
          <a:bodyPr>
            <a:spAutoFit/>
          </a:bodyPr>
          <a:lstStyle/>
          <a:p>
            <a:pPr>
              <a:lnSpc>
                <a:spcPct val="100000"/>
              </a:lnSpc>
              <a:spcBef>
                <a:spcPct val="50000"/>
              </a:spcBef>
              <a:buClrTx/>
              <a:buSzTx/>
              <a:buFontTx/>
              <a:buNone/>
            </a:pPr>
            <a:r>
              <a:rPr lang="en-US" sz="1600" b="1" i="1" dirty="0">
                <a:effectLst/>
                <a:latin typeface="Arial" pitchFamily="34" charset="0"/>
              </a:rPr>
              <a:t>Deploy</a:t>
            </a:r>
          </a:p>
        </p:txBody>
      </p:sp>
      <p:sp>
        <p:nvSpPr>
          <p:cNvPr id="10" name="Text Box 9"/>
          <p:cNvSpPr txBox="1">
            <a:spLocks noChangeArrowheads="1"/>
          </p:cNvSpPr>
          <p:nvPr/>
        </p:nvSpPr>
        <p:spPr bwMode="auto">
          <a:xfrm>
            <a:off x="2895600" y="3287713"/>
            <a:ext cx="1143000" cy="581025"/>
          </a:xfrm>
          <a:prstGeom prst="rect">
            <a:avLst/>
          </a:prstGeom>
          <a:noFill/>
          <a:ln w="9525">
            <a:noFill/>
            <a:miter lim="800000"/>
            <a:headEnd/>
            <a:tailEnd/>
          </a:ln>
          <a:effectLst/>
        </p:spPr>
        <p:txBody>
          <a:bodyPr>
            <a:spAutoFit/>
          </a:bodyPr>
          <a:lstStyle/>
          <a:p>
            <a:pPr>
              <a:lnSpc>
                <a:spcPct val="100000"/>
              </a:lnSpc>
              <a:spcBef>
                <a:spcPct val="50000"/>
              </a:spcBef>
              <a:buClrTx/>
              <a:buSzTx/>
              <a:buFontTx/>
              <a:buNone/>
            </a:pPr>
            <a:r>
              <a:rPr lang="en-US" sz="1600" b="1" i="1" dirty="0">
                <a:effectLst/>
                <a:latin typeface="Arial" pitchFamily="34" charset="0"/>
              </a:rPr>
              <a:t>Collect Events</a:t>
            </a:r>
          </a:p>
        </p:txBody>
      </p:sp>
      <p:sp>
        <p:nvSpPr>
          <p:cNvPr id="11" name="Text Box 10"/>
          <p:cNvSpPr txBox="1">
            <a:spLocks noChangeArrowheads="1"/>
          </p:cNvSpPr>
          <p:nvPr/>
        </p:nvSpPr>
        <p:spPr bwMode="auto">
          <a:xfrm>
            <a:off x="1427162" y="4529138"/>
            <a:ext cx="1371600" cy="581025"/>
          </a:xfrm>
          <a:prstGeom prst="rect">
            <a:avLst/>
          </a:prstGeom>
          <a:noFill/>
          <a:ln w="9525">
            <a:noFill/>
            <a:miter lim="800000"/>
            <a:headEnd/>
            <a:tailEnd/>
          </a:ln>
          <a:effectLst/>
        </p:spPr>
        <p:txBody>
          <a:bodyPr>
            <a:spAutoFit/>
          </a:bodyPr>
          <a:lstStyle/>
          <a:p>
            <a:pPr algn="ctr">
              <a:lnSpc>
                <a:spcPct val="100000"/>
              </a:lnSpc>
              <a:spcBef>
                <a:spcPct val="50000"/>
              </a:spcBef>
              <a:buClrTx/>
              <a:buSzTx/>
              <a:buFontTx/>
              <a:buNone/>
            </a:pPr>
            <a:r>
              <a:rPr lang="en-US" sz="1600" b="1" i="1" dirty="0">
                <a:effectLst/>
                <a:latin typeface="Arial" pitchFamily="34" charset="0"/>
              </a:rPr>
              <a:t>View Alerts &amp; Reports</a:t>
            </a:r>
          </a:p>
        </p:txBody>
      </p:sp>
      <p:sp>
        <p:nvSpPr>
          <p:cNvPr id="12" name="Text Box 11"/>
          <p:cNvSpPr txBox="1">
            <a:spLocks noChangeArrowheads="1"/>
          </p:cNvSpPr>
          <p:nvPr/>
        </p:nvSpPr>
        <p:spPr bwMode="auto">
          <a:xfrm>
            <a:off x="147637" y="3242846"/>
            <a:ext cx="1066800" cy="338554"/>
          </a:xfrm>
          <a:prstGeom prst="rect">
            <a:avLst/>
          </a:prstGeom>
          <a:noFill/>
          <a:ln w="9525">
            <a:noFill/>
            <a:miter lim="800000"/>
            <a:headEnd/>
            <a:tailEnd/>
          </a:ln>
          <a:effectLst/>
        </p:spPr>
        <p:txBody>
          <a:bodyPr>
            <a:spAutoFit/>
          </a:bodyPr>
          <a:lstStyle/>
          <a:p>
            <a:pPr>
              <a:lnSpc>
                <a:spcPct val="100000"/>
              </a:lnSpc>
              <a:spcBef>
                <a:spcPct val="50000"/>
              </a:spcBef>
              <a:buClrTx/>
              <a:buSzTx/>
              <a:buFontTx/>
              <a:buNone/>
            </a:pPr>
            <a:r>
              <a:rPr lang="en-US" sz="1600" b="1" i="1" dirty="0" smtClean="0">
                <a:effectLst/>
                <a:latin typeface="Arial" pitchFamily="34" charset="0"/>
              </a:rPr>
              <a:t>Correct</a:t>
            </a:r>
            <a:endParaRPr lang="en-US" sz="1600" b="1" i="1" dirty="0">
              <a:effectLst/>
              <a:latin typeface="Arial" pitchFamily="34" charset="0"/>
            </a:endParaRPr>
          </a:p>
        </p:txBody>
      </p:sp>
      <p:sp>
        <p:nvSpPr>
          <p:cNvPr id="13" name="Text Box 11"/>
          <p:cNvSpPr txBox="1">
            <a:spLocks noChangeArrowheads="1"/>
          </p:cNvSpPr>
          <p:nvPr/>
        </p:nvSpPr>
        <p:spPr bwMode="auto">
          <a:xfrm>
            <a:off x="457200" y="3914775"/>
            <a:ext cx="1066800" cy="338554"/>
          </a:xfrm>
          <a:prstGeom prst="rect">
            <a:avLst/>
          </a:prstGeom>
          <a:noFill/>
          <a:ln w="9525">
            <a:noFill/>
            <a:miter lim="800000"/>
            <a:headEnd/>
            <a:tailEnd/>
          </a:ln>
          <a:effectLst/>
        </p:spPr>
        <p:txBody>
          <a:bodyPr>
            <a:spAutoFit/>
          </a:bodyPr>
          <a:lstStyle/>
          <a:p>
            <a:pPr>
              <a:lnSpc>
                <a:spcPct val="100000"/>
              </a:lnSpc>
              <a:spcBef>
                <a:spcPct val="50000"/>
              </a:spcBef>
              <a:buClrTx/>
              <a:buSzTx/>
              <a:buFontTx/>
              <a:buNone/>
            </a:pPr>
            <a:r>
              <a:rPr lang="en-US" sz="1600" b="1" i="1" dirty="0" smtClean="0">
                <a:effectLst/>
                <a:latin typeface="Arial" pitchFamily="34" charset="0"/>
              </a:rPr>
              <a:t>Analyze</a:t>
            </a:r>
            <a:endParaRPr lang="en-US" sz="1600" b="1" i="1" dirty="0">
              <a:effectLst/>
              <a:latin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childTnLst>
                                </p:cTn>
                              </p:par>
                            </p:childTnLst>
                          </p:cTn>
                        </p:par>
                        <p:par>
                          <p:cTn id="36" fill="hold">
                            <p:stCondLst>
                              <p:cond delay="7000"/>
                            </p:stCondLst>
                            <p:childTnLst>
                              <p:par>
                                <p:cTn id="37" presetID="10"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p:bldP spid="10" grpId="0"/>
      <p:bldP spid="11" grpId="0"/>
      <p:bldP spid="12"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sz="4000" b="0" dirty="0" smtClean="0"/>
              <a:t>Simplify Security Management</a:t>
            </a:r>
            <a:endParaRPr lang="en-US" sz="4000" b="0" dirty="0"/>
          </a:p>
        </p:txBody>
      </p:sp>
      <p:sp>
        <p:nvSpPr>
          <p:cNvPr id="9" name="Rectangle 8"/>
          <p:cNvSpPr/>
          <p:nvPr/>
        </p:nvSpPr>
        <p:spPr>
          <a:xfrm>
            <a:off x="2709930" y="4464257"/>
            <a:ext cx="3808161" cy="1114783"/>
          </a:xfrm>
          <a:prstGeom prst="rect">
            <a:avLst/>
          </a:prstGeom>
        </p:spPr>
        <p:txBody>
          <a:bodyPr wrap="none">
            <a:prstTxWarp prst="textArchDown">
              <a:avLst>
                <a:gd name="adj" fmla="val 284244"/>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effectLst/>
              <a:uLnTx/>
              <a:uFillTx/>
            </a:endParaRPr>
          </a:p>
        </p:txBody>
      </p:sp>
      <p:sp>
        <p:nvSpPr>
          <p:cNvPr id="8" name="Rounded Rectangle 7"/>
          <p:cNvSpPr/>
          <p:nvPr/>
        </p:nvSpPr>
        <p:spPr bwMode="auto">
          <a:xfrm>
            <a:off x="270058" y="1416000"/>
            <a:ext cx="3875481" cy="3487271"/>
          </a:xfrm>
          <a:prstGeom prst="roundRect">
            <a:avLst>
              <a:gd name="adj" fmla="val 8581"/>
            </a:avLst>
          </a:prstGeom>
          <a:solidFill>
            <a:srgbClr val="FFFFFF"/>
          </a:solidFill>
          <a:ln>
            <a:solidFill>
              <a:schemeClr val="accent1">
                <a:lumMod val="50000"/>
              </a:schemeClr>
            </a:solidFill>
            <a:headEnd type="none" w="med" len="med"/>
            <a:tailEnd type="none" w="med" len="med"/>
          </a:ln>
          <a:effectLst>
            <a:outerShdw blurRad="215900" dist="88900" dir="5400000" sx="99000" sy="99000" algn="ctr" rotWithShape="0">
              <a:srgbClr val="000000">
                <a:alpha val="86000"/>
              </a:srgb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230188" lvl="1" indent="-230188" defTabSz="914099" fontAlgn="base">
              <a:lnSpc>
                <a:spcPct val="90000"/>
              </a:lnSpc>
              <a:spcBef>
                <a:spcPts val="1000"/>
              </a:spcBef>
              <a:spcAft>
                <a:spcPts val="1000"/>
              </a:spcAft>
              <a:buClr>
                <a:srgbClr val="005828"/>
              </a:buClr>
              <a:buSzPct val="120000"/>
              <a:buFont typeface="Arial" pitchFamily="34" charset="0"/>
              <a:buChar char="•"/>
              <a:defRPr/>
            </a:pPr>
            <a:r>
              <a:rPr lang="en-US" sz="1600" dirty="0" smtClean="0">
                <a:solidFill>
                  <a:schemeClr val="bg1"/>
                </a:solidFill>
                <a:latin typeface="+mj-lt"/>
              </a:rPr>
              <a:t>Unified policy management for on-premise and cloud-based messaging servers</a:t>
            </a:r>
          </a:p>
          <a:p>
            <a:pPr marL="230188" lvl="1" indent="-230188" defTabSz="914099" fontAlgn="base">
              <a:lnSpc>
                <a:spcPct val="90000"/>
              </a:lnSpc>
              <a:spcBef>
                <a:spcPts val="1000"/>
              </a:spcBef>
              <a:spcAft>
                <a:spcPts val="1000"/>
              </a:spcAft>
              <a:buClr>
                <a:srgbClr val="005828"/>
              </a:buClr>
              <a:buSzPct val="120000"/>
              <a:buFont typeface="Arial" pitchFamily="34" charset="0"/>
              <a:buChar char="•"/>
              <a:defRPr/>
            </a:pPr>
            <a:r>
              <a:rPr lang="en-US" sz="1600" dirty="0" smtClean="0">
                <a:solidFill>
                  <a:schemeClr val="bg1"/>
                </a:solidFill>
                <a:latin typeface="+mj-lt"/>
              </a:rPr>
              <a:t>Enterprise-wide visibility into e-mail threats through a single console</a:t>
            </a:r>
          </a:p>
          <a:p>
            <a:pPr marL="230188" lvl="1" indent="-230188" defTabSz="914099" fontAlgn="base">
              <a:lnSpc>
                <a:spcPct val="90000"/>
              </a:lnSpc>
              <a:spcBef>
                <a:spcPts val="1000"/>
              </a:spcBef>
              <a:spcAft>
                <a:spcPts val="1000"/>
              </a:spcAft>
              <a:buClr>
                <a:srgbClr val="005828"/>
              </a:buClr>
              <a:buSzPct val="120000"/>
              <a:buFont typeface="Arial" pitchFamily="34" charset="0"/>
              <a:buChar char="•"/>
              <a:defRPr/>
            </a:pPr>
            <a:r>
              <a:rPr lang="en-US" sz="1600" dirty="0" smtClean="0">
                <a:solidFill>
                  <a:schemeClr val="bg1"/>
                </a:solidFill>
                <a:latin typeface="+mj-lt"/>
              </a:rPr>
              <a:t>Help enable compliance with in-depth reporting capabilities</a:t>
            </a:r>
          </a:p>
          <a:p>
            <a:pPr marL="230188" lvl="1" indent="-230188" defTabSz="914099" fontAlgn="base">
              <a:lnSpc>
                <a:spcPct val="90000"/>
              </a:lnSpc>
              <a:spcBef>
                <a:spcPts val="1000"/>
              </a:spcBef>
              <a:spcAft>
                <a:spcPts val="1000"/>
              </a:spcAft>
              <a:buClr>
                <a:srgbClr val="005828"/>
              </a:buClr>
              <a:buSzPct val="120000"/>
              <a:buFont typeface="Arial" pitchFamily="34" charset="0"/>
              <a:buChar char="•"/>
              <a:defRPr/>
            </a:pPr>
            <a:r>
              <a:rPr lang="en-US" sz="1600" dirty="0" smtClean="0">
                <a:solidFill>
                  <a:schemeClr val="bg1"/>
                </a:solidFill>
                <a:latin typeface="+mj-lt"/>
              </a:rPr>
              <a:t>Easy </a:t>
            </a:r>
            <a:r>
              <a:rPr lang="en-US" sz="1600" dirty="0">
                <a:solidFill>
                  <a:schemeClr val="bg1"/>
                </a:solidFill>
                <a:latin typeface="+mj-lt"/>
              </a:rPr>
              <a:t>to use </a:t>
            </a:r>
            <a:r>
              <a:rPr lang="en-US" sz="1600" dirty="0" err="1" smtClean="0">
                <a:solidFill>
                  <a:schemeClr val="bg1"/>
                </a:solidFill>
                <a:latin typeface="+mj-lt"/>
              </a:rPr>
              <a:t>inerfaces</a:t>
            </a:r>
            <a:r>
              <a:rPr lang="en-US" sz="1600" dirty="0" smtClean="0">
                <a:solidFill>
                  <a:schemeClr val="bg1"/>
                </a:solidFill>
                <a:latin typeface="+mj-lt"/>
              </a:rPr>
              <a:t> and </a:t>
            </a:r>
            <a:r>
              <a:rPr lang="en-US" sz="1600" dirty="0">
                <a:solidFill>
                  <a:schemeClr val="bg1"/>
                </a:solidFill>
                <a:latin typeface="+mj-lt"/>
              </a:rPr>
              <a:t>templates </a:t>
            </a:r>
            <a:r>
              <a:rPr lang="en-US" sz="1600" dirty="0" smtClean="0">
                <a:solidFill>
                  <a:schemeClr val="bg1"/>
                </a:solidFill>
                <a:latin typeface="+mj-lt"/>
              </a:rPr>
              <a:t/>
            </a:r>
            <a:br>
              <a:rPr lang="en-US" sz="1600" dirty="0" smtClean="0">
                <a:solidFill>
                  <a:schemeClr val="bg1"/>
                </a:solidFill>
                <a:latin typeface="+mj-lt"/>
              </a:rPr>
            </a:br>
            <a:r>
              <a:rPr lang="en-US" sz="1600" dirty="0" smtClean="0">
                <a:solidFill>
                  <a:schemeClr val="bg1"/>
                </a:solidFill>
                <a:latin typeface="+mj-lt"/>
              </a:rPr>
              <a:t>for system configuration and </a:t>
            </a:r>
            <a:br>
              <a:rPr lang="en-US" sz="1600" dirty="0" smtClean="0">
                <a:solidFill>
                  <a:schemeClr val="bg1"/>
                </a:solidFill>
                <a:latin typeface="+mj-lt"/>
              </a:rPr>
            </a:br>
            <a:r>
              <a:rPr lang="en-US" sz="1600" dirty="0" smtClean="0">
                <a:solidFill>
                  <a:schemeClr val="bg1"/>
                </a:solidFill>
                <a:latin typeface="+mj-lt"/>
              </a:rPr>
              <a:t>threat response</a:t>
            </a:r>
          </a:p>
        </p:txBody>
      </p:sp>
      <p:sp>
        <p:nvSpPr>
          <p:cNvPr id="57" name="Rectangle 56"/>
          <p:cNvSpPr/>
          <p:nvPr/>
        </p:nvSpPr>
        <p:spPr bwMode="auto">
          <a:xfrm rot="16200000" flipV="1">
            <a:off x="7581898" y="-38100"/>
            <a:ext cx="1524001" cy="1600199"/>
          </a:xfrm>
          <a:prstGeom prst="rect">
            <a:avLst/>
          </a:prstGeom>
          <a:gradFill flip="none" rotWithShape="1">
            <a:gsLst>
              <a:gs pos="1000">
                <a:srgbClr val="68C33B">
                  <a:alpha val="88000"/>
                </a:srgbClr>
              </a:gs>
              <a:gs pos="100000">
                <a:schemeClr val="bg1">
                  <a:alpha val="0"/>
                </a:schemeClr>
              </a:gs>
            </a:gsLst>
            <a:path path="rect">
              <a:fillToRect l="100000" b="100000"/>
            </a:path>
            <a:tileRect t="-100000" r="-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67" name="Round Same Side Corner Rectangle 66"/>
          <p:cNvSpPr/>
          <p:nvPr/>
        </p:nvSpPr>
        <p:spPr bwMode="auto">
          <a:xfrm rot="10800000">
            <a:off x="7924799" y="-2"/>
            <a:ext cx="1052285" cy="1238251"/>
          </a:xfrm>
          <a:prstGeom prst="round2SameRect">
            <a:avLst>
              <a:gd name="adj1" fmla="val 44606"/>
              <a:gd name="adj2" fmla="val 0"/>
            </a:avLst>
          </a:prstGeom>
          <a:gradFill flip="none" rotWithShape="1">
            <a:gsLst>
              <a:gs pos="0">
                <a:schemeClr val="tx1">
                  <a:lumMod val="65000"/>
                  <a:lumOff val="35000"/>
                </a:schemeClr>
              </a:gs>
              <a:gs pos="50000">
                <a:schemeClr val="bg1">
                  <a:lumMod val="75000"/>
                </a:schemeClr>
              </a:gs>
              <a:gs pos="85000">
                <a:schemeClr val="bg1">
                  <a:lumMod val="75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15900" dist="127000" dir="2700000" algn="tl" rotWithShape="0">
              <a:prstClr val="black">
                <a:alpha val="27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t" anchorCtr="0" compatLnSpc="1">
            <a:prstTxWarp prst="textNoShape">
              <a:avLst/>
            </a:prstTxWarp>
          </a:bodyPr>
          <a:lstStyle/>
          <a:p>
            <a:pPr marR="0" indent="-171450" algn="ctr" defTabSz="914099" fontAlgn="base">
              <a:lnSpc>
                <a:spcPct val="100000"/>
              </a:lnSpc>
              <a:spcBef>
                <a:spcPct val="0"/>
              </a:spcBef>
              <a:spcAft>
                <a:spcPct val="0"/>
              </a:spcAft>
              <a:buClrTx/>
              <a:buSzTx/>
              <a:buFontTx/>
              <a:buNone/>
              <a:tabLst/>
              <a:defRPr/>
            </a:pPr>
            <a:endParaRPr lang="en-US" kern="0" dirty="0" smtClean="0">
              <a:latin typeface="Segoe" charset="0"/>
            </a:endParaRPr>
          </a:p>
        </p:txBody>
      </p:sp>
      <p:sp>
        <p:nvSpPr>
          <p:cNvPr id="68" name="Block Arc 67"/>
          <p:cNvSpPr/>
          <p:nvPr/>
        </p:nvSpPr>
        <p:spPr bwMode="auto">
          <a:xfrm flipV="1">
            <a:off x="7924800" y="190500"/>
            <a:ext cx="1076325" cy="1076325"/>
          </a:xfrm>
          <a:prstGeom prst="blockArc">
            <a:avLst>
              <a:gd name="adj1" fmla="val 10800000"/>
              <a:gd name="adj2" fmla="val 21409210"/>
              <a:gd name="adj3" fmla="val 4931"/>
            </a:avLst>
          </a:prstGeom>
          <a:gradFill>
            <a:gsLst>
              <a:gs pos="0">
                <a:srgbClr val="4E922C"/>
              </a:gs>
              <a:gs pos="50000">
                <a:srgbClr val="68C33B">
                  <a:alpha val="50000"/>
                </a:srgbClr>
              </a:gs>
              <a:gs pos="100000">
                <a:schemeClr val="tx1">
                  <a:lumMod val="65000"/>
                  <a:lumOff val="35000"/>
                  <a:alpha val="0"/>
                </a:schemeClr>
              </a:gs>
            </a:gsLst>
            <a:lin ang="5400000" scaled="0"/>
          </a:gradFill>
          <a:ln w="9525" cap="flat" cmpd="sng" algn="ctr">
            <a:noFill/>
            <a:prstDash val="solid"/>
            <a:round/>
            <a:headEnd type="none" w="med" len="med"/>
            <a:tailEnd type="none" w="med" len="med"/>
          </a:ln>
          <a:effectLst>
            <a:outerShdw blurRad="152400" sx="111000" sy="111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latin typeface="Arial" charset="0"/>
              <a:ea typeface="ＭＳ Ｐゴシック" charset="-128"/>
              <a:cs typeface="ＭＳ Ｐゴシック" charset="-128"/>
            </a:endParaRPr>
          </a:p>
        </p:txBody>
      </p:sp>
      <p:grpSp>
        <p:nvGrpSpPr>
          <p:cNvPr id="3" name="Group 13"/>
          <p:cNvGrpSpPr/>
          <p:nvPr/>
        </p:nvGrpSpPr>
        <p:grpSpPr>
          <a:xfrm>
            <a:off x="7943851" y="435303"/>
            <a:ext cx="1038224" cy="575691"/>
            <a:chOff x="7360385" y="687613"/>
            <a:chExt cx="2079040" cy="1152820"/>
          </a:xfrm>
        </p:grpSpPr>
        <p:sp>
          <p:nvSpPr>
            <p:cNvPr id="70" name="Oval 69"/>
            <p:cNvSpPr/>
            <p:nvPr/>
          </p:nvSpPr>
          <p:spPr bwMode="auto">
            <a:xfrm>
              <a:off x="7693705" y="687613"/>
              <a:ext cx="1348692" cy="232229"/>
            </a:xfrm>
            <a:prstGeom prst="ellipse">
              <a:avLst/>
            </a:prstGeom>
            <a:solidFill>
              <a:schemeClr val="bg2">
                <a:alpha val="61000"/>
              </a:schemeClr>
            </a:solidFill>
            <a:ln w="9525" cap="flat" cmpd="sng" algn="ctr">
              <a:noFill/>
              <a:prstDash val="solid"/>
              <a:round/>
              <a:headEnd type="none" w="med" len="med"/>
              <a:tailEnd type="none" w="med" len="med"/>
            </a:ln>
            <a:effectLst>
              <a:softEdge rad="63500"/>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5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71" name="TextBox 70"/>
            <p:cNvSpPr txBox="1">
              <a:spLocks noChangeAspect="1"/>
            </p:cNvSpPr>
            <p:nvPr/>
          </p:nvSpPr>
          <p:spPr>
            <a:xfrm>
              <a:off x="7360385" y="789238"/>
              <a:ext cx="2079040" cy="1051195"/>
            </a:xfrm>
            <a:prstGeom prst="rect">
              <a:avLst/>
            </a:prstGeom>
            <a:noFill/>
          </p:spPr>
          <p:txBody>
            <a:bodyPr wrap="square" rtlCol="0" anchor="t">
              <a:noAutofit/>
            </a:bodyPr>
            <a:lstStyle/>
            <a:p>
              <a:pPr algn="ctr">
                <a:lnSpc>
                  <a:spcPct val="80000"/>
                </a:lnSpc>
                <a:defRPr/>
              </a:pPr>
              <a:r>
                <a:rPr lang="en-US" sz="1000" b="1" kern="0" dirty="0" smtClean="0">
                  <a:ln w="18415" cmpd="sng">
                    <a:noFill/>
                    <a:prstDash val="solid"/>
                  </a:ln>
                  <a:solidFill>
                    <a:schemeClr val="bg2"/>
                  </a:solidFill>
                  <a:effectLst>
                    <a:innerShdw blurRad="114300">
                      <a:prstClr val="black"/>
                    </a:innerShdw>
                  </a:effectLst>
                  <a:latin typeface="Segoe" pitchFamily="34" charset="0"/>
                </a:rPr>
                <a:t>Simplify security,</a:t>
              </a:r>
            </a:p>
            <a:p>
              <a:pPr algn="ctr">
                <a:lnSpc>
                  <a:spcPct val="80000"/>
                </a:lnSpc>
                <a:defRPr/>
              </a:pPr>
              <a:r>
                <a:rPr lang="en-US" sz="1000" b="1" kern="0" dirty="0" smtClean="0">
                  <a:ln w="18415" cmpd="sng">
                    <a:noFill/>
                    <a:prstDash val="solid"/>
                  </a:ln>
                  <a:solidFill>
                    <a:schemeClr val="bg2"/>
                  </a:solidFill>
                  <a:effectLst>
                    <a:innerShdw blurRad="114300">
                      <a:prstClr val="black"/>
                    </a:innerShdw>
                  </a:effectLst>
                  <a:latin typeface="Segoe" pitchFamily="34" charset="0"/>
                </a:rPr>
                <a:t>manage compliance</a:t>
              </a:r>
            </a:p>
          </p:txBody>
        </p:sp>
      </p:grpSp>
      <p:pic>
        <p:nvPicPr>
          <p:cNvPr id="72" name="Picture 2" descr="C:\Documents and Settings\cgarces\Desktop\VISTA ICONS\ICONS PNG\Network-Folder.png"/>
          <p:cNvPicPr>
            <a:picLocks noChangeAspect="1" noChangeArrowheads="1"/>
          </p:cNvPicPr>
          <p:nvPr/>
        </p:nvPicPr>
        <p:blipFill>
          <a:blip r:embed="rId3" cstate="print"/>
          <a:srcRect/>
          <a:stretch>
            <a:fillRect/>
          </a:stretch>
        </p:blipFill>
        <p:spPr bwMode="auto">
          <a:xfrm>
            <a:off x="8264770" y="67456"/>
            <a:ext cx="404734" cy="404734"/>
          </a:xfrm>
          <a:prstGeom prst="rect">
            <a:avLst/>
          </a:prstGeom>
          <a:noFill/>
        </p:spPr>
      </p:pic>
      <p:sp>
        <p:nvSpPr>
          <p:cNvPr id="31" name="Content Placeholder 2"/>
          <p:cNvSpPr txBox="1">
            <a:spLocks/>
          </p:cNvSpPr>
          <p:nvPr/>
        </p:nvSpPr>
        <p:spPr bwMode="auto">
          <a:xfrm>
            <a:off x="446621" y="5663381"/>
            <a:ext cx="8313921" cy="14748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defPPr>
              <a:defRPr lang="en-US"/>
            </a:defPPr>
            <a:lvl1pPr marL="0" algn="l" defTabSz="914400" rtl="0" eaLnBrk="1" latinLnBrk="0" hangingPunct="1">
              <a:defRPr sz="800" b="0" i="0" kern="1200" smtClean="0">
                <a:solidFill>
                  <a:srgbClr val="666666"/>
                </a:solidFill>
                <a:latin typeface="Segoe"/>
                <a:ea typeface="+mn-ea"/>
                <a:cs typeface="Sego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8600" lvl="1" indent="-228600">
              <a:lnSpc>
                <a:spcPct val="110000"/>
              </a:lnSpc>
              <a:spcBef>
                <a:spcPts val="600"/>
              </a:spcBef>
              <a:spcAft>
                <a:spcPts val="600"/>
              </a:spcAft>
              <a:buClr>
                <a:schemeClr val="accent3"/>
              </a:buClr>
            </a:pPr>
            <a:endParaRPr lang="en-US" sz="1600" b="1" dirty="0">
              <a:latin typeface="Segoe"/>
              <a:cs typeface="Segoe"/>
            </a:endParaRPr>
          </a:p>
          <a:p>
            <a:pPr marL="228600" indent="-228600">
              <a:lnSpc>
                <a:spcPct val="110000"/>
              </a:lnSpc>
              <a:spcBef>
                <a:spcPts val="600"/>
              </a:spcBef>
              <a:spcAft>
                <a:spcPts val="600"/>
              </a:spcAft>
              <a:buClr>
                <a:schemeClr val="accent3"/>
              </a:buClr>
              <a:buFont typeface="Wingdings" pitchFamily="2" charset="2"/>
              <a:buChar char="§"/>
            </a:pPr>
            <a:endParaRPr lang="en-US" sz="1600" dirty="0">
              <a:solidFill>
                <a:schemeClr val="tx1"/>
              </a:solidFill>
            </a:endParaRPr>
          </a:p>
        </p:txBody>
      </p:sp>
      <p:sp>
        <p:nvSpPr>
          <p:cNvPr id="39" name="Rectangle 38"/>
          <p:cNvSpPr/>
          <p:nvPr/>
        </p:nvSpPr>
        <p:spPr>
          <a:xfrm>
            <a:off x="279400" y="6697513"/>
            <a:ext cx="8953500" cy="200055"/>
          </a:xfrm>
          <a:prstGeom prst="rect">
            <a:avLst/>
          </a:prstGeom>
        </p:spPr>
        <p:txBody>
          <a:bodyPr wrap="square">
            <a:spAutoFit/>
          </a:bodyPr>
          <a:lstStyle/>
          <a:p>
            <a:r>
              <a:rPr lang="en-US" sz="700" kern="1200" dirty="0">
                <a:solidFill>
                  <a:srgbClr val="000000">
                    <a:lumMod val="75000"/>
                    <a:lumOff val="25000"/>
                  </a:srgbClr>
                </a:solidFill>
                <a:latin typeface="Segoe"/>
                <a:ea typeface="+mn-ea"/>
                <a:cs typeface="+mn-cs"/>
              </a:rPr>
              <a:t>Source: </a:t>
            </a:r>
            <a:r>
              <a:rPr lang="en-US" sz="700" dirty="0" smtClean="0">
                <a:solidFill>
                  <a:srgbClr val="000000">
                    <a:lumMod val="75000"/>
                    <a:lumOff val="25000"/>
                  </a:srgbClr>
                </a:solidFill>
              </a:rPr>
              <a:t>New Solution Helps Pharmaceutical Maker Improve IT Performance and Security. Microsoft </a:t>
            </a:r>
            <a:r>
              <a:rPr lang="en-US" sz="700" kern="1200" dirty="0">
                <a:solidFill>
                  <a:srgbClr val="000000">
                    <a:lumMod val="75000"/>
                    <a:lumOff val="25000"/>
                  </a:srgbClr>
                </a:solidFill>
                <a:latin typeface="Segoe"/>
                <a:ea typeface="+mn-ea"/>
                <a:cs typeface="+mn-cs"/>
              </a:rPr>
              <a:t>case study, </a:t>
            </a:r>
            <a:r>
              <a:rPr lang="en-US" sz="700" kern="1200" dirty="0" smtClean="0">
                <a:solidFill>
                  <a:srgbClr val="000000">
                    <a:lumMod val="75000"/>
                    <a:lumOff val="25000"/>
                  </a:srgbClr>
                </a:solidFill>
                <a:latin typeface="Segoe"/>
                <a:ea typeface="+mn-ea"/>
                <a:cs typeface="+mn-cs"/>
              </a:rPr>
              <a:t>June 2008. </a:t>
            </a:r>
            <a:r>
              <a:rPr lang="en-US" sz="700" dirty="0" smtClean="0">
                <a:solidFill>
                  <a:srgbClr val="000000">
                    <a:lumMod val="75000"/>
                    <a:lumOff val="25000"/>
                  </a:srgbClr>
                </a:solidFill>
                <a:hlinkClick r:id="rId4"/>
              </a:rPr>
              <a:t>http://www.microsoft.com/casestudies/Case_Study_Detail.aspx?CaseStudyID=4000002230</a:t>
            </a:r>
            <a:endParaRPr lang="en-US" sz="700" dirty="0" smtClean="0">
              <a:solidFill>
                <a:srgbClr val="000000">
                  <a:lumMod val="75000"/>
                  <a:lumOff val="25000"/>
                </a:srgbClr>
              </a:solidFill>
            </a:endParaRPr>
          </a:p>
        </p:txBody>
      </p:sp>
      <p:pic>
        <p:nvPicPr>
          <p:cNvPr id="23" name="Picture 22" descr="1_Dashboard"/>
          <p:cNvPicPr>
            <a:picLocks noGrp="1" noChangeAspect="1"/>
          </p:cNvPicPr>
          <p:nvPr/>
        </p:nvPicPr>
        <p:blipFill>
          <a:blip r:embed="rId5" cstate="print">
            <a:lum/>
            <a:extLst>
              <a:ext uri="28A0092B-C50C-407e-A947-70E740481C1C">
                <a14:useLocalDpi xmlns="" xmlns:a14="http://schemas.microsoft.com/office/drawing/2007/7/7/main" val="0"/>
              </a:ext>
            </a:extLst>
          </a:blip>
          <a:stretch>
            <a:fillRect/>
          </a:stretch>
        </p:blipFill>
        <p:spPr>
          <a:xfrm>
            <a:off x="4507967" y="1616151"/>
            <a:ext cx="3900585" cy="3031202"/>
          </a:xfrm>
          <a:prstGeom prst="rect">
            <a:avLst/>
          </a:prstGeom>
          <a:ln>
            <a:noFill/>
          </a:ln>
          <a:effectLst>
            <a:outerShdw blurRad="292100" dist="139700" dir="2700000" algn="tl" rotWithShape="0">
              <a:srgbClr val="333333">
                <a:alpha val="65000"/>
              </a:srgbClr>
            </a:outerShdw>
          </a:effectLst>
        </p:spPr>
      </p:pic>
      <p:pic>
        <p:nvPicPr>
          <p:cNvPr id="24" name="Picture 23" descr="12_FOPE1"/>
          <p:cNvPicPr>
            <a:picLocks noGrp="1" noChangeAspect="1"/>
          </p:cNvPicPr>
          <p:nvPr/>
        </p:nvPicPr>
        <p:blipFill>
          <a:blip r:embed="rId6" cstate="print">
            <a:lum/>
            <a:extLst>
              <a:ext uri="28A0092B-C50C-407e-A947-70E740481C1C">
                <a14:useLocalDpi xmlns="" xmlns:a14="http://schemas.microsoft.com/office/drawing/2007/7/7/main" val="0"/>
              </a:ext>
            </a:extLst>
          </a:blip>
          <a:stretch>
            <a:fillRect/>
          </a:stretch>
        </p:blipFill>
        <p:spPr>
          <a:xfrm>
            <a:off x="4763108" y="1889252"/>
            <a:ext cx="3903448" cy="3009222"/>
          </a:xfrm>
          <a:prstGeom prst="rect">
            <a:avLst/>
          </a:prstGeom>
          <a:ln>
            <a:noFill/>
          </a:ln>
          <a:effectLst>
            <a:outerShdw blurRad="292100" dist="139700" dir="2700000" algn="tl" rotWithShape="0">
              <a:srgbClr val="333333">
                <a:alpha val="65000"/>
              </a:srgbClr>
            </a:outerShdw>
          </a:effectLst>
        </p:spPr>
      </p:pic>
      <p:pic>
        <p:nvPicPr>
          <p:cNvPr id="26" name="Picture 25"/>
          <p:cNvPicPr>
            <a:picLocks noChangeAspect="1" noChangeArrowheads="1"/>
          </p:cNvPicPr>
          <p:nvPr/>
        </p:nvPicPr>
        <p:blipFill>
          <a:blip r:embed="rId7" cstate="print">
            <a:extLst>
              <a:ext uri="28A0092B-C50C-407e-A947-70E740481C1C">
                <a14:useLocalDpi xmlns="" xmlns:a14="http://schemas.microsoft.com/office/drawing/2007/7/7/main" val="0"/>
              </a:ext>
            </a:extLst>
          </a:blip>
          <a:srcRect/>
          <a:stretch>
            <a:fillRect/>
          </a:stretch>
        </p:blipFill>
        <p:spPr bwMode="auto">
          <a:xfrm>
            <a:off x="5709830" y="3364803"/>
            <a:ext cx="3157724" cy="178232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Lst>
        </p:spPr>
      </p:pic>
      <p:sp>
        <p:nvSpPr>
          <p:cNvPr id="20" name="Rounded Rectangle 19"/>
          <p:cNvSpPr/>
          <p:nvPr/>
        </p:nvSpPr>
        <p:spPr bwMode="auto">
          <a:xfrm>
            <a:off x="270134" y="5388317"/>
            <a:ext cx="7617133" cy="1291097"/>
          </a:xfrm>
          <a:prstGeom prst="roundRect">
            <a:avLst>
              <a:gd name="adj" fmla="val 12595"/>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marR="0" indent="-171450" algn="ctr" defTabSz="914099" fontAlgn="base">
              <a:lnSpc>
                <a:spcPct val="100000"/>
              </a:lnSpc>
              <a:spcBef>
                <a:spcPct val="0"/>
              </a:spcBef>
              <a:spcAft>
                <a:spcPct val="0"/>
              </a:spcAft>
              <a:buClrTx/>
              <a:buSzTx/>
              <a:buFontTx/>
              <a:buNone/>
              <a:tabLst/>
              <a:defRPr/>
            </a:pPr>
            <a:endParaRPr lang="en-US" sz="1600" dirty="0">
              <a:solidFill>
                <a:srgbClr val="FFFFFF"/>
              </a:solidFill>
              <a:effectLst>
                <a:outerShdw blurRad="38100" dist="38100" dir="2700000" algn="tl">
                  <a:srgbClr val="000000">
                    <a:alpha val="43137"/>
                  </a:srgbClr>
                </a:outerShdw>
              </a:effectLst>
              <a:latin typeface="Segoe" pitchFamily="34" charset="0"/>
            </a:endParaRPr>
          </a:p>
        </p:txBody>
      </p:sp>
      <p:sp>
        <p:nvSpPr>
          <p:cNvPr id="21" name="TextBox 20"/>
          <p:cNvSpPr txBox="1"/>
          <p:nvPr/>
        </p:nvSpPr>
        <p:spPr>
          <a:xfrm>
            <a:off x="410298" y="5493092"/>
            <a:ext cx="7354645" cy="1105391"/>
          </a:xfrm>
          <a:prstGeom prst="roundRect">
            <a:avLst>
              <a:gd name="adj" fmla="val 7820"/>
            </a:avLst>
          </a:prstGeom>
          <a:solidFill>
            <a:schemeClr val="tx1"/>
          </a:solidFill>
          <a:ln/>
        </p:spPr>
        <p:style>
          <a:lnRef idx="1">
            <a:schemeClr val="accent1"/>
          </a:lnRef>
          <a:fillRef idx="3">
            <a:schemeClr val="accent1"/>
          </a:fillRef>
          <a:effectRef idx="2">
            <a:schemeClr val="accent1"/>
          </a:effectRef>
          <a:fontRef idx="minor">
            <a:schemeClr val="lt1"/>
          </a:fontRef>
        </p:style>
        <p:txBody>
          <a:bodyPr wrap="square" lIns="457200" tIns="0" rIns="91440" bIns="0" rtlCol="0" anchor="ctr" anchorCtr="0">
            <a:noAutofit/>
          </a:bodyPr>
          <a:lstStyle/>
          <a:p>
            <a:pPr marL="800100"/>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"It let them bring everything together into one package for ease of management in the network“</a:t>
            </a:r>
          </a:p>
          <a:p>
            <a:pPr marL="800100"/>
            <a:r>
              <a:rPr lang="en-US" sz="1400" b="1"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 Amy </a:t>
            </a:r>
            <a:r>
              <a:rPr lang="en-US" sz="1400" b="1" dirty="0" err="1" smtClean="0">
                <a:gradFill>
                  <a:gsLst>
                    <a:gs pos="0">
                      <a:schemeClr val="accent1">
                        <a:lumMod val="50000"/>
                      </a:schemeClr>
                    </a:gs>
                    <a:gs pos="75000">
                      <a:schemeClr val="accent1">
                        <a:lumMod val="25000"/>
                      </a:schemeClr>
                    </a:gs>
                    <a:gs pos="100000">
                      <a:schemeClr val="accent1">
                        <a:lumMod val="10000"/>
                      </a:schemeClr>
                    </a:gs>
                  </a:gsLst>
                  <a:lin ang="5400000" scaled="0"/>
                </a:gradFill>
              </a:rPr>
              <a:t>Babinchak</a:t>
            </a:r>
            <a:r>
              <a:rPr lang="en-US" sz="1400" dirty="0" smtClean="0">
                <a:gradFill>
                  <a:gsLst>
                    <a:gs pos="0">
                      <a:schemeClr val="accent1">
                        <a:lumMod val="50000"/>
                      </a:schemeClr>
                    </a:gs>
                    <a:gs pos="75000">
                      <a:schemeClr val="accent1">
                        <a:lumMod val="25000"/>
                      </a:schemeClr>
                    </a:gs>
                    <a:gs pos="100000">
                      <a:schemeClr val="accent1">
                        <a:lumMod val="10000"/>
                      </a:schemeClr>
                    </a:gs>
                  </a:gsLst>
                  <a:lin ang="5400000" scaled="0"/>
                </a:gradFill>
              </a:rPr>
              <a:t>, Harbor Computer Services, Inc.</a:t>
            </a:r>
          </a:p>
        </p:txBody>
      </p:sp>
      <p:sp>
        <p:nvSpPr>
          <p:cNvPr id="22" name="TextBox 21"/>
          <p:cNvSpPr txBox="1"/>
          <p:nvPr/>
        </p:nvSpPr>
        <p:spPr>
          <a:xfrm>
            <a:off x="987826" y="5275044"/>
            <a:ext cx="528993" cy="132343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8000" b="1" dirty="0" smtClean="0">
                <a:solidFill>
                  <a:srgbClr val="FCB504"/>
                </a:solidFill>
                <a:latin typeface="Times New Roman" pitchFamily="18" charset="0"/>
                <a:cs typeface="Times New Roman" pitchFamily="18" charset="0"/>
              </a:rPr>
              <a:t>“</a:t>
            </a:r>
            <a:endParaRPr lang="en-US" sz="8000" b="1" dirty="0">
              <a:solidFill>
                <a:srgbClr val="FCB504"/>
              </a:solidFill>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wipe(left)">
                                      <p:cBhvr>
                                        <p:cTn id="7" dur="500"/>
                                        <p:tgtEl>
                                          <p:spTgt spid="8">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wipe(left)">
                                      <p:cBhvr>
                                        <p:cTn id="10" dur="500"/>
                                        <p:tgtEl>
                                          <p:spTgt spid="8">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wipe(left)">
                                      <p:cBhvr>
                                        <p:cTn id="13" dur="500"/>
                                        <p:tgtEl>
                                          <p:spTgt spid="8">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wipe(left)">
                                      <p:cBhvr>
                                        <p:cTn id="16" dur="500"/>
                                        <p:tgtEl>
                                          <p:spTgt spid="8">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wipe(left)">
                                      <p:cBhvr>
                                        <p:cTn id="19" dur="500"/>
                                        <p:tgtEl>
                                          <p:spTgt spid="8">
                                            <p:txEl>
                                              <p:pRg st="3" end="3"/>
                                            </p:txEl>
                                          </p:spTgt>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2000"/>
                                        <p:tgtEl>
                                          <p:spTgt spid="2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2000"/>
                                        <p:tgtEl>
                                          <p:spTgt spid="24"/>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Malware protection</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00663_box_green"/>
          <p:cNvPicPr>
            <a:picLocks noChangeAspect="1" noChangeArrowheads="1"/>
          </p:cNvPicPr>
          <p:nvPr/>
        </p:nvPicPr>
        <p:blipFill>
          <a:blip r:embed="rId3">
            <a:lum bright="70000" contrast="100000"/>
          </a:blip>
          <a:srcRect/>
          <a:stretch>
            <a:fillRect/>
          </a:stretch>
        </p:blipFill>
        <p:spPr bwMode="ltGray">
          <a:xfrm>
            <a:off x="371965" y="1767322"/>
            <a:ext cx="8500820" cy="3037826"/>
          </a:xfrm>
          <a:prstGeom prst="rect">
            <a:avLst/>
          </a:prstGeom>
          <a:noFill/>
        </p:spPr>
      </p:pic>
      <p:sp>
        <p:nvSpPr>
          <p:cNvPr id="3" name="Text Placeholder 2"/>
          <p:cNvSpPr>
            <a:spLocks noGrp="1"/>
          </p:cNvSpPr>
          <p:nvPr>
            <p:ph type="body" idx="1"/>
          </p:nvPr>
        </p:nvSpPr>
        <p:spPr>
          <a:xfrm>
            <a:off x="546931" y="2373039"/>
            <a:ext cx="8221054" cy="1950985"/>
          </a:xfrm>
        </p:spPr>
        <p:txBody>
          <a:bodyPr/>
          <a:lstStyle/>
          <a:p>
            <a:pPr algn="ctr">
              <a:buNone/>
            </a:pPr>
            <a:r>
              <a:rPr lang="en-US" sz="4800" dirty="0" smtClean="0">
                <a:solidFill>
                  <a:schemeClr val="tx1"/>
                </a:solidFill>
              </a:rPr>
              <a:t>Forefront Protection 2010 for Exchange Server: an extension into Online Services</a:t>
            </a:r>
            <a:endParaRPr lang="en-US" sz="4800" dirty="0">
              <a:solidFill>
                <a:schemeClr val="tx1"/>
              </a:solidFill>
            </a:endParaRPr>
          </a:p>
        </p:txBody>
      </p:sp>
      <p:pic>
        <p:nvPicPr>
          <p:cNvPr id="5" name="Picture 3"/>
          <p:cNvPicPr>
            <a:picLocks noChangeAspect="1" noChangeArrowheads="1"/>
          </p:cNvPicPr>
          <p:nvPr/>
        </p:nvPicPr>
        <p:blipFill>
          <a:blip r:embed="rId4"/>
          <a:srcRect/>
          <a:stretch>
            <a:fillRect/>
          </a:stretch>
        </p:blipFill>
        <p:spPr bwMode="auto">
          <a:xfrm>
            <a:off x="135182" y="166609"/>
            <a:ext cx="1255224" cy="389889"/>
          </a:xfrm>
          <a:prstGeom prst="rect">
            <a:avLst/>
          </a:prstGeom>
          <a:noFill/>
          <a:ln w="9525">
            <a:noFill/>
            <a:miter lim="800000"/>
            <a:headEnd/>
            <a:tailEnd/>
          </a:ln>
          <a:effectLst/>
        </p:spPr>
      </p:pic>
      <p:sp>
        <p:nvSpPr>
          <p:cNvPr id="6" name="Rectangle 1024015"/>
          <p:cNvSpPr>
            <a:spLocks noChangeArrowheads="1"/>
          </p:cNvSpPr>
          <p:nvPr/>
        </p:nvSpPr>
        <p:spPr bwMode="gray">
          <a:xfrm>
            <a:off x="384556" y="453877"/>
            <a:ext cx="3496889" cy="339115"/>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Protection 2010 for Exchange Server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173"/>
          <p:cNvSpPr>
            <a:spLocks noChangeArrowheads="1"/>
          </p:cNvSpPr>
          <p:nvPr/>
        </p:nvSpPr>
        <p:spPr bwMode="auto">
          <a:xfrm>
            <a:off x="1025795" y="4556640"/>
            <a:ext cx="1295400" cy="707679"/>
          </a:xfrm>
          <a:prstGeom prst="rightArrow">
            <a:avLst>
              <a:gd name="adj1" fmla="val 50000"/>
              <a:gd name="adj2" fmla="val 50233"/>
            </a:avLst>
          </a:prstGeom>
          <a:gradFill rotWithShape="1">
            <a:gsLst>
              <a:gs pos="0">
                <a:schemeClr val="accent3">
                  <a:alpha val="0"/>
                </a:schemeClr>
              </a:gs>
              <a:gs pos="100000">
                <a:schemeClr val="accent3">
                  <a:alpha val="75000"/>
                </a:schemeClr>
              </a:gs>
            </a:gsLst>
            <a:lin ang="0" scaled="1"/>
          </a:gradFill>
          <a:ln w="12700" algn="ctr">
            <a:noFill/>
            <a:miter lim="800000"/>
            <a:headEnd/>
            <a:tailEnd/>
          </a:ln>
        </p:spPr>
        <p:txBody>
          <a:bodyPr anchor="ctr">
            <a:spAutoFit/>
          </a:bodyPr>
          <a:lstStyle/>
          <a:p>
            <a:pPr algn="ctr" eaLnBrk="0" hangingPunct="0">
              <a:lnSpc>
                <a:spcPct val="85000"/>
              </a:lnSpc>
              <a:spcBef>
                <a:spcPct val="20000"/>
              </a:spcBef>
              <a:defRPr/>
            </a:pPr>
            <a:endParaRPr lang="en-US" sz="2000" dirty="0">
              <a:latin typeface="Calibri" pitchFamily="34" charset="0"/>
            </a:endParaRPr>
          </a:p>
        </p:txBody>
      </p:sp>
      <p:sp>
        <p:nvSpPr>
          <p:cNvPr id="2" name="Title 1"/>
          <p:cNvSpPr>
            <a:spLocks noGrp="1"/>
          </p:cNvSpPr>
          <p:nvPr>
            <p:ph type="title"/>
          </p:nvPr>
        </p:nvSpPr>
        <p:spPr>
          <a:xfrm>
            <a:off x="228600" y="304800"/>
            <a:ext cx="8382000" cy="997196"/>
          </a:xfrm>
        </p:spPr>
        <p:txBody>
          <a:bodyPr/>
          <a:lstStyle/>
          <a:p>
            <a:r>
              <a:rPr lang="en-US" sz="4000" noProof="0" dirty="0" smtClean="0"/>
              <a:t>Hybrid Messaging Security</a:t>
            </a:r>
            <a:br>
              <a:rPr lang="en-US" sz="4000" noProof="0" dirty="0" smtClean="0"/>
            </a:br>
            <a:r>
              <a:rPr lang="en-US" sz="3200" noProof="0" dirty="0" smtClean="0">
                <a:solidFill>
                  <a:schemeClr val="tx2"/>
                </a:solidFill>
              </a:rPr>
              <a:t>With FPE + FOPE + Exchange </a:t>
            </a:r>
            <a:endParaRPr lang="en-US" sz="3200" noProof="0" dirty="0">
              <a:solidFill>
                <a:schemeClr val="tx2"/>
              </a:solidFill>
            </a:endParaRPr>
          </a:p>
        </p:txBody>
      </p:sp>
      <p:sp>
        <p:nvSpPr>
          <p:cNvPr id="4" name="Rounded Rectangle 3"/>
          <p:cNvSpPr/>
          <p:nvPr/>
        </p:nvSpPr>
        <p:spPr bwMode="auto">
          <a:xfrm>
            <a:off x="3352800" y="1556042"/>
            <a:ext cx="5267325" cy="4563979"/>
          </a:xfrm>
          <a:prstGeom prst="roundRect">
            <a:avLst>
              <a:gd name="adj" fmla="val 6118"/>
            </a:avLst>
          </a:prstGeom>
          <a:gradFill flip="none" rotWithShape="1">
            <a:gsLst>
              <a:gs pos="0">
                <a:schemeClr val="bg1">
                  <a:lumMod val="50000"/>
                  <a:alpha val="0"/>
                </a:schemeClr>
              </a:gs>
              <a:gs pos="42000">
                <a:schemeClr val="accent1">
                  <a:lumMod val="60000"/>
                  <a:lumOff val="40000"/>
                </a:schemeClr>
              </a:gs>
              <a:gs pos="75000">
                <a:schemeClr val="accent1">
                  <a:lumMod val="75000"/>
                </a:schemeClr>
              </a:gs>
              <a:gs pos="85000">
                <a:schemeClr val="accent1">
                  <a:lumMod val="50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lIns="109728" tIns="54864" rIns="109728" bIns="54864" anchor="ctr"/>
          <a:lstStyle/>
          <a:p>
            <a:pPr algn="ctr" defTabSz="1096963">
              <a:defRPr/>
            </a:pPr>
            <a:endParaRPr lang="en-US" sz="2800" dirty="0">
              <a:solidFill>
                <a:schemeClr val="tx1"/>
              </a:solidFill>
              <a:latin typeface="Calibri" pitchFamily="34" charset="0"/>
            </a:endParaRPr>
          </a:p>
        </p:txBody>
      </p:sp>
      <p:sp>
        <p:nvSpPr>
          <p:cNvPr id="5" name="Rounded Rectangle 4"/>
          <p:cNvSpPr/>
          <p:nvPr/>
        </p:nvSpPr>
        <p:spPr bwMode="auto">
          <a:xfrm>
            <a:off x="3717925" y="3991668"/>
            <a:ext cx="4825258" cy="1332690"/>
          </a:xfrm>
          <a:prstGeom prst="roundRect">
            <a:avLst>
              <a:gd name="adj" fmla="val 12465"/>
            </a:avLst>
          </a:prstGeom>
          <a:gradFill flip="none" rotWithShape="1">
            <a:gsLst>
              <a:gs pos="0">
                <a:schemeClr val="bg1">
                  <a:lumMod val="50000"/>
                  <a:alpha val="0"/>
                </a:schemeClr>
              </a:gs>
              <a:gs pos="42000">
                <a:schemeClr val="accent2">
                  <a:lumMod val="40000"/>
                  <a:lumOff val="60000"/>
                </a:schemeClr>
              </a:gs>
              <a:gs pos="75000">
                <a:schemeClr val="accent2"/>
              </a:gs>
              <a:gs pos="85000">
                <a:schemeClr val="accent2">
                  <a:lumMod val="75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2">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lIns="109728" tIns="54864" rIns="109728" bIns="54864" anchor="ctr"/>
          <a:lstStyle/>
          <a:p>
            <a:pPr algn="ctr" defTabSz="1096963">
              <a:defRPr/>
            </a:pPr>
            <a:endParaRPr lang="en-US" sz="2800" dirty="0">
              <a:solidFill>
                <a:schemeClr val="tx1"/>
              </a:solidFill>
              <a:latin typeface="Calibri" pitchFamily="34" charset="0"/>
            </a:endParaRPr>
          </a:p>
        </p:txBody>
      </p:sp>
      <p:sp>
        <p:nvSpPr>
          <p:cNvPr id="6" name="Rounded Rectangle 5"/>
          <p:cNvSpPr/>
          <p:nvPr/>
        </p:nvSpPr>
        <p:spPr bwMode="auto">
          <a:xfrm>
            <a:off x="310845" y="1875208"/>
            <a:ext cx="2122488" cy="4276001"/>
          </a:xfrm>
          <a:prstGeom prst="roundRect">
            <a:avLst>
              <a:gd name="adj" fmla="val 7464"/>
            </a:avLst>
          </a:prstGeom>
          <a:gradFill flip="none" rotWithShape="1">
            <a:gsLst>
              <a:gs pos="0">
                <a:schemeClr val="bg1">
                  <a:lumMod val="50000"/>
                  <a:alpha val="0"/>
                </a:schemeClr>
              </a:gs>
              <a:gs pos="42000">
                <a:schemeClr val="accent1">
                  <a:lumMod val="60000"/>
                  <a:lumOff val="40000"/>
                </a:schemeClr>
              </a:gs>
              <a:gs pos="75000">
                <a:schemeClr val="accent1">
                  <a:lumMod val="75000"/>
                </a:schemeClr>
              </a:gs>
              <a:gs pos="85000">
                <a:schemeClr val="accent1">
                  <a:lumMod val="50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lIns="109728" tIns="54864" rIns="109728" bIns="54864" anchor="ctr"/>
          <a:lstStyle/>
          <a:p>
            <a:pPr algn="ctr" defTabSz="1096963">
              <a:defRPr/>
            </a:pPr>
            <a:endParaRPr lang="en-US" sz="2800" dirty="0">
              <a:solidFill>
                <a:schemeClr val="tx1"/>
              </a:solidFill>
              <a:latin typeface="Calibri" pitchFamily="34" charset="0"/>
            </a:endParaRPr>
          </a:p>
        </p:txBody>
      </p:sp>
      <p:grpSp>
        <p:nvGrpSpPr>
          <p:cNvPr id="3" name="Group 147"/>
          <p:cNvGrpSpPr>
            <a:grpSpLocks/>
          </p:cNvGrpSpPr>
          <p:nvPr/>
        </p:nvGrpSpPr>
        <p:grpSpPr bwMode="auto">
          <a:xfrm>
            <a:off x="2490319" y="1219285"/>
            <a:ext cx="752826" cy="4416358"/>
            <a:chOff x="1634" y="919"/>
            <a:chExt cx="502" cy="1187"/>
          </a:xfrm>
        </p:grpSpPr>
        <p:sp>
          <p:nvSpPr>
            <p:cNvPr id="8" name="Text Box 148"/>
            <p:cNvSpPr txBox="1">
              <a:spLocks noChangeArrowheads="1"/>
            </p:cNvSpPr>
            <p:nvPr/>
          </p:nvSpPr>
          <p:spPr bwMode="auto">
            <a:xfrm>
              <a:off x="1634" y="919"/>
              <a:ext cx="502" cy="377"/>
            </a:xfrm>
            <a:prstGeom prst="rect">
              <a:avLst/>
            </a:prstGeom>
            <a:noFill/>
            <a:ln w="12700">
              <a:noFill/>
              <a:miter lim="800000"/>
              <a:headEnd/>
              <a:tailEnd/>
            </a:ln>
          </p:spPr>
          <p:txBody>
            <a:bodyPr wrap="none">
              <a:spAutoFit/>
            </a:bodyPr>
            <a:lstStyle/>
            <a:p>
              <a:pPr algn="ctr"/>
              <a:r>
                <a:rPr lang="en-US" sz="1400" dirty="0">
                  <a:latin typeface="Calibri" pitchFamily="34" charset="0"/>
                </a:rPr>
                <a:t/>
              </a:r>
              <a:br>
                <a:rPr lang="en-US" sz="1400" dirty="0">
                  <a:latin typeface="Calibri" pitchFamily="34" charset="0"/>
                </a:rPr>
              </a:br>
              <a:r>
                <a:rPr lang="en-US" sz="1400" dirty="0">
                  <a:latin typeface="Calibri" pitchFamily="34" charset="0"/>
                </a:rPr>
                <a:t>Firewall</a:t>
              </a:r>
            </a:p>
          </p:txBody>
        </p:sp>
        <p:grpSp>
          <p:nvGrpSpPr>
            <p:cNvPr id="7" name="Group 149"/>
            <p:cNvGrpSpPr>
              <a:grpSpLocks/>
            </p:cNvGrpSpPr>
            <p:nvPr/>
          </p:nvGrpSpPr>
          <p:grpSpPr bwMode="auto">
            <a:xfrm>
              <a:off x="1688" y="1073"/>
              <a:ext cx="331" cy="1033"/>
              <a:chOff x="1632" y="-357"/>
              <a:chExt cx="1498" cy="4318"/>
            </a:xfrm>
          </p:grpSpPr>
          <p:sp>
            <p:nvSpPr>
              <p:cNvPr id="10" name="Freeform 150"/>
              <p:cNvSpPr>
                <a:spLocks/>
              </p:cNvSpPr>
              <p:nvPr/>
            </p:nvSpPr>
            <p:spPr bwMode="auto">
              <a:xfrm>
                <a:off x="1652" y="359"/>
                <a:ext cx="1474" cy="3569"/>
              </a:xfrm>
              <a:custGeom>
                <a:avLst/>
                <a:gdLst>
                  <a:gd name="T0" fmla="*/ 0 w 1474"/>
                  <a:gd name="T1" fmla="*/ 75 h 3569"/>
                  <a:gd name="T2" fmla="*/ 388 w 1474"/>
                  <a:gd name="T3" fmla="*/ 0 h 3569"/>
                  <a:gd name="T4" fmla="*/ 1455 w 1474"/>
                  <a:gd name="T5" fmla="*/ 302 h 3569"/>
                  <a:gd name="T6" fmla="*/ 1474 w 1474"/>
                  <a:gd name="T7" fmla="*/ 3239 h 3569"/>
                  <a:gd name="T8" fmla="*/ 388 w 1474"/>
                  <a:gd name="T9" fmla="*/ 3569 h 3569"/>
                  <a:gd name="T10" fmla="*/ 19 w 1474"/>
                  <a:gd name="T11" fmla="*/ 3541 h 3569"/>
                  <a:gd name="T12" fmla="*/ 0 w 1474"/>
                  <a:gd name="T13" fmla="*/ 75 h 3569"/>
                  <a:gd name="T14" fmla="*/ 0 60000 65536"/>
                  <a:gd name="T15" fmla="*/ 0 60000 65536"/>
                  <a:gd name="T16" fmla="*/ 0 60000 65536"/>
                  <a:gd name="T17" fmla="*/ 0 60000 65536"/>
                  <a:gd name="T18" fmla="*/ 0 60000 65536"/>
                  <a:gd name="T19" fmla="*/ 0 60000 65536"/>
                  <a:gd name="T20" fmla="*/ 0 60000 65536"/>
                  <a:gd name="T21" fmla="*/ 0 w 1474"/>
                  <a:gd name="T22" fmla="*/ 0 h 3569"/>
                  <a:gd name="T23" fmla="*/ 1474 w 1474"/>
                  <a:gd name="T24" fmla="*/ 3569 h 35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74" h="3569">
                    <a:moveTo>
                      <a:pt x="0" y="75"/>
                    </a:moveTo>
                    <a:lnTo>
                      <a:pt x="388" y="0"/>
                    </a:lnTo>
                    <a:lnTo>
                      <a:pt x="1455" y="302"/>
                    </a:lnTo>
                    <a:lnTo>
                      <a:pt x="1474" y="3239"/>
                    </a:lnTo>
                    <a:lnTo>
                      <a:pt x="388" y="3569"/>
                    </a:lnTo>
                    <a:lnTo>
                      <a:pt x="19" y="3541"/>
                    </a:lnTo>
                    <a:lnTo>
                      <a:pt x="0" y="75"/>
                    </a:lnTo>
                    <a:close/>
                  </a:path>
                </a:pathLst>
              </a:custGeom>
              <a:solidFill>
                <a:srgbClr val="FF6600"/>
              </a:solidFill>
              <a:ln w="9525">
                <a:noFill/>
                <a:round/>
                <a:headEnd/>
                <a:tailEnd/>
              </a:ln>
            </p:spPr>
            <p:txBody>
              <a:bodyPr/>
              <a:lstStyle/>
              <a:p>
                <a:pPr algn="ctr" eaLnBrk="0" hangingPunct="0">
                  <a:lnSpc>
                    <a:spcPct val="85000"/>
                  </a:lnSpc>
                  <a:spcBef>
                    <a:spcPct val="20000"/>
                  </a:spcBef>
                </a:pPr>
                <a:endParaRPr lang="en-US" sz="2000" dirty="0">
                  <a:latin typeface="Calibri" pitchFamily="34" charset="0"/>
                </a:endParaRPr>
              </a:p>
            </p:txBody>
          </p:sp>
          <p:pic>
            <p:nvPicPr>
              <p:cNvPr id="11" name="Picture 151" descr="w"/>
              <p:cNvPicPr>
                <a:picLocks noChangeAspect="1" noChangeArrowheads="1"/>
              </p:cNvPicPr>
              <p:nvPr/>
            </p:nvPicPr>
            <p:blipFill>
              <a:blip r:embed="rId3"/>
              <a:srcRect/>
              <a:stretch>
                <a:fillRect/>
              </a:stretch>
            </p:blipFill>
            <p:spPr bwMode="auto">
              <a:xfrm>
                <a:off x="1632" y="-357"/>
                <a:ext cx="1498" cy="4318"/>
              </a:xfrm>
              <a:prstGeom prst="rect">
                <a:avLst/>
              </a:prstGeom>
              <a:noFill/>
              <a:ln w="9525">
                <a:noFill/>
                <a:miter lim="800000"/>
                <a:headEnd/>
                <a:tailEnd/>
              </a:ln>
            </p:spPr>
          </p:pic>
        </p:grpSp>
      </p:grpSp>
      <p:sp>
        <p:nvSpPr>
          <p:cNvPr id="12" name="Text Box 154"/>
          <p:cNvSpPr txBox="1">
            <a:spLocks noChangeArrowheads="1"/>
          </p:cNvSpPr>
          <p:nvPr/>
        </p:nvSpPr>
        <p:spPr bwMode="auto">
          <a:xfrm>
            <a:off x="5652664" y="5246755"/>
            <a:ext cx="3097212" cy="430887"/>
          </a:xfrm>
          <a:prstGeom prst="rect">
            <a:avLst/>
          </a:prstGeom>
          <a:noFill/>
          <a:ln w="9525">
            <a:noFill/>
            <a:miter lim="800000"/>
            <a:headEnd/>
            <a:tailEnd/>
          </a:ln>
        </p:spPr>
        <p:txBody>
          <a:bodyPr>
            <a:spAutoFit/>
          </a:bodyPr>
          <a:lstStyle/>
          <a:p>
            <a:pPr>
              <a:spcBef>
                <a:spcPct val="50000"/>
              </a:spcBef>
              <a:defRPr/>
            </a:pPr>
            <a:r>
              <a:rPr lang="en-US" sz="1100" dirty="0">
                <a:latin typeface="Calibri" pitchFamily="34" charset="0"/>
              </a:rPr>
              <a:t>Antivirus and </a:t>
            </a:r>
            <a:r>
              <a:rPr lang="en-US" sz="1100" dirty="0" smtClean="0">
                <a:latin typeface="Calibri" pitchFamily="34" charset="0"/>
              </a:rPr>
              <a:t>antispam </a:t>
            </a:r>
            <a:r>
              <a:rPr lang="en-US" sz="1100" dirty="0">
                <a:latin typeface="Calibri" pitchFamily="34" charset="0"/>
              </a:rPr>
              <a:t>protection for Exchange Server </a:t>
            </a:r>
            <a:r>
              <a:rPr lang="en-US" sz="1100" dirty="0" smtClean="0">
                <a:latin typeface="Calibri" pitchFamily="34" charset="0"/>
              </a:rPr>
              <a:t>2007/2010 </a:t>
            </a:r>
            <a:r>
              <a:rPr lang="en-US" sz="1100" dirty="0">
                <a:latin typeface="Calibri" pitchFamily="34" charset="0"/>
              </a:rPr>
              <a:t>Server Roles</a:t>
            </a:r>
          </a:p>
        </p:txBody>
      </p:sp>
      <p:sp>
        <p:nvSpPr>
          <p:cNvPr id="14" name="Text Box 156"/>
          <p:cNvSpPr txBox="1">
            <a:spLocks noChangeArrowheads="1"/>
          </p:cNvSpPr>
          <p:nvPr/>
        </p:nvSpPr>
        <p:spPr bwMode="auto">
          <a:xfrm>
            <a:off x="5343883" y="1501753"/>
            <a:ext cx="2971800" cy="400110"/>
          </a:xfrm>
          <a:prstGeom prst="rect">
            <a:avLst/>
          </a:prstGeom>
          <a:noFill/>
          <a:ln w="50800">
            <a:noFill/>
            <a:miter lim="800000"/>
            <a:headEnd/>
            <a:tailEnd/>
          </a:ln>
        </p:spPr>
        <p:txBody>
          <a:bodyPr wrap="square">
            <a:spAutoFit/>
          </a:bodyPr>
          <a:lstStyle/>
          <a:p>
            <a:pPr algn="ctr" eaLnBrk="0" hangingPunct="0">
              <a:spcBef>
                <a:spcPct val="50000"/>
              </a:spcBef>
            </a:pPr>
            <a:r>
              <a:rPr lang="en-US" dirty="0">
                <a:latin typeface="Calibri" pitchFamily="34" charset="0"/>
              </a:rPr>
              <a:t>On-Premise Software</a:t>
            </a:r>
          </a:p>
        </p:txBody>
      </p:sp>
      <p:sp>
        <p:nvSpPr>
          <p:cNvPr id="15" name="Text Box 158"/>
          <p:cNvSpPr txBox="1">
            <a:spLocks noChangeArrowheads="1"/>
          </p:cNvSpPr>
          <p:nvPr/>
        </p:nvSpPr>
        <p:spPr bwMode="auto">
          <a:xfrm>
            <a:off x="7081667" y="4901781"/>
            <a:ext cx="1120948" cy="276999"/>
          </a:xfrm>
          <a:prstGeom prst="rect">
            <a:avLst/>
          </a:prstGeom>
          <a:noFill/>
          <a:ln w="12700" algn="ctr">
            <a:noFill/>
            <a:miter lim="800000"/>
            <a:headEnd/>
            <a:tailEnd/>
          </a:ln>
        </p:spPr>
        <p:txBody>
          <a:bodyPr wrap="none">
            <a:spAutoFit/>
          </a:bodyPr>
          <a:lstStyle/>
          <a:p>
            <a:pPr algn="ctr"/>
            <a:r>
              <a:rPr lang="en-US" sz="1200" dirty="0">
                <a:latin typeface="Calibri" pitchFamily="34" charset="0"/>
              </a:rPr>
              <a:t>Mailbox Server</a:t>
            </a:r>
          </a:p>
        </p:txBody>
      </p:sp>
      <p:grpSp>
        <p:nvGrpSpPr>
          <p:cNvPr id="9" name="Group 161"/>
          <p:cNvGrpSpPr>
            <a:grpSpLocks/>
          </p:cNvGrpSpPr>
          <p:nvPr/>
        </p:nvGrpSpPr>
        <p:grpSpPr bwMode="auto">
          <a:xfrm>
            <a:off x="4216938" y="4282824"/>
            <a:ext cx="576263" cy="512763"/>
            <a:chOff x="3219" y="1500"/>
            <a:chExt cx="349" cy="336"/>
          </a:xfrm>
        </p:grpSpPr>
        <p:pic>
          <p:nvPicPr>
            <p:cNvPr id="19" name="Picture 162" descr="server_01"/>
            <p:cNvPicPr>
              <a:picLocks noChangeAspect="1" noChangeArrowheads="1"/>
            </p:cNvPicPr>
            <p:nvPr/>
          </p:nvPicPr>
          <p:blipFill>
            <a:blip r:embed="rId4"/>
            <a:srcRect/>
            <a:stretch>
              <a:fillRect/>
            </a:stretch>
          </p:blipFill>
          <p:spPr bwMode="auto">
            <a:xfrm>
              <a:off x="3219" y="1500"/>
              <a:ext cx="228" cy="336"/>
            </a:xfrm>
            <a:prstGeom prst="rect">
              <a:avLst/>
            </a:prstGeom>
            <a:noFill/>
            <a:ln w="9525">
              <a:noFill/>
              <a:miter lim="800000"/>
              <a:headEnd/>
              <a:tailEnd/>
            </a:ln>
            <a:effectLst>
              <a:outerShdw dist="35921" dir="2700000" algn="ctr" rotWithShape="0">
                <a:schemeClr val="tx2">
                  <a:alpha val="50000"/>
                </a:schemeClr>
              </a:outerShdw>
            </a:effectLst>
          </p:spPr>
        </p:pic>
        <p:pic>
          <p:nvPicPr>
            <p:cNvPr id="20" name="Picture 163" descr="letter"/>
            <p:cNvPicPr>
              <a:picLocks noChangeAspect="1" noChangeArrowheads="1"/>
            </p:cNvPicPr>
            <p:nvPr/>
          </p:nvPicPr>
          <p:blipFill>
            <a:blip r:embed="rId5"/>
            <a:srcRect/>
            <a:stretch>
              <a:fillRect/>
            </a:stretch>
          </p:blipFill>
          <p:spPr bwMode="auto">
            <a:xfrm>
              <a:off x="3353" y="1591"/>
              <a:ext cx="215" cy="207"/>
            </a:xfrm>
            <a:prstGeom prst="rect">
              <a:avLst/>
            </a:prstGeom>
            <a:noFill/>
            <a:ln w="9525">
              <a:noFill/>
              <a:miter lim="800000"/>
              <a:headEnd/>
              <a:tailEnd/>
            </a:ln>
            <a:effectLst>
              <a:outerShdw dist="35921" dir="2700000" algn="ctr" rotWithShape="0">
                <a:schemeClr val="tx2">
                  <a:alpha val="50000"/>
                </a:schemeClr>
              </a:outerShdw>
            </a:effectLst>
          </p:spPr>
        </p:pic>
      </p:grpSp>
      <p:grpSp>
        <p:nvGrpSpPr>
          <p:cNvPr id="13" name="Group 164"/>
          <p:cNvGrpSpPr>
            <a:grpSpLocks/>
          </p:cNvGrpSpPr>
          <p:nvPr/>
        </p:nvGrpSpPr>
        <p:grpSpPr bwMode="auto">
          <a:xfrm>
            <a:off x="7327933" y="4399557"/>
            <a:ext cx="549275" cy="512763"/>
            <a:chOff x="4065" y="1500"/>
            <a:chExt cx="333" cy="336"/>
          </a:xfrm>
        </p:grpSpPr>
        <p:pic>
          <p:nvPicPr>
            <p:cNvPr id="22" name="Picture 165" descr="server_01"/>
            <p:cNvPicPr>
              <a:picLocks noChangeAspect="1" noChangeArrowheads="1"/>
            </p:cNvPicPr>
            <p:nvPr/>
          </p:nvPicPr>
          <p:blipFill>
            <a:blip r:embed="rId4"/>
            <a:srcRect/>
            <a:stretch>
              <a:fillRect/>
            </a:stretch>
          </p:blipFill>
          <p:spPr bwMode="auto">
            <a:xfrm>
              <a:off x="4065" y="1500"/>
              <a:ext cx="228" cy="336"/>
            </a:xfrm>
            <a:prstGeom prst="rect">
              <a:avLst/>
            </a:prstGeom>
            <a:noFill/>
            <a:ln w="9525">
              <a:noFill/>
              <a:miter lim="800000"/>
              <a:headEnd/>
              <a:tailEnd/>
            </a:ln>
            <a:effectLst>
              <a:outerShdw dist="35921" dir="2700000" algn="ctr" rotWithShape="0">
                <a:schemeClr val="tx2">
                  <a:alpha val="50000"/>
                </a:schemeClr>
              </a:outerShdw>
            </a:effectLst>
          </p:spPr>
        </p:pic>
        <p:pic>
          <p:nvPicPr>
            <p:cNvPr id="23" name="Picture 166" descr="box"/>
            <p:cNvPicPr>
              <a:picLocks noChangeAspect="1" noChangeArrowheads="1"/>
            </p:cNvPicPr>
            <p:nvPr/>
          </p:nvPicPr>
          <p:blipFill>
            <a:blip r:embed="rId6"/>
            <a:srcRect/>
            <a:stretch>
              <a:fillRect/>
            </a:stretch>
          </p:blipFill>
          <p:spPr bwMode="auto">
            <a:xfrm>
              <a:off x="4222" y="1578"/>
              <a:ext cx="176" cy="235"/>
            </a:xfrm>
            <a:prstGeom prst="rect">
              <a:avLst/>
            </a:prstGeom>
            <a:noFill/>
            <a:ln w="9525">
              <a:noFill/>
              <a:miter lim="800000"/>
              <a:headEnd/>
              <a:tailEnd/>
            </a:ln>
            <a:effectLst>
              <a:outerShdw dist="35921" dir="2700000" algn="ctr" rotWithShape="0">
                <a:schemeClr val="tx2">
                  <a:alpha val="50000"/>
                </a:schemeClr>
              </a:outerShdw>
            </a:effectLst>
          </p:spPr>
        </p:pic>
      </p:grpSp>
      <p:sp>
        <p:nvSpPr>
          <p:cNvPr id="30" name="AutoShape 174"/>
          <p:cNvSpPr>
            <a:spLocks noChangeArrowheads="1"/>
          </p:cNvSpPr>
          <p:nvPr/>
        </p:nvSpPr>
        <p:spPr bwMode="auto">
          <a:xfrm>
            <a:off x="1373457" y="4711514"/>
            <a:ext cx="727383" cy="35150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384 w 21600"/>
              <a:gd name="T13" fmla="*/ 5430 h 21600"/>
              <a:gd name="T14" fmla="*/ 18900 w 21600"/>
              <a:gd name="T15" fmla="*/ 1623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9525" algn="ctr">
            <a:noFill/>
            <a:miter lim="800000"/>
            <a:headEnd/>
            <a:tailEnd/>
          </a:ln>
        </p:spPr>
        <p:txBody>
          <a:bodyPr wrap="none" anchor="ctr"/>
          <a:lstStyle/>
          <a:p>
            <a:pPr eaLnBrk="0"/>
            <a:r>
              <a:rPr lang="en-US" dirty="0">
                <a:latin typeface="Calibri" pitchFamily="34" charset="0"/>
              </a:rPr>
              <a:t>SMTP      </a:t>
            </a:r>
          </a:p>
        </p:txBody>
      </p:sp>
      <p:pic>
        <p:nvPicPr>
          <p:cNvPr id="31" name="Picture 175" descr="cloud_01"/>
          <p:cNvPicPr>
            <a:picLocks noChangeAspect="1" noChangeArrowheads="1"/>
          </p:cNvPicPr>
          <p:nvPr/>
        </p:nvPicPr>
        <p:blipFill>
          <a:blip r:embed="rId7"/>
          <a:srcRect/>
          <a:stretch>
            <a:fillRect/>
          </a:stretch>
        </p:blipFill>
        <p:spPr bwMode="auto">
          <a:xfrm>
            <a:off x="632027" y="2121551"/>
            <a:ext cx="1101725" cy="555625"/>
          </a:xfrm>
          <a:prstGeom prst="rect">
            <a:avLst/>
          </a:prstGeom>
          <a:noFill/>
          <a:ln w="9525">
            <a:noFill/>
            <a:miter lim="800000"/>
            <a:headEnd/>
            <a:tailEnd/>
          </a:ln>
        </p:spPr>
      </p:pic>
      <p:sp>
        <p:nvSpPr>
          <p:cNvPr id="32" name="Text Box 176"/>
          <p:cNvSpPr txBox="1">
            <a:spLocks noChangeArrowheads="1"/>
          </p:cNvSpPr>
          <p:nvPr/>
        </p:nvSpPr>
        <p:spPr bwMode="auto">
          <a:xfrm>
            <a:off x="689955" y="2222341"/>
            <a:ext cx="922337" cy="338554"/>
          </a:xfrm>
          <a:prstGeom prst="rect">
            <a:avLst/>
          </a:prstGeom>
          <a:noFill/>
          <a:ln w="50800">
            <a:noFill/>
            <a:miter lim="800000"/>
            <a:headEnd/>
            <a:tailEnd/>
          </a:ln>
        </p:spPr>
        <p:txBody>
          <a:bodyPr>
            <a:spAutoFit/>
          </a:bodyPr>
          <a:lstStyle/>
          <a:p>
            <a:pPr algn="ctr" eaLnBrk="0" hangingPunct="0">
              <a:spcBef>
                <a:spcPct val="50000"/>
              </a:spcBef>
              <a:defRPr/>
            </a:pPr>
            <a:r>
              <a:rPr lang="en-US" sz="1600" dirty="0">
                <a:solidFill>
                  <a:schemeClr val="bg1"/>
                </a:solidFill>
                <a:latin typeface="Calibri" pitchFamily="34" charset="0"/>
                <a:cs typeface="Arial" charset="0"/>
              </a:rPr>
              <a:t>Internet</a:t>
            </a:r>
          </a:p>
        </p:txBody>
      </p:sp>
      <p:pic>
        <p:nvPicPr>
          <p:cNvPr id="35" name="Picture 12" descr="Server"/>
          <p:cNvPicPr>
            <a:picLocks noChangeAspect="1" noChangeArrowheads="1"/>
          </p:cNvPicPr>
          <p:nvPr/>
        </p:nvPicPr>
        <p:blipFill>
          <a:blip r:embed="rId8" cstate="print"/>
          <a:srcRect/>
          <a:stretch>
            <a:fillRect/>
          </a:stretch>
        </p:blipFill>
        <p:spPr bwMode="auto">
          <a:xfrm>
            <a:off x="454168" y="3897815"/>
            <a:ext cx="635000" cy="719062"/>
          </a:xfrm>
          <a:prstGeom prst="rect">
            <a:avLst/>
          </a:prstGeom>
          <a:noFill/>
          <a:ln w="9525">
            <a:noFill/>
            <a:miter lim="800000"/>
            <a:headEnd/>
            <a:tailEnd/>
          </a:ln>
        </p:spPr>
      </p:pic>
      <p:pic>
        <p:nvPicPr>
          <p:cNvPr id="37" name="Picture 12" descr="Server"/>
          <p:cNvPicPr>
            <a:picLocks noChangeAspect="1" noChangeArrowheads="1"/>
          </p:cNvPicPr>
          <p:nvPr/>
        </p:nvPicPr>
        <p:blipFill>
          <a:blip r:embed="rId8" cstate="print"/>
          <a:srcRect/>
          <a:stretch>
            <a:fillRect/>
          </a:stretch>
        </p:blipFill>
        <p:spPr bwMode="auto">
          <a:xfrm>
            <a:off x="5915037" y="2036340"/>
            <a:ext cx="635000" cy="719062"/>
          </a:xfrm>
          <a:prstGeom prst="rect">
            <a:avLst/>
          </a:prstGeom>
          <a:noFill/>
          <a:ln w="9525">
            <a:noFill/>
            <a:miter lim="800000"/>
            <a:headEnd/>
            <a:tailEnd/>
          </a:ln>
        </p:spPr>
      </p:pic>
      <p:pic>
        <p:nvPicPr>
          <p:cNvPr id="40" name="Picture 12" descr="Server"/>
          <p:cNvPicPr>
            <a:picLocks noChangeAspect="1" noChangeArrowheads="1"/>
          </p:cNvPicPr>
          <p:nvPr/>
        </p:nvPicPr>
        <p:blipFill>
          <a:blip r:embed="rId8" cstate="print"/>
          <a:srcRect/>
          <a:stretch>
            <a:fillRect/>
          </a:stretch>
        </p:blipFill>
        <p:spPr bwMode="auto">
          <a:xfrm>
            <a:off x="807607" y="3914210"/>
            <a:ext cx="635000" cy="719062"/>
          </a:xfrm>
          <a:prstGeom prst="rect">
            <a:avLst/>
          </a:prstGeom>
          <a:noFill/>
          <a:ln w="9525">
            <a:noFill/>
            <a:miter lim="800000"/>
            <a:headEnd/>
            <a:tailEnd/>
          </a:ln>
        </p:spPr>
      </p:pic>
      <p:pic>
        <p:nvPicPr>
          <p:cNvPr id="41" name="Picture 12" descr="Server"/>
          <p:cNvPicPr>
            <a:picLocks noChangeAspect="1" noChangeArrowheads="1"/>
          </p:cNvPicPr>
          <p:nvPr/>
        </p:nvPicPr>
        <p:blipFill>
          <a:blip r:embed="rId8" cstate="print"/>
          <a:srcRect/>
          <a:stretch>
            <a:fillRect/>
          </a:stretch>
        </p:blipFill>
        <p:spPr bwMode="auto">
          <a:xfrm>
            <a:off x="1177258" y="3969151"/>
            <a:ext cx="635000" cy="719062"/>
          </a:xfrm>
          <a:prstGeom prst="rect">
            <a:avLst/>
          </a:prstGeom>
          <a:noFill/>
          <a:ln w="9525">
            <a:noFill/>
            <a:miter lim="800000"/>
            <a:headEnd/>
            <a:tailEnd/>
          </a:ln>
        </p:spPr>
      </p:pic>
      <p:sp>
        <p:nvSpPr>
          <p:cNvPr id="43" name="Text Box 158"/>
          <p:cNvSpPr txBox="1">
            <a:spLocks noChangeArrowheads="1"/>
          </p:cNvSpPr>
          <p:nvPr/>
        </p:nvSpPr>
        <p:spPr bwMode="auto">
          <a:xfrm>
            <a:off x="3985028" y="4907717"/>
            <a:ext cx="1107740" cy="276999"/>
          </a:xfrm>
          <a:prstGeom prst="rect">
            <a:avLst/>
          </a:prstGeom>
          <a:noFill/>
          <a:ln w="12700" algn="ctr">
            <a:noFill/>
            <a:miter lim="800000"/>
            <a:headEnd/>
            <a:tailEnd/>
          </a:ln>
        </p:spPr>
        <p:txBody>
          <a:bodyPr wrap="none">
            <a:spAutoFit/>
          </a:bodyPr>
          <a:lstStyle/>
          <a:p>
            <a:pPr algn="ctr"/>
            <a:r>
              <a:rPr lang="en-US" sz="1200" dirty="0" smtClean="0">
                <a:latin typeface="Calibri" pitchFamily="34" charset="0"/>
              </a:rPr>
              <a:t>Exchange Edge</a:t>
            </a:r>
            <a:endParaRPr lang="en-US" sz="1200" dirty="0">
              <a:latin typeface="Calibri" pitchFamily="34" charset="0"/>
            </a:endParaRPr>
          </a:p>
        </p:txBody>
      </p:sp>
      <p:pic>
        <p:nvPicPr>
          <p:cNvPr id="45" name="Picture 15" descr="Server Content Management"/>
          <p:cNvPicPr>
            <a:picLocks noChangeAspect="1" noChangeArrowheads="1"/>
          </p:cNvPicPr>
          <p:nvPr/>
        </p:nvPicPr>
        <p:blipFill>
          <a:blip r:embed="rId9"/>
          <a:srcRect/>
          <a:stretch>
            <a:fillRect/>
          </a:stretch>
        </p:blipFill>
        <p:spPr bwMode="auto">
          <a:xfrm>
            <a:off x="3964534" y="2006314"/>
            <a:ext cx="592137" cy="871537"/>
          </a:xfrm>
          <a:prstGeom prst="rect">
            <a:avLst/>
          </a:prstGeom>
          <a:noFill/>
          <a:ln w="9525">
            <a:noFill/>
            <a:miter lim="800000"/>
            <a:headEnd/>
            <a:tailEnd/>
          </a:ln>
        </p:spPr>
      </p:pic>
      <p:sp>
        <p:nvSpPr>
          <p:cNvPr id="46" name="Text Box 159"/>
          <p:cNvSpPr txBox="1">
            <a:spLocks noChangeArrowheads="1"/>
          </p:cNvSpPr>
          <p:nvPr/>
        </p:nvSpPr>
        <p:spPr bwMode="auto">
          <a:xfrm>
            <a:off x="3769097" y="3007646"/>
            <a:ext cx="1220859" cy="276999"/>
          </a:xfrm>
          <a:prstGeom prst="rect">
            <a:avLst/>
          </a:prstGeom>
          <a:noFill/>
          <a:ln w="12700" algn="ctr">
            <a:noFill/>
            <a:miter lim="800000"/>
            <a:headEnd/>
            <a:tailEnd/>
          </a:ln>
        </p:spPr>
        <p:txBody>
          <a:bodyPr wrap="square">
            <a:spAutoFit/>
          </a:bodyPr>
          <a:lstStyle/>
          <a:p>
            <a:pPr algn="ctr"/>
            <a:r>
              <a:rPr lang="en-US" sz="1200" dirty="0" smtClean="0">
                <a:latin typeface="Calibri" pitchFamily="34" charset="0"/>
              </a:rPr>
              <a:t>FOPE Gateway</a:t>
            </a:r>
            <a:endParaRPr lang="en-US" sz="1200" dirty="0">
              <a:latin typeface="Calibri" pitchFamily="34" charset="0"/>
            </a:endParaRPr>
          </a:p>
        </p:txBody>
      </p:sp>
      <p:cxnSp>
        <p:nvCxnSpPr>
          <p:cNvPr id="48" name="Straight Arrow Connector 47"/>
          <p:cNvCxnSpPr/>
          <p:nvPr/>
        </p:nvCxnSpPr>
        <p:spPr>
          <a:xfrm rot="10800000" flipV="1">
            <a:off x="4590848" y="2522620"/>
            <a:ext cx="1276816" cy="1131"/>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10800000" flipV="1">
            <a:off x="1877105" y="2610339"/>
            <a:ext cx="2052538" cy="1371601"/>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10800000" flipV="1">
            <a:off x="4707856" y="2892443"/>
            <a:ext cx="1070040" cy="1011676"/>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5400000">
            <a:off x="5432293" y="3403146"/>
            <a:ext cx="1089497" cy="9725"/>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grpSp>
        <p:nvGrpSpPr>
          <p:cNvPr id="16" name="Group 161"/>
          <p:cNvGrpSpPr>
            <a:grpSpLocks/>
          </p:cNvGrpSpPr>
          <p:nvPr/>
        </p:nvGrpSpPr>
        <p:grpSpPr bwMode="auto">
          <a:xfrm>
            <a:off x="5643661" y="4328220"/>
            <a:ext cx="576263" cy="512763"/>
            <a:chOff x="3219" y="1500"/>
            <a:chExt cx="349" cy="336"/>
          </a:xfrm>
        </p:grpSpPr>
        <p:pic>
          <p:nvPicPr>
            <p:cNvPr id="57" name="Picture 162" descr="server_01"/>
            <p:cNvPicPr>
              <a:picLocks noChangeAspect="1" noChangeArrowheads="1"/>
            </p:cNvPicPr>
            <p:nvPr/>
          </p:nvPicPr>
          <p:blipFill>
            <a:blip r:embed="rId4"/>
            <a:srcRect/>
            <a:stretch>
              <a:fillRect/>
            </a:stretch>
          </p:blipFill>
          <p:spPr bwMode="auto">
            <a:xfrm>
              <a:off x="3219" y="1500"/>
              <a:ext cx="228" cy="336"/>
            </a:xfrm>
            <a:prstGeom prst="rect">
              <a:avLst/>
            </a:prstGeom>
            <a:noFill/>
            <a:ln w="9525">
              <a:noFill/>
              <a:miter lim="800000"/>
              <a:headEnd/>
              <a:tailEnd/>
            </a:ln>
            <a:effectLst>
              <a:outerShdw dist="35921" dir="2700000" algn="ctr" rotWithShape="0">
                <a:schemeClr val="tx2">
                  <a:alpha val="50000"/>
                </a:schemeClr>
              </a:outerShdw>
            </a:effectLst>
          </p:spPr>
        </p:pic>
        <p:pic>
          <p:nvPicPr>
            <p:cNvPr id="58" name="Picture 163" descr="letter"/>
            <p:cNvPicPr>
              <a:picLocks noChangeAspect="1" noChangeArrowheads="1"/>
            </p:cNvPicPr>
            <p:nvPr/>
          </p:nvPicPr>
          <p:blipFill>
            <a:blip r:embed="rId5"/>
            <a:srcRect/>
            <a:stretch>
              <a:fillRect/>
            </a:stretch>
          </p:blipFill>
          <p:spPr bwMode="auto">
            <a:xfrm>
              <a:off x="3353" y="1591"/>
              <a:ext cx="215" cy="207"/>
            </a:xfrm>
            <a:prstGeom prst="rect">
              <a:avLst/>
            </a:prstGeom>
            <a:noFill/>
            <a:ln w="9525">
              <a:noFill/>
              <a:miter lim="800000"/>
              <a:headEnd/>
              <a:tailEnd/>
            </a:ln>
            <a:effectLst>
              <a:outerShdw dist="35921" dir="2700000" algn="ctr" rotWithShape="0">
                <a:schemeClr val="tx2">
                  <a:alpha val="50000"/>
                </a:schemeClr>
              </a:outerShdw>
            </a:effectLst>
          </p:spPr>
        </p:pic>
      </p:grpSp>
      <p:sp>
        <p:nvSpPr>
          <p:cNvPr id="59" name="Text Box 158"/>
          <p:cNvSpPr txBox="1">
            <a:spLocks noChangeArrowheads="1"/>
          </p:cNvSpPr>
          <p:nvPr/>
        </p:nvSpPr>
        <p:spPr bwMode="auto">
          <a:xfrm>
            <a:off x="5421479" y="4875840"/>
            <a:ext cx="1063176" cy="276999"/>
          </a:xfrm>
          <a:prstGeom prst="rect">
            <a:avLst/>
          </a:prstGeom>
          <a:noFill/>
          <a:ln w="12700" algn="ctr">
            <a:noFill/>
            <a:miter lim="800000"/>
            <a:headEnd/>
            <a:tailEnd/>
          </a:ln>
        </p:spPr>
        <p:txBody>
          <a:bodyPr wrap="none">
            <a:spAutoFit/>
          </a:bodyPr>
          <a:lstStyle/>
          <a:p>
            <a:pPr algn="ctr"/>
            <a:r>
              <a:rPr lang="en-US" sz="1200" dirty="0" smtClean="0">
                <a:latin typeface="Calibri" pitchFamily="34" charset="0"/>
              </a:rPr>
              <a:t>Exchange Hub</a:t>
            </a:r>
            <a:endParaRPr lang="en-US" sz="1200" dirty="0">
              <a:latin typeface="Calibri" pitchFamily="34" charset="0"/>
            </a:endParaRPr>
          </a:p>
        </p:txBody>
      </p:sp>
      <p:cxnSp>
        <p:nvCxnSpPr>
          <p:cNvPr id="65" name="Straight Arrow Connector 64"/>
          <p:cNvCxnSpPr/>
          <p:nvPr/>
        </p:nvCxnSpPr>
        <p:spPr>
          <a:xfrm>
            <a:off x="6226465" y="2922996"/>
            <a:ext cx="1175950" cy="1136765"/>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74" name="Down Arrow 73"/>
          <p:cNvSpPr/>
          <p:nvPr/>
        </p:nvSpPr>
        <p:spPr bwMode="auto">
          <a:xfrm>
            <a:off x="884883" y="2727073"/>
            <a:ext cx="593388" cy="1071686"/>
          </a:xfrm>
          <a:prstGeom prst="downArrow">
            <a:avLst/>
          </a:prstGeom>
          <a:solidFill>
            <a:schemeClr val="accent6">
              <a:lumMod val="75000"/>
            </a:schemeClr>
          </a:solidFill>
          <a:ln>
            <a:solidFill>
              <a:schemeClr val="accent4">
                <a:lumMod val="60000"/>
                <a:lumOff val="40000"/>
              </a:schemeClr>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chemeClr val="accent4">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75" name="Down Arrow 74"/>
          <p:cNvSpPr/>
          <p:nvPr/>
        </p:nvSpPr>
        <p:spPr bwMode="auto">
          <a:xfrm rot="16200000">
            <a:off x="2783038" y="4262603"/>
            <a:ext cx="593388" cy="1238657"/>
          </a:xfrm>
          <a:prstGeom prst="downArrow">
            <a:avLst/>
          </a:prstGeom>
          <a:solidFill>
            <a:schemeClr val="bg2">
              <a:lumMod val="75000"/>
            </a:schemeClr>
          </a:solidFill>
          <a:ln>
            <a:solidFill>
              <a:schemeClr val="accent4">
                <a:lumMod val="60000"/>
                <a:lumOff val="40000"/>
              </a:schemeClr>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chemeClr val="accent4">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77" name="Text Box 159"/>
          <p:cNvSpPr txBox="1">
            <a:spLocks noChangeArrowheads="1"/>
          </p:cNvSpPr>
          <p:nvPr/>
        </p:nvSpPr>
        <p:spPr bwMode="auto">
          <a:xfrm>
            <a:off x="585518" y="2764957"/>
            <a:ext cx="1181387" cy="276999"/>
          </a:xfrm>
          <a:prstGeom prst="rect">
            <a:avLst/>
          </a:prstGeom>
          <a:noFill/>
          <a:ln w="12700" algn="ctr">
            <a:noFill/>
            <a:miter lim="800000"/>
            <a:headEnd/>
            <a:tailEnd/>
          </a:ln>
        </p:spPr>
        <p:txBody>
          <a:bodyPr wrap="square">
            <a:spAutoFit/>
          </a:bodyPr>
          <a:lstStyle/>
          <a:p>
            <a:pPr algn="ctr"/>
            <a:r>
              <a:rPr lang="en-US" sz="1200" b="1" dirty="0" smtClean="0">
                <a:latin typeface="Calibri" pitchFamily="34" charset="0"/>
              </a:rPr>
              <a:t>Mail</a:t>
            </a:r>
            <a:endParaRPr lang="en-US" sz="1200" b="1" dirty="0">
              <a:latin typeface="Calibri" pitchFamily="34" charset="0"/>
            </a:endParaRPr>
          </a:p>
        </p:txBody>
      </p:sp>
      <p:sp>
        <p:nvSpPr>
          <p:cNvPr id="78" name="Text Box 159"/>
          <p:cNvSpPr txBox="1">
            <a:spLocks noChangeArrowheads="1"/>
          </p:cNvSpPr>
          <p:nvPr/>
        </p:nvSpPr>
        <p:spPr bwMode="auto">
          <a:xfrm>
            <a:off x="2399293" y="4759036"/>
            <a:ext cx="1181387" cy="276999"/>
          </a:xfrm>
          <a:prstGeom prst="rect">
            <a:avLst/>
          </a:prstGeom>
          <a:noFill/>
          <a:ln w="12700" algn="ctr">
            <a:noFill/>
            <a:miter lim="800000"/>
            <a:headEnd/>
            <a:tailEnd/>
          </a:ln>
        </p:spPr>
        <p:txBody>
          <a:bodyPr wrap="square">
            <a:spAutoFit/>
          </a:bodyPr>
          <a:lstStyle/>
          <a:p>
            <a:pPr algn="ctr"/>
            <a:r>
              <a:rPr lang="en-US" sz="1200" b="1" dirty="0" smtClean="0">
                <a:latin typeface="Calibri" pitchFamily="34" charset="0"/>
              </a:rPr>
              <a:t>Mail</a:t>
            </a:r>
            <a:endParaRPr lang="en-US" sz="1200" b="1" dirty="0">
              <a:latin typeface="Calibri" pitchFamily="34" charset="0"/>
            </a:endParaRPr>
          </a:p>
        </p:txBody>
      </p:sp>
      <p:sp>
        <p:nvSpPr>
          <p:cNvPr id="79" name="Text Box 159"/>
          <p:cNvSpPr txBox="1">
            <a:spLocks noChangeArrowheads="1"/>
          </p:cNvSpPr>
          <p:nvPr/>
        </p:nvSpPr>
        <p:spPr bwMode="auto">
          <a:xfrm>
            <a:off x="4678852" y="2247656"/>
            <a:ext cx="1181387" cy="276999"/>
          </a:xfrm>
          <a:prstGeom prst="rect">
            <a:avLst/>
          </a:prstGeom>
          <a:noFill/>
          <a:ln w="12700" algn="ctr">
            <a:noFill/>
            <a:miter lim="800000"/>
            <a:headEnd/>
            <a:tailEnd/>
          </a:ln>
        </p:spPr>
        <p:txBody>
          <a:bodyPr wrap="square">
            <a:spAutoFit/>
          </a:bodyPr>
          <a:lstStyle/>
          <a:p>
            <a:pPr algn="ctr"/>
            <a:r>
              <a:rPr lang="en-US" sz="1200" b="1" dirty="0" smtClean="0">
                <a:latin typeface="Calibri" pitchFamily="34" charset="0"/>
              </a:rPr>
              <a:t>Spam policy</a:t>
            </a:r>
            <a:endParaRPr lang="en-US" sz="1200" b="1" dirty="0">
              <a:latin typeface="Calibri" pitchFamily="34" charset="0"/>
            </a:endParaRPr>
          </a:p>
        </p:txBody>
      </p:sp>
      <p:sp>
        <p:nvSpPr>
          <p:cNvPr id="81" name="Text Box 159"/>
          <p:cNvSpPr txBox="1">
            <a:spLocks noChangeArrowheads="1"/>
          </p:cNvSpPr>
          <p:nvPr/>
        </p:nvSpPr>
        <p:spPr bwMode="auto">
          <a:xfrm>
            <a:off x="2899421" y="2799301"/>
            <a:ext cx="1181387" cy="276999"/>
          </a:xfrm>
          <a:prstGeom prst="rect">
            <a:avLst/>
          </a:prstGeom>
          <a:noFill/>
          <a:ln w="12700" algn="ctr">
            <a:noFill/>
            <a:miter lim="800000"/>
            <a:headEnd/>
            <a:tailEnd/>
          </a:ln>
        </p:spPr>
        <p:txBody>
          <a:bodyPr wrap="square">
            <a:spAutoFit/>
          </a:bodyPr>
          <a:lstStyle/>
          <a:p>
            <a:pPr algn="ctr"/>
            <a:r>
              <a:rPr lang="en-US" sz="1200" b="1" dirty="0" smtClean="0">
                <a:latin typeface="Calibri" pitchFamily="34" charset="0"/>
              </a:rPr>
              <a:t>Spam policy</a:t>
            </a:r>
            <a:endParaRPr lang="en-US" sz="1200" b="1" dirty="0">
              <a:latin typeface="Calibri" pitchFamily="34" charset="0"/>
            </a:endParaRPr>
          </a:p>
        </p:txBody>
      </p:sp>
      <p:sp>
        <p:nvSpPr>
          <p:cNvPr id="82" name="Text Box 159"/>
          <p:cNvSpPr txBox="1">
            <a:spLocks noChangeArrowheads="1"/>
          </p:cNvSpPr>
          <p:nvPr/>
        </p:nvSpPr>
        <p:spPr bwMode="auto">
          <a:xfrm>
            <a:off x="4741100" y="3375234"/>
            <a:ext cx="2721736" cy="276999"/>
          </a:xfrm>
          <a:prstGeom prst="rect">
            <a:avLst/>
          </a:prstGeom>
          <a:noFill/>
          <a:ln w="12700" algn="ctr">
            <a:noFill/>
            <a:miter lim="800000"/>
            <a:headEnd/>
            <a:tailEnd/>
          </a:ln>
        </p:spPr>
        <p:txBody>
          <a:bodyPr wrap="square">
            <a:spAutoFit/>
          </a:bodyPr>
          <a:lstStyle/>
          <a:p>
            <a:pPr algn="ctr"/>
            <a:r>
              <a:rPr lang="en-US" sz="1200" b="1" dirty="0" smtClean="0">
                <a:latin typeface="Calibri" pitchFamily="34" charset="0"/>
              </a:rPr>
              <a:t>Full Management Policy</a:t>
            </a:r>
            <a:endParaRPr lang="en-US" sz="1200" b="1" dirty="0">
              <a:latin typeface="Calibri" pitchFamily="34" charset="0"/>
            </a:endParaRPr>
          </a:p>
        </p:txBody>
      </p:sp>
      <p:pic>
        <p:nvPicPr>
          <p:cNvPr id="51" name="Picture 16" descr="shield"/>
          <p:cNvPicPr>
            <a:picLocks noChangeAspect="1" noChangeArrowheads="1"/>
          </p:cNvPicPr>
          <p:nvPr/>
        </p:nvPicPr>
        <p:blipFill>
          <a:blip r:embed="rId10"/>
          <a:srcRect/>
          <a:stretch>
            <a:fillRect/>
          </a:stretch>
        </p:blipFill>
        <p:spPr bwMode="auto">
          <a:xfrm>
            <a:off x="923973" y="4152761"/>
            <a:ext cx="548154" cy="548154"/>
          </a:xfrm>
          <a:prstGeom prst="rect">
            <a:avLst/>
          </a:prstGeom>
          <a:noFill/>
          <a:ln w="9525">
            <a:noFill/>
            <a:miter lim="800000"/>
            <a:headEnd/>
            <a:tailEnd/>
          </a:ln>
        </p:spPr>
      </p:pic>
      <p:pic>
        <p:nvPicPr>
          <p:cNvPr id="55" name="Picture 16" descr="shield"/>
          <p:cNvPicPr>
            <a:picLocks noChangeAspect="1" noChangeArrowheads="1"/>
          </p:cNvPicPr>
          <p:nvPr/>
        </p:nvPicPr>
        <p:blipFill>
          <a:blip r:embed="rId10"/>
          <a:srcRect/>
          <a:stretch>
            <a:fillRect/>
          </a:stretch>
        </p:blipFill>
        <p:spPr bwMode="auto">
          <a:xfrm>
            <a:off x="3996036" y="4529751"/>
            <a:ext cx="351060" cy="351060"/>
          </a:xfrm>
          <a:prstGeom prst="rect">
            <a:avLst/>
          </a:prstGeom>
          <a:noFill/>
          <a:ln w="9525">
            <a:noFill/>
            <a:miter lim="800000"/>
            <a:headEnd/>
            <a:tailEnd/>
          </a:ln>
        </p:spPr>
      </p:pic>
      <p:pic>
        <p:nvPicPr>
          <p:cNvPr id="56" name="Picture 16" descr="shield"/>
          <p:cNvPicPr>
            <a:picLocks noChangeAspect="1" noChangeArrowheads="1"/>
          </p:cNvPicPr>
          <p:nvPr/>
        </p:nvPicPr>
        <p:blipFill>
          <a:blip r:embed="rId10"/>
          <a:srcRect/>
          <a:stretch>
            <a:fillRect/>
          </a:stretch>
        </p:blipFill>
        <p:spPr bwMode="auto">
          <a:xfrm>
            <a:off x="5463888" y="4553815"/>
            <a:ext cx="351060" cy="351060"/>
          </a:xfrm>
          <a:prstGeom prst="rect">
            <a:avLst/>
          </a:prstGeom>
          <a:noFill/>
          <a:ln w="9525">
            <a:noFill/>
            <a:miter lim="800000"/>
            <a:headEnd/>
            <a:tailEnd/>
          </a:ln>
        </p:spPr>
      </p:pic>
      <p:pic>
        <p:nvPicPr>
          <p:cNvPr id="60" name="Picture 16" descr="shield"/>
          <p:cNvPicPr>
            <a:picLocks noChangeAspect="1" noChangeArrowheads="1"/>
          </p:cNvPicPr>
          <p:nvPr/>
        </p:nvPicPr>
        <p:blipFill>
          <a:blip r:embed="rId10"/>
          <a:srcRect/>
          <a:stretch>
            <a:fillRect/>
          </a:stretch>
        </p:blipFill>
        <p:spPr bwMode="auto">
          <a:xfrm>
            <a:off x="7044035" y="4609962"/>
            <a:ext cx="351060" cy="351060"/>
          </a:xfrm>
          <a:prstGeom prst="rect">
            <a:avLst/>
          </a:prstGeom>
          <a:noFill/>
          <a:ln w="9525">
            <a:noFill/>
            <a:miter lim="800000"/>
            <a:headEnd/>
            <a:tailEnd/>
          </a:ln>
        </p:spPr>
      </p:pic>
      <p:pic>
        <p:nvPicPr>
          <p:cNvPr id="61" name="Picture 16" descr="D:\Pennie's documents\MS Image\NEWFeb15\Windows_Vista_Icons_ for_Marketing_use\Vista Icons off the web\mblctr.exe_I0064_0409.png"/>
          <p:cNvPicPr>
            <a:picLocks noChangeAspect="1" noChangeArrowheads="1"/>
          </p:cNvPicPr>
          <p:nvPr/>
        </p:nvPicPr>
        <p:blipFill>
          <a:blip r:embed="rId11"/>
          <a:srcRect/>
          <a:stretch>
            <a:fillRect/>
          </a:stretch>
        </p:blipFill>
        <p:spPr bwMode="auto">
          <a:xfrm>
            <a:off x="4953264" y="1796715"/>
            <a:ext cx="522706" cy="522706"/>
          </a:xfrm>
          <a:prstGeom prst="rect">
            <a:avLst/>
          </a:prstGeom>
          <a:noFill/>
        </p:spPr>
      </p:pic>
      <p:pic>
        <p:nvPicPr>
          <p:cNvPr id="64" name="Picture 16" descr="D:\Pennie's documents\MS Image\NEWFeb15\Windows_Vista_Icons_ for_Marketing_use\Vista Icons off the web\mblctr.exe_I0064_0409.png"/>
          <p:cNvPicPr>
            <a:picLocks noChangeAspect="1" noChangeArrowheads="1"/>
          </p:cNvPicPr>
          <p:nvPr/>
        </p:nvPicPr>
        <p:blipFill>
          <a:blip r:embed="rId11"/>
          <a:srcRect/>
          <a:stretch>
            <a:fillRect/>
          </a:stretch>
        </p:blipFill>
        <p:spPr bwMode="auto">
          <a:xfrm>
            <a:off x="5105664" y="2927683"/>
            <a:ext cx="522706" cy="522706"/>
          </a:xfrm>
          <a:prstGeom prst="rect">
            <a:avLst/>
          </a:prstGeom>
          <a:noFill/>
        </p:spPr>
      </p:pic>
      <p:pic>
        <p:nvPicPr>
          <p:cNvPr id="66" name="Picture 16" descr="D:\Pennie's documents\MS Image\NEWFeb15\Windows_Vista_Icons_ for_Marketing_use\Vista Icons off the web\mblctr.exe_I0064_0409.png"/>
          <p:cNvPicPr>
            <a:picLocks noChangeAspect="1" noChangeArrowheads="1"/>
          </p:cNvPicPr>
          <p:nvPr/>
        </p:nvPicPr>
        <p:blipFill>
          <a:blip r:embed="rId11"/>
          <a:srcRect/>
          <a:stretch>
            <a:fillRect/>
          </a:stretch>
        </p:blipFill>
        <p:spPr bwMode="auto">
          <a:xfrm>
            <a:off x="5699222" y="2895599"/>
            <a:ext cx="522706" cy="522706"/>
          </a:xfrm>
          <a:prstGeom prst="rect">
            <a:avLst/>
          </a:prstGeom>
          <a:noFill/>
        </p:spPr>
      </p:pic>
      <p:pic>
        <p:nvPicPr>
          <p:cNvPr id="67" name="Picture 16" descr="D:\Pennie's documents\MS Image\NEWFeb15\Windows_Vista_Icons_ for_Marketing_use\Vista Icons off the web\mblctr.exe_I0064_0409.png"/>
          <p:cNvPicPr>
            <a:picLocks noChangeAspect="1" noChangeArrowheads="1"/>
          </p:cNvPicPr>
          <p:nvPr/>
        </p:nvPicPr>
        <p:blipFill>
          <a:blip r:embed="rId11"/>
          <a:srcRect/>
          <a:stretch>
            <a:fillRect/>
          </a:stretch>
        </p:blipFill>
        <p:spPr bwMode="auto">
          <a:xfrm>
            <a:off x="6389033" y="3007894"/>
            <a:ext cx="522706" cy="522706"/>
          </a:xfrm>
          <a:prstGeom prst="rect">
            <a:avLst/>
          </a:prstGeom>
          <a:noFill/>
        </p:spPr>
      </p:pic>
      <p:pic>
        <p:nvPicPr>
          <p:cNvPr id="68" name="Picture 16" descr="D:\Pennie's documents\MS Image\NEWFeb15\Windows_Vista_Icons_ for_Marketing_use\Vista Icons off the web\mblctr.exe_I0064_0409.png"/>
          <p:cNvPicPr>
            <a:picLocks noChangeAspect="1" noChangeArrowheads="1"/>
          </p:cNvPicPr>
          <p:nvPr/>
        </p:nvPicPr>
        <p:blipFill>
          <a:blip r:embed="rId11"/>
          <a:srcRect/>
          <a:stretch>
            <a:fillRect/>
          </a:stretch>
        </p:blipFill>
        <p:spPr bwMode="auto">
          <a:xfrm>
            <a:off x="2851749" y="3015915"/>
            <a:ext cx="522706" cy="522706"/>
          </a:xfrm>
          <a:prstGeom prst="rect">
            <a:avLst/>
          </a:prstGeom>
          <a:noFill/>
        </p:spPr>
      </p:pic>
      <p:pic>
        <p:nvPicPr>
          <p:cNvPr id="70" name="Picture 3"/>
          <p:cNvPicPr>
            <a:picLocks noChangeAspect="1" noChangeArrowheads="1"/>
          </p:cNvPicPr>
          <p:nvPr/>
        </p:nvPicPr>
        <p:blipFill>
          <a:blip r:embed="rId12"/>
          <a:srcRect/>
          <a:stretch>
            <a:fillRect/>
          </a:stretch>
        </p:blipFill>
        <p:spPr bwMode="auto">
          <a:xfrm>
            <a:off x="3444464" y="5343135"/>
            <a:ext cx="1255224" cy="389889"/>
          </a:xfrm>
          <a:prstGeom prst="rect">
            <a:avLst/>
          </a:prstGeom>
          <a:noFill/>
          <a:ln w="9525">
            <a:noFill/>
            <a:miter lim="800000"/>
            <a:headEnd/>
            <a:tailEnd/>
          </a:ln>
          <a:effectLst/>
        </p:spPr>
      </p:pic>
      <p:sp>
        <p:nvSpPr>
          <p:cNvPr id="73" name="Rectangle 1024015"/>
          <p:cNvSpPr>
            <a:spLocks noChangeArrowheads="1"/>
          </p:cNvSpPr>
          <p:nvPr/>
        </p:nvSpPr>
        <p:spPr bwMode="gray">
          <a:xfrm>
            <a:off x="3693838" y="5630403"/>
            <a:ext cx="3496889" cy="339115"/>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400" dirty="0" smtClean="0"/>
              <a:t>Protection 2010 for Exchange Server</a:t>
            </a:r>
          </a:p>
        </p:txBody>
      </p:sp>
      <p:pic>
        <p:nvPicPr>
          <p:cNvPr id="62" name="Picture 20" descr="https://mediabank.partners.extranet.microsoft.com/transfer/rad2A795/1/Forefront-OPExch_h_rgb.png"/>
          <p:cNvPicPr>
            <a:picLocks noChangeAspect="1" noChangeArrowheads="1"/>
          </p:cNvPicPr>
          <p:nvPr/>
        </p:nvPicPr>
        <p:blipFill>
          <a:blip r:embed="rId13" cstate="print">
            <a:lum bright="100000" contrast="100000"/>
            <a:extLst>
              <a:ext uri="28A0092B-C50C-407e-A947-70E740481C1C">
                <a14:useLocalDpi xmlns="" xmlns:a14="http://schemas.microsoft.com/office/drawing/2007/7/7/main" val="0"/>
              </a:ext>
            </a:extLst>
          </a:blip>
          <a:srcRect/>
          <a:stretch>
            <a:fillRect/>
          </a:stretch>
        </p:blipFill>
        <p:spPr bwMode="auto">
          <a:xfrm>
            <a:off x="625689" y="5399984"/>
            <a:ext cx="1767133" cy="376973"/>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sp>
        <p:nvSpPr>
          <p:cNvPr id="69" name="TextBox 68"/>
          <p:cNvSpPr txBox="1"/>
          <p:nvPr/>
        </p:nvSpPr>
        <p:spPr>
          <a:xfrm>
            <a:off x="6627958" y="2073448"/>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72" name="Picture 12" descr="https://mediabank.partners.extranet.microsoft.com/transfer/rad2A795/6/Forefront-ProtectionMgr_h_rgb.png"/>
          <p:cNvPicPr>
            <a:picLocks noChangeAspect="1" noChangeArrowheads="1"/>
          </p:cNvPicPr>
          <p:nvPr/>
        </p:nvPicPr>
        <p:blipFill>
          <a:blip r:embed="rId14" cstate="print">
            <a:extLst>
              <a:ext uri="28A0092B-C50C-407e-A947-70E740481C1C">
                <a14:useLocalDpi xmlns="" xmlns:a14="http://schemas.microsoft.com/office/drawing/2007/7/7/main" val="0"/>
              </a:ext>
            </a:extLst>
          </a:blip>
          <a:srcRect/>
          <a:stretch>
            <a:fillRect/>
          </a:stretch>
        </p:blipFill>
        <p:spPr bwMode="auto">
          <a:xfrm>
            <a:off x="6682717" y="2115927"/>
            <a:ext cx="1343026" cy="401164"/>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76" name="Picture 6" descr="https://mediabank.partners.extranet.microsoft.com/transfer/rad2A795/3/Forefront-Protect10-ExchSrvr_h_rgb.png"/>
          <p:cNvPicPr>
            <a:picLocks noChangeAspect="1" noChangeArrowheads="1"/>
          </p:cNvPicPr>
          <p:nvPr/>
        </p:nvPicPr>
        <p:blipFill>
          <a:blip r:embed="rId15" cstate="print">
            <a:extLst>
              <a:ext uri="28A0092B-C50C-407e-A947-70E740481C1C">
                <a14:useLocalDpi xmlns="" xmlns:a14="http://schemas.microsoft.com/office/drawing/2007/7/7/main" val="0"/>
              </a:ext>
            </a:extLst>
          </a:blip>
          <a:srcRect/>
          <a:stretch>
            <a:fillRect/>
          </a:stretch>
        </p:blipFill>
        <p:spPr bwMode="auto">
          <a:xfrm>
            <a:off x="450387" y="5281078"/>
            <a:ext cx="243696" cy="4572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linds(horizontal)">
                                      <p:cBhvr>
                                        <p:cTn id="7" dur="500"/>
                                        <p:tgtEl>
                                          <p:spTgt spid="51"/>
                                        </p:tgtEl>
                                      </p:cBhvr>
                                    </p:animEffect>
                                  </p:childTnLst>
                                </p:cTn>
                              </p:par>
                              <p:par>
                                <p:cTn id="8" presetID="3" presetClass="entr" presetSubtype="1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blinds(horizontal)">
                                      <p:cBhvr>
                                        <p:cTn id="10" dur="500"/>
                                        <p:tgtEl>
                                          <p:spTgt spid="55"/>
                                        </p:tgtEl>
                                      </p:cBhvr>
                                    </p:animEffect>
                                  </p:childTnLst>
                                </p:cTn>
                              </p:par>
                              <p:par>
                                <p:cTn id="11" presetID="3" presetClass="entr" presetSubtype="1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blinds(horizontal)">
                                      <p:cBhvr>
                                        <p:cTn id="13" dur="500"/>
                                        <p:tgtEl>
                                          <p:spTgt spid="56"/>
                                        </p:tgtEl>
                                      </p:cBhvr>
                                    </p:animEffect>
                                  </p:childTnLst>
                                </p:cTn>
                              </p:par>
                              <p:par>
                                <p:cTn id="14" presetID="3" presetClass="entr" presetSubtype="10"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blinds(horizontal)">
                                      <p:cBhvr>
                                        <p:cTn id="16" dur="500"/>
                                        <p:tgtEl>
                                          <p:spTgt spid="60"/>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box(in)">
                                      <p:cBhvr>
                                        <p:cTn id="21" dur="500"/>
                                        <p:tgtEl>
                                          <p:spTgt spid="37"/>
                                        </p:tgtEl>
                                      </p:cBhvr>
                                    </p:animEffect>
                                  </p:childTnLst>
                                </p:cTn>
                              </p:par>
                              <p:par>
                                <p:cTn id="22" presetID="10" presetClass="entr" presetSubtype="0" fill="hold"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2000"/>
                                        <p:tgtEl>
                                          <p:spTgt spid="7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2000"/>
                                        <p:tgtEl>
                                          <p:spTgt spid="6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box(in)">
                                      <p:cBhvr>
                                        <p:cTn id="32" dur="500"/>
                                        <p:tgtEl>
                                          <p:spTgt spid="61"/>
                                        </p:tgtEl>
                                      </p:cBhvr>
                                    </p:animEffect>
                                  </p:childTnLst>
                                </p:cTn>
                              </p:par>
                              <p:par>
                                <p:cTn id="33" presetID="4" presetClass="entr" presetSubtype="16" fill="hold" nodeType="with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box(in)">
                                      <p:cBhvr>
                                        <p:cTn id="35" dur="500"/>
                                        <p:tgtEl>
                                          <p:spTgt spid="79"/>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box(in)">
                                      <p:cBhvr>
                                        <p:cTn id="40" dur="500"/>
                                        <p:tgtEl>
                                          <p:spTgt spid="68"/>
                                        </p:tgtEl>
                                      </p:cBhvr>
                                    </p:animEffect>
                                  </p:childTnLst>
                                </p:cTn>
                              </p:par>
                              <p:par>
                                <p:cTn id="41" presetID="4" presetClass="entr" presetSubtype="16" fill="hold"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box(in)">
                                      <p:cBhvr>
                                        <p:cTn id="43" dur="500"/>
                                        <p:tgtEl>
                                          <p:spTgt spid="48"/>
                                        </p:tgtEl>
                                      </p:cBhvr>
                                    </p:animEffect>
                                  </p:childTnLst>
                                </p:cTn>
                              </p:par>
                              <p:par>
                                <p:cTn id="44" presetID="4" presetClass="entr" presetSubtype="16" fill="hold"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box(in)">
                                      <p:cBhvr>
                                        <p:cTn id="46" dur="500"/>
                                        <p:tgtEl>
                                          <p:spTgt spid="46"/>
                                        </p:tgtEl>
                                      </p:cBhvr>
                                    </p:animEffect>
                                  </p:childTnLst>
                                </p:cTn>
                              </p:par>
                              <p:par>
                                <p:cTn id="47" presetID="4" presetClass="entr" presetSubtype="16"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box(in)">
                                      <p:cBhvr>
                                        <p:cTn id="49" dur="500"/>
                                        <p:tgtEl>
                                          <p:spTgt spid="45"/>
                                        </p:tgtEl>
                                      </p:cBhvr>
                                    </p:animEffect>
                                  </p:childTnLst>
                                </p:cTn>
                              </p:par>
                              <p:par>
                                <p:cTn id="50" presetID="4" presetClass="entr" presetSubtype="16" fill="hold" nodeType="with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box(in)">
                                      <p:cBhvr>
                                        <p:cTn id="52" dur="500"/>
                                        <p:tgtEl>
                                          <p:spTgt spid="81"/>
                                        </p:tgtEl>
                                      </p:cBhvr>
                                    </p:animEffect>
                                  </p:childTnLst>
                                </p:cTn>
                              </p:par>
                              <p:par>
                                <p:cTn id="53" presetID="4" presetClass="entr" presetSubtype="16" fill="hold" nodeType="withEffect">
                                  <p:stCondLst>
                                    <p:cond delay="0"/>
                                  </p:stCondLst>
                                  <p:childTnLst>
                                    <p:set>
                                      <p:cBhvr>
                                        <p:cTn id="54" dur="1" fill="hold">
                                          <p:stCondLst>
                                            <p:cond delay="0"/>
                                          </p:stCondLst>
                                        </p:cTn>
                                        <p:tgtEl>
                                          <p:spTgt spid="82"/>
                                        </p:tgtEl>
                                        <p:attrNameLst>
                                          <p:attrName>style.visibility</p:attrName>
                                        </p:attrNameLst>
                                      </p:cBhvr>
                                      <p:to>
                                        <p:strVal val="visible"/>
                                      </p:to>
                                    </p:set>
                                    <p:animEffect transition="in" filter="box(in)">
                                      <p:cBhvr>
                                        <p:cTn id="55" dur="500"/>
                                        <p:tgtEl>
                                          <p:spTgt spid="82"/>
                                        </p:tgtEl>
                                      </p:cBhvr>
                                    </p:animEffect>
                                  </p:childTnLst>
                                </p:cTn>
                              </p:par>
                              <p:par>
                                <p:cTn id="56" presetID="4" presetClass="entr" presetSubtype="16" fill="hold" nodeType="with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box(in)">
                                      <p:cBhvr>
                                        <p:cTn id="58" dur="500"/>
                                        <p:tgtEl>
                                          <p:spTgt spid="67"/>
                                        </p:tgtEl>
                                      </p:cBhvr>
                                    </p:animEffect>
                                  </p:childTnLst>
                                </p:cTn>
                              </p:par>
                              <p:par>
                                <p:cTn id="59" presetID="4" presetClass="entr" presetSubtype="16" fill="hold" nodeType="with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box(in)">
                                      <p:cBhvr>
                                        <p:cTn id="61" dur="500"/>
                                        <p:tgtEl>
                                          <p:spTgt spid="66"/>
                                        </p:tgtEl>
                                      </p:cBhvr>
                                    </p:animEffect>
                                  </p:childTnLst>
                                </p:cTn>
                              </p:par>
                              <p:par>
                                <p:cTn id="62" presetID="4" presetClass="entr" presetSubtype="16" fill="hold"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box(in)">
                                      <p:cBhvr>
                                        <p:cTn id="64" dur="500"/>
                                        <p:tgtEl>
                                          <p:spTgt spid="64"/>
                                        </p:tgtEl>
                                      </p:cBhvr>
                                    </p:animEffect>
                                  </p:childTnLst>
                                </p:cTn>
                              </p:par>
                              <p:par>
                                <p:cTn id="65" presetID="4" presetClass="entr" presetSubtype="16"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box(in)">
                                      <p:cBhvr>
                                        <p:cTn id="67" dur="500"/>
                                        <p:tgtEl>
                                          <p:spTgt spid="49"/>
                                        </p:tgtEl>
                                      </p:cBhvr>
                                    </p:animEffect>
                                  </p:childTnLst>
                                </p:cTn>
                              </p:par>
                              <p:par>
                                <p:cTn id="68" presetID="4" presetClass="entr" presetSubtype="16" fill="hold"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box(in)">
                                      <p:cBhvr>
                                        <p:cTn id="70" dur="500"/>
                                        <p:tgtEl>
                                          <p:spTgt spid="52"/>
                                        </p:tgtEl>
                                      </p:cBhvr>
                                    </p:animEffect>
                                  </p:childTnLst>
                                </p:cTn>
                              </p:par>
                              <p:par>
                                <p:cTn id="71" presetID="4" presetClass="entr" presetSubtype="16" fill="hold" nodeType="with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box(in)">
                                      <p:cBhvr>
                                        <p:cTn id="73" dur="500"/>
                                        <p:tgtEl>
                                          <p:spTgt spid="54"/>
                                        </p:tgtEl>
                                      </p:cBhvr>
                                    </p:animEffect>
                                  </p:childTnLst>
                                </p:cTn>
                              </p:par>
                              <p:par>
                                <p:cTn id="74" presetID="4" presetClass="entr" presetSubtype="16" fill="hold" nodeType="with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box(in)">
                                      <p:cBhvr>
                                        <p:cTn id="7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458214" y="1622358"/>
            <a:ext cx="156779" cy="569913"/>
            <a:chOff x="2845" y="1101"/>
            <a:chExt cx="94" cy="458"/>
          </a:xfrm>
        </p:grpSpPr>
        <p:sp>
          <p:nvSpPr>
            <p:cNvPr id="147459" name="Line 3"/>
            <p:cNvSpPr>
              <a:spLocks noChangeShapeType="1"/>
            </p:cNvSpPr>
            <p:nvPr/>
          </p:nvSpPr>
          <p:spPr bwMode="auto">
            <a:xfrm flipH="1" flipV="1">
              <a:off x="2938" y="1101"/>
              <a:ext cx="1" cy="458"/>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sp>
          <p:nvSpPr>
            <p:cNvPr id="147460" name="Line 4"/>
            <p:cNvSpPr>
              <a:spLocks noChangeShapeType="1"/>
            </p:cNvSpPr>
            <p:nvPr/>
          </p:nvSpPr>
          <p:spPr bwMode="auto">
            <a:xfrm flipH="1" flipV="1">
              <a:off x="2845" y="1112"/>
              <a:ext cx="2" cy="447"/>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grpSp>
      <p:grpSp>
        <p:nvGrpSpPr>
          <p:cNvPr id="3" name="Group 5"/>
          <p:cNvGrpSpPr>
            <a:grpSpLocks/>
          </p:cNvGrpSpPr>
          <p:nvPr/>
        </p:nvGrpSpPr>
        <p:grpSpPr bwMode="auto">
          <a:xfrm>
            <a:off x="4459822" y="4009958"/>
            <a:ext cx="219952" cy="889000"/>
            <a:chOff x="2846" y="2704"/>
            <a:chExt cx="81" cy="458"/>
          </a:xfrm>
        </p:grpSpPr>
        <p:sp>
          <p:nvSpPr>
            <p:cNvPr id="147462" name="Line 6"/>
            <p:cNvSpPr>
              <a:spLocks noChangeShapeType="1"/>
            </p:cNvSpPr>
            <p:nvPr/>
          </p:nvSpPr>
          <p:spPr bwMode="auto">
            <a:xfrm flipH="1" flipV="1">
              <a:off x="2922" y="2704"/>
              <a:ext cx="5" cy="452"/>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463" name="Line 7"/>
            <p:cNvSpPr>
              <a:spLocks noChangeShapeType="1"/>
            </p:cNvSpPr>
            <p:nvPr/>
          </p:nvSpPr>
          <p:spPr bwMode="auto">
            <a:xfrm flipV="1">
              <a:off x="2846" y="2704"/>
              <a:ext cx="0" cy="458"/>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grpSp>
      <p:sp>
        <p:nvSpPr>
          <p:cNvPr id="147464" name="Line 8"/>
          <p:cNvSpPr>
            <a:spLocks noChangeShapeType="1"/>
          </p:cNvSpPr>
          <p:nvPr/>
        </p:nvSpPr>
        <p:spPr bwMode="auto">
          <a:xfrm>
            <a:off x="7628484" y="887346"/>
            <a:ext cx="0" cy="1425575"/>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sp>
        <p:nvSpPr>
          <p:cNvPr id="147465" name="Line 9"/>
          <p:cNvSpPr>
            <a:spLocks noChangeShapeType="1"/>
          </p:cNvSpPr>
          <p:nvPr/>
        </p:nvSpPr>
        <p:spPr bwMode="auto">
          <a:xfrm>
            <a:off x="1389609" y="901632"/>
            <a:ext cx="0" cy="1558925"/>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466" name="Line 10"/>
          <p:cNvSpPr>
            <a:spLocks noChangeShapeType="1"/>
          </p:cNvSpPr>
          <p:nvPr/>
        </p:nvSpPr>
        <p:spPr bwMode="auto">
          <a:xfrm>
            <a:off x="7638009" y="3832158"/>
            <a:ext cx="7938" cy="1490663"/>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467" name="Line 11"/>
          <p:cNvSpPr>
            <a:spLocks noChangeShapeType="1"/>
          </p:cNvSpPr>
          <p:nvPr/>
        </p:nvSpPr>
        <p:spPr bwMode="auto">
          <a:xfrm>
            <a:off x="1389609" y="3908358"/>
            <a:ext cx="0" cy="1417638"/>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468" name="Freeform 12"/>
          <p:cNvSpPr>
            <a:spLocks/>
          </p:cNvSpPr>
          <p:nvPr/>
        </p:nvSpPr>
        <p:spPr bwMode="auto">
          <a:xfrm>
            <a:off x="1389608" y="5131805"/>
            <a:ext cx="1403465" cy="369332"/>
          </a:xfrm>
          <a:custGeom>
            <a:avLst/>
            <a:gdLst/>
            <a:ahLst/>
            <a:cxnLst>
              <a:cxn ang="0">
                <a:pos x="0" y="96"/>
              </a:cxn>
              <a:cxn ang="0">
                <a:pos x="312" y="96"/>
              </a:cxn>
              <a:cxn ang="0">
                <a:pos x="360" y="6"/>
              </a:cxn>
              <a:cxn ang="0">
                <a:pos x="414" y="180"/>
              </a:cxn>
              <a:cxn ang="0">
                <a:pos x="468" y="0"/>
              </a:cxn>
              <a:cxn ang="0">
                <a:pos x="504" y="90"/>
              </a:cxn>
              <a:cxn ang="0">
                <a:pos x="846" y="90"/>
              </a:cxn>
            </a:cxnLst>
            <a:rect l="0" t="0" r="r" b="b"/>
            <a:pathLst>
              <a:path w="846" h="180">
                <a:moveTo>
                  <a:pt x="0" y="96"/>
                </a:moveTo>
                <a:lnTo>
                  <a:pt x="312" y="96"/>
                </a:lnTo>
                <a:lnTo>
                  <a:pt x="360" y="6"/>
                </a:lnTo>
                <a:lnTo>
                  <a:pt x="414" y="180"/>
                </a:lnTo>
                <a:lnTo>
                  <a:pt x="468" y="0"/>
                </a:lnTo>
                <a:lnTo>
                  <a:pt x="504" y="90"/>
                </a:lnTo>
                <a:lnTo>
                  <a:pt x="846" y="90"/>
                </a:lnTo>
              </a:path>
            </a:pathLst>
          </a:custGeom>
          <a:noFill/>
          <a:ln w="12700" cap="flat" cmpd="sng">
            <a:solidFill>
              <a:schemeClr val="tx2"/>
            </a:solidFill>
            <a:prstDash val="solid"/>
            <a:round/>
            <a:headEnd/>
            <a:tailEnd/>
          </a:ln>
          <a:effectLst/>
        </p:spPr>
        <p:txBody>
          <a:bodyPr wrap="square" anchor="ctr">
            <a:spAutoFit/>
          </a:bodyPr>
          <a:lstStyle/>
          <a:p>
            <a:endParaRPr lang="en-US"/>
          </a:p>
        </p:txBody>
      </p:sp>
      <p:sp>
        <p:nvSpPr>
          <p:cNvPr id="147469" name="Freeform 13"/>
          <p:cNvSpPr>
            <a:spLocks/>
          </p:cNvSpPr>
          <p:nvPr/>
        </p:nvSpPr>
        <p:spPr bwMode="auto">
          <a:xfrm>
            <a:off x="6325984" y="5131805"/>
            <a:ext cx="1312025" cy="369332"/>
          </a:xfrm>
          <a:custGeom>
            <a:avLst/>
            <a:gdLst/>
            <a:ahLst/>
            <a:cxnLst>
              <a:cxn ang="0">
                <a:pos x="0" y="96"/>
              </a:cxn>
              <a:cxn ang="0">
                <a:pos x="312" y="96"/>
              </a:cxn>
              <a:cxn ang="0">
                <a:pos x="360" y="6"/>
              </a:cxn>
              <a:cxn ang="0">
                <a:pos x="414" y="180"/>
              </a:cxn>
              <a:cxn ang="0">
                <a:pos x="468" y="0"/>
              </a:cxn>
              <a:cxn ang="0">
                <a:pos x="504" y="90"/>
              </a:cxn>
              <a:cxn ang="0">
                <a:pos x="846" y="90"/>
              </a:cxn>
            </a:cxnLst>
            <a:rect l="0" t="0" r="r" b="b"/>
            <a:pathLst>
              <a:path w="846" h="180">
                <a:moveTo>
                  <a:pt x="0" y="96"/>
                </a:moveTo>
                <a:lnTo>
                  <a:pt x="312" y="96"/>
                </a:lnTo>
                <a:lnTo>
                  <a:pt x="360" y="6"/>
                </a:lnTo>
                <a:lnTo>
                  <a:pt x="414" y="180"/>
                </a:lnTo>
                <a:lnTo>
                  <a:pt x="468" y="0"/>
                </a:lnTo>
                <a:lnTo>
                  <a:pt x="504" y="90"/>
                </a:lnTo>
                <a:lnTo>
                  <a:pt x="846" y="90"/>
                </a:lnTo>
              </a:path>
            </a:pathLst>
          </a:custGeom>
          <a:noFill/>
          <a:ln w="12700" cap="flat" cmpd="sng">
            <a:solidFill>
              <a:schemeClr val="tx2"/>
            </a:solidFill>
            <a:prstDash val="solid"/>
            <a:round/>
            <a:headEnd/>
            <a:tailEnd/>
          </a:ln>
          <a:effectLst/>
        </p:spPr>
        <p:txBody>
          <a:bodyPr wrap="square" anchor="ctr">
            <a:spAutoFit/>
          </a:bodyPr>
          <a:lstStyle/>
          <a:p>
            <a:endParaRPr lang="en-US"/>
          </a:p>
        </p:txBody>
      </p:sp>
      <p:sp>
        <p:nvSpPr>
          <p:cNvPr id="147470" name="Freeform 14"/>
          <p:cNvSpPr>
            <a:spLocks/>
          </p:cNvSpPr>
          <p:nvPr/>
        </p:nvSpPr>
        <p:spPr bwMode="auto">
          <a:xfrm>
            <a:off x="1389609" y="704267"/>
            <a:ext cx="1387774" cy="369332"/>
          </a:xfrm>
          <a:custGeom>
            <a:avLst/>
            <a:gdLst/>
            <a:ahLst/>
            <a:cxnLst>
              <a:cxn ang="0">
                <a:pos x="0" y="96"/>
              </a:cxn>
              <a:cxn ang="0">
                <a:pos x="312" y="96"/>
              </a:cxn>
              <a:cxn ang="0">
                <a:pos x="360" y="6"/>
              </a:cxn>
              <a:cxn ang="0">
                <a:pos x="414" y="180"/>
              </a:cxn>
              <a:cxn ang="0">
                <a:pos x="468" y="0"/>
              </a:cxn>
              <a:cxn ang="0">
                <a:pos x="504" y="90"/>
              </a:cxn>
              <a:cxn ang="0">
                <a:pos x="846" y="90"/>
              </a:cxn>
            </a:cxnLst>
            <a:rect l="0" t="0" r="r" b="b"/>
            <a:pathLst>
              <a:path w="846" h="180">
                <a:moveTo>
                  <a:pt x="0" y="96"/>
                </a:moveTo>
                <a:lnTo>
                  <a:pt x="312" y="96"/>
                </a:lnTo>
                <a:lnTo>
                  <a:pt x="360" y="6"/>
                </a:lnTo>
                <a:lnTo>
                  <a:pt x="414" y="180"/>
                </a:lnTo>
                <a:lnTo>
                  <a:pt x="468" y="0"/>
                </a:lnTo>
                <a:lnTo>
                  <a:pt x="504" y="90"/>
                </a:lnTo>
                <a:lnTo>
                  <a:pt x="846" y="90"/>
                </a:lnTo>
              </a:path>
            </a:pathLst>
          </a:custGeom>
          <a:noFill/>
          <a:ln w="12700" cap="flat" cmpd="sng">
            <a:solidFill>
              <a:schemeClr val="tx2"/>
            </a:solidFill>
            <a:prstDash val="solid"/>
            <a:round/>
            <a:headEnd/>
            <a:tailEnd/>
          </a:ln>
          <a:effectLst/>
        </p:spPr>
        <p:txBody>
          <a:bodyPr wrap="square" anchor="ctr">
            <a:spAutoFit/>
          </a:bodyPr>
          <a:lstStyle/>
          <a:p>
            <a:endParaRPr lang="en-US"/>
          </a:p>
        </p:txBody>
      </p:sp>
      <p:sp>
        <p:nvSpPr>
          <p:cNvPr id="147471" name="Freeform 15"/>
          <p:cNvSpPr>
            <a:spLocks/>
          </p:cNvSpPr>
          <p:nvPr/>
        </p:nvSpPr>
        <p:spPr bwMode="auto">
          <a:xfrm>
            <a:off x="6298251" y="704267"/>
            <a:ext cx="1339758" cy="369332"/>
          </a:xfrm>
          <a:custGeom>
            <a:avLst/>
            <a:gdLst/>
            <a:ahLst/>
            <a:cxnLst>
              <a:cxn ang="0">
                <a:pos x="0" y="96"/>
              </a:cxn>
              <a:cxn ang="0">
                <a:pos x="312" y="96"/>
              </a:cxn>
              <a:cxn ang="0">
                <a:pos x="360" y="6"/>
              </a:cxn>
              <a:cxn ang="0">
                <a:pos x="414" y="180"/>
              </a:cxn>
              <a:cxn ang="0">
                <a:pos x="468" y="0"/>
              </a:cxn>
              <a:cxn ang="0">
                <a:pos x="504" y="90"/>
              </a:cxn>
              <a:cxn ang="0">
                <a:pos x="846" y="90"/>
              </a:cxn>
            </a:cxnLst>
            <a:rect l="0" t="0" r="r" b="b"/>
            <a:pathLst>
              <a:path w="846" h="180">
                <a:moveTo>
                  <a:pt x="0" y="96"/>
                </a:moveTo>
                <a:lnTo>
                  <a:pt x="312" y="96"/>
                </a:lnTo>
                <a:lnTo>
                  <a:pt x="360" y="6"/>
                </a:lnTo>
                <a:lnTo>
                  <a:pt x="414" y="180"/>
                </a:lnTo>
                <a:lnTo>
                  <a:pt x="468" y="0"/>
                </a:lnTo>
                <a:lnTo>
                  <a:pt x="504" y="90"/>
                </a:lnTo>
                <a:lnTo>
                  <a:pt x="846" y="90"/>
                </a:lnTo>
              </a:path>
            </a:pathLst>
          </a:custGeom>
          <a:noFill/>
          <a:ln w="12700" cap="flat" cmpd="sng">
            <a:solidFill>
              <a:schemeClr val="tx2"/>
            </a:solidFill>
            <a:prstDash val="solid"/>
            <a:round/>
            <a:headEnd/>
            <a:tailEnd/>
          </a:ln>
          <a:effectLst/>
        </p:spPr>
        <p:txBody>
          <a:bodyPr wrap="square" anchor="ctr">
            <a:spAutoFit/>
          </a:bodyPr>
          <a:lstStyle/>
          <a:p>
            <a:endParaRPr lang="en-US"/>
          </a:p>
        </p:txBody>
      </p:sp>
      <p:grpSp>
        <p:nvGrpSpPr>
          <p:cNvPr id="4" name="Group 16"/>
          <p:cNvGrpSpPr>
            <a:grpSpLocks/>
          </p:cNvGrpSpPr>
          <p:nvPr/>
        </p:nvGrpSpPr>
        <p:grpSpPr bwMode="auto">
          <a:xfrm>
            <a:off x="5843844" y="3038421"/>
            <a:ext cx="592427" cy="194398"/>
            <a:chOff x="3655" y="2092"/>
            <a:chExt cx="436" cy="69"/>
          </a:xfrm>
        </p:grpSpPr>
        <p:sp>
          <p:nvSpPr>
            <p:cNvPr id="147473" name="Line 17"/>
            <p:cNvSpPr>
              <a:spLocks noChangeShapeType="1"/>
            </p:cNvSpPr>
            <p:nvPr/>
          </p:nvSpPr>
          <p:spPr bwMode="auto">
            <a:xfrm>
              <a:off x="3655" y="2161"/>
              <a:ext cx="436" cy="0"/>
            </a:xfrm>
            <a:prstGeom prst="line">
              <a:avLst/>
            </a:prstGeom>
            <a:noFill/>
            <a:ln w="12700">
              <a:solidFill>
                <a:schemeClr val="tx2"/>
              </a:solidFill>
              <a:round/>
              <a:headEnd/>
              <a:tailEnd/>
            </a:ln>
            <a:effectLst/>
          </p:spPr>
          <p:txBody>
            <a:bodyPr anchor="ctr">
              <a:spAutoFit/>
            </a:bodyPr>
            <a:lstStyle/>
            <a:p>
              <a:endParaRPr lang="en-US"/>
            </a:p>
          </p:txBody>
        </p:sp>
        <p:sp>
          <p:nvSpPr>
            <p:cNvPr id="147474" name="Line 18"/>
            <p:cNvSpPr>
              <a:spLocks noChangeShapeType="1"/>
            </p:cNvSpPr>
            <p:nvPr/>
          </p:nvSpPr>
          <p:spPr bwMode="auto">
            <a:xfrm>
              <a:off x="3655" y="2092"/>
              <a:ext cx="436" cy="0"/>
            </a:xfrm>
            <a:prstGeom prst="line">
              <a:avLst/>
            </a:prstGeom>
            <a:noFill/>
            <a:ln w="12700">
              <a:solidFill>
                <a:schemeClr val="tx2"/>
              </a:solidFill>
              <a:round/>
              <a:headEnd/>
              <a:tailEnd/>
            </a:ln>
            <a:effectLst/>
          </p:spPr>
          <p:txBody>
            <a:bodyPr anchor="ctr">
              <a:spAutoFit/>
            </a:bodyPr>
            <a:lstStyle/>
            <a:p>
              <a:endParaRPr lang="en-US"/>
            </a:p>
          </p:txBody>
        </p:sp>
      </p:grpSp>
      <p:grpSp>
        <p:nvGrpSpPr>
          <p:cNvPr id="5" name="Group 19"/>
          <p:cNvGrpSpPr>
            <a:grpSpLocks/>
          </p:cNvGrpSpPr>
          <p:nvPr/>
        </p:nvGrpSpPr>
        <p:grpSpPr bwMode="auto">
          <a:xfrm>
            <a:off x="257260" y="461895"/>
            <a:ext cx="8661400" cy="5580063"/>
            <a:chOff x="162" y="378"/>
            <a:chExt cx="5456" cy="3515"/>
          </a:xfrm>
        </p:grpSpPr>
        <p:grpSp>
          <p:nvGrpSpPr>
            <p:cNvPr id="6" name="Group 20"/>
            <p:cNvGrpSpPr>
              <a:grpSpLocks/>
            </p:cNvGrpSpPr>
            <p:nvPr/>
          </p:nvGrpSpPr>
          <p:grpSpPr bwMode="auto">
            <a:xfrm>
              <a:off x="1757" y="3161"/>
              <a:ext cx="2244" cy="732"/>
              <a:chOff x="1757" y="3161"/>
              <a:chExt cx="2244" cy="732"/>
            </a:xfrm>
          </p:grpSpPr>
          <p:sp>
            <p:nvSpPr>
              <p:cNvPr id="147477" name="Line 21"/>
              <p:cNvSpPr>
                <a:spLocks noChangeShapeType="1"/>
              </p:cNvSpPr>
              <p:nvPr/>
            </p:nvSpPr>
            <p:spPr bwMode="auto">
              <a:xfrm flipV="1">
                <a:off x="1765" y="3166"/>
                <a:ext cx="1042" cy="0"/>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478" name="Line 22"/>
              <p:cNvSpPr>
                <a:spLocks noChangeShapeType="1"/>
              </p:cNvSpPr>
              <p:nvPr/>
            </p:nvSpPr>
            <p:spPr bwMode="auto">
              <a:xfrm>
                <a:off x="2943" y="3161"/>
                <a:ext cx="1039" cy="1"/>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479" name="Line 23"/>
              <p:cNvSpPr>
                <a:spLocks noChangeShapeType="1"/>
              </p:cNvSpPr>
              <p:nvPr/>
            </p:nvSpPr>
            <p:spPr bwMode="auto">
              <a:xfrm flipV="1">
                <a:off x="1757" y="3162"/>
                <a:ext cx="0" cy="731"/>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sp>
            <p:nvSpPr>
              <p:cNvPr id="147480" name="Line 24"/>
              <p:cNvSpPr>
                <a:spLocks noChangeShapeType="1"/>
              </p:cNvSpPr>
              <p:nvPr/>
            </p:nvSpPr>
            <p:spPr bwMode="auto">
              <a:xfrm>
                <a:off x="3982" y="3162"/>
                <a:ext cx="1" cy="731"/>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sp>
            <p:nvSpPr>
              <p:cNvPr id="147481" name="Line 25"/>
              <p:cNvSpPr>
                <a:spLocks noChangeShapeType="1"/>
              </p:cNvSpPr>
              <p:nvPr/>
            </p:nvSpPr>
            <p:spPr bwMode="auto">
              <a:xfrm flipH="1" flipV="1">
                <a:off x="1757" y="3893"/>
                <a:ext cx="2225" cy="0"/>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sp>
            <p:nvSpPr>
              <p:cNvPr id="147482" name="Text Box 26"/>
              <p:cNvSpPr txBox="1">
                <a:spLocks noChangeArrowheads="1"/>
              </p:cNvSpPr>
              <p:nvPr/>
            </p:nvSpPr>
            <p:spPr bwMode="auto">
              <a:xfrm>
                <a:off x="1776" y="3240"/>
                <a:ext cx="2225" cy="547"/>
              </a:xfrm>
              <a:prstGeom prst="rect">
                <a:avLst/>
              </a:prstGeom>
              <a:noFill/>
              <a:ln w="12700">
                <a:noFill/>
                <a:miter lim="800000"/>
                <a:headEnd type="none" w="sm" len="sm"/>
                <a:tailEnd type="none" w="sm" len="sm"/>
              </a:ln>
              <a:effectLst/>
            </p:spPr>
            <p:txBody>
              <a:bodyPr wrap="square">
                <a:spAutoFit/>
              </a:bodyPr>
              <a:lstStyle/>
              <a:p>
                <a:pPr algn="ctr">
                  <a:lnSpc>
                    <a:spcPct val="90000"/>
                  </a:lnSpc>
                  <a:spcBef>
                    <a:spcPct val="30000"/>
                  </a:spcBef>
                </a:pPr>
                <a:r>
                  <a:rPr lang="en-US" sz="2400" dirty="0" smtClean="0"/>
                  <a:t>Ease of Administration, </a:t>
                </a:r>
              </a:p>
              <a:p>
                <a:pPr algn="ctr">
                  <a:lnSpc>
                    <a:spcPct val="90000"/>
                  </a:lnSpc>
                  <a:spcBef>
                    <a:spcPct val="30000"/>
                  </a:spcBef>
                </a:pPr>
                <a:r>
                  <a:rPr lang="en-US" sz="2400" dirty="0" smtClean="0"/>
                  <a:t>Monitoring, and Reporting</a:t>
                </a:r>
                <a:endParaRPr lang="en-US" sz="2400" dirty="0"/>
              </a:p>
            </p:txBody>
          </p:sp>
        </p:grpSp>
        <p:grpSp>
          <p:nvGrpSpPr>
            <p:cNvPr id="7" name="Group 27"/>
            <p:cNvGrpSpPr>
              <a:grpSpLocks/>
            </p:cNvGrpSpPr>
            <p:nvPr/>
          </p:nvGrpSpPr>
          <p:grpSpPr bwMode="auto">
            <a:xfrm>
              <a:off x="1756" y="378"/>
              <a:ext cx="2208" cy="737"/>
              <a:chOff x="1756" y="378"/>
              <a:chExt cx="2208" cy="737"/>
            </a:xfrm>
          </p:grpSpPr>
          <p:sp>
            <p:nvSpPr>
              <p:cNvPr id="147484" name="Line 28"/>
              <p:cNvSpPr>
                <a:spLocks noChangeShapeType="1"/>
              </p:cNvSpPr>
              <p:nvPr/>
            </p:nvSpPr>
            <p:spPr bwMode="auto">
              <a:xfrm flipH="1">
                <a:off x="1756" y="1114"/>
                <a:ext cx="1055" cy="1"/>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485" name="Line 29"/>
              <p:cNvSpPr>
                <a:spLocks noChangeShapeType="1"/>
              </p:cNvSpPr>
              <p:nvPr/>
            </p:nvSpPr>
            <p:spPr bwMode="auto">
              <a:xfrm flipH="1" flipV="1">
                <a:off x="2901" y="1108"/>
                <a:ext cx="1062" cy="1"/>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486" name="Line 30"/>
              <p:cNvSpPr>
                <a:spLocks noChangeShapeType="1"/>
              </p:cNvSpPr>
              <p:nvPr/>
            </p:nvSpPr>
            <p:spPr bwMode="auto">
              <a:xfrm flipV="1">
                <a:off x="1757" y="381"/>
                <a:ext cx="0" cy="731"/>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sp>
            <p:nvSpPr>
              <p:cNvPr id="147487" name="Line 31"/>
              <p:cNvSpPr>
                <a:spLocks noChangeShapeType="1"/>
              </p:cNvSpPr>
              <p:nvPr/>
            </p:nvSpPr>
            <p:spPr bwMode="auto">
              <a:xfrm flipH="1">
                <a:off x="3963" y="378"/>
                <a:ext cx="0" cy="734"/>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sp>
            <p:nvSpPr>
              <p:cNvPr id="147488" name="Line 32"/>
              <p:cNvSpPr>
                <a:spLocks noChangeShapeType="1"/>
              </p:cNvSpPr>
              <p:nvPr/>
            </p:nvSpPr>
            <p:spPr bwMode="auto">
              <a:xfrm>
                <a:off x="1756" y="378"/>
                <a:ext cx="2208" cy="2"/>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489" name="Text Box 33"/>
              <p:cNvSpPr txBox="1">
                <a:spLocks noChangeArrowheads="1"/>
              </p:cNvSpPr>
              <p:nvPr/>
            </p:nvSpPr>
            <p:spPr bwMode="auto">
              <a:xfrm>
                <a:off x="1987" y="475"/>
                <a:ext cx="1769" cy="547"/>
              </a:xfrm>
              <a:prstGeom prst="rect">
                <a:avLst/>
              </a:prstGeom>
              <a:noFill/>
              <a:ln w="12700">
                <a:noFill/>
                <a:miter lim="800000"/>
                <a:headEnd type="none" w="sm" len="sm"/>
                <a:tailEnd type="none" w="sm" len="sm"/>
              </a:ln>
              <a:effectLst/>
            </p:spPr>
            <p:txBody>
              <a:bodyPr wrap="none">
                <a:spAutoFit/>
              </a:bodyPr>
              <a:lstStyle/>
              <a:p>
                <a:pPr algn="ctr">
                  <a:lnSpc>
                    <a:spcPct val="90000"/>
                  </a:lnSpc>
                  <a:spcBef>
                    <a:spcPct val="30000"/>
                  </a:spcBef>
                </a:pPr>
                <a:r>
                  <a:rPr lang="en-US" sz="2400" dirty="0" smtClean="0"/>
                  <a:t>Malware Protection: </a:t>
                </a:r>
              </a:p>
              <a:p>
                <a:pPr algn="ctr">
                  <a:lnSpc>
                    <a:spcPct val="90000"/>
                  </a:lnSpc>
                  <a:spcBef>
                    <a:spcPct val="30000"/>
                  </a:spcBef>
                </a:pPr>
                <a:r>
                  <a:rPr lang="en-US" sz="2400" dirty="0" smtClean="0"/>
                  <a:t>Multiple Engines</a:t>
                </a:r>
                <a:endParaRPr lang="en-US" sz="2400" dirty="0"/>
              </a:p>
            </p:txBody>
          </p:sp>
        </p:grpSp>
        <p:grpSp>
          <p:nvGrpSpPr>
            <p:cNvPr id="8" name="Group 34"/>
            <p:cNvGrpSpPr>
              <a:grpSpLocks/>
            </p:cNvGrpSpPr>
            <p:nvPr/>
          </p:nvGrpSpPr>
          <p:grpSpPr bwMode="auto">
            <a:xfrm>
              <a:off x="162" y="1637"/>
              <a:ext cx="1498" cy="912"/>
              <a:chOff x="162" y="1637"/>
              <a:chExt cx="1498" cy="912"/>
            </a:xfrm>
          </p:grpSpPr>
          <p:sp>
            <p:nvSpPr>
              <p:cNvPr id="147491" name="Rectangle 35"/>
              <p:cNvSpPr>
                <a:spLocks noChangeArrowheads="1"/>
              </p:cNvSpPr>
              <p:nvPr/>
            </p:nvSpPr>
            <p:spPr bwMode="auto">
              <a:xfrm>
                <a:off x="162" y="1804"/>
                <a:ext cx="1477" cy="523"/>
              </a:xfrm>
              <a:prstGeom prst="rect">
                <a:avLst/>
              </a:prstGeom>
              <a:noFill/>
              <a:ln w="9525">
                <a:noFill/>
                <a:miter lim="800000"/>
                <a:headEnd/>
                <a:tailEnd/>
              </a:ln>
              <a:effectLst/>
            </p:spPr>
            <p:txBody>
              <a:bodyPr wrap="square">
                <a:spAutoFit/>
              </a:bodyPr>
              <a:lstStyle/>
              <a:p>
                <a:pPr algn="ctr"/>
                <a:r>
                  <a:rPr lang="en-US" sz="2400" dirty="0" smtClean="0"/>
                  <a:t>Spam Protection:</a:t>
                </a:r>
              </a:p>
              <a:p>
                <a:pPr algn="ctr"/>
                <a:r>
                  <a:rPr lang="en-US" sz="2400" dirty="0" smtClean="0"/>
                  <a:t>Layered Defense</a:t>
                </a:r>
                <a:endParaRPr lang="en-US" sz="2400" dirty="0"/>
              </a:p>
            </p:txBody>
          </p:sp>
          <p:sp>
            <p:nvSpPr>
              <p:cNvPr id="147492" name="Line 36"/>
              <p:cNvSpPr>
                <a:spLocks noChangeShapeType="1"/>
              </p:cNvSpPr>
              <p:nvPr/>
            </p:nvSpPr>
            <p:spPr bwMode="auto">
              <a:xfrm>
                <a:off x="173" y="2543"/>
                <a:ext cx="1486" cy="6"/>
              </a:xfrm>
              <a:prstGeom prst="line">
                <a:avLst/>
              </a:prstGeom>
              <a:noFill/>
              <a:ln w="12700">
                <a:solidFill>
                  <a:schemeClr val="tx2"/>
                </a:solidFill>
                <a:round/>
                <a:headEnd/>
                <a:tailEnd/>
              </a:ln>
              <a:effectLst/>
            </p:spPr>
            <p:txBody>
              <a:bodyPr wrap="square" anchor="ctr">
                <a:spAutoFit/>
              </a:bodyPr>
              <a:lstStyle/>
              <a:p>
                <a:endParaRPr lang="en-US"/>
              </a:p>
            </p:txBody>
          </p:sp>
          <p:sp>
            <p:nvSpPr>
              <p:cNvPr id="147493" name="Line 37"/>
              <p:cNvSpPr>
                <a:spLocks noChangeShapeType="1"/>
              </p:cNvSpPr>
              <p:nvPr/>
            </p:nvSpPr>
            <p:spPr bwMode="auto">
              <a:xfrm flipH="1" flipV="1">
                <a:off x="171" y="1637"/>
                <a:ext cx="0" cy="912"/>
              </a:xfrm>
              <a:prstGeom prst="line">
                <a:avLst/>
              </a:prstGeom>
              <a:noFill/>
              <a:ln w="12700">
                <a:solidFill>
                  <a:schemeClr val="tx2"/>
                </a:solidFill>
                <a:round/>
                <a:headEnd/>
                <a:tailEnd/>
              </a:ln>
              <a:effectLst/>
            </p:spPr>
            <p:txBody>
              <a:bodyPr wrap="square" anchor="ctr">
                <a:spAutoFit/>
              </a:bodyPr>
              <a:lstStyle/>
              <a:p>
                <a:endParaRPr lang="en-US"/>
              </a:p>
            </p:txBody>
          </p:sp>
          <p:sp>
            <p:nvSpPr>
              <p:cNvPr id="147494" name="Line 38"/>
              <p:cNvSpPr>
                <a:spLocks noChangeShapeType="1"/>
              </p:cNvSpPr>
              <p:nvPr/>
            </p:nvSpPr>
            <p:spPr bwMode="auto">
              <a:xfrm>
                <a:off x="169" y="1637"/>
                <a:ext cx="1475" cy="0"/>
              </a:xfrm>
              <a:prstGeom prst="line">
                <a:avLst/>
              </a:prstGeom>
              <a:noFill/>
              <a:ln w="12700">
                <a:solidFill>
                  <a:schemeClr val="tx2"/>
                </a:solidFill>
                <a:round/>
                <a:headEnd/>
                <a:tailEnd/>
              </a:ln>
              <a:effectLst/>
            </p:spPr>
            <p:txBody>
              <a:bodyPr wrap="square" anchor="ctr">
                <a:spAutoFit/>
              </a:bodyPr>
              <a:lstStyle/>
              <a:p>
                <a:endParaRPr lang="en-US"/>
              </a:p>
            </p:txBody>
          </p:sp>
          <p:sp>
            <p:nvSpPr>
              <p:cNvPr id="147496" name="Line 40"/>
              <p:cNvSpPr>
                <a:spLocks noChangeShapeType="1"/>
              </p:cNvSpPr>
              <p:nvPr/>
            </p:nvSpPr>
            <p:spPr bwMode="auto">
              <a:xfrm flipH="1" flipV="1">
                <a:off x="1659" y="2117"/>
                <a:ext cx="1" cy="427"/>
              </a:xfrm>
              <a:prstGeom prst="line">
                <a:avLst/>
              </a:prstGeom>
              <a:noFill/>
              <a:ln w="12700">
                <a:solidFill>
                  <a:schemeClr val="tx2"/>
                </a:solidFill>
                <a:round/>
                <a:headEnd/>
                <a:tailEnd/>
              </a:ln>
              <a:effectLst/>
            </p:spPr>
            <p:txBody>
              <a:bodyPr anchor="ctr">
                <a:spAutoFit/>
              </a:bodyPr>
              <a:lstStyle/>
              <a:p>
                <a:endParaRPr lang="en-US"/>
              </a:p>
            </p:txBody>
          </p:sp>
        </p:grpSp>
        <p:grpSp>
          <p:nvGrpSpPr>
            <p:cNvPr id="9" name="Group 41"/>
            <p:cNvGrpSpPr>
              <a:grpSpLocks/>
            </p:cNvGrpSpPr>
            <p:nvPr/>
          </p:nvGrpSpPr>
          <p:grpSpPr bwMode="auto">
            <a:xfrm>
              <a:off x="4059" y="1541"/>
              <a:ext cx="1559" cy="961"/>
              <a:chOff x="4059" y="1541"/>
              <a:chExt cx="1559" cy="961"/>
            </a:xfrm>
          </p:grpSpPr>
          <p:sp>
            <p:nvSpPr>
              <p:cNvPr id="147498" name="Rectangle 42"/>
              <p:cNvSpPr>
                <a:spLocks noChangeArrowheads="1"/>
              </p:cNvSpPr>
              <p:nvPr/>
            </p:nvSpPr>
            <p:spPr bwMode="auto">
              <a:xfrm>
                <a:off x="4075" y="1824"/>
                <a:ext cx="1543" cy="330"/>
              </a:xfrm>
              <a:prstGeom prst="rect">
                <a:avLst/>
              </a:prstGeom>
              <a:noFill/>
              <a:ln w="9525">
                <a:noFill/>
                <a:miter lim="800000"/>
                <a:headEnd/>
                <a:tailEnd/>
              </a:ln>
              <a:effectLst/>
            </p:spPr>
            <p:txBody>
              <a:bodyPr>
                <a:spAutoFit/>
              </a:bodyPr>
              <a:lstStyle/>
              <a:p>
                <a:pPr algn="ctr"/>
                <a:endParaRPr lang="en-US" sz="2800" dirty="0"/>
              </a:p>
            </p:txBody>
          </p:sp>
          <p:sp>
            <p:nvSpPr>
              <p:cNvPr id="147499" name="Line 43"/>
              <p:cNvSpPr>
                <a:spLocks noChangeShapeType="1"/>
              </p:cNvSpPr>
              <p:nvPr/>
            </p:nvSpPr>
            <p:spPr bwMode="auto">
              <a:xfrm>
                <a:off x="4059" y="2501"/>
                <a:ext cx="1549" cy="1"/>
              </a:xfrm>
              <a:prstGeom prst="line">
                <a:avLst/>
              </a:prstGeom>
              <a:noFill/>
              <a:ln w="12700">
                <a:solidFill>
                  <a:schemeClr val="tx2"/>
                </a:solidFill>
                <a:round/>
                <a:headEnd/>
                <a:tailEnd/>
              </a:ln>
              <a:effectLst/>
            </p:spPr>
            <p:txBody>
              <a:bodyPr wrap="square" anchor="ctr">
                <a:spAutoFit/>
              </a:bodyPr>
              <a:lstStyle/>
              <a:p>
                <a:endParaRPr lang="en-US"/>
              </a:p>
            </p:txBody>
          </p:sp>
          <p:sp>
            <p:nvSpPr>
              <p:cNvPr id="147500" name="Line 44"/>
              <p:cNvSpPr>
                <a:spLocks noChangeShapeType="1"/>
              </p:cNvSpPr>
              <p:nvPr/>
            </p:nvSpPr>
            <p:spPr bwMode="auto">
              <a:xfrm>
                <a:off x="4059" y="1541"/>
                <a:ext cx="1548" cy="0"/>
              </a:xfrm>
              <a:prstGeom prst="line">
                <a:avLst/>
              </a:prstGeom>
              <a:noFill/>
              <a:ln w="12700">
                <a:solidFill>
                  <a:schemeClr val="tx2"/>
                </a:solidFill>
                <a:round/>
                <a:headEnd/>
                <a:tailEnd/>
              </a:ln>
              <a:effectLst/>
            </p:spPr>
            <p:txBody>
              <a:bodyPr wrap="square" anchor="ctr">
                <a:spAutoFit/>
              </a:bodyPr>
              <a:lstStyle/>
              <a:p>
                <a:endParaRPr lang="en-US"/>
              </a:p>
            </p:txBody>
          </p:sp>
          <p:sp>
            <p:nvSpPr>
              <p:cNvPr id="147501" name="Line 45"/>
              <p:cNvSpPr>
                <a:spLocks noChangeShapeType="1"/>
              </p:cNvSpPr>
              <p:nvPr/>
            </p:nvSpPr>
            <p:spPr bwMode="auto">
              <a:xfrm>
                <a:off x="4059" y="1541"/>
                <a:ext cx="0" cy="468"/>
              </a:xfrm>
              <a:prstGeom prst="line">
                <a:avLst/>
              </a:prstGeom>
              <a:noFill/>
              <a:ln w="12700">
                <a:solidFill>
                  <a:schemeClr val="tx2"/>
                </a:solidFill>
                <a:round/>
                <a:headEnd/>
                <a:tailEnd/>
              </a:ln>
              <a:effectLst/>
            </p:spPr>
            <p:txBody>
              <a:bodyPr anchor="ctr">
                <a:spAutoFit/>
              </a:bodyPr>
              <a:lstStyle/>
              <a:p>
                <a:endParaRPr lang="en-US"/>
              </a:p>
            </p:txBody>
          </p:sp>
          <p:sp>
            <p:nvSpPr>
              <p:cNvPr id="147502" name="Line 46"/>
              <p:cNvSpPr>
                <a:spLocks noChangeShapeType="1"/>
              </p:cNvSpPr>
              <p:nvPr/>
            </p:nvSpPr>
            <p:spPr bwMode="auto">
              <a:xfrm flipV="1">
                <a:off x="4059" y="2117"/>
                <a:ext cx="0" cy="379"/>
              </a:xfrm>
              <a:prstGeom prst="line">
                <a:avLst/>
              </a:prstGeom>
              <a:noFill/>
              <a:ln w="12700">
                <a:solidFill>
                  <a:schemeClr val="tx2"/>
                </a:solidFill>
                <a:round/>
                <a:headEnd/>
                <a:tailEnd/>
              </a:ln>
              <a:effectLst/>
            </p:spPr>
            <p:txBody>
              <a:bodyPr wrap="square" anchor="ctr">
                <a:spAutoFit/>
              </a:bodyPr>
              <a:lstStyle/>
              <a:p>
                <a:endParaRPr lang="en-US"/>
              </a:p>
            </p:txBody>
          </p:sp>
          <p:sp>
            <p:nvSpPr>
              <p:cNvPr id="147503" name="Line 47"/>
              <p:cNvSpPr>
                <a:spLocks noChangeShapeType="1"/>
              </p:cNvSpPr>
              <p:nvPr/>
            </p:nvSpPr>
            <p:spPr bwMode="auto">
              <a:xfrm flipH="1" flipV="1">
                <a:off x="5607" y="1541"/>
                <a:ext cx="1" cy="960"/>
              </a:xfrm>
              <a:prstGeom prst="line">
                <a:avLst/>
              </a:prstGeom>
              <a:noFill/>
              <a:ln w="12700">
                <a:solidFill>
                  <a:schemeClr val="tx2"/>
                </a:solidFill>
                <a:round/>
                <a:headEnd/>
                <a:tailEnd/>
              </a:ln>
              <a:effectLst/>
            </p:spPr>
            <p:txBody>
              <a:bodyPr wrap="square" anchor="ctr">
                <a:spAutoFit/>
              </a:bodyPr>
              <a:lstStyle/>
              <a:p>
                <a:endParaRPr lang="en-US"/>
              </a:p>
            </p:txBody>
          </p:sp>
        </p:grpSp>
      </p:grpSp>
      <p:grpSp>
        <p:nvGrpSpPr>
          <p:cNvPr id="10" name="Group 48"/>
          <p:cNvGrpSpPr>
            <a:grpSpLocks/>
          </p:cNvGrpSpPr>
          <p:nvPr/>
        </p:nvGrpSpPr>
        <p:grpSpPr bwMode="auto">
          <a:xfrm>
            <a:off x="2608809" y="2993968"/>
            <a:ext cx="685800" cy="231228"/>
            <a:chOff x="1680" y="2092"/>
            <a:chExt cx="432" cy="88"/>
          </a:xfrm>
        </p:grpSpPr>
        <p:sp>
          <p:nvSpPr>
            <p:cNvPr id="147505" name="Line 49"/>
            <p:cNvSpPr>
              <a:spLocks noChangeShapeType="1"/>
            </p:cNvSpPr>
            <p:nvPr/>
          </p:nvSpPr>
          <p:spPr bwMode="auto">
            <a:xfrm flipV="1">
              <a:off x="1691" y="2179"/>
              <a:ext cx="421" cy="1"/>
            </a:xfrm>
            <a:prstGeom prst="line">
              <a:avLst/>
            </a:prstGeom>
            <a:noFill/>
            <a:ln w="12700">
              <a:solidFill>
                <a:schemeClr val="tx2"/>
              </a:solidFill>
              <a:round/>
              <a:headEnd/>
              <a:tailEnd/>
            </a:ln>
            <a:effectLst/>
          </p:spPr>
          <p:txBody>
            <a:bodyPr wrap="square" anchor="ctr">
              <a:spAutoFit/>
            </a:bodyPr>
            <a:lstStyle/>
            <a:p>
              <a:endParaRPr lang="en-US"/>
            </a:p>
          </p:txBody>
        </p:sp>
        <p:sp>
          <p:nvSpPr>
            <p:cNvPr id="147506" name="Line 50"/>
            <p:cNvSpPr>
              <a:spLocks noChangeShapeType="1"/>
            </p:cNvSpPr>
            <p:nvPr/>
          </p:nvSpPr>
          <p:spPr bwMode="auto">
            <a:xfrm>
              <a:off x="1680" y="2092"/>
              <a:ext cx="425" cy="0"/>
            </a:xfrm>
            <a:prstGeom prst="line">
              <a:avLst/>
            </a:prstGeom>
            <a:noFill/>
            <a:ln w="12700">
              <a:solidFill>
                <a:schemeClr val="tx2"/>
              </a:solidFill>
              <a:round/>
              <a:headEnd/>
              <a:tailEnd/>
            </a:ln>
            <a:effectLst/>
          </p:spPr>
          <p:txBody>
            <a:bodyPr anchor="ctr">
              <a:spAutoFit/>
            </a:bodyPr>
            <a:lstStyle/>
            <a:p>
              <a:endParaRPr lang="en-US"/>
            </a:p>
          </p:txBody>
        </p:sp>
      </p:grpSp>
      <p:grpSp>
        <p:nvGrpSpPr>
          <p:cNvPr id="11" name="Group 51"/>
          <p:cNvGrpSpPr>
            <a:grpSpLocks/>
          </p:cNvGrpSpPr>
          <p:nvPr/>
        </p:nvGrpSpPr>
        <p:grpSpPr bwMode="auto">
          <a:xfrm>
            <a:off x="3217133" y="2192290"/>
            <a:ext cx="2684797" cy="1822458"/>
            <a:chOff x="2065" y="1559"/>
            <a:chExt cx="1620" cy="1148"/>
          </a:xfrm>
        </p:grpSpPr>
        <p:sp>
          <p:nvSpPr>
            <p:cNvPr id="147508" name="Line 52"/>
            <p:cNvSpPr>
              <a:spLocks noChangeShapeType="1"/>
            </p:cNvSpPr>
            <p:nvPr/>
          </p:nvSpPr>
          <p:spPr bwMode="auto">
            <a:xfrm flipH="1" flipV="1">
              <a:off x="3654" y="1559"/>
              <a:ext cx="1" cy="533"/>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sp>
          <p:nvSpPr>
            <p:cNvPr id="147509" name="Line 53"/>
            <p:cNvSpPr>
              <a:spLocks noChangeShapeType="1"/>
            </p:cNvSpPr>
            <p:nvPr/>
          </p:nvSpPr>
          <p:spPr bwMode="auto">
            <a:xfrm flipH="1">
              <a:off x="2933" y="2702"/>
              <a:ext cx="717" cy="5"/>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grpSp>
          <p:nvGrpSpPr>
            <p:cNvPr id="12" name="Group 54"/>
            <p:cNvGrpSpPr>
              <a:grpSpLocks/>
            </p:cNvGrpSpPr>
            <p:nvPr/>
          </p:nvGrpSpPr>
          <p:grpSpPr bwMode="auto">
            <a:xfrm>
              <a:off x="2065" y="1559"/>
              <a:ext cx="1620" cy="1148"/>
              <a:chOff x="2065" y="1559"/>
              <a:chExt cx="1620" cy="1148"/>
            </a:xfrm>
          </p:grpSpPr>
          <p:sp>
            <p:nvSpPr>
              <p:cNvPr id="147511" name="Line 55"/>
              <p:cNvSpPr>
                <a:spLocks noChangeShapeType="1"/>
              </p:cNvSpPr>
              <p:nvPr/>
            </p:nvSpPr>
            <p:spPr bwMode="auto">
              <a:xfrm flipH="1" flipV="1">
                <a:off x="2101" y="1559"/>
                <a:ext cx="711" cy="1"/>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512" name="Line 56"/>
              <p:cNvSpPr>
                <a:spLocks noChangeShapeType="1"/>
              </p:cNvSpPr>
              <p:nvPr/>
            </p:nvSpPr>
            <p:spPr bwMode="auto">
              <a:xfrm flipV="1">
                <a:off x="2909" y="1559"/>
                <a:ext cx="741" cy="0"/>
              </a:xfrm>
              <a:prstGeom prst="line">
                <a:avLst/>
              </a:prstGeom>
              <a:noFill/>
              <a:ln w="12700">
                <a:solidFill>
                  <a:schemeClr val="tx2"/>
                </a:solidFill>
                <a:round/>
                <a:headEnd type="none" w="sm" len="sm"/>
                <a:tailEnd type="none" w="sm" len="sm"/>
              </a:ln>
              <a:effectLst/>
            </p:spPr>
            <p:txBody>
              <a:bodyPr anchor="ctr">
                <a:spAutoFit/>
              </a:bodyPr>
              <a:lstStyle/>
              <a:p>
                <a:endParaRPr lang="en-US"/>
              </a:p>
            </p:txBody>
          </p:sp>
          <p:sp>
            <p:nvSpPr>
              <p:cNvPr id="147513" name="Line 57"/>
              <p:cNvSpPr>
                <a:spLocks noChangeShapeType="1"/>
              </p:cNvSpPr>
              <p:nvPr/>
            </p:nvSpPr>
            <p:spPr bwMode="auto">
              <a:xfrm flipH="1" flipV="1">
                <a:off x="2105" y="2210"/>
                <a:ext cx="2" cy="494"/>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514" name="Text Box 58"/>
              <p:cNvSpPr txBox="1">
                <a:spLocks noChangeArrowheads="1"/>
              </p:cNvSpPr>
              <p:nvPr/>
            </p:nvSpPr>
            <p:spPr bwMode="auto">
              <a:xfrm>
                <a:off x="2065" y="2026"/>
                <a:ext cx="1620" cy="520"/>
              </a:xfrm>
              <a:prstGeom prst="rect">
                <a:avLst/>
              </a:prstGeom>
              <a:noFill/>
              <a:ln w="12700">
                <a:noFill/>
                <a:miter lim="800000"/>
                <a:headEnd type="none" w="sm" len="sm"/>
                <a:tailEnd type="none" w="sm" len="sm"/>
              </a:ln>
              <a:effectLst/>
            </p:spPr>
            <p:txBody>
              <a:bodyPr wrap="square">
                <a:spAutoFit/>
              </a:bodyPr>
              <a:lstStyle/>
              <a:p>
                <a:pPr algn="ctr">
                  <a:lnSpc>
                    <a:spcPct val="85000"/>
                  </a:lnSpc>
                </a:pPr>
                <a:r>
                  <a:rPr lang="en-US" sz="2800" dirty="0" smtClean="0">
                    <a:solidFill>
                      <a:srgbClr val="FFFF00"/>
                    </a:solidFill>
                    <a:latin typeface="Arial" pitchFamily="34" charset="0"/>
                    <a:cs typeface="Arial" pitchFamily="34" charset="0"/>
                  </a:rPr>
                  <a:t>Key Differentiators</a:t>
                </a:r>
              </a:p>
            </p:txBody>
          </p:sp>
          <p:sp>
            <p:nvSpPr>
              <p:cNvPr id="147515" name="Line 59"/>
              <p:cNvSpPr>
                <a:spLocks noChangeShapeType="1"/>
              </p:cNvSpPr>
              <p:nvPr/>
            </p:nvSpPr>
            <p:spPr bwMode="auto">
              <a:xfrm flipH="1" flipV="1">
                <a:off x="2106" y="2704"/>
                <a:ext cx="706" cy="3"/>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516" name="Line 60"/>
              <p:cNvSpPr>
                <a:spLocks noChangeShapeType="1"/>
              </p:cNvSpPr>
              <p:nvPr/>
            </p:nvSpPr>
            <p:spPr bwMode="auto">
              <a:xfrm flipV="1">
                <a:off x="2105" y="1559"/>
                <a:ext cx="2" cy="499"/>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sp>
            <p:nvSpPr>
              <p:cNvPr id="147517" name="Line 61"/>
              <p:cNvSpPr>
                <a:spLocks noChangeShapeType="1"/>
              </p:cNvSpPr>
              <p:nvPr/>
            </p:nvSpPr>
            <p:spPr bwMode="auto">
              <a:xfrm flipH="1" flipV="1">
                <a:off x="3648" y="2208"/>
                <a:ext cx="7" cy="496"/>
              </a:xfrm>
              <a:prstGeom prst="line">
                <a:avLst/>
              </a:prstGeom>
              <a:noFill/>
              <a:ln w="12700">
                <a:solidFill>
                  <a:schemeClr val="tx2"/>
                </a:solidFill>
                <a:round/>
                <a:headEnd type="none" w="sm" len="sm"/>
                <a:tailEnd type="none" w="sm" len="sm"/>
              </a:ln>
              <a:effectLst/>
            </p:spPr>
            <p:txBody>
              <a:bodyPr wrap="square" anchor="ctr">
                <a:spAutoFit/>
              </a:bodyPr>
              <a:lstStyle/>
              <a:p>
                <a:endParaRPr lang="en-US"/>
              </a:p>
            </p:txBody>
          </p:sp>
        </p:grpSp>
      </p:grpSp>
      <p:sp>
        <p:nvSpPr>
          <p:cNvPr id="62" name="Text Box 26"/>
          <p:cNvSpPr txBox="1">
            <a:spLocks noChangeArrowheads="1"/>
          </p:cNvSpPr>
          <p:nvPr/>
        </p:nvSpPr>
        <p:spPr bwMode="auto">
          <a:xfrm>
            <a:off x="6562799" y="2427307"/>
            <a:ext cx="2258952" cy="1311128"/>
          </a:xfrm>
          <a:prstGeom prst="rect">
            <a:avLst/>
          </a:prstGeom>
          <a:noFill/>
          <a:ln w="12700">
            <a:noFill/>
            <a:miter lim="800000"/>
            <a:headEnd type="none" w="sm" len="sm"/>
            <a:tailEnd type="none" w="sm" len="sm"/>
          </a:ln>
          <a:effectLst/>
        </p:spPr>
        <p:txBody>
          <a:bodyPr wrap="none">
            <a:spAutoFit/>
          </a:bodyPr>
          <a:lstStyle/>
          <a:p>
            <a:pPr algn="ctr">
              <a:lnSpc>
                <a:spcPct val="90000"/>
              </a:lnSpc>
              <a:spcBef>
                <a:spcPct val="30000"/>
              </a:spcBef>
            </a:pPr>
            <a:r>
              <a:rPr lang="en-US" sz="2400" dirty="0" smtClean="0"/>
              <a:t>Hybrid Model:</a:t>
            </a:r>
          </a:p>
          <a:p>
            <a:pPr algn="ctr">
              <a:lnSpc>
                <a:spcPct val="90000"/>
              </a:lnSpc>
              <a:spcBef>
                <a:spcPct val="30000"/>
              </a:spcBef>
            </a:pPr>
            <a:r>
              <a:rPr lang="en-US" sz="2400" dirty="0" smtClean="0"/>
              <a:t>Integration with </a:t>
            </a:r>
          </a:p>
          <a:p>
            <a:pPr algn="ctr">
              <a:lnSpc>
                <a:spcPct val="90000"/>
              </a:lnSpc>
              <a:spcBef>
                <a:spcPct val="30000"/>
              </a:spcBef>
            </a:pPr>
            <a:r>
              <a:rPr lang="en-US" sz="2400" dirty="0" smtClean="0"/>
              <a:t>Online Service</a:t>
            </a:r>
            <a:endParaRPr lang="en-US" sz="2400" dirty="0"/>
          </a:p>
        </p:txBody>
      </p:sp>
      <p:sp>
        <p:nvSpPr>
          <p:cNvPr id="64" name="Line 45"/>
          <p:cNvSpPr>
            <a:spLocks noChangeShapeType="1"/>
          </p:cNvSpPr>
          <p:nvPr/>
        </p:nvSpPr>
        <p:spPr bwMode="auto">
          <a:xfrm>
            <a:off x="2608809" y="2460558"/>
            <a:ext cx="0" cy="533400"/>
          </a:xfrm>
          <a:prstGeom prst="line">
            <a:avLst/>
          </a:prstGeom>
          <a:noFill/>
          <a:ln w="12700">
            <a:solidFill>
              <a:schemeClr val="tx2"/>
            </a:solidFill>
            <a:round/>
            <a:headEnd/>
            <a:tailEnd/>
          </a:ln>
          <a:effectLst/>
        </p:spPr>
        <p:txBody>
          <a:bodyPr wrap="square" anchor="ctr">
            <a:spAutoFit/>
          </a:bodyPr>
          <a:lstStyle/>
          <a:p>
            <a:endParaRPr lang="en-US"/>
          </a:p>
        </p:txBody>
      </p:sp>
      <p:pic>
        <p:nvPicPr>
          <p:cNvPr id="81" name="Picture 3"/>
          <p:cNvPicPr>
            <a:picLocks noChangeAspect="1" noChangeArrowheads="1"/>
          </p:cNvPicPr>
          <p:nvPr/>
        </p:nvPicPr>
        <p:blipFill>
          <a:blip r:embed="rId3"/>
          <a:srcRect/>
          <a:stretch>
            <a:fillRect/>
          </a:stretch>
        </p:blipFill>
        <p:spPr bwMode="auto">
          <a:xfrm>
            <a:off x="3336177" y="2308082"/>
            <a:ext cx="1049706" cy="326052"/>
          </a:xfrm>
          <a:prstGeom prst="rect">
            <a:avLst/>
          </a:prstGeom>
          <a:noFill/>
          <a:ln w="9525">
            <a:noFill/>
            <a:miter lim="800000"/>
            <a:headEnd/>
            <a:tailEnd/>
          </a:ln>
          <a:effectLst/>
        </p:spPr>
      </p:pic>
      <p:sp>
        <p:nvSpPr>
          <p:cNvPr id="82" name="Rectangle 1024015"/>
          <p:cNvSpPr>
            <a:spLocks noChangeArrowheads="1"/>
          </p:cNvSpPr>
          <p:nvPr/>
        </p:nvSpPr>
        <p:spPr bwMode="gray">
          <a:xfrm>
            <a:off x="3537959" y="2306230"/>
            <a:ext cx="3001311" cy="654070"/>
          </a:xfrm>
          <a:prstGeom prst="rect">
            <a:avLst/>
          </a:prstGeom>
          <a:noFill/>
          <a:ln w="9525">
            <a:noFill/>
            <a:miter lim="800000"/>
            <a:headEnd/>
            <a:tailEnd/>
          </a:ln>
        </p:spPr>
        <p:txBody>
          <a:bodyPr lIns="91436" tIns="45718" rIns="91436" bIns="45718" anchor="ctr"/>
          <a:lstStyle/>
          <a:p>
            <a:pPr eaLnBrk="1" hangingPunct="1">
              <a:lnSpc>
                <a:spcPct val="100000"/>
              </a:lnSpc>
              <a:spcBef>
                <a:spcPct val="0"/>
              </a:spcBef>
            </a:pPr>
            <a:r>
              <a:rPr lang="en-US" sz="1300" dirty="0" smtClean="0"/>
              <a:t>                  </a:t>
            </a:r>
            <a:r>
              <a:rPr lang="en-US" sz="1500" dirty="0" smtClean="0"/>
              <a:t>Protection 2010                    for Exchange Server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blinds(horizontal)">
                                      <p:cBhvr>
                                        <p:cTn id="7" dur="500"/>
                                        <p:tgtEl>
                                          <p:spTgt spid="82"/>
                                        </p:tgtEl>
                                      </p:cBhvr>
                                    </p:animEffect>
                                  </p:childTnLst>
                                </p:cTn>
                              </p:par>
                              <p:par>
                                <p:cTn id="8" presetID="3" presetClass="entr" presetSubtype="10" fill="hold"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blinds(horizontal)">
                                      <p:cBhvr>
                                        <p:cTn id="10" dur="500"/>
                                        <p:tgtEl>
                                          <p:spTgt spid="81"/>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ox(in)">
                                      <p:cBhvr>
                                        <p:cTn id="14" dur="500"/>
                                        <p:tgtEl>
                                          <p:spTgt spid="11"/>
                                        </p:tgtEl>
                                      </p:cBhvr>
                                    </p:animEffect>
                                  </p:childTnLst>
                                </p:cTn>
                              </p:par>
                            </p:childTnLst>
                          </p:cTn>
                        </p:par>
                        <p:par>
                          <p:cTn id="15" fill="hold">
                            <p:stCondLst>
                              <p:cond delay="1000"/>
                            </p:stCondLst>
                            <p:childTnLst>
                              <p:par>
                                <p:cTn id="16" presetID="4"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blinds(horizontal)">
                                      <p:cBhvr>
                                        <p:cTn id="21" dur="500"/>
                                        <p:tgtEl>
                                          <p:spTgt spid="64"/>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blinds(horizontal)">
                                      <p:cBhvr>
                                        <p:cTn id="24" dur="500"/>
                                        <p:tgtEl>
                                          <p:spTgt spid="62"/>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par>
                          <p:cTn id="33" fill="hold">
                            <p:stCondLst>
                              <p:cond delay="2500"/>
                            </p:stCondLst>
                            <p:childTnLst>
                              <p:par>
                                <p:cTn id="34" presetID="22" presetClass="entr" presetSubtype="2"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500"/>
                                        <p:tgtEl>
                                          <p:spTgt spid="4"/>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47465"/>
                                        </p:tgtEl>
                                        <p:attrNameLst>
                                          <p:attrName>style.visibility</p:attrName>
                                        </p:attrNameLst>
                                      </p:cBhvr>
                                      <p:to>
                                        <p:strVal val="visible"/>
                                      </p:to>
                                    </p:set>
                                    <p:animEffect transition="in" filter="wipe(up)">
                                      <p:cBhvr>
                                        <p:cTn id="44" dur="500"/>
                                        <p:tgtEl>
                                          <p:spTgt spid="14746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47467"/>
                                        </p:tgtEl>
                                        <p:attrNameLst>
                                          <p:attrName>style.visibility</p:attrName>
                                        </p:attrNameLst>
                                      </p:cBhvr>
                                      <p:to>
                                        <p:strVal val="visible"/>
                                      </p:to>
                                    </p:set>
                                    <p:animEffect transition="in" filter="wipe(up)">
                                      <p:cBhvr>
                                        <p:cTn id="48" dur="500"/>
                                        <p:tgtEl>
                                          <p:spTgt spid="147467"/>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147468"/>
                                        </p:tgtEl>
                                        <p:attrNameLst>
                                          <p:attrName>style.visibility</p:attrName>
                                        </p:attrNameLst>
                                      </p:cBhvr>
                                      <p:to>
                                        <p:strVal val="visible"/>
                                      </p:to>
                                    </p:set>
                                    <p:animEffect transition="in" filter="wipe(left)">
                                      <p:cBhvr>
                                        <p:cTn id="52" dur="500"/>
                                        <p:tgtEl>
                                          <p:spTgt spid="147468"/>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47469"/>
                                        </p:tgtEl>
                                        <p:attrNameLst>
                                          <p:attrName>style.visibility</p:attrName>
                                        </p:attrNameLst>
                                      </p:cBhvr>
                                      <p:to>
                                        <p:strVal val="visible"/>
                                      </p:to>
                                    </p:set>
                                    <p:animEffect transition="in" filter="wipe(left)">
                                      <p:cBhvr>
                                        <p:cTn id="56" dur="500"/>
                                        <p:tgtEl>
                                          <p:spTgt spid="147469"/>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147466"/>
                                        </p:tgtEl>
                                        <p:attrNameLst>
                                          <p:attrName>style.visibility</p:attrName>
                                        </p:attrNameLst>
                                      </p:cBhvr>
                                      <p:to>
                                        <p:strVal val="visible"/>
                                      </p:to>
                                    </p:set>
                                    <p:animEffect transition="in" filter="wipe(down)">
                                      <p:cBhvr>
                                        <p:cTn id="60" dur="500"/>
                                        <p:tgtEl>
                                          <p:spTgt spid="147466"/>
                                        </p:tgtEl>
                                      </p:cBhvr>
                                    </p:animEffect>
                                  </p:childTnLst>
                                </p:cTn>
                              </p:par>
                            </p:childTnLst>
                          </p:cTn>
                        </p:par>
                        <p:par>
                          <p:cTn id="61" fill="hold">
                            <p:stCondLst>
                              <p:cond delay="6000"/>
                            </p:stCondLst>
                            <p:childTnLst>
                              <p:par>
                                <p:cTn id="62" presetID="22" presetClass="entr" presetSubtype="4" fill="hold" grpId="0" nodeType="afterEffect">
                                  <p:stCondLst>
                                    <p:cond delay="0"/>
                                  </p:stCondLst>
                                  <p:childTnLst>
                                    <p:set>
                                      <p:cBhvr>
                                        <p:cTn id="63" dur="1" fill="hold">
                                          <p:stCondLst>
                                            <p:cond delay="0"/>
                                          </p:stCondLst>
                                        </p:cTn>
                                        <p:tgtEl>
                                          <p:spTgt spid="147464"/>
                                        </p:tgtEl>
                                        <p:attrNameLst>
                                          <p:attrName>style.visibility</p:attrName>
                                        </p:attrNameLst>
                                      </p:cBhvr>
                                      <p:to>
                                        <p:strVal val="visible"/>
                                      </p:to>
                                    </p:set>
                                    <p:animEffect transition="in" filter="wipe(down)">
                                      <p:cBhvr>
                                        <p:cTn id="64" dur="500"/>
                                        <p:tgtEl>
                                          <p:spTgt spid="147464"/>
                                        </p:tgtEl>
                                      </p:cBhvr>
                                    </p:animEffect>
                                  </p:childTnLst>
                                </p:cTn>
                              </p:par>
                            </p:childTnLst>
                          </p:cTn>
                        </p:par>
                        <p:par>
                          <p:cTn id="65" fill="hold">
                            <p:stCondLst>
                              <p:cond delay="6500"/>
                            </p:stCondLst>
                            <p:childTnLst>
                              <p:par>
                                <p:cTn id="66" presetID="22" presetClass="entr" presetSubtype="2" fill="hold" grpId="0" nodeType="afterEffect">
                                  <p:stCondLst>
                                    <p:cond delay="0"/>
                                  </p:stCondLst>
                                  <p:childTnLst>
                                    <p:set>
                                      <p:cBhvr>
                                        <p:cTn id="67" dur="1" fill="hold">
                                          <p:stCondLst>
                                            <p:cond delay="0"/>
                                          </p:stCondLst>
                                        </p:cTn>
                                        <p:tgtEl>
                                          <p:spTgt spid="147471"/>
                                        </p:tgtEl>
                                        <p:attrNameLst>
                                          <p:attrName>style.visibility</p:attrName>
                                        </p:attrNameLst>
                                      </p:cBhvr>
                                      <p:to>
                                        <p:strVal val="visible"/>
                                      </p:to>
                                    </p:set>
                                    <p:animEffect transition="in" filter="wipe(right)">
                                      <p:cBhvr>
                                        <p:cTn id="68" dur="500"/>
                                        <p:tgtEl>
                                          <p:spTgt spid="147471"/>
                                        </p:tgtEl>
                                      </p:cBhvr>
                                    </p:animEffect>
                                  </p:childTnLst>
                                </p:cTn>
                              </p:par>
                            </p:childTnLst>
                          </p:cTn>
                        </p:par>
                        <p:par>
                          <p:cTn id="69" fill="hold">
                            <p:stCondLst>
                              <p:cond delay="7000"/>
                            </p:stCondLst>
                            <p:childTnLst>
                              <p:par>
                                <p:cTn id="70" presetID="22" presetClass="entr" presetSubtype="2" fill="hold" grpId="0" nodeType="afterEffect">
                                  <p:stCondLst>
                                    <p:cond delay="0"/>
                                  </p:stCondLst>
                                  <p:childTnLst>
                                    <p:set>
                                      <p:cBhvr>
                                        <p:cTn id="71" dur="1" fill="hold">
                                          <p:stCondLst>
                                            <p:cond delay="0"/>
                                          </p:stCondLst>
                                        </p:cTn>
                                        <p:tgtEl>
                                          <p:spTgt spid="147470"/>
                                        </p:tgtEl>
                                        <p:attrNameLst>
                                          <p:attrName>style.visibility</p:attrName>
                                        </p:attrNameLst>
                                      </p:cBhvr>
                                      <p:to>
                                        <p:strVal val="visible"/>
                                      </p:to>
                                    </p:set>
                                    <p:animEffect transition="in" filter="wipe(right)">
                                      <p:cBhvr>
                                        <p:cTn id="72" dur="500"/>
                                        <p:tgtEl>
                                          <p:spTgt spid="14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4" grpId="0" animBg="1"/>
      <p:bldP spid="147465" grpId="0" animBg="1"/>
      <p:bldP spid="147466" grpId="0" animBg="1"/>
      <p:bldP spid="147467" grpId="0" animBg="1"/>
      <p:bldP spid="147468" grpId="0" animBg="1"/>
      <p:bldP spid="147469" grpId="0" animBg="1"/>
      <p:bldP spid="147470" grpId="0" animBg="1"/>
      <p:bldP spid="147471" grpId="0" animBg="1"/>
      <p:bldP spid="62" grpId="0"/>
      <p:bldP spid="64" grpId="0" animBg="1"/>
      <p:bldP spid="8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0188"/>
            <a:ext cx="9144000" cy="1218795"/>
          </a:xfrm>
        </p:spPr>
        <p:txBody>
          <a:bodyPr/>
          <a:lstStyle/>
          <a:p>
            <a:pPr algn="ctr"/>
            <a:r>
              <a:rPr lang="en-US" sz="4400" dirty="0" smtClean="0"/>
              <a:t>Forefront Protection 2010 for </a:t>
            </a:r>
            <a:br>
              <a:rPr lang="en-US" sz="4400" dirty="0" smtClean="0"/>
            </a:br>
            <a:r>
              <a:rPr lang="en-US" sz="4400" dirty="0" smtClean="0"/>
              <a:t>Exchange Server Benefits</a:t>
            </a:r>
            <a:endParaRPr lang="en-US" sz="4400" dirty="0"/>
          </a:p>
        </p:txBody>
      </p:sp>
      <p:sp>
        <p:nvSpPr>
          <p:cNvPr id="3" name="Text Placeholder 2"/>
          <p:cNvSpPr>
            <a:spLocks noGrp="1"/>
          </p:cNvSpPr>
          <p:nvPr>
            <p:ph type="body" sz="quarter" idx="10"/>
          </p:nvPr>
        </p:nvSpPr>
        <p:spPr>
          <a:xfrm>
            <a:off x="380999" y="1597527"/>
            <a:ext cx="8643359" cy="4418712"/>
          </a:xfrm>
        </p:spPr>
        <p:txBody>
          <a:bodyPr/>
          <a:lstStyle/>
          <a:p>
            <a:r>
              <a:rPr lang="en-US" dirty="0" smtClean="0"/>
              <a:t>Integrated multiple engine malware protection,</a:t>
            </a:r>
          </a:p>
          <a:p>
            <a:r>
              <a:rPr lang="en-US" dirty="0" smtClean="0"/>
              <a:t>Best of breed spam protection for on the premises and in the cloud customers:</a:t>
            </a:r>
          </a:p>
          <a:p>
            <a:pPr lvl="1"/>
            <a:r>
              <a:rPr lang="en-US" dirty="0" smtClean="0"/>
              <a:t>Precise spam detection with above 99% catch rate,</a:t>
            </a:r>
          </a:p>
          <a:p>
            <a:pPr lvl="1"/>
            <a:r>
              <a:rPr lang="en-US" dirty="0" smtClean="0"/>
              <a:t>Reduction in Carbon Footprint of spam by early rejection of unwanted messaging stream.</a:t>
            </a:r>
          </a:p>
          <a:p>
            <a:r>
              <a:rPr lang="en-US" dirty="0" smtClean="0"/>
              <a:t>Hybrid Model and Ease of Administration:</a:t>
            </a:r>
          </a:p>
          <a:p>
            <a:pPr lvl="1"/>
            <a:r>
              <a:rPr lang="en-US" dirty="0" smtClean="0"/>
              <a:t>Low TCO with High ROI for Exchange organizations,</a:t>
            </a:r>
          </a:p>
          <a:p>
            <a:pPr lvl="1"/>
            <a:r>
              <a:rPr lang="en-US" dirty="0" smtClean="0"/>
              <a:t>Flexible implementation.</a:t>
            </a:r>
          </a:p>
          <a:p>
            <a:endParaRPr lang="en-US"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linds(horizontal)">
                                      <p:cBhvr>
                                        <p:cTn id="16" dur="500"/>
                                        <p:tgtEl>
                                          <p:spTgt spid="3">
                                            <p:txEl>
                                              <p:pRg st="2" end="2"/>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0248"/>
            <a:ext cx="8382000" cy="664797"/>
          </a:xfrm>
        </p:spPr>
        <p:txBody>
          <a:bodyPr/>
          <a:lstStyle/>
          <a:p>
            <a:r>
              <a:rPr lang="en-US" dirty="0" smtClean="0"/>
              <a:t>Top E-mail Threat Concerns</a:t>
            </a:r>
            <a:endParaRPr lang="en-US" dirty="0"/>
          </a:p>
        </p:txBody>
      </p:sp>
      <p:sp>
        <p:nvSpPr>
          <p:cNvPr id="3" name="Text Placeholder 2"/>
          <p:cNvSpPr>
            <a:spLocks noGrp="1"/>
          </p:cNvSpPr>
          <p:nvPr>
            <p:ph type="body" sz="quarter" idx="10"/>
          </p:nvPr>
        </p:nvSpPr>
        <p:spPr>
          <a:xfrm>
            <a:off x="195020" y="1434798"/>
            <a:ext cx="4896173" cy="3276685"/>
          </a:xfrm>
        </p:spPr>
        <p:txBody>
          <a:bodyPr/>
          <a:lstStyle/>
          <a:p>
            <a:r>
              <a:rPr lang="en-US" dirty="0" smtClean="0"/>
              <a:t>Malware via URLs,</a:t>
            </a:r>
          </a:p>
          <a:p>
            <a:r>
              <a:rPr lang="en-US" dirty="0" smtClean="0"/>
              <a:t>Malware via Attachments,</a:t>
            </a:r>
          </a:p>
          <a:p>
            <a:r>
              <a:rPr lang="en-US" dirty="0" smtClean="0"/>
              <a:t>Phishing,</a:t>
            </a:r>
          </a:p>
          <a:p>
            <a:r>
              <a:rPr lang="en-US" dirty="0" smtClean="0"/>
              <a:t>Spam,</a:t>
            </a:r>
          </a:p>
          <a:p>
            <a:r>
              <a:rPr lang="en-US" dirty="0" smtClean="0"/>
              <a:t>Data Leakage.</a:t>
            </a:r>
          </a:p>
        </p:txBody>
      </p:sp>
      <p:pic>
        <p:nvPicPr>
          <p:cNvPr id="4" name="Picture 2" descr="Messaging Security Survey: The Good, Bad, and Ugly"/>
          <p:cNvPicPr>
            <a:picLocks noChangeAspect="1" noChangeArrowheads="1"/>
          </p:cNvPicPr>
          <p:nvPr/>
        </p:nvPicPr>
        <p:blipFill>
          <a:blip r:embed="rId3" cstate="print"/>
          <a:srcRect/>
          <a:stretch>
            <a:fillRect/>
          </a:stretch>
        </p:blipFill>
        <p:spPr bwMode="auto">
          <a:xfrm>
            <a:off x="5082957" y="841495"/>
            <a:ext cx="3877423" cy="5213070"/>
          </a:xfrm>
          <a:prstGeom prst="rect">
            <a:avLst/>
          </a:prstGeom>
          <a:noFill/>
        </p:spPr>
      </p:pic>
      <p:sp>
        <p:nvSpPr>
          <p:cNvPr id="5" name="TextBox 4"/>
          <p:cNvSpPr txBox="1"/>
          <p:nvPr/>
        </p:nvSpPr>
        <p:spPr>
          <a:xfrm>
            <a:off x="48553" y="5825458"/>
            <a:ext cx="5000878" cy="230822"/>
          </a:xfrm>
          <a:prstGeom prst="rect">
            <a:avLst/>
          </a:prstGeom>
          <a:noFill/>
        </p:spPr>
        <p:txBody>
          <a:bodyPr wrap="square" lIns="76191" tIns="38095" rIns="76191" bIns="38095" rtlCol="0">
            <a:spAutoFit/>
          </a:bodyPr>
          <a:lstStyle/>
          <a:p>
            <a:r>
              <a:rPr lang="en-US" sz="1000" dirty="0" smtClean="0">
                <a:latin typeface="Segoe Semibold"/>
              </a:rPr>
              <a:t>Source: Messaging Security Survey: The Good, Bad, and Ugly Study.  IDC, 2009</a:t>
            </a: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524840"/>
            <a:ext cx="8382000" cy="4617014"/>
          </a:xfrm>
        </p:spPr>
        <p:txBody>
          <a:bodyPr/>
          <a:lstStyle/>
          <a:p>
            <a:r>
              <a:rPr lang="en-US" sz="2800" dirty="0" smtClean="0"/>
              <a:t>Exchange 2010 provides…</a:t>
            </a:r>
          </a:p>
          <a:p>
            <a:pPr lvl="1"/>
            <a:r>
              <a:rPr lang="en-US" sz="2000" dirty="0" smtClean="0">
                <a:effectLst>
                  <a:outerShdw blurRad="38100" dist="38100" dir="2700000" algn="tl">
                    <a:srgbClr val="000000">
                      <a:alpha val="43137"/>
                    </a:srgbClr>
                  </a:outerShdw>
                </a:effectLst>
              </a:rPr>
              <a:t>Default encryption and broader support for IRM</a:t>
            </a:r>
          </a:p>
          <a:p>
            <a:pPr lvl="1"/>
            <a:r>
              <a:rPr lang="en-US" sz="2000" dirty="0" smtClean="0">
                <a:effectLst>
                  <a:outerShdw blurRad="38100" dist="38100" dir="2700000" algn="tl">
                    <a:srgbClr val="000000">
                      <a:alpha val="43137"/>
                    </a:srgbClr>
                  </a:outerShdw>
                </a:effectLst>
              </a:rPr>
              <a:t>Extensive infrastructure for per-user SCL</a:t>
            </a:r>
          </a:p>
          <a:p>
            <a:pPr lvl="1"/>
            <a:r>
              <a:rPr lang="en-US" sz="2000" dirty="0" smtClean="0">
                <a:effectLst>
                  <a:outerShdw blurRad="38100" dist="38100" dir="2700000" algn="tl">
                    <a:srgbClr val="000000">
                      <a:alpha val="43137"/>
                    </a:srgbClr>
                  </a:outerShdw>
                </a:effectLst>
              </a:rPr>
              <a:t>Incremental Edge Synch for safe/blocked senders</a:t>
            </a:r>
          </a:p>
          <a:p>
            <a:pPr lvl="1"/>
            <a:r>
              <a:rPr lang="en-US" sz="2000" dirty="0" smtClean="0">
                <a:effectLst>
                  <a:outerShdw blurRad="38100" dist="38100" dir="2700000" algn="tl">
                    <a:srgbClr val="000000">
                      <a:alpha val="43137"/>
                    </a:srgbClr>
                  </a:outerShdw>
                </a:effectLst>
              </a:rPr>
              <a:t>Per recipient list aggregation from Outlook </a:t>
            </a:r>
            <a:endParaRPr lang="en-US" sz="2000" dirty="0" smtClean="0"/>
          </a:p>
          <a:p>
            <a:r>
              <a:rPr lang="en-US" sz="2800" dirty="0" smtClean="0"/>
              <a:t>Forefront 2010 extends foundation with…</a:t>
            </a:r>
          </a:p>
          <a:p>
            <a:pPr lvl="1"/>
            <a:r>
              <a:rPr lang="en-US" sz="2000" dirty="0" smtClean="0">
                <a:effectLst>
                  <a:outerShdw blurRad="38100" dist="38100" dir="2700000" algn="tl">
                    <a:srgbClr val="000000">
                      <a:alpha val="43137"/>
                    </a:srgbClr>
                  </a:outerShdw>
                </a:effectLst>
              </a:rPr>
              <a:t>Premium multiple engine antimalware </a:t>
            </a:r>
          </a:p>
          <a:p>
            <a:pPr lvl="1"/>
            <a:r>
              <a:rPr lang="en-US" sz="2000" dirty="0" smtClean="0">
                <a:effectLst>
                  <a:outerShdw blurRad="38100" dist="38100" dir="2700000" algn="tl">
                    <a:srgbClr val="000000">
                      <a:alpha val="43137"/>
                    </a:srgbClr>
                  </a:outerShdw>
                </a:effectLst>
              </a:rPr>
              <a:t>Auto-configuration of antispam agents</a:t>
            </a:r>
          </a:p>
          <a:p>
            <a:pPr lvl="1"/>
            <a:r>
              <a:rPr lang="en-US" sz="2000" dirty="0" smtClean="0">
                <a:effectLst>
                  <a:outerShdw blurRad="38100" dist="38100" dir="2700000" algn="tl">
                    <a:srgbClr val="000000">
                      <a:alpha val="43137"/>
                    </a:srgbClr>
                  </a:outerShdw>
                </a:effectLst>
              </a:rPr>
              <a:t>Unified management of FPE, Exchange, FOPE</a:t>
            </a:r>
          </a:p>
          <a:p>
            <a:pPr lvl="1"/>
            <a:r>
              <a:rPr lang="en-US" sz="2000" dirty="0" smtClean="0">
                <a:effectLst>
                  <a:outerShdw blurRad="38100" dist="38100" dir="2700000" algn="tl">
                    <a:srgbClr val="000000">
                      <a:alpha val="43137"/>
                    </a:srgbClr>
                  </a:outerShdw>
                </a:effectLst>
              </a:rPr>
              <a:t>Leading antispam content filter engine (above 99% detection rate) </a:t>
            </a:r>
          </a:p>
          <a:p>
            <a:pPr lvl="1"/>
            <a:r>
              <a:rPr lang="en-US" sz="2000" dirty="0" smtClean="0">
                <a:effectLst>
                  <a:outerShdw blurRad="38100" dist="38100" dir="2700000" algn="tl">
                    <a:srgbClr val="000000">
                      <a:alpha val="43137"/>
                    </a:srgbClr>
                  </a:outerShdw>
                </a:effectLst>
              </a:rPr>
              <a:t>Option of hosted and hybrid protection for lower TCO</a:t>
            </a:r>
          </a:p>
          <a:p>
            <a:pPr lvl="1"/>
            <a:r>
              <a:rPr lang="en-US" sz="2000" dirty="0" err="1" smtClean="0">
                <a:effectLst>
                  <a:outerShdw blurRad="38100" dist="38100" dir="2700000" algn="tl">
                    <a:srgbClr val="000000">
                      <a:alpha val="43137"/>
                    </a:srgbClr>
                  </a:outerShdw>
                </a:effectLst>
              </a:rPr>
              <a:t>Config</a:t>
            </a:r>
            <a:r>
              <a:rPr lang="en-US" sz="2000" dirty="0" smtClean="0">
                <a:effectLst>
                  <a:outerShdw blurRad="38100" dist="38100" dir="2700000" algn="tl">
                    <a:srgbClr val="000000">
                      <a:alpha val="43137"/>
                    </a:srgbClr>
                  </a:outerShdw>
                </a:effectLst>
              </a:rPr>
              <a:t>/maintenance-free setup.</a:t>
            </a:r>
          </a:p>
        </p:txBody>
      </p:sp>
      <p:sp>
        <p:nvSpPr>
          <p:cNvPr id="4" name="Title 43"/>
          <p:cNvSpPr>
            <a:spLocks noGrp="1"/>
          </p:cNvSpPr>
          <p:nvPr>
            <p:ph type="title"/>
          </p:nvPr>
        </p:nvSpPr>
        <p:spPr>
          <a:xfrm>
            <a:off x="381000" y="199604"/>
            <a:ext cx="8382000" cy="1107996"/>
          </a:xfrm>
        </p:spPr>
        <p:txBody>
          <a:bodyPr/>
          <a:lstStyle/>
          <a:p>
            <a:r>
              <a:rPr lang="en-US" dirty="0" smtClean="0"/>
              <a:t>Exchange + Forefront </a:t>
            </a:r>
            <a:br>
              <a:rPr lang="en-US" dirty="0" smtClean="0"/>
            </a:br>
            <a:r>
              <a:rPr lang="en-US" sz="3200" dirty="0" smtClean="0">
                <a:solidFill>
                  <a:schemeClr val="tx2"/>
                </a:solidFill>
                <a:effectLst>
                  <a:outerShdw blurRad="38100" dist="38100" dir="2700000" algn="tl">
                    <a:srgbClr val="000000">
                      <a:alpha val="43137"/>
                    </a:srgbClr>
                  </a:outerShdw>
                </a:effectLst>
              </a:rPr>
              <a:t>Better Together Security Summary </a:t>
            </a:r>
            <a:endParaRPr lang="en-US" sz="3200" dirty="0">
              <a:solidFill>
                <a:schemeClr val="tx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2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20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20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20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2000"/>
                                        <p:tgtEl>
                                          <p:spTgt spid="3">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fade">
                                      <p:cBhvr>
                                        <p:cTn id="36" dur="2000"/>
                                        <p:tgtEl>
                                          <p:spTgt spid="3">
                                            <p:txEl>
                                              <p:pRg st="9" end="9"/>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fade">
                                      <p:cBhvr>
                                        <p:cTn id="39" dur="2000"/>
                                        <p:tgtEl>
                                          <p:spTgt spid="3">
                                            <p:txEl>
                                              <p:pRg st="10" end="10"/>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fade">
                                      <p:cBhvr>
                                        <p:cTn id="42"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Info….</a:t>
            </a:r>
            <a:endParaRPr lang="en-US" dirty="0"/>
          </a:p>
        </p:txBody>
      </p:sp>
      <p:sp>
        <p:nvSpPr>
          <p:cNvPr id="3" name="Text Placeholder 2"/>
          <p:cNvSpPr>
            <a:spLocks noGrp="1"/>
          </p:cNvSpPr>
          <p:nvPr>
            <p:ph type="body" sz="quarter" idx="10"/>
          </p:nvPr>
        </p:nvSpPr>
        <p:spPr/>
        <p:txBody>
          <a:bodyPr/>
          <a:lstStyle/>
          <a:p>
            <a:pPr>
              <a:buFont typeface="Arial" pitchFamily="34" charset="0"/>
              <a:buChar char="•"/>
            </a:pPr>
            <a:r>
              <a:rPr lang="en-US" sz="2800" dirty="0" smtClean="0"/>
              <a:t>Microsoft FPE </a:t>
            </a:r>
            <a:r>
              <a:rPr lang="en-US" sz="2800" dirty="0" smtClean="0">
                <a:hlinkClick r:id="rId3"/>
              </a:rPr>
              <a:t>Web Site</a:t>
            </a:r>
            <a:endParaRPr lang="en-US" sz="2800" dirty="0" smtClean="0"/>
          </a:p>
          <a:p>
            <a:pPr>
              <a:buFont typeface="Arial" pitchFamily="34" charset="0"/>
              <a:buChar char="•"/>
            </a:pPr>
            <a:r>
              <a:rPr lang="en-US" sz="2800" b="1" i="1" u="sng" dirty="0" smtClean="0">
                <a:solidFill>
                  <a:srgbClr val="FF0000"/>
                </a:solidFill>
              </a:rPr>
              <a:t>NEW! </a:t>
            </a:r>
            <a:r>
              <a:rPr lang="en-US" sz="2800" dirty="0" smtClean="0"/>
              <a:t>Microsoft FPE Whitepapers</a:t>
            </a:r>
          </a:p>
          <a:p>
            <a:pPr lvl="1">
              <a:buFont typeface="Arial" pitchFamily="34" charset="0"/>
              <a:buChar char="•"/>
            </a:pPr>
            <a:r>
              <a:rPr lang="en-US" sz="2400" dirty="0" smtClean="0">
                <a:hlinkClick r:id="rId4"/>
              </a:rPr>
              <a:t>Forefront Protection 2010 for Exchange Server </a:t>
            </a:r>
            <a:r>
              <a:rPr lang="en-US" sz="2400" dirty="0" err="1" smtClean="0">
                <a:hlinkClick r:id="rId4"/>
              </a:rPr>
              <a:t>Antispam</a:t>
            </a:r>
            <a:r>
              <a:rPr lang="en-US" sz="2400" dirty="0" smtClean="0">
                <a:hlinkClick r:id="rId4"/>
              </a:rPr>
              <a:t> Framework</a:t>
            </a:r>
            <a:endParaRPr lang="en-US" sz="2400" dirty="0" smtClean="0"/>
          </a:p>
          <a:p>
            <a:pPr lvl="1">
              <a:buFont typeface="Arial" pitchFamily="34" charset="0"/>
              <a:buChar char="•"/>
            </a:pPr>
            <a:r>
              <a:rPr lang="en-US" sz="2400" dirty="0" smtClean="0">
                <a:hlinkClick r:id="rId5"/>
              </a:rPr>
              <a:t>Forefront Protection 2010 For Exchange Server </a:t>
            </a:r>
            <a:r>
              <a:rPr lang="en-US" sz="2400" dirty="0" err="1" smtClean="0">
                <a:hlinkClick r:id="rId5"/>
              </a:rPr>
              <a:t>Antispam</a:t>
            </a:r>
            <a:endParaRPr lang="en-US" sz="2400" dirty="0" smtClean="0"/>
          </a:p>
          <a:p>
            <a:pPr lvl="1">
              <a:buFont typeface="Arial" pitchFamily="34" charset="0"/>
              <a:buChar char="•"/>
            </a:pPr>
            <a:r>
              <a:rPr lang="en-US" sz="2400" dirty="0" smtClean="0">
                <a:hlinkClick r:id="rId6"/>
              </a:rPr>
              <a:t>Forefront Protection 2010 for Exchange Server</a:t>
            </a:r>
            <a:endParaRPr lang="en-US" sz="2400" dirty="0" smtClean="0"/>
          </a:p>
          <a:p>
            <a:pPr lvl="1">
              <a:buFont typeface="Arial" pitchFamily="34" charset="0"/>
              <a:buChar char="•"/>
            </a:pPr>
            <a:r>
              <a:rPr lang="en-US" sz="2400" dirty="0" smtClean="0">
                <a:hlinkClick r:id="rId7"/>
              </a:rPr>
              <a:t>Forefront Protection 2010 for Exchange Server Scan Actions And Sequence</a:t>
            </a:r>
            <a:endParaRPr lang="en-US" sz="2400" dirty="0" smtClean="0"/>
          </a:p>
          <a:p>
            <a:pPr lvl="1">
              <a:buFont typeface="Arial" pitchFamily="34" charset="0"/>
              <a:buChar char="•"/>
            </a:pPr>
            <a:r>
              <a:rPr lang="en-US" sz="2400" dirty="0" smtClean="0">
                <a:hlinkClick r:id="rId8"/>
              </a:rPr>
              <a:t>Monitoring Forefront Protection 2010 for Exchange Server</a:t>
            </a:r>
            <a:endParaRPr lang="en-US" sz="2400" dirty="0" smtClean="0"/>
          </a:p>
          <a:p>
            <a:pPr>
              <a:buFont typeface="Arial" pitchFamily="34" charset="0"/>
              <a:buChar char="•"/>
            </a:pPr>
            <a:r>
              <a:rPr lang="en-US" sz="2800" dirty="0" smtClean="0"/>
              <a:t>Microsoft BRS – </a:t>
            </a:r>
            <a:r>
              <a:rPr lang="en-US" sz="2800" dirty="0" smtClean="0">
                <a:hlinkClick r:id="rId9"/>
              </a:rPr>
              <a:t>Secure Messaging</a:t>
            </a:r>
            <a:endParaRPr lang="en-US" sz="2800" dirty="0" smtClean="0"/>
          </a:p>
          <a:p>
            <a:pPr>
              <a:buFont typeface="Arial" pitchFamily="34" charset="0"/>
              <a:buChar char="•"/>
            </a:pPr>
            <a:r>
              <a:rPr lang="en-US" sz="2800" dirty="0" smtClean="0"/>
              <a:t>Microsoft Edge - </a:t>
            </a:r>
            <a:r>
              <a:rPr lang="en-US" sz="2800" dirty="0" smtClean="0">
                <a:hlinkClick r:id="rId10"/>
              </a:rPr>
              <a:t>FPE</a:t>
            </a:r>
            <a:endParaRPr lang="en-US" sz="2800" dirty="0" smtClean="0"/>
          </a:p>
          <a:p>
            <a:endParaRPr lang="en-US" sz="2800"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Sessions</a:t>
            </a:r>
            <a:endParaRPr lang="en-US" dirty="0"/>
          </a:p>
        </p:txBody>
      </p:sp>
      <p:sp>
        <p:nvSpPr>
          <p:cNvPr id="3" name="Text Placeholder 2"/>
          <p:cNvSpPr>
            <a:spLocks noGrp="1"/>
          </p:cNvSpPr>
          <p:nvPr>
            <p:ph type="body" sz="quarter" idx="10"/>
          </p:nvPr>
        </p:nvSpPr>
        <p:spPr/>
        <p:txBody>
          <a:bodyPr/>
          <a:lstStyle/>
          <a:p>
            <a:pPr>
              <a:buFont typeface="Arial" pitchFamily="34" charset="0"/>
              <a:buChar char="•"/>
            </a:pPr>
            <a:r>
              <a:rPr lang="en-US" sz="2800" b="1" dirty="0" smtClean="0"/>
              <a:t>SIA317 </a:t>
            </a:r>
            <a:r>
              <a:rPr lang="en-US" sz="2800" dirty="0" smtClean="0"/>
              <a:t>– Microsoft Forefront Online Services – Overview, Architecture and Roadmap</a:t>
            </a:r>
          </a:p>
          <a:p>
            <a:pPr>
              <a:buFont typeface="Arial" pitchFamily="34" charset="0"/>
              <a:buChar char="•"/>
            </a:pPr>
            <a:r>
              <a:rPr lang="en-US" sz="2800" b="1" dirty="0" smtClean="0"/>
              <a:t>SIA02-DEMO </a:t>
            </a:r>
            <a:r>
              <a:rPr lang="en-US" sz="2800" dirty="0" smtClean="0"/>
              <a:t>– End-to-End E-mail Protection</a:t>
            </a:r>
          </a:p>
          <a:p>
            <a:pPr>
              <a:buFont typeface="Arial" pitchFamily="34" charset="0"/>
              <a:buChar char="•"/>
            </a:pPr>
            <a:r>
              <a:rPr lang="en-US" sz="2800" b="1" dirty="0" smtClean="0"/>
              <a:t>SIA05-IS </a:t>
            </a:r>
            <a:r>
              <a:rPr lang="en-US" sz="2800" dirty="0" smtClean="0"/>
              <a:t>– Secure Messaging using AD RMS and Exchange 2010</a:t>
            </a:r>
          </a:p>
          <a:p>
            <a:pPr>
              <a:buFont typeface="Arial" pitchFamily="34" charset="0"/>
              <a:buChar char="•"/>
            </a:pPr>
            <a:r>
              <a:rPr lang="en-US" sz="2800" b="1" dirty="0" smtClean="0"/>
              <a:t>SIA304 </a:t>
            </a:r>
            <a:r>
              <a:rPr lang="en-US" sz="2800" dirty="0" smtClean="0"/>
              <a:t>– Windows Server 2008 R2 AD RMS</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052596"/>
          </a:xfrm>
        </p:spPr>
        <p:txBody>
          <a:bodyPr/>
          <a:lstStyle/>
          <a:p>
            <a:pPr eaLnBrk="1" hangingPunct="1">
              <a:defRPr/>
            </a:pPr>
            <a:r>
              <a:rPr sz="4400" dirty="0" smtClean="0">
                <a:latin typeface="+mn-lt"/>
              </a:rPr>
              <a:t>Please Complete An Evaluation Form</a:t>
            </a:r>
            <a:br>
              <a:rPr sz="4400" dirty="0" smtClean="0">
                <a:latin typeface="+mn-lt"/>
              </a:rPr>
            </a:br>
            <a:r>
              <a:rPr sz="3200" dirty="0" smtClean="0">
                <a:solidFill>
                  <a:schemeClr val="tx2"/>
                </a:solidFill>
                <a:latin typeface="+mn-lt"/>
              </a:rPr>
              <a:t>Your input is important!</a:t>
            </a:r>
            <a:endParaRPr sz="4400" dirty="0">
              <a:solidFill>
                <a:schemeClr val="tx2"/>
              </a:solidFill>
              <a:latin typeface="+mn-lt"/>
            </a:endParaRPr>
          </a:p>
        </p:txBody>
      </p:sp>
      <p:sp>
        <p:nvSpPr>
          <p:cNvPr id="5" name="Text Placeholder 4"/>
          <p:cNvSpPr>
            <a:spLocks noGrp="1"/>
          </p:cNvSpPr>
          <p:nvPr>
            <p:ph type="body" sz="quarter" idx="4294967295"/>
          </p:nvPr>
        </p:nvSpPr>
        <p:spPr>
          <a:xfrm>
            <a:off x="381000" y="1905000"/>
            <a:ext cx="8534400" cy="2724849"/>
          </a:xfrm>
        </p:spPr>
        <p:txBody>
          <a:bodyPr/>
          <a:lstStyle/>
          <a:p>
            <a:pPr eaLnBrk="1" hangingPunct="1">
              <a:spcAft>
                <a:spcPts val="768"/>
              </a:spcAft>
              <a:buFontTx/>
              <a:buNone/>
              <a:defRPr/>
            </a:pPr>
            <a:r>
              <a:rPr lang="en-US" sz="2400" dirty="0" smtClean="0"/>
              <a:t>Multiple ways to access Online Evaluation Forms:</a:t>
            </a:r>
          </a:p>
          <a:p>
            <a:pPr marL="400050" indent="0" eaLnBrk="1" hangingPunct="1">
              <a:buFontTx/>
              <a:buNone/>
              <a:defRPr/>
            </a:pPr>
            <a:r>
              <a:rPr lang="en-US" sz="2400" dirty="0" err="1" smtClean="0"/>
              <a:t>CommNet</a:t>
            </a:r>
            <a:r>
              <a:rPr lang="en-US" sz="2400" dirty="0" smtClean="0"/>
              <a:t> stations located throughout conference venues</a:t>
            </a:r>
          </a:p>
          <a:p>
            <a:pPr marL="400050" indent="0" eaLnBrk="1" hangingPunct="1">
              <a:buFontTx/>
              <a:buNone/>
              <a:defRPr/>
            </a:pPr>
            <a:r>
              <a:rPr lang="en-US" sz="2400" dirty="0" smtClean="0"/>
              <a:t>Via a Windows Mobile device</a:t>
            </a:r>
          </a:p>
          <a:p>
            <a:pPr marL="400050" indent="0" eaLnBrk="1" hangingPunct="1">
              <a:buFontTx/>
              <a:buNone/>
              <a:defRPr/>
            </a:pPr>
            <a:r>
              <a:rPr lang="en-US" sz="2400" dirty="0" smtClean="0"/>
              <a:t>Via the </a:t>
            </a:r>
            <a:r>
              <a:rPr lang="en-US" sz="2400" dirty="0" err="1" smtClean="0"/>
              <a:t>CommNet</a:t>
            </a:r>
            <a:r>
              <a:rPr lang="en-US" sz="2400" dirty="0" smtClean="0"/>
              <a:t> “Julian” offline Windows Mobile evaluation and session scheduling tool</a:t>
            </a:r>
          </a:p>
          <a:p>
            <a:pPr marL="400050" indent="0" eaLnBrk="1" hangingPunct="1">
              <a:buFontTx/>
              <a:buNone/>
              <a:defRPr/>
            </a:pPr>
            <a:r>
              <a:rPr lang="en-US" sz="2400" dirty="0" smtClean="0"/>
              <a:t>From any wired or wireless connection to:</a:t>
            </a:r>
            <a:br>
              <a:rPr lang="en-US" sz="2400" dirty="0" smtClean="0"/>
            </a:br>
            <a:r>
              <a:rPr lang="en-US" sz="2400" dirty="0" smtClean="0">
                <a:hlinkClick r:id="rId3"/>
              </a:rPr>
              <a:t>https://www.MyTechReady.com</a:t>
            </a:r>
            <a:endParaRPr lang="en-US" sz="2400" dirty="0" smtClean="0"/>
          </a:p>
        </p:txBody>
      </p:sp>
      <p:sp>
        <p:nvSpPr>
          <p:cNvPr id="74755" name="TextBox 5"/>
          <p:cNvSpPr txBox="1">
            <a:spLocks noChangeArrowheads="1"/>
          </p:cNvSpPr>
          <p:nvPr/>
        </p:nvSpPr>
        <p:spPr bwMode="auto">
          <a:xfrm>
            <a:off x="381000" y="4953000"/>
            <a:ext cx="8382000" cy="369888"/>
          </a:xfrm>
          <a:prstGeom prst="rect">
            <a:avLst/>
          </a:prstGeom>
          <a:noFill/>
          <a:ln w="9525">
            <a:noFill/>
            <a:miter lim="800000"/>
            <a:headEnd/>
            <a:tailEnd/>
          </a:ln>
        </p:spPr>
        <p:txBody>
          <a:bodyPr>
            <a:spAutoFit/>
          </a:bodyPr>
          <a:lstStyle/>
          <a:p>
            <a:r>
              <a:rPr lang="en-US" dirty="0">
                <a:solidFill>
                  <a:schemeClr val="tx2"/>
                </a:solidFill>
              </a:rPr>
              <a:t>For more information please refer to your Pocket Guide</a:t>
            </a:r>
          </a:p>
        </p:txBody>
      </p:sp>
      <p:sp>
        <p:nvSpPr>
          <p:cNvPr id="7" name="TextBox 6"/>
          <p:cNvSpPr txBox="1"/>
          <p:nvPr/>
        </p:nvSpPr>
        <p:spPr>
          <a:xfrm>
            <a:off x="379535" y="2258669"/>
            <a:ext cx="272510" cy="492443"/>
          </a:xfrm>
          <a:prstGeom prst="rect">
            <a:avLst/>
          </a:prstGeom>
          <a:noFill/>
        </p:spPr>
        <p:txBody>
          <a:bodyPr wrap="none" lIns="0" tIns="0" rIns="0" bIns="0">
            <a:spAutoFit/>
          </a:bodyPr>
          <a:lstStyle/>
          <a:p>
            <a:pPr>
              <a:defRPr/>
            </a:pPr>
            <a:r>
              <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1.</a:t>
            </a:r>
          </a:p>
        </p:txBody>
      </p:sp>
      <p:sp>
        <p:nvSpPr>
          <p:cNvPr id="8" name="TextBox 7"/>
          <p:cNvSpPr txBox="1"/>
          <p:nvPr/>
        </p:nvSpPr>
        <p:spPr>
          <a:xfrm>
            <a:off x="379535" y="2668660"/>
            <a:ext cx="272510" cy="492443"/>
          </a:xfrm>
          <a:prstGeom prst="rect">
            <a:avLst/>
          </a:prstGeom>
          <a:noFill/>
        </p:spPr>
        <p:txBody>
          <a:bodyPr wrap="none" lIns="0" tIns="0" rIns="0" bIns="0">
            <a:spAutoFit/>
          </a:bodyPr>
          <a:lstStyle/>
          <a:p>
            <a:pPr>
              <a:defRPr/>
            </a:pPr>
            <a:r>
              <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2.</a:t>
            </a:r>
          </a:p>
        </p:txBody>
      </p:sp>
      <p:pic>
        <p:nvPicPr>
          <p:cNvPr id="10" name="Picture 9" descr="Button copy.png"/>
          <p:cNvPicPr>
            <a:picLocks noChangeAspect="1"/>
          </p:cNvPicPr>
          <p:nvPr/>
        </p:nvPicPr>
        <p:blipFill>
          <a:blip r:embed="rId4"/>
          <a:stretch>
            <a:fillRect/>
          </a:stretch>
        </p:blipFill>
        <p:spPr>
          <a:xfrm>
            <a:off x="7040676" y="5105400"/>
            <a:ext cx="1371487" cy="1371487"/>
          </a:xfrm>
          <a:prstGeom prst="rect">
            <a:avLst/>
          </a:prstGeom>
          <a:effectLst>
            <a:reflection blurRad="6350" stA="50000" endA="300" endPos="38500" dist="50800" dir="5400000" sy="-100000" algn="bl" rotWithShape="0"/>
          </a:effectLst>
        </p:spPr>
      </p:pic>
      <p:sp>
        <p:nvSpPr>
          <p:cNvPr id="2" name="Freeform 6"/>
          <p:cNvSpPr>
            <a:spLocks/>
          </p:cNvSpPr>
          <p:nvPr/>
        </p:nvSpPr>
        <p:spPr bwMode="auto">
          <a:xfrm>
            <a:off x="4572001" y="5338319"/>
            <a:ext cx="2425424" cy="911569"/>
          </a:xfrm>
          <a:custGeom>
            <a:avLst/>
            <a:gdLst/>
            <a:ahLst/>
            <a:cxnLst>
              <a:cxn ang="0">
                <a:pos x="1490" y="274"/>
              </a:cxn>
              <a:cxn ang="0">
                <a:pos x="1122" y="0"/>
              </a:cxn>
              <a:cxn ang="0">
                <a:pos x="1145" y="128"/>
              </a:cxn>
              <a:cxn ang="0">
                <a:pos x="0" y="128"/>
              </a:cxn>
              <a:cxn ang="0">
                <a:pos x="0" y="417"/>
              </a:cxn>
              <a:cxn ang="0">
                <a:pos x="1145" y="417"/>
              </a:cxn>
              <a:cxn ang="0">
                <a:pos x="1122" y="560"/>
              </a:cxn>
              <a:cxn ang="0">
                <a:pos x="1490" y="274"/>
              </a:cxn>
            </a:cxnLst>
            <a:rect l="0" t="0" r="r" b="b"/>
            <a:pathLst>
              <a:path w="1490" h="560">
                <a:moveTo>
                  <a:pt x="1490" y="274"/>
                </a:moveTo>
                <a:lnTo>
                  <a:pt x="1122" y="0"/>
                </a:lnTo>
                <a:lnTo>
                  <a:pt x="1145" y="128"/>
                </a:lnTo>
                <a:lnTo>
                  <a:pt x="0" y="128"/>
                </a:lnTo>
                <a:lnTo>
                  <a:pt x="0" y="417"/>
                </a:lnTo>
                <a:lnTo>
                  <a:pt x="1145" y="417"/>
                </a:lnTo>
                <a:lnTo>
                  <a:pt x="1122" y="560"/>
                </a:lnTo>
                <a:lnTo>
                  <a:pt x="1490" y="274"/>
                </a:lnTo>
                <a:close/>
              </a:path>
            </a:pathLst>
          </a:custGeom>
          <a:ln>
            <a:headEnd/>
            <a:tailEnd/>
          </a:ln>
        </p:spPr>
        <p:style>
          <a:lnRef idx="0">
            <a:schemeClr val="accent1"/>
          </a:lnRef>
          <a:fillRef idx="3">
            <a:schemeClr val="accent1"/>
          </a:fillRef>
          <a:effectRef idx="3">
            <a:schemeClr val="accent1"/>
          </a:effectRef>
          <a:fontRef idx="minor">
            <a:schemeClr val="lt1"/>
          </a:fontRef>
        </p:style>
        <p:txBody>
          <a:bodyPr lIns="182880" anchor="ctr"/>
          <a:lstStyle/>
          <a:p>
            <a:pPr>
              <a:lnSpc>
                <a:spcPct val="90000"/>
              </a:lnSpc>
              <a:defRPr/>
            </a:pPr>
            <a:r>
              <a:rPr lang="en-US" sz="1600" dirty="0" smtClean="0">
                <a:solidFill>
                  <a:schemeClr val="tx1"/>
                </a:solidFill>
              </a:rPr>
              <a:t>Speaker – Click </a:t>
            </a:r>
            <a:r>
              <a:rPr lang="en-US" sz="1600" dirty="0">
                <a:solidFill>
                  <a:schemeClr val="tx1"/>
                </a:solidFill>
              </a:rPr>
              <a:t>Here</a:t>
            </a:r>
            <a:br>
              <a:rPr lang="en-US" sz="1600" dirty="0">
                <a:solidFill>
                  <a:schemeClr val="tx1"/>
                </a:solidFill>
              </a:rPr>
            </a:br>
            <a:r>
              <a:rPr lang="en-US" sz="1600" dirty="0">
                <a:solidFill>
                  <a:schemeClr val="tx1"/>
                </a:solidFill>
              </a:rPr>
              <a:t>to Launch Video</a:t>
            </a:r>
          </a:p>
        </p:txBody>
      </p:sp>
      <p:sp>
        <p:nvSpPr>
          <p:cNvPr id="11" name="TextBox 10"/>
          <p:cNvSpPr txBox="1"/>
          <p:nvPr/>
        </p:nvSpPr>
        <p:spPr>
          <a:xfrm>
            <a:off x="379535" y="3071815"/>
            <a:ext cx="272510" cy="492443"/>
          </a:xfrm>
          <a:prstGeom prst="rect">
            <a:avLst/>
          </a:prstGeom>
          <a:noFill/>
        </p:spPr>
        <p:txBody>
          <a:bodyPr wrap="none" lIns="0" tIns="0" rIns="0" bIns="0">
            <a:spAutoFit/>
          </a:bodyPr>
          <a:lstStyle/>
          <a:p>
            <a:pPr>
              <a:defRPr/>
            </a:pPr>
            <a:r>
              <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3</a:t>
            </a:r>
            <a:r>
              <a:rPr lang="en-US" sz="32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a:t>
            </a:r>
            <a:endPar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endParaRPr>
          </a:p>
        </p:txBody>
      </p:sp>
      <p:sp>
        <p:nvSpPr>
          <p:cNvPr id="12" name="TextBox 11"/>
          <p:cNvSpPr txBox="1"/>
          <p:nvPr/>
        </p:nvSpPr>
        <p:spPr>
          <a:xfrm>
            <a:off x="379535" y="3800764"/>
            <a:ext cx="272510" cy="492443"/>
          </a:xfrm>
          <a:prstGeom prst="rect">
            <a:avLst/>
          </a:prstGeom>
          <a:noFill/>
        </p:spPr>
        <p:txBody>
          <a:bodyPr wrap="none" lIns="0" tIns="0" rIns="0" bIns="0">
            <a:spAutoFit/>
          </a:bodyPr>
          <a:lstStyle/>
          <a:p>
            <a:pPr>
              <a:defRPr/>
            </a:pPr>
            <a:r>
              <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4</a:t>
            </a:r>
            <a:r>
              <a:rPr lang="en-US" sz="32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a:t>
            </a:r>
            <a:endParaRPr lang="en-US"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3"/>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rcRect/>
          <a:stretch>
            <a:fillRect/>
          </a:stretch>
        </p:blipFill>
        <p:spPr bwMode="black">
          <a:xfrm>
            <a:off x="2218269" y="2920511"/>
            <a:ext cx="4707464" cy="1016980"/>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2009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gradFill>
                  <a:gsLst>
                    <a:gs pos="0">
                      <a:schemeClr val="tx1"/>
                    </a:gs>
                    <a:gs pos="100000">
                      <a:schemeClr val="tx1"/>
                    </a:gs>
                  </a:gsLst>
                  <a:lin ang="5400000" scaled="0"/>
                </a:gradFill>
                <a:latin typeface="Segoe UI" pitchFamily="34" charset="0"/>
                <a:cs typeface="Arial" charset="0"/>
              </a:rPr>
            </a:br>
            <a:r>
              <a:rPr lang="en-US" sz="700" dirty="0">
                <a:gradFill>
                  <a:gsLst>
                    <a:gs pos="0">
                      <a:schemeClr val="tx1"/>
                    </a:gs>
                    <a:gs pos="100000">
                      <a:schemeClr val="tx1"/>
                    </a:gs>
                  </a:gsLst>
                  <a:lin ang="5400000" scaled="0"/>
                </a:gradFill>
                <a:latin typeface="Segoe UI"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Filter Updates</a:t>
            </a:r>
            <a:endParaRPr lang="en-US" dirty="0"/>
          </a:p>
        </p:txBody>
      </p:sp>
      <p:sp>
        <p:nvSpPr>
          <p:cNvPr id="3" name="Content Placeholder 2"/>
          <p:cNvSpPr>
            <a:spLocks noGrp="1"/>
          </p:cNvSpPr>
          <p:nvPr>
            <p:ph idx="1"/>
          </p:nvPr>
        </p:nvSpPr>
        <p:spPr>
          <a:xfrm>
            <a:off x="381000" y="1585259"/>
            <a:ext cx="8382000" cy="2529539"/>
          </a:xfrm>
        </p:spPr>
        <p:txBody>
          <a:bodyPr/>
          <a:lstStyle/>
          <a:p>
            <a:r>
              <a:rPr lang="en-US" sz="2400" dirty="0" smtClean="0"/>
              <a:t>ECAL customers receive premium Forefront content filter and updates,</a:t>
            </a:r>
          </a:p>
          <a:p>
            <a:pPr marL="396875" lvl="2" indent="-396875">
              <a:buSzTx/>
              <a:buBlip>
                <a:blip r:embed="rId3"/>
              </a:buBlip>
            </a:pPr>
            <a:r>
              <a:rPr lang="en-US" dirty="0" smtClean="0"/>
              <a:t>ECAL customers will always have the freshest spam fingerprints,</a:t>
            </a:r>
          </a:p>
          <a:p>
            <a:r>
              <a:rPr lang="en-US" sz="2400" dirty="0" smtClean="0"/>
              <a:t>“Lights Out” engine updates</a:t>
            </a:r>
            <a:endParaRPr lang="en-US" sz="2400" dirty="0"/>
          </a:p>
        </p:txBody>
      </p:sp>
      <p:sp>
        <p:nvSpPr>
          <p:cNvPr id="4" name="Title 1"/>
          <p:cNvSpPr txBox="1">
            <a:spLocks/>
          </p:cNvSpPr>
          <p:nvPr/>
        </p:nvSpPr>
        <p:spPr>
          <a:xfrm>
            <a:off x="427220" y="935968"/>
            <a:ext cx="8382000" cy="443198"/>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150" normalizeH="0" baseline="0" noProof="0" dirty="0" smtClean="0">
                <a:ln w="3175">
                  <a:noFill/>
                </a:ln>
                <a:solidFill>
                  <a:schemeClr val="tx2"/>
                </a:solidFill>
                <a:effectLst>
                  <a:outerShdw blurRad="38100" dist="38100" dir="2700000" algn="tl">
                    <a:srgbClr val="000000">
                      <a:alpha val="43137"/>
                    </a:srgbClr>
                  </a:outerShdw>
                </a:effectLst>
                <a:uLnTx/>
                <a:uFillTx/>
                <a:latin typeface="+mj-lt"/>
                <a:ea typeface="+mn-ea"/>
                <a:cs typeface="Arial" charset="0"/>
              </a:rPr>
              <a:t>Better Together for ECAL customers</a:t>
            </a:r>
            <a:endParaRPr kumimoji="0" lang="en-US" sz="3200" b="0" i="0" u="none" strike="noStrike" kern="1200" cap="none" spc="-150" normalizeH="0" baseline="0" noProof="0" dirty="0">
              <a:ln w="3175">
                <a:noFill/>
              </a:ln>
              <a:solidFill>
                <a:schemeClr val="tx2"/>
              </a:solidFill>
              <a:effectLst>
                <a:outerShdw blurRad="38100" dist="38100" dir="2700000" algn="tl">
                  <a:srgbClr val="000000">
                    <a:alpha val="43137"/>
                  </a:srgbClr>
                </a:outerShdw>
              </a:effectLst>
              <a:uLnTx/>
              <a:uFillTx/>
              <a:latin typeface="+mj-lt"/>
              <a:ea typeface="+mn-ea"/>
              <a:cs typeface="Arial" charset="0"/>
            </a:endParaRPr>
          </a:p>
        </p:txBody>
      </p:sp>
      <p:graphicFrame>
        <p:nvGraphicFramePr>
          <p:cNvPr id="5" name="Table 4"/>
          <p:cNvGraphicFramePr>
            <a:graphicFrameLocks noGrp="1"/>
          </p:cNvGraphicFramePr>
          <p:nvPr/>
        </p:nvGraphicFramePr>
        <p:xfrm>
          <a:off x="565768" y="3477187"/>
          <a:ext cx="7543798" cy="2595968"/>
        </p:xfrm>
        <a:graphic>
          <a:graphicData uri="http://schemas.openxmlformats.org/drawingml/2006/table">
            <a:tbl>
              <a:tblPr firstRow="1" bandRow="1">
                <a:tableStyleId>{5C22544A-7EE6-4342-B048-85BDC9FD1C3A}</a:tableStyleId>
              </a:tblPr>
              <a:tblGrid>
                <a:gridCol w="2144027"/>
                <a:gridCol w="2427973"/>
                <a:gridCol w="2971798"/>
              </a:tblGrid>
              <a:tr h="537317">
                <a:tc>
                  <a:txBody>
                    <a:bodyPr/>
                    <a:lstStyle/>
                    <a:p>
                      <a:pPr algn="ctr"/>
                      <a:r>
                        <a:rPr lang="en-US" sz="1800" dirty="0" smtClean="0"/>
                        <a:t> </a:t>
                      </a:r>
                      <a:endParaRPr lang="en-US" sz="1800" b="1" dirty="0">
                        <a:solidFill>
                          <a:schemeClr val="bg1"/>
                        </a:solidFill>
                      </a:endParaRPr>
                    </a:p>
                  </a:txBody>
                  <a:tcPr/>
                </a:tc>
                <a:tc>
                  <a:txBody>
                    <a:bodyPr/>
                    <a:lstStyle/>
                    <a:p>
                      <a:pPr algn="ctr"/>
                      <a:r>
                        <a:rPr lang="en-US" sz="1800" dirty="0" smtClean="0"/>
                        <a:t>Content Filter</a:t>
                      </a:r>
                      <a:r>
                        <a:rPr lang="en-US" sz="1800" baseline="0" dirty="0" smtClean="0"/>
                        <a:t> </a:t>
                      </a:r>
                      <a:r>
                        <a:rPr lang="en-US" sz="1800" dirty="0" smtClean="0"/>
                        <a:t>Updates </a:t>
                      </a:r>
                    </a:p>
                    <a:p>
                      <a:pPr algn="ctr"/>
                      <a:r>
                        <a:rPr lang="en-US" sz="1800" dirty="0" smtClean="0"/>
                        <a:t>(Exchange</a:t>
                      </a:r>
                      <a:r>
                        <a:rPr lang="en-US" sz="1800" baseline="0" dirty="0" smtClean="0"/>
                        <a:t> 2007)</a:t>
                      </a:r>
                      <a:endParaRPr lang="en-US" sz="1800" b="1" dirty="0">
                        <a:solidFill>
                          <a:schemeClr val="bg1"/>
                        </a:solidFill>
                      </a:endParaRPr>
                    </a:p>
                  </a:txBody>
                  <a:tcPr/>
                </a:tc>
                <a:tc>
                  <a:txBody>
                    <a:bodyPr/>
                    <a:lstStyle/>
                    <a:p>
                      <a:pPr algn="ctr"/>
                      <a:r>
                        <a:rPr lang="en-US" sz="1800" dirty="0" smtClean="0"/>
                        <a:t>Content Filter Updates</a:t>
                      </a:r>
                      <a:endParaRPr lang="en-US" sz="1800" baseline="0" dirty="0" smtClean="0"/>
                    </a:p>
                    <a:p>
                      <a:pPr algn="ctr"/>
                      <a:r>
                        <a:rPr lang="en-US" sz="1800" dirty="0" smtClean="0"/>
                        <a:t>(Forefront Protection 2010) </a:t>
                      </a:r>
                      <a:endParaRPr lang="en-US" sz="1800" b="1" dirty="0">
                        <a:solidFill>
                          <a:schemeClr val="bg1"/>
                        </a:solidFill>
                      </a:endParaRPr>
                    </a:p>
                  </a:txBody>
                  <a:tcPr/>
                </a:tc>
              </a:tr>
              <a:tr h="307038">
                <a:tc>
                  <a:txBody>
                    <a:bodyPr/>
                    <a:lstStyle/>
                    <a:p>
                      <a:pPr algn="ctr"/>
                      <a:r>
                        <a:rPr lang="en-US" sz="1800" b="1" dirty="0" smtClean="0"/>
                        <a:t>Type</a:t>
                      </a:r>
                      <a:endParaRPr lang="en-US" sz="1800" b="1" dirty="0">
                        <a:solidFill>
                          <a:schemeClr val="bg1"/>
                        </a:solidFill>
                      </a:endParaRPr>
                    </a:p>
                  </a:txBody>
                  <a:tcPr/>
                </a:tc>
                <a:tc>
                  <a:txBody>
                    <a:bodyPr/>
                    <a:lstStyle/>
                    <a:p>
                      <a:pPr marL="0" marR="0" indent="0" algn="ctr" defTabSz="914363" rtl="0" eaLnBrk="1" fontAlgn="auto" latinLnBrk="0" hangingPunct="1">
                        <a:lnSpc>
                          <a:spcPct val="100000"/>
                        </a:lnSpc>
                        <a:spcBef>
                          <a:spcPts val="0"/>
                        </a:spcBef>
                        <a:spcAft>
                          <a:spcPts val="0"/>
                        </a:spcAft>
                        <a:buClrTx/>
                        <a:buSzTx/>
                        <a:buFont typeface="Arial" pitchFamily="34" charset="0"/>
                        <a:buNone/>
                        <a:tabLst/>
                        <a:defRPr/>
                      </a:pPr>
                      <a:r>
                        <a:rPr lang="en-US" sz="1800" dirty="0" smtClean="0"/>
                        <a:t>Signatures </a:t>
                      </a:r>
                    </a:p>
                  </a:txBody>
                  <a:tcPr/>
                </a:tc>
                <a:tc>
                  <a:txBody>
                    <a:bodyPr/>
                    <a:lstStyle/>
                    <a:p>
                      <a:pPr marL="114300" marR="0" indent="-114300" algn="ctr" defTabSz="914363" rtl="0" eaLnBrk="1" fontAlgn="auto" latinLnBrk="0" hangingPunct="1">
                        <a:lnSpc>
                          <a:spcPct val="100000"/>
                        </a:lnSpc>
                        <a:spcBef>
                          <a:spcPts val="0"/>
                        </a:spcBef>
                        <a:spcAft>
                          <a:spcPts val="0"/>
                        </a:spcAft>
                        <a:buClrTx/>
                        <a:buSzTx/>
                        <a:buFont typeface="Arial" pitchFamily="34" charset="0"/>
                        <a:buNone/>
                        <a:tabLst/>
                        <a:defRPr/>
                      </a:pPr>
                      <a:r>
                        <a:rPr lang="en-US" sz="1800" b="0" baseline="0" dirty="0" smtClean="0"/>
                        <a:t>Fingerprints  </a:t>
                      </a:r>
                      <a:endParaRPr lang="en-US" sz="1800" baseline="0" dirty="0" smtClean="0"/>
                    </a:p>
                  </a:txBody>
                  <a:tcPr/>
                </a:tc>
              </a:tr>
              <a:tr h="307038">
                <a:tc>
                  <a:txBody>
                    <a:bodyPr/>
                    <a:lstStyle/>
                    <a:p>
                      <a:pPr algn="ctr"/>
                      <a:r>
                        <a:rPr lang="en-US" sz="1800" b="1" dirty="0" smtClean="0"/>
                        <a:t>Update Frequency</a:t>
                      </a:r>
                      <a:endParaRPr lang="en-US" sz="1800" b="1" dirty="0">
                        <a:solidFill>
                          <a:schemeClr val="bg1"/>
                        </a:solidFill>
                      </a:endParaRPr>
                    </a:p>
                  </a:txBody>
                  <a:tcPr/>
                </a:tc>
                <a:tc>
                  <a:txBody>
                    <a:bodyPr/>
                    <a:lstStyle/>
                    <a:p>
                      <a:pPr algn="ctr">
                        <a:buFont typeface="Arial" pitchFamily="34" charset="0"/>
                        <a:buNone/>
                      </a:pPr>
                      <a:r>
                        <a:rPr lang="en-US" sz="1800" dirty="0" smtClean="0"/>
                        <a:t>Sigs - every 6 hours,</a:t>
                      </a:r>
                    </a:p>
                    <a:p>
                      <a:pPr algn="ctr">
                        <a:buFont typeface="Arial" pitchFamily="34" charset="0"/>
                        <a:buNone/>
                      </a:pPr>
                      <a:r>
                        <a:rPr lang="en-US" sz="1800" baseline="0" dirty="0" smtClean="0"/>
                        <a:t>Engine updates via service packs</a:t>
                      </a:r>
                    </a:p>
                  </a:txBody>
                  <a:tcPr/>
                </a:tc>
                <a:tc>
                  <a:txBody>
                    <a:bodyPr/>
                    <a:lstStyle/>
                    <a:p>
                      <a:pPr algn="ctr">
                        <a:buFont typeface="Arial" pitchFamily="34" charset="0"/>
                        <a:buNone/>
                      </a:pPr>
                      <a:r>
                        <a:rPr lang="en-US" sz="1800" dirty="0" smtClean="0"/>
                        <a:t>        ~45 seconds (micro)</a:t>
                      </a:r>
                    </a:p>
                    <a:p>
                      <a:pPr algn="ctr">
                        <a:buFont typeface="Arial" pitchFamily="34" charset="0"/>
                        <a:buNone/>
                      </a:pPr>
                      <a:r>
                        <a:rPr lang="en-US" sz="1800" baseline="0" dirty="0" smtClean="0"/>
                        <a:t> ~5 minutes (full)</a:t>
                      </a:r>
                    </a:p>
                    <a:p>
                      <a:pPr algn="ctr">
                        <a:buFont typeface="Arial" pitchFamily="34" charset="0"/>
                        <a:buNone/>
                      </a:pPr>
                      <a:r>
                        <a:rPr lang="en-US" sz="1800" baseline="0" dirty="0" smtClean="0"/>
                        <a:t>Engine updates “On The Fly”</a:t>
                      </a:r>
                    </a:p>
                  </a:txBody>
                  <a:tcPr/>
                </a:tc>
              </a:tr>
              <a:tr h="675728">
                <a:tc>
                  <a:txBody>
                    <a:bodyPr/>
                    <a:lstStyle/>
                    <a:p>
                      <a:pPr algn="ctr"/>
                      <a:r>
                        <a:rPr lang="en-US" sz="1800" b="1" dirty="0" smtClean="0">
                          <a:solidFill>
                            <a:schemeClr val="bg1"/>
                          </a:solidFill>
                        </a:rPr>
                        <a:t>Source</a:t>
                      </a:r>
                      <a:endParaRPr lang="en-US" sz="1800" b="1" dirty="0">
                        <a:solidFill>
                          <a:schemeClr val="bg1"/>
                        </a:solidFill>
                      </a:endParaRPr>
                    </a:p>
                  </a:txBody>
                  <a:tcPr/>
                </a:tc>
                <a:tc>
                  <a:txBody>
                    <a:bodyPr/>
                    <a:lstStyle/>
                    <a:p>
                      <a:pPr marL="0" marR="0" indent="0" algn="ctr" defTabSz="914363" rtl="0" eaLnBrk="1" fontAlgn="auto" latinLnBrk="0" hangingPunct="1">
                        <a:lnSpc>
                          <a:spcPct val="100000"/>
                        </a:lnSpc>
                        <a:spcBef>
                          <a:spcPts val="0"/>
                        </a:spcBef>
                        <a:spcAft>
                          <a:spcPts val="0"/>
                        </a:spcAft>
                        <a:buClrTx/>
                        <a:buSzTx/>
                        <a:buFont typeface="Arial" pitchFamily="34" charset="0"/>
                        <a:buNone/>
                        <a:tabLst/>
                        <a:defRPr/>
                      </a:pPr>
                      <a:r>
                        <a:rPr lang="en-US" sz="1800" dirty="0" smtClean="0"/>
                        <a:t>Machine</a:t>
                      </a:r>
                      <a:r>
                        <a:rPr lang="en-US" sz="1800" baseline="0" dirty="0" smtClean="0"/>
                        <a:t> Learning</a:t>
                      </a:r>
                    </a:p>
                    <a:p>
                      <a:pPr marL="0" marR="0" indent="0" algn="ctr" defTabSz="914363" rtl="0" eaLnBrk="1" fontAlgn="auto" latinLnBrk="0" hangingPunct="1">
                        <a:lnSpc>
                          <a:spcPct val="100000"/>
                        </a:lnSpc>
                        <a:spcBef>
                          <a:spcPts val="0"/>
                        </a:spcBef>
                        <a:spcAft>
                          <a:spcPts val="0"/>
                        </a:spcAft>
                        <a:buClrTx/>
                        <a:buSzTx/>
                        <a:buFont typeface="Arial" pitchFamily="34" charset="0"/>
                        <a:buNone/>
                        <a:tabLst/>
                        <a:defRPr/>
                      </a:pPr>
                      <a:r>
                        <a:rPr lang="en-US" sz="1800" baseline="0" dirty="0" smtClean="0"/>
                        <a:t>(consumer)  </a:t>
                      </a:r>
                      <a:endParaRPr lang="en-US" sz="1800" dirty="0" smtClean="0"/>
                    </a:p>
                  </a:txBody>
                  <a:tcPr/>
                </a:tc>
                <a:tc>
                  <a:txBody>
                    <a:bodyPr/>
                    <a:lstStyle/>
                    <a:p>
                      <a:pPr marL="114300" marR="0" indent="-114300" algn="ctr" defTabSz="914363" rtl="0" eaLnBrk="1" fontAlgn="auto" latinLnBrk="0" hangingPunct="1">
                        <a:lnSpc>
                          <a:spcPct val="100000"/>
                        </a:lnSpc>
                        <a:spcBef>
                          <a:spcPts val="0"/>
                        </a:spcBef>
                        <a:spcAft>
                          <a:spcPts val="0"/>
                        </a:spcAft>
                        <a:buClrTx/>
                        <a:buSzTx/>
                        <a:buFont typeface="Arial" pitchFamily="34" charset="0"/>
                        <a:buNone/>
                        <a:tabLst/>
                        <a:defRPr/>
                      </a:pPr>
                      <a:r>
                        <a:rPr lang="en-US" sz="1800" baseline="0" dirty="0" smtClean="0"/>
                        <a:t>Global Feedback Loop </a:t>
                      </a:r>
                    </a:p>
                    <a:p>
                      <a:pPr marL="114300" marR="0" indent="-114300" algn="ctr" defTabSz="914363" rtl="0" eaLnBrk="1" fontAlgn="auto" latinLnBrk="0" hangingPunct="1">
                        <a:lnSpc>
                          <a:spcPct val="100000"/>
                        </a:lnSpc>
                        <a:spcBef>
                          <a:spcPts val="0"/>
                        </a:spcBef>
                        <a:spcAft>
                          <a:spcPts val="0"/>
                        </a:spcAft>
                        <a:buClrTx/>
                        <a:buSzTx/>
                        <a:buFont typeface="Arial" pitchFamily="34" charset="0"/>
                        <a:buNone/>
                        <a:tabLst/>
                        <a:defRPr/>
                      </a:pPr>
                      <a:r>
                        <a:rPr lang="en-US" sz="1800" baseline="0" dirty="0" smtClean="0"/>
                        <a:t>(enterprise) </a:t>
                      </a:r>
                    </a:p>
                  </a:txBody>
                  <a:tcPr/>
                </a:tc>
              </a:tr>
            </a:tbl>
          </a:graphicData>
        </a:graphic>
      </p:graphicFrame>
      <p:sp>
        <p:nvSpPr>
          <p:cNvPr id="6" name="Bent-Up Arrow 5"/>
          <p:cNvSpPr/>
          <p:nvPr/>
        </p:nvSpPr>
        <p:spPr bwMode="auto">
          <a:xfrm rot="10800000" flipH="1">
            <a:off x="4429593" y="2839385"/>
            <a:ext cx="2308664" cy="457200"/>
          </a:xfrm>
          <a:prstGeom prst="bentUp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ounded Rectangle 73"/>
          <p:cNvSpPr/>
          <p:nvPr/>
        </p:nvSpPr>
        <p:spPr bwMode="auto">
          <a:xfrm>
            <a:off x="419100" y="879475"/>
            <a:ext cx="8382000" cy="5737225"/>
          </a:xfrm>
          <a:prstGeom prst="roundRect">
            <a:avLst>
              <a:gd name="adj" fmla="val 2834"/>
            </a:avLst>
          </a:prstGeom>
          <a:solidFill>
            <a:schemeClr val="bg1">
              <a:lumMod val="50000"/>
              <a:lumOff val="50000"/>
              <a:alpha val="49000"/>
            </a:schemeClr>
          </a:soli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marR="0" indent="0" eaLnBrk="0" fontAlgn="base" hangingPunct="0">
              <a:lnSpc>
                <a:spcPct val="100000"/>
              </a:lnSpc>
              <a:spcBef>
                <a:spcPct val="0"/>
              </a:spcBef>
              <a:spcAft>
                <a:spcPct val="0"/>
              </a:spcAft>
              <a:buClrTx/>
              <a:buSzTx/>
              <a:buFontTx/>
              <a:buNone/>
              <a:tabLst/>
            </a:pPr>
            <a:endParaRPr lang="en-US" sz="2400">
              <a:latin typeface="Arial" charset="0"/>
              <a:ea typeface="ＭＳ Ｐゴシック" charset="-128"/>
              <a:cs typeface="ＭＳ Ｐゴシック" charset="-128"/>
            </a:endParaRPr>
          </a:p>
        </p:txBody>
      </p:sp>
      <p:sp>
        <p:nvSpPr>
          <p:cNvPr id="42" name="TextBox 41"/>
          <p:cNvSpPr txBox="1"/>
          <p:nvPr/>
        </p:nvSpPr>
        <p:spPr>
          <a:xfrm>
            <a:off x="1472260" y="1594884"/>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sp>
        <p:nvSpPr>
          <p:cNvPr id="2" name="Title 1"/>
          <p:cNvSpPr>
            <a:spLocks noGrp="1"/>
          </p:cNvSpPr>
          <p:nvPr>
            <p:ph type="title"/>
          </p:nvPr>
        </p:nvSpPr>
        <p:spPr>
          <a:xfrm>
            <a:off x="381000" y="230188"/>
            <a:ext cx="8382000" cy="553998"/>
          </a:xfrm>
        </p:spPr>
        <p:txBody>
          <a:bodyPr/>
          <a:lstStyle/>
          <a:p>
            <a:r>
              <a:rPr lang="en-US" sz="4000" b="0" dirty="0" smtClean="0"/>
              <a:t>Secure Messaging – The Road Ahead</a:t>
            </a:r>
            <a:endParaRPr lang="en-US" sz="4000" b="0" dirty="0"/>
          </a:p>
        </p:txBody>
      </p:sp>
      <p:sp>
        <p:nvSpPr>
          <p:cNvPr id="6" name="Rectangle 5"/>
          <p:cNvSpPr/>
          <p:nvPr/>
        </p:nvSpPr>
        <p:spPr>
          <a:xfrm>
            <a:off x="1440072" y="929053"/>
            <a:ext cx="2074653" cy="457200"/>
          </a:xfrm>
          <a:prstGeom prst="rect">
            <a:avLst/>
          </a:prstGeom>
          <a:ln>
            <a:headEnd/>
            <a:tailEnd/>
          </a:ln>
        </p:spPr>
        <p:style>
          <a:lnRef idx="1">
            <a:schemeClr val="accent1"/>
          </a:lnRef>
          <a:fillRef idx="1003">
            <a:schemeClr val="dk1"/>
          </a:fillRef>
          <a:effectRef idx="1">
            <a:schemeClr val="accent1"/>
          </a:effectRef>
          <a:fontRef idx="minor">
            <a:schemeClr val="dk1"/>
          </a:fontRef>
        </p:style>
        <p:txBody>
          <a:bodyPr vert="horz" wrap="square" lIns="0" tIns="45720" rIns="0" bIns="45720" numCol="1" anchor="ctr" anchorCtr="0" compatLnSpc="1"/>
          <a:lstStyle/>
          <a:p>
            <a:pPr algn="ctr" defTabSz="914363">
              <a:defRPr sz="1400"/>
            </a:pPr>
            <a:r>
              <a:rPr lang="en-US" sz="1600" b="1" dirty="0">
                <a:ln w="12700">
                  <a:noFill/>
                  <a:prstDash val="solid"/>
                </a:ln>
                <a:solidFill>
                  <a:schemeClr val="tx1"/>
                </a:solidFill>
                <a:effectLst>
                  <a:outerShdw blurRad="63500" sx="102000" sy="102000" algn="ctr" rotWithShape="0">
                    <a:prstClr val="black">
                      <a:alpha val="40000"/>
                    </a:prstClr>
                  </a:outerShdw>
                </a:effectLst>
              </a:rPr>
              <a:t>Currently Shipping</a:t>
            </a:r>
          </a:p>
        </p:txBody>
      </p:sp>
      <p:sp>
        <p:nvSpPr>
          <p:cNvPr id="7" name="Rectangle 6"/>
          <p:cNvSpPr/>
          <p:nvPr/>
        </p:nvSpPr>
        <p:spPr>
          <a:xfrm>
            <a:off x="3528393" y="929053"/>
            <a:ext cx="2578608" cy="228600"/>
          </a:xfrm>
          <a:prstGeom prst="rect">
            <a:avLst/>
          </a:prstGeom>
          <a:ln>
            <a:headEnd/>
            <a:tailEnd/>
          </a:ln>
        </p:spPr>
        <p:style>
          <a:lnRef idx="1">
            <a:schemeClr val="accent1"/>
          </a:lnRef>
          <a:fillRef idx="1003">
            <a:schemeClr val="dk1"/>
          </a:fillRef>
          <a:effectRef idx="1">
            <a:schemeClr val="accent1"/>
          </a:effectRef>
          <a:fontRef idx="minor">
            <a:schemeClr val="dk1"/>
          </a:fontRef>
        </p:style>
        <p:txBody>
          <a:bodyPr vert="horz" wrap="square" lIns="0" tIns="45720" rIns="0" bIns="45720" numCol="1" anchor="ctr" anchorCtr="0" compatLnSpc="1"/>
          <a:lstStyle/>
          <a:p>
            <a:pPr algn="ctr" defTabSz="914363">
              <a:defRPr sz="1400">
                <a:solidFill>
                  <a:schemeClr val="bg1"/>
                </a:solidFill>
              </a:defRPr>
            </a:pPr>
            <a:r>
              <a:rPr lang="en-US" sz="1600" b="1" dirty="0">
                <a:ln w="12700">
                  <a:noFill/>
                  <a:prstDash val="solid"/>
                </a:ln>
                <a:solidFill>
                  <a:schemeClr val="tx1"/>
                </a:solidFill>
                <a:effectLst>
                  <a:outerShdw blurRad="63500" sx="102000" sy="102000" algn="ctr" rotWithShape="0">
                    <a:prstClr val="black">
                      <a:alpha val="40000"/>
                    </a:prstClr>
                  </a:outerShdw>
                </a:effectLst>
              </a:rPr>
              <a:t>CY 2009</a:t>
            </a:r>
          </a:p>
        </p:txBody>
      </p:sp>
      <p:sp>
        <p:nvSpPr>
          <p:cNvPr id="8" name="Rectangle 7"/>
          <p:cNvSpPr/>
          <p:nvPr/>
        </p:nvSpPr>
        <p:spPr>
          <a:xfrm>
            <a:off x="3528393" y="1171213"/>
            <a:ext cx="2578608" cy="215039"/>
          </a:xfrm>
          <a:prstGeom prst="rect">
            <a:avLst/>
          </a:prstGeom>
          <a:ln>
            <a:headEnd/>
            <a:tailEnd/>
          </a:ln>
        </p:spPr>
        <p:style>
          <a:lnRef idx="1">
            <a:schemeClr val="accent1"/>
          </a:lnRef>
          <a:fillRef idx="1003">
            <a:schemeClr val="dk1"/>
          </a:fillRef>
          <a:effectRef idx="1">
            <a:schemeClr val="accent1"/>
          </a:effectRef>
          <a:fontRef idx="minor">
            <a:schemeClr val="dk1"/>
          </a:fontRef>
        </p:style>
        <p:txBody>
          <a:bodyPr vert="horz" wrap="square" lIns="0" tIns="45720" rIns="0" bIns="45720" numCol="1" anchor="ctr" anchorCtr="0" compatLnSpc="1"/>
          <a:lstStyle/>
          <a:p>
            <a:pPr algn="ctr" defTabSz="914363">
              <a:defRPr sz="1400">
                <a:solidFill>
                  <a:schemeClr val="bg1"/>
                </a:solidFill>
              </a:defRPr>
            </a:pPr>
            <a:r>
              <a:rPr lang="en-US" sz="1600" b="1" dirty="0">
                <a:ln w="12700">
                  <a:noFill/>
                  <a:prstDash val="solid"/>
                </a:ln>
                <a:solidFill>
                  <a:schemeClr val="tx1"/>
                </a:solidFill>
                <a:effectLst>
                  <a:outerShdw blurRad="63500" sx="102000" sy="102000" algn="ctr" rotWithShape="0">
                    <a:prstClr val="black">
                      <a:alpha val="40000"/>
                    </a:prstClr>
                  </a:outerShdw>
                </a:effectLst>
              </a:rPr>
              <a:t>H2</a:t>
            </a:r>
          </a:p>
        </p:txBody>
      </p:sp>
      <p:sp>
        <p:nvSpPr>
          <p:cNvPr id="9" name="Footer Placeholder 17"/>
          <p:cNvSpPr txBox="1">
            <a:spLocks/>
          </p:cNvSpPr>
          <p:nvPr/>
        </p:nvSpPr>
        <p:spPr>
          <a:xfrm>
            <a:off x="2612572" y="6582929"/>
            <a:ext cx="3918857" cy="245425"/>
          </a:xfrm>
          <a:prstGeom prst="rect">
            <a:avLst/>
          </a:prstGeom>
        </p:spPr>
        <p:txBody>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100" b="1" i="1" dirty="0" smtClean="0">
                <a:solidFill>
                  <a:srgbClr val="FF0000"/>
                </a:solidFill>
                <a:latin typeface="Segoe"/>
              </a:rPr>
              <a:t>Subject to Change</a:t>
            </a:r>
            <a:endParaRPr lang="en-US" sz="1100" b="1" i="1" dirty="0">
              <a:solidFill>
                <a:srgbClr val="FF0000"/>
              </a:solidFill>
              <a:latin typeface="Segoe"/>
            </a:endParaRPr>
          </a:p>
        </p:txBody>
      </p:sp>
      <p:sp>
        <p:nvSpPr>
          <p:cNvPr id="10" name="Rectangle 9"/>
          <p:cNvSpPr/>
          <p:nvPr/>
        </p:nvSpPr>
        <p:spPr>
          <a:xfrm>
            <a:off x="6119193" y="929053"/>
            <a:ext cx="2578608" cy="228600"/>
          </a:xfrm>
          <a:prstGeom prst="rect">
            <a:avLst/>
          </a:prstGeom>
          <a:ln>
            <a:headEnd/>
            <a:tailEnd/>
          </a:ln>
        </p:spPr>
        <p:style>
          <a:lnRef idx="1">
            <a:schemeClr val="accent1"/>
          </a:lnRef>
          <a:fillRef idx="1003">
            <a:schemeClr val="dk1"/>
          </a:fillRef>
          <a:effectRef idx="1">
            <a:schemeClr val="accent1"/>
          </a:effectRef>
          <a:fontRef idx="minor">
            <a:schemeClr val="dk1"/>
          </a:fontRef>
        </p:style>
        <p:txBody>
          <a:bodyPr vert="horz" wrap="square" lIns="0" tIns="45720" rIns="0" bIns="45720" numCol="1" anchor="ctr" anchorCtr="0" compatLnSpc="1"/>
          <a:lstStyle/>
          <a:p>
            <a:pPr algn="ctr" defTabSz="914363">
              <a:defRPr sz="1400">
                <a:solidFill>
                  <a:schemeClr val="bg1"/>
                </a:solidFill>
              </a:defRPr>
            </a:pPr>
            <a:r>
              <a:rPr lang="en-US" sz="1600" b="1" dirty="0">
                <a:ln w="12700">
                  <a:noFill/>
                  <a:prstDash val="solid"/>
                </a:ln>
                <a:solidFill>
                  <a:schemeClr val="tx1"/>
                </a:solidFill>
                <a:effectLst>
                  <a:outerShdw blurRad="63500" sx="102000" sy="102000" algn="ctr" rotWithShape="0">
                    <a:prstClr val="black">
                      <a:alpha val="40000"/>
                    </a:prstClr>
                  </a:outerShdw>
                </a:effectLst>
              </a:rPr>
              <a:t>CY 2010</a:t>
            </a:r>
          </a:p>
        </p:txBody>
      </p:sp>
      <p:sp>
        <p:nvSpPr>
          <p:cNvPr id="11" name="Rectangle 10"/>
          <p:cNvSpPr/>
          <p:nvPr/>
        </p:nvSpPr>
        <p:spPr>
          <a:xfrm>
            <a:off x="6119193" y="1171213"/>
            <a:ext cx="2578608" cy="215039"/>
          </a:xfrm>
          <a:prstGeom prst="rect">
            <a:avLst/>
          </a:prstGeom>
          <a:ln>
            <a:headEnd/>
            <a:tailEnd/>
          </a:ln>
        </p:spPr>
        <p:style>
          <a:lnRef idx="1">
            <a:schemeClr val="accent1"/>
          </a:lnRef>
          <a:fillRef idx="1003">
            <a:schemeClr val="dk1"/>
          </a:fillRef>
          <a:effectRef idx="1">
            <a:schemeClr val="accent1"/>
          </a:effectRef>
          <a:fontRef idx="minor">
            <a:schemeClr val="dk1"/>
          </a:fontRef>
        </p:style>
        <p:txBody>
          <a:bodyPr vert="horz" wrap="square" lIns="0" tIns="45720" rIns="0" bIns="45720" numCol="1" anchor="ctr" anchorCtr="0" compatLnSpc="1"/>
          <a:lstStyle/>
          <a:p>
            <a:pPr algn="ctr" defTabSz="914363">
              <a:defRPr sz="1400">
                <a:solidFill>
                  <a:schemeClr val="bg1"/>
                </a:solidFill>
              </a:defRPr>
            </a:pPr>
            <a:r>
              <a:rPr lang="en-US" sz="1600" b="1" dirty="0">
                <a:ln w="12700">
                  <a:noFill/>
                  <a:prstDash val="solid"/>
                </a:ln>
                <a:solidFill>
                  <a:schemeClr val="tx1"/>
                </a:solidFill>
                <a:effectLst>
                  <a:outerShdw blurRad="63500" sx="102000" sy="102000" algn="ctr" rotWithShape="0">
                    <a:prstClr val="black">
                      <a:alpha val="40000"/>
                    </a:prstClr>
                  </a:outerShdw>
                </a:effectLst>
              </a:rPr>
              <a:t>H1</a:t>
            </a:r>
          </a:p>
        </p:txBody>
      </p:sp>
      <p:grpSp>
        <p:nvGrpSpPr>
          <p:cNvPr id="4" name="Group 71"/>
          <p:cNvGrpSpPr/>
          <p:nvPr/>
        </p:nvGrpSpPr>
        <p:grpSpPr>
          <a:xfrm>
            <a:off x="6405767" y="1594884"/>
            <a:ext cx="1901805" cy="467832"/>
            <a:chOff x="6405767" y="1594884"/>
            <a:chExt cx="1901805" cy="467832"/>
          </a:xfrm>
        </p:grpSpPr>
        <p:sp>
          <p:nvSpPr>
            <p:cNvPr id="51" name="TextBox 50"/>
            <p:cNvSpPr txBox="1"/>
            <p:nvPr/>
          </p:nvSpPr>
          <p:spPr>
            <a:xfrm>
              <a:off x="6405767" y="1594884"/>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12" name="Picture 12" descr="https://mediabank.partners.extranet.microsoft.com/transfer/rad2A795/6/Forefront-ProtectionMgr_h_rgb.png"/>
            <p:cNvPicPr>
              <a:picLocks noChangeAspect="1" noChangeArrowheads="1"/>
            </p:cNvPicPr>
            <p:nvPr/>
          </p:nvPicPr>
          <p:blipFill>
            <a:blip r:embed="rId3" cstate="print">
              <a:extLst>
                <a:ext uri="28A0092B-C50C-407e-A947-70E740481C1C">
                  <a14:useLocalDpi xmlns="" xmlns:a14="http://schemas.microsoft.com/office/drawing/2007/7/7/main" val="0"/>
                </a:ext>
              </a:extLst>
            </a:blip>
            <a:srcRect/>
            <a:stretch>
              <a:fillRect/>
            </a:stretch>
          </p:blipFill>
          <p:spPr bwMode="auto">
            <a:xfrm>
              <a:off x="6460526" y="1637363"/>
              <a:ext cx="1343026" cy="401164"/>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sp>
        <p:nvSpPr>
          <p:cNvPr id="23" name="Rectangle 22"/>
          <p:cNvSpPr/>
          <p:nvPr/>
        </p:nvSpPr>
        <p:spPr bwMode="auto">
          <a:xfrm>
            <a:off x="526914" y="1386254"/>
            <a:ext cx="914400" cy="1028334"/>
          </a:xfrm>
          <a:prstGeom prst="rect">
            <a:avLst/>
          </a:prstGeom>
          <a:ln>
            <a:gradFill>
              <a:gsLst>
                <a:gs pos="0">
                  <a:schemeClr val="bg2"/>
                </a:gs>
                <a:gs pos="50000">
                  <a:schemeClr val="bg1"/>
                </a:gs>
                <a:gs pos="100000">
                  <a:schemeClr val="bg2">
                    <a:lumMod val="75000"/>
                  </a:schemeClr>
                </a:gs>
              </a:gsLst>
              <a:lin ang="7800000" scaled="0"/>
            </a:gradFill>
            <a:headEnd type="none" w="med" len="med"/>
            <a:tailEnd type="none" w="med" len="med"/>
          </a:ln>
          <a:effectLst/>
          <a:scene3d>
            <a:camera prst="orthographicFront">
              <a:rot lat="0" lon="0" rev="0"/>
            </a:camera>
            <a:lightRig rig="threePt" dir="t">
              <a:rot lat="0" lon="0" rev="1200000"/>
            </a:lightRig>
          </a:scene3d>
          <a:sp3d>
            <a:extrusionClr>
              <a:schemeClr val="bg1"/>
            </a:extrusionClr>
            <a:contourClr>
              <a:srgbClr val="3B1515"/>
            </a:contourClr>
          </a:sp3d>
        </p:spPr>
        <p:style>
          <a:lnRef idx="0">
            <a:scrgbClr r="0" g="0" b="0"/>
          </a:lnRef>
          <a:fillRef idx="1002">
            <a:schemeClr val="lt2"/>
          </a:fillRef>
          <a:effectRef idx="0">
            <a:scrgbClr r="0" g="0" b="0"/>
          </a:effectRef>
          <a:fontRef idx="major"/>
        </p:style>
        <p:txBody>
          <a:bodyPr vert="vert270"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r>
              <a:rPr lang="en-US" sz="1600" kern="0" dirty="0" smtClean="0">
                <a:solidFill>
                  <a:schemeClr val="bg1"/>
                </a:solidFill>
                <a:latin typeface="Segoe" charset="0"/>
                <a:ea typeface="+mj-ea"/>
                <a:cs typeface="+mj-cs"/>
              </a:rPr>
              <a:t>Manage-</a:t>
            </a:r>
            <a:r>
              <a:rPr lang="en-US" sz="1600" kern="0" dirty="0" err="1" smtClean="0">
                <a:solidFill>
                  <a:schemeClr val="bg1"/>
                </a:solidFill>
                <a:latin typeface="Segoe" charset="0"/>
                <a:ea typeface="+mj-ea"/>
                <a:cs typeface="+mj-cs"/>
              </a:rPr>
              <a:t>ment</a:t>
            </a:r>
            <a:endParaRPr lang="en-US" sz="1600" kern="0" dirty="0">
              <a:solidFill>
                <a:schemeClr val="bg1"/>
              </a:solidFill>
              <a:latin typeface="Segoe" charset="0"/>
              <a:ea typeface="+mj-ea"/>
              <a:cs typeface="+mj-cs"/>
            </a:endParaRPr>
          </a:p>
        </p:txBody>
      </p:sp>
      <p:sp>
        <p:nvSpPr>
          <p:cNvPr id="24" name="Rectangle 23"/>
          <p:cNvSpPr/>
          <p:nvPr/>
        </p:nvSpPr>
        <p:spPr bwMode="auto">
          <a:xfrm>
            <a:off x="526914" y="2414588"/>
            <a:ext cx="914400" cy="2962640"/>
          </a:xfrm>
          <a:prstGeom prst="rect">
            <a:avLst/>
          </a:prstGeom>
          <a:ln>
            <a:gradFill>
              <a:gsLst>
                <a:gs pos="0">
                  <a:schemeClr val="bg2"/>
                </a:gs>
                <a:gs pos="50000">
                  <a:schemeClr val="bg1"/>
                </a:gs>
                <a:gs pos="100000">
                  <a:schemeClr val="bg2">
                    <a:lumMod val="75000"/>
                  </a:schemeClr>
                </a:gs>
              </a:gsLst>
              <a:lin ang="7800000" scaled="0"/>
            </a:gradFill>
            <a:headEnd type="none" w="med" len="med"/>
            <a:tailEnd type="none" w="med" len="med"/>
          </a:ln>
          <a:effectLst/>
          <a:scene3d>
            <a:camera prst="orthographicFront">
              <a:rot lat="0" lon="0" rev="0"/>
            </a:camera>
            <a:lightRig rig="threePt" dir="t">
              <a:rot lat="0" lon="0" rev="1200000"/>
            </a:lightRig>
          </a:scene3d>
          <a:sp3d>
            <a:extrusionClr>
              <a:schemeClr val="bg1"/>
            </a:extrusionClr>
            <a:contourClr>
              <a:srgbClr val="3B1515"/>
            </a:contourClr>
          </a:sp3d>
        </p:spPr>
        <p:style>
          <a:lnRef idx="0">
            <a:scrgbClr r="0" g="0" b="0"/>
          </a:lnRef>
          <a:fillRef idx="1002">
            <a:schemeClr val="lt2"/>
          </a:fillRef>
          <a:effectRef idx="0">
            <a:scrgbClr r="0" g="0" b="0"/>
          </a:effectRef>
          <a:fontRef idx="major"/>
        </p:style>
        <p:txBody>
          <a:bodyPr vert="vert270"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r>
              <a:rPr lang="en-US" sz="1600" kern="0" dirty="0">
                <a:solidFill>
                  <a:schemeClr val="bg1"/>
                </a:solidFill>
                <a:latin typeface="Segoe" charset="0"/>
                <a:ea typeface="+mj-ea"/>
                <a:cs typeface="+mj-cs"/>
              </a:rPr>
              <a:t>Protection &amp; </a:t>
            </a:r>
            <a:r>
              <a:rPr lang="en-US" sz="1600" kern="0" dirty="0" smtClean="0">
                <a:solidFill>
                  <a:schemeClr val="bg1"/>
                </a:solidFill>
                <a:latin typeface="Segoe" charset="0"/>
                <a:ea typeface="+mj-ea"/>
                <a:cs typeface="+mj-cs"/>
              </a:rPr>
              <a:t>Access</a:t>
            </a:r>
            <a:endParaRPr lang="en-US" sz="1600" kern="0" dirty="0">
              <a:solidFill>
                <a:schemeClr val="bg1"/>
              </a:solidFill>
              <a:latin typeface="Segoe" charset="0"/>
              <a:ea typeface="+mj-ea"/>
              <a:cs typeface="+mj-cs"/>
            </a:endParaRPr>
          </a:p>
        </p:txBody>
      </p:sp>
      <p:sp>
        <p:nvSpPr>
          <p:cNvPr id="25" name="Rectangle 24"/>
          <p:cNvSpPr/>
          <p:nvPr/>
        </p:nvSpPr>
        <p:spPr bwMode="auto">
          <a:xfrm>
            <a:off x="526914" y="5386753"/>
            <a:ext cx="914400" cy="1180593"/>
          </a:xfrm>
          <a:prstGeom prst="rect">
            <a:avLst/>
          </a:prstGeom>
          <a:ln>
            <a:gradFill>
              <a:gsLst>
                <a:gs pos="0">
                  <a:schemeClr val="bg2"/>
                </a:gs>
                <a:gs pos="50000">
                  <a:schemeClr val="bg1"/>
                </a:gs>
                <a:gs pos="100000">
                  <a:schemeClr val="bg2">
                    <a:lumMod val="75000"/>
                  </a:schemeClr>
                </a:gs>
              </a:gsLst>
              <a:lin ang="7800000" scaled="0"/>
            </a:gradFill>
            <a:headEnd type="none" w="med" len="med"/>
            <a:tailEnd type="none" w="med" len="med"/>
          </a:ln>
          <a:effectLst/>
          <a:scene3d>
            <a:camera prst="orthographicFront">
              <a:rot lat="0" lon="0" rev="0"/>
            </a:camera>
            <a:lightRig rig="threePt" dir="t">
              <a:rot lat="0" lon="0" rev="1200000"/>
            </a:lightRig>
          </a:scene3d>
          <a:sp3d>
            <a:extrusionClr>
              <a:schemeClr val="bg1"/>
            </a:extrusionClr>
            <a:contourClr>
              <a:srgbClr val="3B1515"/>
            </a:contourClr>
          </a:sp3d>
        </p:spPr>
        <p:style>
          <a:lnRef idx="0">
            <a:scrgbClr r="0" g="0" b="0"/>
          </a:lnRef>
          <a:fillRef idx="1002">
            <a:schemeClr val="lt2"/>
          </a:fillRef>
          <a:effectRef idx="0">
            <a:scrgbClr r="0" g="0" b="0"/>
          </a:effectRef>
          <a:fontRef idx="major"/>
        </p:style>
        <p:txBody>
          <a:bodyPr vert="vert270"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r>
              <a:rPr lang="en-US" sz="1600" kern="0" dirty="0">
                <a:solidFill>
                  <a:schemeClr val="bg1"/>
                </a:solidFill>
                <a:latin typeface="Segoe" charset="0"/>
                <a:ea typeface="+mj-ea"/>
                <a:cs typeface="+mj-cs"/>
              </a:rPr>
              <a:t>Platform</a:t>
            </a:r>
          </a:p>
        </p:txBody>
      </p:sp>
      <p:cxnSp>
        <p:nvCxnSpPr>
          <p:cNvPr id="26" name="Straight Connector 25"/>
          <p:cNvCxnSpPr/>
          <p:nvPr/>
        </p:nvCxnSpPr>
        <p:spPr bwMode="auto">
          <a:xfrm rot="5400000">
            <a:off x="923732" y="4038479"/>
            <a:ext cx="5169159" cy="0"/>
          </a:xfrm>
          <a:prstGeom prst="line">
            <a:avLst/>
          </a:prstGeom>
          <a:solidFill>
            <a:schemeClr val="accent1"/>
          </a:solidFill>
          <a:ln w="9525" cap="flat" cmpd="sng" algn="ctr">
            <a:solidFill>
              <a:schemeClr val="bg1"/>
            </a:solidFill>
            <a:prstDash val="solid"/>
            <a:round/>
            <a:headEnd type="none" w="med" len="med"/>
            <a:tailEnd type="none" w="med" len="med"/>
          </a:ln>
          <a:effectLst>
            <a:glow rad="63500">
              <a:schemeClr val="bg1">
                <a:alpha val="40000"/>
              </a:schemeClr>
            </a:glow>
          </a:effectLst>
        </p:spPr>
      </p:cxnSp>
      <p:cxnSp>
        <p:nvCxnSpPr>
          <p:cNvPr id="27" name="Straight Connector 26"/>
          <p:cNvCxnSpPr/>
          <p:nvPr/>
        </p:nvCxnSpPr>
        <p:spPr bwMode="auto">
          <a:xfrm rot="5400000">
            <a:off x="3520753" y="4042585"/>
            <a:ext cx="5169159" cy="0"/>
          </a:xfrm>
          <a:prstGeom prst="line">
            <a:avLst/>
          </a:prstGeom>
          <a:solidFill>
            <a:schemeClr val="accent1"/>
          </a:solidFill>
          <a:ln w="9525" cap="flat" cmpd="sng" algn="ctr">
            <a:solidFill>
              <a:schemeClr val="bg1"/>
            </a:solidFill>
            <a:prstDash val="solid"/>
            <a:round/>
            <a:headEnd type="none" w="med" len="med"/>
            <a:tailEnd type="none" w="med" len="med"/>
          </a:ln>
          <a:effectLst>
            <a:glow rad="63500">
              <a:schemeClr val="bg1">
                <a:alpha val="40000"/>
              </a:schemeClr>
            </a:glow>
          </a:effectLst>
        </p:spPr>
      </p:cxnSp>
      <p:grpSp>
        <p:nvGrpSpPr>
          <p:cNvPr id="5" name="Group 62"/>
          <p:cNvGrpSpPr/>
          <p:nvPr/>
        </p:nvGrpSpPr>
        <p:grpSpPr>
          <a:xfrm>
            <a:off x="1472260" y="2994838"/>
            <a:ext cx="1901805" cy="467832"/>
            <a:chOff x="1472260" y="2842438"/>
            <a:chExt cx="1901805" cy="467832"/>
          </a:xfrm>
        </p:grpSpPr>
        <p:sp>
          <p:nvSpPr>
            <p:cNvPr id="44" name="TextBox 43"/>
            <p:cNvSpPr txBox="1"/>
            <p:nvPr/>
          </p:nvSpPr>
          <p:spPr>
            <a:xfrm>
              <a:off x="1472260" y="2842438"/>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14" name="Picture 4" descr="https://mediabank.partners.extranet.microsoft.com/transfer/rad975DB/2/Forefront-SES_h_rgb.png"/>
            <p:cNvPicPr>
              <a:picLocks noChangeAspect="1" noChangeArrowheads="1"/>
            </p:cNvPicPr>
            <p:nvPr/>
          </p:nvPicPr>
          <p:blipFill>
            <a:blip r:embed="rId4" cstate="print">
              <a:extLst>
                <a:ext uri="28A0092B-C50C-407e-A947-70E740481C1C">
                  <a14:useLocalDpi xmlns="" xmlns:a14="http://schemas.microsoft.com/office/drawing/2007/7/7/main" val="0"/>
                </a:ext>
              </a:extLst>
            </a:blip>
            <a:srcRect/>
            <a:stretch>
              <a:fillRect/>
            </a:stretch>
          </p:blipFill>
          <p:spPr bwMode="auto">
            <a:xfrm>
              <a:off x="1499507" y="2909959"/>
              <a:ext cx="1430300" cy="32004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grpSp>
        <p:nvGrpSpPr>
          <p:cNvPr id="15" name="Group 55"/>
          <p:cNvGrpSpPr/>
          <p:nvPr/>
        </p:nvGrpSpPr>
        <p:grpSpPr>
          <a:xfrm>
            <a:off x="1472260" y="4685414"/>
            <a:ext cx="1901805" cy="467832"/>
            <a:chOff x="1472260" y="4685414"/>
            <a:chExt cx="1901805" cy="467832"/>
          </a:xfrm>
        </p:grpSpPr>
        <p:sp>
          <p:nvSpPr>
            <p:cNvPr id="47" name="TextBox 46"/>
            <p:cNvSpPr txBox="1"/>
            <p:nvPr/>
          </p:nvSpPr>
          <p:spPr>
            <a:xfrm>
              <a:off x="1472260" y="4685414"/>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17" name="Picture 12" descr="https://mediabank.partners.extranet.microsoft.com/transfer/rad975DB/7/IAG07-2_bL.png"/>
            <p:cNvPicPr>
              <a:picLocks noChangeAspect="1" noChangeArrowheads="1"/>
            </p:cNvPicPr>
            <p:nvPr/>
          </p:nvPicPr>
          <p:blipFill>
            <a:blip r:embed="rId5" cstate="print">
              <a:extLst>
                <a:ext uri="28A0092B-C50C-407e-A947-70E740481C1C">
                  <a14:useLocalDpi xmlns="" xmlns:a14="http://schemas.microsoft.com/office/drawing/2007/7/7/main" val="0"/>
                </a:ext>
              </a:extLst>
            </a:blip>
            <a:srcRect/>
            <a:stretch>
              <a:fillRect/>
            </a:stretch>
          </p:blipFill>
          <p:spPr bwMode="auto">
            <a:xfrm>
              <a:off x="1666427" y="4757739"/>
              <a:ext cx="1363650" cy="33019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grpSp>
        <p:nvGrpSpPr>
          <p:cNvPr id="20" name="Group 64"/>
          <p:cNvGrpSpPr/>
          <p:nvPr/>
        </p:nvGrpSpPr>
        <p:grpSpPr>
          <a:xfrm>
            <a:off x="1472260" y="3537098"/>
            <a:ext cx="1901805" cy="467832"/>
            <a:chOff x="1472260" y="3384698"/>
            <a:chExt cx="1901805" cy="467832"/>
          </a:xfrm>
        </p:grpSpPr>
        <p:sp>
          <p:nvSpPr>
            <p:cNvPr id="45" name="TextBox 44"/>
            <p:cNvSpPr txBox="1"/>
            <p:nvPr/>
          </p:nvSpPr>
          <p:spPr>
            <a:xfrm>
              <a:off x="1472260" y="3384698"/>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18" name="Picture 2" descr="https://mediabank.partners.extranet.microsoft.com/transfer/rad26BEF/0/Forefront-OSE_h_rgb.png"/>
            <p:cNvPicPr>
              <a:picLocks noChangeAspect="1" noChangeArrowheads="1"/>
            </p:cNvPicPr>
            <p:nvPr/>
          </p:nvPicPr>
          <p:blipFill>
            <a:blip r:embed="rId6" cstate="print">
              <a:extLst>
                <a:ext uri="28A0092B-C50C-407e-A947-70E740481C1C">
                  <a14:useLocalDpi xmlns="" xmlns:a14="http://schemas.microsoft.com/office/drawing/2007/7/7/main" val="0"/>
                </a:ext>
              </a:extLst>
            </a:blip>
            <a:srcRect/>
            <a:stretch>
              <a:fillRect/>
            </a:stretch>
          </p:blipFill>
          <p:spPr bwMode="auto">
            <a:xfrm>
              <a:off x="1499506" y="3456532"/>
              <a:ext cx="1431237" cy="31718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grpSp>
        <p:nvGrpSpPr>
          <p:cNvPr id="28" name="Group 59"/>
          <p:cNvGrpSpPr/>
          <p:nvPr/>
        </p:nvGrpSpPr>
        <p:grpSpPr>
          <a:xfrm>
            <a:off x="1472260" y="2473842"/>
            <a:ext cx="1901805" cy="467832"/>
            <a:chOff x="1472260" y="2321442"/>
            <a:chExt cx="1901805" cy="467832"/>
          </a:xfrm>
        </p:grpSpPr>
        <p:sp>
          <p:nvSpPr>
            <p:cNvPr id="43" name="TextBox 42"/>
            <p:cNvSpPr txBox="1"/>
            <p:nvPr/>
          </p:nvSpPr>
          <p:spPr>
            <a:xfrm>
              <a:off x="1472260" y="2321442"/>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19" name="Picture 14" descr="https://mediabank.partners.extranet.microsoft.com/transfer/radD7B56/0/Forefront-SOCS_h_rgb.png"/>
            <p:cNvPicPr>
              <a:picLocks noChangeAspect="1" noChangeArrowheads="1"/>
            </p:cNvPicPr>
            <p:nvPr/>
          </p:nvPicPr>
          <p:blipFill>
            <a:blip r:embed="rId7" cstate="print">
              <a:extLst>
                <a:ext uri="28A0092B-C50C-407e-A947-70E740481C1C">
                  <a14:useLocalDpi xmlns="" xmlns:a14="http://schemas.microsoft.com/office/drawing/2007/7/7/main" val="0"/>
                </a:ext>
              </a:extLst>
            </a:blip>
            <a:srcRect/>
            <a:stretch>
              <a:fillRect/>
            </a:stretch>
          </p:blipFill>
          <p:spPr bwMode="auto">
            <a:xfrm>
              <a:off x="1499507" y="2405981"/>
              <a:ext cx="1773214" cy="27916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grpSp>
        <p:nvGrpSpPr>
          <p:cNvPr id="29" name="Group 7"/>
          <p:cNvGrpSpPr>
            <a:grpSpLocks noChangeAspect="1"/>
          </p:cNvGrpSpPr>
          <p:nvPr/>
        </p:nvGrpSpPr>
        <p:grpSpPr>
          <a:xfrm>
            <a:off x="1490542" y="1647996"/>
            <a:ext cx="1284426" cy="392259"/>
            <a:chOff x="2470267" y="1300164"/>
            <a:chExt cx="1284426" cy="392259"/>
          </a:xfrm>
        </p:grpSpPr>
        <p:pic>
          <p:nvPicPr>
            <p:cNvPr id="21" name="Picture 20" descr="https://mediabank.partners.extranet.microsoft.com/transfer/rad2426D/0/Forefront_h_rgb.png"/>
            <p:cNvPicPr>
              <a:picLocks noChangeAspect="1" noChangeArrowheads="1"/>
            </p:cNvPicPr>
            <p:nvPr/>
          </p:nvPicPr>
          <p:blipFill>
            <a:blip r:embed="rId8" cstate="print">
              <a:extLst>
                <a:ext uri="28A0092B-C50C-407e-A947-70E740481C1C">
                  <a14:useLocalDpi xmlns="" xmlns:a14="http://schemas.microsoft.com/office/drawing/2007/7/7/main" val="0"/>
                </a:ext>
              </a:extLst>
            </a:blip>
            <a:srcRect/>
            <a:stretch>
              <a:fillRect/>
            </a:stretch>
          </p:blipFill>
          <p:spPr bwMode="auto">
            <a:xfrm>
              <a:off x="2470267" y="1300164"/>
              <a:ext cx="978995" cy="27432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sp>
          <p:nvSpPr>
            <p:cNvPr id="22" name="TextBox 21"/>
            <p:cNvSpPr txBox="1"/>
            <p:nvPr/>
          </p:nvSpPr>
          <p:spPr>
            <a:xfrm>
              <a:off x="2648300" y="1492368"/>
              <a:ext cx="1106393" cy="200055"/>
            </a:xfrm>
            <a:prstGeom prst="rect">
              <a:avLst/>
            </a:prstGeom>
            <a:noFill/>
          </p:spPr>
          <p:txBody>
            <a:bodyPr wrap="none" rtlCol="0">
              <a:spAutoFit/>
            </a:bodyPr>
            <a:lstStyle/>
            <a:p>
              <a:r>
                <a:rPr lang="en-US" sz="700" dirty="0" smtClean="0">
                  <a:solidFill>
                    <a:schemeClr val="bg1"/>
                  </a:solidFill>
                  <a:latin typeface="Segoe"/>
                </a:rPr>
                <a:t>Management Consoles</a:t>
              </a:r>
            </a:p>
          </p:txBody>
        </p:sp>
      </p:grpSp>
      <p:grpSp>
        <p:nvGrpSpPr>
          <p:cNvPr id="30" name="Group 63"/>
          <p:cNvGrpSpPr/>
          <p:nvPr/>
        </p:nvGrpSpPr>
        <p:grpSpPr>
          <a:xfrm>
            <a:off x="3694464" y="2981235"/>
            <a:ext cx="1901805" cy="481435"/>
            <a:chOff x="3694464" y="2828835"/>
            <a:chExt cx="1901805" cy="481435"/>
          </a:xfrm>
        </p:grpSpPr>
        <p:sp>
          <p:nvSpPr>
            <p:cNvPr id="48" name="TextBox 47"/>
            <p:cNvSpPr txBox="1"/>
            <p:nvPr/>
          </p:nvSpPr>
          <p:spPr>
            <a:xfrm>
              <a:off x="3694464" y="2842438"/>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13" name="Picture 6" descr="https://mediabank.partners.extranet.microsoft.com/transfer/rad2A795/3/Forefront-Protect10-ExchSrvr_h_rgb.png"/>
            <p:cNvPicPr>
              <a:picLocks noChangeAspect="1" noChangeArrowheads="1"/>
            </p:cNvPicPr>
            <p:nvPr/>
          </p:nvPicPr>
          <p:blipFill>
            <a:blip r:embed="rId9" cstate="print">
              <a:extLst>
                <a:ext uri="28A0092B-C50C-407e-A947-70E740481C1C">
                  <a14:useLocalDpi xmlns="" xmlns:a14="http://schemas.microsoft.com/office/drawing/2007/7/7/main" val="0"/>
                </a:ext>
              </a:extLst>
            </a:blip>
            <a:srcRect/>
            <a:stretch>
              <a:fillRect/>
            </a:stretch>
          </p:blipFill>
          <p:spPr bwMode="auto">
            <a:xfrm>
              <a:off x="3725368" y="2828835"/>
              <a:ext cx="950615" cy="4572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grpSp>
        <p:nvGrpSpPr>
          <p:cNvPr id="31" name="Group 69"/>
          <p:cNvGrpSpPr/>
          <p:nvPr/>
        </p:nvGrpSpPr>
        <p:grpSpPr>
          <a:xfrm>
            <a:off x="3694464" y="4685414"/>
            <a:ext cx="1901805" cy="467832"/>
            <a:chOff x="3694464" y="4533014"/>
            <a:chExt cx="1901805" cy="467832"/>
          </a:xfrm>
        </p:grpSpPr>
        <p:sp>
          <p:nvSpPr>
            <p:cNvPr id="50" name="TextBox 49"/>
            <p:cNvSpPr txBox="1"/>
            <p:nvPr/>
          </p:nvSpPr>
          <p:spPr>
            <a:xfrm>
              <a:off x="3694464" y="4533014"/>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16" name="Picture 24" descr="https://mediabank.partners.extranet.microsoft.com/transfer/rad74CFC/5/Forefront-UAG10_h_rgb.png"/>
            <p:cNvPicPr>
              <a:picLocks noChangeAspect="1" noChangeArrowheads="1"/>
            </p:cNvPicPr>
            <p:nvPr/>
          </p:nvPicPr>
          <p:blipFill>
            <a:blip r:embed="rId10" cstate="print">
              <a:extLst>
                <a:ext uri="28A0092B-C50C-407e-A947-70E740481C1C">
                  <a14:useLocalDpi xmlns="" xmlns:a14="http://schemas.microsoft.com/office/drawing/2007/7/7/main" val="0"/>
                </a:ext>
              </a:extLst>
            </a:blip>
            <a:srcRect/>
            <a:stretch>
              <a:fillRect/>
            </a:stretch>
          </p:blipFill>
          <p:spPr bwMode="auto">
            <a:xfrm>
              <a:off x="3725368" y="4579836"/>
              <a:ext cx="1554480" cy="354995"/>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grpSp>
        <p:nvGrpSpPr>
          <p:cNvPr id="32" name="Group 72"/>
          <p:cNvGrpSpPr/>
          <p:nvPr/>
        </p:nvGrpSpPr>
        <p:grpSpPr>
          <a:xfrm>
            <a:off x="3543300" y="3589326"/>
            <a:ext cx="5229225" cy="482522"/>
            <a:chOff x="3543300" y="3436926"/>
            <a:chExt cx="5229225" cy="482522"/>
          </a:xfrm>
        </p:grpSpPr>
        <p:sp>
          <p:nvSpPr>
            <p:cNvPr id="37" name="Pentagon 36"/>
            <p:cNvSpPr/>
            <p:nvPr/>
          </p:nvSpPr>
          <p:spPr bwMode="auto">
            <a:xfrm>
              <a:off x="3543300" y="3436926"/>
              <a:ext cx="5229225" cy="347472"/>
            </a:xfrm>
            <a:prstGeom prst="homePlate">
              <a:avLst/>
            </a:prstGeom>
            <a:gradFill flip="none" rotWithShape="1">
              <a:gsLst>
                <a:gs pos="9000">
                  <a:srgbClr val="00863D"/>
                </a:gs>
                <a:gs pos="68000">
                  <a:schemeClr val="accent1">
                    <a:lumMod val="75000"/>
                    <a:alpha val="47000"/>
                  </a:schemeClr>
                </a:gs>
              </a:gsLst>
              <a:lin ang="2700000" scaled="1"/>
              <a:tileRect/>
            </a:gradFill>
            <a:ln w="762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3" algn="r"/>
              <a:endParaRPr lang="en-US" sz="1600" dirty="0">
                <a:solidFill>
                  <a:schemeClr val="bg1">
                    <a:lumMod val="95000"/>
                  </a:schemeClr>
                </a:solidFill>
                <a:effectLst>
                  <a:outerShdw blurRad="38100" dist="38100" dir="2700000" algn="tl">
                    <a:srgbClr val="000000">
                      <a:alpha val="43137"/>
                    </a:srgbClr>
                  </a:outerShdw>
                </a:effectLst>
                <a:latin typeface="Calibri" pitchFamily="34" charset="0"/>
              </a:endParaRPr>
            </a:p>
          </p:txBody>
        </p:sp>
        <p:grpSp>
          <p:nvGrpSpPr>
            <p:cNvPr id="33" name="Group 37"/>
            <p:cNvGrpSpPr/>
            <p:nvPr/>
          </p:nvGrpSpPr>
          <p:grpSpPr>
            <a:xfrm>
              <a:off x="3706334" y="3462248"/>
              <a:ext cx="1408114" cy="457200"/>
              <a:chOff x="3311292" y="3248231"/>
              <a:chExt cx="1408114" cy="457200"/>
            </a:xfrm>
          </p:grpSpPr>
          <p:pic>
            <p:nvPicPr>
              <p:cNvPr id="39" name="Picture 20" descr="https://mediabank.partners.extranet.microsoft.com/transfer/rad2A795/1/Forefront-OPExch_h_rgb.png"/>
              <p:cNvPicPr>
                <a:picLocks noChangeAspect="1" noChangeArrowheads="1"/>
              </p:cNvPicPr>
              <p:nvPr/>
            </p:nvPicPr>
            <p:blipFill>
              <a:blip r:embed="rId11" cstate="print">
                <a:lum bright="100000" contrast="100000"/>
                <a:extLst>
                  <a:ext uri="28A0092B-C50C-407e-A947-70E740481C1C">
                    <a14:useLocalDpi xmlns="" xmlns:a14="http://schemas.microsoft.com/office/drawing/2007/7/7/main" val="0"/>
                  </a:ext>
                </a:extLst>
              </a:blip>
              <a:srcRect/>
              <a:stretch>
                <a:fillRect/>
              </a:stretch>
            </p:blipFill>
            <p:spPr bwMode="auto">
              <a:xfrm>
                <a:off x="3546415" y="3258190"/>
                <a:ext cx="1172991" cy="250228"/>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pic>
            <p:nvPicPr>
              <p:cNvPr id="40" name="Picture 6" descr="https://mediabank.partners.extranet.microsoft.com/transfer/rad2A795/3/Forefront-Protect10-ExchSrvr_h_rgb.png"/>
              <p:cNvPicPr>
                <a:picLocks noChangeAspect="1" noChangeArrowheads="1"/>
              </p:cNvPicPr>
              <p:nvPr/>
            </p:nvPicPr>
            <p:blipFill>
              <a:blip r:embed="rId12" cstate="print">
                <a:extLst>
                  <a:ext uri="28A0092B-C50C-407e-A947-70E740481C1C">
                    <a14:useLocalDpi xmlns="" xmlns:a14="http://schemas.microsoft.com/office/drawing/2007/7/7/main" val="0"/>
                  </a:ext>
                </a:extLst>
              </a:blip>
              <a:srcRect/>
              <a:stretch>
                <a:fillRect/>
              </a:stretch>
            </p:blipFill>
            <p:spPr bwMode="auto">
              <a:xfrm>
                <a:off x="3311292" y="3248231"/>
                <a:ext cx="243696" cy="457200"/>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Lst>
            </p:spPr>
          </p:pic>
        </p:grpSp>
      </p:grpSp>
      <p:sp>
        <p:nvSpPr>
          <p:cNvPr id="46" name="TextBox 45"/>
          <p:cNvSpPr txBox="1"/>
          <p:nvPr/>
        </p:nvSpPr>
        <p:spPr>
          <a:xfrm>
            <a:off x="1472260" y="4100623"/>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grpSp>
        <p:nvGrpSpPr>
          <p:cNvPr id="34" name="Group 67"/>
          <p:cNvGrpSpPr/>
          <p:nvPr/>
        </p:nvGrpSpPr>
        <p:grpSpPr>
          <a:xfrm>
            <a:off x="1472260" y="5735675"/>
            <a:ext cx="1901805" cy="467832"/>
            <a:chOff x="1472260" y="5532475"/>
            <a:chExt cx="1901805" cy="467832"/>
          </a:xfrm>
        </p:grpSpPr>
        <p:sp>
          <p:nvSpPr>
            <p:cNvPr id="52" name="TextBox 51"/>
            <p:cNvSpPr txBox="1"/>
            <p:nvPr/>
          </p:nvSpPr>
          <p:spPr>
            <a:xfrm>
              <a:off x="1472260" y="5532475"/>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58" name="Picture 57"/>
            <p:cNvPicPr>
              <a:picLocks noChangeAspect="1"/>
            </p:cNvPicPr>
            <p:nvPr/>
          </p:nvPicPr>
          <p:blipFill>
            <a:blip r:embed="rId13" cstate="print">
              <a:clrChange>
                <a:clrFrom>
                  <a:srgbClr val="FFFFFE"/>
                </a:clrFrom>
                <a:clrTo>
                  <a:srgbClr val="FFFFFE">
                    <a:alpha val="0"/>
                  </a:srgbClr>
                </a:clrTo>
              </a:clrChange>
            </a:blip>
            <a:stretch>
              <a:fillRect/>
            </a:stretch>
          </p:blipFill>
          <p:spPr>
            <a:xfrm>
              <a:off x="1503449" y="5582120"/>
              <a:ext cx="1832015" cy="346275"/>
            </a:xfrm>
            <a:prstGeom prst="rect">
              <a:avLst/>
            </a:prstGeom>
          </p:spPr>
        </p:pic>
      </p:grpSp>
      <p:sp>
        <p:nvSpPr>
          <p:cNvPr id="61" name="TextBox 60"/>
          <p:cNvSpPr txBox="1"/>
          <p:nvPr/>
        </p:nvSpPr>
        <p:spPr>
          <a:xfrm>
            <a:off x="6433997" y="5728580"/>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sp>
        <p:nvSpPr>
          <p:cNvPr id="49" name="TextBox 48"/>
          <p:cNvSpPr txBox="1"/>
          <p:nvPr/>
        </p:nvSpPr>
        <p:spPr>
          <a:xfrm>
            <a:off x="3694464" y="4100623"/>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75" name="Picture 74" descr="AD-RMS_sml.png"/>
          <p:cNvPicPr>
            <a:picLocks noChangeAspect="1"/>
          </p:cNvPicPr>
          <p:nvPr/>
        </p:nvPicPr>
        <p:blipFill>
          <a:blip r:embed="rId14" cstate="print"/>
          <a:stretch>
            <a:fillRect/>
          </a:stretch>
        </p:blipFill>
        <p:spPr>
          <a:xfrm>
            <a:off x="1507209" y="4196510"/>
            <a:ext cx="1840425" cy="305873"/>
          </a:xfrm>
          <a:prstGeom prst="rect">
            <a:avLst/>
          </a:prstGeom>
        </p:spPr>
      </p:pic>
      <p:pic>
        <p:nvPicPr>
          <p:cNvPr id="59" name="Picture 58"/>
          <p:cNvPicPr>
            <a:picLocks noChangeAspect="1"/>
          </p:cNvPicPr>
          <p:nvPr/>
        </p:nvPicPr>
        <p:blipFill>
          <a:blip r:embed="rId15" cstate="print">
            <a:extLst>
              <a:ext uri="28A0092B-C50C-407e-A947-70E740481C1C">
                <a14:useLocalDpi xmlns="" xmlns:a14="http://schemas.microsoft.com/office/drawing/2007/7/7/main" val="0"/>
              </a:ext>
            </a:extLst>
          </a:blip>
          <a:stretch>
            <a:fillRect/>
          </a:stretch>
        </p:blipFill>
        <p:spPr>
          <a:xfrm>
            <a:off x="3742117" y="4204349"/>
            <a:ext cx="1802649" cy="273482"/>
          </a:xfrm>
          <a:prstGeom prst="rect">
            <a:avLst/>
          </a:prstGeom>
        </p:spPr>
      </p:pic>
      <p:pic>
        <p:nvPicPr>
          <p:cNvPr id="1026" name="Picture 2"/>
          <p:cNvPicPr>
            <a:picLocks noChangeAspect="1" noChangeArrowheads="1"/>
          </p:cNvPicPr>
          <p:nvPr/>
        </p:nvPicPr>
        <p:blipFill>
          <a:blip r:embed="rId16" cstate="print">
            <a:extLst>
              <a:ext uri="28A0092B-C50C-407e-A947-70E740481C1C">
                <a14:useLocalDpi xmlns="" xmlns:a14="http://schemas.microsoft.com/office/drawing/2007/7/7/main" val="0"/>
              </a:ext>
            </a:extLst>
          </a:blip>
          <a:srcRect/>
          <a:stretch>
            <a:fillRect/>
          </a:stretch>
        </p:blipFill>
        <p:spPr bwMode="auto">
          <a:xfrm>
            <a:off x="6478620" y="5804171"/>
            <a:ext cx="1815528" cy="314528"/>
          </a:xfrm>
          <a:prstGeom prst="rect">
            <a:avLst/>
          </a:prstGeom>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blurRad="63500" dist="35921" dir="2700000" algn="ctr" rotWithShape="0">
                    <a:schemeClr val="bg2"/>
                  </a:outerShdw>
                </a:effectLst>
              </a14:hiddenEffects>
            </a:ext>
          </a:extLst>
        </p:spPr>
      </p:pic>
      <p:sp>
        <p:nvSpPr>
          <p:cNvPr id="55" name="TextBox 54"/>
          <p:cNvSpPr txBox="1"/>
          <p:nvPr/>
        </p:nvSpPr>
        <p:spPr>
          <a:xfrm>
            <a:off x="3690799" y="5728580"/>
            <a:ext cx="1901805" cy="467832"/>
          </a:xfrm>
          <a:prstGeom prst="roundRect">
            <a:avLst/>
          </a:prstGeom>
          <a:solidFill>
            <a:schemeClr val="tx1"/>
          </a:solidFill>
          <a:ln w="19050">
            <a:solidFill>
              <a:schemeClr val="accent1">
                <a:lumMod val="50000"/>
              </a:schemeClr>
            </a:solidFill>
          </a:ln>
          <a:effectLst>
            <a:outerShdw blurRad="50800" dist="38100" algn="l" rotWithShape="0">
              <a:prstClr val="black">
                <a:alpha val="40000"/>
              </a:prstClr>
            </a:outerShdw>
          </a:effectLst>
        </p:spPr>
        <p:txBody>
          <a:bodyPr wrap="square">
            <a:noAutofit/>
          </a:bodyPr>
          <a:lstStyle/>
          <a:p>
            <a:pPr indent="-114300" algn="ctr" defTabSz="914363" fontAlgn="base">
              <a:lnSpc>
                <a:spcPts val="1900"/>
              </a:lnSpc>
              <a:spcBef>
                <a:spcPts val="300"/>
              </a:spcBef>
              <a:buFont typeface="Arial" pitchFamily="34" charset="0"/>
              <a:buChar char="•"/>
            </a:pPr>
            <a:endParaRPr lang="en-US" dirty="0" smtClean="0">
              <a:solidFill>
                <a:srgbClr val="000000"/>
              </a:solidFill>
              <a:latin typeface="Segoe" charset="0"/>
              <a:hlinkClick r:id=""/>
            </a:endParaRPr>
          </a:p>
        </p:txBody>
      </p:sp>
      <p:pic>
        <p:nvPicPr>
          <p:cNvPr id="3" name="Picture 2"/>
          <p:cNvPicPr>
            <a:picLocks noChangeAspect="1"/>
          </p:cNvPicPr>
          <p:nvPr/>
        </p:nvPicPr>
        <p:blipFill>
          <a:blip r:embed="rId17" cstate="print">
            <a:extLst>
              <a:ext uri="28A0092B-C50C-407e-A947-70E740481C1C">
                <a14:useLocalDpi xmlns="" xmlns:a14="http://schemas.microsoft.com/office/drawing/2007/7/7/main" val="0"/>
              </a:ext>
            </a:extLst>
          </a:blip>
          <a:stretch>
            <a:fillRect/>
          </a:stretch>
        </p:blipFill>
        <p:spPr>
          <a:xfrm>
            <a:off x="3775297" y="5799790"/>
            <a:ext cx="1729211" cy="318910"/>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headline quote style 3 thin"/>
          <p:cNvPicPr>
            <a:picLocks noChangeAspect="1" noChangeArrowheads="1"/>
          </p:cNvPicPr>
          <p:nvPr/>
        </p:nvPicPr>
        <p:blipFill>
          <a:blip r:embed="rId3"/>
          <a:srcRect/>
          <a:stretch>
            <a:fillRect/>
          </a:stretch>
        </p:blipFill>
        <p:spPr bwMode="auto">
          <a:xfrm>
            <a:off x="849583" y="3448373"/>
            <a:ext cx="7784619" cy="3029919"/>
          </a:xfrm>
          <a:prstGeom prst="rect">
            <a:avLst/>
          </a:prstGeom>
          <a:noFill/>
          <a:ln w="9525">
            <a:noFill/>
            <a:miter lim="800000"/>
            <a:headEnd/>
            <a:tailEnd/>
          </a:ln>
        </p:spPr>
      </p:pic>
      <p:grpSp>
        <p:nvGrpSpPr>
          <p:cNvPr id="2" name="Group 7"/>
          <p:cNvGrpSpPr>
            <a:grpSpLocks/>
          </p:cNvGrpSpPr>
          <p:nvPr/>
        </p:nvGrpSpPr>
        <p:grpSpPr bwMode="auto">
          <a:xfrm>
            <a:off x="1054100" y="-161995"/>
            <a:ext cx="6986588" cy="2799999"/>
            <a:chOff x="0" y="468"/>
            <a:chExt cx="4401" cy="1666"/>
          </a:xfrm>
          <a:noFill/>
        </p:grpSpPr>
        <p:grpSp>
          <p:nvGrpSpPr>
            <p:cNvPr id="4" name="Group 8"/>
            <p:cNvGrpSpPr>
              <a:grpSpLocks/>
            </p:cNvGrpSpPr>
            <p:nvPr/>
          </p:nvGrpSpPr>
          <p:grpSpPr bwMode="auto">
            <a:xfrm>
              <a:off x="0" y="468"/>
              <a:ext cx="4401" cy="1666"/>
              <a:chOff x="0" y="506"/>
              <a:chExt cx="4401" cy="1666"/>
            </a:xfrm>
            <a:grpFill/>
          </p:grpSpPr>
          <p:pic>
            <p:nvPicPr>
              <p:cNvPr id="7" name="Picture 9" descr="headline quote style 3 thin"/>
              <p:cNvPicPr>
                <a:picLocks noChangeAspect="1" noChangeArrowheads="1"/>
              </p:cNvPicPr>
              <p:nvPr/>
            </p:nvPicPr>
            <p:blipFill>
              <a:blip r:embed="rId4"/>
              <a:srcRect/>
              <a:stretch>
                <a:fillRect/>
              </a:stretch>
            </p:blipFill>
            <p:spPr bwMode="ltGray">
              <a:xfrm>
                <a:off x="0" y="506"/>
                <a:ext cx="4401" cy="1666"/>
              </a:xfrm>
              <a:prstGeom prst="rect">
                <a:avLst/>
              </a:prstGeom>
              <a:grpFill/>
              <a:ln w="9525">
                <a:noFill/>
                <a:miter lim="800000"/>
                <a:headEnd/>
                <a:tailEnd/>
              </a:ln>
              <a:scene3d>
                <a:camera prst="orthographicFront"/>
                <a:lightRig rig="threePt" dir="t"/>
              </a:scene3d>
              <a:sp3d>
                <a:bevelB/>
              </a:sp3d>
            </p:spPr>
          </p:pic>
          <p:sp>
            <p:nvSpPr>
              <p:cNvPr id="8" name="Rectangle 10"/>
              <p:cNvSpPr>
                <a:spLocks noChangeArrowheads="1"/>
              </p:cNvSpPr>
              <p:nvPr/>
            </p:nvSpPr>
            <p:spPr bwMode="ltGray">
              <a:xfrm>
                <a:off x="180" y="1084"/>
                <a:ext cx="4139" cy="601"/>
              </a:xfrm>
              <a:prstGeom prst="rect">
                <a:avLst/>
              </a:prstGeom>
              <a:grpFill/>
              <a:ln w="12700">
                <a:noFill/>
                <a:miter lim="800000"/>
                <a:headEnd/>
                <a:tailEnd/>
              </a:ln>
              <a:scene3d>
                <a:camera prst="orthographicFront"/>
                <a:lightRig rig="threePt" dir="t"/>
              </a:scene3d>
              <a:sp3d>
                <a:bevelB/>
              </a:sp3d>
            </p:spPr>
            <p:txBody>
              <a:bodyPr wrap="square">
                <a:spAutoFit/>
              </a:bodyPr>
              <a:lstStyle/>
              <a:p>
                <a:r>
                  <a:rPr lang="en-US" sz="1400" dirty="0" smtClean="0">
                    <a:solidFill>
                      <a:schemeClr val="bg1"/>
                    </a:solidFill>
                    <a:latin typeface="Segoe Semibold"/>
                  </a:rPr>
                  <a:t>“The growth in e-mail traffic means that over the next four years, organizations will need increasingly better defenses against all types of spam and malware… Battling spam alone is very costly – in 2009, a typical 1,000-user organization spends over $1.8 million annually to manage spam.”</a:t>
                </a:r>
                <a:endParaRPr lang="en-US" sz="1400" dirty="0">
                  <a:solidFill>
                    <a:schemeClr val="bg1"/>
                  </a:solidFill>
                  <a:latin typeface="Segoe Semibold"/>
                </a:endParaRPr>
              </a:p>
            </p:txBody>
          </p:sp>
        </p:grpSp>
        <p:pic>
          <p:nvPicPr>
            <p:cNvPr id="6" name="Picture 11"/>
            <p:cNvPicPr>
              <a:picLocks noChangeAspect="1" noChangeArrowheads="1"/>
            </p:cNvPicPr>
            <p:nvPr/>
          </p:nvPicPr>
          <p:blipFill>
            <a:blip r:embed="rId5"/>
            <a:srcRect/>
            <a:stretch>
              <a:fillRect/>
            </a:stretch>
          </p:blipFill>
          <p:spPr bwMode="ltGray">
            <a:xfrm>
              <a:off x="981" y="774"/>
              <a:ext cx="2154" cy="304"/>
            </a:xfrm>
            <a:prstGeom prst="rect">
              <a:avLst/>
            </a:prstGeom>
            <a:grpFill/>
            <a:ln w="9525">
              <a:noFill/>
              <a:miter lim="800000"/>
              <a:headEnd/>
              <a:tailEnd/>
            </a:ln>
            <a:scene3d>
              <a:camera prst="orthographicFront"/>
              <a:lightRig rig="threePt" dir="t"/>
            </a:scene3d>
            <a:sp3d>
              <a:bevelB/>
            </a:sp3d>
          </p:spPr>
        </p:pic>
      </p:grpSp>
      <p:pic>
        <p:nvPicPr>
          <p:cNvPr id="9" name="Picture 13" descr="headline quote style 2 thin"/>
          <p:cNvPicPr>
            <a:picLocks noChangeAspect="1" noChangeArrowheads="1"/>
          </p:cNvPicPr>
          <p:nvPr/>
        </p:nvPicPr>
        <p:blipFill>
          <a:blip r:embed="rId6">
            <a:lum bright="4000"/>
          </a:blip>
          <a:srcRect/>
          <a:stretch>
            <a:fillRect/>
          </a:stretch>
        </p:blipFill>
        <p:spPr bwMode="auto">
          <a:xfrm>
            <a:off x="1011504" y="1885880"/>
            <a:ext cx="7266647" cy="2461395"/>
          </a:xfrm>
          <a:prstGeom prst="rect">
            <a:avLst/>
          </a:prstGeom>
          <a:noFill/>
          <a:ln w="9525">
            <a:noFill/>
            <a:miter lim="800000"/>
            <a:headEnd/>
            <a:tailEnd/>
          </a:ln>
          <a:effectLst>
            <a:outerShdw blurRad="368300" dist="50800" algn="ctr" rotWithShape="0">
              <a:srgbClr val="000000">
                <a:alpha val="92000"/>
              </a:srgbClr>
            </a:outerShdw>
          </a:effectLst>
        </p:spPr>
      </p:pic>
      <p:sp>
        <p:nvSpPr>
          <p:cNvPr id="10" name="Rectangle 9"/>
          <p:cNvSpPr>
            <a:spLocks noChangeArrowheads="1"/>
          </p:cNvSpPr>
          <p:nvPr/>
        </p:nvSpPr>
        <p:spPr bwMode="ltGray">
          <a:xfrm>
            <a:off x="1391830" y="2871768"/>
            <a:ext cx="6376523" cy="954107"/>
          </a:xfrm>
          <a:prstGeom prst="rect">
            <a:avLst/>
          </a:prstGeom>
          <a:noFill/>
          <a:ln w="12700">
            <a:noFill/>
            <a:miter lim="800000"/>
            <a:headEnd/>
            <a:tailEnd/>
          </a:ln>
        </p:spPr>
        <p:txBody>
          <a:bodyPr wrap="square">
            <a:spAutoFit/>
          </a:bodyPr>
          <a:lstStyle/>
          <a:p>
            <a:r>
              <a:rPr lang="en-US" sz="1400" dirty="0" smtClean="0">
                <a:solidFill>
                  <a:schemeClr val="bg1"/>
                </a:solidFill>
                <a:latin typeface="Segoe Semibold"/>
              </a:rPr>
              <a:t>… Around $8 Billion Lost to Viruses, Spyware and Phishing… 2 million consumers have had to replace their computers over the past two years due to software infections… 1 in 5 online consumers have been victims of Cybercrime…</a:t>
            </a:r>
          </a:p>
        </p:txBody>
      </p:sp>
      <p:pic>
        <p:nvPicPr>
          <p:cNvPr id="13" name="Picture 4" descr="Consumer Reports logo">
            <a:hlinkClick r:id="rId7"/>
          </p:cNvPr>
          <p:cNvPicPr>
            <a:picLocks noChangeAspect="1" noChangeArrowheads="1"/>
          </p:cNvPicPr>
          <p:nvPr/>
        </p:nvPicPr>
        <p:blipFill>
          <a:blip r:embed="rId8"/>
          <a:srcRect/>
          <a:stretch>
            <a:fillRect/>
          </a:stretch>
        </p:blipFill>
        <p:spPr bwMode="auto">
          <a:xfrm>
            <a:off x="2636216" y="2361668"/>
            <a:ext cx="4905375" cy="523875"/>
          </a:xfrm>
          <a:prstGeom prst="rect">
            <a:avLst/>
          </a:prstGeom>
          <a:noFill/>
        </p:spPr>
      </p:pic>
      <p:sp>
        <p:nvSpPr>
          <p:cNvPr id="14" name="Rectangle 17"/>
          <p:cNvSpPr>
            <a:spLocks noChangeArrowheads="1"/>
          </p:cNvSpPr>
          <p:nvPr/>
        </p:nvSpPr>
        <p:spPr bwMode="auto">
          <a:xfrm>
            <a:off x="4246530" y="1555412"/>
            <a:ext cx="3716123" cy="400110"/>
          </a:xfrm>
          <a:prstGeom prst="rect">
            <a:avLst/>
          </a:prstGeom>
          <a:noFill/>
          <a:ln w="9525">
            <a:noFill/>
            <a:miter lim="800000"/>
            <a:headEnd/>
            <a:tailEnd/>
          </a:ln>
        </p:spPr>
        <p:txBody>
          <a:bodyPr wrap="square">
            <a:spAutoFit/>
          </a:bodyPr>
          <a:lstStyle/>
          <a:p>
            <a:pPr algn="r"/>
            <a:endParaRPr lang="en-US" sz="1000" dirty="0" smtClean="0">
              <a:solidFill>
                <a:schemeClr val="bg1"/>
              </a:solidFill>
              <a:latin typeface="Segoe Semibold" pitchFamily="34" charset="0"/>
            </a:endParaRPr>
          </a:p>
          <a:p>
            <a:r>
              <a:rPr lang="en-US" sz="1000" dirty="0" smtClean="0">
                <a:solidFill>
                  <a:schemeClr val="bg1"/>
                </a:solidFill>
                <a:latin typeface="Segoe Semibold" pitchFamily="34" charset="0"/>
              </a:rPr>
              <a:t>— </a:t>
            </a:r>
            <a:r>
              <a:rPr lang="en-US" sz="1000" dirty="0">
                <a:solidFill>
                  <a:schemeClr val="bg1"/>
                </a:solidFill>
                <a:latin typeface="Segoe Semibold" pitchFamily="34" charset="0"/>
              </a:rPr>
              <a:t>The </a:t>
            </a:r>
            <a:r>
              <a:rPr lang="en-US" sz="1000" dirty="0" err="1">
                <a:solidFill>
                  <a:schemeClr val="bg1"/>
                </a:solidFill>
                <a:latin typeface="Segoe Semibold" pitchFamily="34" charset="0"/>
              </a:rPr>
              <a:t>Radicati</a:t>
            </a:r>
            <a:r>
              <a:rPr lang="en-US" sz="1000" dirty="0">
                <a:solidFill>
                  <a:schemeClr val="bg1"/>
                </a:solidFill>
                <a:latin typeface="Segoe Semibold" pitchFamily="34" charset="0"/>
              </a:rPr>
              <a:t> Group, Inc., </a:t>
            </a:r>
            <a:r>
              <a:rPr lang="en-US" sz="1000" i="1" dirty="0" smtClean="0">
                <a:solidFill>
                  <a:schemeClr val="bg1"/>
                </a:solidFill>
              </a:rPr>
              <a:t>E-mail Security Market, 2009-2013</a:t>
            </a:r>
            <a:endParaRPr lang="en-US" sz="1000" dirty="0">
              <a:solidFill>
                <a:schemeClr val="bg1"/>
              </a:solidFill>
              <a:latin typeface="Segoe Semibold" pitchFamily="34" charset="0"/>
            </a:endParaRPr>
          </a:p>
        </p:txBody>
      </p:sp>
      <p:sp>
        <p:nvSpPr>
          <p:cNvPr id="15" name="Rectangle 17"/>
          <p:cNvSpPr>
            <a:spLocks noChangeArrowheads="1"/>
          </p:cNvSpPr>
          <p:nvPr/>
        </p:nvSpPr>
        <p:spPr bwMode="auto">
          <a:xfrm>
            <a:off x="3446463" y="3617294"/>
            <a:ext cx="4116387" cy="244475"/>
          </a:xfrm>
          <a:prstGeom prst="rect">
            <a:avLst/>
          </a:prstGeom>
          <a:noFill/>
          <a:ln w="9525">
            <a:noFill/>
            <a:miter lim="800000"/>
            <a:headEnd/>
            <a:tailEnd/>
          </a:ln>
        </p:spPr>
        <p:txBody>
          <a:bodyPr>
            <a:spAutoFit/>
          </a:bodyPr>
          <a:lstStyle/>
          <a:p>
            <a:pPr algn="r"/>
            <a:r>
              <a:rPr lang="en-US" sz="1000" dirty="0">
                <a:solidFill>
                  <a:schemeClr val="bg1"/>
                </a:solidFill>
                <a:latin typeface="Segoe Semibold" pitchFamily="34" charset="0"/>
              </a:rPr>
              <a:t>— </a:t>
            </a:r>
            <a:r>
              <a:rPr lang="en-US" sz="1000" dirty="0" smtClean="0">
                <a:solidFill>
                  <a:schemeClr val="bg1"/>
                </a:solidFill>
                <a:latin typeface="Segoe Semibold" pitchFamily="34" charset="0"/>
              </a:rPr>
              <a:t>2009 State of the Net Survey</a:t>
            </a:r>
            <a:endParaRPr lang="en-US" sz="1000" dirty="0">
              <a:solidFill>
                <a:schemeClr val="bg1"/>
              </a:solidFill>
              <a:latin typeface="Segoe Semibold" pitchFamily="34" charset="0"/>
            </a:endParaRPr>
          </a:p>
        </p:txBody>
      </p:sp>
      <p:pic>
        <p:nvPicPr>
          <p:cNvPr id="16" name="Picture 1"/>
          <p:cNvPicPr>
            <a:picLocks noChangeAspect="1" noChangeArrowheads="1"/>
          </p:cNvPicPr>
          <p:nvPr/>
        </p:nvPicPr>
        <p:blipFill>
          <a:blip r:embed="rId9">
            <a:lum bright="12000" contrast="22000"/>
          </a:blip>
          <a:srcRect/>
          <a:stretch>
            <a:fillRect/>
          </a:stretch>
        </p:blipFill>
        <p:spPr bwMode="auto">
          <a:xfrm>
            <a:off x="1141610" y="4340655"/>
            <a:ext cx="5228175" cy="453966"/>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16200000" scaled="0"/>
          </a:gradFill>
          <a:ln w="9525">
            <a:noFill/>
            <a:miter lim="800000"/>
            <a:headEnd/>
            <a:tailEnd/>
          </a:ln>
        </p:spPr>
      </p:pic>
      <p:sp>
        <p:nvSpPr>
          <p:cNvPr id="17" name="Rectangle 16"/>
          <p:cNvSpPr/>
          <p:nvPr/>
        </p:nvSpPr>
        <p:spPr>
          <a:xfrm>
            <a:off x="1260024" y="4687647"/>
            <a:ext cx="7067226" cy="523220"/>
          </a:xfrm>
          <a:prstGeom prst="rect">
            <a:avLst/>
          </a:prstGeom>
        </p:spPr>
        <p:txBody>
          <a:bodyPr wrap="square">
            <a:spAutoFit/>
          </a:bodyPr>
          <a:lstStyle/>
          <a:p>
            <a:r>
              <a:rPr lang="en-US" sz="1400" dirty="0" smtClean="0">
                <a:solidFill>
                  <a:schemeClr val="bg1"/>
                </a:solidFill>
                <a:latin typeface="Segoe Semibold"/>
              </a:rPr>
              <a:t>“As one leading financial institution told us, it routinely sees that at least 14 out of every 15 incoming emails are pure spam”</a:t>
            </a:r>
            <a:endParaRPr lang="en-US" sz="1400" dirty="0">
              <a:latin typeface="Segoe Semibold"/>
            </a:endParaRPr>
          </a:p>
        </p:txBody>
      </p:sp>
      <p:sp>
        <p:nvSpPr>
          <p:cNvPr id="18" name="Rectangle 17"/>
          <p:cNvSpPr/>
          <p:nvPr/>
        </p:nvSpPr>
        <p:spPr>
          <a:xfrm>
            <a:off x="4556499" y="4996629"/>
            <a:ext cx="3153905" cy="246221"/>
          </a:xfrm>
          <a:prstGeom prst="rect">
            <a:avLst/>
          </a:prstGeom>
        </p:spPr>
        <p:txBody>
          <a:bodyPr wrap="square">
            <a:spAutoFit/>
          </a:bodyPr>
          <a:lstStyle/>
          <a:p>
            <a:r>
              <a:rPr lang="en-US" sz="1000" dirty="0" smtClean="0">
                <a:solidFill>
                  <a:schemeClr val="bg1"/>
                </a:solidFill>
                <a:latin typeface="Segoe Semibold"/>
              </a:rPr>
              <a:t>- Forrester Wave Email filtering Q2 2009</a:t>
            </a:r>
            <a:r>
              <a:rPr lang="en-US" sz="1000" b="1" dirty="0" smtClean="0">
                <a:solidFill>
                  <a:schemeClr val="bg1"/>
                </a:solidFill>
                <a:latin typeface="Segoe Semibold"/>
              </a:rPr>
              <a:t>, </a:t>
            </a:r>
            <a:r>
              <a:rPr lang="en-US" sz="1000" dirty="0" smtClean="0">
                <a:solidFill>
                  <a:schemeClr val="bg1"/>
                </a:solidFill>
                <a:latin typeface="Segoe Semibold"/>
              </a:rPr>
              <a:t>April 2009</a:t>
            </a:r>
            <a:endParaRPr lang="en-US" sz="1000" dirty="0">
              <a:latin typeface="Segoe Semibold"/>
            </a:endParaRPr>
          </a:p>
        </p:txBody>
      </p:sp>
      <p:pic>
        <p:nvPicPr>
          <p:cNvPr id="157698" name="Picture 2" descr="IDC"/>
          <p:cNvPicPr>
            <a:picLocks noChangeAspect="1" noChangeArrowheads="1"/>
          </p:cNvPicPr>
          <p:nvPr/>
        </p:nvPicPr>
        <p:blipFill>
          <a:blip r:embed="rId10"/>
          <a:srcRect/>
          <a:stretch>
            <a:fillRect/>
          </a:stretch>
        </p:blipFill>
        <p:spPr bwMode="auto">
          <a:xfrm>
            <a:off x="1302447" y="5269938"/>
            <a:ext cx="1146283" cy="365147"/>
          </a:xfrm>
          <a:prstGeom prst="rect">
            <a:avLst/>
          </a:prstGeom>
          <a:noFill/>
        </p:spPr>
      </p:pic>
      <p:sp>
        <p:nvSpPr>
          <p:cNvPr id="19" name="Rectangle 18"/>
          <p:cNvSpPr/>
          <p:nvPr/>
        </p:nvSpPr>
        <p:spPr>
          <a:xfrm>
            <a:off x="2371242" y="5407972"/>
            <a:ext cx="5920352" cy="523220"/>
          </a:xfrm>
          <a:prstGeom prst="rect">
            <a:avLst/>
          </a:prstGeom>
        </p:spPr>
        <p:txBody>
          <a:bodyPr wrap="square">
            <a:spAutoFit/>
          </a:bodyPr>
          <a:lstStyle/>
          <a:p>
            <a:r>
              <a:rPr lang="en-US" sz="1400" dirty="0" smtClean="0">
                <a:solidFill>
                  <a:schemeClr val="bg1"/>
                </a:solidFill>
                <a:latin typeface="Segoe Semibold"/>
              </a:rPr>
              <a:t>“Almost 60% of organizations reported spam blocking effectiveness of less than 95%”               </a:t>
            </a:r>
            <a:r>
              <a:rPr lang="en-US" sz="1000" dirty="0" smtClean="0">
                <a:solidFill>
                  <a:schemeClr val="bg1"/>
                </a:solidFill>
                <a:latin typeface="Segoe Semibold"/>
              </a:rPr>
              <a:t>- </a:t>
            </a:r>
            <a:r>
              <a:rPr lang="en-US" sz="1000" i="1" dirty="0" smtClean="0">
                <a:solidFill>
                  <a:schemeClr val="bg1"/>
                </a:solidFill>
                <a:latin typeface="Segoe Semibold"/>
              </a:rPr>
              <a:t>Brian E. Burke, “Messaging Security Survey” IDC February 2009</a:t>
            </a:r>
            <a:endParaRPr lang="en-US" sz="1000" dirty="0">
              <a:latin typeface="Segoe Semibold"/>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par>
                                <p:cTn id="21" presetID="3" presetClass="entr" presetSubtype="1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par>
                                <p:cTn id="24" presetID="3" presetClass="entr" presetSubtype="10" fill="hold" nodeType="withEffect">
                                  <p:stCondLst>
                                    <p:cond delay="0"/>
                                  </p:stCondLst>
                                  <p:childTnLst>
                                    <p:set>
                                      <p:cBhvr>
                                        <p:cTn id="25" dur="1" fill="hold">
                                          <p:stCondLst>
                                            <p:cond delay="0"/>
                                          </p:stCondLst>
                                        </p:cTn>
                                        <p:tgtEl>
                                          <p:spTgt spid="157698"/>
                                        </p:tgtEl>
                                        <p:attrNameLst>
                                          <p:attrName>style.visibility</p:attrName>
                                        </p:attrNameLst>
                                      </p:cBhvr>
                                      <p:to>
                                        <p:strVal val="visible"/>
                                      </p:to>
                                    </p:set>
                                    <p:animEffect transition="in" filter="blinds(horizontal)">
                                      <p:cBhvr>
                                        <p:cTn id="26" dur="500"/>
                                        <p:tgtEl>
                                          <p:spTgt spid="157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3220" y="330927"/>
            <a:ext cx="7134386" cy="664797"/>
          </a:xfrm>
        </p:spPr>
        <p:txBody>
          <a:bodyPr/>
          <a:lstStyle/>
          <a:p>
            <a:r>
              <a:rPr lang="en-US" dirty="0" smtClean="0"/>
              <a:t>New Phishing Sites By Month</a:t>
            </a:r>
            <a:endParaRPr lang="en-US" dirty="0"/>
          </a:p>
        </p:txBody>
      </p:sp>
      <p:grpSp>
        <p:nvGrpSpPr>
          <p:cNvPr id="3" name="Group 4"/>
          <p:cNvGrpSpPr>
            <a:grpSpLocks noGrp="1"/>
          </p:cNvGrpSpPr>
          <p:nvPr>
            <p:ph idx="1"/>
          </p:nvPr>
        </p:nvGrpSpPr>
        <p:grpSpPr bwMode="auto">
          <a:xfrm>
            <a:off x="0" y="1746088"/>
            <a:ext cx="8382000" cy="4560888"/>
            <a:chOff x="0" y="1536"/>
            <a:chExt cx="5196" cy="2652"/>
          </a:xfrm>
        </p:grpSpPr>
        <p:pic>
          <p:nvPicPr>
            <p:cNvPr id="5" name="Rectangle 10244"/>
            <p:cNvPicPr>
              <a:picLocks noChangeAspect="1" noChangeArrowheads="1"/>
            </p:cNvPicPr>
            <p:nvPr/>
          </p:nvPicPr>
          <p:blipFill>
            <a:blip r:embed="rId3"/>
            <a:srcRect/>
            <a:stretch>
              <a:fillRect/>
            </a:stretch>
          </p:blipFill>
          <p:spPr bwMode="auto">
            <a:xfrm>
              <a:off x="0" y="1536"/>
              <a:ext cx="5196" cy="2652"/>
            </a:xfrm>
            <a:prstGeom prst="rect">
              <a:avLst/>
            </a:prstGeom>
            <a:noFill/>
            <a:ln w="9525" cap="flat" cmpd="sng" algn="ctr">
              <a:noFill/>
              <a:prstDash val="solid"/>
              <a:miter lim="800000"/>
              <a:headEnd type="none" w="med" len="med"/>
              <a:tailEnd type="none" w="med" len="med"/>
            </a:ln>
            <a:effectLst/>
          </p:spPr>
        </p:pic>
        <p:sp>
          <p:nvSpPr>
            <p:cNvPr id="6" name="Rectangle 5"/>
            <p:cNvSpPr>
              <a:spLocks noChangeArrowheads="1"/>
            </p:cNvSpPr>
            <p:nvPr/>
          </p:nvSpPr>
          <p:spPr bwMode="auto">
            <a:xfrm>
              <a:off x="774" y="3390"/>
              <a:ext cx="291" cy="288"/>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Dec</a:t>
              </a:r>
              <a:br>
                <a:rPr lang="en-US" sz="1200" b="1"/>
              </a:br>
              <a:r>
                <a:rPr lang="en-US" sz="1200" b="1"/>
                <a:t>04</a:t>
              </a:r>
              <a:endParaRPr lang="en-US"/>
            </a:p>
          </p:txBody>
        </p:sp>
        <p:sp>
          <p:nvSpPr>
            <p:cNvPr id="7" name="Rectangle 6"/>
            <p:cNvSpPr>
              <a:spLocks noChangeArrowheads="1"/>
            </p:cNvSpPr>
            <p:nvPr/>
          </p:nvSpPr>
          <p:spPr bwMode="auto">
            <a:xfrm>
              <a:off x="1094" y="3354"/>
              <a:ext cx="281"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Jan</a:t>
              </a:r>
              <a:endParaRPr lang="en-US"/>
            </a:p>
          </p:txBody>
        </p:sp>
        <p:sp>
          <p:nvSpPr>
            <p:cNvPr id="8" name="Rectangle 7"/>
            <p:cNvSpPr>
              <a:spLocks noChangeArrowheads="1"/>
            </p:cNvSpPr>
            <p:nvPr/>
          </p:nvSpPr>
          <p:spPr bwMode="auto">
            <a:xfrm>
              <a:off x="1403" y="3318"/>
              <a:ext cx="287"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Feb</a:t>
              </a:r>
              <a:endParaRPr lang="en-US"/>
            </a:p>
          </p:txBody>
        </p:sp>
        <p:sp>
          <p:nvSpPr>
            <p:cNvPr id="9" name="Rectangle 8"/>
            <p:cNvSpPr>
              <a:spLocks noChangeArrowheads="1"/>
            </p:cNvSpPr>
            <p:nvPr/>
          </p:nvSpPr>
          <p:spPr bwMode="auto">
            <a:xfrm>
              <a:off x="1718" y="3294"/>
              <a:ext cx="286"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Mar</a:t>
              </a:r>
              <a:endParaRPr lang="en-US"/>
            </a:p>
          </p:txBody>
        </p:sp>
        <p:sp>
          <p:nvSpPr>
            <p:cNvPr id="10" name="Rectangle 9"/>
            <p:cNvSpPr>
              <a:spLocks noChangeArrowheads="1"/>
            </p:cNvSpPr>
            <p:nvPr/>
          </p:nvSpPr>
          <p:spPr bwMode="auto">
            <a:xfrm>
              <a:off x="2034" y="3276"/>
              <a:ext cx="281"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Apr</a:t>
              </a:r>
              <a:endParaRPr lang="en-US"/>
            </a:p>
          </p:txBody>
        </p:sp>
        <p:sp>
          <p:nvSpPr>
            <p:cNvPr id="11" name="Rectangle 10"/>
            <p:cNvSpPr>
              <a:spLocks noChangeArrowheads="1"/>
            </p:cNvSpPr>
            <p:nvPr/>
          </p:nvSpPr>
          <p:spPr bwMode="auto">
            <a:xfrm>
              <a:off x="2331" y="3264"/>
              <a:ext cx="302"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May</a:t>
              </a:r>
              <a:endParaRPr lang="en-US"/>
            </a:p>
          </p:txBody>
        </p:sp>
        <p:sp>
          <p:nvSpPr>
            <p:cNvPr id="12" name="Rectangle 11"/>
            <p:cNvSpPr>
              <a:spLocks noChangeArrowheads="1"/>
            </p:cNvSpPr>
            <p:nvPr/>
          </p:nvSpPr>
          <p:spPr bwMode="auto">
            <a:xfrm>
              <a:off x="2660" y="3264"/>
              <a:ext cx="287"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Jun</a:t>
              </a:r>
              <a:endParaRPr lang="en-US"/>
            </a:p>
          </p:txBody>
        </p:sp>
        <p:sp>
          <p:nvSpPr>
            <p:cNvPr id="13" name="Rectangle 12"/>
            <p:cNvSpPr>
              <a:spLocks noChangeArrowheads="1"/>
            </p:cNvSpPr>
            <p:nvPr/>
          </p:nvSpPr>
          <p:spPr bwMode="auto">
            <a:xfrm>
              <a:off x="2977" y="3264"/>
              <a:ext cx="255"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Jul</a:t>
              </a:r>
              <a:endParaRPr lang="en-US"/>
            </a:p>
          </p:txBody>
        </p:sp>
        <p:sp>
          <p:nvSpPr>
            <p:cNvPr id="14" name="Rectangle 13"/>
            <p:cNvSpPr>
              <a:spLocks noChangeArrowheads="1"/>
            </p:cNvSpPr>
            <p:nvPr/>
          </p:nvSpPr>
          <p:spPr bwMode="auto">
            <a:xfrm>
              <a:off x="3262" y="3276"/>
              <a:ext cx="303"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Aug</a:t>
              </a:r>
              <a:endParaRPr lang="en-US"/>
            </a:p>
          </p:txBody>
        </p:sp>
        <p:sp>
          <p:nvSpPr>
            <p:cNvPr id="15" name="Rectangle 14"/>
            <p:cNvSpPr>
              <a:spLocks noChangeArrowheads="1"/>
            </p:cNvSpPr>
            <p:nvPr/>
          </p:nvSpPr>
          <p:spPr bwMode="auto">
            <a:xfrm>
              <a:off x="3591" y="3294"/>
              <a:ext cx="292"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Sep</a:t>
              </a:r>
              <a:endParaRPr lang="en-US"/>
            </a:p>
          </p:txBody>
        </p:sp>
        <p:sp>
          <p:nvSpPr>
            <p:cNvPr id="16" name="Rectangle 15"/>
            <p:cNvSpPr>
              <a:spLocks noChangeArrowheads="1"/>
            </p:cNvSpPr>
            <p:nvPr/>
          </p:nvSpPr>
          <p:spPr bwMode="auto">
            <a:xfrm>
              <a:off x="3912" y="3318"/>
              <a:ext cx="276"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Oct</a:t>
              </a:r>
              <a:endParaRPr lang="en-US"/>
            </a:p>
          </p:txBody>
        </p:sp>
        <p:sp>
          <p:nvSpPr>
            <p:cNvPr id="17" name="Rectangle 16"/>
            <p:cNvSpPr>
              <a:spLocks noChangeArrowheads="1"/>
            </p:cNvSpPr>
            <p:nvPr/>
          </p:nvSpPr>
          <p:spPr bwMode="auto">
            <a:xfrm>
              <a:off x="4204" y="3354"/>
              <a:ext cx="297" cy="173"/>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Nov</a:t>
              </a:r>
              <a:endParaRPr lang="en-US"/>
            </a:p>
          </p:txBody>
        </p:sp>
        <p:sp>
          <p:nvSpPr>
            <p:cNvPr id="18" name="Rectangle 17"/>
            <p:cNvSpPr>
              <a:spLocks noChangeArrowheads="1"/>
            </p:cNvSpPr>
            <p:nvPr/>
          </p:nvSpPr>
          <p:spPr bwMode="auto">
            <a:xfrm>
              <a:off x="4530" y="3390"/>
              <a:ext cx="291" cy="288"/>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t>Dec</a:t>
              </a:r>
              <a:br>
                <a:rPr lang="en-US" sz="1200" b="1"/>
              </a:br>
              <a:r>
                <a:rPr lang="en-US" sz="1200" b="1"/>
                <a:t>05</a:t>
              </a:r>
              <a:endParaRPr lang="en-US"/>
            </a:p>
          </p:txBody>
        </p:sp>
        <p:sp>
          <p:nvSpPr>
            <p:cNvPr id="19" name="Rectangle 18"/>
            <p:cNvSpPr>
              <a:spLocks noChangeArrowheads="1"/>
            </p:cNvSpPr>
            <p:nvPr/>
          </p:nvSpPr>
          <p:spPr bwMode="auto">
            <a:xfrm>
              <a:off x="4508" y="1758"/>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7,197</a:t>
              </a:r>
              <a:endParaRPr lang="en-US">
                <a:solidFill>
                  <a:schemeClr val="bg1"/>
                </a:solidFill>
              </a:endParaRPr>
            </a:p>
          </p:txBody>
        </p:sp>
        <p:sp>
          <p:nvSpPr>
            <p:cNvPr id="20" name="Rectangle 19"/>
            <p:cNvSpPr>
              <a:spLocks noChangeArrowheads="1"/>
            </p:cNvSpPr>
            <p:nvPr/>
          </p:nvSpPr>
          <p:spPr bwMode="auto">
            <a:xfrm>
              <a:off x="4097" y="2430"/>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4,630</a:t>
              </a:r>
              <a:endParaRPr lang="en-US">
                <a:solidFill>
                  <a:schemeClr val="bg1"/>
                </a:solidFill>
              </a:endParaRPr>
            </a:p>
          </p:txBody>
        </p:sp>
        <p:sp>
          <p:nvSpPr>
            <p:cNvPr id="21" name="Rectangle 20"/>
            <p:cNvSpPr>
              <a:spLocks noChangeArrowheads="1"/>
            </p:cNvSpPr>
            <p:nvPr/>
          </p:nvSpPr>
          <p:spPr bwMode="auto">
            <a:xfrm>
              <a:off x="3764" y="2466"/>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4,367</a:t>
              </a:r>
              <a:endParaRPr lang="en-US">
                <a:solidFill>
                  <a:schemeClr val="bg1"/>
                </a:solidFill>
              </a:endParaRPr>
            </a:p>
          </p:txBody>
        </p:sp>
        <p:sp>
          <p:nvSpPr>
            <p:cNvPr id="22" name="Rectangle 21"/>
            <p:cNvSpPr>
              <a:spLocks noChangeArrowheads="1"/>
            </p:cNvSpPr>
            <p:nvPr/>
          </p:nvSpPr>
          <p:spPr bwMode="auto">
            <a:xfrm>
              <a:off x="3461" y="2328"/>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5,242</a:t>
              </a:r>
              <a:endParaRPr lang="en-US">
                <a:solidFill>
                  <a:schemeClr val="bg1"/>
                </a:solidFill>
              </a:endParaRPr>
            </a:p>
          </p:txBody>
        </p:sp>
        <p:sp>
          <p:nvSpPr>
            <p:cNvPr id="23" name="Rectangle 22"/>
            <p:cNvSpPr>
              <a:spLocks noChangeArrowheads="1"/>
            </p:cNvSpPr>
            <p:nvPr/>
          </p:nvSpPr>
          <p:spPr bwMode="auto">
            <a:xfrm>
              <a:off x="3152" y="2292"/>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5,259</a:t>
              </a:r>
              <a:endParaRPr lang="en-US">
                <a:solidFill>
                  <a:schemeClr val="bg1"/>
                </a:solidFill>
              </a:endParaRPr>
            </a:p>
          </p:txBody>
        </p:sp>
        <p:sp>
          <p:nvSpPr>
            <p:cNvPr id="24" name="Rectangle 23"/>
            <p:cNvSpPr>
              <a:spLocks noChangeArrowheads="1"/>
            </p:cNvSpPr>
            <p:nvPr/>
          </p:nvSpPr>
          <p:spPr bwMode="auto">
            <a:xfrm>
              <a:off x="2879" y="2394"/>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4,564</a:t>
              </a:r>
              <a:endParaRPr lang="en-US">
                <a:solidFill>
                  <a:schemeClr val="bg1"/>
                </a:solidFill>
              </a:endParaRPr>
            </a:p>
          </p:txBody>
        </p:sp>
        <p:sp>
          <p:nvSpPr>
            <p:cNvPr id="25" name="Rectangle 24"/>
            <p:cNvSpPr>
              <a:spLocks noChangeArrowheads="1"/>
            </p:cNvSpPr>
            <p:nvPr/>
          </p:nvSpPr>
          <p:spPr bwMode="auto">
            <a:xfrm>
              <a:off x="2609" y="2484"/>
              <a:ext cx="370" cy="179"/>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400" b="1" dirty="0">
                  <a:solidFill>
                    <a:schemeClr val="bg1"/>
                  </a:solidFill>
                  <a:effectLst>
                    <a:outerShdw blurRad="38100" dist="38100" dir="2700000" algn="tl">
                      <a:srgbClr val="000000">
                        <a:alpha val="43137"/>
                      </a:srgbClr>
                    </a:outerShdw>
                  </a:effectLst>
                </a:rPr>
                <a:t>4,280</a:t>
              </a:r>
            </a:p>
          </p:txBody>
        </p:sp>
        <p:sp>
          <p:nvSpPr>
            <p:cNvPr id="26" name="Rectangle 25"/>
            <p:cNvSpPr>
              <a:spLocks noChangeArrowheads="1"/>
            </p:cNvSpPr>
            <p:nvPr/>
          </p:nvSpPr>
          <p:spPr bwMode="auto">
            <a:xfrm>
              <a:off x="2315" y="2634"/>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3,326</a:t>
              </a:r>
              <a:endParaRPr lang="en-US">
                <a:solidFill>
                  <a:schemeClr val="bg1"/>
                </a:solidFill>
              </a:endParaRPr>
            </a:p>
          </p:txBody>
        </p:sp>
        <p:sp>
          <p:nvSpPr>
            <p:cNvPr id="27" name="Rectangle 26"/>
            <p:cNvSpPr>
              <a:spLocks noChangeArrowheads="1"/>
            </p:cNvSpPr>
            <p:nvPr/>
          </p:nvSpPr>
          <p:spPr bwMode="auto">
            <a:xfrm>
              <a:off x="2036" y="2700"/>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2,854</a:t>
              </a:r>
              <a:endParaRPr lang="en-US">
                <a:solidFill>
                  <a:schemeClr val="bg1"/>
                </a:solidFill>
              </a:endParaRPr>
            </a:p>
          </p:txBody>
        </p:sp>
        <p:sp>
          <p:nvSpPr>
            <p:cNvPr id="28" name="Rectangle 27"/>
            <p:cNvSpPr>
              <a:spLocks noChangeArrowheads="1"/>
            </p:cNvSpPr>
            <p:nvPr/>
          </p:nvSpPr>
          <p:spPr bwMode="auto">
            <a:xfrm>
              <a:off x="1733" y="2736"/>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2,870</a:t>
              </a:r>
              <a:endParaRPr lang="en-US">
                <a:solidFill>
                  <a:schemeClr val="bg1"/>
                </a:solidFill>
              </a:endParaRPr>
            </a:p>
          </p:txBody>
        </p:sp>
        <p:sp>
          <p:nvSpPr>
            <p:cNvPr id="29" name="Rectangle 28"/>
            <p:cNvSpPr>
              <a:spLocks noChangeArrowheads="1"/>
            </p:cNvSpPr>
            <p:nvPr/>
          </p:nvSpPr>
          <p:spPr bwMode="auto">
            <a:xfrm>
              <a:off x="1406" y="2790"/>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2,625</a:t>
              </a:r>
              <a:endParaRPr lang="en-US">
                <a:solidFill>
                  <a:schemeClr val="bg1"/>
                </a:solidFill>
              </a:endParaRPr>
            </a:p>
          </p:txBody>
        </p:sp>
        <p:sp>
          <p:nvSpPr>
            <p:cNvPr id="30" name="Rectangle 29"/>
            <p:cNvSpPr>
              <a:spLocks noChangeArrowheads="1"/>
            </p:cNvSpPr>
            <p:nvPr/>
          </p:nvSpPr>
          <p:spPr bwMode="auto">
            <a:xfrm>
              <a:off x="1091" y="2886"/>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dirty="0">
                  <a:solidFill>
                    <a:schemeClr val="bg1"/>
                  </a:solidFill>
                </a:rPr>
                <a:t>2,560</a:t>
              </a:r>
              <a:endParaRPr lang="en-US" dirty="0">
                <a:solidFill>
                  <a:schemeClr val="bg1"/>
                </a:solidFill>
              </a:endParaRPr>
            </a:p>
          </p:txBody>
        </p:sp>
        <p:sp>
          <p:nvSpPr>
            <p:cNvPr id="31" name="Rectangle 30"/>
            <p:cNvSpPr>
              <a:spLocks noChangeArrowheads="1"/>
            </p:cNvSpPr>
            <p:nvPr/>
          </p:nvSpPr>
          <p:spPr bwMode="auto">
            <a:xfrm>
              <a:off x="728" y="3018"/>
              <a:ext cx="339" cy="174"/>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pPr algn="ctr" hangingPunct="1"/>
              <a:r>
                <a:rPr lang="en-US" sz="1200" b="1">
                  <a:solidFill>
                    <a:schemeClr val="bg1"/>
                  </a:solidFill>
                </a:rPr>
                <a:t>1,707</a:t>
              </a:r>
              <a:endParaRPr lang="en-US">
                <a:solidFill>
                  <a:schemeClr val="bg1"/>
                </a:solidFill>
              </a:endParaRPr>
            </a:p>
          </p:txBody>
        </p:sp>
      </p:grpSp>
      <p:sp>
        <p:nvSpPr>
          <p:cNvPr id="32" name="TextBox 31"/>
          <p:cNvSpPr txBox="1">
            <a:spLocks noChangeArrowheads="1"/>
          </p:cNvSpPr>
          <p:nvPr/>
        </p:nvSpPr>
        <p:spPr bwMode="auto">
          <a:xfrm>
            <a:off x="2789480" y="5710480"/>
            <a:ext cx="2904770" cy="307777"/>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r>
              <a:rPr lang="en-US" sz="1400" dirty="0">
                <a:solidFill>
                  <a:schemeClr val="bg1">
                    <a:alpha val="100000"/>
                  </a:schemeClr>
                </a:solidFill>
              </a:rPr>
              <a:t>Source:</a:t>
            </a:r>
            <a:r>
              <a:rPr lang="en-US" sz="1400" dirty="0"/>
              <a:t> </a:t>
            </a:r>
            <a:r>
              <a:rPr lang="en-US" sz="1400" dirty="0">
                <a:hlinkClick r:id="rId4"/>
              </a:rPr>
              <a:t>http://www.antiphishing.org</a:t>
            </a:r>
            <a:r>
              <a:rPr lang="en-US" sz="1400" dirty="0"/>
              <a:t> </a:t>
            </a:r>
            <a:endParaRPr lang="en-US"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70674" y="323191"/>
            <a:ext cx="7050438"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solidFill>
                  <a:srgbClr val="CCFFCC"/>
                </a:solidFill>
                <a:effectLst/>
                <a:uLnTx/>
                <a:uFillTx/>
                <a:latin typeface="+mj-lt"/>
                <a:ea typeface="+mn-ea"/>
                <a:cs typeface="Arial" charset="0"/>
              </a:rPr>
              <a:t>New Phishing Sites By Month</a:t>
            </a:r>
          </a:p>
        </p:txBody>
      </p:sp>
      <p:pic>
        <p:nvPicPr>
          <p:cNvPr id="5" name="Picture 2"/>
          <p:cNvPicPr>
            <a:picLocks noChangeAspect="1" noChangeArrowheads="1"/>
          </p:cNvPicPr>
          <p:nvPr/>
        </p:nvPicPr>
        <p:blipFill>
          <a:blip r:embed="rId3"/>
          <a:srcRect/>
          <a:stretch>
            <a:fillRect/>
          </a:stretch>
        </p:blipFill>
        <p:spPr bwMode="auto">
          <a:xfrm>
            <a:off x="1248748" y="1345737"/>
            <a:ext cx="6502400" cy="4000500"/>
          </a:xfrm>
          <a:prstGeom prst="rect">
            <a:avLst/>
          </a:prstGeom>
          <a:noFill/>
          <a:ln w="9525">
            <a:noFill/>
            <a:miter lim="800000"/>
            <a:headEnd/>
            <a:tailEnd/>
          </a:ln>
        </p:spPr>
      </p:pic>
      <p:sp>
        <p:nvSpPr>
          <p:cNvPr id="6" name="TextBox 5"/>
          <p:cNvSpPr txBox="1">
            <a:spLocks noChangeArrowheads="1"/>
          </p:cNvSpPr>
          <p:nvPr/>
        </p:nvSpPr>
        <p:spPr bwMode="auto">
          <a:xfrm>
            <a:off x="3045202" y="5586494"/>
            <a:ext cx="2904770" cy="307777"/>
          </a:xfrm>
          <a:prstGeom prst="rect">
            <a:avLst/>
          </a:prstGeom>
          <a:noFill/>
          <a:ln w="9525" cap="flat" cmpd="sng" algn="ctr">
            <a:noFill/>
            <a:prstDash val="solid"/>
            <a:miter lim="800000"/>
            <a:headEnd type="none" w="med" len="med"/>
            <a:tailEnd type="none" w="med" len="med"/>
          </a:ln>
          <a:effectLst/>
        </p:spPr>
        <p:txBody>
          <a:bodyPr vert="horz" wrap="none" lIns="91440" tIns="45720" rIns="91440" bIns="45720" anchor="t" compatLnSpc="1">
            <a:spAutoFit/>
          </a:bodyPr>
          <a:lstStyle/>
          <a:p>
            <a:r>
              <a:rPr lang="en-US" sz="1400" dirty="0">
                <a:solidFill>
                  <a:schemeClr val="bg1">
                    <a:alpha val="100000"/>
                  </a:schemeClr>
                </a:solidFill>
              </a:rPr>
              <a:t>Source:</a:t>
            </a:r>
            <a:r>
              <a:rPr lang="en-US" sz="1400" dirty="0"/>
              <a:t> </a:t>
            </a:r>
            <a:r>
              <a:rPr lang="en-US" sz="1400" dirty="0">
                <a:hlinkClick r:id="rId4"/>
              </a:rPr>
              <a:t>http://www.antiphishing.org</a:t>
            </a:r>
            <a:r>
              <a:rPr lang="en-US" sz="1400" dirty="0"/>
              <a:t> </a:t>
            </a:r>
            <a:endParaRPr lang="en-US" dirty="0"/>
          </a:p>
        </p:txBody>
      </p:sp>
      <p:pic>
        <p:nvPicPr>
          <p:cNvPr id="7" name="Picture 2"/>
          <p:cNvPicPr>
            <a:picLocks noChangeAspect="1" noChangeArrowheads="1"/>
          </p:cNvPicPr>
          <p:nvPr/>
        </p:nvPicPr>
        <p:blipFill>
          <a:blip r:embed="rId3"/>
          <a:srcRect/>
          <a:stretch>
            <a:fillRect/>
          </a:stretch>
        </p:blipFill>
        <p:spPr bwMode="auto">
          <a:xfrm>
            <a:off x="1240999" y="1423227"/>
            <a:ext cx="6502400" cy="40005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4" name="Rectangle 238593"/>
          <p:cNvPicPr>
            <a:picLocks noChangeAspect="1" noChangeArrowheads="1"/>
          </p:cNvPicPr>
          <p:nvPr/>
        </p:nvPicPr>
        <p:blipFill>
          <a:blip r:embed="rId3"/>
          <a:srcRect/>
          <a:stretch>
            <a:fillRect/>
          </a:stretch>
        </p:blipFill>
        <p:spPr bwMode="auto">
          <a:xfrm>
            <a:off x="1841875" y="1041861"/>
            <a:ext cx="7843837" cy="6699250"/>
          </a:xfrm>
          <a:prstGeom prst="rect">
            <a:avLst/>
          </a:prstGeom>
          <a:noFill/>
          <a:ln w="9525" cap="flat" cmpd="sng" algn="ctr">
            <a:noFill/>
            <a:prstDash val="solid"/>
            <a:miter lim="800000"/>
            <a:headEnd type="none" w="med" len="med"/>
            <a:tailEnd type="none" w="med" len="med"/>
          </a:ln>
          <a:effectLst/>
        </p:spPr>
      </p:pic>
      <p:pic>
        <p:nvPicPr>
          <p:cNvPr id="238595" name="Rectangle 238594"/>
          <p:cNvPicPr>
            <a:picLocks noChangeAspect="1" noChangeArrowheads="1"/>
          </p:cNvPicPr>
          <p:nvPr/>
        </p:nvPicPr>
        <p:blipFill>
          <a:blip r:embed="rId4"/>
          <a:srcRect/>
          <a:stretch>
            <a:fillRect/>
          </a:stretch>
        </p:blipFill>
        <p:spPr bwMode="auto">
          <a:xfrm rot="708339">
            <a:off x="2735263" y="2179690"/>
            <a:ext cx="1547812" cy="2300287"/>
          </a:xfrm>
          <a:prstGeom prst="rect">
            <a:avLst/>
          </a:prstGeom>
          <a:noFill/>
          <a:ln w="9525" cap="flat" cmpd="sng" algn="ctr">
            <a:noFill/>
            <a:prstDash val="solid"/>
            <a:miter lim="800000"/>
            <a:headEnd type="none" w="med" len="med"/>
            <a:tailEnd type="none" w="med" len="med"/>
          </a:ln>
          <a:effectLst/>
        </p:spPr>
      </p:pic>
      <p:pic>
        <p:nvPicPr>
          <p:cNvPr id="238597" name="Rectangle 238596"/>
          <p:cNvPicPr>
            <a:picLocks noChangeAspect="1" noChangeArrowheads="1"/>
          </p:cNvPicPr>
          <p:nvPr/>
        </p:nvPicPr>
        <p:blipFill>
          <a:blip r:embed="rId4"/>
          <a:srcRect/>
          <a:stretch>
            <a:fillRect/>
          </a:stretch>
        </p:blipFill>
        <p:spPr bwMode="auto">
          <a:xfrm rot="-1100678">
            <a:off x="2079625" y="2017765"/>
            <a:ext cx="1011238" cy="1503362"/>
          </a:xfrm>
          <a:prstGeom prst="rect">
            <a:avLst/>
          </a:prstGeom>
          <a:noFill/>
          <a:ln w="9525" cap="flat" cmpd="sng" algn="ctr">
            <a:noFill/>
            <a:prstDash val="solid"/>
            <a:miter lim="800000"/>
            <a:headEnd type="none" w="med" len="med"/>
            <a:tailEnd type="none" w="med" len="med"/>
          </a:ln>
          <a:effectLst/>
        </p:spPr>
      </p:pic>
      <p:pic>
        <p:nvPicPr>
          <p:cNvPr id="238598" name="Rectangle 238597"/>
          <p:cNvPicPr>
            <a:picLocks noChangeAspect="1" noChangeArrowheads="1"/>
          </p:cNvPicPr>
          <p:nvPr/>
        </p:nvPicPr>
        <p:blipFill>
          <a:blip r:embed="rId4"/>
          <a:srcRect/>
          <a:stretch>
            <a:fillRect/>
          </a:stretch>
        </p:blipFill>
        <p:spPr bwMode="auto">
          <a:xfrm rot="900000">
            <a:off x="4065588" y="1377251"/>
            <a:ext cx="1011237" cy="1503363"/>
          </a:xfrm>
          <a:prstGeom prst="rect">
            <a:avLst/>
          </a:prstGeom>
          <a:noFill/>
          <a:ln w="9525" cap="flat" cmpd="sng" algn="ctr">
            <a:noFill/>
            <a:prstDash val="solid"/>
            <a:miter lim="800000"/>
            <a:headEnd type="none" w="med" len="med"/>
            <a:tailEnd type="none" w="med" len="med"/>
          </a:ln>
          <a:effectLst/>
        </p:spPr>
      </p:pic>
      <p:sp>
        <p:nvSpPr>
          <p:cNvPr id="238599" name="Title 238598"/>
          <p:cNvSpPr>
            <a:spLocks noGrp="1" noChangeArrowheads="1"/>
          </p:cNvSpPr>
          <p:nvPr>
            <p:ph type="title"/>
          </p:nvPr>
        </p:nvSpPr>
        <p:spPr>
          <a:xfrm rot="21077336">
            <a:off x="5460074" y="2183762"/>
            <a:ext cx="2736273" cy="775597"/>
          </a:xfrm>
        </p:spPr>
        <p:txBody>
          <a:bodyPr/>
          <a:lstStyle/>
          <a:p>
            <a:pPr marL="0" indent="0" algn="ctr" defTabSz="914400" eaLnBrk="1" hangingPunct="1">
              <a:defRPr/>
            </a:pPr>
            <a:r>
              <a:rPr lang="en-US" sz="2800" dirty="0" smtClean="0">
                <a:solidFill>
                  <a:schemeClr val="tx1"/>
                </a:solidFill>
                <a:latin typeface="Constantia" pitchFamily="18" charset="0"/>
              </a:rPr>
              <a:t>So, what’s the Solution???</a:t>
            </a:r>
            <a:endParaRPr lang="en-US" sz="2800" dirty="0">
              <a:solidFill>
                <a:schemeClr val="tx1"/>
              </a:solidFill>
              <a:latin typeface="Constantia"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38599"/>
                                        </p:tgtEl>
                                        <p:attrNameLst>
                                          <p:attrName>style.visibility</p:attrName>
                                        </p:attrNameLst>
                                      </p:cBhvr>
                                      <p:to>
                                        <p:strVal val="visible"/>
                                      </p:to>
                                    </p:set>
                                    <p:animEffect transition="in" filter="checkerboard(across)">
                                      <p:cBhvr>
                                        <p:cTn id="7" dur="500"/>
                                        <p:tgtEl>
                                          <p:spTgt spid="238599"/>
                                        </p:tgtEl>
                                      </p:cBhvr>
                                    </p:animEffect>
                                  </p:childTnLst>
                                </p:cTn>
                              </p:par>
                            </p:childTnLst>
                          </p:cTn>
                        </p:par>
                        <p:par>
                          <p:cTn id="8" fill="hold">
                            <p:stCondLst>
                              <p:cond delay="500"/>
                            </p:stCondLst>
                            <p:childTnLst>
                              <p:par>
                                <p:cTn id="9" presetID="2" presetClass="entr" presetSubtype="4" fill="hold" nodeType="afterEffect">
                                  <p:stCondLst>
                                    <p:cond delay="1000"/>
                                  </p:stCondLst>
                                  <p:childTnLst>
                                    <p:set>
                                      <p:cBhvr>
                                        <p:cTn id="10" dur="1" fill="hold">
                                          <p:stCondLst>
                                            <p:cond delay="0"/>
                                          </p:stCondLst>
                                        </p:cTn>
                                        <p:tgtEl>
                                          <p:spTgt spid="238598"/>
                                        </p:tgtEl>
                                        <p:attrNameLst>
                                          <p:attrName>style.visibility</p:attrName>
                                        </p:attrNameLst>
                                      </p:cBhvr>
                                      <p:to>
                                        <p:strVal val="visible"/>
                                      </p:to>
                                    </p:set>
                                    <p:anim calcmode="lin" valueType="num">
                                      <p:cBhvr additive="base">
                                        <p:cTn id="11" dur="500" fill="hold"/>
                                        <p:tgtEl>
                                          <p:spTgt spid="238598"/>
                                        </p:tgtEl>
                                        <p:attrNameLst>
                                          <p:attrName>ppt_x</p:attrName>
                                        </p:attrNameLst>
                                      </p:cBhvr>
                                      <p:tavLst>
                                        <p:tav tm="0">
                                          <p:val>
                                            <p:strVal val="#ppt_x"/>
                                          </p:val>
                                        </p:tav>
                                        <p:tav tm="100000">
                                          <p:val>
                                            <p:strVal val="#ppt_x"/>
                                          </p:val>
                                        </p:tav>
                                      </p:tavLst>
                                    </p:anim>
                                    <p:anim calcmode="lin" valueType="num">
                                      <p:cBhvr additive="base">
                                        <p:cTn id="12" dur="500" fill="hold"/>
                                        <p:tgtEl>
                                          <p:spTgt spid="238598"/>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4" fill="hold" nodeType="afterEffect">
                                  <p:stCondLst>
                                    <p:cond delay="0"/>
                                  </p:stCondLst>
                                  <p:childTnLst>
                                    <p:set>
                                      <p:cBhvr>
                                        <p:cTn id="15" dur="1" fill="hold">
                                          <p:stCondLst>
                                            <p:cond delay="0"/>
                                          </p:stCondLst>
                                        </p:cTn>
                                        <p:tgtEl>
                                          <p:spTgt spid="238597"/>
                                        </p:tgtEl>
                                        <p:attrNameLst>
                                          <p:attrName>style.visibility</p:attrName>
                                        </p:attrNameLst>
                                      </p:cBhvr>
                                      <p:to>
                                        <p:strVal val="visible"/>
                                      </p:to>
                                    </p:set>
                                    <p:anim calcmode="lin" valueType="num">
                                      <p:cBhvr additive="base">
                                        <p:cTn id="16" dur="500" fill="hold"/>
                                        <p:tgtEl>
                                          <p:spTgt spid="238597"/>
                                        </p:tgtEl>
                                        <p:attrNameLst>
                                          <p:attrName>ppt_x</p:attrName>
                                        </p:attrNameLst>
                                      </p:cBhvr>
                                      <p:tavLst>
                                        <p:tav tm="0">
                                          <p:val>
                                            <p:strVal val="#ppt_x"/>
                                          </p:val>
                                        </p:tav>
                                        <p:tav tm="100000">
                                          <p:val>
                                            <p:strVal val="#ppt_x"/>
                                          </p:val>
                                        </p:tav>
                                      </p:tavLst>
                                    </p:anim>
                                    <p:anim calcmode="lin" valueType="num">
                                      <p:cBhvr additive="base">
                                        <p:cTn id="17" dur="500" fill="hold"/>
                                        <p:tgtEl>
                                          <p:spTgt spid="238597"/>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nodeType="afterEffect">
                                  <p:stCondLst>
                                    <p:cond delay="0"/>
                                  </p:stCondLst>
                                  <p:childTnLst>
                                    <p:set>
                                      <p:cBhvr>
                                        <p:cTn id="20" dur="1" fill="hold">
                                          <p:stCondLst>
                                            <p:cond delay="0"/>
                                          </p:stCondLst>
                                        </p:cTn>
                                        <p:tgtEl>
                                          <p:spTgt spid="238595"/>
                                        </p:tgtEl>
                                        <p:attrNameLst>
                                          <p:attrName>style.visibility</p:attrName>
                                        </p:attrNameLst>
                                      </p:cBhvr>
                                      <p:to>
                                        <p:strVal val="visible"/>
                                      </p:to>
                                    </p:set>
                                    <p:anim calcmode="lin" valueType="num">
                                      <p:cBhvr additive="base">
                                        <p:cTn id="21" dur="500" fill="hold"/>
                                        <p:tgtEl>
                                          <p:spTgt spid="238595"/>
                                        </p:tgtEl>
                                        <p:attrNameLst>
                                          <p:attrName>ppt_x</p:attrName>
                                        </p:attrNameLst>
                                      </p:cBhvr>
                                      <p:tavLst>
                                        <p:tav tm="0">
                                          <p:val>
                                            <p:strVal val="#ppt_x"/>
                                          </p:val>
                                        </p:tav>
                                        <p:tav tm="100000">
                                          <p:val>
                                            <p:strVal val="#ppt_x"/>
                                          </p:val>
                                        </p:tav>
                                      </p:tavLst>
                                    </p:anim>
                                    <p:anim calcmode="lin" valueType="num">
                                      <p:cBhvr additive="base">
                                        <p:cTn id="22" dur="500" fill="hold"/>
                                        <p:tgtEl>
                                          <p:spTgt spid="2385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9"/>
          <p:cNvSpPr>
            <a:spLocks/>
          </p:cNvSpPr>
          <p:nvPr/>
        </p:nvSpPr>
        <p:spPr bwMode="auto">
          <a:xfrm>
            <a:off x="0" y="888406"/>
            <a:ext cx="9144000" cy="3837600"/>
          </a:xfrm>
          <a:custGeom>
            <a:avLst/>
            <a:gdLst/>
            <a:ahLst/>
            <a:cxnLst>
              <a:cxn ang="0">
                <a:pos x="0" y="8"/>
              </a:cxn>
              <a:cxn ang="0">
                <a:pos x="4736" y="1328"/>
              </a:cxn>
              <a:cxn ang="0">
                <a:pos x="9816" y="0"/>
              </a:cxn>
              <a:cxn ang="0">
                <a:pos x="9816" y="4174"/>
              </a:cxn>
              <a:cxn ang="0">
                <a:pos x="4736" y="2982"/>
              </a:cxn>
              <a:cxn ang="0">
                <a:pos x="0" y="4190"/>
              </a:cxn>
              <a:cxn ang="0">
                <a:pos x="0" y="8"/>
              </a:cxn>
            </a:cxnLst>
            <a:rect l="0" t="0" r="r" b="b"/>
            <a:pathLst>
              <a:path w="9816" h="4190">
                <a:moveTo>
                  <a:pt x="0" y="8"/>
                </a:moveTo>
                <a:cubicBezTo>
                  <a:pt x="0" y="8"/>
                  <a:pt x="2341" y="1328"/>
                  <a:pt x="4736" y="1328"/>
                </a:cubicBezTo>
                <a:cubicBezTo>
                  <a:pt x="7246" y="1328"/>
                  <a:pt x="9816" y="0"/>
                  <a:pt x="9816" y="0"/>
                </a:cubicBezTo>
                <a:cubicBezTo>
                  <a:pt x="9816" y="4174"/>
                  <a:pt x="9816" y="4174"/>
                  <a:pt x="9816" y="4174"/>
                </a:cubicBezTo>
                <a:cubicBezTo>
                  <a:pt x="9816" y="4174"/>
                  <a:pt x="7246" y="2982"/>
                  <a:pt x="4736" y="2982"/>
                </a:cubicBezTo>
                <a:cubicBezTo>
                  <a:pt x="2341" y="2982"/>
                  <a:pt x="0" y="4190"/>
                  <a:pt x="0" y="4190"/>
                </a:cubicBezTo>
                <a:lnTo>
                  <a:pt x="0" y="8"/>
                </a:lnTo>
                <a:close/>
              </a:path>
            </a:pathLst>
          </a:custGeom>
          <a:solidFill>
            <a:schemeClr val="bg1">
              <a:lumMod val="85000"/>
              <a:lumOff val="15000"/>
              <a:alpha val="45000"/>
            </a:schemeClr>
          </a:solidFill>
          <a:ln>
            <a:gradFill>
              <a:gsLst>
                <a:gs pos="0">
                  <a:schemeClr val="accent1">
                    <a:shade val="30000"/>
                    <a:satMod val="115000"/>
                    <a:alpha val="0"/>
                  </a:schemeClr>
                </a:gs>
                <a:gs pos="50000">
                  <a:schemeClr val="accent1">
                    <a:shade val="67500"/>
                    <a:satMod val="115000"/>
                  </a:schemeClr>
                </a:gs>
                <a:gs pos="100000">
                  <a:schemeClr val="bg1"/>
                </a:gs>
              </a:gsLst>
              <a:lin ang="5400000" scaled="0"/>
            </a:gradFill>
            <a:headEnd type="none" w="med" len="med"/>
            <a:tailEnd type="none" w="med" len="med"/>
          </a:ln>
          <a:effectLst>
            <a:outerShdw blurRad="50800" dist="38100" dir="540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365760" tIns="45718" rIns="91436" bIns="45718" numCol="1" rtlCol="0" anchor="ctr" anchorCtr="0" compatLnSpc="1">
            <a:prstTxWarp prst="textNoShape">
              <a:avLst/>
            </a:prstTxWarp>
          </a:bodyPr>
          <a:lstStyle/>
          <a:p>
            <a:pPr indent="-628625" defTabSz="914099">
              <a:lnSpc>
                <a:spcPct val="85000"/>
              </a:lnSpc>
              <a:buClr>
                <a:schemeClr val="tx2"/>
              </a:buClr>
              <a:buSzPct val="76000"/>
              <a:defRPr/>
            </a:pPr>
            <a:endParaRPr lang="en-US" sz="1600" kern="0" dirty="0">
              <a:solidFill>
                <a:srgbClr val="FFFFFF"/>
              </a:solidFill>
              <a:effectLst>
                <a:outerShdw blurRad="50800" dist="38100" dir="2700000" algn="tl" rotWithShape="0">
                  <a:prstClr val="black">
                    <a:alpha val="40000"/>
                  </a:prstClr>
                </a:outerShdw>
              </a:effectLst>
              <a:latin typeface="Segoe" charset="0"/>
            </a:endParaRPr>
          </a:p>
        </p:txBody>
      </p:sp>
      <p:sp>
        <p:nvSpPr>
          <p:cNvPr id="37" name="Rectangle 36"/>
          <p:cNvSpPr/>
          <p:nvPr/>
        </p:nvSpPr>
        <p:spPr bwMode="auto">
          <a:xfrm flipH="1">
            <a:off x="-2" y="2389513"/>
            <a:ext cx="3383280" cy="996287"/>
          </a:xfrm>
          <a:prstGeom prst="rect">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endParaRPr lang="en-US" sz="1400" kern="0" dirty="0" smtClean="0">
              <a:solidFill>
                <a:srgbClr val="FFFFFF"/>
              </a:solidFill>
              <a:effectLst>
                <a:outerShdw blurRad="50800" dist="38100" dir="2700000" algn="tl" rotWithShape="0">
                  <a:prstClr val="black">
                    <a:alpha val="40000"/>
                  </a:prstClr>
                </a:outerShdw>
              </a:effectLst>
              <a:latin typeface="Segoe" charset="0"/>
            </a:endParaRPr>
          </a:p>
        </p:txBody>
      </p:sp>
      <p:sp>
        <p:nvSpPr>
          <p:cNvPr id="38" name="Rectangle 37"/>
          <p:cNvSpPr/>
          <p:nvPr/>
        </p:nvSpPr>
        <p:spPr bwMode="auto">
          <a:xfrm>
            <a:off x="5758164" y="2389513"/>
            <a:ext cx="3383280" cy="996287"/>
          </a:xfrm>
          <a:prstGeom prst="rect">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indent="-171450" algn="ctr" defTabSz="914099" fontAlgn="base">
              <a:spcBef>
                <a:spcPct val="0"/>
              </a:spcBef>
              <a:spcAft>
                <a:spcPct val="0"/>
              </a:spcAft>
              <a:defRPr/>
            </a:pPr>
            <a:endParaRPr lang="en-US" sz="1400" kern="0" dirty="0" smtClean="0">
              <a:solidFill>
                <a:srgbClr val="FFFFFF"/>
              </a:solidFill>
              <a:effectLst>
                <a:outerShdw blurRad="50800" dist="38100" dir="2700000" algn="tl" rotWithShape="0">
                  <a:prstClr val="black">
                    <a:alpha val="40000"/>
                  </a:prstClr>
                </a:outerShdw>
              </a:effectLst>
              <a:latin typeface="Segoe" charset="0"/>
            </a:endParaRPr>
          </a:p>
        </p:txBody>
      </p:sp>
      <p:sp>
        <p:nvSpPr>
          <p:cNvPr id="39" name="TextBox 38"/>
          <p:cNvSpPr txBox="1">
            <a:spLocks noChangeAspect="1"/>
          </p:cNvSpPr>
          <p:nvPr/>
        </p:nvSpPr>
        <p:spPr>
          <a:xfrm>
            <a:off x="0" y="2387105"/>
            <a:ext cx="3397624" cy="1004048"/>
          </a:xfrm>
          <a:prstGeom prst="rect">
            <a:avLst/>
          </a:prstGeom>
          <a:noFill/>
        </p:spPr>
        <p:txBody>
          <a:bodyPr wrap="square" rtlCol="0" anchor="ctr">
            <a:noAutofit/>
          </a:bodyPr>
          <a:lstStyle/>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Protect everywhere,</a:t>
            </a:r>
          </a:p>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access anywhere</a:t>
            </a:r>
          </a:p>
        </p:txBody>
      </p:sp>
      <p:sp>
        <p:nvSpPr>
          <p:cNvPr id="40" name="TextBox 39"/>
          <p:cNvSpPr txBox="1"/>
          <p:nvPr/>
        </p:nvSpPr>
        <p:spPr>
          <a:xfrm>
            <a:off x="5746377" y="2484051"/>
            <a:ext cx="3406588" cy="830997"/>
          </a:xfrm>
          <a:prstGeom prst="rect">
            <a:avLst/>
          </a:prstGeom>
          <a:noFill/>
        </p:spPr>
        <p:txBody>
          <a:bodyPr wrap="square" rtlCol="0" anchor="ctr">
            <a:spAutoFit/>
          </a:bodyPr>
          <a:lstStyle/>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Simplify the security experience,</a:t>
            </a:r>
          </a:p>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manage compliance</a:t>
            </a:r>
          </a:p>
        </p:txBody>
      </p:sp>
      <p:grpSp>
        <p:nvGrpSpPr>
          <p:cNvPr id="3" name="Group 47"/>
          <p:cNvGrpSpPr/>
          <p:nvPr/>
        </p:nvGrpSpPr>
        <p:grpSpPr>
          <a:xfrm>
            <a:off x="2876107" y="4215019"/>
            <a:ext cx="3391786" cy="1064887"/>
            <a:chOff x="2853627" y="4815209"/>
            <a:chExt cx="3391786" cy="569681"/>
          </a:xfrm>
        </p:grpSpPr>
        <p:sp>
          <p:nvSpPr>
            <p:cNvPr id="42" name="Rounded Rectangle 41"/>
            <p:cNvSpPr/>
            <p:nvPr/>
          </p:nvSpPr>
          <p:spPr bwMode="auto">
            <a:xfrm>
              <a:off x="2864260" y="4815209"/>
              <a:ext cx="3381153" cy="569681"/>
            </a:xfrm>
            <a:prstGeom prst="roundRect">
              <a:avLst>
                <a:gd name="adj" fmla="val 7532"/>
              </a:avLst>
            </a:prstGeom>
            <a:gradFill flip="none" rotWithShape="1">
              <a:gsLst>
                <a:gs pos="0">
                  <a:schemeClr val="accent1">
                    <a:lumMod val="10000"/>
                  </a:schemeClr>
                </a:gs>
                <a:gs pos="50000">
                  <a:schemeClr val="accent1">
                    <a:lumMod val="25000"/>
                  </a:schemeClr>
                </a:gs>
                <a:gs pos="85000">
                  <a:schemeClr val="accent1">
                    <a:lumMod val="50000"/>
                  </a:schemeClr>
                </a:gs>
                <a:gs pos="100000">
                  <a:schemeClr val="bg1">
                    <a:lumMod val="95000"/>
                  </a:schemeClr>
                </a:gs>
              </a:gsLst>
              <a:lin ang="16200000" scaled="1"/>
              <a:tileRect/>
            </a:gradFill>
            <a:ln>
              <a:gradFill>
                <a:gsLst>
                  <a:gs pos="0">
                    <a:schemeClr val="bg2"/>
                  </a:gs>
                  <a:gs pos="50000">
                    <a:schemeClr val="bg1"/>
                  </a:gs>
                  <a:gs pos="100000">
                    <a:schemeClr val="bg2">
                      <a:lumMod val="75000"/>
                    </a:schemeClr>
                  </a:gs>
                </a:gsLst>
                <a:lin ang="7800000" scaled="0"/>
              </a:gradFill>
              <a:headEnd type="none" w="med" len="med"/>
              <a:tailEnd type="none" w="med" len="med"/>
            </a:ln>
            <a:effectLst>
              <a:outerShdw blurRad="203200" dist="114300" dir="9180000" algn="t" rotWithShape="0">
                <a:prstClr val="black">
                  <a:alpha val="40000"/>
                </a:prstClr>
              </a:outerShdw>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91440" tIns="45718" rIns="91436" bIns="45718" numCol="1" rtlCol="0" anchor="ctr" anchorCtr="0" compatLnSpc="1">
              <a:prstTxWarp prst="textNoShape">
                <a:avLst/>
              </a:prstTxWarp>
            </a:bodyPr>
            <a:lstStyle/>
            <a:p>
              <a:pPr algn="ctr" defTabSz="914099">
                <a:defRPr/>
              </a:pPr>
              <a:endParaRPr lang="en-US" sz="1400" kern="0" dirty="0" smtClean="0">
                <a:solidFill>
                  <a:srgbClr val="FFFFFF"/>
                </a:solidFill>
                <a:effectLst>
                  <a:outerShdw blurRad="38100" dist="38100" dir="2700000" algn="tl" rotWithShape="0">
                    <a:srgbClr val="000000">
                      <a:alpha val="43137"/>
                    </a:srgbClr>
                  </a:outerShdw>
                </a:effectLst>
                <a:latin typeface="Segoe" charset="0"/>
              </a:endParaRPr>
            </a:p>
          </p:txBody>
        </p:sp>
        <p:sp>
          <p:nvSpPr>
            <p:cNvPr id="43" name="TextBox 42"/>
            <p:cNvSpPr txBox="1"/>
            <p:nvPr/>
          </p:nvSpPr>
          <p:spPr>
            <a:xfrm>
              <a:off x="2853627" y="4821319"/>
              <a:ext cx="3381154" cy="557462"/>
            </a:xfrm>
            <a:prstGeom prst="rect">
              <a:avLst/>
            </a:prstGeom>
            <a:noFill/>
          </p:spPr>
          <p:txBody>
            <a:bodyPr wrap="square" rtlCol="0" anchor="ctr">
              <a:noAutofit/>
            </a:bodyPr>
            <a:lstStyle/>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Integrate and extend</a:t>
              </a:r>
            </a:p>
            <a:p>
              <a:pPr algn="ctr" defTabSz="914363">
                <a:lnSpc>
                  <a:spcPct val="80000"/>
                </a:lnSpc>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pitchFamily="34" charset="0"/>
                </a:rPr>
                <a:t>security across the enterprise</a:t>
              </a:r>
            </a:p>
          </p:txBody>
        </p:sp>
      </p:grpSp>
      <p:sp>
        <p:nvSpPr>
          <p:cNvPr id="44" name="Round Same Side Corner Rectangle 43"/>
          <p:cNvSpPr/>
          <p:nvPr/>
        </p:nvSpPr>
        <p:spPr bwMode="auto">
          <a:xfrm>
            <a:off x="3383744" y="1693250"/>
            <a:ext cx="2381064" cy="2070038"/>
          </a:xfrm>
          <a:prstGeom prst="round2SameRect">
            <a:avLst>
              <a:gd name="adj1" fmla="val 6925"/>
              <a:gd name="adj2" fmla="val 0"/>
            </a:avLst>
          </a:prstGeom>
          <a:gradFill flip="none" rotWithShape="1">
            <a:gsLst>
              <a:gs pos="0">
                <a:schemeClr val="bg1">
                  <a:lumMod val="65000"/>
                  <a:lumOff val="35000"/>
                </a:schemeClr>
              </a:gs>
              <a:gs pos="80000">
                <a:schemeClr val="bg1">
                  <a:lumMod val="65000"/>
                  <a:lumOff val="35000"/>
                </a:schemeClr>
              </a:gs>
              <a:gs pos="100000">
                <a:schemeClr val="dk1">
                  <a:shade val="94000"/>
                  <a:satMod val="135000"/>
                </a:schemeClr>
              </a:gs>
            </a:gsLst>
            <a:lin ang="0" scaled="0"/>
            <a:tileRect/>
          </a:gradFill>
          <a:ln/>
        </p:spPr>
        <p:style>
          <a:lnRef idx="0">
            <a:schemeClr val="dk1"/>
          </a:lnRef>
          <a:fillRef idx="3">
            <a:schemeClr val="dk1"/>
          </a:fillRef>
          <a:effectRef idx="3">
            <a:schemeClr val="dk1"/>
          </a:effectRef>
          <a:fontRef idx="minor">
            <a:schemeClr val="lt1"/>
          </a:fontRef>
        </p:style>
        <p:txBody>
          <a:bodyPr lIns="0" tIns="0" rIns="0" bIns="0" rtlCol="0" anchor="ctr" anchorCtr="0"/>
          <a:lstStyle/>
          <a:p>
            <a:pPr marL="223838" lvl="1" indent="-212725" algn="ctr" defTabSz="914363" fontAlgn="base">
              <a:lnSpc>
                <a:spcPct val="90000"/>
              </a:lnSpc>
              <a:spcBef>
                <a:spcPct val="0"/>
              </a:spcBef>
              <a:spcAft>
                <a:spcPts val="300"/>
              </a:spcAft>
              <a:buSzPct val="80000"/>
              <a:buBlip>
                <a:blip r:embed="rId3"/>
              </a:buBlip>
              <a:defRPr/>
            </a:pPr>
            <a:endParaRPr lang="en-US" altLang="zh-CN" sz="1100" dirty="0">
              <a:solidFill>
                <a:srgbClr val="FFFFFF"/>
              </a:solidFill>
              <a:effectLst>
                <a:outerShdw blurRad="38100" dist="38100" dir="2700000" algn="tl">
                  <a:srgbClr val="000000">
                    <a:alpha val="43137"/>
                  </a:srgbClr>
                </a:outerShdw>
              </a:effectLst>
              <a:latin typeface="Segoe"/>
            </a:endParaRPr>
          </a:p>
        </p:txBody>
      </p:sp>
      <p:sp>
        <p:nvSpPr>
          <p:cNvPr id="45" name="Round Same Side Corner Rectangle 44"/>
          <p:cNvSpPr/>
          <p:nvPr/>
        </p:nvSpPr>
        <p:spPr bwMode="auto">
          <a:xfrm flipV="1">
            <a:off x="3381134" y="3756500"/>
            <a:ext cx="2392639" cy="339083"/>
          </a:xfrm>
          <a:prstGeom prst="round2SameRect">
            <a:avLst>
              <a:gd name="adj1" fmla="val 50000"/>
              <a:gd name="adj2" fmla="val 0"/>
            </a:avLst>
          </a:prstGeom>
          <a:gradFill flip="none" rotWithShape="1">
            <a:gsLst>
              <a:gs pos="0">
                <a:schemeClr val="bg1">
                  <a:lumMod val="65000"/>
                  <a:lumOff val="35000"/>
                </a:schemeClr>
              </a:gs>
              <a:gs pos="80000">
                <a:schemeClr val="bg1">
                  <a:lumMod val="65000"/>
                  <a:lumOff val="35000"/>
                </a:schemeClr>
              </a:gs>
              <a:gs pos="100000">
                <a:schemeClr val="dk1">
                  <a:shade val="94000"/>
                  <a:satMod val="135000"/>
                </a:schemeClr>
              </a:gs>
            </a:gsLst>
            <a:lin ang="0" scaled="0"/>
            <a:tileRect/>
          </a:gradFill>
          <a:ln/>
        </p:spPr>
        <p:style>
          <a:lnRef idx="0">
            <a:schemeClr val="dk1"/>
          </a:lnRef>
          <a:fillRef idx="3">
            <a:schemeClr val="dk1"/>
          </a:fillRef>
          <a:effectRef idx="3">
            <a:schemeClr val="dk1"/>
          </a:effectRef>
          <a:fontRef idx="minor">
            <a:schemeClr val="lt1"/>
          </a:fontRef>
        </p:style>
        <p:txBody>
          <a:bodyPr lIns="0" tIns="0" rIns="0" bIns="0" rtlCol="0" anchor="ctr" anchorCtr="0"/>
          <a:lstStyle/>
          <a:p>
            <a:pPr marL="223838" lvl="1" indent="-212725" algn="ctr" defTabSz="914363" fontAlgn="base">
              <a:lnSpc>
                <a:spcPct val="90000"/>
              </a:lnSpc>
              <a:spcBef>
                <a:spcPct val="0"/>
              </a:spcBef>
              <a:spcAft>
                <a:spcPts val="300"/>
              </a:spcAft>
              <a:buSzPct val="80000"/>
              <a:buBlip>
                <a:blip r:embed="rId3"/>
              </a:buBlip>
              <a:defRPr/>
            </a:pPr>
            <a:endParaRPr lang="en-US" altLang="zh-CN" sz="1100" dirty="0">
              <a:solidFill>
                <a:srgbClr val="FFFFFF"/>
              </a:solidFill>
              <a:effectLst>
                <a:outerShdw blurRad="38100" dist="38100" dir="2700000" algn="tl">
                  <a:srgbClr val="000000">
                    <a:alpha val="43137"/>
                  </a:srgbClr>
                </a:outerShdw>
              </a:effectLst>
              <a:latin typeface="Segoe"/>
            </a:endParaRPr>
          </a:p>
        </p:txBody>
      </p:sp>
      <p:sp>
        <p:nvSpPr>
          <p:cNvPr id="46" name="Rectangle 45"/>
          <p:cNvSpPr/>
          <p:nvPr/>
        </p:nvSpPr>
        <p:spPr>
          <a:xfrm>
            <a:off x="3374779" y="3792460"/>
            <a:ext cx="2400120" cy="246221"/>
          </a:xfrm>
          <a:prstGeom prst="rect">
            <a:avLst/>
          </a:prstGeom>
        </p:spPr>
        <p:txBody>
          <a:bodyPr wrap="square">
            <a:spAutoFit/>
          </a:bodyPr>
          <a:lstStyle/>
          <a:p>
            <a:pPr algn="ctr" defTabSz="914099" fontAlgn="base">
              <a:spcBef>
                <a:spcPct val="0"/>
              </a:spcBef>
              <a:spcAft>
                <a:spcPct val="0"/>
              </a:spcAft>
            </a:pPr>
            <a:r>
              <a:rPr lang="en-US" sz="1000" dirty="0" smtClean="0">
                <a:solidFill>
                  <a:srgbClr val="FFFFFF"/>
                </a:solidFill>
                <a:effectLst>
                  <a:outerShdw blurRad="38100" dist="38100" dir="2700000" algn="tl">
                    <a:srgbClr val="000000">
                      <a:alpha val="43137"/>
                    </a:srgbClr>
                  </a:outerShdw>
                </a:effectLst>
                <a:latin typeface="Segoe"/>
                <a:cs typeface="Segoe UI" pitchFamily="34" charset="0"/>
              </a:rPr>
              <a:t>Highly Secure </a:t>
            </a:r>
            <a:r>
              <a:rPr lang="en-US" sz="1000" dirty="0">
                <a:solidFill>
                  <a:srgbClr val="FFFFFF"/>
                </a:solidFill>
                <a:effectLst>
                  <a:outerShdw blurRad="38100" dist="38100" dir="2700000" algn="tl">
                    <a:srgbClr val="000000">
                      <a:alpha val="43137"/>
                    </a:srgbClr>
                  </a:outerShdw>
                </a:effectLst>
                <a:latin typeface="Segoe"/>
                <a:cs typeface="Segoe UI" pitchFamily="34" charset="0"/>
              </a:rPr>
              <a:t>&amp; Interoperable Platform</a:t>
            </a:r>
          </a:p>
        </p:txBody>
      </p:sp>
      <p:grpSp>
        <p:nvGrpSpPr>
          <p:cNvPr id="4" name="Group 43"/>
          <p:cNvGrpSpPr/>
          <p:nvPr/>
        </p:nvGrpSpPr>
        <p:grpSpPr>
          <a:xfrm>
            <a:off x="3654332" y="1820813"/>
            <a:ext cx="1832068" cy="1826612"/>
            <a:chOff x="3590690" y="1970020"/>
            <a:chExt cx="1959352" cy="1953518"/>
          </a:xfrm>
        </p:grpSpPr>
        <p:sp>
          <p:nvSpPr>
            <p:cNvPr id="48" name="Freeform 5"/>
            <p:cNvSpPr>
              <a:spLocks/>
            </p:cNvSpPr>
            <p:nvPr/>
          </p:nvSpPr>
          <p:spPr bwMode="auto">
            <a:xfrm>
              <a:off x="3590690" y="1970020"/>
              <a:ext cx="975049" cy="1360791"/>
            </a:xfrm>
            <a:custGeom>
              <a:avLst/>
              <a:gdLst/>
              <a:ahLst/>
              <a:cxnLst>
                <a:cxn ang="0">
                  <a:pos x="241" y="571"/>
                </a:cxn>
                <a:cxn ang="0">
                  <a:pos x="570" y="241"/>
                </a:cxn>
                <a:cxn ang="0">
                  <a:pos x="570" y="0"/>
                </a:cxn>
                <a:cxn ang="0">
                  <a:pos x="0" y="571"/>
                </a:cxn>
                <a:cxn ang="0">
                  <a:pos x="45" y="794"/>
                </a:cxn>
                <a:cxn ang="0">
                  <a:pos x="261" y="684"/>
                </a:cxn>
                <a:cxn ang="0">
                  <a:pos x="241" y="571"/>
                </a:cxn>
              </a:cxnLst>
              <a:rect l="0" t="0" r="r" b="b"/>
              <a:pathLst>
                <a:path w="570" h="794">
                  <a:moveTo>
                    <a:pt x="241" y="571"/>
                  </a:moveTo>
                  <a:cubicBezTo>
                    <a:pt x="241" y="389"/>
                    <a:pt x="388" y="241"/>
                    <a:pt x="570" y="241"/>
                  </a:cubicBezTo>
                  <a:cubicBezTo>
                    <a:pt x="570" y="0"/>
                    <a:pt x="570" y="0"/>
                    <a:pt x="570" y="0"/>
                  </a:cubicBezTo>
                  <a:cubicBezTo>
                    <a:pt x="255" y="1"/>
                    <a:pt x="0" y="256"/>
                    <a:pt x="0" y="571"/>
                  </a:cubicBezTo>
                  <a:cubicBezTo>
                    <a:pt x="0" y="650"/>
                    <a:pt x="16" y="726"/>
                    <a:pt x="45" y="794"/>
                  </a:cubicBezTo>
                  <a:cubicBezTo>
                    <a:pt x="261" y="684"/>
                    <a:pt x="261" y="684"/>
                    <a:pt x="261" y="684"/>
                  </a:cubicBezTo>
                  <a:cubicBezTo>
                    <a:pt x="248" y="649"/>
                    <a:pt x="241" y="611"/>
                    <a:pt x="241" y="571"/>
                  </a:cubicBezTo>
                  <a:close/>
                </a:path>
              </a:pathLst>
            </a:custGeom>
            <a:gradFill flip="none" rotWithShape="1">
              <a:gsLst>
                <a:gs pos="0">
                  <a:schemeClr val="accent1">
                    <a:lumMod val="50000"/>
                  </a:schemeClr>
                </a:gs>
                <a:gs pos="100000">
                  <a:srgbClr val="FFFFFF"/>
                </a:gs>
              </a:gsLst>
              <a:lin ang="16200000" scaled="1"/>
              <a:tileRect/>
            </a:gradFill>
            <a:ln w="25400">
              <a:gradFill>
                <a:gsLst>
                  <a:gs pos="0">
                    <a:schemeClr val="accent1">
                      <a:tint val="66000"/>
                      <a:satMod val="160000"/>
                      <a:alpha val="0"/>
                    </a:schemeClr>
                  </a:gs>
                  <a:gs pos="50000">
                    <a:schemeClr val="accent4">
                      <a:alpha val="0"/>
                    </a:schemeClr>
                  </a:gs>
                  <a:gs pos="100000">
                    <a:schemeClr val="tx1"/>
                  </a:gs>
                </a:gsLst>
                <a:lin ang="4200000" scaled="0"/>
              </a:gradFill>
              <a:round/>
              <a:headEnd/>
              <a:tailEnd/>
            </a:ln>
          </p:spPr>
          <p:txBody>
            <a:bodyPr vert="horz" wrap="square" lIns="91440" tIns="45720" rIns="91440" bIns="45720" numCol="1" anchor="t" anchorCtr="0" compatLnSpc="1">
              <a:prstTxWarp prst="textNoShape">
                <a:avLst/>
              </a:prstTxWarp>
            </a:bodyPr>
            <a:lstStyle/>
            <a:p>
              <a:pPr defTabSz="914363"/>
              <a:endParaRPr lang="en-US" sz="1050" dirty="0">
                <a:solidFill>
                  <a:srgbClr val="000000"/>
                </a:solidFill>
                <a:latin typeface="Segoe"/>
              </a:endParaRPr>
            </a:p>
          </p:txBody>
        </p:sp>
        <p:sp>
          <p:nvSpPr>
            <p:cNvPr id="49" name="Freeform 6"/>
            <p:cNvSpPr>
              <a:spLocks/>
            </p:cNvSpPr>
            <p:nvPr/>
          </p:nvSpPr>
          <p:spPr bwMode="auto">
            <a:xfrm>
              <a:off x="4598942" y="1970020"/>
              <a:ext cx="951100" cy="1287235"/>
            </a:xfrm>
            <a:custGeom>
              <a:avLst/>
              <a:gdLst/>
              <a:ahLst/>
              <a:cxnLst>
                <a:cxn ang="0">
                  <a:pos x="316" y="570"/>
                </a:cxn>
                <a:cxn ang="0">
                  <a:pos x="298" y="677"/>
                </a:cxn>
                <a:cxn ang="0">
                  <a:pos x="527" y="751"/>
                </a:cxn>
                <a:cxn ang="0">
                  <a:pos x="556" y="570"/>
                </a:cxn>
                <a:cxn ang="0">
                  <a:pos x="0" y="0"/>
                </a:cxn>
                <a:cxn ang="0">
                  <a:pos x="0" y="240"/>
                </a:cxn>
                <a:cxn ang="0">
                  <a:pos x="316" y="570"/>
                </a:cxn>
              </a:cxnLst>
              <a:rect l="0" t="0" r="r" b="b"/>
              <a:pathLst>
                <a:path w="556" h="751">
                  <a:moveTo>
                    <a:pt x="316" y="570"/>
                  </a:moveTo>
                  <a:cubicBezTo>
                    <a:pt x="316" y="607"/>
                    <a:pt x="310" y="643"/>
                    <a:pt x="298" y="677"/>
                  </a:cubicBezTo>
                  <a:cubicBezTo>
                    <a:pt x="527" y="751"/>
                    <a:pt x="527" y="751"/>
                    <a:pt x="527" y="751"/>
                  </a:cubicBezTo>
                  <a:cubicBezTo>
                    <a:pt x="546" y="694"/>
                    <a:pt x="556" y="633"/>
                    <a:pt x="556" y="570"/>
                  </a:cubicBezTo>
                  <a:cubicBezTo>
                    <a:pt x="556" y="259"/>
                    <a:pt x="309" y="7"/>
                    <a:pt x="0" y="0"/>
                  </a:cubicBezTo>
                  <a:cubicBezTo>
                    <a:pt x="0" y="240"/>
                    <a:pt x="0" y="240"/>
                    <a:pt x="0" y="240"/>
                  </a:cubicBezTo>
                  <a:cubicBezTo>
                    <a:pt x="176" y="248"/>
                    <a:pt x="316" y="392"/>
                    <a:pt x="316" y="570"/>
                  </a:cubicBezTo>
                  <a:close/>
                </a:path>
              </a:pathLst>
            </a:custGeom>
            <a:gradFill flip="none" rotWithShape="1">
              <a:gsLst>
                <a:gs pos="0">
                  <a:schemeClr val="accent1">
                    <a:lumMod val="50000"/>
                  </a:schemeClr>
                </a:gs>
                <a:gs pos="100000">
                  <a:srgbClr val="FFFFFF"/>
                </a:gs>
              </a:gsLst>
              <a:lin ang="16200000" scaled="1"/>
              <a:tileRect/>
            </a:gradFill>
            <a:ln w="25400">
              <a:gradFill>
                <a:gsLst>
                  <a:gs pos="0">
                    <a:schemeClr val="accent1">
                      <a:tint val="66000"/>
                      <a:satMod val="160000"/>
                      <a:alpha val="0"/>
                    </a:schemeClr>
                  </a:gs>
                  <a:gs pos="50000">
                    <a:schemeClr val="accent4">
                      <a:alpha val="0"/>
                    </a:schemeClr>
                  </a:gs>
                  <a:gs pos="100000">
                    <a:schemeClr val="tx1"/>
                  </a:gs>
                </a:gsLst>
                <a:lin ang="4200000" scaled="0"/>
              </a:gradFill>
              <a:round/>
              <a:headEnd/>
              <a:tailEnd/>
            </a:ln>
          </p:spPr>
          <p:txBody>
            <a:bodyPr vert="horz" wrap="square" lIns="91440" tIns="45720" rIns="91440" bIns="45720" numCol="1" anchor="t" anchorCtr="0" compatLnSpc="1">
              <a:prstTxWarp prst="textNoShape">
                <a:avLst/>
              </a:prstTxWarp>
            </a:bodyPr>
            <a:lstStyle/>
            <a:p>
              <a:pPr defTabSz="914363"/>
              <a:endParaRPr lang="en-US" sz="1050" dirty="0">
                <a:solidFill>
                  <a:srgbClr val="000000"/>
                </a:solidFill>
                <a:latin typeface="Segoe"/>
              </a:endParaRPr>
            </a:p>
          </p:txBody>
        </p:sp>
        <p:sp>
          <p:nvSpPr>
            <p:cNvPr id="50" name="Freeform 7"/>
            <p:cNvSpPr>
              <a:spLocks/>
            </p:cNvSpPr>
            <p:nvPr/>
          </p:nvSpPr>
          <p:spPr bwMode="auto">
            <a:xfrm>
              <a:off x="3677931" y="3153763"/>
              <a:ext cx="1804695" cy="769775"/>
            </a:xfrm>
            <a:custGeom>
              <a:avLst/>
              <a:gdLst/>
              <a:ahLst/>
              <a:cxnLst>
                <a:cxn ang="0">
                  <a:pos x="519" y="208"/>
                </a:cxn>
                <a:cxn ang="0">
                  <a:pos x="215" y="6"/>
                </a:cxn>
                <a:cxn ang="0">
                  <a:pos x="0" y="116"/>
                </a:cxn>
                <a:cxn ang="0">
                  <a:pos x="519" y="449"/>
                </a:cxn>
                <a:cxn ang="0">
                  <a:pos x="1055" y="74"/>
                </a:cxn>
                <a:cxn ang="0">
                  <a:pos x="826" y="0"/>
                </a:cxn>
                <a:cxn ang="0">
                  <a:pos x="519" y="208"/>
                </a:cxn>
              </a:cxnLst>
              <a:rect l="0" t="0" r="r" b="b"/>
              <a:pathLst>
                <a:path w="1055" h="449">
                  <a:moveTo>
                    <a:pt x="519" y="208"/>
                  </a:moveTo>
                  <a:cubicBezTo>
                    <a:pt x="382" y="208"/>
                    <a:pt x="265" y="125"/>
                    <a:pt x="215" y="6"/>
                  </a:cubicBezTo>
                  <a:cubicBezTo>
                    <a:pt x="0" y="116"/>
                    <a:pt x="0" y="116"/>
                    <a:pt x="0" y="116"/>
                  </a:cubicBezTo>
                  <a:cubicBezTo>
                    <a:pt x="90" y="312"/>
                    <a:pt x="289" y="449"/>
                    <a:pt x="519" y="449"/>
                  </a:cubicBezTo>
                  <a:cubicBezTo>
                    <a:pt x="765" y="449"/>
                    <a:pt x="975" y="293"/>
                    <a:pt x="1055" y="74"/>
                  </a:cubicBezTo>
                  <a:cubicBezTo>
                    <a:pt x="826" y="0"/>
                    <a:pt x="826" y="0"/>
                    <a:pt x="826" y="0"/>
                  </a:cubicBezTo>
                  <a:cubicBezTo>
                    <a:pt x="778" y="122"/>
                    <a:pt x="658" y="208"/>
                    <a:pt x="519" y="208"/>
                  </a:cubicBezTo>
                  <a:close/>
                </a:path>
              </a:pathLst>
            </a:custGeom>
            <a:gradFill flip="none" rotWithShape="1">
              <a:gsLst>
                <a:gs pos="0">
                  <a:schemeClr val="accent1">
                    <a:lumMod val="50000"/>
                  </a:schemeClr>
                </a:gs>
                <a:gs pos="100000">
                  <a:srgbClr val="FFFFFF"/>
                </a:gs>
              </a:gsLst>
              <a:lin ang="16200000" scaled="1"/>
              <a:tileRect/>
            </a:gradFill>
            <a:ln w="25400">
              <a:gradFill>
                <a:gsLst>
                  <a:gs pos="0">
                    <a:schemeClr val="accent1">
                      <a:tint val="66000"/>
                      <a:satMod val="160000"/>
                      <a:alpha val="0"/>
                    </a:schemeClr>
                  </a:gs>
                  <a:gs pos="50000">
                    <a:schemeClr val="accent4">
                      <a:alpha val="0"/>
                    </a:schemeClr>
                  </a:gs>
                  <a:gs pos="100000">
                    <a:schemeClr val="tx1"/>
                  </a:gs>
                </a:gsLst>
                <a:lin ang="4200000" scaled="0"/>
              </a:gradFill>
              <a:round/>
              <a:headEnd/>
              <a:tailEnd/>
            </a:ln>
          </p:spPr>
          <p:txBody>
            <a:bodyPr vert="horz" wrap="square" lIns="91440" tIns="45720" rIns="91440" bIns="45720" numCol="1" anchor="t" anchorCtr="0" compatLnSpc="1">
              <a:prstTxWarp prst="textNoShape">
                <a:avLst/>
              </a:prstTxWarp>
            </a:bodyPr>
            <a:lstStyle/>
            <a:p>
              <a:pPr defTabSz="914363"/>
              <a:endParaRPr lang="en-US" sz="1050" dirty="0">
                <a:solidFill>
                  <a:srgbClr val="000000"/>
                </a:solidFill>
                <a:latin typeface="Segoe"/>
              </a:endParaRPr>
            </a:p>
          </p:txBody>
        </p:sp>
        <p:sp>
          <p:nvSpPr>
            <p:cNvPr id="51" name="TextBox 50"/>
            <p:cNvSpPr txBox="1"/>
            <p:nvPr/>
          </p:nvSpPr>
          <p:spPr>
            <a:xfrm rot="17886529">
              <a:off x="3796693" y="2355079"/>
              <a:ext cx="889278" cy="746055"/>
            </a:xfrm>
            <a:prstGeom prst="rect">
              <a:avLst/>
            </a:prstGeom>
            <a:noFill/>
          </p:spPr>
          <p:txBody>
            <a:bodyPr spcFirstLastPara="1" wrap="none" numCol="1" rtlCol="0">
              <a:prstTxWarp prst="textArchUp">
                <a:avLst/>
              </a:prstTxWarp>
              <a:spAutoFit/>
            </a:bodyPr>
            <a:lstStyle/>
            <a:p>
              <a:pPr algn="ctr" defTabSz="914363"/>
              <a:r>
                <a:rPr lang="en-US" sz="1400" dirty="0" smtClean="0">
                  <a:solidFill>
                    <a:srgbClr val="000000"/>
                  </a:solidFill>
                  <a:latin typeface="Segoe"/>
                </a:rPr>
                <a:t>Protection</a:t>
              </a:r>
            </a:p>
          </p:txBody>
        </p:sp>
        <p:sp>
          <p:nvSpPr>
            <p:cNvPr id="52" name="TextBox 51"/>
            <p:cNvSpPr txBox="1"/>
            <p:nvPr/>
          </p:nvSpPr>
          <p:spPr>
            <a:xfrm rot="3482516">
              <a:off x="4415922" y="2364089"/>
              <a:ext cx="889278" cy="746055"/>
            </a:xfrm>
            <a:prstGeom prst="rect">
              <a:avLst/>
            </a:prstGeom>
            <a:noFill/>
          </p:spPr>
          <p:txBody>
            <a:bodyPr spcFirstLastPara="1" wrap="none" numCol="1" rtlCol="0">
              <a:prstTxWarp prst="textArchUp">
                <a:avLst/>
              </a:prstTxWarp>
              <a:spAutoFit/>
            </a:bodyPr>
            <a:lstStyle/>
            <a:p>
              <a:pPr algn="ctr" defTabSz="914363"/>
              <a:r>
                <a:rPr lang="en-US" sz="1400" dirty="0" smtClean="0">
                  <a:solidFill>
                    <a:srgbClr val="000000"/>
                  </a:solidFill>
                  <a:latin typeface="Segoe"/>
                </a:rPr>
                <a:t>Access</a:t>
              </a:r>
            </a:p>
          </p:txBody>
        </p:sp>
        <p:sp>
          <p:nvSpPr>
            <p:cNvPr id="53" name="TextBox 52"/>
            <p:cNvSpPr txBox="1"/>
            <p:nvPr/>
          </p:nvSpPr>
          <p:spPr>
            <a:xfrm>
              <a:off x="4006529" y="3005183"/>
              <a:ext cx="1163697" cy="746055"/>
            </a:xfrm>
            <a:prstGeom prst="rect">
              <a:avLst/>
            </a:prstGeom>
            <a:noFill/>
          </p:spPr>
          <p:txBody>
            <a:bodyPr wrap="none" rtlCol="0">
              <a:prstTxWarp prst="textArchDown">
                <a:avLst/>
              </a:prstTxWarp>
              <a:spAutoFit/>
            </a:bodyPr>
            <a:lstStyle/>
            <a:p>
              <a:pPr algn="ctr" defTabSz="914363"/>
              <a:r>
                <a:rPr lang="en-US" sz="1400" dirty="0" smtClean="0">
                  <a:solidFill>
                    <a:srgbClr val="000000"/>
                  </a:solidFill>
                  <a:latin typeface="Segoe"/>
                </a:rPr>
                <a:t>Management</a:t>
              </a:r>
            </a:p>
          </p:txBody>
        </p:sp>
        <p:sp>
          <p:nvSpPr>
            <p:cNvPr id="54" name="Oval 53"/>
            <p:cNvSpPr/>
            <p:nvPr/>
          </p:nvSpPr>
          <p:spPr bwMode="auto">
            <a:xfrm>
              <a:off x="4050457" y="2437251"/>
              <a:ext cx="1045028" cy="1045028"/>
            </a:xfrm>
            <a:prstGeom prst="ellipse">
              <a:avLst/>
            </a:prstGeom>
            <a:gradFill>
              <a:gsLst>
                <a:gs pos="24000">
                  <a:schemeClr val="bg1"/>
                </a:gs>
                <a:gs pos="81000">
                  <a:schemeClr val="bg1">
                    <a:lumMod val="65000"/>
                    <a:lumOff val="35000"/>
                  </a:schemeClr>
                </a:gs>
                <a:gs pos="100000">
                  <a:schemeClr val="bg1">
                    <a:lumMod val="65000"/>
                    <a:lumOff val="35000"/>
                  </a:schemeClr>
                </a:gs>
              </a:gsLst>
              <a:path path="circle">
                <a:fillToRect l="50000" t="50000" r="50000" b="50000"/>
              </a:path>
            </a:gradFill>
            <a:ln w="9525">
              <a:noFill/>
              <a:round/>
              <a:headEnd/>
              <a:tailEnd/>
            </a:ln>
          </p:spPr>
          <p:txBody>
            <a:bodyPr vert="horz" wrap="none" lIns="91440" tIns="45720" rIns="91440" bIns="45720" numCol="1" anchor="ctr" anchorCtr="0" compatLnSpc="1">
              <a:prstTxWarp prst="textNoShape">
                <a:avLst/>
              </a:prstTxWarp>
            </a:bodyPr>
            <a:lstStyle/>
            <a:p>
              <a:pPr algn="ctr" defTabSz="914363"/>
              <a:r>
                <a:rPr lang="en-US" dirty="0" smtClean="0"/>
                <a:t>Identity</a:t>
              </a:r>
            </a:p>
          </p:txBody>
        </p:sp>
      </p:grpSp>
      <p:sp>
        <p:nvSpPr>
          <p:cNvPr id="55" name="Pentagon 54"/>
          <p:cNvSpPr/>
          <p:nvPr/>
        </p:nvSpPr>
        <p:spPr bwMode="auto">
          <a:xfrm>
            <a:off x="5853600" y="5582634"/>
            <a:ext cx="3290400" cy="795129"/>
          </a:xfrm>
          <a:prstGeom prst="homePlate">
            <a:avLst>
              <a:gd name="adj" fmla="val 0"/>
            </a:avLst>
          </a:prstGeom>
          <a:solidFill>
            <a:schemeClr val="bg1">
              <a:lumMod val="85000"/>
              <a:lumOff val="15000"/>
            </a:schemeClr>
          </a:solidFill>
          <a:ln w="22225">
            <a:noFill/>
            <a:round/>
            <a:headEnd/>
            <a:tailEnd/>
          </a:ln>
        </p:spPr>
        <p:txBody>
          <a:bodyPr vert="horz" wrap="square" lIns="0" tIns="45720" rIns="365760" bIns="45720" numCol="1" anchor="t" anchorCtr="0" compatLnSpc="1">
            <a:prstTxWarp prst="textNoShape">
              <a:avLst/>
            </a:prstTxWarp>
          </a:bodyPr>
          <a:lstStyle/>
          <a:p>
            <a:pPr algn="ctr" rtl="0">
              <a:defRPr/>
            </a:pPr>
            <a:endParaRPr lang="en-US" sz="2400" b="1" kern="1200" dirty="0">
              <a:gradFill>
                <a:gsLst>
                  <a:gs pos="0">
                    <a:srgbClr val="FFFFFF"/>
                  </a:gs>
                  <a:gs pos="50000">
                    <a:srgbClr val="FFFFFF">
                      <a:lumMod val="75000"/>
                    </a:srgbClr>
                  </a:gs>
                  <a:gs pos="100000">
                    <a:srgbClr val="FFFFFF">
                      <a:lumMod val="65000"/>
                    </a:srgbClr>
                  </a:gs>
                </a:gsLst>
                <a:lin ang="5400000" scaled="1"/>
              </a:gradFill>
              <a:effectLst>
                <a:glow rad="63500">
                  <a:srgbClr val="000000">
                    <a:alpha val="40000"/>
                  </a:srgbClr>
                </a:glow>
              </a:effectLst>
              <a:latin typeface="Segoe Light" pitchFamily="34" charset="0"/>
              <a:ea typeface="+mn-ea"/>
              <a:cs typeface="+mn-cs"/>
            </a:endParaRPr>
          </a:p>
        </p:txBody>
      </p:sp>
      <p:sp>
        <p:nvSpPr>
          <p:cNvPr id="36" name="Pentagon 35"/>
          <p:cNvSpPr/>
          <p:nvPr/>
        </p:nvSpPr>
        <p:spPr bwMode="auto">
          <a:xfrm>
            <a:off x="-1" y="5583686"/>
            <a:ext cx="6225871" cy="795129"/>
          </a:xfrm>
          <a:prstGeom prst="homePlate">
            <a:avLst>
              <a:gd name="adj" fmla="val 35857"/>
            </a:avLst>
          </a:prstGeom>
          <a:gradFill flip="none" rotWithShape="1">
            <a:gsLst>
              <a:gs pos="0">
                <a:schemeClr val="accent1">
                  <a:lumMod val="50000"/>
                </a:schemeClr>
              </a:gs>
              <a:gs pos="50000">
                <a:schemeClr val="accent1">
                  <a:lumMod val="50000"/>
                </a:schemeClr>
              </a:gs>
              <a:gs pos="80000">
                <a:schemeClr val="accent1">
                  <a:lumMod val="75000"/>
                  <a:alpha val="40000"/>
                </a:schemeClr>
              </a:gs>
              <a:gs pos="100000">
                <a:schemeClr val="bg1">
                  <a:lumMod val="85000"/>
                  <a:alpha val="0"/>
                </a:schemeClr>
              </a:gs>
            </a:gsLst>
            <a:lin ang="10800000" scaled="0"/>
            <a:tileRect/>
          </a:gradFill>
          <a:ln>
            <a:gradFill>
              <a:gsLst>
                <a:gs pos="0">
                  <a:schemeClr val="bg2">
                    <a:alpha val="0"/>
                  </a:schemeClr>
                </a:gs>
                <a:gs pos="50000">
                  <a:schemeClr val="bg1">
                    <a:alpha val="0"/>
                  </a:schemeClr>
                </a:gs>
                <a:gs pos="100000">
                  <a:schemeClr val="bg2">
                    <a:lumMod val="75000"/>
                    <a:alpha val="0"/>
                  </a:schemeClr>
                </a:gs>
              </a:gsLst>
              <a:lin ang="10800000" scaled="0"/>
            </a:gradFill>
            <a:headEnd type="none" w="med" len="med"/>
            <a:tailEnd type="none" w="med" len="med"/>
          </a:ln>
          <a:effectLst/>
          <a:scene3d>
            <a:camera prst="orthographicFront">
              <a:rot lat="0" lon="0" rev="0"/>
            </a:camera>
            <a:lightRig rig="threePt" dir="t">
              <a:rot lat="0" lon="0" rev="1200000"/>
            </a:lightRig>
          </a:scene3d>
          <a:sp3d>
            <a:extrusionClr>
              <a:schemeClr val="bg1"/>
            </a:extrusionClr>
            <a:contourClr>
              <a:srgbClr val="3B1515"/>
            </a:contourClr>
          </a:sp3d>
        </p:spPr>
        <p:txBody>
          <a:bodyPr vert="horz" wrap="square" lIns="365760" tIns="45718" rIns="91436" bIns="45718" numCol="1" rtlCol="0" anchor="ctr" anchorCtr="0" compatLnSpc="1">
            <a:prstTxWarp prst="textNoShape">
              <a:avLst/>
            </a:prstTxWarp>
          </a:bodyPr>
          <a:lstStyle/>
          <a:p>
            <a:pPr defTabSz="914099">
              <a:defRPr/>
            </a:pPr>
            <a:endParaRPr lang="en-US" sz="1600" dirty="0" smtClean="0">
              <a:solidFill>
                <a:schemeClr val="accent1">
                  <a:lumMod val="10000"/>
                </a:schemeClr>
              </a:solidFill>
              <a:latin typeface="Segoe" charset="0"/>
            </a:endParaRPr>
          </a:p>
        </p:txBody>
      </p:sp>
      <p:grpSp>
        <p:nvGrpSpPr>
          <p:cNvPr id="5" name="Group 45"/>
          <p:cNvGrpSpPr/>
          <p:nvPr/>
        </p:nvGrpSpPr>
        <p:grpSpPr>
          <a:xfrm>
            <a:off x="4871897" y="5194067"/>
            <a:ext cx="4245416" cy="1541754"/>
            <a:chOff x="4871897" y="5247857"/>
            <a:chExt cx="4245416" cy="1541754"/>
          </a:xfrm>
        </p:grpSpPr>
        <p:pic>
          <p:nvPicPr>
            <p:cNvPr id="57" name="Picture 1"/>
            <p:cNvPicPr>
              <a:picLocks noChangeAspect="1" noChangeArrowheads="1"/>
            </p:cNvPicPr>
            <p:nvPr/>
          </p:nvPicPr>
          <p:blipFill>
            <a:blip r:embed="rId4" cstate="print">
              <a:duotone>
                <a:prstClr val="black"/>
                <a:schemeClr val="accent1">
                  <a:tint val="45000"/>
                  <a:satMod val="400000"/>
                </a:schemeClr>
              </a:duotone>
            </a:blip>
            <a:srcRect/>
            <a:stretch>
              <a:fillRect/>
            </a:stretch>
          </p:blipFill>
          <p:spPr bwMode="auto">
            <a:xfrm>
              <a:off x="4871897" y="5247857"/>
              <a:ext cx="4245416" cy="1541754"/>
            </a:xfrm>
            <a:prstGeom prst="rect">
              <a:avLst/>
            </a:prstGeom>
            <a:noFill/>
            <a:ln w="9525">
              <a:noFill/>
              <a:miter lim="800000"/>
              <a:headEnd/>
              <a:tailEnd/>
            </a:ln>
            <a:effectLst/>
          </p:spPr>
        </p:pic>
        <p:sp>
          <p:nvSpPr>
            <p:cNvPr id="58" name="TextBox 57"/>
            <p:cNvSpPr txBox="1"/>
            <p:nvPr/>
          </p:nvSpPr>
          <p:spPr>
            <a:xfrm>
              <a:off x="6261528" y="5608316"/>
              <a:ext cx="671979" cy="307777"/>
            </a:xfrm>
            <a:prstGeom prst="rect">
              <a:avLst/>
            </a:prstGeom>
          </p:spPr>
          <p:txBody>
            <a:bodyPr wrap="none" rtlCol="0">
              <a:spAutoFit/>
            </a:bodyPr>
            <a:lstStyle/>
            <a:p>
              <a:pPr algn="r" rtl="0"/>
              <a:r>
                <a:rPr lang="en-US" sz="1400" b="1" kern="1200" dirty="0">
                  <a:latin typeface="Segoe"/>
                  <a:ea typeface="+mn-ea"/>
                  <a:cs typeface="+mn-cs"/>
                </a:rPr>
                <a:t>Block</a:t>
              </a:r>
            </a:p>
          </p:txBody>
        </p:sp>
        <p:sp>
          <p:nvSpPr>
            <p:cNvPr id="59" name="TextBox 58"/>
            <p:cNvSpPr txBox="1"/>
            <p:nvPr/>
          </p:nvSpPr>
          <p:spPr>
            <a:xfrm>
              <a:off x="5520939" y="5353929"/>
              <a:ext cx="1412557" cy="307777"/>
            </a:xfrm>
            <a:prstGeom prst="rect">
              <a:avLst/>
            </a:prstGeom>
            <a:noFill/>
          </p:spPr>
          <p:txBody>
            <a:bodyPr wrap="square" rtlCol="0">
              <a:spAutoFit/>
            </a:bodyPr>
            <a:lstStyle/>
            <a:p>
              <a:pPr algn="r" rtl="0"/>
              <a:r>
                <a:rPr lang="en-US" sz="1400" i="1" kern="1200" dirty="0">
                  <a:latin typeface="Segoe"/>
                  <a:ea typeface="+mn-ea"/>
                  <a:cs typeface="+mn-cs"/>
                </a:rPr>
                <a:t>from:</a:t>
              </a:r>
            </a:p>
          </p:txBody>
        </p:sp>
        <p:sp>
          <p:nvSpPr>
            <p:cNvPr id="60" name="TextBox 59"/>
            <p:cNvSpPr txBox="1"/>
            <p:nvPr/>
          </p:nvSpPr>
          <p:spPr>
            <a:xfrm>
              <a:off x="7041601" y="5608316"/>
              <a:ext cx="771365" cy="307777"/>
            </a:xfrm>
            <a:prstGeom prst="rect">
              <a:avLst/>
            </a:prstGeom>
          </p:spPr>
          <p:txBody>
            <a:bodyPr wrap="none" rtlCol="0">
              <a:spAutoFit/>
            </a:bodyPr>
            <a:lstStyle/>
            <a:p>
              <a:pPr algn="l" rtl="0"/>
              <a:r>
                <a:rPr lang="en-US" sz="1400" b="1" kern="1200" dirty="0">
                  <a:latin typeface="Segoe"/>
                  <a:ea typeface="+mn-ea"/>
                  <a:cs typeface="+mn-cs"/>
                </a:rPr>
                <a:t>Enable</a:t>
              </a:r>
            </a:p>
          </p:txBody>
        </p:sp>
        <p:sp>
          <p:nvSpPr>
            <p:cNvPr id="61" name="TextBox 60"/>
            <p:cNvSpPr txBox="1"/>
            <p:nvPr/>
          </p:nvSpPr>
          <p:spPr>
            <a:xfrm>
              <a:off x="6378548" y="5871917"/>
              <a:ext cx="554959" cy="307777"/>
            </a:xfrm>
            <a:prstGeom prst="rect">
              <a:avLst/>
            </a:prstGeom>
          </p:spPr>
          <p:txBody>
            <a:bodyPr wrap="none" rtlCol="0">
              <a:spAutoFit/>
            </a:bodyPr>
            <a:lstStyle/>
            <a:p>
              <a:pPr algn="r" rtl="0"/>
              <a:r>
                <a:rPr lang="en-US" sz="1400" b="1" kern="1200" dirty="0">
                  <a:latin typeface="Segoe"/>
                  <a:ea typeface="+mn-ea"/>
                  <a:cs typeface="+mn-cs"/>
                </a:rPr>
                <a:t>Cost</a:t>
              </a:r>
            </a:p>
          </p:txBody>
        </p:sp>
        <p:sp>
          <p:nvSpPr>
            <p:cNvPr id="62" name="TextBox 61"/>
            <p:cNvSpPr txBox="1"/>
            <p:nvPr/>
          </p:nvSpPr>
          <p:spPr>
            <a:xfrm>
              <a:off x="7041601" y="5871917"/>
              <a:ext cx="652486" cy="307777"/>
            </a:xfrm>
            <a:prstGeom prst="rect">
              <a:avLst/>
            </a:prstGeom>
          </p:spPr>
          <p:txBody>
            <a:bodyPr wrap="none" rtlCol="0">
              <a:spAutoFit/>
            </a:bodyPr>
            <a:lstStyle/>
            <a:p>
              <a:pPr algn="l" rtl="0"/>
              <a:r>
                <a:rPr lang="en-US" sz="1400" b="1" kern="1200" dirty="0">
                  <a:latin typeface="Segoe"/>
                  <a:ea typeface="+mn-ea"/>
                  <a:cs typeface="+mn-cs"/>
                </a:rPr>
                <a:t>Value</a:t>
              </a:r>
            </a:p>
          </p:txBody>
        </p:sp>
        <p:sp>
          <p:nvSpPr>
            <p:cNvPr id="63" name="TextBox 62"/>
            <p:cNvSpPr txBox="1"/>
            <p:nvPr/>
          </p:nvSpPr>
          <p:spPr>
            <a:xfrm>
              <a:off x="6211836" y="6132305"/>
              <a:ext cx="721672" cy="307777"/>
            </a:xfrm>
            <a:prstGeom prst="rect">
              <a:avLst/>
            </a:prstGeom>
          </p:spPr>
          <p:txBody>
            <a:bodyPr wrap="none" rtlCol="0">
              <a:spAutoFit/>
            </a:bodyPr>
            <a:lstStyle/>
            <a:p>
              <a:pPr algn="r" rtl="0"/>
              <a:r>
                <a:rPr lang="en-US" sz="1400" b="1" kern="1200" dirty="0">
                  <a:latin typeface="Segoe"/>
                  <a:ea typeface="+mn-ea"/>
                  <a:cs typeface="+mn-cs"/>
                </a:rPr>
                <a:t>Siloed</a:t>
              </a:r>
            </a:p>
          </p:txBody>
        </p:sp>
        <p:sp>
          <p:nvSpPr>
            <p:cNvPr id="64" name="TextBox 63"/>
            <p:cNvSpPr txBox="1"/>
            <p:nvPr/>
          </p:nvSpPr>
          <p:spPr>
            <a:xfrm>
              <a:off x="7041601" y="6132305"/>
              <a:ext cx="946093" cy="307777"/>
            </a:xfrm>
            <a:prstGeom prst="rect">
              <a:avLst/>
            </a:prstGeom>
          </p:spPr>
          <p:txBody>
            <a:bodyPr wrap="none" rtlCol="0">
              <a:spAutoFit/>
            </a:bodyPr>
            <a:lstStyle/>
            <a:p>
              <a:pPr algn="l" rtl="0"/>
              <a:r>
                <a:rPr lang="en-US" sz="1400" b="1" kern="1200" dirty="0">
                  <a:latin typeface="Segoe"/>
                  <a:ea typeface="+mn-ea"/>
                  <a:cs typeface="+mn-cs"/>
                </a:rPr>
                <a:t>Seamless</a:t>
              </a:r>
            </a:p>
          </p:txBody>
        </p:sp>
        <p:sp>
          <p:nvSpPr>
            <p:cNvPr id="65" name="TextBox 64"/>
            <p:cNvSpPr txBox="1"/>
            <p:nvPr/>
          </p:nvSpPr>
          <p:spPr>
            <a:xfrm>
              <a:off x="7052840" y="5353929"/>
              <a:ext cx="1412557" cy="307777"/>
            </a:xfrm>
            <a:prstGeom prst="rect">
              <a:avLst/>
            </a:prstGeom>
            <a:noFill/>
          </p:spPr>
          <p:txBody>
            <a:bodyPr wrap="square" rtlCol="0">
              <a:spAutoFit/>
            </a:bodyPr>
            <a:lstStyle/>
            <a:p>
              <a:pPr algn="l" rtl="0"/>
              <a:r>
                <a:rPr lang="en-US" sz="1400" i="1" kern="1200" dirty="0">
                  <a:latin typeface="Segoe"/>
                  <a:ea typeface="+mn-ea"/>
                  <a:cs typeface="+mn-cs"/>
                </a:rPr>
                <a:t>to:</a:t>
              </a:r>
            </a:p>
          </p:txBody>
        </p:sp>
      </p:grpSp>
      <p:sp>
        <p:nvSpPr>
          <p:cNvPr id="2" name="Title 1"/>
          <p:cNvSpPr>
            <a:spLocks noGrp="1"/>
          </p:cNvSpPr>
          <p:nvPr>
            <p:ph type="title"/>
          </p:nvPr>
        </p:nvSpPr>
        <p:spPr>
          <a:xfrm>
            <a:off x="381000" y="230188"/>
            <a:ext cx="8382000" cy="914096"/>
          </a:xfrm>
        </p:spPr>
        <p:txBody>
          <a:bodyPr/>
          <a:lstStyle/>
          <a:p>
            <a:r>
              <a:rPr b="0" dirty="0" smtClean="0"/>
              <a:t>Business Ready Security</a:t>
            </a:r>
            <a:r>
              <a:rPr dirty="0" smtClean="0"/>
              <a:t/>
            </a:r>
            <a:br>
              <a:rPr dirty="0" smtClean="0"/>
            </a:br>
            <a:r>
              <a:rPr lang="en-US" sz="1800" spc="0" dirty="0" smtClean="0">
                <a:solidFill>
                  <a:schemeClr val="tx2"/>
                </a:solidFill>
              </a:rPr>
              <a:t>Help securely enable business by managing risk and empowering people</a:t>
            </a:r>
            <a:endParaRPr lang="en-US" sz="1800" spc="0" dirty="0">
              <a:solidFill>
                <a:schemeClr val="tx2"/>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wipe(left)">
                                      <p:cBhvr>
                                        <p:cTn id="1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36" grpId="0" animBg="1"/>
    </p:bldLst>
  </p:timing>
</p:sld>
</file>

<file path=ppt/theme/theme1.xml><?xml version="1.0" encoding="utf-8"?>
<a:theme xmlns:a="http://schemas.openxmlformats.org/drawingml/2006/main" name="Tech Ed Europe 2009 Speaker PPT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1_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 Ed Europe 2009 Speaker PPT Template</Template>
  <TotalTime>22661</TotalTime>
  <Words>2484</Words>
  <Application>Microsoft Office PowerPoint</Application>
  <PresentationFormat>On-screen Show (4:3)</PresentationFormat>
  <Paragraphs>529</Paragraphs>
  <Slides>48</Slides>
  <Notes>47</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48</vt:i4>
      </vt:variant>
    </vt:vector>
  </HeadingPairs>
  <TitlesOfParts>
    <vt:vector size="52" baseType="lpstr">
      <vt:lpstr>Tech Ed Europe 2009 Speaker PPT Template</vt:lpstr>
      <vt:lpstr>TechEd09_Europe template</vt:lpstr>
      <vt:lpstr>1_TechEd09_Europe template</vt:lpstr>
      <vt:lpstr>Visio</vt:lpstr>
      <vt:lpstr>Slide 1</vt:lpstr>
      <vt:lpstr>Better Together: Microsoft Exchange Server 2010 and Microsoft Forefront Secure Messaging Solution </vt:lpstr>
      <vt:lpstr>Agenda </vt:lpstr>
      <vt:lpstr>Top E-mail Threat Concerns</vt:lpstr>
      <vt:lpstr>Slide 5</vt:lpstr>
      <vt:lpstr>New Phishing Sites By Month</vt:lpstr>
      <vt:lpstr>Slide 7</vt:lpstr>
      <vt:lpstr>So, what’s the Solution???</vt:lpstr>
      <vt:lpstr>Business Ready Security Help securely enable business by managing risk and empowering people</vt:lpstr>
      <vt:lpstr>Business Ready Security Solutions</vt:lpstr>
      <vt:lpstr>Secure Messaging</vt:lpstr>
      <vt:lpstr>Slide 12</vt:lpstr>
      <vt:lpstr>Forefront Protection 2010 for Exchange Server</vt:lpstr>
      <vt:lpstr> Surpassing Security Expectations</vt:lpstr>
      <vt:lpstr>Industry-Leading Performance </vt:lpstr>
      <vt:lpstr>Slide 16</vt:lpstr>
      <vt:lpstr>Forefront Protection 2010 for Exchange Server</vt:lpstr>
      <vt:lpstr>Slide 18</vt:lpstr>
      <vt:lpstr>Protect Messages from Malware</vt:lpstr>
      <vt:lpstr>Slide 20</vt:lpstr>
      <vt:lpstr>Slide 21</vt:lpstr>
      <vt:lpstr>Forefront Engines Updates</vt:lpstr>
      <vt:lpstr>Managing Multi-Engine Environment </vt:lpstr>
      <vt:lpstr>Slide 24</vt:lpstr>
      <vt:lpstr>Forefront Protection 2010 Antispam Functional Highlights </vt:lpstr>
      <vt:lpstr>Forefront Protection 2010 Antispam Features</vt:lpstr>
      <vt:lpstr>Reducing the Carbon Footprint of Spam: Forefront DNSBL</vt:lpstr>
      <vt:lpstr>"Why I'm getting this NDR??!"  Forefront Backscatter Protection</vt:lpstr>
      <vt:lpstr>Forefront Backscatter protection</vt:lpstr>
      <vt:lpstr>Slide 30</vt:lpstr>
      <vt:lpstr>Content Filter SCL definitions</vt:lpstr>
      <vt:lpstr>Spam Configuration and Management </vt:lpstr>
      <vt:lpstr>Slide 33</vt:lpstr>
      <vt:lpstr>Simplify Security Management</vt:lpstr>
      <vt:lpstr>Malware protection</vt:lpstr>
      <vt:lpstr>Slide 36</vt:lpstr>
      <vt:lpstr>Hybrid Messaging Security With FPE + FOPE + Exchange </vt:lpstr>
      <vt:lpstr>Slide 38</vt:lpstr>
      <vt:lpstr>Forefront Protection 2010 for  Exchange Server Benefits</vt:lpstr>
      <vt:lpstr>Exchange + Forefront  Better Together Security Summary </vt:lpstr>
      <vt:lpstr>More Info….</vt:lpstr>
      <vt:lpstr>Additional Sessions</vt:lpstr>
      <vt:lpstr>Slide 43</vt:lpstr>
      <vt:lpstr>Please Complete An Evaluation Form Your input is important!</vt:lpstr>
      <vt:lpstr>Slide 45</vt:lpstr>
      <vt:lpstr>Slide 46</vt:lpstr>
      <vt:lpstr>Content Filter Updates</vt:lpstr>
      <vt:lpstr>Secure Messaging – The Road Ahead</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alexni</dc:creator>
  <dc:description>tech·ed europe 2009</dc:description>
  <cp:lastModifiedBy>cn_user</cp:lastModifiedBy>
  <cp:revision>87</cp:revision>
  <dcterms:created xsi:type="dcterms:W3CDTF">2009-10-22T16:23:46Z</dcterms:created>
  <dcterms:modified xsi:type="dcterms:W3CDTF">2009-11-10T11:12:47Z</dcterms:modified>
</cp:coreProperties>
</file>