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 id="2147483707" r:id="rId3"/>
    <p:sldMasterId id="2147483709" r:id="rId4"/>
  </p:sldMasterIdLst>
  <p:notesMasterIdLst>
    <p:notesMasterId r:id="rId63"/>
  </p:notesMasterIdLst>
  <p:handoutMasterIdLst>
    <p:handoutMasterId r:id="rId64"/>
  </p:handoutMasterIdLst>
  <p:sldIdLst>
    <p:sldId id="283" r:id="rId5"/>
    <p:sldId id="284" r:id="rId6"/>
    <p:sldId id="285" r:id="rId7"/>
    <p:sldId id="286" r:id="rId8"/>
    <p:sldId id="287" r:id="rId9"/>
    <p:sldId id="323" r:id="rId10"/>
    <p:sldId id="357" r:id="rId11"/>
    <p:sldId id="370" r:id="rId12"/>
    <p:sldId id="371" r:id="rId13"/>
    <p:sldId id="372" r:id="rId14"/>
    <p:sldId id="373" r:id="rId15"/>
    <p:sldId id="375" r:id="rId16"/>
    <p:sldId id="374" r:id="rId17"/>
    <p:sldId id="387" r:id="rId18"/>
    <p:sldId id="388" r:id="rId19"/>
    <p:sldId id="389" r:id="rId20"/>
    <p:sldId id="376" r:id="rId21"/>
    <p:sldId id="363" r:id="rId22"/>
    <p:sldId id="364" r:id="rId23"/>
    <p:sldId id="366" r:id="rId24"/>
    <p:sldId id="367" r:id="rId25"/>
    <p:sldId id="368" r:id="rId26"/>
    <p:sldId id="369" r:id="rId27"/>
    <p:sldId id="390" r:id="rId28"/>
    <p:sldId id="391" r:id="rId29"/>
    <p:sldId id="392" r:id="rId30"/>
    <p:sldId id="393" r:id="rId31"/>
    <p:sldId id="394" r:id="rId32"/>
    <p:sldId id="395" r:id="rId33"/>
    <p:sldId id="401" r:id="rId34"/>
    <p:sldId id="396" r:id="rId35"/>
    <p:sldId id="403" r:id="rId36"/>
    <p:sldId id="397" r:id="rId37"/>
    <p:sldId id="405" r:id="rId38"/>
    <p:sldId id="398" r:id="rId39"/>
    <p:sldId id="402" r:id="rId40"/>
    <p:sldId id="399" r:id="rId41"/>
    <p:sldId id="400" r:id="rId42"/>
    <p:sldId id="291" r:id="rId43"/>
    <p:sldId id="293" r:id="rId44"/>
    <p:sldId id="294" r:id="rId45"/>
    <p:sldId id="346" r:id="rId46"/>
    <p:sldId id="298" r:id="rId47"/>
    <p:sldId id="342" r:id="rId48"/>
    <p:sldId id="343" r:id="rId49"/>
    <p:sldId id="337" r:id="rId50"/>
    <p:sldId id="362" r:id="rId51"/>
    <p:sldId id="359" r:id="rId52"/>
    <p:sldId id="360" r:id="rId53"/>
    <p:sldId id="361" r:id="rId54"/>
    <p:sldId id="404" r:id="rId55"/>
    <p:sldId id="315" r:id="rId56"/>
    <p:sldId id="316" r:id="rId57"/>
    <p:sldId id="317" r:id="rId58"/>
    <p:sldId id="319" r:id="rId59"/>
    <p:sldId id="407" r:id="rId60"/>
    <p:sldId id="408" r:id="rId61"/>
    <p:sldId id="321" r:id="rId6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808" autoAdjust="0"/>
    <p:restoredTop sz="86812" autoAdjust="0"/>
  </p:normalViewPr>
  <p:slideViewPr>
    <p:cSldViewPr snapToGrid="0">
      <p:cViewPr>
        <p:scale>
          <a:sx n="100" d="100"/>
          <a:sy n="100" d="100"/>
        </p:scale>
        <p:origin x="-606" y="-43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6852"/>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sia302_mills.pptx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180"/>
            <a:ext cx="5486400" cy="4114801"/>
          </a:xfrm>
          <a:prstGeom prst="rect">
            <a:avLst/>
          </a:prstGeom>
        </p:spPr>
        <p:txBody>
          <a:bodyPr lIns="89638" tIns="44819" rIns="89638" bIns="44819">
            <a:normAutofit fontScale="70000" lnSpcReduction="20000"/>
          </a:bodyPr>
          <a:lstStyle/>
          <a:p>
            <a:pPr>
              <a:lnSpc>
                <a:spcPct val="115000"/>
              </a:lnSpc>
              <a:spcAft>
                <a:spcPts val="980"/>
              </a:spcAft>
            </a:pPr>
            <a:endParaRPr lang="en-US" sz="900" dirty="0">
              <a:latin typeface="Segoe"/>
            </a:endParaRPr>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Segoe" pitchFamily="34" charset="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6"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1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3.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21.xml"/><Relationship Id="rId16" Type="http://schemas.openxmlformats.org/officeDocument/2006/relationships/image" Target="../media/image34.png"/><Relationship Id="rId1" Type="http://schemas.openxmlformats.org/officeDocument/2006/relationships/slideLayout" Target="../slideLayouts/slideLayout8.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16.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27.png"/><Relationship Id="rId14" Type="http://schemas.openxmlformats.org/officeDocument/2006/relationships/image" Target="../media/image32.png"/></Relationships>
</file>

<file path=ppt/slides/_rels/slide22.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32.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png"/><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16.png"/><Relationship Id="rId9" Type="http://schemas.openxmlformats.org/officeDocument/2006/relationships/image" Target="../media/image28.png"/><Relationship Id="rId14" Type="http://schemas.openxmlformats.org/officeDocument/2006/relationships/image" Target="../media/image33.png"/></Relationships>
</file>

<file path=ppt/slides/_rels/slide2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32.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png"/><Relationship Id="rId10" Type="http://schemas.openxmlformats.org/officeDocument/2006/relationships/image" Target="../media/image29.png"/><Relationship Id="rId4" Type="http://schemas.openxmlformats.org/officeDocument/2006/relationships/image" Target="../media/image16.png"/><Relationship Id="rId9" Type="http://schemas.openxmlformats.org/officeDocument/2006/relationships/image" Target="../media/image28.png"/><Relationship Id="rId1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4.png"/><Relationship Id="rId3" Type="http://schemas.openxmlformats.org/officeDocument/2006/relationships/image" Target="../media/image26.png"/><Relationship Id="rId7" Type="http://schemas.openxmlformats.org/officeDocument/2006/relationships/image" Target="../media/image27.png"/><Relationship Id="rId12" Type="http://schemas.openxmlformats.org/officeDocument/2006/relationships/image" Target="../media/image13.png"/><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24.png"/><Relationship Id="rId11" Type="http://schemas.openxmlformats.org/officeDocument/2006/relationships/image" Target="../media/image23.png"/><Relationship Id="rId5" Type="http://schemas.openxmlformats.org/officeDocument/2006/relationships/image" Target="../media/image29.png"/><Relationship Id="rId10"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31.png"/><Relationship Id="rId14" Type="http://schemas.openxmlformats.org/officeDocument/2006/relationships/image" Target="../media/image16.png"/></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3.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44.xml"/><Relationship Id="rId16" Type="http://schemas.openxmlformats.org/officeDocument/2006/relationships/image" Target="../media/image34.png"/><Relationship Id="rId1" Type="http://schemas.openxmlformats.org/officeDocument/2006/relationships/slideLayout" Target="../slideLayouts/slideLayout8.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16.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27.png"/><Relationship Id="rId14" Type="http://schemas.openxmlformats.org/officeDocument/2006/relationships/image" Target="../media/image32.png"/></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40.png"/></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hyperlink" Target="http://microsoft.com/technet" TargetMode="External"/><Relationship Id="rId3" Type="http://schemas.openxmlformats.org/officeDocument/2006/relationships/image" Target="../media/image41.png"/><Relationship Id="rId7" Type="http://schemas.openxmlformats.org/officeDocument/2006/relationships/image" Target="../media/image43.png"/><Relationship Id="rId12" Type="http://schemas.openxmlformats.org/officeDocument/2006/relationships/image" Target="../media/image46.emf"/><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5.png"/><Relationship Id="rId5" Type="http://schemas.openxmlformats.org/officeDocument/2006/relationships/hyperlink" Target="http://www.microsoft.com/" TargetMode="External"/><Relationship Id="rId10" Type="http://schemas.openxmlformats.org/officeDocument/2006/relationships/image" Target="../media/image44.emf"/><Relationship Id="rId4" Type="http://schemas.openxmlformats.org/officeDocument/2006/relationships/hyperlink" Target="http://microsoft.com/msdn" TargetMode="External"/><Relationship Id="rId9" Type="http://schemas.openxmlformats.org/officeDocument/2006/relationships/hyperlink" Target="http://www.microsoft.com/teched"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blogs.msdn.com/imex" TargetMode="External"/><Relationship Id="rId2" Type="http://schemas.openxmlformats.org/officeDocument/2006/relationships/notesSlide" Target="../notesSlides/notesSlide55.xml"/><Relationship Id="rId1" Type="http://schemas.openxmlformats.org/officeDocument/2006/relationships/slideLayout" Target="../slideLayouts/slideLayout3.xml"/><Relationship Id="rId6" Type="http://schemas.openxmlformats.org/officeDocument/2006/relationships/hyperlink" Target="http://social.technet.microsoft.com/Forums/en-US/identitylifecyclemanager/threads" TargetMode="External"/><Relationship Id="rId5" Type="http://schemas.openxmlformats.org/officeDocument/2006/relationships/hyperlink" Target="http://blogs.technet.com/identitymanagement/" TargetMode="External"/><Relationship Id="rId4" Type="http://schemas.openxmlformats.org/officeDocument/2006/relationships/hyperlink" Target="http://blogs.technet.com/doittoit/"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2"/>
          <p:cNvSpPr>
            <a:spLocks noGrp="1"/>
          </p:cNvSpPr>
          <p:nvPr>
            <p:ph type="title"/>
          </p:nvPr>
        </p:nvSpPr>
        <p:spPr/>
        <p:txBody>
          <a:bodyPr vert="horz" wrap="square" lIns="0" tIns="0" rIns="0" bIns="0" rtlCol="0" anchor="t">
            <a:spAutoFit/>
          </a:bodyPr>
          <a:lstStyle/>
          <a:p>
            <a:r>
              <a:rPr lang="en-GB" dirty="0" smtClean="0"/>
              <a:t>Define The Problem for MSIT</a:t>
            </a:r>
            <a:endParaRPr lang="en-GB" dirty="0"/>
          </a:p>
        </p:txBody>
      </p:sp>
      <p:sp>
        <p:nvSpPr>
          <p:cNvPr id="7" name="Rectangle 6"/>
          <p:cNvSpPr/>
          <p:nvPr/>
        </p:nvSpPr>
        <p:spPr bwMode="auto">
          <a:xfrm>
            <a:off x="0" y="1816928"/>
            <a:ext cx="9144000" cy="1307939"/>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r>
              <a:rPr lang="en-US" sz="2400" dirty="0" smtClean="0">
                <a:solidFill>
                  <a:schemeClr val="tx1"/>
                </a:solidFill>
              </a:rPr>
              <a:t>The company incurs a significant </a:t>
            </a:r>
            <a:br>
              <a:rPr lang="en-US" sz="2400" dirty="0" smtClean="0">
                <a:solidFill>
                  <a:schemeClr val="tx1"/>
                </a:solidFill>
              </a:rPr>
            </a:br>
            <a:r>
              <a:rPr lang="en-US" sz="2400" dirty="0" smtClean="0">
                <a:solidFill>
                  <a:schemeClr val="tx1"/>
                </a:solidFill>
              </a:rPr>
              <a:t>cost in managing credentials for </a:t>
            </a:r>
            <a:br>
              <a:rPr lang="en-US" sz="2400" dirty="0" smtClean="0">
                <a:solidFill>
                  <a:schemeClr val="tx1"/>
                </a:solidFill>
              </a:rPr>
            </a:br>
            <a:r>
              <a:rPr lang="en-US" sz="2400" dirty="0" smtClean="0">
                <a:solidFill>
                  <a:schemeClr val="tx1"/>
                </a:solidFill>
              </a:rPr>
              <a:t>employees and contractors</a:t>
            </a:r>
          </a:p>
        </p:txBody>
      </p:sp>
      <p:sp>
        <p:nvSpPr>
          <p:cNvPr id="8" name="Rounded Rectangle 7"/>
          <p:cNvSpPr/>
          <p:nvPr/>
        </p:nvSpPr>
        <p:spPr bwMode="auto">
          <a:xfrm>
            <a:off x="4680286" y="1623356"/>
            <a:ext cx="4307305" cy="1695082"/>
          </a:xfrm>
          <a:prstGeom prst="roundRect">
            <a:avLst/>
          </a:prstGeom>
          <a:solidFill>
            <a:schemeClr val="bg1">
              <a:lumMod val="65000"/>
              <a:lumOff val="35000"/>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ounded Rectangle 9"/>
          <p:cNvSpPr/>
          <p:nvPr/>
        </p:nvSpPr>
        <p:spPr bwMode="auto">
          <a:xfrm>
            <a:off x="4759229" y="1688621"/>
            <a:ext cx="4149418" cy="1564553"/>
          </a:xfrm>
          <a:prstGeom prst="roundRect">
            <a:avLst/>
          </a:prstGeom>
          <a:solidFill>
            <a:srgbClr val="FF0000">
              <a:alpha val="40000"/>
            </a:srgb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42,000  </a:t>
            </a:r>
            <a:r>
              <a:rPr lang="en-US" sz="2800" b="1" dirty="0" smtClean="0">
                <a:solidFill>
                  <a:srgbClr val="FFFFFF"/>
                </a:solidFill>
                <a:effectLst>
                  <a:outerShdw blurRad="38100" dist="38100" dir="2700000" algn="tl">
                    <a:srgbClr val="000000">
                      <a:alpha val="43137"/>
                    </a:srgbClr>
                  </a:outerShdw>
                </a:effectLst>
                <a:latin typeface="Calibri" pitchFamily="34" charset="0"/>
              </a:rPr>
              <a:t>X</a:t>
            </a:r>
            <a:r>
              <a:rPr lang="en-US" sz="2400" dirty="0" smtClean="0">
                <a:solidFill>
                  <a:srgbClr val="FFFFFF"/>
                </a:solidFill>
                <a:effectLst>
                  <a:outerShdw blurRad="38100" dist="38100" dir="2700000" algn="tl">
                    <a:srgbClr val="000000">
                      <a:alpha val="43137"/>
                    </a:srgbClr>
                  </a:outerShdw>
                </a:effectLst>
                <a:latin typeface="Calibri" pitchFamily="34" charset="0"/>
              </a:rPr>
              <a:t>  $20  </a:t>
            </a:r>
            <a:r>
              <a:rPr lang="en-US" sz="3200" b="1" dirty="0" smtClean="0">
                <a:solidFill>
                  <a:srgbClr val="FFFFFF"/>
                </a:solidFill>
                <a:effectLst>
                  <a:outerShdw blurRad="38100" dist="38100" dir="2700000" algn="tl">
                    <a:srgbClr val="000000">
                      <a:alpha val="43137"/>
                    </a:srgbClr>
                  </a:outerShdw>
                </a:effectLst>
                <a:latin typeface="Calibri" pitchFamily="34" charset="0"/>
              </a:rPr>
              <a:t>=  </a:t>
            </a:r>
            <a:r>
              <a:rPr lang="en-US" sz="2800" b="1" dirty="0" smtClean="0">
                <a:solidFill>
                  <a:srgbClr val="FFFFFF"/>
                </a:solidFill>
                <a:effectLst>
                  <a:outerShdw blurRad="38100" dist="38100" dir="2700000" algn="tl">
                    <a:srgbClr val="000000">
                      <a:alpha val="43137"/>
                    </a:srgbClr>
                  </a:outerShdw>
                </a:effectLst>
                <a:latin typeface="Calibri" pitchFamily="34" charset="0"/>
              </a:rPr>
              <a:t>$850,000</a:t>
            </a:r>
            <a:r>
              <a:rPr lang="en-US" sz="2000" dirty="0" smtClean="0">
                <a:solidFill>
                  <a:srgbClr val="FFFFFF"/>
                </a:solidFill>
                <a:effectLst>
                  <a:outerShdw blurRad="38100" dist="38100" dir="2700000" algn="tl">
                    <a:srgbClr val="000000">
                      <a:alpha val="43137"/>
                    </a:srgbClr>
                  </a:outerShdw>
                </a:effectLst>
                <a:latin typeface="Calibri" pitchFamily="34" charset="0"/>
              </a:rPr>
              <a:t> </a:t>
            </a:r>
          </a:p>
        </p:txBody>
      </p:sp>
      <p:sp>
        <p:nvSpPr>
          <p:cNvPr id="15" name="Rectangle 14"/>
          <p:cNvSpPr/>
          <p:nvPr/>
        </p:nvSpPr>
        <p:spPr bwMode="auto">
          <a:xfrm>
            <a:off x="0" y="3765839"/>
            <a:ext cx="9144000" cy="1307939"/>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r>
              <a:rPr lang="en-US" sz="2400" dirty="0" smtClean="0">
                <a:solidFill>
                  <a:schemeClr val="tx1"/>
                </a:solidFill>
              </a:rPr>
              <a:t>Soft costs – Melissa is unproductive </a:t>
            </a:r>
            <a:br>
              <a:rPr lang="en-US" sz="2400" dirty="0" smtClean="0">
                <a:solidFill>
                  <a:schemeClr val="tx1"/>
                </a:solidFill>
              </a:rPr>
            </a:br>
            <a:r>
              <a:rPr lang="en-US" sz="2400" dirty="0" smtClean="0">
                <a:solidFill>
                  <a:schemeClr val="tx1"/>
                </a:solidFill>
              </a:rPr>
              <a:t>for 15 minutes while waiting to get her </a:t>
            </a:r>
          </a:p>
          <a:p>
            <a:r>
              <a:rPr lang="en-US" sz="2400" dirty="0" smtClean="0">
                <a:solidFill>
                  <a:schemeClr val="tx1"/>
                </a:solidFill>
              </a:rPr>
              <a:t>password reset</a:t>
            </a:r>
          </a:p>
        </p:txBody>
      </p:sp>
      <p:pic>
        <p:nvPicPr>
          <p:cNvPr id="2050" name="Picture 2" descr="C:\Documents and Settings\Pennie\My Documents\ACERDATA (D)\Pennie's documents\MS Image\Shapes and Graphics\Windows_Vista_Icons_ for_Marketing_use\MaleUser.png"/>
          <p:cNvPicPr>
            <a:picLocks noChangeAspect="1" noChangeArrowheads="1"/>
          </p:cNvPicPr>
          <p:nvPr/>
        </p:nvPicPr>
        <p:blipFill>
          <a:blip r:embed="rId3"/>
          <a:srcRect/>
          <a:stretch>
            <a:fillRect/>
          </a:stretch>
        </p:blipFill>
        <p:spPr bwMode="auto">
          <a:xfrm>
            <a:off x="6156158" y="1790426"/>
            <a:ext cx="858253" cy="858253"/>
          </a:xfrm>
          <a:prstGeom prst="rect">
            <a:avLst/>
          </a:prstGeom>
          <a:noFill/>
        </p:spPr>
      </p:pic>
      <p:sp>
        <p:nvSpPr>
          <p:cNvPr id="27" name="Rounded Rectangle 26"/>
          <p:cNvSpPr/>
          <p:nvPr/>
        </p:nvSpPr>
        <p:spPr bwMode="auto">
          <a:xfrm>
            <a:off x="4836697" y="1982931"/>
            <a:ext cx="1203157" cy="421105"/>
          </a:xfrm>
          <a:prstGeom prst="roundRect">
            <a:avLst>
              <a:gd name="adj" fmla="val 25239"/>
            </a:avLst>
          </a:prstGeom>
          <a:gradFill flip="none" rotWithShape="1">
            <a:gsLst>
              <a:gs pos="0">
                <a:srgbClr val="C00000">
                  <a:alpha val="60000"/>
                </a:srgbClr>
              </a:gs>
              <a:gs pos="50000">
                <a:srgbClr val="FF0000">
                  <a:shade val="67500"/>
                  <a:satMod val="115000"/>
                  <a:alpha val="0"/>
                </a:srgbClr>
              </a:gs>
              <a:gs pos="100000">
                <a:srgbClr val="C00000">
                  <a:alpha val="60000"/>
                </a:srgbClr>
              </a:gs>
            </a:gsLst>
            <a:lin ang="0" scaled="1"/>
            <a:tileRect/>
          </a:gra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0" tIns="45718" rIns="0" bIns="45718" numCol="1" rtlCol="0" anchor="ctr" anchorCtr="0" compatLnSpc="1">
            <a:prstTxWarp prst="textNoShape">
              <a:avLst/>
            </a:prstTxWarp>
          </a:bodyPr>
          <a:lstStyle/>
          <a:p>
            <a:pPr algn="ctr"/>
            <a:r>
              <a:rPr lang="en-US" dirty="0" smtClean="0">
                <a:solidFill>
                  <a:schemeClr val="tx1"/>
                </a:solidFill>
              </a:rPr>
              <a:t>Resets/Year</a:t>
            </a:r>
            <a:endParaRPr lang="en-US" dirty="0">
              <a:solidFill>
                <a:schemeClr val="tx1"/>
              </a:solidFill>
            </a:endParaRPr>
          </a:p>
        </p:txBody>
      </p:sp>
      <p:cxnSp>
        <p:nvCxnSpPr>
          <p:cNvPr id="29" name="Straight Connector 28"/>
          <p:cNvCxnSpPr/>
          <p:nvPr/>
        </p:nvCxnSpPr>
        <p:spPr>
          <a:xfrm rot="5400000">
            <a:off x="5301115" y="2577294"/>
            <a:ext cx="274320" cy="1588"/>
          </a:xfrm>
          <a:prstGeom prst="line">
            <a:avLst/>
          </a:prstGeom>
          <a:ln w="41275" cap="rnd">
            <a:gradFill flip="none" rotWithShape="1">
              <a:gsLst>
                <a:gs pos="0">
                  <a:schemeClr val="tx1">
                    <a:lumMod val="75000"/>
                  </a:schemeClr>
                </a:gs>
                <a:gs pos="50000">
                  <a:schemeClr val="tx1">
                    <a:lumMod val="75000"/>
                  </a:schemeClr>
                </a:gs>
                <a:gs pos="100000">
                  <a:schemeClr val="accent1">
                    <a:tint val="23500"/>
                    <a:satMod val="160000"/>
                    <a:alpha val="0"/>
                  </a:schemeClr>
                </a:gs>
              </a:gsLst>
              <a:lin ang="0" scaled="1"/>
              <a:tileRect/>
            </a:gradFill>
            <a:prstDash val="sysDot"/>
          </a:ln>
        </p:spPr>
        <p:style>
          <a:lnRef idx="1">
            <a:schemeClr val="accent1"/>
          </a:lnRef>
          <a:fillRef idx="0">
            <a:schemeClr val="accent1"/>
          </a:fillRef>
          <a:effectRef idx="0">
            <a:schemeClr val="accent1"/>
          </a:effectRef>
          <a:fontRef idx="minor">
            <a:schemeClr val="tx1"/>
          </a:fontRef>
        </p:style>
      </p:cxnSp>
      <p:pic>
        <p:nvPicPr>
          <p:cNvPr id="2052" name="Picture 4" descr="C:\Documents and Settings\Pennie\My Documents\ACERDATA (D)\Pennie's documents\MS Image\Shapes and Graphics\MSN Illustration Icon\money coin icon.png"/>
          <p:cNvPicPr>
            <a:picLocks noChangeAspect="1" noChangeArrowheads="1"/>
          </p:cNvPicPr>
          <p:nvPr/>
        </p:nvPicPr>
        <p:blipFill>
          <a:blip r:embed="rId4"/>
          <a:srcRect/>
          <a:stretch>
            <a:fillRect/>
          </a:stretch>
        </p:blipFill>
        <p:spPr bwMode="auto">
          <a:xfrm>
            <a:off x="7676148" y="1897518"/>
            <a:ext cx="745957" cy="634857"/>
          </a:xfrm>
          <a:prstGeom prst="rect">
            <a:avLst/>
          </a:prstGeom>
          <a:noFill/>
        </p:spPr>
      </p:pic>
      <p:sp>
        <p:nvSpPr>
          <p:cNvPr id="34" name="Rounded Rectangle 33"/>
          <p:cNvSpPr/>
          <p:nvPr/>
        </p:nvSpPr>
        <p:spPr bwMode="auto">
          <a:xfrm>
            <a:off x="5521124" y="3581406"/>
            <a:ext cx="3466467" cy="1695082"/>
          </a:xfrm>
          <a:prstGeom prst="roundRect">
            <a:avLst/>
          </a:prstGeom>
          <a:solidFill>
            <a:schemeClr val="bg1">
              <a:lumMod val="65000"/>
              <a:lumOff val="35000"/>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5" name="Rounded Rectangle 34"/>
          <p:cNvSpPr/>
          <p:nvPr/>
        </p:nvSpPr>
        <p:spPr bwMode="auto">
          <a:xfrm>
            <a:off x="5584657" y="3646671"/>
            <a:ext cx="3339401" cy="1564553"/>
          </a:xfrm>
          <a:prstGeom prst="roundRect">
            <a:avLst/>
          </a:prstGeom>
          <a:solidFill>
            <a:srgbClr val="FF0000">
              <a:alpha val="40000"/>
            </a:srgb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r>
              <a:rPr lang="en-US" sz="3200" b="1" dirty="0" smtClean="0">
                <a:solidFill>
                  <a:srgbClr val="FFFFFF"/>
                </a:solidFill>
                <a:effectLst>
                  <a:outerShdw blurRad="38100" dist="38100" dir="2700000" algn="tl">
                    <a:srgbClr val="000000">
                      <a:alpha val="43137"/>
                    </a:srgbClr>
                  </a:outerShdw>
                </a:effectLst>
                <a:latin typeface="Calibri" pitchFamily="34" charset="0"/>
              </a:rPr>
              <a:t>=  </a:t>
            </a:r>
            <a:r>
              <a:rPr lang="en-US" sz="2800" b="1" dirty="0" smtClean="0">
                <a:solidFill>
                  <a:srgbClr val="FFFFFF"/>
                </a:solidFill>
                <a:effectLst>
                  <a:outerShdw blurRad="38100" dist="38100" dir="2700000" algn="tl">
                    <a:srgbClr val="000000">
                      <a:alpha val="43137"/>
                    </a:srgbClr>
                  </a:outerShdw>
                </a:effectLst>
                <a:latin typeface="Calibri" pitchFamily="34" charset="0"/>
              </a:rPr>
              <a:t>$600,000</a:t>
            </a:r>
            <a:r>
              <a:rPr lang="en-US" sz="2800" dirty="0" smtClean="0">
                <a:solidFill>
                  <a:srgbClr val="FFFFFF"/>
                </a:solidFill>
                <a:effectLst>
                  <a:outerShdw blurRad="38100" dist="38100" dir="2700000" algn="tl">
                    <a:srgbClr val="000000">
                      <a:alpha val="43137"/>
                    </a:srgbClr>
                  </a:outerShdw>
                </a:effectLst>
                <a:latin typeface="Calibri" pitchFamily="34" charset="0"/>
              </a:rPr>
              <a:t> </a:t>
            </a:r>
          </a:p>
        </p:txBody>
      </p:sp>
      <p:grpSp>
        <p:nvGrpSpPr>
          <p:cNvPr id="2" name="Group 46"/>
          <p:cNvGrpSpPr/>
          <p:nvPr/>
        </p:nvGrpSpPr>
        <p:grpSpPr>
          <a:xfrm>
            <a:off x="5569518" y="3755987"/>
            <a:ext cx="1337675" cy="1455518"/>
            <a:chOff x="5569518" y="3070184"/>
            <a:chExt cx="1337675" cy="1455518"/>
          </a:xfrm>
        </p:grpSpPr>
        <p:pic>
          <p:nvPicPr>
            <p:cNvPr id="2054" name="Picture 6" descr="C:\Documents and Settings\Pennie\My Documents\ACERDATA (D)\Pennie's documents\MS Image\Shapes and Graphics\Windows_Vista_Icons_ for_Marketing_use\efficient.png"/>
            <p:cNvPicPr>
              <a:picLocks noChangeAspect="1" noChangeArrowheads="1"/>
            </p:cNvPicPr>
            <p:nvPr/>
          </p:nvPicPr>
          <p:blipFill>
            <a:blip r:embed="rId5"/>
            <a:srcRect/>
            <a:stretch>
              <a:fillRect/>
            </a:stretch>
          </p:blipFill>
          <p:spPr bwMode="auto">
            <a:xfrm>
              <a:off x="6169305" y="3070184"/>
              <a:ext cx="737888" cy="737888"/>
            </a:xfrm>
            <a:prstGeom prst="rect">
              <a:avLst/>
            </a:prstGeom>
            <a:noFill/>
          </p:spPr>
        </p:pic>
        <p:pic>
          <p:nvPicPr>
            <p:cNvPr id="2053" name="Picture 5" descr="C:\Documents and Settings\Pennie\My Documents\ACERDATA (D)\Pennie's documents\MS Image\Shapes and Graphics\Windows_Vista_Icons_ for_Marketing_use\FemaleUser.png"/>
            <p:cNvPicPr>
              <a:picLocks noChangeAspect="1" noChangeArrowheads="1"/>
            </p:cNvPicPr>
            <p:nvPr/>
          </p:nvPicPr>
          <p:blipFill>
            <a:blip r:embed="rId6"/>
            <a:srcRect/>
            <a:stretch>
              <a:fillRect/>
            </a:stretch>
          </p:blipFill>
          <p:spPr bwMode="auto">
            <a:xfrm>
              <a:off x="5569518" y="3287210"/>
              <a:ext cx="1196430" cy="1238492"/>
            </a:xfrm>
            <a:prstGeom prst="rect">
              <a:avLst/>
            </a:prstGeom>
            <a:noFill/>
          </p:spPr>
        </p:pic>
      </p:grpSp>
      <p:sp>
        <p:nvSpPr>
          <p:cNvPr id="39" name="Rectangle 38"/>
          <p:cNvSpPr/>
          <p:nvPr/>
        </p:nvSpPr>
        <p:spPr>
          <a:xfrm>
            <a:off x="7585562" y="4613045"/>
            <a:ext cx="1086516" cy="590931"/>
          </a:xfrm>
          <a:prstGeom prst="rect">
            <a:avLst/>
          </a:prstGeom>
        </p:spPr>
        <p:txBody>
          <a:bodyPr wrap="none">
            <a:spAutoFit/>
          </a:bodyPr>
          <a:lstStyle/>
          <a:p>
            <a:pPr algn="ctr">
              <a:lnSpc>
                <a:spcPct val="90000"/>
              </a:lnSpc>
            </a:pPr>
            <a:r>
              <a:rPr lang="en-US" dirty="0" smtClean="0"/>
              <a:t>per year</a:t>
            </a:r>
            <a:br>
              <a:rPr lang="en-US" dirty="0" smtClean="0"/>
            </a:br>
            <a:r>
              <a:rPr lang="en-US" dirty="0" smtClean="0"/>
              <a:t>in savings</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381000" y="230188"/>
            <a:ext cx="8382000" cy="553998"/>
          </a:xfrm>
        </p:spPr>
        <p:txBody>
          <a:bodyPr vert="horz" wrap="square" lIns="0" tIns="0" rIns="0" bIns="0" rtlCol="0" anchor="t">
            <a:spAutoFit/>
          </a:bodyPr>
          <a:lstStyle/>
          <a:p>
            <a:r>
              <a:rPr sz="4000" dirty="0"/>
              <a:t>Scenario Overview – Group Management</a:t>
            </a:r>
          </a:p>
        </p:txBody>
      </p:sp>
      <p:sp>
        <p:nvSpPr>
          <p:cNvPr id="9" name="Rectangle 8"/>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Isosceles Triangle 9"/>
          <p:cNvSpPr/>
          <p:nvPr/>
        </p:nvSpPr>
        <p:spPr bwMode="auto">
          <a:xfrm rot="16200000" flipH="1">
            <a:off x="3119380" y="3846186"/>
            <a:ext cx="2754778" cy="2349665"/>
          </a:xfrm>
          <a:prstGeom prst="triangle">
            <a:avLst/>
          </a:prstGeom>
          <a:gradFill flip="none" rotWithShape="1">
            <a:gsLst>
              <a:gs pos="0">
                <a:schemeClr val="accent2">
                  <a:shade val="30000"/>
                  <a:satMod val="115000"/>
                  <a:alpha val="0"/>
                </a:schemeClr>
              </a:gs>
              <a:gs pos="50000">
                <a:schemeClr val="accent3">
                  <a:alpha val="30000"/>
                </a:schemeClr>
              </a:gs>
              <a:gs pos="100000">
                <a:schemeClr val="accent3">
                  <a:alpha val="80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1" name="Snip Single Corner Rectangle 10"/>
          <p:cNvSpPr/>
          <p:nvPr/>
        </p:nvSpPr>
        <p:spPr bwMode="auto">
          <a:xfrm>
            <a:off x="0" y="1013490"/>
            <a:ext cx="8866208" cy="1572322"/>
          </a:xfrm>
          <a:prstGeom prst="snip1Rect">
            <a:avLst>
              <a:gd name="adj" fmla="val 42231"/>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2" name="Snip Single Corner Rectangle 11"/>
          <p:cNvSpPr/>
          <p:nvPr/>
        </p:nvSpPr>
        <p:spPr bwMode="auto">
          <a:xfrm>
            <a:off x="-1" y="1102699"/>
            <a:ext cx="8775853" cy="1483113"/>
          </a:xfrm>
          <a:prstGeom prst="snip1Rect">
            <a:avLst>
              <a:gd name="adj" fmla="val 42231"/>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lvl="0" fontAlgn="base">
              <a:spcBef>
                <a:spcPct val="0"/>
              </a:spcBef>
              <a:spcAft>
                <a:spcPct val="0"/>
              </a:spcAft>
              <a:defRPr/>
            </a:pPr>
            <a:r>
              <a:rPr lang="en-US" sz="2000" dirty="0" smtClean="0">
                <a:solidFill>
                  <a:schemeClr val="tx1"/>
                </a:solidFill>
              </a:rPr>
              <a:t>Melissa Meyers has now started her job as an Analyst in </a:t>
            </a:r>
            <a:br>
              <a:rPr lang="en-US" sz="2000" dirty="0" smtClean="0">
                <a:solidFill>
                  <a:schemeClr val="tx1"/>
                </a:solidFill>
              </a:rPr>
            </a:br>
            <a:r>
              <a:rPr lang="en-US" sz="2000" dirty="0" smtClean="0">
                <a:solidFill>
                  <a:schemeClr val="tx1"/>
                </a:solidFill>
              </a:rPr>
              <a:t>the Finance department.  As part of her daily </a:t>
            </a:r>
            <a:br>
              <a:rPr lang="en-US" sz="2000" dirty="0" smtClean="0">
                <a:solidFill>
                  <a:schemeClr val="tx1"/>
                </a:solidFill>
              </a:rPr>
            </a:br>
            <a:r>
              <a:rPr lang="en-US" sz="2000" dirty="0" smtClean="0">
                <a:solidFill>
                  <a:schemeClr val="tx1"/>
                </a:solidFill>
              </a:rPr>
              <a:t>tasks she will need to join new groups as well as manage </a:t>
            </a:r>
            <a:br>
              <a:rPr lang="en-US" sz="2000" dirty="0" smtClean="0">
                <a:solidFill>
                  <a:schemeClr val="tx1"/>
                </a:solidFill>
              </a:rPr>
            </a:br>
            <a:r>
              <a:rPr lang="en-US" sz="2000" dirty="0" smtClean="0">
                <a:solidFill>
                  <a:schemeClr val="tx1"/>
                </a:solidFill>
              </a:rPr>
              <a:t>her own project related groups.</a:t>
            </a:r>
          </a:p>
          <a:p>
            <a:pPr lvl="0" fontAlgn="base">
              <a:spcBef>
                <a:spcPct val="0"/>
              </a:spcBef>
              <a:spcAft>
                <a:spcPct val="0"/>
              </a:spcAft>
              <a:defRPr/>
            </a:pPr>
            <a:endParaRPr lang="en-US" sz="2000" dirty="0" smtClean="0">
              <a:solidFill>
                <a:schemeClr val="tx1"/>
              </a:solidFill>
            </a:endParaRPr>
          </a:p>
        </p:txBody>
      </p:sp>
      <p:sp>
        <p:nvSpPr>
          <p:cNvPr id="14" name="Rounded Rectangle 13"/>
          <p:cNvSpPr/>
          <p:nvPr/>
        </p:nvSpPr>
        <p:spPr bwMode="auto">
          <a:xfrm>
            <a:off x="1427355" y="5566577"/>
            <a:ext cx="7560527" cy="1170878"/>
          </a:xfrm>
          <a:prstGeom prst="roundRect">
            <a:avLst>
              <a:gd name="adj" fmla="val 24748"/>
            </a:avLst>
          </a:prstGeom>
          <a:gradFill flip="none" rotWithShape="1">
            <a:gsLst>
              <a:gs pos="0">
                <a:schemeClr val="accent2">
                  <a:shade val="30000"/>
                  <a:satMod val="115000"/>
                  <a:alpha val="0"/>
                </a:schemeClr>
              </a:gs>
              <a:gs pos="50000">
                <a:schemeClr val="bg1">
                  <a:lumMod val="75000"/>
                  <a:lumOff val="25000"/>
                  <a:alpha val="16000"/>
                </a:schemeClr>
              </a:gs>
              <a:gs pos="100000">
                <a:schemeClr val="bg1">
                  <a:lumMod val="50000"/>
                  <a:lumOff val="50000"/>
                  <a:alpha val="43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5" name="Rounded Rectangle 14"/>
          <p:cNvSpPr/>
          <p:nvPr/>
        </p:nvSpPr>
        <p:spPr bwMode="auto">
          <a:xfrm>
            <a:off x="1706136" y="3479181"/>
            <a:ext cx="3237570" cy="3083666"/>
          </a:xfrm>
          <a:prstGeom prst="roundRect">
            <a:avLst>
              <a:gd name="adj" fmla="val 7831"/>
            </a:avLst>
          </a:prstGeom>
          <a:gradFill flip="none" rotWithShape="1">
            <a:gsLst>
              <a:gs pos="0">
                <a:schemeClr val="bg1">
                  <a:lumMod val="75000"/>
                  <a:lumOff val="25000"/>
                  <a:shade val="30000"/>
                  <a:satMod val="115000"/>
                </a:schemeClr>
              </a:gs>
              <a:gs pos="50000">
                <a:schemeClr val="bg1">
                  <a:lumMod val="75000"/>
                  <a:lumOff val="25000"/>
                  <a:shade val="67500"/>
                  <a:satMod val="115000"/>
                </a:schemeClr>
              </a:gs>
              <a:gs pos="100000">
                <a:schemeClr val="bg1">
                  <a:lumMod val="75000"/>
                  <a:lumOff val="25000"/>
                  <a:shade val="100000"/>
                  <a:satMod val="115000"/>
                </a:schemeClr>
              </a:gs>
            </a:gsLst>
            <a:lin ang="16200000" scaled="1"/>
            <a:tileRect/>
          </a:gradFill>
          <a:ln>
            <a:noFill/>
            <a:headEnd type="none" w="med" len="med"/>
            <a:tailEnd type="none" w="med" len="med"/>
          </a:ln>
          <a:effectLst>
            <a:glow rad="101600">
              <a:schemeClr val="bg1">
                <a:lumMod val="75000"/>
                <a:lumOff val="2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algn="ctr" fontAlgn="base">
              <a:spcBef>
                <a:spcPts val="1800"/>
              </a:spcBef>
              <a:spcAft>
                <a:spcPct val="0"/>
              </a:spcAft>
              <a:defRPr/>
            </a:pPr>
            <a:endParaRPr lang="en-US" sz="2800" b="1" dirty="0" smtClean="0">
              <a:solidFill>
                <a:schemeClr val="tx1"/>
              </a:solidFill>
              <a:effectLst>
                <a:glow rad="228600">
                  <a:schemeClr val="bg1">
                    <a:alpha val="40000"/>
                  </a:schemeClr>
                </a:glow>
              </a:effectLst>
            </a:endParaRPr>
          </a:p>
        </p:txBody>
      </p:sp>
      <p:sp>
        <p:nvSpPr>
          <p:cNvPr id="16" name="TextBox 15"/>
          <p:cNvSpPr txBox="1"/>
          <p:nvPr/>
        </p:nvSpPr>
        <p:spPr>
          <a:xfrm>
            <a:off x="1706136" y="3010831"/>
            <a:ext cx="1274773" cy="646331"/>
          </a:xfrm>
          <a:prstGeom prst="rect">
            <a:avLst/>
          </a:prstGeom>
          <a:noFill/>
        </p:spPr>
        <p:txBody>
          <a:bodyPr wrap="none" rtlCol="0">
            <a:spAutoFit/>
          </a:bodyPr>
          <a:lstStyle/>
          <a:p>
            <a:r>
              <a:rPr lang="en-US" sz="3600" dirty="0" smtClean="0">
                <a:effectLst/>
              </a:rPr>
              <a:t>Today</a:t>
            </a:r>
            <a:endParaRPr lang="en-US" sz="3600" dirty="0">
              <a:effectLst/>
            </a:endParaRPr>
          </a:p>
        </p:txBody>
      </p:sp>
      <p:sp>
        <p:nvSpPr>
          <p:cNvPr id="18" name="Rectangle 17"/>
          <p:cNvSpPr/>
          <p:nvPr/>
        </p:nvSpPr>
        <p:spPr bwMode="auto">
          <a:xfrm>
            <a:off x="1706136" y="3738623"/>
            <a:ext cx="3236976" cy="791974"/>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Melissa goes to the web </a:t>
            </a:r>
            <a:br>
              <a:rPr lang="en-US" sz="1600" dirty="0" smtClean="0">
                <a:solidFill>
                  <a:schemeClr val="tx1"/>
                </a:solidFill>
              </a:rPr>
            </a:br>
            <a:r>
              <a:rPr lang="en-US" sz="1600" dirty="0" smtClean="0">
                <a:solidFill>
                  <a:schemeClr val="tx1"/>
                </a:solidFill>
              </a:rPr>
              <a:t>site to use the custom </a:t>
            </a:r>
            <a:br>
              <a:rPr lang="en-US" sz="1600" dirty="0" smtClean="0">
                <a:solidFill>
                  <a:schemeClr val="tx1"/>
                </a:solidFill>
              </a:rPr>
            </a:br>
            <a:r>
              <a:rPr lang="en-US" sz="1600" dirty="0" smtClean="0">
                <a:solidFill>
                  <a:schemeClr val="tx1"/>
                </a:solidFill>
              </a:rPr>
              <a:t>group management tool</a:t>
            </a:r>
          </a:p>
        </p:txBody>
      </p:sp>
      <p:sp>
        <p:nvSpPr>
          <p:cNvPr id="19" name="Rectangle 18"/>
          <p:cNvSpPr/>
          <p:nvPr/>
        </p:nvSpPr>
        <p:spPr bwMode="auto">
          <a:xfrm>
            <a:off x="1706136" y="4601178"/>
            <a:ext cx="3236976" cy="1043241"/>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Joining groups that need approval require access to the custom group management tool</a:t>
            </a:r>
          </a:p>
        </p:txBody>
      </p:sp>
      <p:sp>
        <p:nvSpPr>
          <p:cNvPr id="20" name="Rectangle 19"/>
          <p:cNvSpPr/>
          <p:nvPr/>
        </p:nvSpPr>
        <p:spPr bwMode="auto">
          <a:xfrm>
            <a:off x="1706136" y="5715000"/>
            <a:ext cx="3236976" cy="616352"/>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Dynamic group membership is not available to end users &amp; requires a custom tool</a:t>
            </a:r>
          </a:p>
        </p:txBody>
      </p:sp>
      <p:sp>
        <p:nvSpPr>
          <p:cNvPr id="21" name="Rounded Rectangle 20"/>
          <p:cNvSpPr/>
          <p:nvPr/>
        </p:nvSpPr>
        <p:spPr bwMode="auto">
          <a:xfrm>
            <a:off x="5516137" y="3479180"/>
            <a:ext cx="3237570" cy="3083666"/>
          </a:xfrm>
          <a:prstGeom prst="roundRect">
            <a:avLst>
              <a:gd name="adj" fmla="val 7831"/>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ln>
            <a:noFill/>
            <a:headEnd type="none" w="med" len="med"/>
            <a:tailEnd type="none" w="med" len="med"/>
          </a:ln>
          <a:effectLst>
            <a:glow rad="101600">
              <a:schemeClr val="bg1">
                <a:lumMod val="75000"/>
                <a:lumOff val="2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algn="ctr" fontAlgn="base">
              <a:spcBef>
                <a:spcPts val="1800"/>
              </a:spcBef>
              <a:spcAft>
                <a:spcPct val="0"/>
              </a:spcAft>
              <a:defRPr/>
            </a:pPr>
            <a:endParaRPr lang="en-US" sz="2800" b="1" dirty="0" smtClean="0">
              <a:solidFill>
                <a:schemeClr val="tx1"/>
              </a:solidFill>
              <a:effectLst>
                <a:glow rad="228600">
                  <a:schemeClr val="bg1">
                    <a:alpha val="40000"/>
                  </a:schemeClr>
                </a:glow>
              </a:effectLst>
            </a:endParaRPr>
          </a:p>
        </p:txBody>
      </p:sp>
      <p:sp>
        <p:nvSpPr>
          <p:cNvPr id="22" name="Rectangle 21"/>
          <p:cNvSpPr/>
          <p:nvPr/>
        </p:nvSpPr>
        <p:spPr bwMode="auto">
          <a:xfrm>
            <a:off x="5516731" y="3738623"/>
            <a:ext cx="3236976" cy="822960"/>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Melissa can create/join DLs </a:t>
            </a:r>
            <a:br>
              <a:rPr lang="en-US" sz="1600" dirty="0" smtClean="0">
                <a:solidFill>
                  <a:schemeClr val="tx1"/>
                </a:solidFill>
              </a:rPr>
            </a:br>
            <a:r>
              <a:rPr lang="en-US" sz="1600" dirty="0" smtClean="0">
                <a:solidFill>
                  <a:schemeClr val="tx1"/>
                </a:solidFill>
              </a:rPr>
              <a:t>right from the FIM 2010 Portal</a:t>
            </a:r>
          </a:p>
        </p:txBody>
      </p:sp>
      <p:sp>
        <p:nvSpPr>
          <p:cNvPr id="23" name="Rectangle 22"/>
          <p:cNvSpPr/>
          <p:nvPr/>
        </p:nvSpPr>
        <p:spPr bwMode="auto">
          <a:xfrm>
            <a:off x="5516731" y="4623508"/>
            <a:ext cx="3236976" cy="822960"/>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Owners can approve groups via </a:t>
            </a:r>
            <a:br>
              <a:rPr lang="en-US" sz="1600" dirty="0" smtClean="0">
                <a:solidFill>
                  <a:schemeClr val="tx1"/>
                </a:solidFill>
              </a:rPr>
            </a:br>
            <a:r>
              <a:rPr lang="en-US" sz="1600" dirty="0" smtClean="0">
                <a:solidFill>
                  <a:schemeClr val="tx1"/>
                </a:solidFill>
              </a:rPr>
              <a:t>Outlook or the FIM 2010 Portal</a:t>
            </a:r>
          </a:p>
        </p:txBody>
      </p:sp>
      <p:sp>
        <p:nvSpPr>
          <p:cNvPr id="24" name="Rectangle 23"/>
          <p:cNvSpPr/>
          <p:nvPr/>
        </p:nvSpPr>
        <p:spPr bwMode="auto">
          <a:xfrm>
            <a:off x="5516731" y="5508392"/>
            <a:ext cx="3236976" cy="822960"/>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Calculated groups automatically update membership</a:t>
            </a:r>
          </a:p>
        </p:txBody>
      </p:sp>
      <p:sp>
        <p:nvSpPr>
          <p:cNvPr id="25" name="Oval 24"/>
          <p:cNvSpPr/>
          <p:nvPr/>
        </p:nvSpPr>
        <p:spPr bwMode="auto">
          <a:xfrm>
            <a:off x="3739375" y="2806296"/>
            <a:ext cx="1204331" cy="1204331"/>
          </a:xfrm>
          <a:prstGeom prst="ellipse">
            <a:avLst/>
          </a:prstGeom>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Oval 25"/>
          <p:cNvSpPr/>
          <p:nvPr/>
        </p:nvSpPr>
        <p:spPr bwMode="auto">
          <a:xfrm>
            <a:off x="7549376" y="2806296"/>
            <a:ext cx="1204331" cy="1204331"/>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4103" name="Picture 7" descr="C:\Documents and Settings\Pennie\My Documents\TechEd 2009\SIA\SIA307\iStock_000006466745Small.png"/>
          <p:cNvPicPr>
            <a:picLocks noChangeAspect="1" noChangeArrowheads="1"/>
          </p:cNvPicPr>
          <p:nvPr/>
        </p:nvPicPr>
        <p:blipFill>
          <a:blip r:embed="rId3"/>
          <a:srcRect l="20197" r="7778"/>
          <a:stretch>
            <a:fillRect/>
          </a:stretch>
        </p:blipFill>
        <p:spPr bwMode="auto">
          <a:xfrm>
            <a:off x="0" y="625033"/>
            <a:ext cx="2013995" cy="5638318"/>
          </a:xfrm>
          <a:prstGeom prst="rect">
            <a:avLst/>
          </a:prstGeom>
          <a:noFill/>
        </p:spPr>
      </p:pic>
      <p:sp>
        <p:nvSpPr>
          <p:cNvPr id="36" name="Oval 35"/>
          <p:cNvSpPr/>
          <p:nvPr/>
        </p:nvSpPr>
        <p:spPr bwMode="auto">
          <a:xfrm>
            <a:off x="3803318" y="2870239"/>
            <a:ext cx="1076445" cy="1076445"/>
          </a:xfrm>
          <a:prstGeom prst="ellipse">
            <a:avLst/>
          </a:prstGeom>
          <a:solidFill>
            <a:schemeClr val="tx1">
              <a:lumMod val="8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2" name="Group 36"/>
          <p:cNvGrpSpPr/>
          <p:nvPr/>
        </p:nvGrpSpPr>
        <p:grpSpPr>
          <a:xfrm>
            <a:off x="3936513" y="2815712"/>
            <a:ext cx="763756" cy="1004054"/>
            <a:chOff x="3936513" y="2815712"/>
            <a:chExt cx="763756" cy="1004054"/>
          </a:xfrm>
        </p:grpSpPr>
        <p:pic>
          <p:nvPicPr>
            <p:cNvPr id="4104" name="Picture 8" descr="C:\Documents and Settings\Pennie\My Documents\ACERDATA (D)\Pennie's documents\MS Image\Shapes and Graphics\screen captures\mock up of portal application.png"/>
            <p:cNvPicPr>
              <a:picLocks noChangeAspect="1" noChangeArrowheads="1"/>
            </p:cNvPicPr>
            <p:nvPr/>
          </p:nvPicPr>
          <p:blipFill>
            <a:blip r:embed="rId4"/>
            <a:srcRect/>
            <a:stretch>
              <a:fillRect/>
            </a:stretch>
          </p:blipFill>
          <p:spPr bwMode="auto">
            <a:xfrm>
              <a:off x="4064951" y="3368233"/>
              <a:ext cx="576328" cy="451533"/>
            </a:xfrm>
            <a:prstGeom prst="rect">
              <a:avLst/>
            </a:prstGeom>
            <a:noFill/>
          </p:spPr>
        </p:pic>
        <p:pic>
          <p:nvPicPr>
            <p:cNvPr id="4105" name="Picture 9" descr="C:\Documents and Settings\Pennie\My Documents\ACERDATA (D)\Pennie's documents\MS Image\Shapes and Graphics\Windows_Vista_Icons_ for_Marketing_use\Vista Icons off the web\accessibilitycpl.dll_I0142_0409.png"/>
            <p:cNvPicPr>
              <a:picLocks noChangeAspect="1" noChangeArrowheads="1"/>
            </p:cNvPicPr>
            <p:nvPr/>
          </p:nvPicPr>
          <p:blipFill>
            <a:blip r:embed="rId5"/>
            <a:srcRect/>
            <a:stretch>
              <a:fillRect/>
            </a:stretch>
          </p:blipFill>
          <p:spPr bwMode="auto">
            <a:xfrm>
              <a:off x="3936513" y="2815712"/>
              <a:ext cx="763756" cy="763756"/>
            </a:xfrm>
            <a:prstGeom prst="rect">
              <a:avLst/>
            </a:prstGeom>
            <a:noFill/>
          </p:spPr>
        </p:pic>
      </p:grpSp>
      <p:sp>
        <p:nvSpPr>
          <p:cNvPr id="38" name="Oval 37"/>
          <p:cNvSpPr/>
          <p:nvPr/>
        </p:nvSpPr>
        <p:spPr bwMode="auto">
          <a:xfrm>
            <a:off x="7613319" y="2870239"/>
            <a:ext cx="1076445" cy="1076445"/>
          </a:xfrm>
          <a:prstGeom prst="ellipse">
            <a:avLst/>
          </a:prstGeom>
          <a:solidFill>
            <a:schemeClr val="tx1">
              <a:lumMod val="85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39" name="Picture 8" descr="C:\Documents and Settings\Pennie\My Documents\ACERDATA (D)\Pennie's documents\MS Image\Shapes and Graphics\screen captures\mock up of portal application.png"/>
          <p:cNvPicPr>
            <a:picLocks noChangeAspect="1" noChangeArrowheads="1"/>
          </p:cNvPicPr>
          <p:nvPr/>
        </p:nvPicPr>
        <p:blipFill>
          <a:blip r:embed="rId4"/>
          <a:srcRect/>
          <a:stretch>
            <a:fillRect/>
          </a:stretch>
        </p:blipFill>
        <p:spPr bwMode="auto">
          <a:xfrm>
            <a:off x="7812977" y="3143208"/>
            <a:ext cx="677128" cy="530506"/>
          </a:xfrm>
          <a:prstGeom prst="rect">
            <a:avLst/>
          </a:prstGeom>
          <a:noFill/>
        </p:spPr>
      </p:pic>
      <p:sp>
        <p:nvSpPr>
          <p:cNvPr id="17" name="TextBox 16"/>
          <p:cNvSpPr txBox="1"/>
          <p:nvPr/>
        </p:nvSpPr>
        <p:spPr>
          <a:xfrm>
            <a:off x="5627648" y="3010831"/>
            <a:ext cx="1923925" cy="646331"/>
          </a:xfrm>
          <a:prstGeom prst="rect">
            <a:avLst/>
          </a:prstGeom>
          <a:noFill/>
        </p:spPr>
        <p:txBody>
          <a:bodyPr wrap="none" rtlCol="0">
            <a:spAutoFit/>
          </a:bodyPr>
          <a:lstStyle/>
          <a:p>
            <a:r>
              <a:rPr lang="en-US" sz="3600" dirty="0" smtClean="0">
                <a:effectLst/>
              </a:rPr>
              <a:t>With FIM</a:t>
            </a:r>
            <a:endParaRPr lang="en-US" sz="3600" dirty="0">
              <a:effectLst/>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5125" name="Picture 5" descr="C:\Documents and Settings\Pennie\My Documents\ACERDATA (D)\Pennie's documents\MS Image\Photo_backgrounds\FY06 MS Dynamics Photography\At Work\Dynamics work_Dale_man intense monitor cubicle.png"/>
          <p:cNvPicPr>
            <a:picLocks noChangeAspect="1" noChangeArrowheads="1"/>
          </p:cNvPicPr>
          <p:nvPr/>
        </p:nvPicPr>
        <p:blipFill>
          <a:blip r:embed="rId3"/>
          <a:srcRect r="13071"/>
          <a:stretch>
            <a:fillRect/>
          </a:stretch>
        </p:blipFill>
        <p:spPr bwMode="auto">
          <a:xfrm>
            <a:off x="4706763" y="891250"/>
            <a:ext cx="4437237" cy="3842796"/>
          </a:xfrm>
          <a:prstGeom prst="rect">
            <a:avLst/>
          </a:prstGeom>
          <a:noFill/>
          <a:effectLst>
            <a:softEdge rad="635000"/>
          </a:effectLst>
        </p:spPr>
      </p:pic>
      <p:sp>
        <p:nvSpPr>
          <p:cNvPr id="5" name="Title 2"/>
          <p:cNvSpPr>
            <a:spLocks noGrp="1"/>
          </p:cNvSpPr>
          <p:nvPr>
            <p:ph type="title"/>
          </p:nvPr>
        </p:nvSpPr>
        <p:spPr/>
        <p:txBody>
          <a:bodyPr vert="horz" wrap="square" lIns="0" tIns="0" rIns="0" bIns="0" rtlCol="0" anchor="t">
            <a:spAutoFit/>
          </a:bodyPr>
          <a:lstStyle/>
          <a:p>
            <a:r>
              <a:rPr dirty="0" smtClean="0"/>
              <a:t>Define the Problem for MSIT</a:t>
            </a:r>
            <a:endParaRPr dirty="0"/>
          </a:p>
        </p:txBody>
      </p:sp>
      <p:sp>
        <p:nvSpPr>
          <p:cNvPr id="7" name="Rectangle 6"/>
          <p:cNvSpPr/>
          <p:nvPr/>
        </p:nvSpPr>
        <p:spPr bwMode="auto">
          <a:xfrm>
            <a:off x="-1" y="1210959"/>
            <a:ext cx="6610865" cy="840260"/>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a:lnSpc>
                <a:spcPct val="90000"/>
              </a:lnSpc>
            </a:pPr>
            <a:r>
              <a:rPr lang="en-US" dirty="0" smtClean="0">
                <a:solidFill>
                  <a:schemeClr val="tx1"/>
                </a:solidFill>
              </a:rPr>
              <a:t>Developing and maintaining group management tools costs millions of dollars</a:t>
            </a:r>
          </a:p>
        </p:txBody>
      </p:sp>
      <p:grpSp>
        <p:nvGrpSpPr>
          <p:cNvPr id="2" name="Group 46"/>
          <p:cNvGrpSpPr/>
          <p:nvPr/>
        </p:nvGrpSpPr>
        <p:grpSpPr>
          <a:xfrm>
            <a:off x="7002916" y="3447537"/>
            <a:ext cx="1103130" cy="1188604"/>
            <a:chOff x="5569518" y="3070184"/>
            <a:chExt cx="1337675" cy="1467875"/>
          </a:xfrm>
        </p:grpSpPr>
        <p:pic>
          <p:nvPicPr>
            <p:cNvPr id="17" name="Picture 6" descr="C:\Documents and Settings\Pennie\My Documents\ACERDATA (D)\Pennie's documents\MS Image\Shapes and Graphics\Windows_Vista_Icons_ for_Marketing_use\efficient.png"/>
            <p:cNvPicPr>
              <a:picLocks noChangeAspect="1" noChangeArrowheads="1"/>
            </p:cNvPicPr>
            <p:nvPr/>
          </p:nvPicPr>
          <p:blipFill>
            <a:blip r:embed="rId4"/>
            <a:srcRect/>
            <a:stretch>
              <a:fillRect/>
            </a:stretch>
          </p:blipFill>
          <p:spPr bwMode="auto">
            <a:xfrm>
              <a:off x="6169305" y="3070184"/>
              <a:ext cx="737888" cy="737888"/>
            </a:xfrm>
            <a:prstGeom prst="rect">
              <a:avLst/>
            </a:prstGeom>
            <a:noFill/>
          </p:spPr>
        </p:pic>
        <p:pic>
          <p:nvPicPr>
            <p:cNvPr id="18" name="Picture 5" descr="C:\Documents and Settings\Pennie\My Documents\ACERDATA (D)\Pennie's documents\MS Image\Shapes and Graphics\Windows_Vista_Icons_ for_Marketing_use\FemaleUser.png"/>
            <p:cNvPicPr>
              <a:picLocks noChangeAspect="1" noChangeArrowheads="1"/>
            </p:cNvPicPr>
            <p:nvPr/>
          </p:nvPicPr>
          <p:blipFill>
            <a:blip r:embed="rId5"/>
            <a:srcRect/>
            <a:stretch>
              <a:fillRect/>
            </a:stretch>
          </p:blipFill>
          <p:spPr bwMode="auto">
            <a:xfrm>
              <a:off x="5569518" y="3299567"/>
              <a:ext cx="1196430" cy="1238492"/>
            </a:xfrm>
            <a:prstGeom prst="rect">
              <a:avLst/>
            </a:prstGeom>
            <a:noFill/>
          </p:spPr>
        </p:pic>
      </p:grpSp>
      <p:pic>
        <p:nvPicPr>
          <p:cNvPr id="19" name="Picture 7" descr="C:\Documents and Settings\Pennie\My Documents\ACERDATA (D)\Pennie's documents\MS Image\Shapes and Graphics\Windows_Vista_Icons_ for_Marketing_use\Vista Icons off the web\accessibilitycpl.dll_I0142_0409.png"/>
          <p:cNvPicPr>
            <a:picLocks noChangeAspect="1" noChangeArrowheads="1"/>
          </p:cNvPicPr>
          <p:nvPr/>
        </p:nvPicPr>
        <p:blipFill>
          <a:blip r:embed="rId6"/>
          <a:srcRect/>
          <a:stretch>
            <a:fillRect/>
          </a:stretch>
        </p:blipFill>
        <p:spPr bwMode="auto">
          <a:xfrm flipH="1">
            <a:off x="6784405" y="2117333"/>
            <a:ext cx="1125641" cy="1125641"/>
          </a:xfrm>
          <a:prstGeom prst="rect">
            <a:avLst/>
          </a:prstGeom>
          <a:noFill/>
        </p:spPr>
      </p:pic>
      <p:pic>
        <p:nvPicPr>
          <p:cNvPr id="20" name="Picture 4" descr="C:\Documents and Settings\Pennie\My Documents\ACERDATA (D)\Pennie's documents\MS Image\Shapes and Graphics\MSN Illustration Icon\money coin icon.png"/>
          <p:cNvPicPr>
            <a:picLocks noChangeAspect="1" noChangeArrowheads="1"/>
          </p:cNvPicPr>
          <p:nvPr/>
        </p:nvPicPr>
        <p:blipFill>
          <a:blip r:embed="rId7"/>
          <a:srcRect/>
          <a:stretch>
            <a:fillRect/>
          </a:stretch>
        </p:blipFill>
        <p:spPr bwMode="auto">
          <a:xfrm>
            <a:off x="6527132" y="1186227"/>
            <a:ext cx="972808" cy="827922"/>
          </a:xfrm>
          <a:prstGeom prst="rect">
            <a:avLst/>
          </a:prstGeom>
          <a:noFill/>
        </p:spPr>
      </p:pic>
      <p:grpSp>
        <p:nvGrpSpPr>
          <p:cNvPr id="3" name="Group 20"/>
          <p:cNvGrpSpPr/>
          <p:nvPr/>
        </p:nvGrpSpPr>
        <p:grpSpPr>
          <a:xfrm>
            <a:off x="7290478" y="4949186"/>
            <a:ext cx="1392719" cy="1043845"/>
            <a:chOff x="7234178" y="3707334"/>
            <a:chExt cx="1597307" cy="1207084"/>
          </a:xfrm>
        </p:grpSpPr>
        <p:pic>
          <p:nvPicPr>
            <p:cNvPr id="22" name="Picture 4" descr="C:\Documents and Settings\Pennie\My Documents\ACERDATA (D)\Pennie's documents\MS Image\Shapes and Graphics\Windows_Vista_Icons_ for_Marketing_use\Vista Icons off the web\icardres.dll.mui_I1011_0409.png"/>
            <p:cNvPicPr>
              <a:picLocks noChangeAspect="1" noChangeArrowheads="1"/>
            </p:cNvPicPr>
            <p:nvPr/>
          </p:nvPicPr>
          <p:blipFill>
            <a:blip r:embed="rId8"/>
            <a:srcRect/>
            <a:stretch>
              <a:fillRect/>
            </a:stretch>
          </p:blipFill>
          <p:spPr bwMode="auto">
            <a:xfrm>
              <a:off x="7844800" y="3927733"/>
              <a:ext cx="986685" cy="986685"/>
            </a:xfrm>
            <a:prstGeom prst="rect">
              <a:avLst/>
            </a:prstGeom>
            <a:noFill/>
          </p:spPr>
        </p:pic>
        <p:pic>
          <p:nvPicPr>
            <p:cNvPr id="23" name="Picture 5" descr="C:\Documents and Settings\Pennie\My Documents\ACERDATA (D)\Pennie's documents\MS Image\Shapes and Graphics\Windows_Vista_Icons_ for_Marketing_use\Users.png"/>
            <p:cNvPicPr>
              <a:picLocks noChangeAspect="1" noChangeArrowheads="1"/>
            </p:cNvPicPr>
            <p:nvPr/>
          </p:nvPicPr>
          <p:blipFill>
            <a:blip r:embed="rId9"/>
            <a:srcRect/>
            <a:stretch>
              <a:fillRect/>
            </a:stretch>
          </p:blipFill>
          <p:spPr bwMode="auto">
            <a:xfrm>
              <a:off x="7234178" y="3707334"/>
              <a:ext cx="1194838" cy="1194838"/>
            </a:xfrm>
            <a:prstGeom prst="rect">
              <a:avLst/>
            </a:prstGeom>
            <a:noFill/>
          </p:spPr>
        </p:pic>
      </p:grpSp>
      <p:sp>
        <p:nvSpPr>
          <p:cNvPr id="24" name="Rectangle 23"/>
          <p:cNvSpPr/>
          <p:nvPr/>
        </p:nvSpPr>
        <p:spPr bwMode="auto">
          <a:xfrm>
            <a:off x="4115" y="2092422"/>
            <a:ext cx="6610865" cy="840260"/>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a:lnSpc>
                <a:spcPct val="90000"/>
              </a:lnSpc>
            </a:pPr>
            <a:r>
              <a:rPr lang="en-US" dirty="0" smtClean="0">
                <a:solidFill>
                  <a:schemeClr val="tx1"/>
                </a:solidFill>
              </a:rPr>
              <a:t>Support of custom group management tools</a:t>
            </a:r>
          </a:p>
        </p:txBody>
      </p:sp>
      <p:sp>
        <p:nvSpPr>
          <p:cNvPr id="26" name="Rectangle 25"/>
          <p:cNvSpPr/>
          <p:nvPr/>
        </p:nvSpPr>
        <p:spPr bwMode="auto">
          <a:xfrm>
            <a:off x="8231" y="2973885"/>
            <a:ext cx="6610865" cy="840260"/>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a:lnSpc>
                <a:spcPct val="90000"/>
              </a:lnSpc>
            </a:pPr>
            <a:r>
              <a:rPr lang="en-US" dirty="0" smtClean="0">
                <a:solidFill>
                  <a:schemeClr val="tx1"/>
                </a:solidFill>
              </a:rPr>
              <a:t>Complexity of deployment and lack of long term vision</a:t>
            </a:r>
          </a:p>
        </p:txBody>
      </p:sp>
      <p:sp>
        <p:nvSpPr>
          <p:cNvPr id="28" name="Rectangle 27"/>
          <p:cNvSpPr/>
          <p:nvPr/>
        </p:nvSpPr>
        <p:spPr bwMode="auto">
          <a:xfrm>
            <a:off x="0" y="3863558"/>
            <a:ext cx="6610865" cy="840260"/>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a:lnSpc>
                <a:spcPct val="90000"/>
              </a:lnSpc>
            </a:pPr>
            <a:r>
              <a:rPr lang="en-US" dirty="0" smtClean="0">
                <a:solidFill>
                  <a:schemeClr val="tx1"/>
                </a:solidFill>
              </a:rPr>
              <a:t>Lack of connectivity to group management tool results in soft costs around user productivity</a:t>
            </a:r>
          </a:p>
        </p:txBody>
      </p:sp>
      <p:sp>
        <p:nvSpPr>
          <p:cNvPr id="29" name="Rectangle 28"/>
          <p:cNvSpPr/>
          <p:nvPr/>
        </p:nvSpPr>
        <p:spPr bwMode="auto">
          <a:xfrm>
            <a:off x="0" y="4747408"/>
            <a:ext cx="6610865" cy="840260"/>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a:lnSpc>
                <a:spcPct val="90000"/>
              </a:lnSpc>
            </a:pPr>
            <a:r>
              <a:rPr lang="en-US" dirty="0" smtClean="0">
                <a:solidFill>
                  <a:schemeClr val="tx1"/>
                </a:solidFill>
              </a:rPr>
              <a:t>Security Group creation causes token bloat</a:t>
            </a:r>
          </a:p>
        </p:txBody>
      </p:sp>
      <p:sp>
        <p:nvSpPr>
          <p:cNvPr id="30" name="Rectangle 29"/>
          <p:cNvSpPr/>
          <p:nvPr/>
        </p:nvSpPr>
        <p:spPr bwMode="auto">
          <a:xfrm>
            <a:off x="12303" y="5634673"/>
            <a:ext cx="6610865" cy="840260"/>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pPr>
              <a:lnSpc>
                <a:spcPct val="90000"/>
              </a:lnSpc>
            </a:pPr>
            <a:r>
              <a:rPr lang="en-US" dirty="0" smtClean="0">
                <a:solidFill>
                  <a:schemeClr val="tx1"/>
                </a:solidFill>
              </a:rPr>
              <a:t>Bolt on applications that only administrators have </a:t>
            </a:r>
            <a:br>
              <a:rPr lang="en-US" dirty="0" smtClean="0">
                <a:solidFill>
                  <a:schemeClr val="tx1"/>
                </a:solidFill>
              </a:rPr>
            </a:br>
            <a:r>
              <a:rPr lang="en-US" dirty="0" smtClean="0">
                <a:solidFill>
                  <a:schemeClr val="tx1"/>
                </a:solidFill>
              </a:rPr>
              <a:t>access to, (ADUC) or other group management tools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0" y="5159022"/>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2"/>
          <p:cNvSpPr>
            <a:spLocks noGrp="1"/>
          </p:cNvSpPr>
          <p:nvPr>
            <p:ph type="title"/>
          </p:nvPr>
        </p:nvSpPr>
        <p:spPr/>
        <p:txBody>
          <a:bodyPr vert="horz" wrap="square" lIns="0" tIns="0" rIns="0" bIns="0" rtlCol="0" anchor="t">
            <a:spAutoFit/>
          </a:bodyPr>
          <a:lstStyle/>
          <a:p>
            <a:r>
              <a:rPr lang="en-GB" dirty="0" smtClean="0"/>
              <a:t>Define The Problem for MSIT</a:t>
            </a:r>
            <a:endParaRPr lang="en-GB" dirty="0"/>
          </a:p>
        </p:txBody>
      </p:sp>
      <p:sp>
        <p:nvSpPr>
          <p:cNvPr id="15" name="Rectangle 14"/>
          <p:cNvSpPr/>
          <p:nvPr/>
        </p:nvSpPr>
        <p:spPr bwMode="auto">
          <a:xfrm>
            <a:off x="0" y="2731087"/>
            <a:ext cx="9144000" cy="1307939"/>
          </a:xfrm>
          <a:prstGeom prst="rect">
            <a:avLst/>
          </a:prstGeom>
          <a:gradFill flip="none" rotWithShape="1">
            <a:gsLst>
              <a:gs pos="0">
                <a:srgbClr val="C00000">
                  <a:shade val="30000"/>
                  <a:satMod val="115000"/>
                  <a:alpha val="60000"/>
                </a:srgbClr>
              </a:gs>
              <a:gs pos="50000">
                <a:srgbClr val="C00000">
                  <a:shade val="67500"/>
                  <a:satMod val="115000"/>
                  <a:alpha val="30000"/>
                </a:srgbClr>
              </a:gs>
              <a:gs pos="100000">
                <a:srgbClr val="C00000">
                  <a:shade val="100000"/>
                  <a:satMod val="115000"/>
                  <a:alpha val="0"/>
                </a:srgb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457200" tIns="45718" rIns="91436" bIns="45718" numCol="1" rtlCol="0" anchor="ctr" anchorCtr="0" compatLnSpc="1">
            <a:prstTxWarp prst="textNoShape">
              <a:avLst/>
            </a:prstTxWarp>
          </a:bodyPr>
          <a:lstStyle/>
          <a:p>
            <a:r>
              <a:rPr lang="en-US" sz="2400" dirty="0" smtClean="0">
                <a:solidFill>
                  <a:schemeClr val="tx1"/>
                </a:solidFill>
              </a:rPr>
              <a:t>Custom software maintenance </a:t>
            </a:r>
          </a:p>
          <a:p>
            <a:r>
              <a:rPr lang="en-US" sz="2400" dirty="0" smtClean="0">
                <a:solidFill>
                  <a:schemeClr val="tx1"/>
                </a:solidFill>
              </a:rPr>
              <a:t>and upgrades</a:t>
            </a:r>
          </a:p>
        </p:txBody>
      </p:sp>
      <p:sp>
        <p:nvSpPr>
          <p:cNvPr id="34" name="Rounded Rectangle 33"/>
          <p:cNvSpPr/>
          <p:nvPr/>
        </p:nvSpPr>
        <p:spPr bwMode="auto">
          <a:xfrm>
            <a:off x="5521124" y="2546654"/>
            <a:ext cx="3466467" cy="1695082"/>
          </a:xfrm>
          <a:prstGeom prst="roundRect">
            <a:avLst/>
          </a:prstGeom>
          <a:solidFill>
            <a:schemeClr val="bg1">
              <a:lumMod val="65000"/>
              <a:lumOff val="35000"/>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5" name="Rounded Rectangle 34"/>
          <p:cNvSpPr/>
          <p:nvPr/>
        </p:nvSpPr>
        <p:spPr bwMode="auto">
          <a:xfrm>
            <a:off x="5584657" y="2611919"/>
            <a:ext cx="3339401" cy="1564553"/>
          </a:xfrm>
          <a:prstGeom prst="roundRect">
            <a:avLst/>
          </a:prstGeom>
          <a:solidFill>
            <a:srgbClr val="FF0000">
              <a:alpha val="40000"/>
            </a:srgb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r>
              <a:rPr lang="en-US" sz="3200" b="1" dirty="0" smtClean="0">
                <a:solidFill>
                  <a:srgbClr val="FFFFFF"/>
                </a:solidFill>
                <a:effectLst>
                  <a:outerShdw blurRad="38100" dist="38100" dir="2700000" algn="tl">
                    <a:srgbClr val="000000">
                      <a:alpha val="43137"/>
                    </a:srgbClr>
                  </a:outerShdw>
                </a:effectLst>
                <a:latin typeface="Calibri" pitchFamily="34" charset="0"/>
              </a:rPr>
              <a:t>&gt;  </a:t>
            </a:r>
            <a:r>
              <a:rPr lang="en-US" sz="2800" b="1" dirty="0" smtClean="0">
                <a:solidFill>
                  <a:srgbClr val="FFFFFF"/>
                </a:solidFill>
                <a:effectLst>
                  <a:outerShdw blurRad="38100" dist="38100" dir="2700000" algn="tl">
                    <a:srgbClr val="000000">
                      <a:alpha val="43137"/>
                    </a:srgbClr>
                  </a:outerShdw>
                </a:effectLst>
                <a:latin typeface="Calibri" pitchFamily="34" charset="0"/>
              </a:rPr>
              <a:t>$3,000,000</a:t>
            </a:r>
            <a:r>
              <a:rPr lang="en-US" sz="2800" dirty="0" smtClean="0">
                <a:solidFill>
                  <a:srgbClr val="FFFFFF"/>
                </a:solidFill>
                <a:effectLst>
                  <a:outerShdw blurRad="38100" dist="38100" dir="2700000" algn="tl">
                    <a:srgbClr val="000000">
                      <a:alpha val="43137"/>
                    </a:srgbClr>
                  </a:outerShdw>
                </a:effectLst>
                <a:latin typeface="Calibri" pitchFamily="34" charset="0"/>
              </a:rPr>
              <a:t> </a:t>
            </a:r>
          </a:p>
        </p:txBody>
      </p:sp>
      <p:grpSp>
        <p:nvGrpSpPr>
          <p:cNvPr id="2" name="Group 46"/>
          <p:cNvGrpSpPr/>
          <p:nvPr/>
        </p:nvGrpSpPr>
        <p:grpSpPr>
          <a:xfrm>
            <a:off x="5569518" y="2721235"/>
            <a:ext cx="1337675" cy="1455518"/>
            <a:chOff x="5569518" y="3070184"/>
            <a:chExt cx="1337675" cy="1455518"/>
          </a:xfrm>
        </p:grpSpPr>
        <p:pic>
          <p:nvPicPr>
            <p:cNvPr id="2054" name="Picture 6" descr="C:\Documents and Settings\Pennie\My Documents\ACERDATA (D)\Pennie's documents\MS Image\Shapes and Graphics\Windows_Vista_Icons_ for_Marketing_use\efficient.png"/>
            <p:cNvPicPr>
              <a:picLocks noChangeAspect="1" noChangeArrowheads="1"/>
            </p:cNvPicPr>
            <p:nvPr/>
          </p:nvPicPr>
          <p:blipFill>
            <a:blip r:embed="rId3"/>
            <a:srcRect/>
            <a:stretch>
              <a:fillRect/>
            </a:stretch>
          </p:blipFill>
          <p:spPr bwMode="auto">
            <a:xfrm>
              <a:off x="6169305" y="3070184"/>
              <a:ext cx="737888" cy="737888"/>
            </a:xfrm>
            <a:prstGeom prst="rect">
              <a:avLst/>
            </a:prstGeom>
            <a:noFill/>
          </p:spPr>
        </p:pic>
        <p:pic>
          <p:nvPicPr>
            <p:cNvPr id="2053" name="Picture 5" descr="C:\Documents and Settings\Pennie\My Documents\ACERDATA (D)\Pennie's documents\MS Image\Shapes and Graphics\Windows_Vista_Icons_ for_Marketing_use\FemaleUser.png"/>
            <p:cNvPicPr>
              <a:picLocks noChangeAspect="1" noChangeArrowheads="1"/>
            </p:cNvPicPr>
            <p:nvPr/>
          </p:nvPicPr>
          <p:blipFill>
            <a:blip r:embed="rId4"/>
            <a:srcRect/>
            <a:stretch>
              <a:fillRect/>
            </a:stretch>
          </p:blipFill>
          <p:spPr bwMode="auto">
            <a:xfrm>
              <a:off x="5569518" y="3287210"/>
              <a:ext cx="1196430" cy="1238492"/>
            </a:xfrm>
            <a:prstGeom prst="rect">
              <a:avLst/>
            </a:prstGeom>
            <a:noFill/>
          </p:spPr>
        </p:pic>
      </p:grpSp>
      <p:sp>
        <p:nvSpPr>
          <p:cNvPr id="39" name="Rectangle 38"/>
          <p:cNvSpPr/>
          <p:nvPr/>
        </p:nvSpPr>
        <p:spPr>
          <a:xfrm>
            <a:off x="7152625" y="3578293"/>
            <a:ext cx="1952394" cy="590931"/>
          </a:xfrm>
          <a:prstGeom prst="rect">
            <a:avLst/>
          </a:prstGeom>
        </p:spPr>
        <p:txBody>
          <a:bodyPr wrap="none">
            <a:spAutoFit/>
          </a:bodyPr>
          <a:lstStyle/>
          <a:p>
            <a:pPr algn="ctr">
              <a:lnSpc>
                <a:spcPct val="90000"/>
              </a:lnSpc>
            </a:pPr>
            <a:r>
              <a:rPr lang="en-US" dirty="0" smtClean="0"/>
              <a:t>Estimated per year</a:t>
            </a:r>
            <a:br>
              <a:rPr lang="en-US" dirty="0" smtClean="0"/>
            </a:br>
            <a:r>
              <a:rPr lang="en-US" dirty="0" smtClean="0"/>
              <a:t>in savings</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Technical requirements</a:t>
            </a:r>
            <a:endParaRPr lang="en-US" sz="80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1218795"/>
          </a:xfrm>
        </p:spPr>
        <p:txBody>
          <a:bodyPr/>
          <a:lstStyle/>
          <a:p>
            <a:r>
              <a:rPr lang="en-US" sz="4400" dirty="0" smtClean="0"/>
              <a:t>MSIT Technical Requirements for Password Reset</a:t>
            </a:r>
            <a:endParaRPr lang="en-US" sz="4400" dirty="0"/>
          </a:p>
        </p:txBody>
      </p:sp>
      <p:sp>
        <p:nvSpPr>
          <p:cNvPr id="2" name="Text Placeholder 1"/>
          <p:cNvSpPr>
            <a:spLocks noGrp="1"/>
          </p:cNvSpPr>
          <p:nvPr>
            <p:ph idx="1"/>
          </p:nvPr>
        </p:nvSpPr>
        <p:spPr bwMode="black">
          <a:xfrm>
            <a:off x="381000" y="1581034"/>
            <a:ext cx="8382000" cy="4561205"/>
          </a:xfrm>
        </p:spPr>
        <p:txBody>
          <a:bodyPr/>
          <a:lstStyle/>
          <a:p>
            <a:r>
              <a:rPr lang="en-US" sz="2800" dirty="0" smtClean="0"/>
              <a:t>User must be able to reset their password from Windows Logon screen or a web portal</a:t>
            </a:r>
          </a:p>
          <a:p>
            <a:r>
              <a:rPr lang="en-US" sz="2800" dirty="0" smtClean="0"/>
              <a:t>User must be able to register for password reset in </a:t>
            </a:r>
            <a:br>
              <a:rPr lang="en-US" sz="2800" dirty="0" smtClean="0"/>
            </a:br>
            <a:r>
              <a:rPr lang="en-US" sz="2800" dirty="0" smtClean="0"/>
              <a:t>a web portal</a:t>
            </a:r>
          </a:p>
          <a:p>
            <a:r>
              <a:rPr lang="en-US" sz="2800" dirty="0" smtClean="0"/>
              <a:t>User must be automatically prompted to register</a:t>
            </a:r>
          </a:p>
          <a:p>
            <a:r>
              <a:rPr lang="en-US" sz="2800" dirty="0" smtClean="0"/>
              <a:t>MSIT must be able to track and enforce registration</a:t>
            </a:r>
          </a:p>
          <a:p>
            <a:r>
              <a:rPr lang="en-US" sz="2800" dirty="0" smtClean="0"/>
              <a:t>MSIT must be able to prevent attackers from resetting the passwords of users</a:t>
            </a:r>
          </a:p>
          <a:p>
            <a:r>
              <a:rPr lang="en-US" sz="2800" dirty="0" smtClean="0"/>
              <a:t>Registration data must be transported and </a:t>
            </a:r>
            <a:br>
              <a:rPr lang="en-US" sz="2800" dirty="0" smtClean="0"/>
            </a:br>
            <a:r>
              <a:rPr lang="en-US" sz="2800" dirty="0" smtClean="0"/>
              <a:t>stored securely</a:t>
            </a:r>
          </a:p>
          <a:p>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p:txBody>
          <a:bodyPr vert="horz" wrap="square" lIns="0" tIns="0" rIns="0" bIns="0" rtlCol="0" anchor="t">
            <a:spAutoFit/>
          </a:bodyPr>
          <a:lstStyle/>
          <a:p>
            <a:r>
              <a:rPr dirty="0" smtClean="0"/>
              <a:t>MSIT Requirements </a:t>
            </a:r>
            <a:r>
              <a:rPr dirty="0"/>
              <a:t>for </a:t>
            </a:r>
            <a:r>
              <a:rPr dirty="0" smtClean="0"/>
              <a:t/>
            </a:r>
            <a:br>
              <a:rPr dirty="0" smtClean="0"/>
            </a:br>
            <a:r>
              <a:rPr dirty="0" smtClean="0"/>
              <a:t>Group </a:t>
            </a:r>
            <a:r>
              <a:rPr dirty="0"/>
              <a:t>Management </a:t>
            </a:r>
          </a:p>
        </p:txBody>
      </p:sp>
      <p:sp>
        <p:nvSpPr>
          <p:cNvPr id="2" name="Text Placeholder 1"/>
          <p:cNvSpPr>
            <a:spLocks noGrp="1"/>
          </p:cNvSpPr>
          <p:nvPr>
            <p:ph type="body" sz="quarter" idx="10"/>
          </p:nvPr>
        </p:nvSpPr>
        <p:spPr bwMode="black"/>
        <p:txBody>
          <a:bodyPr/>
          <a:lstStyle/>
          <a:p>
            <a:endParaRPr lang="en-US" dirty="0" smtClean="0"/>
          </a:p>
          <a:p>
            <a:r>
              <a:rPr lang="en-US" dirty="0" smtClean="0"/>
              <a:t>Replace legacy application with supported released product – FIM 2010</a:t>
            </a:r>
          </a:p>
          <a:p>
            <a:r>
              <a:rPr lang="en-US" dirty="0" smtClean="0"/>
              <a:t>Leverage new features to increase productivity</a:t>
            </a:r>
          </a:p>
          <a:p>
            <a:pPr lvl="1"/>
            <a:r>
              <a:rPr lang="en-US" dirty="0" smtClean="0"/>
              <a:t>Outlook integration</a:t>
            </a:r>
          </a:p>
          <a:p>
            <a:pPr lvl="1"/>
            <a:r>
              <a:rPr lang="en-US" dirty="0" smtClean="0"/>
              <a:t>Calculated Groups (manager groups)</a:t>
            </a:r>
          </a:p>
          <a:p>
            <a:r>
              <a:rPr lang="en-US" dirty="0" smtClean="0"/>
              <a:t>Manageability</a:t>
            </a:r>
          </a:p>
          <a:p>
            <a:pPr lvl="1"/>
            <a:r>
              <a:rPr lang="en-US" dirty="0" smtClean="0"/>
              <a:t>Non-coded business rule configuration</a:t>
            </a:r>
          </a:p>
          <a:p>
            <a:pPr lvl="1"/>
            <a:r>
              <a:rPr lang="en-US" dirty="0" smtClean="0"/>
              <a:t>Approval &amp; notification workflows</a:t>
            </a:r>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Project overview</a:t>
            </a:r>
            <a:endParaRPr lang="en-US" sz="8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Challenges</a:t>
            </a:r>
            <a:endParaRPr lang="en-US" dirty="0"/>
          </a:p>
        </p:txBody>
      </p:sp>
      <p:sp>
        <p:nvSpPr>
          <p:cNvPr id="3" name="Content Placeholder 2"/>
          <p:cNvSpPr>
            <a:spLocks noGrp="1"/>
          </p:cNvSpPr>
          <p:nvPr>
            <p:ph idx="1"/>
          </p:nvPr>
        </p:nvSpPr>
        <p:spPr>
          <a:xfrm>
            <a:off x="381000" y="1412875"/>
            <a:ext cx="8534400" cy="3594830"/>
          </a:xfrm>
        </p:spPr>
        <p:txBody>
          <a:bodyPr/>
          <a:lstStyle/>
          <a:p>
            <a:r>
              <a:rPr lang="en-US" dirty="0" smtClean="0"/>
              <a:t>6 Forests, 13 domains</a:t>
            </a:r>
          </a:p>
          <a:p>
            <a:r>
              <a:rPr lang="en-US" dirty="0" smtClean="0"/>
              <a:t>Migration/co-existence with legacy applications</a:t>
            </a:r>
          </a:p>
          <a:p>
            <a:r>
              <a:rPr lang="en-US" dirty="0" smtClean="0"/>
              <a:t>Complex deployment design across multiple scenarios</a:t>
            </a:r>
          </a:p>
          <a:p>
            <a:r>
              <a:rPr lang="en-US" dirty="0" smtClean="0"/>
              <a:t>Initial population of database</a:t>
            </a:r>
          </a:p>
          <a:p>
            <a:r>
              <a:rPr lang="en-US" dirty="0" smtClean="0"/>
              <a:t>Driving password reset registration</a:t>
            </a:r>
          </a:p>
          <a:p>
            <a:endParaRPr lang="en-US" dirty="0" smtClean="0"/>
          </a:p>
          <a:p>
            <a:r>
              <a:rPr lang="en-US" dirty="0" smtClean="0"/>
              <a:t>First large scale deployment</a:t>
            </a:r>
          </a:p>
          <a:p>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Overview</a:t>
            </a:r>
            <a:endParaRPr lang="en-US" dirty="0"/>
          </a:p>
        </p:txBody>
      </p:sp>
      <p:sp>
        <p:nvSpPr>
          <p:cNvPr id="3" name="Content Placeholder 2"/>
          <p:cNvSpPr>
            <a:spLocks noGrp="1"/>
          </p:cNvSpPr>
          <p:nvPr>
            <p:ph idx="1"/>
          </p:nvPr>
        </p:nvSpPr>
        <p:spPr>
          <a:xfrm>
            <a:off x="381000" y="1412875"/>
            <a:ext cx="8382000" cy="5546134"/>
          </a:xfrm>
        </p:spPr>
        <p:txBody>
          <a:bodyPr/>
          <a:lstStyle/>
          <a:p>
            <a:r>
              <a:rPr lang="en-US" sz="2400" dirty="0" smtClean="0"/>
              <a:t>Joint effort by product group and MSIT</a:t>
            </a:r>
            <a:endParaRPr lang="en-US" sz="2000" dirty="0" smtClean="0"/>
          </a:p>
          <a:p>
            <a:r>
              <a:rPr lang="en-US" sz="2400" dirty="0" smtClean="0"/>
              <a:t>Timeframe</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Results</a:t>
            </a:r>
          </a:p>
          <a:p>
            <a:pPr lvl="1"/>
            <a:r>
              <a:rPr lang="en-US" sz="2000" dirty="0" smtClean="0"/>
              <a:t>Over 100 P1 bugs fixed</a:t>
            </a:r>
          </a:p>
          <a:p>
            <a:pPr lvl="1"/>
            <a:r>
              <a:rPr lang="en-US" sz="2000" dirty="0" smtClean="0"/>
              <a:t>RC1 is the result of what we learned starting to deploy on RC0</a:t>
            </a:r>
          </a:p>
          <a:p>
            <a:pPr lvl="1">
              <a:buNone/>
            </a:pPr>
            <a:endParaRPr lang="en-US" sz="2000" dirty="0" smtClean="0"/>
          </a:p>
          <a:p>
            <a:endParaRPr lang="en-US" dirty="0"/>
          </a:p>
        </p:txBody>
      </p:sp>
      <p:graphicFrame>
        <p:nvGraphicFramePr>
          <p:cNvPr id="6" name="Table 5"/>
          <p:cNvGraphicFramePr>
            <a:graphicFrameLocks noGrp="1"/>
          </p:cNvGraphicFramePr>
          <p:nvPr/>
        </p:nvGraphicFramePr>
        <p:xfrm>
          <a:off x="990600" y="2571750"/>
          <a:ext cx="7010400" cy="2026920"/>
        </p:xfrm>
        <a:graphic>
          <a:graphicData uri="http://schemas.openxmlformats.org/drawingml/2006/table">
            <a:tbl>
              <a:tblPr/>
              <a:tblGrid>
                <a:gridCol w="1648526"/>
                <a:gridCol w="1448705"/>
                <a:gridCol w="3913169"/>
              </a:tblGrid>
              <a:tr h="190500">
                <a:tc>
                  <a:txBody>
                    <a:bodyPr/>
                    <a:lstStyle/>
                    <a:p>
                      <a:pPr algn="l" fontAlgn="b"/>
                      <a:r>
                        <a:rPr lang="en-US" sz="1600" b="1" i="0" u="none" strike="noStrike" dirty="0">
                          <a:solidFill>
                            <a:srgbClr val="000000"/>
                          </a:solidFill>
                          <a:latin typeface="Calibri"/>
                        </a:rPr>
                        <a:t>Time</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1600" b="1" i="0" u="none" strike="noStrike">
                          <a:solidFill>
                            <a:srgbClr val="000000"/>
                          </a:solidFill>
                          <a:latin typeface="Calibri"/>
                        </a:rPr>
                        <a:t>Build</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1600" b="1" i="0" u="none" strike="noStrike" dirty="0" smtClean="0">
                          <a:solidFill>
                            <a:srgbClr val="000000"/>
                          </a:solidFill>
                          <a:latin typeface="Calibri"/>
                        </a:rPr>
                        <a:t>   Status</a:t>
                      </a:r>
                      <a:endParaRPr lang="en-US" sz="1600" b="1" i="0" u="none" strike="noStrike" dirty="0">
                        <a:solidFill>
                          <a:srgbClr val="000000"/>
                        </a:solidFill>
                        <a:latin typeface="Calibri"/>
                      </a:endParaRPr>
                    </a:p>
                  </a:txBody>
                  <a:tcPr marL="9525" marR="9525" marT="9525" marB="0" anchor="b">
                    <a:lnL>
                      <a:noFill/>
                    </a:lnL>
                    <a:lnR>
                      <a:noFill/>
                    </a:lnR>
                    <a:lnT>
                      <a:noFill/>
                    </a:lnT>
                    <a:lnB>
                      <a:noFill/>
                    </a:lnB>
                    <a:solidFill>
                      <a:schemeClr val="accent1">
                        <a:lumMod val="20000"/>
                        <a:lumOff val="80000"/>
                      </a:schemeClr>
                    </a:solidFill>
                  </a:tcPr>
                </a:tc>
              </a:tr>
              <a:tr h="190500">
                <a:tc>
                  <a:txBody>
                    <a:bodyPr/>
                    <a:lstStyle/>
                    <a:p>
                      <a:pPr algn="l" fontAlgn="b"/>
                      <a:r>
                        <a:rPr lang="en-US" sz="1600" b="0" i="0" u="none" strike="noStrike" dirty="0">
                          <a:solidFill>
                            <a:schemeClr val="tx1"/>
                          </a:solidFill>
                          <a:latin typeface="Calibri"/>
                        </a:rPr>
                        <a:t>Jun-2008</a:t>
                      </a:r>
                    </a:p>
                  </a:txBody>
                  <a:tcPr marL="9525" marR="9525" marT="9525" marB="0" anchor="b">
                    <a:lnL>
                      <a:noFill/>
                    </a:lnL>
                    <a:lnR>
                      <a:noFill/>
                    </a:lnR>
                    <a:lnT>
                      <a:noFill/>
                    </a:lnT>
                    <a:lnB>
                      <a:noFill/>
                    </a:lnB>
                  </a:tcPr>
                </a:tc>
                <a:tc>
                  <a:txBody>
                    <a:bodyPr/>
                    <a:lstStyle/>
                    <a:p>
                      <a:pPr lvl="0" algn="l" fontAlgn="b"/>
                      <a:r>
                        <a:rPr lang="en-US" sz="1600" b="0" i="0" u="none" strike="noStrike" dirty="0">
                          <a:solidFill>
                            <a:schemeClr val="tx1"/>
                          </a:solidFill>
                          <a:latin typeface="Calibri"/>
                        </a:rPr>
                        <a:t>Beta </a:t>
                      </a:r>
                      <a:r>
                        <a:rPr lang="en-US" sz="1600" b="0" i="0" u="none" strike="noStrike" dirty="0" smtClean="0">
                          <a:solidFill>
                            <a:schemeClr val="tx1"/>
                          </a:solidFill>
                          <a:latin typeface="Calibri"/>
                        </a:rPr>
                        <a:t>3 </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Pilot</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r h="190500">
                <a:tc>
                  <a:txBody>
                    <a:bodyPr/>
                    <a:lstStyle/>
                    <a:p>
                      <a:pPr algn="l" fontAlgn="b"/>
                      <a:r>
                        <a:rPr lang="en-US" sz="1600" b="0" i="0" u="none" strike="noStrike" dirty="0">
                          <a:solidFill>
                            <a:schemeClr val="tx1"/>
                          </a:solidFill>
                          <a:latin typeface="Calibri"/>
                        </a:rPr>
                        <a:t>Feb-2009</a:t>
                      </a:r>
                    </a:p>
                  </a:txBody>
                  <a:tcPr marL="9525" marR="9525" marT="9525" marB="0" anchor="b">
                    <a:lnL>
                      <a:noFill/>
                    </a:lnL>
                    <a:lnR>
                      <a:noFill/>
                    </a:lnR>
                    <a:lnT>
                      <a:noFill/>
                    </a:lnT>
                    <a:lnB>
                      <a:noFill/>
                    </a:lnB>
                  </a:tcPr>
                </a:tc>
                <a:tc>
                  <a:txBody>
                    <a:bodyPr/>
                    <a:lstStyle/>
                    <a:p>
                      <a:pPr lvl="0" algn="l" fontAlgn="b"/>
                      <a:r>
                        <a:rPr lang="en-US" sz="1600" b="0" i="0" u="none" strike="noStrike" dirty="0">
                          <a:solidFill>
                            <a:schemeClr val="tx1"/>
                          </a:solidFill>
                          <a:latin typeface="Calibri"/>
                        </a:rPr>
                        <a:t>RC0</a:t>
                      </a: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DGs</a:t>
                      </a:r>
                      <a:r>
                        <a:rPr lang="en-US" sz="1600" b="0" i="0" u="none" strike="noStrike" dirty="0">
                          <a:solidFill>
                            <a:schemeClr val="tx1"/>
                          </a:solidFill>
                          <a:latin typeface="Calibri"/>
                        </a:rPr>
                        <a:t>: 200 users, </a:t>
                      </a:r>
                      <a:r>
                        <a:rPr lang="en-US" sz="1600" b="0" i="0" u="none" strike="noStrike" dirty="0" smtClean="0">
                          <a:solidFill>
                            <a:schemeClr val="tx1"/>
                          </a:solidFill>
                          <a:latin typeface="Calibri"/>
                        </a:rPr>
                        <a:t>300 </a:t>
                      </a:r>
                      <a:r>
                        <a:rPr lang="en-US" sz="1600" b="0" i="0" u="none" strike="noStrike" dirty="0">
                          <a:solidFill>
                            <a:schemeClr val="tx1"/>
                          </a:solidFill>
                          <a:latin typeface="Calibri"/>
                        </a:rPr>
                        <a:t>groups</a:t>
                      </a:r>
                    </a:p>
                  </a:txBody>
                  <a:tcPr marL="9525" marR="9525" marT="9525" marB="0" anchor="b">
                    <a:lnL>
                      <a:noFill/>
                    </a:lnL>
                    <a:lnR>
                      <a:noFill/>
                    </a:lnR>
                    <a:lnT>
                      <a:noFill/>
                    </a:lnT>
                    <a:lnB>
                      <a:noFill/>
                    </a:lnB>
                  </a:tcPr>
                </a:tc>
              </a:tr>
              <a:tr h="190500">
                <a:tc>
                  <a:txBody>
                    <a:bodyPr/>
                    <a:lstStyle/>
                    <a:p>
                      <a:pPr algn="l" fontAlgn="b"/>
                      <a:r>
                        <a:rPr lang="en-US" sz="1600" b="0" i="0" u="none" strike="noStrike" dirty="0">
                          <a:solidFill>
                            <a:schemeClr val="tx1"/>
                          </a:solidFill>
                          <a:latin typeface="Calibri"/>
                        </a:rPr>
                        <a:t>May-2009</a:t>
                      </a:r>
                    </a:p>
                  </a:txBody>
                  <a:tcPr marL="9525" marR="9525" marT="9525" marB="0" anchor="b">
                    <a:lnL>
                      <a:noFill/>
                    </a:lnL>
                    <a:lnR>
                      <a:noFill/>
                    </a:lnR>
                    <a:lnT>
                      <a:noFill/>
                    </a:lnT>
                    <a:lnB>
                      <a:noFill/>
                    </a:lnB>
                  </a:tcPr>
                </a:tc>
                <a:tc>
                  <a:txBody>
                    <a:bodyPr/>
                    <a:lstStyle/>
                    <a:p>
                      <a:pPr lvl="0" algn="l" fontAlgn="b"/>
                      <a:r>
                        <a:rPr lang="en-US" sz="1600" b="0" i="0" u="none" strike="noStrike" dirty="0">
                          <a:solidFill>
                            <a:schemeClr val="tx1"/>
                          </a:solidFill>
                          <a:latin typeface="Calibri"/>
                        </a:rPr>
                        <a:t>IDS1</a:t>
                      </a: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1500 </a:t>
                      </a:r>
                      <a:r>
                        <a:rPr lang="en-US" sz="1600" b="0" i="0" u="none" strike="noStrike" dirty="0">
                          <a:solidFill>
                            <a:schemeClr val="tx1"/>
                          </a:solidFill>
                          <a:latin typeface="Calibri"/>
                        </a:rPr>
                        <a:t>users, </a:t>
                      </a:r>
                      <a:r>
                        <a:rPr lang="en-US" sz="1600" b="0" i="0" u="none" strike="noStrike" dirty="0" smtClean="0">
                          <a:solidFill>
                            <a:schemeClr val="tx1"/>
                          </a:solidFill>
                          <a:latin typeface="Calibri"/>
                        </a:rPr>
                        <a:t>1500 </a:t>
                      </a:r>
                      <a:r>
                        <a:rPr lang="en-US" sz="1600" b="0" i="0" u="none" strike="noStrike" dirty="0">
                          <a:solidFill>
                            <a:schemeClr val="tx1"/>
                          </a:solidFill>
                          <a:latin typeface="Calibri"/>
                        </a:rPr>
                        <a:t>DGs.  Add Password Reset</a:t>
                      </a:r>
                    </a:p>
                  </a:txBody>
                  <a:tcPr marL="9525" marR="9525" marT="9525" marB="0" anchor="b">
                    <a:lnL>
                      <a:noFill/>
                    </a:lnL>
                    <a:lnR>
                      <a:noFill/>
                    </a:lnR>
                    <a:lnT>
                      <a:noFill/>
                    </a:lnT>
                    <a:lnB>
                      <a:noFill/>
                    </a:lnB>
                  </a:tcPr>
                </a:tc>
              </a:tr>
              <a:tr h="190500">
                <a:tc>
                  <a:txBody>
                    <a:bodyPr/>
                    <a:lstStyle/>
                    <a:p>
                      <a:pPr algn="l" fontAlgn="b"/>
                      <a:r>
                        <a:rPr lang="en-US" sz="1600" b="0" i="0" u="none" strike="noStrike" dirty="0">
                          <a:solidFill>
                            <a:schemeClr val="tx1"/>
                          </a:solidFill>
                          <a:latin typeface="Calibri"/>
                        </a:rPr>
                        <a:t>Jul-2009</a:t>
                      </a:r>
                    </a:p>
                  </a:txBody>
                  <a:tcPr marL="9525" marR="9525" marT="9525" marB="0" anchor="b">
                    <a:lnL>
                      <a:noFill/>
                    </a:lnL>
                    <a:lnR>
                      <a:noFill/>
                    </a:lnR>
                    <a:lnT>
                      <a:noFill/>
                    </a:lnT>
                    <a:lnB>
                      <a:noFill/>
                    </a:lnB>
                  </a:tcPr>
                </a:tc>
                <a:tc>
                  <a:txBody>
                    <a:bodyPr/>
                    <a:lstStyle/>
                    <a:p>
                      <a:pPr lvl="0" algn="l" fontAlgn="b"/>
                      <a:r>
                        <a:rPr lang="en-US" sz="1600" b="0" i="0" u="none" strike="noStrike" dirty="0">
                          <a:solidFill>
                            <a:schemeClr val="tx1"/>
                          </a:solidFill>
                          <a:latin typeface="Calibri"/>
                        </a:rPr>
                        <a:t>IDS1</a:t>
                      </a: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Add </a:t>
                      </a:r>
                      <a:r>
                        <a:rPr lang="en-US" sz="1600" b="0" i="0" u="none" strike="noStrike" dirty="0">
                          <a:solidFill>
                            <a:schemeClr val="tx1"/>
                          </a:solidFill>
                          <a:latin typeface="Calibri"/>
                        </a:rPr>
                        <a:t>Security Groups </a:t>
                      </a:r>
                    </a:p>
                  </a:txBody>
                  <a:tcPr marL="9525" marR="9525" marT="9525" marB="0" anchor="b">
                    <a:lnL>
                      <a:noFill/>
                    </a:lnL>
                    <a:lnR>
                      <a:noFill/>
                    </a:lnR>
                    <a:lnT>
                      <a:noFill/>
                    </a:lnT>
                    <a:lnB>
                      <a:noFill/>
                    </a:lnB>
                  </a:tcPr>
                </a:tc>
              </a:tr>
              <a:tr h="190500">
                <a:tc>
                  <a:txBody>
                    <a:bodyPr/>
                    <a:lstStyle/>
                    <a:p>
                      <a:pPr algn="l" fontAlgn="b"/>
                      <a:r>
                        <a:rPr lang="en-US" sz="1600" b="0" i="0" u="none" strike="noStrike" dirty="0">
                          <a:solidFill>
                            <a:schemeClr val="tx1"/>
                          </a:solidFill>
                          <a:latin typeface="Calibri"/>
                        </a:rPr>
                        <a:t>Nov-2009</a:t>
                      </a:r>
                    </a:p>
                  </a:txBody>
                  <a:tcPr marL="9525" marR="9525" marT="9525" marB="0" anchor="b">
                    <a:lnL>
                      <a:noFill/>
                    </a:lnL>
                    <a:lnR>
                      <a:noFill/>
                    </a:lnR>
                    <a:lnT>
                      <a:noFill/>
                    </a:lnT>
                    <a:lnB>
                      <a:noFill/>
                    </a:lnB>
                  </a:tcPr>
                </a:tc>
                <a:tc>
                  <a:txBody>
                    <a:bodyPr/>
                    <a:lstStyle/>
                    <a:p>
                      <a:pPr lvl="0" algn="l" fontAlgn="b"/>
                      <a:r>
                        <a:rPr lang="en-US" sz="1600" b="0" i="0" u="none" strike="noStrike" dirty="0">
                          <a:solidFill>
                            <a:schemeClr val="tx1"/>
                          </a:solidFill>
                          <a:latin typeface="Calibri"/>
                        </a:rPr>
                        <a:t>RC1 + Update 1</a:t>
                      </a: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Live for all users</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r h="190500">
                <a:tc>
                  <a:txBody>
                    <a:bodyPr/>
                    <a:lstStyle/>
                    <a:p>
                      <a:pPr algn="l" fontAlgn="b"/>
                      <a:r>
                        <a:rPr lang="en-US" sz="1600" b="0" i="0" u="none" strike="noStrike" dirty="0">
                          <a:solidFill>
                            <a:schemeClr val="tx1"/>
                          </a:solidFill>
                          <a:latin typeface="Calibri"/>
                        </a:rPr>
                        <a:t>+ 6 months</a:t>
                      </a:r>
                    </a:p>
                  </a:txBody>
                  <a:tcPr marL="9525" marR="9525" marT="9525" marB="0" anchor="b">
                    <a:lnL>
                      <a:noFill/>
                    </a:lnL>
                    <a:lnR>
                      <a:noFill/>
                    </a:lnR>
                    <a:lnT>
                      <a:noFill/>
                    </a:lnT>
                    <a:lnB>
                      <a:noFill/>
                    </a:lnB>
                  </a:tcPr>
                </a:tc>
                <a:tc>
                  <a:txBody>
                    <a:bodyPr/>
                    <a:lstStyle/>
                    <a:p>
                      <a:pPr lvl="0" algn="l" fontAlgn="b"/>
                      <a:r>
                        <a:rPr lang="en-US" sz="1600" b="0" i="0" u="none" strike="noStrike" dirty="0">
                          <a:solidFill>
                            <a:schemeClr val="tx1"/>
                          </a:solidFill>
                          <a:latin typeface="Calibri"/>
                        </a:rPr>
                        <a:t>RTM</a:t>
                      </a: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150K </a:t>
                      </a:r>
                      <a:r>
                        <a:rPr lang="en-US" sz="1600" b="0" i="0" u="none" strike="noStrike" dirty="0">
                          <a:solidFill>
                            <a:schemeClr val="tx1"/>
                          </a:solidFill>
                          <a:latin typeface="Calibri"/>
                        </a:rPr>
                        <a:t>users, 400K groups, </a:t>
                      </a:r>
                      <a:r>
                        <a:rPr lang="en-US" sz="1600" b="0" i="0" u="none" strike="noStrike" dirty="0" err="1" smtClean="0">
                          <a:solidFill>
                            <a:schemeClr val="tx1"/>
                          </a:solidFill>
                          <a:latin typeface="Calibri"/>
                        </a:rPr>
                        <a:t>Autogroup</a:t>
                      </a:r>
                      <a:r>
                        <a:rPr lang="en-US" sz="1600" b="0" i="0" u="none" strike="noStrike" dirty="0" smtClean="0">
                          <a:solidFill>
                            <a:schemeClr val="tx1"/>
                          </a:solidFill>
                          <a:latin typeface="Calibri"/>
                        </a:rPr>
                        <a:t> </a:t>
                      </a:r>
                      <a:r>
                        <a:rPr lang="en-US" sz="1600" b="0" i="0" u="none" strike="noStrike" dirty="0">
                          <a:solidFill>
                            <a:schemeClr val="tx1"/>
                          </a:solidFill>
                          <a:latin typeface="Calibri"/>
                        </a:rPr>
                        <a:t>retired</a:t>
                      </a:r>
                    </a:p>
                  </a:txBody>
                  <a:tcPr marL="9525" marR="9525" marT="9525" marB="0" anchor="b">
                    <a:lnL>
                      <a:noFill/>
                    </a:lnL>
                    <a:lnR>
                      <a:noFill/>
                    </a:lnR>
                    <a:lnT>
                      <a:noFill/>
                    </a:lnT>
                    <a:lnB>
                      <a:noFill/>
                    </a:lnB>
                  </a:tcPr>
                </a:tc>
              </a:tr>
              <a:tr h="190500">
                <a:tc>
                  <a:txBody>
                    <a:bodyPr/>
                    <a:lstStyle/>
                    <a:p>
                      <a:pPr algn="l" fontAlgn="b"/>
                      <a:r>
                        <a:rPr lang="en-US" sz="1600" b="0" i="0" u="none" strike="noStrike" dirty="0" smtClean="0">
                          <a:solidFill>
                            <a:schemeClr val="tx1"/>
                          </a:solidFill>
                          <a:latin typeface="Calibri"/>
                        </a:rPr>
                        <a:t>+ 1 Year</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lvl="0" algn="l" fontAlgn="b"/>
                      <a:r>
                        <a:rPr lang="en-US" sz="1600" b="0" i="0" u="none" strike="noStrike" dirty="0" smtClean="0">
                          <a:solidFill>
                            <a:schemeClr val="tx1"/>
                          </a:solidFill>
                          <a:latin typeface="Calibri"/>
                        </a:rPr>
                        <a:t>RTM</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   Expand to user provisioning</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7921912" cy="1337595"/>
          </a:xfrm>
        </p:spPr>
        <p:txBody>
          <a:bodyPr vert="horz" wrap="square" lIns="0" tIns="0" rIns="0" bIns="0" rtlCol="0" anchor="t">
            <a:noAutofit/>
          </a:bodyPr>
          <a:lstStyle/>
          <a:p>
            <a:r>
              <a:rPr lang="en-US" sz="3600" dirty="0" smtClean="0"/>
              <a:t>Microsoft Forefront Identity Manager 2010 Case Study: FIM in Microsoft IT</a:t>
            </a:r>
            <a:endParaRPr sz="3600" dirty="0" smtClean="0"/>
          </a:p>
        </p:txBody>
      </p:sp>
      <p:sp>
        <p:nvSpPr>
          <p:cNvPr id="4" name="Subtitle 2"/>
          <p:cNvSpPr txBox="1">
            <a:spLocks/>
          </p:cNvSpPr>
          <p:nvPr/>
        </p:nvSpPr>
        <p:spPr bwMode="white">
          <a:xfrm>
            <a:off x="490251" y="5338737"/>
            <a:ext cx="3766571"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Fred Delombaerde</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Microsoft</a:t>
            </a:r>
            <a:r>
              <a:rPr kumimoji="0" lang="en-US" sz="2400" b="0" i="0" u="none" strike="noStrike" kern="1200" cap="none" spc="0" normalizeH="0" noProof="0" dirty="0" smtClean="0">
                <a:ln>
                  <a:noFill/>
                </a:ln>
                <a:solidFill>
                  <a:schemeClr val="tx1"/>
                </a:solidFill>
                <a:effectLst/>
                <a:uLnTx/>
                <a:uFillTx/>
                <a:latin typeface="+mn-lt"/>
                <a:ea typeface="+mn-ea"/>
                <a:cs typeface="+mn-cs"/>
              </a:rPr>
              <a:t> IT</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Microsoft Corporation</a:t>
            </a:r>
          </a:p>
          <a:p>
            <a:pPr>
              <a:lnSpc>
                <a:spcPct val="90000"/>
              </a:lnSpc>
              <a:defRPr/>
            </a:pPr>
            <a:r>
              <a:rPr lang="en-US" sz="2400" dirty="0" smtClean="0"/>
              <a:t>SIA302</a:t>
            </a:r>
          </a:p>
          <a:p>
            <a:pPr marL="0" marR="0" lvl="0" indent="0" algn="l" defTabSz="914363" rtl="0" eaLnBrk="1" fontAlgn="auto" latinLnBrk="0" hangingPunct="1">
              <a:lnSpc>
                <a:spcPct val="9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MSIT - Configuration</a:t>
            </a:r>
            <a:endParaRPr lang="en-US" dirty="0"/>
          </a:p>
        </p:txBody>
      </p:sp>
      <p:sp>
        <p:nvSpPr>
          <p:cNvPr id="3" name="Content Placeholder 2"/>
          <p:cNvSpPr>
            <a:spLocks noGrp="1"/>
          </p:cNvSpPr>
          <p:nvPr>
            <p:ph idx="1"/>
          </p:nvPr>
        </p:nvSpPr>
        <p:spPr>
          <a:xfrm>
            <a:off x="457200" y="1600203"/>
            <a:ext cx="8229600" cy="4343397"/>
          </a:xfrm>
        </p:spPr>
        <p:txBody>
          <a:bodyPr>
            <a:normAutofit fontScale="70000" lnSpcReduction="20000"/>
          </a:bodyPr>
          <a:lstStyle/>
          <a:p>
            <a:pPr>
              <a:buNone/>
            </a:pPr>
            <a:r>
              <a:rPr lang="en-US" sz="3800" b="1" dirty="0" smtClean="0"/>
              <a:t>Data Set:</a:t>
            </a:r>
          </a:p>
          <a:p>
            <a:pPr>
              <a:buNone/>
            </a:pPr>
            <a:r>
              <a:rPr lang="en-US" sz="3800" dirty="0" smtClean="0"/>
              <a:t>	</a:t>
            </a:r>
            <a:r>
              <a:rPr lang="en-US" b="1" dirty="0" smtClean="0"/>
              <a:t>Forests</a:t>
            </a:r>
            <a:r>
              <a:rPr lang="en-US" dirty="0" smtClean="0"/>
              <a:t>: 6    </a:t>
            </a:r>
            <a:r>
              <a:rPr lang="en-US" b="1" dirty="0" smtClean="0"/>
              <a:t>Domains</a:t>
            </a:r>
            <a:r>
              <a:rPr lang="en-US" dirty="0" smtClean="0"/>
              <a:t>: 13   </a:t>
            </a:r>
            <a:r>
              <a:rPr lang="en-US" b="1" dirty="0" smtClean="0"/>
              <a:t>Accounts</a:t>
            </a:r>
            <a:r>
              <a:rPr lang="en-US" dirty="0" smtClean="0"/>
              <a:t>: 200,101</a:t>
            </a:r>
            <a:r>
              <a:rPr lang="en-US" baseline="30000" dirty="0" smtClean="0"/>
              <a:t>1</a:t>
            </a:r>
            <a:r>
              <a:rPr lang="en-US" dirty="0" smtClean="0"/>
              <a:t>   </a:t>
            </a:r>
            <a:r>
              <a:rPr lang="en-US" b="1" dirty="0" smtClean="0"/>
              <a:t>Groups</a:t>
            </a:r>
            <a:r>
              <a:rPr lang="en-US" dirty="0" smtClean="0"/>
              <a:t>:  453,568</a:t>
            </a:r>
          </a:p>
          <a:p>
            <a:pPr lvl="1">
              <a:buNone/>
            </a:pPr>
            <a:endParaRPr lang="en-US" sz="2600" dirty="0" smtClean="0"/>
          </a:p>
          <a:p>
            <a:pPr>
              <a:buNone/>
            </a:pPr>
            <a:r>
              <a:rPr lang="en-US" sz="3800" b="1" dirty="0" smtClean="0"/>
              <a:t>Policy Configuration:</a:t>
            </a:r>
          </a:p>
          <a:p>
            <a:pPr>
              <a:buNone/>
            </a:pPr>
            <a:r>
              <a:rPr lang="en-US" sz="3800" b="1" dirty="0" smtClean="0"/>
              <a:t>	</a:t>
            </a:r>
            <a:r>
              <a:rPr lang="en-US" b="1" dirty="0" smtClean="0"/>
              <a:t>Sync Rules</a:t>
            </a:r>
            <a:r>
              <a:rPr lang="en-US" dirty="0" smtClean="0"/>
              <a:t>: 80    </a:t>
            </a:r>
            <a:r>
              <a:rPr lang="en-US" b="1" dirty="0" smtClean="0"/>
              <a:t>Sets</a:t>
            </a:r>
            <a:r>
              <a:rPr lang="en-US" dirty="0" smtClean="0"/>
              <a:t>: 118    </a:t>
            </a:r>
            <a:r>
              <a:rPr lang="en-US" b="1" dirty="0" smtClean="0"/>
              <a:t>Workflows</a:t>
            </a:r>
            <a:r>
              <a:rPr lang="en-US" dirty="0" smtClean="0"/>
              <a:t>: 56   </a:t>
            </a:r>
            <a:r>
              <a:rPr lang="en-US" b="1" dirty="0" smtClean="0"/>
              <a:t>MPRs</a:t>
            </a:r>
            <a:r>
              <a:rPr lang="en-US" dirty="0" smtClean="0"/>
              <a:t>:118</a:t>
            </a:r>
          </a:p>
          <a:p>
            <a:pPr lvl="1">
              <a:buNone/>
            </a:pPr>
            <a:endParaRPr lang="en-US" sz="3200" dirty="0" smtClean="0"/>
          </a:p>
          <a:p>
            <a:pPr>
              <a:buNone/>
            </a:pPr>
            <a:r>
              <a:rPr lang="en-US" sz="3800" b="1" dirty="0" smtClean="0"/>
              <a:t>Hardware:</a:t>
            </a:r>
          </a:p>
          <a:p>
            <a:pPr>
              <a:buNone/>
            </a:pPr>
            <a:r>
              <a:rPr lang="en-US" sz="3800" dirty="0" smtClean="0"/>
              <a:t>	</a:t>
            </a:r>
            <a:r>
              <a:rPr lang="en-US" dirty="0" smtClean="0"/>
              <a:t>FIM Synchronization (includes DB)               	24 CPU</a:t>
            </a:r>
            <a:r>
              <a:rPr lang="en-US" baseline="30000" dirty="0" smtClean="0"/>
              <a:t>2</a:t>
            </a:r>
            <a:r>
              <a:rPr lang="en-US" dirty="0" smtClean="0"/>
              <a:t>  64GB</a:t>
            </a:r>
          </a:p>
          <a:p>
            <a:pPr>
              <a:buNone/>
            </a:pPr>
            <a:r>
              <a:rPr lang="en-US" dirty="0" smtClean="0"/>
              <a:t>	FIM Service DB                               	   	24 CPU</a:t>
            </a:r>
            <a:r>
              <a:rPr lang="en-US" baseline="30000" dirty="0" smtClean="0"/>
              <a:t>2</a:t>
            </a:r>
            <a:r>
              <a:rPr lang="en-US" dirty="0" smtClean="0"/>
              <a:t>  64GB</a:t>
            </a:r>
          </a:p>
          <a:p>
            <a:pPr>
              <a:buNone/>
            </a:pPr>
            <a:r>
              <a:rPr lang="en-US" dirty="0" smtClean="0"/>
              <a:t>	FIM Service 1 – Admin                   	      	8 CPU</a:t>
            </a:r>
            <a:r>
              <a:rPr lang="en-US" baseline="30000" dirty="0" smtClean="0"/>
              <a:t>3</a:t>
            </a:r>
            <a:r>
              <a:rPr lang="en-US" dirty="0" smtClean="0"/>
              <a:t>  16 GB</a:t>
            </a:r>
          </a:p>
          <a:p>
            <a:pPr>
              <a:buNone/>
            </a:pPr>
            <a:r>
              <a:rPr lang="en-US" dirty="0" smtClean="0"/>
              <a:t>	FIM Service 2 – User		              		8 CPU</a:t>
            </a:r>
            <a:r>
              <a:rPr lang="en-US" baseline="30000" dirty="0" smtClean="0"/>
              <a:t>3</a:t>
            </a:r>
            <a:r>
              <a:rPr lang="en-US" dirty="0" smtClean="0"/>
              <a:t>     8GB</a:t>
            </a:r>
          </a:p>
          <a:p>
            <a:pPr>
              <a:buNone/>
            </a:pPr>
            <a:endParaRPr lang="en-US" b="1" dirty="0" smtClean="0"/>
          </a:p>
          <a:p>
            <a:pPr>
              <a:buNone/>
            </a:pPr>
            <a:r>
              <a:rPr lang="en-US" b="1" dirty="0" smtClean="0"/>
              <a:t>	</a:t>
            </a:r>
          </a:p>
        </p:txBody>
      </p:sp>
      <p:sp>
        <p:nvSpPr>
          <p:cNvPr id="4" name="TextBox 3"/>
          <p:cNvSpPr txBox="1"/>
          <p:nvPr/>
        </p:nvSpPr>
        <p:spPr>
          <a:xfrm>
            <a:off x="509337" y="5350042"/>
            <a:ext cx="4523995" cy="830997"/>
          </a:xfrm>
          <a:prstGeom prst="rect">
            <a:avLst/>
          </a:prstGeom>
          <a:noFill/>
        </p:spPr>
        <p:txBody>
          <a:bodyPr wrap="none" rtlCol="0">
            <a:spAutoFit/>
          </a:bodyPr>
          <a:lstStyle/>
          <a:p>
            <a:r>
              <a:rPr lang="en-US" baseline="30000" dirty="0" smtClean="0"/>
              <a:t>1 </a:t>
            </a:r>
            <a:r>
              <a:rPr lang="en-US" sz="1600" dirty="0" smtClean="0"/>
              <a:t>includes users, contractors, vendors, services, etc.</a:t>
            </a:r>
          </a:p>
          <a:p>
            <a:r>
              <a:rPr lang="en-US" baseline="30000" dirty="0" smtClean="0"/>
              <a:t>2</a:t>
            </a:r>
            <a:r>
              <a:rPr lang="en-US" sz="1600" dirty="0" smtClean="0"/>
              <a:t>(4x6) Xeon E7450 2.4Ghz	HDD 2x146 GB 10k</a:t>
            </a:r>
          </a:p>
          <a:p>
            <a:r>
              <a:rPr lang="en-US" baseline="30000" dirty="0" smtClean="0"/>
              <a:t>3</a:t>
            </a:r>
            <a:r>
              <a:rPr lang="en-US" sz="1600" dirty="0" smtClean="0"/>
              <a:t>(2x4) Xeon E5410 2.3Ghz	HDD 8x136 GB 10k</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ctangle 198"/>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2" name="Rounded Rectangle 201"/>
          <p:cNvSpPr/>
          <p:nvPr/>
        </p:nvSpPr>
        <p:spPr bwMode="auto">
          <a:xfrm>
            <a:off x="2291786" y="807032"/>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err="1" smtClean="0">
                <a:solidFill>
                  <a:schemeClr val="tx1"/>
                </a:solidFill>
              </a:rPr>
              <a:t>AutoGroup</a:t>
            </a:r>
            <a:r>
              <a:rPr lang="en-US" sz="2000" dirty="0" smtClean="0">
                <a:solidFill>
                  <a:schemeClr val="tx1"/>
                </a:solidFill>
              </a:rPr>
              <a:t> application</a:t>
            </a:r>
          </a:p>
        </p:txBody>
      </p:sp>
      <p:sp>
        <p:nvSpPr>
          <p:cNvPr id="203" name="Rounded Rectangle 202"/>
          <p:cNvSpPr/>
          <p:nvPr/>
        </p:nvSpPr>
        <p:spPr bwMode="auto">
          <a:xfrm>
            <a:off x="2291786" y="2330168"/>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FIM 2010(Groups)</a:t>
            </a:r>
          </a:p>
        </p:txBody>
      </p:sp>
      <p:sp>
        <p:nvSpPr>
          <p:cNvPr id="227" name="Rounded Rectangle 226"/>
          <p:cNvSpPr/>
          <p:nvPr/>
        </p:nvSpPr>
        <p:spPr bwMode="auto">
          <a:xfrm>
            <a:off x="2291786" y="3853304"/>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ILM 2007 (Groups)</a:t>
            </a:r>
          </a:p>
        </p:txBody>
      </p:sp>
      <p:sp>
        <p:nvSpPr>
          <p:cNvPr id="228" name="Rounded Rectangle 227"/>
          <p:cNvSpPr/>
          <p:nvPr/>
        </p:nvSpPr>
        <p:spPr bwMode="auto">
          <a:xfrm>
            <a:off x="2291786" y="5376440"/>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ILM 2007 (Users)</a:t>
            </a:r>
          </a:p>
        </p:txBody>
      </p:sp>
      <p:sp>
        <p:nvSpPr>
          <p:cNvPr id="125" name="Rectangle 124"/>
          <p:cNvSpPr/>
          <p:nvPr/>
        </p:nvSpPr>
        <p:spPr bwMode="auto">
          <a:xfrm>
            <a:off x="0" y="853330"/>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30" name="Rectangle 129"/>
          <p:cNvSpPr/>
          <p:nvPr/>
        </p:nvSpPr>
        <p:spPr bwMode="auto">
          <a:xfrm>
            <a:off x="0" y="4038298"/>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34" name="Rectangle 133"/>
          <p:cNvSpPr/>
          <p:nvPr/>
        </p:nvSpPr>
        <p:spPr bwMode="auto">
          <a:xfrm>
            <a:off x="0" y="2422665"/>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40" name="TextBox 139"/>
          <p:cNvSpPr txBox="1"/>
          <p:nvPr/>
        </p:nvSpPr>
        <p:spPr>
          <a:xfrm>
            <a:off x="351200" y="1830310"/>
            <a:ext cx="1293918" cy="276985"/>
          </a:xfrm>
          <a:prstGeom prst="rect">
            <a:avLst/>
          </a:prstGeom>
          <a:noFill/>
        </p:spPr>
        <p:txBody>
          <a:bodyPr wrap="none" lIns="91427" tIns="45713" rIns="91427" bIns="45713" rtlCol="0">
            <a:spAutoFit/>
          </a:bodyPr>
          <a:lstStyle/>
          <a:p>
            <a:pPr algn="ctr"/>
            <a:r>
              <a:rPr lang="en-US" sz="1200" dirty="0" err="1" smtClean="0"/>
              <a:t>AutoGroup</a:t>
            </a:r>
            <a:r>
              <a:rPr lang="en-US" sz="1200" dirty="0" smtClean="0"/>
              <a:t> User</a:t>
            </a:r>
          </a:p>
        </p:txBody>
      </p:sp>
      <p:sp>
        <p:nvSpPr>
          <p:cNvPr id="141" name="TextBox 140"/>
          <p:cNvSpPr txBox="1"/>
          <p:nvPr/>
        </p:nvSpPr>
        <p:spPr>
          <a:xfrm>
            <a:off x="475860" y="5059851"/>
            <a:ext cx="817826" cy="276985"/>
          </a:xfrm>
          <a:prstGeom prst="rect">
            <a:avLst/>
          </a:prstGeom>
          <a:noFill/>
        </p:spPr>
        <p:txBody>
          <a:bodyPr wrap="none" lIns="91427" tIns="45713" rIns="91427" bIns="45713" rtlCol="0">
            <a:spAutoFit/>
          </a:bodyPr>
          <a:lstStyle/>
          <a:p>
            <a:pPr algn="ctr"/>
            <a:r>
              <a:rPr lang="en-US" sz="1200" dirty="0" smtClean="0"/>
              <a:t>FIM User</a:t>
            </a:r>
            <a:endParaRPr lang="en-US" sz="1200" dirty="0"/>
          </a:p>
        </p:txBody>
      </p:sp>
      <p:sp>
        <p:nvSpPr>
          <p:cNvPr id="144" name="TextBox 143"/>
          <p:cNvSpPr txBox="1"/>
          <p:nvPr/>
        </p:nvSpPr>
        <p:spPr>
          <a:xfrm>
            <a:off x="243100" y="3430674"/>
            <a:ext cx="1389650" cy="276985"/>
          </a:xfrm>
          <a:prstGeom prst="rect">
            <a:avLst/>
          </a:prstGeom>
          <a:noFill/>
        </p:spPr>
        <p:txBody>
          <a:bodyPr wrap="none" lIns="91427" tIns="45713" rIns="91427" bIns="45713" rtlCol="0">
            <a:spAutoFit/>
          </a:bodyPr>
          <a:lstStyle/>
          <a:p>
            <a:pPr algn="ctr"/>
            <a:r>
              <a:rPr lang="en-US" sz="1200" dirty="0" smtClean="0"/>
              <a:t>FIM Administrator</a:t>
            </a:r>
            <a:endParaRPr lang="en-US" sz="1200" dirty="0"/>
          </a:p>
        </p:txBody>
      </p:sp>
      <p:pic>
        <p:nvPicPr>
          <p:cNvPr id="146" name="Picture 75" descr="PC blank screen"/>
          <p:cNvPicPr>
            <a:picLocks noChangeAspect="1" noChangeArrowheads="1"/>
          </p:cNvPicPr>
          <p:nvPr/>
        </p:nvPicPr>
        <p:blipFill>
          <a:blip r:embed="rId3" cstate="print"/>
          <a:srcRect/>
          <a:stretch>
            <a:fillRect/>
          </a:stretch>
        </p:blipFill>
        <p:spPr bwMode="auto">
          <a:xfrm flipH="1">
            <a:off x="481911" y="899632"/>
            <a:ext cx="912019" cy="910829"/>
          </a:xfrm>
          <a:prstGeom prst="rect">
            <a:avLst/>
          </a:prstGeom>
          <a:noFill/>
          <a:ln w="9525">
            <a:noFill/>
            <a:miter lim="800000"/>
            <a:headEnd/>
            <a:tailEnd/>
          </a:ln>
        </p:spPr>
      </p:pic>
      <p:pic>
        <p:nvPicPr>
          <p:cNvPr id="191" name="Picture 4" descr="C:\Documents and Settings\Pennie\My Documents\ACERDATA (D)\Pennie's documents\MS Image\Shapes and Graphics\Windows_Vista_Icons_ for_Marketing_use\MaleUser.png"/>
          <p:cNvPicPr>
            <a:picLocks noChangeAspect="1" noChangeArrowheads="1"/>
          </p:cNvPicPr>
          <p:nvPr/>
        </p:nvPicPr>
        <p:blipFill>
          <a:blip r:embed="rId4"/>
          <a:srcRect/>
          <a:stretch>
            <a:fillRect/>
          </a:stretch>
        </p:blipFill>
        <p:spPr bwMode="auto">
          <a:xfrm flipH="1">
            <a:off x="801750" y="1059995"/>
            <a:ext cx="545787" cy="545787"/>
          </a:xfrm>
          <a:prstGeom prst="rect">
            <a:avLst/>
          </a:prstGeom>
          <a:noFill/>
        </p:spPr>
      </p:pic>
      <p:pic>
        <p:nvPicPr>
          <p:cNvPr id="197" name="Picture 75" descr="PC blank screen"/>
          <p:cNvPicPr>
            <a:picLocks noChangeAspect="1" noChangeArrowheads="1"/>
          </p:cNvPicPr>
          <p:nvPr/>
        </p:nvPicPr>
        <p:blipFill>
          <a:blip r:embed="rId3" cstate="print"/>
          <a:srcRect/>
          <a:stretch>
            <a:fillRect/>
          </a:stretch>
        </p:blipFill>
        <p:spPr bwMode="auto">
          <a:xfrm flipH="1">
            <a:off x="481911" y="4107748"/>
            <a:ext cx="912019" cy="910829"/>
          </a:xfrm>
          <a:prstGeom prst="rect">
            <a:avLst/>
          </a:prstGeom>
          <a:noFill/>
          <a:ln w="9525">
            <a:noFill/>
            <a:miter lim="800000"/>
            <a:headEnd/>
            <a:tailEnd/>
          </a:ln>
        </p:spPr>
      </p:pic>
      <p:pic>
        <p:nvPicPr>
          <p:cNvPr id="198" name="Picture 2" descr="C:\Documents and Settings\Pennie\My Documents\ACERDATA (D)\Pennie's documents\MS Image\Shapes and Graphics\Windows_Vista_Icons_ for_Marketing_use\FemaleUser.png"/>
          <p:cNvPicPr>
            <a:picLocks noChangeAspect="1" noChangeArrowheads="1"/>
          </p:cNvPicPr>
          <p:nvPr/>
        </p:nvPicPr>
        <p:blipFill>
          <a:blip r:embed="rId5"/>
          <a:srcRect/>
          <a:stretch>
            <a:fillRect/>
          </a:stretch>
        </p:blipFill>
        <p:spPr bwMode="auto">
          <a:xfrm>
            <a:off x="839064" y="4244760"/>
            <a:ext cx="558146" cy="577769"/>
          </a:xfrm>
          <a:prstGeom prst="rect">
            <a:avLst/>
          </a:prstGeom>
          <a:noFill/>
        </p:spPr>
      </p:pic>
      <p:sp>
        <p:nvSpPr>
          <p:cNvPr id="201" name="TextBox 200"/>
          <p:cNvSpPr txBox="1"/>
          <p:nvPr/>
        </p:nvSpPr>
        <p:spPr>
          <a:xfrm>
            <a:off x="1322408" y="254643"/>
            <a:ext cx="6499185" cy="523206"/>
          </a:xfrm>
          <a:prstGeom prst="rect">
            <a:avLst/>
          </a:prstGeom>
          <a:noFill/>
        </p:spPr>
        <p:txBody>
          <a:bodyPr wrap="square" lIns="91427" tIns="45713" rIns="91427" bIns="45713" rtlCol="0">
            <a:spAutoFit/>
          </a:bodyPr>
          <a:lstStyle/>
          <a:p>
            <a:pPr algn="ctr"/>
            <a:r>
              <a:rPr lang="en-US" sz="2800" b="1" dirty="0" smtClean="0">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rPr>
              <a:t>FIM 2010 Internal Topology Phase 1</a:t>
            </a:r>
          </a:p>
        </p:txBody>
      </p:sp>
      <p:cxnSp>
        <p:nvCxnSpPr>
          <p:cNvPr id="218" name="Straight Connector 217"/>
          <p:cNvCxnSpPr/>
          <p:nvPr/>
        </p:nvCxnSpPr>
        <p:spPr>
          <a:xfrm>
            <a:off x="3272161" y="1622383"/>
            <a:ext cx="12801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29" name="Picture 85" descr="Server SQL database"/>
          <p:cNvPicPr>
            <a:picLocks noChangeAspect="1" noChangeArrowheads="1"/>
          </p:cNvPicPr>
          <p:nvPr/>
        </p:nvPicPr>
        <p:blipFill>
          <a:blip r:embed="rId6"/>
          <a:srcRect/>
          <a:stretch>
            <a:fillRect/>
          </a:stretch>
        </p:blipFill>
        <p:spPr bwMode="auto">
          <a:xfrm>
            <a:off x="4294966" y="1229189"/>
            <a:ext cx="462545" cy="685631"/>
          </a:xfrm>
          <a:prstGeom prst="rect">
            <a:avLst/>
          </a:prstGeom>
          <a:noFill/>
          <a:ln w="9525">
            <a:noFill/>
            <a:miter lim="800000"/>
            <a:headEnd/>
            <a:tailEnd/>
          </a:ln>
        </p:spPr>
      </p:pic>
      <p:pic>
        <p:nvPicPr>
          <p:cNvPr id="230" name="Picture 1" descr="Server BizTalk"/>
          <p:cNvPicPr>
            <a:picLocks noChangeAspect="1" noChangeArrowheads="1"/>
          </p:cNvPicPr>
          <p:nvPr/>
        </p:nvPicPr>
        <p:blipFill>
          <a:blip r:embed="rId7"/>
          <a:srcRect/>
          <a:stretch>
            <a:fillRect/>
          </a:stretch>
        </p:blipFill>
        <p:spPr bwMode="auto">
          <a:xfrm>
            <a:off x="3066971" y="1229189"/>
            <a:ext cx="432661" cy="663809"/>
          </a:xfrm>
          <a:prstGeom prst="rect">
            <a:avLst/>
          </a:prstGeom>
          <a:noFill/>
          <a:ln w="9525">
            <a:noFill/>
            <a:miter lim="800000"/>
            <a:headEnd/>
            <a:tailEnd/>
          </a:ln>
        </p:spPr>
      </p:pic>
      <p:sp>
        <p:nvSpPr>
          <p:cNvPr id="232" name="TextBox 231"/>
          <p:cNvSpPr txBox="1"/>
          <p:nvPr/>
        </p:nvSpPr>
        <p:spPr>
          <a:xfrm>
            <a:off x="2916820" y="1875099"/>
            <a:ext cx="554832" cy="276999"/>
          </a:xfrm>
          <a:prstGeom prst="rect">
            <a:avLst/>
          </a:prstGeom>
          <a:noFill/>
        </p:spPr>
        <p:txBody>
          <a:bodyPr wrap="none" rtlCol="0">
            <a:spAutoFit/>
          </a:bodyPr>
          <a:lstStyle/>
          <a:p>
            <a:pPr algn="ctr"/>
            <a:r>
              <a:rPr lang="en-US" sz="1200" dirty="0" smtClean="0"/>
              <a:t>Portal</a:t>
            </a:r>
            <a:endParaRPr lang="en-US" sz="1200" dirty="0"/>
          </a:p>
        </p:txBody>
      </p:sp>
      <p:sp>
        <p:nvSpPr>
          <p:cNvPr id="233" name="TextBox 232"/>
          <p:cNvSpPr txBox="1"/>
          <p:nvPr/>
        </p:nvSpPr>
        <p:spPr>
          <a:xfrm>
            <a:off x="4307711" y="1875099"/>
            <a:ext cx="423513" cy="276999"/>
          </a:xfrm>
          <a:prstGeom prst="rect">
            <a:avLst/>
          </a:prstGeom>
          <a:noFill/>
        </p:spPr>
        <p:txBody>
          <a:bodyPr wrap="none" rtlCol="0">
            <a:spAutoFit/>
          </a:bodyPr>
          <a:lstStyle/>
          <a:p>
            <a:pPr algn="ctr"/>
            <a:r>
              <a:rPr lang="en-US" sz="1200" dirty="0" smtClean="0"/>
              <a:t>SQL</a:t>
            </a:r>
            <a:endParaRPr lang="en-US" sz="1200" dirty="0"/>
          </a:p>
        </p:txBody>
      </p:sp>
      <p:sp>
        <p:nvSpPr>
          <p:cNvPr id="239" name="TextBox 238"/>
          <p:cNvSpPr txBox="1"/>
          <p:nvPr/>
        </p:nvSpPr>
        <p:spPr>
          <a:xfrm>
            <a:off x="4242578" y="3048000"/>
            <a:ext cx="634222" cy="261596"/>
          </a:xfrm>
          <a:prstGeom prst="rect">
            <a:avLst/>
          </a:prstGeom>
          <a:noFill/>
        </p:spPr>
        <p:txBody>
          <a:bodyPr wrap="square" lIns="91427" tIns="45713" rIns="91427" bIns="45713" rtlCol="0">
            <a:spAutoFit/>
          </a:bodyPr>
          <a:lstStyle/>
          <a:p>
            <a:pPr algn="ctr"/>
            <a:r>
              <a:rPr lang="en-US" sz="1100" dirty="0" smtClean="0"/>
              <a:t>SQL</a:t>
            </a:r>
            <a:endParaRPr lang="en-US" sz="1100" dirty="0"/>
          </a:p>
        </p:txBody>
      </p:sp>
      <p:sp>
        <p:nvSpPr>
          <p:cNvPr id="240" name="TextBox 239"/>
          <p:cNvSpPr txBox="1"/>
          <p:nvPr/>
        </p:nvSpPr>
        <p:spPr>
          <a:xfrm>
            <a:off x="4548851" y="3256054"/>
            <a:ext cx="960698" cy="430873"/>
          </a:xfrm>
          <a:prstGeom prst="rect">
            <a:avLst/>
          </a:prstGeom>
          <a:noFill/>
        </p:spPr>
        <p:txBody>
          <a:bodyPr wrap="square" lIns="91427" tIns="45713" rIns="91427" bIns="45713" rtlCol="0">
            <a:spAutoFit/>
          </a:bodyPr>
          <a:lstStyle/>
          <a:p>
            <a:pPr algn="ctr"/>
            <a:r>
              <a:rPr lang="en-US" sz="1100" dirty="0" smtClean="0"/>
              <a:t>Sync Engine + SQL</a:t>
            </a:r>
            <a:endParaRPr lang="en-US" sz="1100" dirty="0"/>
          </a:p>
        </p:txBody>
      </p:sp>
      <p:cxnSp>
        <p:nvCxnSpPr>
          <p:cNvPr id="245" name="Straight Connector 244"/>
          <p:cNvCxnSpPr/>
          <p:nvPr/>
        </p:nvCxnSpPr>
        <p:spPr>
          <a:xfrm>
            <a:off x="2814961" y="2819400"/>
            <a:ext cx="21945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6" name="Straight Connector 245"/>
          <p:cNvCxnSpPr>
            <a:endCxn id="234" idx="1"/>
          </p:cNvCxnSpPr>
          <p:nvPr/>
        </p:nvCxnSpPr>
        <p:spPr>
          <a:xfrm>
            <a:off x="2694578" y="2773249"/>
            <a:ext cx="1267822" cy="52919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Group 9"/>
          <p:cNvGrpSpPr/>
          <p:nvPr/>
        </p:nvGrpSpPr>
        <p:grpSpPr>
          <a:xfrm>
            <a:off x="2448705" y="2348561"/>
            <a:ext cx="370695" cy="623239"/>
            <a:chOff x="6477000" y="1143000"/>
            <a:chExt cx="719137" cy="1066800"/>
          </a:xfrm>
        </p:grpSpPr>
        <p:pic>
          <p:nvPicPr>
            <p:cNvPr id="236" name="Picture 105" descr="Server"/>
            <p:cNvPicPr>
              <a:picLocks noChangeAspect="1" noChangeArrowheads="1"/>
            </p:cNvPicPr>
            <p:nvPr/>
          </p:nvPicPr>
          <p:blipFill>
            <a:blip r:embed="rId8"/>
            <a:srcRect/>
            <a:stretch>
              <a:fillRect/>
            </a:stretch>
          </p:blipFill>
          <p:spPr bwMode="auto">
            <a:xfrm>
              <a:off x="6477000" y="1143000"/>
              <a:ext cx="719137" cy="1060450"/>
            </a:xfrm>
            <a:prstGeom prst="rect">
              <a:avLst/>
            </a:prstGeom>
            <a:noFill/>
            <a:ln w="9525">
              <a:noFill/>
              <a:miter lim="800000"/>
              <a:headEnd/>
              <a:tailEnd/>
            </a:ln>
          </p:spPr>
        </p:pic>
        <p:pic>
          <p:nvPicPr>
            <p:cNvPr id="237" name="Picture 5"/>
            <p:cNvPicPr>
              <a:picLocks noChangeAspect="1" noChangeArrowheads="1"/>
            </p:cNvPicPr>
            <p:nvPr/>
          </p:nvPicPr>
          <p:blipFill>
            <a:blip r:embed="rId9"/>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pic>
        <p:nvPicPr>
          <p:cNvPr id="234" name="Picture 85" descr="Server SQL database"/>
          <p:cNvPicPr>
            <a:picLocks noChangeAspect="1" noChangeArrowheads="1"/>
          </p:cNvPicPr>
          <p:nvPr/>
        </p:nvPicPr>
        <p:blipFill>
          <a:blip r:embed="rId6"/>
          <a:srcRect/>
          <a:stretch>
            <a:fillRect/>
          </a:stretch>
        </p:blipFill>
        <p:spPr bwMode="auto">
          <a:xfrm>
            <a:off x="3962400" y="2991754"/>
            <a:ext cx="419203" cy="621385"/>
          </a:xfrm>
          <a:prstGeom prst="rect">
            <a:avLst/>
          </a:prstGeom>
          <a:noFill/>
          <a:ln w="9525">
            <a:noFill/>
            <a:miter lim="800000"/>
            <a:headEnd/>
            <a:tailEnd/>
          </a:ln>
        </p:spPr>
      </p:pic>
      <p:grpSp>
        <p:nvGrpSpPr>
          <p:cNvPr id="3" name="Group 168"/>
          <p:cNvGrpSpPr/>
          <p:nvPr/>
        </p:nvGrpSpPr>
        <p:grpSpPr>
          <a:xfrm>
            <a:off x="4893247" y="2577161"/>
            <a:ext cx="400654" cy="623239"/>
            <a:chOff x="4343400" y="2209800"/>
            <a:chExt cx="777256" cy="1066800"/>
          </a:xfrm>
        </p:grpSpPr>
        <p:pic>
          <p:nvPicPr>
            <p:cNvPr id="242" name="Picture 105" descr="Server"/>
            <p:cNvPicPr>
              <a:picLocks noChangeAspect="1" noChangeArrowheads="1"/>
            </p:cNvPicPr>
            <p:nvPr/>
          </p:nvPicPr>
          <p:blipFill>
            <a:blip r:embed="rId8"/>
            <a:srcRect/>
            <a:stretch>
              <a:fillRect/>
            </a:stretch>
          </p:blipFill>
          <p:spPr bwMode="auto">
            <a:xfrm>
              <a:off x="4343400" y="2209800"/>
              <a:ext cx="719137" cy="1060450"/>
            </a:xfrm>
            <a:prstGeom prst="rect">
              <a:avLst/>
            </a:prstGeom>
            <a:noFill/>
            <a:ln w="9525">
              <a:noFill/>
              <a:miter lim="800000"/>
              <a:headEnd/>
              <a:tailEnd/>
            </a:ln>
          </p:spPr>
        </p:pic>
        <p:pic>
          <p:nvPicPr>
            <p:cNvPr id="243" name="Picture 2" descr="Database blue"/>
            <p:cNvPicPr>
              <a:picLocks noChangeAspect="1" noChangeArrowheads="1"/>
            </p:cNvPicPr>
            <p:nvPr/>
          </p:nvPicPr>
          <p:blipFill>
            <a:blip r:embed="rId10" cstate="print"/>
            <a:srcRect/>
            <a:stretch>
              <a:fillRect/>
            </a:stretch>
          </p:blipFill>
          <p:spPr bwMode="auto">
            <a:xfrm>
              <a:off x="4800600" y="2892118"/>
              <a:ext cx="320056" cy="384482"/>
            </a:xfrm>
            <a:prstGeom prst="rect">
              <a:avLst/>
            </a:prstGeom>
            <a:noFill/>
            <a:ln w="9525">
              <a:noFill/>
              <a:miter lim="800000"/>
              <a:headEnd/>
              <a:tailEnd/>
            </a:ln>
          </p:spPr>
        </p:pic>
        <p:pic>
          <p:nvPicPr>
            <p:cNvPr id="244" name="Picture 7"/>
            <p:cNvPicPr>
              <a:picLocks noChangeAspect="1" noChangeArrowheads="1"/>
            </p:cNvPicPr>
            <p:nvPr/>
          </p:nvPicPr>
          <p:blipFill>
            <a:blip r:embed="rId11"/>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48" name="TextBox 247"/>
          <p:cNvSpPr txBox="1"/>
          <p:nvPr/>
        </p:nvSpPr>
        <p:spPr>
          <a:xfrm>
            <a:off x="3140723" y="4521692"/>
            <a:ext cx="1309691" cy="461651"/>
          </a:xfrm>
          <a:prstGeom prst="rect">
            <a:avLst/>
          </a:prstGeom>
          <a:noFill/>
        </p:spPr>
        <p:txBody>
          <a:bodyPr wrap="none" lIns="91427" tIns="45713" rIns="91427" bIns="45713" rtlCol="0">
            <a:spAutoFit/>
          </a:bodyPr>
          <a:lstStyle/>
          <a:p>
            <a:r>
              <a:rPr lang="en-US" sz="1200" dirty="0" smtClean="0"/>
              <a:t>Sync Engine + SQL</a:t>
            </a:r>
          </a:p>
          <a:p>
            <a:r>
              <a:rPr lang="en-US" sz="1200" dirty="0" smtClean="0"/>
              <a:t>&amp; Warm standby</a:t>
            </a:r>
            <a:endParaRPr lang="en-US" sz="1200" dirty="0"/>
          </a:p>
        </p:txBody>
      </p:sp>
      <p:grpSp>
        <p:nvGrpSpPr>
          <p:cNvPr id="4" name="Group 186"/>
          <p:cNvGrpSpPr/>
          <p:nvPr/>
        </p:nvGrpSpPr>
        <p:grpSpPr>
          <a:xfrm>
            <a:off x="4772164" y="4341697"/>
            <a:ext cx="465858" cy="724668"/>
            <a:chOff x="4343400" y="2209800"/>
            <a:chExt cx="777256" cy="1066800"/>
          </a:xfrm>
        </p:grpSpPr>
        <p:pic>
          <p:nvPicPr>
            <p:cNvPr id="250" name="Picture 105" descr="Server"/>
            <p:cNvPicPr>
              <a:picLocks noChangeAspect="1" noChangeArrowheads="1"/>
            </p:cNvPicPr>
            <p:nvPr/>
          </p:nvPicPr>
          <p:blipFill>
            <a:blip r:embed="rId8"/>
            <a:srcRect/>
            <a:stretch>
              <a:fillRect/>
            </a:stretch>
          </p:blipFill>
          <p:spPr bwMode="auto">
            <a:xfrm>
              <a:off x="4343400" y="2209800"/>
              <a:ext cx="719137" cy="1060450"/>
            </a:xfrm>
            <a:prstGeom prst="rect">
              <a:avLst/>
            </a:prstGeom>
            <a:noFill/>
            <a:ln w="9525">
              <a:noFill/>
              <a:miter lim="800000"/>
              <a:headEnd/>
              <a:tailEnd/>
            </a:ln>
          </p:spPr>
        </p:pic>
        <p:pic>
          <p:nvPicPr>
            <p:cNvPr id="251" name="Picture 2" descr="Database blue"/>
            <p:cNvPicPr>
              <a:picLocks noChangeAspect="1" noChangeArrowheads="1"/>
            </p:cNvPicPr>
            <p:nvPr/>
          </p:nvPicPr>
          <p:blipFill>
            <a:blip r:embed="rId10" cstate="print"/>
            <a:srcRect/>
            <a:stretch>
              <a:fillRect/>
            </a:stretch>
          </p:blipFill>
          <p:spPr bwMode="auto">
            <a:xfrm>
              <a:off x="4800600" y="2892118"/>
              <a:ext cx="320056" cy="384482"/>
            </a:xfrm>
            <a:prstGeom prst="rect">
              <a:avLst/>
            </a:prstGeom>
            <a:noFill/>
            <a:ln w="9525">
              <a:noFill/>
              <a:miter lim="800000"/>
              <a:headEnd/>
              <a:tailEnd/>
            </a:ln>
          </p:spPr>
        </p:pic>
        <p:pic>
          <p:nvPicPr>
            <p:cNvPr id="252" name="Picture 7"/>
            <p:cNvPicPr>
              <a:picLocks noChangeAspect="1" noChangeArrowheads="1"/>
            </p:cNvPicPr>
            <p:nvPr/>
          </p:nvPicPr>
          <p:blipFill>
            <a:blip r:embed="rId11"/>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grpSp>
        <p:nvGrpSpPr>
          <p:cNvPr id="5" name="Group 161"/>
          <p:cNvGrpSpPr/>
          <p:nvPr/>
        </p:nvGrpSpPr>
        <p:grpSpPr>
          <a:xfrm>
            <a:off x="4539659" y="4340506"/>
            <a:ext cx="431024" cy="724668"/>
            <a:chOff x="2057400" y="1066800"/>
            <a:chExt cx="719137" cy="1066800"/>
          </a:xfrm>
        </p:grpSpPr>
        <p:pic>
          <p:nvPicPr>
            <p:cNvPr id="254" name="Picture 253" descr="Server"/>
            <p:cNvPicPr>
              <a:picLocks noChangeAspect="1" noChangeArrowheads="1"/>
            </p:cNvPicPr>
            <p:nvPr/>
          </p:nvPicPr>
          <p:blipFill>
            <a:blip r:embed="rId8"/>
            <a:srcRect/>
            <a:stretch>
              <a:fillRect/>
            </a:stretch>
          </p:blipFill>
          <p:spPr bwMode="auto">
            <a:xfrm>
              <a:off x="2057400" y="1066800"/>
              <a:ext cx="719137" cy="1060450"/>
            </a:xfrm>
            <a:prstGeom prst="rect">
              <a:avLst/>
            </a:prstGeom>
            <a:noFill/>
            <a:ln w="9525">
              <a:noFill/>
              <a:miter lim="800000"/>
              <a:headEnd/>
              <a:tailEnd/>
            </a:ln>
          </p:spPr>
        </p:pic>
        <p:pic>
          <p:nvPicPr>
            <p:cNvPr id="255" name="Picture 7"/>
            <p:cNvPicPr>
              <a:picLocks noChangeAspect="1" noChangeArrowheads="1"/>
            </p:cNvPicPr>
            <p:nvPr/>
          </p:nvPicPr>
          <p:blipFill>
            <a:blip r:embed="rId11"/>
            <a:srcRect/>
            <a:stretch>
              <a:fillRect/>
            </a:stretch>
          </p:blipFill>
          <p:spPr bwMode="auto">
            <a:xfrm>
              <a:off x="2377603" y="1857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57" name="TextBox 256"/>
          <p:cNvSpPr txBox="1"/>
          <p:nvPr/>
        </p:nvSpPr>
        <p:spPr>
          <a:xfrm>
            <a:off x="2490555" y="6428239"/>
            <a:ext cx="701769" cy="276985"/>
          </a:xfrm>
          <a:prstGeom prst="rect">
            <a:avLst/>
          </a:prstGeom>
          <a:noFill/>
        </p:spPr>
        <p:txBody>
          <a:bodyPr wrap="none" lIns="91427" tIns="45713" rIns="91427" bIns="45713" rtlCol="0">
            <a:spAutoFit/>
          </a:bodyPr>
          <a:lstStyle/>
          <a:p>
            <a:r>
              <a:rPr lang="en-US" sz="1200" dirty="0" smtClean="0"/>
              <a:t>HR Feed</a:t>
            </a:r>
            <a:endParaRPr lang="en-US" sz="1200" dirty="0"/>
          </a:p>
        </p:txBody>
      </p:sp>
      <p:cxnSp>
        <p:nvCxnSpPr>
          <p:cNvPr id="265" name="Straight Connector 264"/>
          <p:cNvCxnSpPr/>
          <p:nvPr/>
        </p:nvCxnSpPr>
        <p:spPr>
          <a:xfrm>
            <a:off x="2814961" y="6140368"/>
            <a:ext cx="21945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56" name="Picture 86" descr="Server RTC"/>
          <p:cNvPicPr>
            <a:picLocks noChangeAspect="1" noChangeArrowheads="1"/>
          </p:cNvPicPr>
          <p:nvPr/>
        </p:nvPicPr>
        <p:blipFill>
          <a:blip r:embed="rId12"/>
          <a:srcRect/>
          <a:stretch>
            <a:fillRect/>
          </a:stretch>
        </p:blipFill>
        <p:spPr bwMode="auto">
          <a:xfrm>
            <a:off x="2621565" y="5796814"/>
            <a:ext cx="471151" cy="666145"/>
          </a:xfrm>
          <a:prstGeom prst="rect">
            <a:avLst/>
          </a:prstGeom>
          <a:noFill/>
          <a:ln w="9525">
            <a:noFill/>
            <a:miter lim="800000"/>
            <a:headEnd/>
            <a:tailEnd/>
          </a:ln>
        </p:spPr>
      </p:pic>
      <p:grpSp>
        <p:nvGrpSpPr>
          <p:cNvPr id="6" name="Group 173"/>
          <p:cNvGrpSpPr/>
          <p:nvPr/>
        </p:nvGrpSpPr>
        <p:grpSpPr>
          <a:xfrm>
            <a:off x="4781010" y="5796814"/>
            <a:ext cx="427599" cy="665154"/>
            <a:chOff x="4343400" y="2209800"/>
            <a:chExt cx="777256" cy="1066800"/>
          </a:xfrm>
        </p:grpSpPr>
        <p:pic>
          <p:nvPicPr>
            <p:cNvPr id="259" name="Picture 105" descr="Server"/>
            <p:cNvPicPr>
              <a:picLocks noChangeAspect="1" noChangeArrowheads="1"/>
            </p:cNvPicPr>
            <p:nvPr/>
          </p:nvPicPr>
          <p:blipFill>
            <a:blip r:embed="rId8"/>
            <a:srcRect/>
            <a:stretch>
              <a:fillRect/>
            </a:stretch>
          </p:blipFill>
          <p:spPr bwMode="auto">
            <a:xfrm>
              <a:off x="4343400" y="2209800"/>
              <a:ext cx="719137" cy="1060450"/>
            </a:xfrm>
            <a:prstGeom prst="rect">
              <a:avLst/>
            </a:prstGeom>
            <a:noFill/>
            <a:ln w="9525">
              <a:noFill/>
              <a:miter lim="800000"/>
              <a:headEnd/>
              <a:tailEnd/>
            </a:ln>
          </p:spPr>
        </p:pic>
        <p:pic>
          <p:nvPicPr>
            <p:cNvPr id="260" name="Picture 2" descr="Database blue"/>
            <p:cNvPicPr>
              <a:picLocks noChangeAspect="1" noChangeArrowheads="1"/>
            </p:cNvPicPr>
            <p:nvPr/>
          </p:nvPicPr>
          <p:blipFill>
            <a:blip r:embed="rId10" cstate="print"/>
            <a:srcRect/>
            <a:stretch>
              <a:fillRect/>
            </a:stretch>
          </p:blipFill>
          <p:spPr bwMode="auto">
            <a:xfrm>
              <a:off x="4800600" y="2892118"/>
              <a:ext cx="320056" cy="384482"/>
            </a:xfrm>
            <a:prstGeom prst="rect">
              <a:avLst/>
            </a:prstGeom>
            <a:noFill/>
            <a:ln w="9525">
              <a:noFill/>
              <a:miter lim="800000"/>
              <a:headEnd/>
              <a:tailEnd/>
            </a:ln>
          </p:spPr>
        </p:pic>
        <p:pic>
          <p:nvPicPr>
            <p:cNvPr id="261" name="Picture 7"/>
            <p:cNvPicPr>
              <a:picLocks noChangeAspect="1" noChangeArrowheads="1"/>
            </p:cNvPicPr>
            <p:nvPr/>
          </p:nvPicPr>
          <p:blipFill>
            <a:blip r:embed="rId11"/>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66" name="Rounded Rectangle 265"/>
          <p:cNvSpPr/>
          <p:nvPr/>
        </p:nvSpPr>
        <p:spPr bwMode="auto">
          <a:xfrm>
            <a:off x="5660020" y="807032"/>
            <a:ext cx="3240911" cy="5903088"/>
          </a:xfrm>
          <a:prstGeom prst="roundRect">
            <a:avLst>
              <a:gd name="adj" fmla="val 8810"/>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Active Directory</a:t>
            </a:r>
            <a:endParaRPr lang="en-US" sz="2000" dirty="0">
              <a:solidFill>
                <a:schemeClr val="tx1"/>
              </a:solidFill>
            </a:endParaRPr>
          </a:p>
        </p:txBody>
      </p:sp>
      <p:grpSp>
        <p:nvGrpSpPr>
          <p:cNvPr id="7" name="Group 312"/>
          <p:cNvGrpSpPr/>
          <p:nvPr/>
        </p:nvGrpSpPr>
        <p:grpSpPr>
          <a:xfrm>
            <a:off x="6539797" y="1333734"/>
            <a:ext cx="1451213" cy="754158"/>
            <a:chOff x="6713415" y="1356885"/>
            <a:chExt cx="1451213" cy="754158"/>
          </a:xfrm>
        </p:grpSpPr>
        <p:grpSp>
          <p:nvGrpSpPr>
            <p:cNvPr id="8" name="Group 309"/>
            <p:cNvGrpSpPr/>
            <p:nvPr/>
          </p:nvGrpSpPr>
          <p:grpSpPr>
            <a:xfrm>
              <a:off x="6713415" y="1356885"/>
              <a:ext cx="889763" cy="668685"/>
              <a:chOff x="6713415" y="1356885"/>
              <a:chExt cx="889763" cy="668685"/>
            </a:xfrm>
          </p:grpSpPr>
          <p:sp>
            <p:nvSpPr>
              <p:cNvPr id="309" name="Isosceles Triangle 30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299"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9" name="Group 129"/>
              <p:cNvGrpSpPr>
                <a:grpSpLocks noChangeAspect="1"/>
              </p:cNvGrpSpPr>
              <p:nvPr/>
            </p:nvGrpSpPr>
            <p:grpSpPr>
              <a:xfrm>
                <a:off x="7011358" y="1389516"/>
                <a:ext cx="363912" cy="566682"/>
                <a:chOff x="2932113" y="5487987"/>
                <a:chExt cx="729936" cy="1136650"/>
              </a:xfrm>
            </p:grpSpPr>
            <p:pic>
              <p:nvPicPr>
                <p:cNvPr id="302"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03"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12" name="TextBox 31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0" name="Group 313"/>
          <p:cNvGrpSpPr/>
          <p:nvPr/>
        </p:nvGrpSpPr>
        <p:grpSpPr>
          <a:xfrm>
            <a:off x="6539797" y="2250064"/>
            <a:ext cx="1451213" cy="754158"/>
            <a:chOff x="6713415" y="1356885"/>
            <a:chExt cx="1451213" cy="754158"/>
          </a:xfrm>
        </p:grpSpPr>
        <p:grpSp>
          <p:nvGrpSpPr>
            <p:cNvPr id="11" name="Group 309"/>
            <p:cNvGrpSpPr/>
            <p:nvPr/>
          </p:nvGrpSpPr>
          <p:grpSpPr>
            <a:xfrm>
              <a:off x="6713415" y="1356885"/>
              <a:ext cx="889763" cy="668685"/>
              <a:chOff x="6713415" y="1356885"/>
              <a:chExt cx="889763" cy="668685"/>
            </a:xfrm>
          </p:grpSpPr>
          <p:sp>
            <p:nvSpPr>
              <p:cNvPr id="317" name="Isosceles Triangle 316"/>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18"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12" name="Group 129"/>
              <p:cNvGrpSpPr>
                <a:grpSpLocks noChangeAspect="1"/>
              </p:cNvGrpSpPr>
              <p:nvPr/>
            </p:nvGrpSpPr>
            <p:grpSpPr>
              <a:xfrm>
                <a:off x="7011358" y="1389516"/>
                <a:ext cx="363912" cy="566682"/>
                <a:chOff x="2932113" y="5487987"/>
                <a:chExt cx="729936" cy="1136650"/>
              </a:xfrm>
            </p:grpSpPr>
            <p:pic>
              <p:nvPicPr>
                <p:cNvPr id="320"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21"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16" name="TextBox 315"/>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3" name="Group 321"/>
          <p:cNvGrpSpPr/>
          <p:nvPr/>
        </p:nvGrpSpPr>
        <p:grpSpPr>
          <a:xfrm>
            <a:off x="6539797" y="3166394"/>
            <a:ext cx="1451213" cy="754158"/>
            <a:chOff x="6713415" y="1356885"/>
            <a:chExt cx="1451213" cy="754158"/>
          </a:xfrm>
        </p:grpSpPr>
        <p:grpSp>
          <p:nvGrpSpPr>
            <p:cNvPr id="14" name="Group 309"/>
            <p:cNvGrpSpPr/>
            <p:nvPr/>
          </p:nvGrpSpPr>
          <p:grpSpPr>
            <a:xfrm>
              <a:off x="6713415" y="1356885"/>
              <a:ext cx="889763" cy="668685"/>
              <a:chOff x="6713415" y="1356885"/>
              <a:chExt cx="889763" cy="668685"/>
            </a:xfrm>
          </p:grpSpPr>
          <p:sp>
            <p:nvSpPr>
              <p:cNvPr id="325" name="Isosceles Triangle 324"/>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26"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15" name="Group 129"/>
              <p:cNvGrpSpPr>
                <a:grpSpLocks noChangeAspect="1"/>
              </p:cNvGrpSpPr>
              <p:nvPr/>
            </p:nvGrpSpPr>
            <p:grpSpPr>
              <a:xfrm>
                <a:off x="7011358" y="1389516"/>
                <a:ext cx="363912" cy="566682"/>
                <a:chOff x="2932113" y="5487987"/>
                <a:chExt cx="729936" cy="1136650"/>
              </a:xfrm>
            </p:grpSpPr>
            <p:pic>
              <p:nvPicPr>
                <p:cNvPr id="328"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29"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24" name="TextBox 323"/>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6" name="Group 329"/>
          <p:cNvGrpSpPr/>
          <p:nvPr/>
        </p:nvGrpSpPr>
        <p:grpSpPr>
          <a:xfrm>
            <a:off x="6539797" y="4082724"/>
            <a:ext cx="1451213" cy="754158"/>
            <a:chOff x="6713415" y="1356885"/>
            <a:chExt cx="1451213" cy="754158"/>
          </a:xfrm>
        </p:grpSpPr>
        <p:grpSp>
          <p:nvGrpSpPr>
            <p:cNvPr id="17" name="Group 309"/>
            <p:cNvGrpSpPr/>
            <p:nvPr/>
          </p:nvGrpSpPr>
          <p:grpSpPr>
            <a:xfrm>
              <a:off x="6713415" y="1356885"/>
              <a:ext cx="889763" cy="668685"/>
              <a:chOff x="6713415" y="1356885"/>
              <a:chExt cx="889763" cy="668685"/>
            </a:xfrm>
          </p:grpSpPr>
          <p:sp>
            <p:nvSpPr>
              <p:cNvPr id="333" name="Isosceles Triangle 332"/>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34"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18" name="Group 129"/>
              <p:cNvGrpSpPr>
                <a:grpSpLocks noChangeAspect="1"/>
              </p:cNvGrpSpPr>
              <p:nvPr/>
            </p:nvGrpSpPr>
            <p:grpSpPr>
              <a:xfrm>
                <a:off x="7011358" y="1389516"/>
                <a:ext cx="363912" cy="566682"/>
                <a:chOff x="2932113" y="5487987"/>
                <a:chExt cx="729936" cy="1136650"/>
              </a:xfrm>
            </p:grpSpPr>
            <p:pic>
              <p:nvPicPr>
                <p:cNvPr id="336"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37"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32" name="TextBox 33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9" name="Group 337"/>
          <p:cNvGrpSpPr/>
          <p:nvPr/>
        </p:nvGrpSpPr>
        <p:grpSpPr>
          <a:xfrm>
            <a:off x="6539797" y="4999054"/>
            <a:ext cx="1451213" cy="754158"/>
            <a:chOff x="6713415" y="1356885"/>
            <a:chExt cx="1451213" cy="754158"/>
          </a:xfrm>
        </p:grpSpPr>
        <p:grpSp>
          <p:nvGrpSpPr>
            <p:cNvPr id="20" name="Group 309"/>
            <p:cNvGrpSpPr/>
            <p:nvPr/>
          </p:nvGrpSpPr>
          <p:grpSpPr>
            <a:xfrm>
              <a:off x="6713415" y="1356885"/>
              <a:ext cx="889763" cy="668685"/>
              <a:chOff x="6713415" y="1356885"/>
              <a:chExt cx="889763" cy="668685"/>
            </a:xfrm>
          </p:grpSpPr>
          <p:sp>
            <p:nvSpPr>
              <p:cNvPr id="341" name="Isosceles Triangle 340"/>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42"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21" name="Group 129"/>
              <p:cNvGrpSpPr>
                <a:grpSpLocks noChangeAspect="1"/>
              </p:cNvGrpSpPr>
              <p:nvPr/>
            </p:nvGrpSpPr>
            <p:grpSpPr>
              <a:xfrm>
                <a:off x="7011358" y="1389516"/>
                <a:ext cx="363912" cy="566682"/>
                <a:chOff x="2932113" y="5487987"/>
                <a:chExt cx="729936" cy="1136650"/>
              </a:xfrm>
            </p:grpSpPr>
            <p:pic>
              <p:nvPicPr>
                <p:cNvPr id="344"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45"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40" name="TextBox 339"/>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22" name="Group 345"/>
          <p:cNvGrpSpPr/>
          <p:nvPr/>
        </p:nvGrpSpPr>
        <p:grpSpPr>
          <a:xfrm>
            <a:off x="6539797" y="5948014"/>
            <a:ext cx="1451213" cy="721527"/>
            <a:chOff x="6713415" y="1389516"/>
            <a:chExt cx="1451213" cy="721527"/>
          </a:xfrm>
        </p:grpSpPr>
        <p:grpSp>
          <p:nvGrpSpPr>
            <p:cNvPr id="23" name="Group 309"/>
            <p:cNvGrpSpPr/>
            <p:nvPr/>
          </p:nvGrpSpPr>
          <p:grpSpPr>
            <a:xfrm>
              <a:off x="6713415" y="1389516"/>
              <a:ext cx="661855" cy="636054"/>
              <a:chOff x="6713415" y="1389516"/>
              <a:chExt cx="661855" cy="636054"/>
            </a:xfrm>
          </p:grpSpPr>
          <p:sp>
            <p:nvSpPr>
              <p:cNvPr id="349" name="Isosceles Triangle 34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grpSp>
            <p:nvGrpSpPr>
              <p:cNvPr id="24" name="Group 129"/>
              <p:cNvGrpSpPr>
                <a:grpSpLocks noChangeAspect="1"/>
              </p:cNvGrpSpPr>
              <p:nvPr/>
            </p:nvGrpSpPr>
            <p:grpSpPr>
              <a:xfrm>
                <a:off x="7011358" y="1389516"/>
                <a:ext cx="363912" cy="566682"/>
                <a:chOff x="2932113" y="5487987"/>
                <a:chExt cx="729936" cy="1136650"/>
              </a:xfrm>
            </p:grpSpPr>
            <p:pic>
              <p:nvPicPr>
                <p:cNvPr id="352"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53"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48" name="TextBox 347"/>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a:t>
              </a:r>
              <a:endParaRPr lang="en-US" sz="900" dirty="0"/>
            </a:p>
          </p:txBody>
        </p:sp>
      </p:grpSp>
      <p:pic>
        <p:nvPicPr>
          <p:cNvPr id="7170" name="Picture 2" descr="C:\Documents and Settings\Pennie\My Documents\ACERDATA (D)\Pennie's documents\MS Image\Shapes and Graphics\_WINDOWS SERVER ICONS\Documents\Folder file Closed.png"/>
          <p:cNvPicPr>
            <a:picLocks noChangeAspect="1" noChangeArrowheads="1"/>
          </p:cNvPicPr>
          <p:nvPr/>
        </p:nvPicPr>
        <p:blipFill>
          <a:blip r:embed="rId15"/>
          <a:srcRect/>
          <a:stretch>
            <a:fillRect/>
          </a:stretch>
        </p:blipFill>
        <p:spPr bwMode="auto">
          <a:xfrm>
            <a:off x="6013340" y="3190627"/>
            <a:ext cx="298311" cy="265683"/>
          </a:xfrm>
          <a:prstGeom prst="rect">
            <a:avLst/>
          </a:prstGeom>
          <a:noFill/>
        </p:spPr>
      </p:pic>
      <p:sp>
        <p:nvSpPr>
          <p:cNvPr id="354" name="Rectangle 353"/>
          <p:cNvSpPr/>
          <p:nvPr/>
        </p:nvSpPr>
        <p:spPr>
          <a:xfrm>
            <a:off x="5656588" y="3475827"/>
            <a:ext cx="1011815" cy="276999"/>
          </a:xfrm>
          <a:prstGeom prst="rect">
            <a:avLst/>
          </a:prstGeom>
        </p:spPr>
        <p:txBody>
          <a:bodyPr wrap="none">
            <a:spAutoFit/>
          </a:bodyPr>
          <a:lstStyle/>
          <a:p>
            <a:r>
              <a:rPr lang="en-US" sz="1200" dirty="0" smtClean="0"/>
              <a:t>FIM 2010 OU</a:t>
            </a:r>
            <a:endParaRPr lang="en-US" sz="1000" dirty="0" smtClean="0"/>
          </a:p>
        </p:txBody>
      </p:sp>
      <p:sp>
        <p:nvSpPr>
          <p:cNvPr id="355" name="TextBox 354"/>
          <p:cNvSpPr txBox="1"/>
          <p:nvPr/>
        </p:nvSpPr>
        <p:spPr>
          <a:xfrm>
            <a:off x="8075355" y="5153363"/>
            <a:ext cx="744558" cy="569373"/>
          </a:xfrm>
          <a:prstGeom prst="rect">
            <a:avLst/>
          </a:prstGeom>
          <a:noFill/>
        </p:spPr>
        <p:txBody>
          <a:bodyPr wrap="square" lIns="91427" tIns="45713" rIns="91427" bIns="45713" rtlCol="0">
            <a:spAutoFit/>
          </a:bodyPr>
          <a:lstStyle/>
          <a:p>
            <a:r>
              <a:rPr lang="en-US" sz="1100" b="1" dirty="0" smtClean="0"/>
              <a:t>Forest5</a:t>
            </a:r>
          </a:p>
          <a:p>
            <a:r>
              <a:rPr lang="en-US" sz="900" dirty="0" smtClean="0"/>
              <a:t>Domain1</a:t>
            </a:r>
          </a:p>
          <a:p>
            <a:r>
              <a:rPr lang="en-US" sz="1100" dirty="0" smtClean="0"/>
              <a:t>	</a:t>
            </a:r>
            <a:endParaRPr lang="en-US" sz="1100" dirty="0"/>
          </a:p>
        </p:txBody>
      </p:sp>
      <p:sp>
        <p:nvSpPr>
          <p:cNvPr id="356" name="TextBox 355"/>
          <p:cNvSpPr txBox="1"/>
          <p:nvPr/>
        </p:nvSpPr>
        <p:spPr>
          <a:xfrm>
            <a:off x="8075355" y="4221605"/>
            <a:ext cx="744558" cy="569373"/>
          </a:xfrm>
          <a:prstGeom prst="rect">
            <a:avLst/>
          </a:prstGeom>
          <a:noFill/>
        </p:spPr>
        <p:txBody>
          <a:bodyPr wrap="square" lIns="91427" tIns="45713" rIns="91427" bIns="45713" rtlCol="0">
            <a:spAutoFit/>
          </a:bodyPr>
          <a:lstStyle/>
          <a:p>
            <a:r>
              <a:rPr lang="en-US" sz="1100" b="1" dirty="0" smtClean="0"/>
              <a:t>Forest4</a:t>
            </a:r>
          </a:p>
          <a:p>
            <a:r>
              <a:rPr lang="en-US" sz="900" dirty="0" smtClean="0"/>
              <a:t>Domain1</a:t>
            </a:r>
          </a:p>
          <a:p>
            <a:r>
              <a:rPr lang="en-US" sz="1100" dirty="0" smtClean="0"/>
              <a:t>	</a:t>
            </a:r>
            <a:endParaRPr lang="en-US" sz="1100" dirty="0"/>
          </a:p>
        </p:txBody>
      </p:sp>
      <p:sp>
        <p:nvSpPr>
          <p:cNvPr id="357" name="TextBox 356"/>
          <p:cNvSpPr txBox="1"/>
          <p:nvPr/>
        </p:nvSpPr>
        <p:spPr>
          <a:xfrm>
            <a:off x="8075355" y="3289847"/>
            <a:ext cx="744558" cy="569373"/>
          </a:xfrm>
          <a:prstGeom prst="rect">
            <a:avLst/>
          </a:prstGeom>
          <a:noFill/>
        </p:spPr>
        <p:txBody>
          <a:bodyPr wrap="square" lIns="91427" tIns="45713" rIns="91427" bIns="45713" rtlCol="0">
            <a:spAutoFit/>
          </a:bodyPr>
          <a:lstStyle/>
          <a:p>
            <a:r>
              <a:rPr lang="en-US" sz="1100" b="1" dirty="0" smtClean="0"/>
              <a:t>Forest3</a:t>
            </a:r>
          </a:p>
          <a:p>
            <a:r>
              <a:rPr lang="en-US" sz="900" dirty="0" smtClean="0"/>
              <a:t>Domain1</a:t>
            </a:r>
          </a:p>
          <a:p>
            <a:r>
              <a:rPr lang="en-US" sz="1100" dirty="0" smtClean="0"/>
              <a:t>	</a:t>
            </a:r>
            <a:endParaRPr lang="en-US" sz="1100" dirty="0"/>
          </a:p>
        </p:txBody>
      </p:sp>
      <p:sp>
        <p:nvSpPr>
          <p:cNvPr id="358" name="TextBox 357"/>
          <p:cNvSpPr txBox="1"/>
          <p:nvPr/>
        </p:nvSpPr>
        <p:spPr>
          <a:xfrm>
            <a:off x="8075355" y="2478627"/>
            <a:ext cx="744558" cy="569373"/>
          </a:xfrm>
          <a:prstGeom prst="rect">
            <a:avLst/>
          </a:prstGeom>
          <a:noFill/>
        </p:spPr>
        <p:txBody>
          <a:bodyPr wrap="square" lIns="91427" tIns="45713" rIns="91427" bIns="45713" rtlCol="0">
            <a:spAutoFit/>
          </a:bodyPr>
          <a:lstStyle/>
          <a:p>
            <a:r>
              <a:rPr lang="en-US" sz="1100" b="1" dirty="0" smtClean="0"/>
              <a:t>Forest2</a:t>
            </a:r>
          </a:p>
          <a:p>
            <a:r>
              <a:rPr lang="en-US" sz="900" dirty="0" smtClean="0"/>
              <a:t>Domain1</a:t>
            </a:r>
          </a:p>
          <a:p>
            <a:r>
              <a:rPr lang="en-US" sz="1100" dirty="0" smtClean="0"/>
              <a:t>	</a:t>
            </a:r>
            <a:endParaRPr lang="en-US" sz="1100" dirty="0"/>
          </a:p>
        </p:txBody>
      </p:sp>
      <p:sp>
        <p:nvSpPr>
          <p:cNvPr id="359" name="TextBox 358"/>
          <p:cNvSpPr txBox="1"/>
          <p:nvPr/>
        </p:nvSpPr>
        <p:spPr>
          <a:xfrm>
            <a:off x="8075355" y="6085122"/>
            <a:ext cx="744558" cy="569373"/>
          </a:xfrm>
          <a:prstGeom prst="rect">
            <a:avLst/>
          </a:prstGeom>
          <a:noFill/>
        </p:spPr>
        <p:txBody>
          <a:bodyPr wrap="square" lIns="91427" tIns="45713" rIns="91427" bIns="45713" rtlCol="0">
            <a:spAutoFit/>
          </a:bodyPr>
          <a:lstStyle/>
          <a:p>
            <a:r>
              <a:rPr lang="en-US" sz="1100" b="1" dirty="0" smtClean="0"/>
              <a:t>Forest6</a:t>
            </a:r>
          </a:p>
          <a:p>
            <a:r>
              <a:rPr lang="en-US" sz="900" dirty="0" smtClean="0"/>
              <a:t>Domain1</a:t>
            </a:r>
          </a:p>
          <a:p>
            <a:r>
              <a:rPr lang="en-US" sz="1100" dirty="0" smtClean="0"/>
              <a:t>	</a:t>
            </a:r>
            <a:endParaRPr lang="en-US" sz="1100" dirty="0"/>
          </a:p>
        </p:txBody>
      </p:sp>
      <p:sp>
        <p:nvSpPr>
          <p:cNvPr id="360" name="TextBox 359"/>
          <p:cNvSpPr txBox="1"/>
          <p:nvPr/>
        </p:nvSpPr>
        <p:spPr>
          <a:xfrm>
            <a:off x="8075355" y="1066800"/>
            <a:ext cx="744558" cy="1369592"/>
          </a:xfrm>
          <a:prstGeom prst="rect">
            <a:avLst/>
          </a:prstGeom>
          <a:noFill/>
        </p:spPr>
        <p:txBody>
          <a:bodyPr wrap="square" lIns="91427" tIns="45713" rIns="91427" bIns="45713" rtlCol="0">
            <a:spAutoFit/>
          </a:bodyPr>
          <a:lstStyle/>
          <a:p>
            <a:r>
              <a:rPr lang="en-US" sz="1100" b="1" dirty="0" smtClean="0"/>
              <a:t>Forest1</a:t>
            </a:r>
          </a:p>
          <a:p>
            <a:r>
              <a:rPr lang="en-US" sz="900" dirty="0" smtClean="0"/>
              <a:t>Domain1</a:t>
            </a:r>
          </a:p>
          <a:p>
            <a:r>
              <a:rPr lang="en-US" sz="900" dirty="0" smtClean="0"/>
              <a:t>Domain2</a:t>
            </a:r>
          </a:p>
          <a:p>
            <a:r>
              <a:rPr lang="en-US" sz="900" dirty="0" smtClean="0"/>
              <a:t>Domain3</a:t>
            </a:r>
          </a:p>
          <a:p>
            <a:r>
              <a:rPr lang="en-US" sz="900" dirty="0" smtClean="0"/>
              <a:t>Domain4</a:t>
            </a:r>
          </a:p>
          <a:p>
            <a:r>
              <a:rPr lang="en-US" sz="900" dirty="0" smtClean="0"/>
              <a:t>Domain5</a:t>
            </a:r>
          </a:p>
          <a:p>
            <a:r>
              <a:rPr lang="en-US" sz="900" dirty="0" smtClean="0"/>
              <a:t>Domain6</a:t>
            </a:r>
            <a:endParaRPr lang="en-US" sz="1100" dirty="0" smtClean="0"/>
          </a:p>
          <a:p>
            <a:r>
              <a:rPr lang="en-US" sz="900" dirty="0" smtClean="0"/>
              <a:t>Domain7</a:t>
            </a:r>
          </a:p>
          <a:p>
            <a:r>
              <a:rPr lang="en-US" sz="900" dirty="0" smtClean="0"/>
              <a:t>Domain8</a:t>
            </a:r>
          </a:p>
        </p:txBody>
      </p:sp>
      <p:pic>
        <p:nvPicPr>
          <p:cNvPr id="195" name="Picture 75" descr="PC blank screen"/>
          <p:cNvPicPr>
            <a:picLocks noChangeAspect="1" noChangeArrowheads="1"/>
          </p:cNvPicPr>
          <p:nvPr/>
        </p:nvPicPr>
        <p:blipFill>
          <a:blip r:embed="rId3" cstate="print"/>
          <a:srcRect/>
          <a:stretch>
            <a:fillRect/>
          </a:stretch>
        </p:blipFill>
        <p:spPr bwMode="auto">
          <a:xfrm flipH="1">
            <a:off x="481911" y="2492115"/>
            <a:ext cx="912019" cy="910829"/>
          </a:xfrm>
          <a:prstGeom prst="rect">
            <a:avLst/>
          </a:prstGeom>
          <a:noFill/>
          <a:ln w="9525">
            <a:noFill/>
            <a:miter lim="800000"/>
            <a:headEnd/>
            <a:tailEnd/>
          </a:ln>
        </p:spPr>
      </p:pic>
      <p:pic>
        <p:nvPicPr>
          <p:cNvPr id="196" name="Picture 3" descr="C:\Documents and Settings\Pennie\My Documents\ACERDATA (D)\Pennie's documents\MS Image\Shapes and Graphics\Windows_Vista_Icons_ for_Marketing_use\GenericUser.png"/>
          <p:cNvPicPr>
            <a:picLocks noChangeAspect="1" noChangeArrowheads="1"/>
          </p:cNvPicPr>
          <p:nvPr/>
        </p:nvPicPr>
        <p:blipFill>
          <a:blip r:embed="rId16"/>
          <a:srcRect/>
          <a:stretch>
            <a:fillRect/>
          </a:stretch>
        </p:blipFill>
        <p:spPr bwMode="auto">
          <a:xfrm flipH="1">
            <a:off x="898006" y="2702815"/>
            <a:ext cx="357681" cy="435291"/>
          </a:xfrm>
          <a:prstGeom prst="rect">
            <a:avLst/>
          </a:prstGeom>
          <a:noFill/>
        </p:spPr>
      </p:pic>
      <p:cxnSp>
        <p:nvCxnSpPr>
          <p:cNvPr id="362" name="Straight Arrow Connector 361"/>
          <p:cNvCxnSpPr/>
          <p:nvPr/>
        </p:nvCxnSpPr>
        <p:spPr>
          <a:xfrm>
            <a:off x="4781010" y="1605782"/>
            <a:ext cx="1214676" cy="141994"/>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a:stCxn id="233" idx="3"/>
          </p:cNvCxnSpPr>
          <p:nvPr/>
        </p:nvCxnSpPr>
        <p:spPr>
          <a:xfrm>
            <a:off x="4731224" y="2013599"/>
            <a:ext cx="301310" cy="621093"/>
          </a:xfrm>
          <a:prstGeom prst="line">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7" name="Straight Arrow Connector 366"/>
          <p:cNvCxnSpPr/>
          <p:nvPr/>
        </p:nvCxnSpPr>
        <p:spPr>
          <a:xfrm>
            <a:off x="5243331" y="2849300"/>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8" name="Straight Arrow Connector 367"/>
          <p:cNvCxnSpPr/>
          <p:nvPr/>
        </p:nvCxnSpPr>
        <p:spPr>
          <a:xfrm flipV="1">
            <a:off x="5243331" y="4274916"/>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9" name="Straight Arrow Connector 368"/>
          <p:cNvCxnSpPr/>
          <p:nvPr/>
        </p:nvCxnSpPr>
        <p:spPr>
          <a:xfrm flipV="1">
            <a:off x="5243331" y="5816278"/>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5" name="Group 161"/>
          <p:cNvGrpSpPr/>
          <p:nvPr/>
        </p:nvGrpSpPr>
        <p:grpSpPr>
          <a:xfrm>
            <a:off x="4552171" y="5796814"/>
            <a:ext cx="395626" cy="665155"/>
            <a:chOff x="2057400" y="1066800"/>
            <a:chExt cx="719137" cy="1066800"/>
          </a:xfrm>
        </p:grpSpPr>
        <p:pic>
          <p:nvPicPr>
            <p:cNvPr id="263" name="Picture 262" descr="Server"/>
            <p:cNvPicPr>
              <a:picLocks noChangeAspect="1" noChangeArrowheads="1"/>
            </p:cNvPicPr>
            <p:nvPr/>
          </p:nvPicPr>
          <p:blipFill>
            <a:blip r:embed="rId8"/>
            <a:srcRect/>
            <a:stretch>
              <a:fillRect/>
            </a:stretch>
          </p:blipFill>
          <p:spPr bwMode="auto">
            <a:xfrm>
              <a:off x="2057400" y="1066800"/>
              <a:ext cx="719137" cy="1060450"/>
            </a:xfrm>
            <a:prstGeom prst="rect">
              <a:avLst/>
            </a:prstGeom>
            <a:noFill/>
            <a:ln w="9525">
              <a:noFill/>
              <a:miter lim="800000"/>
              <a:headEnd/>
              <a:tailEnd/>
            </a:ln>
          </p:spPr>
        </p:pic>
        <p:pic>
          <p:nvPicPr>
            <p:cNvPr id="264" name="Picture 7"/>
            <p:cNvPicPr>
              <a:picLocks noChangeAspect="1" noChangeArrowheads="1"/>
            </p:cNvPicPr>
            <p:nvPr/>
          </p:nvPicPr>
          <p:blipFill>
            <a:blip r:embed="rId11"/>
            <a:srcRect/>
            <a:stretch>
              <a:fillRect/>
            </a:stretch>
          </p:blipFill>
          <p:spPr bwMode="auto">
            <a:xfrm>
              <a:off x="2377603" y="1857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126" name="Right Arrow 125"/>
          <p:cNvSpPr/>
          <p:nvPr/>
        </p:nvSpPr>
        <p:spPr bwMode="auto">
          <a:xfrm rot="19369869">
            <a:off x="1207839" y="3892886"/>
            <a:ext cx="1386912"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grpSp>
        <p:nvGrpSpPr>
          <p:cNvPr id="26" name="Group 9"/>
          <p:cNvGrpSpPr/>
          <p:nvPr/>
        </p:nvGrpSpPr>
        <p:grpSpPr>
          <a:xfrm>
            <a:off x="2448705" y="3022258"/>
            <a:ext cx="370695" cy="623239"/>
            <a:chOff x="6477000" y="1143000"/>
            <a:chExt cx="719137" cy="1066800"/>
          </a:xfrm>
        </p:grpSpPr>
        <p:pic>
          <p:nvPicPr>
            <p:cNvPr id="128" name="Picture 105" descr="Server"/>
            <p:cNvPicPr>
              <a:picLocks noChangeAspect="1" noChangeArrowheads="1"/>
            </p:cNvPicPr>
            <p:nvPr/>
          </p:nvPicPr>
          <p:blipFill>
            <a:blip r:embed="rId8"/>
            <a:srcRect/>
            <a:stretch>
              <a:fillRect/>
            </a:stretch>
          </p:blipFill>
          <p:spPr bwMode="auto">
            <a:xfrm>
              <a:off x="6477000" y="1143000"/>
              <a:ext cx="719137" cy="1060450"/>
            </a:xfrm>
            <a:prstGeom prst="rect">
              <a:avLst/>
            </a:prstGeom>
            <a:noFill/>
            <a:ln w="9525">
              <a:noFill/>
              <a:miter lim="800000"/>
              <a:headEnd/>
              <a:tailEnd/>
            </a:ln>
          </p:spPr>
        </p:pic>
        <p:pic>
          <p:nvPicPr>
            <p:cNvPr id="129" name="Picture 5"/>
            <p:cNvPicPr>
              <a:picLocks noChangeAspect="1" noChangeArrowheads="1"/>
            </p:cNvPicPr>
            <p:nvPr/>
          </p:nvPicPr>
          <p:blipFill>
            <a:blip r:embed="rId9"/>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132" name="Right Arrow 131"/>
          <p:cNvSpPr/>
          <p:nvPr/>
        </p:nvSpPr>
        <p:spPr bwMode="auto">
          <a:xfrm>
            <a:off x="1313378" y="2548846"/>
            <a:ext cx="1115390"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33" name="Right Arrow 132"/>
          <p:cNvSpPr/>
          <p:nvPr/>
        </p:nvSpPr>
        <p:spPr bwMode="auto">
          <a:xfrm>
            <a:off x="1512146" y="1347249"/>
            <a:ext cx="1543423"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238" name="TextBox 237"/>
          <p:cNvSpPr txBox="1"/>
          <p:nvPr/>
        </p:nvSpPr>
        <p:spPr>
          <a:xfrm>
            <a:off x="2694578" y="2968090"/>
            <a:ext cx="907471" cy="430873"/>
          </a:xfrm>
          <a:prstGeom prst="rect">
            <a:avLst/>
          </a:prstGeom>
          <a:noFill/>
        </p:spPr>
        <p:txBody>
          <a:bodyPr wrap="square" lIns="91427" tIns="45713" rIns="91427" bIns="45713" rtlCol="0">
            <a:spAutoFit/>
          </a:bodyPr>
          <a:lstStyle/>
          <a:p>
            <a:pPr algn="ctr"/>
            <a:r>
              <a:rPr lang="en-US" sz="1100" dirty="0" smtClean="0"/>
              <a:t>Portal and </a:t>
            </a:r>
            <a:br>
              <a:rPr lang="en-US" sz="1100" dirty="0" smtClean="0"/>
            </a:br>
            <a:r>
              <a:rPr lang="en-US" sz="1100" dirty="0" smtClean="0"/>
              <a:t>Service</a:t>
            </a:r>
            <a:endParaRPr lang="en-US" sz="1100" dirty="0"/>
          </a:p>
        </p:txBody>
      </p:sp>
      <p:cxnSp>
        <p:nvCxnSpPr>
          <p:cNvPr id="135" name="Straight Connector 134"/>
          <p:cNvCxnSpPr/>
          <p:nvPr/>
        </p:nvCxnSpPr>
        <p:spPr>
          <a:xfrm>
            <a:off x="2780121" y="3484292"/>
            <a:ext cx="1182279" cy="2090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ctangle 198"/>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3" name="Rounded Rectangle 202"/>
          <p:cNvSpPr/>
          <p:nvPr/>
        </p:nvSpPr>
        <p:spPr bwMode="auto">
          <a:xfrm>
            <a:off x="2291786" y="2089917"/>
            <a:ext cx="3240911" cy="1948683"/>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FIM 2010</a:t>
            </a:r>
          </a:p>
        </p:txBody>
      </p:sp>
      <p:sp>
        <p:nvSpPr>
          <p:cNvPr id="228" name="Rounded Rectangle 227"/>
          <p:cNvSpPr/>
          <p:nvPr/>
        </p:nvSpPr>
        <p:spPr bwMode="auto">
          <a:xfrm>
            <a:off x="2291786" y="5376440"/>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ILM 2007 (Users)</a:t>
            </a:r>
          </a:p>
        </p:txBody>
      </p:sp>
      <p:sp>
        <p:nvSpPr>
          <p:cNvPr id="130" name="Rectangle 129"/>
          <p:cNvSpPr/>
          <p:nvPr/>
        </p:nvSpPr>
        <p:spPr bwMode="auto">
          <a:xfrm>
            <a:off x="0" y="4038298"/>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34" name="Rectangle 133"/>
          <p:cNvSpPr/>
          <p:nvPr/>
        </p:nvSpPr>
        <p:spPr bwMode="auto">
          <a:xfrm>
            <a:off x="0" y="2422665"/>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41" name="TextBox 140"/>
          <p:cNvSpPr txBox="1"/>
          <p:nvPr/>
        </p:nvSpPr>
        <p:spPr>
          <a:xfrm>
            <a:off x="475860" y="5059851"/>
            <a:ext cx="817826" cy="276985"/>
          </a:xfrm>
          <a:prstGeom prst="rect">
            <a:avLst/>
          </a:prstGeom>
          <a:noFill/>
        </p:spPr>
        <p:txBody>
          <a:bodyPr wrap="none" lIns="91427" tIns="45713" rIns="91427" bIns="45713" rtlCol="0">
            <a:spAutoFit/>
          </a:bodyPr>
          <a:lstStyle/>
          <a:p>
            <a:pPr algn="ctr"/>
            <a:r>
              <a:rPr lang="en-US" sz="1200" dirty="0" smtClean="0"/>
              <a:t>FIM User</a:t>
            </a:r>
            <a:endParaRPr lang="en-US" sz="1200" dirty="0"/>
          </a:p>
        </p:txBody>
      </p:sp>
      <p:sp>
        <p:nvSpPr>
          <p:cNvPr id="144" name="TextBox 143"/>
          <p:cNvSpPr txBox="1"/>
          <p:nvPr/>
        </p:nvSpPr>
        <p:spPr>
          <a:xfrm>
            <a:off x="243100" y="3430674"/>
            <a:ext cx="1389650" cy="276985"/>
          </a:xfrm>
          <a:prstGeom prst="rect">
            <a:avLst/>
          </a:prstGeom>
          <a:noFill/>
        </p:spPr>
        <p:txBody>
          <a:bodyPr wrap="none" lIns="91427" tIns="45713" rIns="91427" bIns="45713" rtlCol="0">
            <a:spAutoFit/>
          </a:bodyPr>
          <a:lstStyle/>
          <a:p>
            <a:pPr algn="ctr"/>
            <a:r>
              <a:rPr lang="en-US" sz="1200" dirty="0" smtClean="0"/>
              <a:t>FIM Administrator</a:t>
            </a:r>
            <a:endParaRPr lang="en-US" sz="1200" dirty="0"/>
          </a:p>
        </p:txBody>
      </p:sp>
      <p:pic>
        <p:nvPicPr>
          <p:cNvPr id="197" name="Picture 75" descr="PC blank screen"/>
          <p:cNvPicPr>
            <a:picLocks noChangeAspect="1" noChangeArrowheads="1"/>
          </p:cNvPicPr>
          <p:nvPr/>
        </p:nvPicPr>
        <p:blipFill>
          <a:blip r:embed="rId3" cstate="print"/>
          <a:srcRect/>
          <a:stretch>
            <a:fillRect/>
          </a:stretch>
        </p:blipFill>
        <p:spPr bwMode="auto">
          <a:xfrm flipH="1">
            <a:off x="481911" y="4107748"/>
            <a:ext cx="912019" cy="910829"/>
          </a:xfrm>
          <a:prstGeom prst="rect">
            <a:avLst/>
          </a:prstGeom>
          <a:noFill/>
          <a:ln w="9525">
            <a:noFill/>
            <a:miter lim="800000"/>
            <a:headEnd/>
            <a:tailEnd/>
          </a:ln>
        </p:spPr>
      </p:pic>
      <p:pic>
        <p:nvPicPr>
          <p:cNvPr id="198" name="Picture 2" descr="C:\Documents and Settings\Pennie\My Documents\ACERDATA (D)\Pennie's documents\MS Image\Shapes and Graphics\Windows_Vista_Icons_ for_Marketing_use\FemaleUser.png"/>
          <p:cNvPicPr>
            <a:picLocks noChangeAspect="1" noChangeArrowheads="1"/>
          </p:cNvPicPr>
          <p:nvPr/>
        </p:nvPicPr>
        <p:blipFill>
          <a:blip r:embed="rId4"/>
          <a:srcRect/>
          <a:stretch>
            <a:fillRect/>
          </a:stretch>
        </p:blipFill>
        <p:spPr bwMode="auto">
          <a:xfrm>
            <a:off x="839064" y="4244760"/>
            <a:ext cx="558146" cy="577769"/>
          </a:xfrm>
          <a:prstGeom prst="rect">
            <a:avLst/>
          </a:prstGeom>
          <a:noFill/>
        </p:spPr>
      </p:pic>
      <p:sp>
        <p:nvSpPr>
          <p:cNvPr id="201" name="TextBox 200"/>
          <p:cNvSpPr txBox="1"/>
          <p:nvPr/>
        </p:nvSpPr>
        <p:spPr>
          <a:xfrm>
            <a:off x="1322408" y="254643"/>
            <a:ext cx="6499185" cy="523206"/>
          </a:xfrm>
          <a:prstGeom prst="rect">
            <a:avLst/>
          </a:prstGeom>
          <a:noFill/>
        </p:spPr>
        <p:txBody>
          <a:bodyPr wrap="square" lIns="91427" tIns="45713" rIns="91427" bIns="45713" rtlCol="0">
            <a:spAutoFit/>
          </a:bodyPr>
          <a:lstStyle/>
          <a:p>
            <a:pPr algn="ctr"/>
            <a:r>
              <a:rPr lang="en-US" sz="2800" b="1" dirty="0" smtClean="0">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rPr>
              <a:t>FIM 2010 Topology: Phase 1 Final Goal</a:t>
            </a:r>
          </a:p>
        </p:txBody>
      </p:sp>
      <p:cxnSp>
        <p:nvCxnSpPr>
          <p:cNvPr id="218" name="Straight Connector 217"/>
          <p:cNvCxnSpPr/>
          <p:nvPr/>
        </p:nvCxnSpPr>
        <p:spPr>
          <a:xfrm>
            <a:off x="2621565" y="3707744"/>
            <a:ext cx="12801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30" name="Picture 1" descr="Server BizTalk"/>
          <p:cNvPicPr>
            <a:picLocks noChangeAspect="1" noChangeArrowheads="1"/>
          </p:cNvPicPr>
          <p:nvPr/>
        </p:nvPicPr>
        <p:blipFill>
          <a:blip r:embed="rId5"/>
          <a:srcRect/>
          <a:stretch>
            <a:fillRect/>
          </a:stretch>
        </p:blipFill>
        <p:spPr bwMode="auto">
          <a:xfrm>
            <a:off x="2386739" y="3276600"/>
            <a:ext cx="432661" cy="663809"/>
          </a:xfrm>
          <a:prstGeom prst="rect">
            <a:avLst/>
          </a:prstGeom>
          <a:noFill/>
          <a:ln w="9525">
            <a:noFill/>
            <a:miter lim="800000"/>
            <a:headEnd/>
            <a:tailEnd/>
          </a:ln>
        </p:spPr>
      </p:pic>
      <p:sp>
        <p:nvSpPr>
          <p:cNvPr id="232" name="TextBox 231"/>
          <p:cNvSpPr txBox="1"/>
          <p:nvPr/>
        </p:nvSpPr>
        <p:spPr>
          <a:xfrm>
            <a:off x="2814961" y="2587495"/>
            <a:ext cx="926856" cy="461665"/>
          </a:xfrm>
          <a:prstGeom prst="rect">
            <a:avLst/>
          </a:prstGeom>
          <a:noFill/>
        </p:spPr>
        <p:txBody>
          <a:bodyPr wrap="none" rtlCol="0">
            <a:spAutoFit/>
          </a:bodyPr>
          <a:lstStyle/>
          <a:p>
            <a:pPr algn="ctr"/>
            <a:r>
              <a:rPr lang="en-US" sz="1200" dirty="0" smtClean="0"/>
              <a:t>Portal and </a:t>
            </a:r>
          </a:p>
          <a:p>
            <a:pPr algn="ctr"/>
            <a:r>
              <a:rPr lang="en-US" sz="1200" dirty="0" smtClean="0"/>
              <a:t>Service</a:t>
            </a:r>
            <a:endParaRPr lang="en-US" sz="1200" dirty="0"/>
          </a:p>
        </p:txBody>
      </p:sp>
      <p:sp>
        <p:nvSpPr>
          <p:cNvPr id="238" name="TextBox 237"/>
          <p:cNvSpPr txBox="1"/>
          <p:nvPr/>
        </p:nvSpPr>
        <p:spPr>
          <a:xfrm>
            <a:off x="2750129" y="3560854"/>
            <a:ext cx="907471" cy="430873"/>
          </a:xfrm>
          <a:prstGeom prst="rect">
            <a:avLst/>
          </a:prstGeom>
          <a:noFill/>
        </p:spPr>
        <p:txBody>
          <a:bodyPr wrap="square" lIns="91427" tIns="45713" rIns="91427" bIns="45713" rtlCol="0">
            <a:spAutoFit/>
          </a:bodyPr>
          <a:lstStyle/>
          <a:p>
            <a:pPr algn="ctr"/>
            <a:r>
              <a:rPr lang="en-US" sz="1100" dirty="0" smtClean="0"/>
              <a:t>Portal and </a:t>
            </a:r>
            <a:br>
              <a:rPr lang="en-US" sz="1100" dirty="0" smtClean="0"/>
            </a:br>
            <a:r>
              <a:rPr lang="en-US" sz="1100" dirty="0" smtClean="0"/>
              <a:t>Service</a:t>
            </a:r>
            <a:endParaRPr lang="en-US" sz="1100" dirty="0"/>
          </a:p>
        </p:txBody>
      </p:sp>
      <p:sp>
        <p:nvSpPr>
          <p:cNvPr id="239" name="TextBox 238"/>
          <p:cNvSpPr txBox="1"/>
          <p:nvPr/>
        </p:nvSpPr>
        <p:spPr>
          <a:xfrm>
            <a:off x="3960928" y="3730905"/>
            <a:ext cx="634222" cy="261596"/>
          </a:xfrm>
          <a:prstGeom prst="rect">
            <a:avLst/>
          </a:prstGeom>
          <a:noFill/>
        </p:spPr>
        <p:txBody>
          <a:bodyPr wrap="square" lIns="91427" tIns="45713" rIns="91427" bIns="45713" rtlCol="0">
            <a:spAutoFit/>
          </a:bodyPr>
          <a:lstStyle/>
          <a:p>
            <a:pPr algn="ctr"/>
            <a:r>
              <a:rPr lang="en-US" sz="1100" dirty="0" smtClean="0"/>
              <a:t>SQL</a:t>
            </a:r>
            <a:endParaRPr lang="en-US" sz="1100" dirty="0"/>
          </a:p>
        </p:txBody>
      </p:sp>
      <p:sp>
        <p:nvSpPr>
          <p:cNvPr id="240" name="TextBox 239"/>
          <p:cNvSpPr txBox="1"/>
          <p:nvPr/>
        </p:nvSpPr>
        <p:spPr>
          <a:xfrm>
            <a:off x="4548851" y="3429000"/>
            <a:ext cx="960698" cy="430873"/>
          </a:xfrm>
          <a:prstGeom prst="rect">
            <a:avLst/>
          </a:prstGeom>
          <a:noFill/>
        </p:spPr>
        <p:txBody>
          <a:bodyPr wrap="square" lIns="91427" tIns="45713" rIns="91427" bIns="45713" rtlCol="0">
            <a:spAutoFit/>
          </a:bodyPr>
          <a:lstStyle/>
          <a:p>
            <a:pPr algn="ctr"/>
            <a:r>
              <a:rPr lang="en-US" sz="1100" dirty="0" smtClean="0"/>
              <a:t>Sync Engine + SQL</a:t>
            </a:r>
            <a:endParaRPr lang="en-US" sz="1100" dirty="0"/>
          </a:p>
        </p:txBody>
      </p:sp>
      <p:cxnSp>
        <p:nvCxnSpPr>
          <p:cNvPr id="245" name="Straight Connector 244"/>
          <p:cNvCxnSpPr/>
          <p:nvPr/>
        </p:nvCxnSpPr>
        <p:spPr>
          <a:xfrm>
            <a:off x="2805987" y="3049160"/>
            <a:ext cx="21945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a:off x="2816890" y="3078049"/>
            <a:ext cx="1025905" cy="571835"/>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Group 9"/>
          <p:cNvGrpSpPr/>
          <p:nvPr/>
        </p:nvGrpSpPr>
        <p:grpSpPr>
          <a:xfrm>
            <a:off x="2435292" y="2535737"/>
            <a:ext cx="370695" cy="623239"/>
            <a:chOff x="6477000" y="1143000"/>
            <a:chExt cx="719137" cy="1066800"/>
          </a:xfrm>
        </p:grpSpPr>
        <p:pic>
          <p:nvPicPr>
            <p:cNvPr id="236" name="Picture 105" descr="Server"/>
            <p:cNvPicPr>
              <a:picLocks noChangeAspect="1" noChangeArrowheads="1"/>
            </p:cNvPicPr>
            <p:nvPr/>
          </p:nvPicPr>
          <p:blipFill>
            <a:blip r:embed="rId6"/>
            <a:srcRect/>
            <a:stretch>
              <a:fillRect/>
            </a:stretch>
          </p:blipFill>
          <p:spPr bwMode="auto">
            <a:xfrm>
              <a:off x="6477000" y="1143000"/>
              <a:ext cx="719137" cy="1060450"/>
            </a:xfrm>
            <a:prstGeom prst="rect">
              <a:avLst/>
            </a:prstGeom>
            <a:noFill/>
            <a:ln w="9525">
              <a:noFill/>
              <a:miter lim="800000"/>
              <a:headEnd/>
              <a:tailEnd/>
            </a:ln>
          </p:spPr>
        </p:pic>
        <p:pic>
          <p:nvPicPr>
            <p:cNvPr id="237" name="Picture 5"/>
            <p:cNvPicPr>
              <a:picLocks noChangeAspect="1" noChangeArrowheads="1"/>
            </p:cNvPicPr>
            <p:nvPr/>
          </p:nvPicPr>
          <p:blipFill>
            <a:blip r:embed="rId7"/>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pic>
        <p:nvPicPr>
          <p:cNvPr id="234" name="Picture 85" descr="Server SQL database"/>
          <p:cNvPicPr>
            <a:picLocks noChangeAspect="1" noChangeArrowheads="1"/>
          </p:cNvPicPr>
          <p:nvPr/>
        </p:nvPicPr>
        <p:blipFill>
          <a:blip r:embed="rId8"/>
          <a:srcRect/>
          <a:stretch>
            <a:fillRect/>
          </a:stretch>
        </p:blipFill>
        <p:spPr bwMode="auto">
          <a:xfrm>
            <a:off x="3962400" y="3264815"/>
            <a:ext cx="419203" cy="621385"/>
          </a:xfrm>
          <a:prstGeom prst="rect">
            <a:avLst/>
          </a:prstGeom>
          <a:noFill/>
          <a:ln w="9525">
            <a:noFill/>
            <a:miter lim="800000"/>
            <a:headEnd/>
            <a:tailEnd/>
          </a:ln>
        </p:spPr>
      </p:pic>
      <p:grpSp>
        <p:nvGrpSpPr>
          <p:cNvPr id="3" name="Group 168"/>
          <p:cNvGrpSpPr/>
          <p:nvPr/>
        </p:nvGrpSpPr>
        <p:grpSpPr>
          <a:xfrm>
            <a:off x="4893247" y="2805761"/>
            <a:ext cx="400654" cy="623239"/>
            <a:chOff x="4343400" y="2209800"/>
            <a:chExt cx="777256" cy="1066800"/>
          </a:xfrm>
        </p:grpSpPr>
        <p:pic>
          <p:nvPicPr>
            <p:cNvPr id="242" name="Picture 105" descr="Server"/>
            <p:cNvPicPr>
              <a:picLocks noChangeAspect="1" noChangeArrowheads="1"/>
            </p:cNvPicPr>
            <p:nvPr/>
          </p:nvPicPr>
          <p:blipFill>
            <a:blip r:embed="rId6"/>
            <a:srcRect/>
            <a:stretch>
              <a:fillRect/>
            </a:stretch>
          </p:blipFill>
          <p:spPr bwMode="auto">
            <a:xfrm>
              <a:off x="4343400" y="2209800"/>
              <a:ext cx="719137" cy="1060450"/>
            </a:xfrm>
            <a:prstGeom prst="rect">
              <a:avLst/>
            </a:prstGeom>
            <a:noFill/>
            <a:ln w="9525">
              <a:noFill/>
              <a:miter lim="800000"/>
              <a:headEnd/>
              <a:tailEnd/>
            </a:ln>
          </p:spPr>
        </p:pic>
        <p:pic>
          <p:nvPicPr>
            <p:cNvPr id="243" name="Picture 2" descr="Database blue"/>
            <p:cNvPicPr>
              <a:picLocks noChangeAspect="1" noChangeArrowheads="1"/>
            </p:cNvPicPr>
            <p:nvPr/>
          </p:nvPicPr>
          <p:blipFill>
            <a:blip r:embed="rId9" cstate="print"/>
            <a:srcRect/>
            <a:stretch>
              <a:fillRect/>
            </a:stretch>
          </p:blipFill>
          <p:spPr bwMode="auto">
            <a:xfrm>
              <a:off x="4800600" y="2892118"/>
              <a:ext cx="320056" cy="384482"/>
            </a:xfrm>
            <a:prstGeom prst="rect">
              <a:avLst/>
            </a:prstGeom>
            <a:noFill/>
            <a:ln w="9525">
              <a:noFill/>
              <a:miter lim="800000"/>
              <a:headEnd/>
              <a:tailEnd/>
            </a:ln>
          </p:spPr>
        </p:pic>
        <p:pic>
          <p:nvPicPr>
            <p:cNvPr id="244" name="Picture 7"/>
            <p:cNvPicPr>
              <a:picLocks noChangeAspect="1" noChangeArrowheads="1"/>
            </p:cNvPicPr>
            <p:nvPr/>
          </p:nvPicPr>
          <p:blipFill>
            <a:blip r:embed="rId10"/>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57" name="TextBox 256"/>
          <p:cNvSpPr txBox="1"/>
          <p:nvPr/>
        </p:nvSpPr>
        <p:spPr>
          <a:xfrm>
            <a:off x="2490555" y="6428239"/>
            <a:ext cx="701769" cy="276985"/>
          </a:xfrm>
          <a:prstGeom prst="rect">
            <a:avLst/>
          </a:prstGeom>
          <a:noFill/>
        </p:spPr>
        <p:txBody>
          <a:bodyPr wrap="none" lIns="91427" tIns="45713" rIns="91427" bIns="45713" rtlCol="0">
            <a:spAutoFit/>
          </a:bodyPr>
          <a:lstStyle/>
          <a:p>
            <a:r>
              <a:rPr lang="en-US" sz="1200" dirty="0" smtClean="0"/>
              <a:t>HR Feed</a:t>
            </a:r>
            <a:endParaRPr lang="en-US" sz="1200" dirty="0"/>
          </a:p>
        </p:txBody>
      </p:sp>
      <p:cxnSp>
        <p:nvCxnSpPr>
          <p:cNvPr id="265" name="Straight Connector 264"/>
          <p:cNvCxnSpPr/>
          <p:nvPr/>
        </p:nvCxnSpPr>
        <p:spPr>
          <a:xfrm>
            <a:off x="2814961" y="6140368"/>
            <a:ext cx="21945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56" name="Picture 86" descr="Server RTC"/>
          <p:cNvPicPr>
            <a:picLocks noChangeAspect="1" noChangeArrowheads="1"/>
          </p:cNvPicPr>
          <p:nvPr/>
        </p:nvPicPr>
        <p:blipFill>
          <a:blip r:embed="rId11"/>
          <a:srcRect/>
          <a:stretch>
            <a:fillRect/>
          </a:stretch>
        </p:blipFill>
        <p:spPr bwMode="auto">
          <a:xfrm>
            <a:off x="2621565" y="5796814"/>
            <a:ext cx="471151" cy="666145"/>
          </a:xfrm>
          <a:prstGeom prst="rect">
            <a:avLst/>
          </a:prstGeom>
          <a:noFill/>
          <a:ln w="9525">
            <a:noFill/>
            <a:miter lim="800000"/>
            <a:headEnd/>
            <a:tailEnd/>
          </a:ln>
        </p:spPr>
      </p:pic>
      <p:grpSp>
        <p:nvGrpSpPr>
          <p:cNvPr id="4" name="Group 173"/>
          <p:cNvGrpSpPr/>
          <p:nvPr/>
        </p:nvGrpSpPr>
        <p:grpSpPr>
          <a:xfrm>
            <a:off x="4781010" y="5796814"/>
            <a:ext cx="427599" cy="665154"/>
            <a:chOff x="4343400" y="2209800"/>
            <a:chExt cx="777256" cy="1066800"/>
          </a:xfrm>
        </p:grpSpPr>
        <p:pic>
          <p:nvPicPr>
            <p:cNvPr id="259" name="Picture 105" descr="Server"/>
            <p:cNvPicPr>
              <a:picLocks noChangeAspect="1" noChangeArrowheads="1"/>
            </p:cNvPicPr>
            <p:nvPr/>
          </p:nvPicPr>
          <p:blipFill>
            <a:blip r:embed="rId6"/>
            <a:srcRect/>
            <a:stretch>
              <a:fillRect/>
            </a:stretch>
          </p:blipFill>
          <p:spPr bwMode="auto">
            <a:xfrm>
              <a:off x="4343400" y="2209800"/>
              <a:ext cx="719137" cy="1060450"/>
            </a:xfrm>
            <a:prstGeom prst="rect">
              <a:avLst/>
            </a:prstGeom>
            <a:noFill/>
            <a:ln w="9525">
              <a:noFill/>
              <a:miter lim="800000"/>
              <a:headEnd/>
              <a:tailEnd/>
            </a:ln>
          </p:spPr>
        </p:pic>
        <p:pic>
          <p:nvPicPr>
            <p:cNvPr id="260" name="Picture 2" descr="Database blue"/>
            <p:cNvPicPr>
              <a:picLocks noChangeAspect="1" noChangeArrowheads="1"/>
            </p:cNvPicPr>
            <p:nvPr/>
          </p:nvPicPr>
          <p:blipFill>
            <a:blip r:embed="rId9" cstate="print"/>
            <a:srcRect/>
            <a:stretch>
              <a:fillRect/>
            </a:stretch>
          </p:blipFill>
          <p:spPr bwMode="auto">
            <a:xfrm>
              <a:off x="4800600" y="2892118"/>
              <a:ext cx="320056" cy="384482"/>
            </a:xfrm>
            <a:prstGeom prst="rect">
              <a:avLst/>
            </a:prstGeom>
            <a:noFill/>
            <a:ln w="9525">
              <a:noFill/>
              <a:miter lim="800000"/>
              <a:headEnd/>
              <a:tailEnd/>
            </a:ln>
          </p:spPr>
        </p:pic>
        <p:pic>
          <p:nvPicPr>
            <p:cNvPr id="261" name="Picture 7"/>
            <p:cNvPicPr>
              <a:picLocks noChangeAspect="1" noChangeArrowheads="1"/>
            </p:cNvPicPr>
            <p:nvPr/>
          </p:nvPicPr>
          <p:blipFill>
            <a:blip r:embed="rId10"/>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66" name="Rounded Rectangle 265"/>
          <p:cNvSpPr/>
          <p:nvPr/>
        </p:nvSpPr>
        <p:spPr bwMode="auto">
          <a:xfrm>
            <a:off x="5660020" y="807032"/>
            <a:ext cx="3240911" cy="5903088"/>
          </a:xfrm>
          <a:prstGeom prst="roundRect">
            <a:avLst>
              <a:gd name="adj" fmla="val 8810"/>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Active Directory</a:t>
            </a:r>
            <a:endParaRPr lang="en-US" sz="2000" dirty="0">
              <a:solidFill>
                <a:schemeClr val="tx1"/>
              </a:solidFill>
            </a:endParaRPr>
          </a:p>
        </p:txBody>
      </p:sp>
      <p:grpSp>
        <p:nvGrpSpPr>
          <p:cNvPr id="5" name="Group 312"/>
          <p:cNvGrpSpPr/>
          <p:nvPr/>
        </p:nvGrpSpPr>
        <p:grpSpPr>
          <a:xfrm>
            <a:off x="6539797" y="1333734"/>
            <a:ext cx="1451213" cy="754158"/>
            <a:chOff x="6713415" y="1356885"/>
            <a:chExt cx="1451213" cy="754158"/>
          </a:xfrm>
        </p:grpSpPr>
        <p:grpSp>
          <p:nvGrpSpPr>
            <p:cNvPr id="6" name="Group 309"/>
            <p:cNvGrpSpPr/>
            <p:nvPr/>
          </p:nvGrpSpPr>
          <p:grpSpPr>
            <a:xfrm>
              <a:off x="6713415" y="1356885"/>
              <a:ext cx="889763" cy="668685"/>
              <a:chOff x="6713415" y="1356885"/>
              <a:chExt cx="889763" cy="668685"/>
            </a:xfrm>
          </p:grpSpPr>
          <p:sp>
            <p:nvSpPr>
              <p:cNvPr id="309" name="Isosceles Triangle 30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299"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7" name="Group 129"/>
              <p:cNvGrpSpPr>
                <a:grpSpLocks noChangeAspect="1"/>
              </p:cNvGrpSpPr>
              <p:nvPr/>
            </p:nvGrpSpPr>
            <p:grpSpPr>
              <a:xfrm>
                <a:off x="7011358" y="1389516"/>
                <a:ext cx="363912" cy="566682"/>
                <a:chOff x="2932113" y="5487987"/>
                <a:chExt cx="729936" cy="1136650"/>
              </a:xfrm>
            </p:grpSpPr>
            <p:pic>
              <p:nvPicPr>
                <p:cNvPr id="302"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03"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12" name="TextBox 31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8" name="Group 313"/>
          <p:cNvGrpSpPr/>
          <p:nvPr/>
        </p:nvGrpSpPr>
        <p:grpSpPr>
          <a:xfrm>
            <a:off x="6539797" y="2250064"/>
            <a:ext cx="1451213" cy="754158"/>
            <a:chOff x="6713415" y="1356885"/>
            <a:chExt cx="1451213" cy="754158"/>
          </a:xfrm>
        </p:grpSpPr>
        <p:grpSp>
          <p:nvGrpSpPr>
            <p:cNvPr id="9" name="Group 309"/>
            <p:cNvGrpSpPr/>
            <p:nvPr/>
          </p:nvGrpSpPr>
          <p:grpSpPr>
            <a:xfrm>
              <a:off x="6713415" y="1356885"/>
              <a:ext cx="889763" cy="668685"/>
              <a:chOff x="6713415" y="1356885"/>
              <a:chExt cx="889763" cy="668685"/>
            </a:xfrm>
          </p:grpSpPr>
          <p:sp>
            <p:nvSpPr>
              <p:cNvPr id="317" name="Isosceles Triangle 316"/>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18"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0" name="Group 129"/>
              <p:cNvGrpSpPr>
                <a:grpSpLocks noChangeAspect="1"/>
              </p:cNvGrpSpPr>
              <p:nvPr/>
            </p:nvGrpSpPr>
            <p:grpSpPr>
              <a:xfrm>
                <a:off x="7011358" y="1389516"/>
                <a:ext cx="363912" cy="566682"/>
                <a:chOff x="2932113" y="5487987"/>
                <a:chExt cx="729936" cy="1136650"/>
              </a:xfrm>
            </p:grpSpPr>
            <p:pic>
              <p:nvPicPr>
                <p:cNvPr id="320"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21"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16" name="TextBox 315"/>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1" name="Group 321"/>
          <p:cNvGrpSpPr/>
          <p:nvPr/>
        </p:nvGrpSpPr>
        <p:grpSpPr>
          <a:xfrm>
            <a:off x="6539797" y="3166394"/>
            <a:ext cx="1451213" cy="754158"/>
            <a:chOff x="6713415" y="1356885"/>
            <a:chExt cx="1451213" cy="754158"/>
          </a:xfrm>
        </p:grpSpPr>
        <p:grpSp>
          <p:nvGrpSpPr>
            <p:cNvPr id="12" name="Group 309"/>
            <p:cNvGrpSpPr/>
            <p:nvPr/>
          </p:nvGrpSpPr>
          <p:grpSpPr>
            <a:xfrm>
              <a:off x="6713415" y="1356885"/>
              <a:ext cx="889763" cy="668685"/>
              <a:chOff x="6713415" y="1356885"/>
              <a:chExt cx="889763" cy="668685"/>
            </a:xfrm>
          </p:grpSpPr>
          <p:sp>
            <p:nvSpPr>
              <p:cNvPr id="325" name="Isosceles Triangle 324"/>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26"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3" name="Group 129"/>
              <p:cNvGrpSpPr>
                <a:grpSpLocks noChangeAspect="1"/>
              </p:cNvGrpSpPr>
              <p:nvPr/>
            </p:nvGrpSpPr>
            <p:grpSpPr>
              <a:xfrm>
                <a:off x="7011358" y="1389516"/>
                <a:ext cx="363912" cy="566682"/>
                <a:chOff x="2932113" y="5487987"/>
                <a:chExt cx="729936" cy="1136650"/>
              </a:xfrm>
            </p:grpSpPr>
            <p:pic>
              <p:nvPicPr>
                <p:cNvPr id="328"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29"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24" name="TextBox 323"/>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4" name="Group 329"/>
          <p:cNvGrpSpPr/>
          <p:nvPr/>
        </p:nvGrpSpPr>
        <p:grpSpPr>
          <a:xfrm>
            <a:off x="6539797" y="4082724"/>
            <a:ext cx="1451213" cy="754158"/>
            <a:chOff x="6713415" y="1356885"/>
            <a:chExt cx="1451213" cy="754158"/>
          </a:xfrm>
        </p:grpSpPr>
        <p:grpSp>
          <p:nvGrpSpPr>
            <p:cNvPr id="15" name="Group 309"/>
            <p:cNvGrpSpPr/>
            <p:nvPr/>
          </p:nvGrpSpPr>
          <p:grpSpPr>
            <a:xfrm>
              <a:off x="6713415" y="1356885"/>
              <a:ext cx="889763" cy="668685"/>
              <a:chOff x="6713415" y="1356885"/>
              <a:chExt cx="889763" cy="668685"/>
            </a:xfrm>
          </p:grpSpPr>
          <p:sp>
            <p:nvSpPr>
              <p:cNvPr id="333" name="Isosceles Triangle 332"/>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34"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6" name="Group 129"/>
              <p:cNvGrpSpPr>
                <a:grpSpLocks noChangeAspect="1"/>
              </p:cNvGrpSpPr>
              <p:nvPr/>
            </p:nvGrpSpPr>
            <p:grpSpPr>
              <a:xfrm>
                <a:off x="7011358" y="1389516"/>
                <a:ext cx="363912" cy="566682"/>
                <a:chOff x="2932113" y="5487987"/>
                <a:chExt cx="729936" cy="1136650"/>
              </a:xfrm>
            </p:grpSpPr>
            <p:pic>
              <p:nvPicPr>
                <p:cNvPr id="336"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37"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32" name="TextBox 33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7" name="Group 337"/>
          <p:cNvGrpSpPr/>
          <p:nvPr/>
        </p:nvGrpSpPr>
        <p:grpSpPr>
          <a:xfrm>
            <a:off x="6539797" y="4999054"/>
            <a:ext cx="1451213" cy="754158"/>
            <a:chOff x="6713415" y="1356885"/>
            <a:chExt cx="1451213" cy="754158"/>
          </a:xfrm>
        </p:grpSpPr>
        <p:grpSp>
          <p:nvGrpSpPr>
            <p:cNvPr id="18" name="Group 309"/>
            <p:cNvGrpSpPr/>
            <p:nvPr/>
          </p:nvGrpSpPr>
          <p:grpSpPr>
            <a:xfrm>
              <a:off x="6713415" y="1356885"/>
              <a:ext cx="889763" cy="668685"/>
              <a:chOff x="6713415" y="1356885"/>
              <a:chExt cx="889763" cy="668685"/>
            </a:xfrm>
          </p:grpSpPr>
          <p:sp>
            <p:nvSpPr>
              <p:cNvPr id="341" name="Isosceles Triangle 340"/>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42"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9" name="Group 129"/>
              <p:cNvGrpSpPr>
                <a:grpSpLocks noChangeAspect="1"/>
              </p:cNvGrpSpPr>
              <p:nvPr/>
            </p:nvGrpSpPr>
            <p:grpSpPr>
              <a:xfrm>
                <a:off x="7011358" y="1389516"/>
                <a:ext cx="363912" cy="566682"/>
                <a:chOff x="2932113" y="5487987"/>
                <a:chExt cx="729936" cy="1136650"/>
              </a:xfrm>
            </p:grpSpPr>
            <p:pic>
              <p:nvPicPr>
                <p:cNvPr id="344"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45"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40" name="TextBox 339"/>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20" name="Group 345"/>
          <p:cNvGrpSpPr/>
          <p:nvPr/>
        </p:nvGrpSpPr>
        <p:grpSpPr>
          <a:xfrm>
            <a:off x="6539797" y="5948014"/>
            <a:ext cx="1451213" cy="721527"/>
            <a:chOff x="6713415" y="1389516"/>
            <a:chExt cx="1451213" cy="721527"/>
          </a:xfrm>
        </p:grpSpPr>
        <p:grpSp>
          <p:nvGrpSpPr>
            <p:cNvPr id="21" name="Group 309"/>
            <p:cNvGrpSpPr/>
            <p:nvPr/>
          </p:nvGrpSpPr>
          <p:grpSpPr>
            <a:xfrm>
              <a:off x="6713415" y="1389516"/>
              <a:ext cx="661855" cy="636054"/>
              <a:chOff x="6713415" y="1389516"/>
              <a:chExt cx="661855" cy="636054"/>
            </a:xfrm>
          </p:grpSpPr>
          <p:sp>
            <p:nvSpPr>
              <p:cNvPr id="349" name="Isosceles Triangle 34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grpSp>
            <p:nvGrpSpPr>
              <p:cNvPr id="22" name="Group 129"/>
              <p:cNvGrpSpPr>
                <a:grpSpLocks noChangeAspect="1"/>
              </p:cNvGrpSpPr>
              <p:nvPr/>
            </p:nvGrpSpPr>
            <p:grpSpPr>
              <a:xfrm>
                <a:off x="7011358" y="1389516"/>
                <a:ext cx="363912" cy="566682"/>
                <a:chOff x="2932113" y="5487987"/>
                <a:chExt cx="729936" cy="1136650"/>
              </a:xfrm>
            </p:grpSpPr>
            <p:pic>
              <p:nvPicPr>
                <p:cNvPr id="352"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53"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48" name="TextBox 347"/>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a:t>
              </a:r>
              <a:endParaRPr lang="en-US" sz="900" dirty="0"/>
            </a:p>
          </p:txBody>
        </p:sp>
      </p:grpSp>
      <p:pic>
        <p:nvPicPr>
          <p:cNvPr id="7170" name="Picture 2" descr="C:\Documents and Settings\Pennie\My Documents\ACERDATA (D)\Pennie's documents\MS Image\Shapes and Graphics\_WINDOWS SERVER ICONS\Documents\Folder file Closed.png"/>
          <p:cNvPicPr>
            <a:picLocks noChangeAspect="1" noChangeArrowheads="1"/>
          </p:cNvPicPr>
          <p:nvPr/>
        </p:nvPicPr>
        <p:blipFill>
          <a:blip r:embed="rId14"/>
          <a:srcRect/>
          <a:stretch>
            <a:fillRect/>
          </a:stretch>
        </p:blipFill>
        <p:spPr bwMode="auto">
          <a:xfrm>
            <a:off x="6013340" y="2971800"/>
            <a:ext cx="298311" cy="265683"/>
          </a:xfrm>
          <a:prstGeom prst="rect">
            <a:avLst/>
          </a:prstGeom>
          <a:noFill/>
        </p:spPr>
      </p:pic>
      <p:sp>
        <p:nvSpPr>
          <p:cNvPr id="354" name="Rectangle 353"/>
          <p:cNvSpPr/>
          <p:nvPr/>
        </p:nvSpPr>
        <p:spPr>
          <a:xfrm>
            <a:off x="5617585" y="3228201"/>
            <a:ext cx="1011815" cy="276999"/>
          </a:xfrm>
          <a:prstGeom prst="rect">
            <a:avLst/>
          </a:prstGeom>
        </p:spPr>
        <p:txBody>
          <a:bodyPr wrap="none">
            <a:spAutoFit/>
          </a:bodyPr>
          <a:lstStyle/>
          <a:p>
            <a:r>
              <a:rPr lang="en-US" sz="1200" dirty="0" smtClean="0"/>
              <a:t>FIM 2010 OU</a:t>
            </a:r>
            <a:endParaRPr lang="en-US" sz="1000" dirty="0" smtClean="0"/>
          </a:p>
        </p:txBody>
      </p:sp>
      <p:sp>
        <p:nvSpPr>
          <p:cNvPr id="355" name="TextBox 354"/>
          <p:cNvSpPr txBox="1"/>
          <p:nvPr/>
        </p:nvSpPr>
        <p:spPr>
          <a:xfrm>
            <a:off x="8075355" y="5153363"/>
            <a:ext cx="744558" cy="569373"/>
          </a:xfrm>
          <a:prstGeom prst="rect">
            <a:avLst/>
          </a:prstGeom>
          <a:noFill/>
        </p:spPr>
        <p:txBody>
          <a:bodyPr wrap="square" lIns="91427" tIns="45713" rIns="91427" bIns="45713" rtlCol="0">
            <a:spAutoFit/>
          </a:bodyPr>
          <a:lstStyle/>
          <a:p>
            <a:r>
              <a:rPr lang="en-US" sz="1100" b="1" dirty="0" smtClean="0"/>
              <a:t>Forest5</a:t>
            </a:r>
          </a:p>
          <a:p>
            <a:r>
              <a:rPr lang="en-US" sz="900" dirty="0" smtClean="0"/>
              <a:t>Domain1</a:t>
            </a:r>
          </a:p>
          <a:p>
            <a:r>
              <a:rPr lang="en-US" sz="1100" dirty="0" smtClean="0"/>
              <a:t>	</a:t>
            </a:r>
            <a:endParaRPr lang="en-US" sz="1100" dirty="0"/>
          </a:p>
        </p:txBody>
      </p:sp>
      <p:sp>
        <p:nvSpPr>
          <p:cNvPr id="356" name="TextBox 355"/>
          <p:cNvSpPr txBox="1"/>
          <p:nvPr/>
        </p:nvSpPr>
        <p:spPr>
          <a:xfrm>
            <a:off x="8075355" y="4221605"/>
            <a:ext cx="744558" cy="569373"/>
          </a:xfrm>
          <a:prstGeom prst="rect">
            <a:avLst/>
          </a:prstGeom>
          <a:noFill/>
        </p:spPr>
        <p:txBody>
          <a:bodyPr wrap="square" lIns="91427" tIns="45713" rIns="91427" bIns="45713" rtlCol="0">
            <a:spAutoFit/>
          </a:bodyPr>
          <a:lstStyle/>
          <a:p>
            <a:r>
              <a:rPr lang="en-US" sz="1100" b="1" dirty="0" smtClean="0"/>
              <a:t>Forest4</a:t>
            </a:r>
          </a:p>
          <a:p>
            <a:r>
              <a:rPr lang="en-US" sz="900" dirty="0" smtClean="0"/>
              <a:t>Domain1</a:t>
            </a:r>
          </a:p>
          <a:p>
            <a:r>
              <a:rPr lang="en-US" sz="1100" dirty="0" smtClean="0"/>
              <a:t>	</a:t>
            </a:r>
            <a:endParaRPr lang="en-US" sz="1100" dirty="0"/>
          </a:p>
        </p:txBody>
      </p:sp>
      <p:sp>
        <p:nvSpPr>
          <p:cNvPr id="357" name="TextBox 356"/>
          <p:cNvSpPr txBox="1"/>
          <p:nvPr/>
        </p:nvSpPr>
        <p:spPr>
          <a:xfrm>
            <a:off x="8075355" y="3289847"/>
            <a:ext cx="744558" cy="569373"/>
          </a:xfrm>
          <a:prstGeom prst="rect">
            <a:avLst/>
          </a:prstGeom>
          <a:noFill/>
        </p:spPr>
        <p:txBody>
          <a:bodyPr wrap="square" lIns="91427" tIns="45713" rIns="91427" bIns="45713" rtlCol="0">
            <a:spAutoFit/>
          </a:bodyPr>
          <a:lstStyle/>
          <a:p>
            <a:r>
              <a:rPr lang="en-US" sz="1100" b="1" dirty="0" smtClean="0"/>
              <a:t>Forest3</a:t>
            </a:r>
          </a:p>
          <a:p>
            <a:r>
              <a:rPr lang="en-US" sz="900" dirty="0" smtClean="0"/>
              <a:t>Domain1</a:t>
            </a:r>
          </a:p>
          <a:p>
            <a:r>
              <a:rPr lang="en-US" sz="1100" dirty="0" smtClean="0"/>
              <a:t>	</a:t>
            </a:r>
            <a:endParaRPr lang="en-US" sz="1100" dirty="0"/>
          </a:p>
        </p:txBody>
      </p:sp>
      <p:sp>
        <p:nvSpPr>
          <p:cNvPr id="358" name="TextBox 357"/>
          <p:cNvSpPr txBox="1"/>
          <p:nvPr/>
        </p:nvSpPr>
        <p:spPr>
          <a:xfrm>
            <a:off x="8075355" y="2478627"/>
            <a:ext cx="744558" cy="569373"/>
          </a:xfrm>
          <a:prstGeom prst="rect">
            <a:avLst/>
          </a:prstGeom>
          <a:noFill/>
        </p:spPr>
        <p:txBody>
          <a:bodyPr wrap="square" lIns="91427" tIns="45713" rIns="91427" bIns="45713" rtlCol="0">
            <a:spAutoFit/>
          </a:bodyPr>
          <a:lstStyle/>
          <a:p>
            <a:r>
              <a:rPr lang="en-US" sz="1100" b="1" dirty="0" smtClean="0"/>
              <a:t>Forest2</a:t>
            </a:r>
          </a:p>
          <a:p>
            <a:r>
              <a:rPr lang="en-US" sz="900" dirty="0" smtClean="0"/>
              <a:t>Domain1</a:t>
            </a:r>
          </a:p>
          <a:p>
            <a:r>
              <a:rPr lang="en-US" sz="1100" dirty="0" smtClean="0"/>
              <a:t>	</a:t>
            </a:r>
            <a:endParaRPr lang="en-US" sz="1100" dirty="0"/>
          </a:p>
        </p:txBody>
      </p:sp>
      <p:sp>
        <p:nvSpPr>
          <p:cNvPr id="359" name="TextBox 358"/>
          <p:cNvSpPr txBox="1"/>
          <p:nvPr/>
        </p:nvSpPr>
        <p:spPr>
          <a:xfrm>
            <a:off x="8075355" y="6085122"/>
            <a:ext cx="744558" cy="569373"/>
          </a:xfrm>
          <a:prstGeom prst="rect">
            <a:avLst/>
          </a:prstGeom>
          <a:noFill/>
        </p:spPr>
        <p:txBody>
          <a:bodyPr wrap="square" lIns="91427" tIns="45713" rIns="91427" bIns="45713" rtlCol="0">
            <a:spAutoFit/>
          </a:bodyPr>
          <a:lstStyle/>
          <a:p>
            <a:r>
              <a:rPr lang="en-US" sz="1100" b="1" dirty="0" smtClean="0"/>
              <a:t>Forest6</a:t>
            </a:r>
          </a:p>
          <a:p>
            <a:r>
              <a:rPr lang="en-US" sz="900" dirty="0" smtClean="0"/>
              <a:t>Domain1</a:t>
            </a:r>
          </a:p>
          <a:p>
            <a:r>
              <a:rPr lang="en-US" sz="1100" dirty="0" smtClean="0"/>
              <a:t>	</a:t>
            </a:r>
            <a:endParaRPr lang="en-US" sz="1100" dirty="0"/>
          </a:p>
        </p:txBody>
      </p:sp>
      <p:sp>
        <p:nvSpPr>
          <p:cNvPr id="360" name="TextBox 359"/>
          <p:cNvSpPr txBox="1"/>
          <p:nvPr/>
        </p:nvSpPr>
        <p:spPr>
          <a:xfrm>
            <a:off x="8075355" y="1066800"/>
            <a:ext cx="744558" cy="1369592"/>
          </a:xfrm>
          <a:prstGeom prst="rect">
            <a:avLst/>
          </a:prstGeom>
          <a:noFill/>
        </p:spPr>
        <p:txBody>
          <a:bodyPr wrap="square" lIns="91427" tIns="45713" rIns="91427" bIns="45713" rtlCol="0">
            <a:spAutoFit/>
          </a:bodyPr>
          <a:lstStyle/>
          <a:p>
            <a:r>
              <a:rPr lang="en-US" sz="1100" b="1" dirty="0" smtClean="0"/>
              <a:t>Forest1</a:t>
            </a:r>
          </a:p>
          <a:p>
            <a:r>
              <a:rPr lang="en-US" sz="900" dirty="0" smtClean="0"/>
              <a:t>Domain1</a:t>
            </a:r>
          </a:p>
          <a:p>
            <a:r>
              <a:rPr lang="en-US" sz="900" dirty="0" smtClean="0"/>
              <a:t>Domain2</a:t>
            </a:r>
          </a:p>
          <a:p>
            <a:r>
              <a:rPr lang="en-US" sz="900" dirty="0" smtClean="0"/>
              <a:t>Domain3</a:t>
            </a:r>
          </a:p>
          <a:p>
            <a:r>
              <a:rPr lang="en-US" sz="900" dirty="0" smtClean="0"/>
              <a:t>Domain4</a:t>
            </a:r>
          </a:p>
          <a:p>
            <a:r>
              <a:rPr lang="en-US" sz="900" dirty="0" smtClean="0"/>
              <a:t>Domain5</a:t>
            </a:r>
          </a:p>
          <a:p>
            <a:r>
              <a:rPr lang="en-US" sz="900" dirty="0" smtClean="0"/>
              <a:t>Domain6</a:t>
            </a:r>
            <a:endParaRPr lang="en-US" sz="1100" dirty="0" smtClean="0"/>
          </a:p>
          <a:p>
            <a:r>
              <a:rPr lang="en-US" sz="900" dirty="0" smtClean="0"/>
              <a:t>Domain7</a:t>
            </a:r>
          </a:p>
          <a:p>
            <a:r>
              <a:rPr lang="en-US" sz="900" dirty="0" smtClean="0"/>
              <a:t>Domain8</a:t>
            </a:r>
          </a:p>
        </p:txBody>
      </p:sp>
      <p:pic>
        <p:nvPicPr>
          <p:cNvPr id="195" name="Picture 75" descr="PC blank screen"/>
          <p:cNvPicPr>
            <a:picLocks noChangeAspect="1" noChangeArrowheads="1"/>
          </p:cNvPicPr>
          <p:nvPr/>
        </p:nvPicPr>
        <p:blipFill>
          <a:blip r:embed="rId3" cstate="print"/>
          <a:srcRect/>
          <a:stretch>
            <a:fillRect/>
          </a:stretch>
        </p:blipFill>
        <p:spPr bwMode="auto">
          <a:xfrm flipH="1">
            <a:off x="481911" y="2492115"/>
            <a:ext cx="912019" cy="910829"/>
          </a:xfrm>
          <a:prstGeom prst="rect">
            <a:avLst/>
          </a:prstGeom>
          <a:noFill/>
          <a:ln w="9525">
            <a:noFill/>
            <a:miter lim="800000"/>
            <a:headEnd/>
            <a:tailEnd/>
          </a:ln>
        </p:spPr>
      </p:pic>
      <p:pic>
        <p:nvPicPr>
          <p:cNvPr id="196" name="Picture 3" descr="C:\Documents and Settings\Pennie\My Documents\ACERDATA (D)\Pennie's documents\MS Image\Shapes and Graphics\Windows_Vista_Icons_ for_Marketing_use\GenericUser.png"/>
          <p:cNvPicPr>
            <a:picLocks noChangeAspect="1" noChangeArrowheads="1"/>
          </p:cNvPicPr>
          <p:nvPr/>
        </p:nvPicPr>
        <p:blipFill>
          <a:blip r:embed="rId15"/>
          <a:srcRect/>
          <a:stretch>
            <a:fillRect/>
          </a:stretch>
        </p:blipFill>
        <p:spPr bwMode="auto">
          <a:xfrm flipH="1">
            <a:off x="898006" y="2702815"/>
            <a:ext cx="357681" cy="435291"/>
          </a:xfrm>
          <a:prstGeom prst="rect">
            <a:avLst/>
          </a:prstGeom>
          <a:noFill/>
        </p:spPr>
      </p:pic>
      <p:cxnSp>
        <p:nvCxnSpPr>
          <p:cNvPr id="367" name="Straight Arrow Connector 366"/>
          <p:cNvCxnSpPr>
            <a:stCxn id="242" idx="3"/>
            <a:endCxn id="7170" idx="1"/>
          </p:cNvCxnSpPr>
          <p:nvPr/>
        </p:nvCxnSpPr>
        <p:spPr>
          <a:xfrm flipV="1">
            <a:off x="5263942" y="3104642"/>
            <a:ext cx="749398" cy="10884"/>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9" name="Straight Arrow Connector 368"/>
          <p:cNvCxnSpPr/>
          <p:nvPr/>
        </p:nvCxnSpPr>
        <p:spPr>
          <a:xfrm flipV="1">
            <a:off x="5243331" y="5816278"/>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 name="Group 161"/>
          <p:cNvGrpSpPr/>
          <p:nvPr/>
        </p:nvGrpSpPr>
        <p:grpSpPr>
          <a:xfrm>
            <a:off x="4552171" y="5796814"/>
            <a:ext cx="395626" cy="665155"/>
            <a:chOff x="2057400" y="1066800"/>
            <a:chExt cx="719137" cy="1066800"/>
          </a:xfrm>
        </p:grpSpPr>
        <p:pic>
          <p:nvPicPr>
            <p:cNvPr id="263" name="Picture 262" descr="Server"/>
            <p:cNvPicPr>
              <a:picLocks noChangeAspect="1" noChangeArrowheads="1"/>
            </p:cNvPicPr>
            <p:nvPr/>
          </p:nvPicPr>
          <p:blipFill>
            <a:blip r:embed="rId6"/>
            <a:srcRect/>
            <a:stretch>
              <a:fillRect/>
            </a:stretch>
          </p:blipFill>
          <p:spPr bwMode="auto">
            <a:xfrm>
              <a:off x="2057400" y="1066800"/>
              <a:ext cx="719137" cy="1060450"/>
            </a:xfrm>
            <a:prstGeom prst="rect">
              <a:avLst/>
            </a:prstGeom>
            <a:noFill/>
            <a:ln w="9525">
              <a:noFill/>
              <a:miter lim="800000"/>
              <a:headEnd/>
              <a:tailEnd/>
            </a:ln>
          </p:spPr>
        </p:pic>
        <p:pic>
          <p:nvPicPr>
            <p:cNvPr id="264" name="Picture 7"/>
            <p:cNvPicPr>
              <a:picLocks noChangeAspect="1" noChangeArrowheads="1"/>
            </p:cNvPicPr>
            <p:nvPr/>
          </p:nvPicPr>
          <p:blipFill>
            <a:blip r:embed="rId10"/>
            <a:srcRect/>
            <a:stretch>
              <a:fillRect/>
            </a:stretch>
          </p:blipFill>
          <p:spPr bwMode="auto">
            <a:xfrm>
              <a:off x="2377603" y="1857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137" name="Right Arrow 136"/>
          <p:cNvSpPr/>
          <p:nvPr/>
        </p:nvSpPr>
        <p:spPr bwMode="auto">
          <a:xfrm>
            <a:off x="1408331" y="2795123"/>
            <a:ext cx="978408"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38" name="Right Arrow 137"/>
          <p:cNvSpPr/>
          <p:nvPr/>
        </p:nvSpPr>
        <p:spPr bwMode="auto">
          <a:xfrm rot="19369869">
            <a:off x="1222897" y="4012173"/>
            <a:ext cx="1238659"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ctangle 198"/>
          <p:cNvSpPr/>
          <p:nvPr/>
        </p:nvSpPr>
        <p:spPr bwMode="auto">
          <a:xfrm>
            <a:off x="-324853" y="5159022"/>
            <a:ext cx="9613232"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3" name="Rounded Rectangle 202"/>
          <p:cNvSpPr/>
          <p:nvPr/>
        </p:nvSpPr>
        <p:spPr bwMode="auto">
          <a:xfrm>
            <a:off x="2291786" y="782054"/>
            <a:ext cx="3240911" cy="5606714"/>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FIM 2010 (Users &amp; Groups)</a:t>
            </a:r>
          </a:p>
        </p:txBody>
      </p:sp>
      <p:sp>
        <p:nvSpPr>
          <p:cNvPr id="130" name="Rectangle 129"/>
          <p:cNvSpPr/>
          <p:nvPr/>
        </p:nvSpPr>
        <p:spPr bwMode="auto">
          <a:xfrm>
            <a:off x="0" y="2871194"/>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34" name="Rectangle 133"/>
          <p:cNvSpPr/>
          <p:nvPr/>
        </p:nvSpPr>
        <p:spPr bwMode="auto">
          <a:xfrm>
            <a:off x="0" y="1255561"/>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41" name="TextBox 140"/>
          <p:cNvSpPr txBox="1"/>
          <p:nvPr/>
        </p:nvSpPr>
        <p:spPr>
          <a:xfrm>
            <a:off x="475860" y="3892747"/>
            <a:ext cx="817826" cy="276985"/>
          </a:xfrm>
          <a:prstGeom prst="rect">
            <a:avLst/>
          </a:prstGeom>
          <a:noFill/>
        </p:spPr>
        <p:txBody>
          <a:bodyPr wrap="none" lIns="91427" tIns="45713" rIns="91427" bIns="45713" rtlCol="0">
            <a:spAutoFit/>
          </a:bodyPr>
          <a:lstStyle/>
          <a:p>
            <a:pPr algn="ctr"/>
            <a:r>
              <a:rPr lang="en-US" sz="1200" dirty="0" smtClean="0"/>
              <a:t>FIM User</a:t>
            </a:r>
            <a:endParaRPr lang="en-US" sz="1200" dirty="0"/>
          </a:p>
        </p:txBody>
      </p:sp>
      <p:sp>
        <p:nvSpPr>
          <p:cNvPr id="144" name="TextBox 143"/>
          <p:cNvSpPr txBox="1"/>
          <p:nvPr/>
        </p:nvSpPr>
        <p:spPr>
          <a:xfrm>
            <a:off x="243100" y="2263570"/>
            <a:ext cx="1389650" cy="276985"/>
          </a:xfrm>
          <a:prstGeom prst="rect">
            <a:avLst/>
          </a:prstGeom>
          <a:noFill/>
        </p:spPr>
        <p:txBody>
          <a:bodyPr wrap="none" lIns="91427" tIns="45713" rIns="91427" bIns="45713" rtlCol="0">
            <a:spAutoFit/>
          </a:bodyPr>
          <a:lstStyle/>
          <a:p>
            <a:pPr algn="ctr"/>
            <a:r>
              <a:rPr lang="en-US" sz="1200" dirty="0" smtClean="0"/>
              <a:t>FIM Administrator</a:t>
            </a:r>
            <a:endParaRPr lang="en-US" sz="1200" dirty="0"/>
          </a:p>
        </p:txBody>
      </p:sp>
      <p:pic>
        <p:nvPicPr>
          <p:cNvPr id="197" name="Picture 75" descr="PC blank screen"/>
          <p:cNvPicPr>
            <a:picLocks noChangeAspect="1" noChangeArrowheads="1"/>
          </p:cNvPicPr>
          <p:nvPr/>
        </p:nvPicPr>
        <p:blipFill>
          <a:blip r:embed="rId3" cstate="print"/>
          <a:srcRect/>
          <a:stretch>
            <a:fillRect/>
          </a:stretch>
        </p:blipFill>
        <p:spPr bwMode="auto">
          <a:xfrm flipH="1">
            <a:off x="481911" y="2940644"/>
            <a:ext cx="912019" cy="910829"/>
          </a:xfrm>
          <a:prstGeom prst="rect">
            <a:avLst/>
          </a:prstGeom>
          <a:noFill/>
          <a:ln w="9525">
            <a:noFill/>
            <a:miter lim="800000"/>
            <a:headEnd/>
            <a:tailEnd/>
          </a:ln>
        </p:spPr>
      </p:pic>
      <p:pic>
        <p:nvPicPr>
          <p:cNvPr id="198" name="Picture 2" descr="C:\Documents and Settings\Pennie\My Documents\ACERDATA (D)\Pennie's documents\MS Image\Shapes and Graphics\Windows_Vista_Icons_ for_Marketing_use\FemaleUser.png"/>
          <p:cNvPicPr>
            <a:picLocks noChangeAspect="1" noChangeArrowheads="1"/>
          </p:cNvPicPr>
          <p:nvPr/>
        </p:nvPicPr>
        <p:blipFill>
          <a:blip r:embed="rId4"/>
          <a:srcRect/>
          <a:stretch>
            <a:fillRect/>
          </a:stretch>
        </p:blipFill>
        <p:spPr bwMode="auto">
          <a:xfrm>
            <a:off x="839064" y="3077656"/>
            <a:ext cx="558146" cy="577769"/>
          </a:xfrm>
          <a:prstGeom prst="rect">
            <a:avLst/>
          </a:prstGeom>
          <a:noFill/>
        </p:spPr>
      </p:pic>
      <p:sp>
        <p:nvSpPr>
          <p:cNvPr id="201" name="TextBox 200"/>
          <p:cNvSpPr txBox="1"/>
          <p:nvPr/>
        </p:nvSpPr>
        <p:spPr>
          <a:xfrm>
            <a:off x="1322408" y="254643"/>
            <a:ext cx="6499185" cy="523206"/>
          </a:xfrm>
          <a:prstGeom prst="rect">
            <a:avLst/>
          </a:prstGeom>
          <a:noFill/>
        </p:spPr>
        <p:txBody>
          <a:bodyPr wrap="square" lIns="91427" tIns="45713" rIns="91427" bIns="45713" rtlCol="0">
            <a:spAutoFit/>
          </a:bodyPr>
          <a:lstStyle/>
          <a:p>
            <a:pPr algn="ctr"/>
            <a:r>
              <a:rPr lang="en-US" sz="2800" b="1" dirty="0" smtClean="0">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rPr>
              <a:t>FIM 2010 Topology: Phase 2 Final Goal</a:t>
            </a:r>
          </a:p>
        </p:txBody>
      </p:sp>
      <p:pic>
        <p:nvPicPr>
          <p:cNvPr id="230" name="Picture 1" descr="Server BizTalk"/>
          <p:cNvPicPr>
            <a:picLocks noChangeAspect="1" noChangeArrowheads="1"/>
          </p:cNvPicPr>
          <p:nvPr/>
        </p:nvPicPr>
        <p:blipFill>
          <a:blip r:embed="rId5"/>
          <a:srcRect/>
          <a:stretch>
            <a:fillRect/>
          </a:stretch>
        </p:blipFill>
        <p:spPr bwMode="auto">
          <a:xfrm>
            <a:off x="3541779" y="2554705"/>
            <a:ext cx="432661" cy="663809"/>
          </a:xfrm>
          <a:prstGeom prst="rect">
            <a:avLst/>
          </a:prstGeom>
          <a:noFill/>
          <a:ln w="9525">
            <a:noFill/>
            <a:miter lim="800000"/>
            <a:headEnd/>
            <a:tailEnd/>
          </a:ln>
        </p:spPr>
      </p:pic>
      <p:sp>
        <p:nvSpPr>
          <p:cNvPr id="238" name="TextBox 237"/>
          <p:cNvSpPr txBox="1"/>
          <p:nvPr/>
        </p:nvSpPr>
        <p:spPr>
          <a:xfrm>
            <a:off x="2184642" y="4631662"/>
            <a:ext cx="907471" cy="261596"/>
          </a:xfrm>
          <a:prstGeom prst="rect">
            <a:avLst/>
          </a:prstGeom>
          <a:noFill/>
        </p:spPr>
        <p:txBody>
          <a:bodyPr wrap="square" lIns="91427" tIns="45713" rIns="91427" bIns="45713" rtlCol="0">
            <a:spAutoFit/>
          </a:bodyPr>
          <a:lstStyle/>
          <a:p>
            <a:pPr algn="ctr"/>
            <a:r>
              <a:rPr lang="en-US" sz="1100" dirty="0" smtClean="0"/>
              <a:t>Portal</a:t>
            </a:r>
            <a:endParaRPr lang="en-US" sz="1100" dirty="0"/>
          </a:p>
        </p:txBody>
      </p:sp>
      <p:sp>
        <p:nvSpPr>
          <p:cNvPr id="240" name="TextBox 239"/>
          <p:cNvSpPr txBox="1"/>
          <p:nvPr/>
        </p:nvSpPr>
        <p:spPr>
          <a:xfrm>
            <a:off x="4548851" y="3429000"/>
            <a:ext cx="960698" cy="261596"/>
          </a:xfrm>
          <a:prstGeom prst="rect">
            <a:avLst/>
          </a:prstGeom>
          <a:noFill/>
        </p:spPr>
        <p:txBody>
          <a:bodyPr wrap="square" lIns="91427" tIns="45713" rIns="91427" bIns="45713" rtlCol="0">
            <a:spAutoFit/>
          </a:bodyPr>
          <a:lstStyle/>
          <a:p>
            <a:pPr algn="ctr"/>
            <a:r>
              <a:rPr lang="en-US" sz="1100" dirty="0" smtClean="0"/>
              <a:t>Sync Engine</a:t>
            </a:r>
            <a:endParaRPr lang="en-US" sz="1100" dirty="0"/>
          </a:p>
        </p:txBody>
      </p:sp>
      <p:cxnSp>
        <p:nvCxnSpPr>
          <p:cNvPr id="245" name="Straight Connector 244"/>
          <p:cNvCxnSpPr/>
          <p:nvPr/>
        </p:nvCxnSpPr>
        <p:spPr>
          <a:xfrm rot="16200000" flipH="1">
            <a:off x="4664532" y="2583069"/>
            <a:ext cx="216568" cy="175884"/>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Group 9"/>
          <p:cNvGrpSpPr/>
          <p:nvPr/>
        </p:nvGrpSpPr>
        <p:grpSpPr>
          <a:xfrm>
            <a:off x="2435292" y="2535737"/>
            <a:ext cx="370695" cy="623239"/>
            <a:chOff x="6477000" y="1143000"/>
            <a:chExt cx="719137" cy="1066800"/>
          </a:xfrm>
        </p:grpSpPr>
        <p:pic>
          <p:nvPicPr>
            <p:cNvPr id="236" name="Picture 105" descr="Server"/>
            <p:cNvPicPr>
              <a:picLocks noChangeAspect="1" noChangeArrowheads="1"/>
            </p:cNvPicPr>
            <p:nvPr/>
          </p:nvPicPr>
          <p:blipFill>
            <a:blip r:embed="rId6"/>
            <a:srcRect/>
            <a:stretch>
              <a:fillRect/>
            </a:stretch>
          </p:blipFill>
          <p:spPr bwMode="auto">
            <a:xfrm>
              <a:off x="6477000" y="1143000"/>
              <a:ext cx="719137" cy="1060450"/>
            </a:xfrm>
            <a:prstGeom prst="rect">
              <a:avLst/>
            </a:prstGeom>
            <a:noFill/>
            <a:ln w="9525">
              <a:noFill/>
              <a:miter lim="800000"/>
              <a:headEnd/>
              <a:tailEnd/>
            </a:ln>
          </p:spPr>
        </p:pic>
        <p:pic>
          <p:nvPicPr>
            <p:cNvPr id="237" name="Picture 5"/>
            <p:cNvPicPr>
              <a:picLocks noChangeAspect="1" noChangeArrowheads="1"/>
            </p:cNvPicPr>
            <p:nvPr/>
          </p:nvPicPr>
          <p:blipFill>
            <a:blip r:embed="rId7"/>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grpSp>
        <p:nvGrpSpPr>
          <p:cNvPr id="105" name="Group 104"/>
          <p:cNvGrpSpPr/>
          <p:nvPr/>
        </p:nvGrpSpPr>
        <p:grpSpPr>
          <a:xfrm>
            <a:off x="4851262" y="1664616"/>
            <a:ext cx="634222" cy="823942"/>
            <a:chOff x="3876704" y="3264815"/>
            <a:chExt cx="634222" cy="823942"/>
          </a:xfrm>
        </p:grpSpPr>
        <p:sp>
          <p:nvSpPr>
            <p:cNvPr id="239" name="TextBox 238"/>
            <p:cNvSpPr txBox="1"/>
            <p:nvPr/>
          </p:nvSpPr>
          <p:spPr>
            <a:xfrm>
              <a:off x="3876704" y="3827161"/>
              <a:ext cx="634222" cy="261596"/>
            </a:xfrm>
            <a:prstGeom prst="rect">
              <a:avLst/>
            </a:prstGeom>
            <a:noFill/>
          </p:spPr>
          <p:txBody>
            <a:bodyPr wrap="square" lIns="91427" tIns="45713" rIns="91427" bIns="45713" rtlCol="0">
              <a:spAutoFit/>
            </a:bodyPr>
            <a:lstStyle/>
            <a:p>
              <a:pPr algn="ctr"/>
              <a:r>
                <a:rPr lang="en-US" sz="1100" dirty="0" smtClean="0"/>
                <a:t>SQL</a:t>
              </a:r>
              <a:endParaRPr lang="en-US" sz="1100" dirty="0"/>
            </a:p>
          </p:txBody>
        </p:sp>
        <p:pic>
          <p:nvPicPr>
            <p:cNvPr id="234" name="Picture 85" descr="Server SQL database"/>
            <p:cNvPicPr>
              <a:picLocks noChangeAspect="1" noChangeArrowheads="1"/>
            </p:cNvPicPr>
            <p:nvPr/>
          </p:nvPicPr>
          <p:blipFill>
            <a:blip r:embed="rId8"/>
            <a:srcRect/>
            <a:stretch>
              <a:fillRect/>
            </a:stretch>
          </p:blipFill>
          <p:spPr bwMode="auto">
            <a:xfrm>
              <a:off x="3962400" y="3264815"/>
              <a:ext cx="419203" cy="621385"/>
            </a:xfrm>
            <a:prstGeom prst="rect">
              <a:avLst/>
            </a:prstGeom>
            <a:noFill/>
            <a:ln w="9525">
              <a:noFill/>
              <a:miter lim="800000"/>
              <a:headEnd/>
              <a:tailEnd/>
            </a:ln>
          </p:spPr>
        </p:pic>
      </p:grpSp>
      <p:grpSp>
        <p:nvGrpSpPr>
          <p:cNvPr id="3" name="Group 168"/>
          <p:cNvGrpSpPr/>
          <p:nvPr/>
        </p:nvGrpSpPr>
        <p:grpSpPr>
          <a:xfrm>
            <a:off x="4893247" y="2805761"/>
            <a:ext cx="400654" cy="623239"/>
            <a:chOff x="4343400" y="2209800"/>
            <a:chExt cx="777256" cy="1066800"/>
          </a:xfrm>
        </p:grpSpPr>
        <p:pic>
          <p:nvPicPr>
            <p:cNvPr id="242" name="Picture 105" descr="Server"/>
            <p:cNvPicPr>
              <a:picLocks noChangeAspect="1" noChangeArrowheads="1"/>
            </p:cNvPicPr>
            <p:nvPr/>
          </p:nvPicPr>
          <p:blipFill>
            <a:blip r:embed="rId6"/>
            <a:srcRect/>
            <a:stretch>
              <a:fillRect/>
            </a:stretch>
          </p:blipFill>
          <p:spPr bwMode="auto">
            <a:xfrm>
              <a:off x="4343400" y="2209800"/>
              <a:ext cx="719137" cy="1060450"/>
            </a:xfrm>
            <a:prstGeom prst="rect">
              <a:avLst/>
            </a:prstGeom>
            <a:noFill/>
            <a:ln w="9525">
              <a:noFill/>
              <a:miter lim="800000"/>
              <a:headEnd/>
              <a:tailEnd/>
            </a:ln>
          </p:spPr>
        </p:pic>
        <p:pic>
          <p:nvPicPr>
            <p:cNvPr id="243" name="Picture 2" descr="Database blue"/>
            <p:cNvPicPr>
              <a:picLocks noChangeAspect="1" noChangeArrowheads="1"/>
            </p:cNvPicPr>
            <p:nvPr/>
          </p:nvPicPr>
          <p:blipFill>
            <a:blip r:embed="rId9" cstate="print"/>
            <a:srcRect/>
            <a:stretch>
              <a:fillRect/>
            </a:stretch>
          </p:blipFill>
          <p:spPr bwMode="auto">
            <a:xfrm>
              <a:off x="4800600" y="2892118"/>
              <a:ext cx="320056" cy="384482"/>
            </a:xfrm>
            <a:prstGeom prst="rect">
              <a:avLst/>
            </a:prstGeom>
            <a:noFill/>
            <a:ln w="9525">
              <a:noFill/>
              <a:miter lim="800000"/>
              <a:headEnd/>
              <a:tailEnd/>
            </a:ln>
          </p:spPr>
        </p:pic>
        <p:pic>
          <p:nvPicPr>
            <p:cNvPr id="244" name="Picture 7"/>
            <p:cNvPicPr>
              <a:picLocks noChangeAspect="1" noChangeArrowheads="1"/>
            </p:cNvPicPr>
            <p:nvPr/>
          </p:nvPicPr>
          <p:blipFill>
            <a:blip r:embed="rId10"/>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57" name="TextBox 256"/>
          <p:cNvSpPr txBox="1"/>
          <p:nvPr/>
        </p:nvSpPr>
        <p:spPr>
          <a:xfrm>
            <a:off x="493243" y="5465679"/>
            <a:ext cx="701769" cy="276985"/>
          </a:xfrm>
          <a:prstGeom prst="rect">
            <a:avLst/>
          </a:prstGeom>
          <a:noFill/>
        </p:spPr>
        <p:txBody>
          <a:bodyPr wrap="none" lIns="91427" tIns="45713" rIns="91427" bIns="45713" rtlCol="0">
            <a:spAutoFit/>
          </a:bodyPr>
          <a:lstStyle/>
          <a:p>
            <a:r>
              <a:rPr lang="en-US" sz="1200" dirty="0" smtClean="0"/>
              <a:t>HR Feed</a:t>
            </a:r>
            <a:endParaRPr lang="en-US" sz="1200" dirty="0"/>
          </a:p>
        </p:txBody>
      </p:sp>
      <p:pic>
        <p:nvPicPr>
          <p:cNvPr id="256" name="Picture 86" descr="Server RTC"/>
          <p:cNvPicPr>
            <a:picLocks noChangeAspect="1" noChangeArrowheads="1"/>
          </p:cNvPicPr>
          <p:nvPr/>
        </p:nvPicPr>
        <p:blipFill>
          <a:blip r:embed="rId11"/>
          <a:srcRect/>
          <a:stretch>
            <a:fillRect/>
          </a:stretch>
        </p:blipFill>
        <p:spPr bwMode="auto">
          <a:xfrm>
            <a:off x="660348" y="4581603"/>
            <a:ext cx="471151" cy="666145"/>
          </a:xfrm>
          <a:prstGeom prst="rect">
            <a:avLst/>
          </a:prstGeom>
          <a:noFill/>
          <a:ln w="9525">
            <a:noFill/>
            <a:miter lim="800000"/>
            <a:headEnd/>
            <a:tailEnd/>
          </a:ln>
        </p:spPr>
      </p:pic>
      <p:sp>
        <p:nvSpPr>
          <p:cNvPr id="266" name="Rounded Rectangle 265"/>
          <p:cNvSpPr/>
          <p:nvPr/>
        </p:nvSpPr>
        <p:spPr bwMode="auto">
          <a:xfrm>
            <a:off x="5660020" y="807032"/>
            <a:ext cx="3240911" cy="5903088"/>
          </a:xfrm>
          <a:prstGeom prst="roundRect">
            <a:avLst>
              <a:gd name="adj" fmla="val 8810"/>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Active Directory</a:t>
            </a:r>
            <a:endParaRPr lang="en-US" sz="2000" dirty="0">
              <a:solidFill>
                <a:schemeClr val="tx1"/>
              </a:solidFill>
            </a:endParaRPr>
          </a:p>
        </p:txBody>
      </p:sp>
      <p:grpSp>
        <p:nvGrpSpPr>
          <p:cNvPr id="5" name="Group 312"/>
          <p:cNvGrpSpPr/>
          <p:nvPr/>
        </p:nvGrpSpPr>
        <p:grpSpPr>
          <a:xfrm>
            <a:off x="6539797" y="1333734"/>
            <a:ext cx="1451213" cy="754158"/>
            <a:chOff x="6713415" y="1356885"/>
            <a:chExt cx="1451213" cy="754158"/>
          </a:xfrm>
        </p:grpSpPr>
        <p:grpSp>
          <p:nvGrpSpPr>
            <p:cNvPr id="6" name="Group 309"/>
            <p:cNvGrpSpPr/>
            <p:nvPr/>
          </p:nvGrpSpPr>
          <p:grpSpPr>
            <a:xfrm>
              <a:off x="6713415" y="1356885"/>
              <a:ext cx="889763" cy="668685"/>
              <a:chOff x="6713415" y="1356885"/>
              <a:chExt cx="889763" cy="668685"/>
            </a:xfrm>
          </p:grpSpPr>
          <p:sp>
            <p:nvSpPr>
              <p:cNvPr id="309" name="Isosceles Triangle 30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299"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7" name="Group 129"/>
              <p:cNvGrpSpPr>
                <a:grpSpLocks noChangeAspect="1"/>
              </p:cNvGrpSpPr>
              <p:nvPr/>
            </p:nvGrpSpPr>
            <p:grpSpPr>
              <a:xfrm>
                <a:off x="7011358" y="1389516"/>
                <a:ext cx="363912" cy="566682"/>
                <a:chOff x="2932113" y="5487987"/>
                <a:chExt cx="729936" cy="1136650"/>
              </a:xfrm>
            </p:grpSpPr>
            <p:pic>
              <p:nvPicPr>
                <p:cNvPr id="302"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03"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12" name="TextBox 31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8" name="Group 313"/>
          <p:cNvGrpSpPr/>
          <p:nvPr/>
        </p:nvGrpSpPr>
        <p:grpSpPr>
          <a:xfrm>
            <a:off x="6539797" y="2250064"/>
            <a:ext cx="1451213" cy="754158"/>
            <a:chOff x="6713415" y="1356885"/>
            <a:chExt cx="1451213" cy="754158"/>
          </a:xfrm>
        </p:grpSpPr>
        <p:grpSp>
          <p:nvGrpSpPr>
            <p:cNvPr id="9" name="Group 309"/>
            <p:cNvGrpSpPr/>
            <p:nvPr/>
          </p:nvGrpSpPr>
          <p:grpSpPr>
            <a:xfrm>
              <a:off x="6713415" y="1356885"/>
              <a:ext cx="889763" cy="668685"/>
              <a:chOff x="6713415" y="1356885"/>
              <a:chExt cx="889763" cy="668685"/>
            </a:xfrm>
          </p:grpSpPr>
          <p:sp>
            <p:nvSpPr>
              <p:cNvPr id="317" name="Isosceles Triangle 316"/>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18"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0" name="Group 129"/>
              <p:cNvGrpSpPr>
                <a:grpSpLocks noChangeAspect="1"/>
              </p:cNvGrpSpPr>
              <p:nvPr/>
            </p:nvGrpSpPr>
            <p:grpSpPr>
              <a:xfrm>
                <a:off x="7011358" y="1389516"/>
                <a:ext cx="363912" cy="566682"/>
                <a:chOff x="2932113" y="5487987"/>
                <a:chExt cx="729936" cy="1136650"/>
              </a:xfrm>
            </p:grpSpPr>
            <p:pic>
              <p:nvPicPr>
                <p:cNvPr id="320"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21"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16" name="TextBox 315"/>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1" name="Group 321"/>
          <p:cNvGrpSpPr/>
          <p:nvPr/>
        </p:nvGrpSpPr>
        <p:grpSpPr>
          <a:xfrm>
            <a:off x="6539797" y="3166394"/>
            <a:ext cx="1451213" cy="754158"/>
            <a:chOff x="6713415" y="1356885"/>
            <a:chExt cx="1451213" cy="754158"/>
          </a:xfrm>
        </p:grpSpPr>
        <p:grpSp>
          <p:nvGrpSpPr>
            <p:cNvPr id="12" name="Group 309"/>
            <p:cNvGrpSpPr/>
            <p:nvPr/>
          </p:nvGrpSpPr>
          <p:grpSpPr>
            <a:xfrm>
              <a:off x="6713415" y="1356885"/>
              <a:ext cx="889763" cy="668685"/>
              <a:chOff x="6713415" y="1356885"/>
              <a:chExt cx="889763" cy="668685"/>
            </a:xfrm>
          </p:grpSpPr>
          <p:sp>
            <p:nvSpPr>
              <p:cNvPr id="325" name="Isosceles Triangle 324"/>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26"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3" name="Group 129"/>
              <p:cNvGrpSpPr>
                <a:grpSpLocks noChangeAspect="1"/>
              </p:cNvGrpSpPr>
              <p:nvPr/>
            </p:nvGrpSpPr>
            <p:grpSpPr>
              <a:xfrm>
                <a:off x="7011358" y="1389516"/>
                <a:ext cx="363912" cy="566682"/>
                <a:chOff x="2932113" y="5487987"/>
                <a:chExt cx="729936" cy="1136650"/>
              </a:xfrm>
            </p:grpSpPr>
            <p:pic>
              <p:nvPicPr>
                <p:cNvPr id="328"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29"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24" name="TextBox 323"/>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4" name="Group 329"/>
          <p:cNvGrpSpPr/>
          <p:nvPr/>
        </p:nvGrpSpPr>
        <p:grpSpPr>
          <a:xfrm>
            <a:off x="6539797" y="4082724"/>
            <a:ext cx="1451213" cy="754158"/>
            <a:chOff x="6713415" y="1356885"/>
            <a:chExt cx="1451213" cy="754158"/>
          </a:xfrm>
        </p:grpSpPr>
        <p:grpSp>
          <p:nvGrpSpPr>
            <p:cNvPr id="15" name="Group 309"/>
            <p:cNvGrpSpPr/>
            <p:nvPr/>
          </p:nvGrpSpPr>
          <p:grpSpPr>
            <a:xfrm>
              <a:off x="6713415" y="1356885"/>
              <a:ext cx="889763" cy="668685"/>
              <a:chOff x="6713415" y="1356885"/>
              <a:chExt cx="889763" cy="668685"/>
            </a:xfrm>
          </p:grpSpPr>
          <p:sp>
            <p:nvSpPr>
              <p:cNvPr id="333" name="Isosceles Triangle 332"/>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34"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6" name="Group 129"/>
              <p:cNvGrpSpPr>
                <a:grpSpLocks noChangeAspect="1"/>
              </p:cNvGrpSpPr>
              <p:nvPr/>
            </p:nvGrpSpPr>
            <p:grpSpPr>
              <a:xfrm>
                <a:off x="7011358" y="1389516"/>
                <a:ext cx="363912" cy="566682"/>
                <a:chOff x="2932113" y="5487987"/>
                <a:chExt cx="729936" cy="1136650"/>
              </a:xfrm>
            </p:grpSpPr>
            <p:pic>
              <p:nvPicPr>
                <p:cNvPr id="336"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37"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32" name="TextBox 33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7" name="Group 337"/>
          <p:cNvGrpSpPr/>
          <p:nvPr/>
        </p:nvGrpSpPr>
        <p:grpSpPr>
          <a:xfrm>
            <a:off x="6539797" y="4999054"/>
            <a:ext cx="1451213" cy="754158"/>
            <a:chOff x="6713415" y="1356885"/>
            <a:chExt cx="1451213" cy="754158"/>
          </a:xfrm>
        </p:grpSpPr>
        <p:grpSp>
          <p:nvGrpSpPr>
            <p:cNvPr id="18" name="Group 309"/>
            <p:cNvGrpSpPr/>
            <p:nvPr/>
          </p:nvGrpSpPr>
          <p:grpSpPr>
            <a:xfrm>
              <a:off x="6713415" y="1356885"/>
              <a:ext cx="889763" cy="668685"/>
              <a:chOff x="6713415" y="1356885"/>
              <a:chExt cx="889763" cy="668685"/>
            </a:xfrm>
          </p:grpSpPr>
          <p:sp>
            <p:nvSpPr>
              <p:cNvPr id="341" name="Isosceles Triangle 340"/>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42" name="Picture 89" descr="Server Exchange"/>
              <p:cNvPicPr>
                <a:picLocks noChangeAspect="1" noChangeArrowheads="1"/>
              </p:cNvPicPr>
              <p:nvPr/>
            </p:nvPicPr>
            <p:blipFill>
              <a:blip r:embed="rId12"/>
              <a:srcRect/>
              <a:stretch>
                <a:fillRect/>
              </a:stretch>
            </p:blipFill>
            <p:spPr bwMode="auto">
              <a:xfrm>
                <a:off x="7261101" y="1356885"/>
                <a:ext cx="342077" cy="545059"/>
              </a:xfrm>
              <a:prstGeom prst="rect">
                <a:avLst/>
              </a:prstGeom>
              <a:noFill/>
              <a:ln w="9525">
                <a:noFill/>
                <a:miter lim="800000"/>
                <a:headEnd/>
                <a:tailEnd/>
              </a:ln>
            </p:spPr>
          </p:pic>
          <p:grpSp>
            <p:nvGrpSpPr>
              <p:cNvPr id="19" name="Group 129"/>
              <p:cNvGrpSpPr>
                <a:grpSpLocks noChangeAspect="1"/>
              </p:cNvGrpSpPr>
              <p:nvPr/>
            </p:nvGrpSpPr>
            <p:grpSpPr>
              <a:xfrm>
                <a:off x="7011358" y="1389516"/>
                <a:ext cx="363912" cy="566682"/>
                <a:chOff x="2932113" y="5487987"/>
                <a:chExt cx="729936" cy="1136650"/>
              </a:xfrm>
            </p:grpSpPr>
            <p:pic>
              <p:nvPicPr>
                <p:cNvPr id="344"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45"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40" name="TextBox 339"/>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20" name="Group 345"/>
          <p:cNvGrpSpPr/>
          <p:nvPr/>
        </p:nvGrpSpPr>
        <p:grpSpPr>
          <a:xfrm>
            <a:off x="6539797" y="5948014"/>
            <a:ext cx="1451213" cy="721527"/>
            <a:chOff x="6713415" y="1389516"/>
            <a:chExt cx="1451213" cy="721527"/>
          </a:xfrm>
        </p:grpSpPr>
        <p:grpSp>
          <p:nvGrpSpPr>
            <p:cNvPr id="21" name="Group 309"/>
            <p:cNvGrpSpPr/>
            <p:nvPr/>
          </p:nvGrpSpPr>
          <p:grpSpPr>
            <a:xfrm>
              <a:off x="6713415" y="1389516"/>
              <a:ext cx="661855" cy="636054"/>
              <a:chOff x="6713415" y="1389516"/>
              <a:chExt cx="661855" cy="636054"/>
            </a:xfrm>
          </p:grpSpPr>
          <p:sp>
            <p:nvSpPr>
              <p:cNvPr id="349" name="Isosceles Triangle 34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grpSp>
            <p:nvGrpSpPr>
              <p:cNvPr id="22" name="Group 129"/>
              <p:cNvGrpSpPr>
                <a:grpSpLocks noChangeAspect="1"/>
              </p:cNvGrpSpPr>
              <p:nvPr/>
            </p:nvGrpSpPr>
            <p:grpSpPr>
              <a:xfrm>
                <a:off x="7011358" y="1389516"/>
                <a:ext cx="363912" cy="566682"/>
                <a:chOff x="2932113" y="5487987"/>
                <a:chExt cx="729936" cy="1136650"/>
              </a:xfrm>
            </p:grpSpPr>
            <p:pic>
              <p:nvPicPr>
                <p:cNvPr id="352" name="Picture 105" descr="Server"/>
                <p:cNvPicPr>
                  <a:picLocks noChangeAspect="1" noChangeArrowheads="1"/>
                </p:cNvPicPr>
                <p:nvPr/>
              </p:nvPicPr>
              <p:blipFill>
                <a:blip r:embed="rId6"/>
                <a:srcRect/>
                <a:stretch>
                  <a:fillRect/>
                </a:stretch>
              </p:blipFill>
              <p:spPr bwMode="auto">
                <a:xfrm>
                  <a:off x="2932113" y="5487987"/>
                  <a:ext cx="719137" cy="1060450"/>
                </a:xfrm>
                <a:prstGeom prst="rect">
                  <a:avLst/>
                </a:prstGeom>
                <a:noFill/>
                <a:ln w="9525">
                  <a:noFill/>
                  <a:miter lim="800000"/>
                  <a:headEnd/>
                  <a:tailEnd/>
                </a:ln>
              </p:spPr>
            </p:pic>
            <p:pic>
              <p:nvPicPr>
                <p:cNvPr id="353" name="Picture 3" descr="\\eventsql\dvd\Online_ART\DVD_ART35\Artwork_Imagery\Icons - Illustrations\_WINDOWS SERVER ICONS\Documents\Phone Book active directory 1.png"/>
                <p:cNvPicPr>
                  <a:picLocks noChangeAspect="1" noChangeArrowheads="1"/>
                </p:cNvPicPr>
                <p:nvPr/>
              </p:nvPicPr>
              <p:blipFill>
                <a:blip r:embed="rId13" cstate="print"/>
                <a:srcRect/>
                <a:stretch>
                  <a:fillRect/>
                </a:stretch>
              </p:blipFill>
              <p:spPr bwMode="auto">
                <a:xfrm>
                  <a:off x="3292458" y="6194023"/>
                  <a:ext cx="369591" cy="430614"/>
                </a:xfrm>
                <a:prstGeom prst="rect">
                  <a:avLst/>
                </a:prstGeom>
                <a:noFill/>
              </p:spPr>
            </p:pic>
          </p:grpSp>
        </p:grpSp>
        <p:sp>
          <p:nvSpPr>
            <p:cNvPr id="348" name="TextBox 347"/>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a:t>
              </a:r>
              <a:endParaRPr lang="en-US" sz="900" dirty="0"/>
            </a:p>
          </p:txBody>
        </p:sp>
      </p:grpSp>
      <p:sp>
        <p:nvSpPr>
          <p:cNvPr id="355" name="TextBox 354"/>
          <p:cNvSpPr txBox="1"/>
          <p:nvPr/>
        </p:nvSpPr>
        <p:spPr>
          <a:xfrm>
            <a:off x="8075355" y="5153363"/>
            <a:ext cx="744558" cy="569373"/>
          </a:xfrm>
          <a:prstGeom prst="rect">
            <a:avLst/>
          </a:prstGeom>
          <a:noFill/>
        </p:spPr>
        <p:txBody>
          <a:bodyPr wrap="square" lIns="91427" tIns="45713" rIns="91427" bIns="45713" rtlCol="0">
            <a:spAutoFit/>
          </a:bodyPr>
          <a:lstStyle/>
          <a:p>
            <a:r>
              <a:rPr lang="en-US" sz="1100" b="1" dirty="0" smtClean="0"/>
              <a:t>Forest5</a:t>
            </a:r>
          </a:p>
          <a:p>
            <a:r>
              <a:rPr lang="en-US" sz="900" dirty="0" smtClean="0"/>
              <a:t>Domain1</a:t>
            </a:r>
          </a:p>
          <a:p>
            <a:r>
              <a:rPr lang="en-US" sz="1100" dirty="0" smtClean="0"/>
              <a:t>	</a:t>
            </a:r>
            <a:endParaRPr lang="en-US" sz="1100" dirty="0"/>
          </a:p>
        </p:txBody>
      </p:sp>
      <p:sp>
        <p:nvSpPr>
          <p:cNvPr id="356" name="TextBox 355"/>
          <p:cNvSpPr txBox="1"/>
          <p:nvPr/>
        </p:nvSpPr>
        <p:spPr>
          <a:xfrm>
            <a:off x="8075355" y="4221605"/>
            <a:ext cx="744558" cy="569373"/>
          </a:xfrm>
          <a:prstGeom prst="rect">
            <a:avLst/>
          </a:prstGeom>
          <a:noFill/>
        </p:spPr>
        <p:txBody>
          <a:bodyPr wrap="square" lIns="91427" tIns="45713" rIns="91427" bIns="45713" rtlCol="0">
            <a:spAutoFit/>
          </a:bodyPr>
          <a:lstStyle/>
          <a:p>
            <a:r>
              <a:rPr lang="en-US" sz="1100" b="1" dirty="0" smtClean="0"/>
              <a:t>Forest4</a:t>
            </a:r>
          </a:p>
          <a:p>
            <a:r>
              <a:rPr lang="en-US" sz="900" dirty="0" smtClean="0"/>
              <a:t>Domain1</a:t>
            </a:r>
          </a:p>
          <a:p>
            <a:r>
              <a:rPr lang="en-US" sz="1100" dirty="0" smtClean="0"/>
              <a:t>	</a:t>
            </a:r>
            <a:endParaRPr lang="en-US" sz="1100" dirty="0"/>
          </a:p>
        </p:txBody>
      </p:sp>
      <p:sp>
        <p:nvSpPr>
          <p:cNvPr id="357" name="TextBox 356"/>
          <p:cNvSpPr txBox="1"/>
          <p:nvPr/>
        </p:nvSpPr>
        <p:spPr>
          <a:xfrm>
            <a:off x="8075355" y="3289847"/>
            <a:ext cx="744558" cy="569373"/>
          </a:xfrm>
          <a:prstGeom prst="rect">
            <a:avLst/>
          </a:prstGeom>
          <a:noFill/>
        </p:spPr>
        <p:txBody>
          <a:bodyPr wrap="square" lIns="91427" tIns="45713" rIns="91427" bIns="45713" rtlCol="0">
            <a:spAutoFit/>
          </a:bodyPr>
          <a:lstStyle/>
          <a:p>
            <a:r>
              <a:rPr lang="en-US" sz="1100" b="1" dirty="0" smtClean="0"/>
              <a:t>Forest3</a:t>
            </a:r>
          </a:p>
          <a:p>
            <a:r>
              <a:rPr lang="en-US" sz="900" dirty="0" smtClean="0"/>
              <a:t>Domain1</a:t>
            </a:r>
          </a:p>
          <a:p>
            <a:r>
              <a:rPr lang="en-US" sz="1100" dirty="0" smtClean="0"/>
              <a:t>	</a:t>
            </a:r>
            <a:endParaRPr lang="en-US" sz="1100" dirty="0"/>
          </a:p>
        </p:txBody>
      </p:sp>
      <p:sp>
        <p:nvSpPr>
          <p:cNvPr id="358" name="TextBox 357"/>
          <p:cNvSpPr txBox="1"/>
          <p:nvPr/>
        </p:nvSpPr>
        <p:spPr>
          <a:xfrm>
            <a:off x="8075355" y="2478627"/>
            <a:ext cx="744558" cy="569373"/>
          </a:xfrm>
          <a:prstGeom prst="rect">
            <a:avLst/>
          </a:prstGeom>
          <a:noFill/>
        </p:spPr>
        <p:txBody>
          <a:bodyPr wrap="square" lIns="91427" tIns="45713" rIns="91427" bIns="45713" rtlCol="0">
            <a:spAutoFit/>
          </a:bodyPr>
          <a:lstStyle/>
          <a:p>
            <a:r>
              <a:rPr lang="en-US" sz="1100" b="1" dirty="0" smtClean="0"/>
              <a:t>Forest2</a:t>
            </a:r>
          </a:p>
          <a:p>
            <a:r>
              <a:rPr lang="en-US" sz="900" dirty="0" smtClean="0"/>
              <a:t>Domain1</a:t>
            </a:r>
          </a:p>
          <a:p>
            <a:r>
              <a:rPr lang="en-US" sz="1100" dirty="0" smtClean="0"/>
              <a:t>	</a:t>
            </a:r>
            <a:endParaRPr lang="en-US" sz="1100" dirty="0"/>
          </a:p>
        </p:txBody>
      </p:sp>
      <p:sp>
        <p:nvSpPr>
          <p:cNvPr id="359" name="TextBox 358"/>
          <p:cNvSpPr txBox="1"/>
          <p:nvPr/>
        </p:nvSpPr>
        <p:spPr>
          <a:xfrm>
            <a:off x="8075355" y="6085122"/>
            <a:ext cx="744558" cy="569373"/>
          </a:xfrm>
          <a:prstGeom prst="rect">
            <a:avLst/>
          </a:prstGeom>
          <a:noFill/>
        </p:spPr>
        <p:txBody>
          <a:bodyPr wrap="square" lIns="91427" tIns="45713" rIns="91427" bIns="45713" rtlCol="0">
            <a:spAutoFit/>
          </a:bodyPr>
          <a:lstStyle/>
          <a:p>
            <a:r>
              <a:rPr lang="en-US" sz="1100" b="1" dirty="0" smtClean="0"/>
              <a:t>Forest6</a:t>
            </a:r>
          </a:p>
          <a:p>
            <a:r>
              <a:rPr lang="en-US" sz="900" dirty="0" smtClean="0"/>
              <a:t>Domain1</a:t>
            </a:r>
          </a:p>
          <a:p>
            <a:r>
              <a:rPr lang="en-US" sz="1100" dirty="0" smtClean="0"/>
              <a:t>	</a:t>
            </a:r>
            <a:endParaRPr lang="en-US" sz="1100" dirty="0"/>
          </a:p>
        </p:txBody>
      </p:sp>
      <p:sp>
        <p:nvSpPr>
          <p:cNvPr id="360" name="TextBox 359"/>
          <p:cNvSpPr txBox="1"/>
          <p:nvPr/>
        </p:nvSpPr>
        <p:spPr>
          <a:xfrm>
            <a:off x="8075355" y="1066800"/>
            <a:ext cx="744558" cy="1369592"/>
          </a:xfrm>
          <a:prstGeom prst="rect">
            <a:avLst/>
          </a:prstGeom>
          <a:noFill/>
        </p:spPr>
        <p:txBody>
          <a:bodyPr wrap="square" lIns="91427" tIns="45713" rIns="91427" bIns="45713" rtlCol="0">
            <a:spAutoFit/>
          </a:bodyPr>
          <a:lstStyle/>
          <a:p>
            <a:r>
              <a:rPr lang="en-US" sz="1100" b="1" dirty="0" smtClean="0"/>
              <a:t>Forest1</a:t>
            </a:r>
          </a:p>
          <a:p>
            <a:r>
              <a:rPr lang="en-US" sz="900" dirty="0" smtClean="0"/>
              <a:t>Domain1</a:t>
            </a:r>
          </a:p>
          <a:p>
            <a:r>
              <a:rPr lang="en-US" sz="900" dirty="0" smtClean="0"/>
              <a:t>Domain2</a:t>
            </a:r>
          </a:p>
          <a:p>
            <a:r>
              <a:rPr lang="en-US" sz="900" dirty="0" smtClean="0"/>
              <a:t>Domain3</a:t>
            </a:r>
          </a:p>
          <a:p>
            <a:r>
              <a:rPr lang="en-US" sz="900" dirty="0" smtClean="0"/>
              <a:t>Domain4</a:t>
            </a:r>
          </a:p>
          <a:p>
            <a:r>
              <a:rPr lang="en-US" sz="900" dirty="0" smtClean="0"/>
              <a:t>Domain5</a:t>
            </a:r>
          </a:p>
          <a:p>
            <a:r>
              <a:rPr lang="en-US" sz="900" dirty="0" smtClean="0"/>
              <a:t>Domain6</a:t>
            </a:r>
            <a:endParaRPr lang="en-US" sz="1100" dirty="0" smtClean="0"/>
          </a:p>
          <a:p>
            <a:r>
              <a:rPr lang="en-US" sz="900" dirty="0" smtClean="0"/>
              <a:t>Domain7</a:t>
            </a:r>
          </a:p>
          <a:p>
            <a:r>
              <a:rPr lang="en-US" sz="900" dirty="0" smtClean="0"/>
              <a:t>Domain8</a:t>
            </a:r>
          </a:p>
        </p:txBody>
      </p:sp>
      <p:pic>
        <p:nvPicPr>
          <p:cNvPr id="195" name="Picture 75" descr="PC blank screen"/>
          <p:cNvPicPr>
            <a:picLocks noChangeAspect="1" noChangeArrowheads="1"/>
          </p:cNvPicPr>
          <p:nvPr/>
        </p:nvPicPr>
        <p:blipFill>
          <a:blip r:embed="rId3" cstate="print"/>
          <a:srcRect/>
          <a:stretch>
            <a:fillRect/>
          </a:stretch>
        </p:blipFill>
        <p:spPr bwMode="auto">
          <a:xfrm flipH="1">
            <a:off x="481911" y="1325011"/>
            <a:ext cx="912019" cy="910829"/>
          </a:xfrm>
          <a:prstGeom prst="rect">
            <a:avLst/>
          </a:prstGeom>
          <a:noFill/>
          <a:ln w="9525">
            <a:noFill/>
            <a:miter lim="800000"/>
            <a:headEnd/>
            <a:tailEnd/>
          </a:ln>
        </p:spPr>
      </p:pic>
      <p:pic>
        <p:nvPicPr>
          <p:cNvPr id="196" name="Picture 3" descr="C:\Documents and Settings\Pennie\My Documents\ACERDATA (D)\Pennie's documents\MS Image\Shapes and Graphics\Windows_Vista_Icons_ for_Marketing_use\GenericUser.png"/>
          <p:cNvPicPr>
            <a:picLocks noChangeAspect="1" noChangeArrowheads="1"/>
          </p:cNvPicPr>
          <p:nvPr/>
        </p:nvPicPr>
        <p:blipFill>
          <a:blip r:embed="rId14"/>
          <a:srcRect/>
          <a:stretch>
            <a:fillRect/>
          </a:stretch>
        </p:blipFill>
        <p:spPr bwMode="auto">
          <a:xfrm flipH="1">
            <a:off x="898006" y="1535711"/>
            <a:ext cx="357681" cy="435291"/>
          </a:xfrm>
          <a:prstGeom prst="rect">
            <a:avLst/>
          </a:prstGeom>
          <a:noFill/>
        </p:spPr>
      </p:pic>
      <p:cxnSp>
        <p:nvCxnSpPr>
          <p:cNvPr id="367" name="Straight Arrow Connector 366"/>
          <p:cNvCxnSpPr>
            <a:stCxn id="242" idx="3"/>
          </p:cNvCxnSpPr>
          <p:nvPr/>
        </p:nvCxnSpPr>
        <p:spPr>
          <a:xfrm flipV="1">
            <a:off x="5263942" y="3104147"/>
            <a:ext cx="980447" cy="11379"/>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7" name="Right Arrow 136"/>
          <p:cNvSpPr/>
          <p:nvPr/>
        </p:nvSpPr>
        <p:spPr bwMode="auto">
          <a:xfrm rot="2530879">
            <a:off x="1408330" y="2013029"/>
            <a:ext cx="978408"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38" name="Right Arrow 137"/>
          <p:cNvSpPr/>
          <p:nvPr/>
        </p:nvSpPr>
        <p:spPr bwMode="auto">
          <a:xfrm>
            <a:off x="1488409" y="3243293"/>
            <a:ext cx="756800"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00" name="Rectangle 99"/>
          <p:cNvSpPr/>
          <p:nvPr/>
        </p:nvSpPr>
        <p:spPr bwMode="auto">
          <a:xfrm>
            <a:off x="8016" y="4455402"/>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01" name="Right Arrow 100"/>
          <p:cNvSpPr/>
          <p:nvPr/>
        </p:nvSpPr>
        <p:spPr bwMode="auto">
          <a:xfrm rot="19369869">
            <a:off x="1224635" y="4410605"/>
            <a:ext cx="1300469" cy="307937"/>
          </a:xfrm>
          <a:prstGeom prst="rightArrow">
            <a:avLst>
              <a:gd name="adj1" fmla="val 50000"/>
              <a:gd name="adj2" fmla="val 63812"/>
            </a:avLst>
          </a:prstGeom>
          <a:gradFill>
            <a:gsLst>
              <a:gs pos="0">
                <a:schemeClr val="accent4">
                  <a:lumMod val="50000"/>
                </a:schemeClr>
              </a:gs>
              <a:gs pos="80000">
                <a:schemeClr val="accent4"/>
              </a:gs>
              <a:gs pos="100000">
                <a:schemeClr val="accent4"/>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grpSp>
        <p:nvGrpSpPr>
          <p:cNvPr id="106" name="Group 105"/>
          <p:cNvGrpSpPr/>
          <p:nvPr/>
        </p:nvGrpSpPr>
        <p:grpSpPr>
          <a:xfrm>
            <a:off x="4751002" y="4054887"/>
            <a:ext cx="634222" cy="823942"/>
            <a:chOff x="3876704" y="3264815"/>
            <a:chExt cx="634222" cy="823942"/>
          </a:xfrm>
        </p:grpSpPr>
        <p:sp>
          <p:nvSpPr>
            <p:cNvPr id="107" name="TextBox 106"/>
            <p:cNvSpPr txBox="1"/>
            <p:nvPr/>
          </p:nvSpPr>
          <p:spPr>
            <a:xfrm>
              <a:off x="3876704" y="3827161"/>
              <a:ext cx="634222" cy="261596"/>
            </a:xfrm>
            <a:prstGeom prst="rect">
              <a:avLst/>
            </a:prstGeom>
            <a:noFill/>
          </p:spPr>
          <p:txBody>
            <a:bodyPr wrap="square" lIns="91427" tIns="45713" rIns="91427" bIns="45713" rtlCol="0">
              <a:spAutoFit/>
            </a:bodyPr>
            <a:lstStyle/>
            <a:p>
              <a:pPr algn="ctr"/>
              <a:r>
                <a:rPr lang="en-US" sz="1100" dirty="0" smtClean="0"/>
                <a:t>SQL</a:t>
              </a:r>
              <a:endParaRPr lang="en-US" sz="1100" dirty="0"/>
            </a:p>
          </p:txBody>
        </p:sp>
        <p:pic>
          <p:nvPicPr>
            <p:cNvPr id="108" name="Picture 85" descr="Server SQL database"/>
            <p:cNvPicPr>
              <a:picLocks noChangeAspect="1" noChangeArrowheads="1"/>
            </p:cNvPicPr>
            <p:nvPr/>
          </p:nvPicPr>
          <p:blipFill>
            <a:blip r:embed="rId8"/>
            <a:srcRect/>
            <a:stretch>
              <a:fillRect/>
            </a:stretch>
          </p:blipFill>
          <p:spPr bwMode="auto">
            <a:xfrm>
              <a:off x="3962400" y="3264815"/>
              <a:ext cx="419203" cy="621385"/>
            </a:xfrm>
            <a:prstGeom prst="rect">
              <a:avLst/>
            </a:prstGeom>
            <a:noFill/>
            <a:ln w="9525">
              <a:noFill/>
              <a:miter lim="800000"/>
              <a:headEnd/>
              <a:tailEnd/>
            </a:ln>
          </p:spPr>
        </p:pic>
      </p:grpSp>
      <p:grpSp>
        <p:nvGrpSpPr>
          <p:cNvPr id="110" name="Group 9"/>
          <p:cNvGrpSpPr/>
          <p:nvPr/>
        </p:nvGrpSpPr>
        <p:grpSpPr>
          <a:xfrm>
            <a:off x="2431281" y="3205495"/>
            <a:ext cx="370695" cy="623239"/>
            <a:chOff x="6477000" y="1143000"/>
            <a:chExt cx="719137" cy="1066800"/>
          </a:xfrm>
        </p:grpSpPr>
        <p:pic>
          <p:nvPicPr>
            <p:cNvPr id="111" name="Picture 105" descr="Server"/>
            <p:cNvPicPr>
              <a:picLocks noChangeAspect="1" noChangeArrowheads="1"/>
            </p:cNvPicPr>
            <p:nvPr/>
          </p:nvPicPr>
          <p:blipFill>
            <a:blip r:embed="rId6"/>
            <a:srcRect/>
            <a:stretch>
              <a:fillRect/>
            </a:stretch>
          </p:blipFill>
          <p:spPr bwMode="auto">
            <a:xfrm>
              <a:off x="6477000" y="1143000"/>
              <a:ext cx="719137" cy="1060450"/>
            </a:xfrm>
            <a:prstGeom prst="rect">
              <a:avLst/>
            </a:prstGeom>
            <a:noFill/>
            <a:ln w="9525">
              <a:noFill/>
              <a:miter lim="800000"/>
              <a:headEnd/>
              <a:tailEnd/>
            </a:ln>
          </p:spPr>
        </p:pic>
        <p:pic>
          <p:nvPicPr>
            <p:cNvPr id="112" name="Picture 5"/>
            <p:cNvPicPr>
              <a:picLocks noChangeAspect="1" noChangeArrowheads="1"/>
            </p:cNvPicPr>
            <p:nvPr/>
          </p:nvPicPr>
          <p:blipFill>
            <a:blip r:embed="rId7"/>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grpSp>
        <p:nvGrpSpPr>
          <p:cNvPr id="113" name="Group 9"/>
          <p:cNvGrpSpPr/>
          <p:nvPr/>
        </p:nvGrpSpPr>
        <p:grpSpPr>
          <a:xfrm>
            <a:off x="2443313" y="3903326"/>
            <a:ext cx="370695" cy="623239"/>
            <a:chOff x="6477000" y="1143000"/>
            <a:chExt cx="719137" cy="1066800"/>
          </a:xfrm>
        </p:grpSpPr>
        <p:pic>
          <p:nvPicPr>
            <p:cNvPr id="114" name="Picture 105" descr="Server"/>
            <p:cNvPicPr>
              <a:picLocks noChangeAspect="1" noChangeArrowheads="1"/>
            </p:cNvPicPr>
            <p:nvPr/>
          </p:nvPicPr>
          <p:blipFill>
            <a:blip r:embed="rId6"/>
            <a:srcRect/>
            <a:stretch>
              <a:fillRect/>
            </a:stretch>
          </p:blipFill>
          <p:spPr bwMode="auto">
            <a:xfrm>
              <a:off x="6477000" y="1143000"/>
              <a:ext cx="719137" cy="1060450"/>
            </a:xfrm>
            <a:prstGeom prst="rect">
              <a:avLst/>
            </a:prstGeom>
            <a:noFill/>
            <a:ln w="9525">
              <a:noFill/>
              <a:miter lim="800000"/>
              <a:headEnd/>
              <a:tailEnd/>
            </a:ln>
          </p:spPr>
        </p:pic>
        <p:pic>
          <p:nvPicPr>
            <p:cNvPr id="115" name="Picture 5"/>
            <p:cNvPicPr>
              <a:picLocks noChangeAspect="1" noChangeArrowheads="1"/>
            </p:cNvPicPr>
            <p:nvPr/>
          </p:nvPicPr>
          <p:blipFill>
            <a:blip r:embed="rId7"/>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pic>
        <p:nvPicPr>
          <p:cNvPr id="116" name="Picture 1" descr="Server BizTalk"/>
          <p:cNvPicPr>
            <a:picLocks noChangeAspect="1" noChangeArrowheads="1"/>
          </p:cNvPicPr>
          <p:nvPr/>
        </p:nvPicPr>
        <p:blipFill>
          <a:blip r:embed="rId5"/>
          <a:srcRect/>
          <a:stretch>
            <a:fillRect/>
          </a:stretch>
        </p:blipFill>
        <p:spPr bwMode="auto">
          <a:xfrm>
            <a:off x="3537768" y="3248525"/>
            <a:ext cx="432661" cy="663809"/>
          </a:xfrm>
          <a:prstGeom prst="rect">
            <a:avLst/>
          </a:prstGeom>
          <a:noFill/>
          <a:ln w="9525">
            <a:noFill/>
            <a:miter lim="800000"/>
            <a:headEnd/>
            <a:tailEnd/>
          </a:ln>
        </p:spPr>
      </p:pic>
      <p:pic>
        <p:nvPicPr>
          <p:cNvPr id="117" name="Picture 1" descr="Server BizTalk"/>
          <p:cNvPicPr>
            <a:picLocks noChangeAspect="1" noChangeArrowheads="1"/>
          </p:cNvPicPr>
          <p:nvPr/>
        </p:nvPicPr>
        <p:blipFill>
          <a:blip r:embed="rId5"/>
          <a:srcRect/>
          <a:stretch>
            <a:fillRect/>
          </a:stretch>
        </p:blipFill>
        <p:spPr bwMode="auto">
          <a:xfrm>
            <a:off x="3549800" y="3934326"/>
            <a:ext cx="432661" cy="663809"/>
          </a:xfrm>
          <a:prstGeom prst="rect">
            <a:avLst/>
          </a:prstGeom>
          <a:noFill/>
          <a:ln w="9525">
            <a:noFill/>
            <a:miter lim="800000"/>
            <a:headEnd/>
            <a:tailEnd/>
          </a:ln>
        </p:spPr>
      </p:pic>
      <p:grpSp>
        <p:nvGrpSpPr>
          <p:cNvPr id="124" name="Group 123"/>
          <p:cNvGrpSpPr/>
          <p:nvPr/>
        </p:nvGrpSpPr>
        <p:grpSpPr>
          <a:xfrm>
            <a:off x="2895595" y="2779294"/>
            <a:ext cx="244647" cy="1479888"/>
            <a:chOff x="2895595" y="2779294"/>
            <a:chExt cx="244647" cy="1479888"/>
          </a:xfrm>
        </p:grpSpPr>
        <p:cxnSp>
          <p:nvCxnSpPr>
            <p:cNvPr id="218" name="Straight Connector 217"/>
            <p:cNvCxnSpPr/>
            <p:nvPr/>
          </p:nvCxnSpPr>
          <p:spPr>
            <a:xfrm>
              <a:off x="2899611" y="2779295"/>
              <a:ext cx="204536"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16200000" flipH="1">
              <a:off x="2382251" y="3501191"/>
              <a:ext cx="1479888" cy="36094"/>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2895595" y="3521263"/>
              <a:ext cx="204536"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2907627" y="4255215"/>
              <a:ext cx="204536"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23" name="Picture 1" descr="Server BizTalk"/>
          <p:cNvPicPr>
            <a:picLocks noChangeAspect="1" noChangeArrowheads="1"/>
          </p:cNvPicPr>
          <p:nvPr/>
        </p:nvPicPr>
        <p:blipFill>
          <a:blip r:embed="rId5"/>
          <a:srcRect/>
          <a:stretch>
            <a:fillRect/>
          </a:stretch>
        </p:blipFill>
        <p:spPr bwMode="auto">
          <a:xfrm>
            <a:off x="4267677" y="1824824"/>
            <a:ext cx="432661" cy="663809"/>
          </a:xfrm>
          <a:prstGeom prst="rect">
            <a:avLst/>
          </a:prstGeom>
          <a:noFill/>
          <a:ln w="9525">
            <a:noFill/>
            <a:miter lim="800000"/>
            <a:headEnd/>
            <a:tailEnd/>
          </a:ln>
        </p:spPr>
      </p:pic>
      <p:grpSp>
        <p:nvGrpSpPr>
          <p:cNvPr id="125" name="Group 124"/>
          <p:cNvGrpSpPr/>
          <p:nvPr/>
        </p:nvGrpSpPr>
        <p:grpSpPr>
          <a:xfrm rot="10800000">
            <a:off x="3240507" y="2787310"/>
            <a:ext cx="244647" cy="1479888"/>
            <a:chOff x="2895595" y="2779294"/>
            <a:chExt cx="244647" cy="1479888"/>
          </a:xfrm>
        </p:grpSpPr>
        <p:cxnSp>
          <p:nvCxnSpPr>
            <p:cNvPr id="126" name="Straight Connector 125"/>
            <p:cNvCxnSpPr/>
            <p:nvPr/>
          </p:nvCxnSpPr>
          <p:spPr>
            <a:xfrm>
              <a:off x="2899611" y="2779295"/>
              <a:ext cx="204536"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16200000" flipH="1">
              <a:off x="2382251" y="3501191"/>
              <a:ext cx="1479888" cy="36094"/>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2895595" y="3521263"/>
              <a:ext cx="204536"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2907627" y="4255215"/>
              <a:ext cx="204536"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132" name="TextBox 131"/>
          <p:cNvSpPr txBox="1"/>
          <p:nvPr/>
        </p:nvSpPr>
        <p:spPr>
          <a:xfrm>
            <a:off x="3299602" y="4639678"/>
            <a:ext cx="907471" cy="261596"/>
          </a:xfrm>
          <a:prstGeom prst="rect">
            <a:avLst/>
          </a:prstGeom>
          <a:noFill/>
        </p:spPr>
        <p:txBody>
          <a:bodyPr wrap="square" lIns="91427" tIns="45713" rIns="91427" bIns="45713" rtlCol="0">
            <a:spAutoFit/>
          </a:bodyPr>
          <a:lstStyle/>
          <a:p>
            <a:pPr algn="ctr"/>
            <a:r>
              <a:rPr lang="en-US" sz="1100" dirty="0" smtClean="0"/>
              <a:t>Server</a:t>
            </a:r>
            <a:endParaRPr lang="en-US" sz="1100" dirty="0"/>
          </a:p>
        </p:txBody>
      </p:sp>
      <p:sp>
        <p:nvSpPr>
          <p:cNvPr id="133" name="TextBox 132"/>
          <p:cNvSpPr txBox="1"/>
          <p:nvPr/>
        </p:nvSpPr>
        <p:spPr>
          <a:xfrm>
            <a:off x="4005474" y="2421774"/>
            <a:ext cx="907471" cy="261596"/>
          </a:xfrm>
          <a:prstGeom prst="rect">
            <a:avLst/>
          </a:prstGeom>
          <a:noFill/>
        </p:spPr>
        <p:txBody>
          <a:bodyPr wrap="square" lIns="91427" tIns="45713" rIns="91427" bIns="45713" rtlCol="0">
            <a:spAutoFit/>
          </a:bodyPr>
          <a:lstStyle/>
          <a:p>
            <a:pPr algn="ctr"/>
            <a:r>
              <a:rPr lang="en-US" sz="1100" dirty="0" smtClean="0"/>
              <a:t>Server</a:t>
            </a:r>
            <a:endParaRPr lang="en-US" sz="1100" dirty="0"/>
          </a:p>
        </p:txBody>
      </p:sp>
      <p:cxnSp>
        <p:nvCxnSpPr>
          <p:cNvPr id="135" name="Straight Connector 134"/>
          <p:cNvCxnSpPr/>
          <p:nvPr/>
        </p:nvCxnSpPr>
        <p:spPr>
          <a:xfrm>
            <a:off x="4186989" y="3741821"/>
            <a:ext cx="601579" cy="409074"/>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4138863" y="3224463"/>
            <a:ext cx="553453" cy="22860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3128211" y="3525253"/>
            <a:ext cx="120315" cy="0"/>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9" name="Straight Connector 148"/>
          <p:cNvCxnSpPr>
            <a:stCxn id="239" idx="2"/>
          </p:cNvCxnSpPr>
          <p:nvPr/>
        </p:nvCxnSpPr>
        <p:spPr>
          <a:xfrm rot="5400000">
            <a:off x="5055687" y="2582388"/>
            <a:ext cx="206516" cy="18857"/>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Defining business processes</a:t>
            </a:r>
            <a:endParaRPr lang="en-US" sz="8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Design Principles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FIM reacts to events on resources you care about</a:t>
            </a:r>
          </a:p>
          <a:p>
            <a:pPr lvl="1"/>
            <a:r>
              <a:rPr lang="en-US" dirty="0" smtClean="0"/>
              <a:t>First define to resources you care about in the form of SETS</a:t>
            </a:r>
          </a:p>
          <a:p>
            <a:pPr lvl="1"/>
            <a:r>
              <a:rPr lang="en-US" dirty="0" smtClean="0"/>
              <a:t>Second, define the behaviors that map to your business policies in the form of WORKFLOWS</a:t>
            </a:r>
          </a:p>
          <a:p>
            <a:pPr lvl="1"/>
            <a:r>
              <a:rPr lang="en-US" dirty="0" smtClean="0"/>
              <a:t>Third, define the policy that will trigger permissions and behaviors for the resources you care about in the form of MPRs</a:t>
            </a:r>
          </a:p>
          <a:p>
            <a:r>
              <a:rPr lang="en-US" dirty="0" smtClean="0"/>
              <a:t>MSIT (136 MPRs, 118 Sets, 56 workflows, 81 Sync rules, 3 custom activities (bad name checking, alias reservation\release, group size validation activity, group expiration) )</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Sets</a:t>
            </a:r>
            <a:endParaRPr lang="en-US" dirty="0"/>
          </a:p>
        </p:txBody>
      </p:sp>
      <p:sp>
        <p:nvSpPr>
          <p:cNvPr id="3" name="Content Placeholder 2"/>
          <p:cNvSpPr>
            <a:spLocks noGrp="1"/>
          </p:cNvSpPr>
          <p:nvPr>
            <p:ph idx="1"/>
          </p:nvPr>
        </p:nvSpPr>
        <p:spPr/>
        <p:txBody>
          <a:bodyPr>
            <a:normAutofit/>
          </a:bodyPr>
          <a:lstStyle/>
          <a:p>
            <a:pPr lvl="0"/>
            <a:r>
              <a:rPr lang="en-US" dirty="0" smtClean="0"/>
              <a:t>Sets provide a mechanism for grouping resources you care about</a:t>
            </a:r>
          </a:p>
          <a:p>
            <a:pPr lvl="1"/>
            <a:r>
              <a:rPr lang="en-US" dirty="0" smtClean="0"/>
              <a:t>i.e. Users who work in HR that are full time employees</a:t>
            </a:r>
          </a:p>
          <a:p>
            <a:pPr lvl="0"/>
            <a:r>
              <a:rPr lang="en-US" dirty="0" smtClean="0"/>
              <a:t>Sets design has profound impact on your deployment</a:t>
            </a:r>
          </a:p>
          <a:p>
            <a:pPr lvl="1"/>
            <a:r>
              <a:rPr lang="en-US" dirty="0" smtClean="0"/>
              <a:t>The number and complexity of Sets will impact system performance</a:t>
            </a:r>
          </a:p>
          <a:p>
            <a:pPr lvl="0"/>
            <a:r>
              <a:rPr lang="en-US" dirty="0" smtClean="0"/>
              <a:t>Invest in designing and testing your sets up front</a:t>
            </a:r>
          </a:p>
          <a:p>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Sets Best Practices</a:t>
            </a:r>
            <a:endParaRPr lang="en-US" dirty="0"/>
          </a:p>
        </p:txBody>
      </p:sp>
      <p:sp>
        <p:nvSpPr>
          <p:cNvPr id="3" name="Content Placeholder 2"/>
          <p:cNvSpPr>
            <a:spLocks noGrp="1"/>
          </p:cNvSpPr>
          <p:nvPr>
            <p:ph idx="1"/>
          </p:nvPr>
        </p:nvSpPr>
        <p:spPr/>
        <p:txBody>
          <a:bodyPr>
            <a:normAutofit/>
          </a:bodyPr>
          <a:lstStyle/>
          <a:p>
            <a:pPr lvl="0"/>
            <a:r>
              <a:rPr lang="en-US" dirty="0" smtClean="0"/>
              <a:t>Minimize </a:t>
            </a:r>
            <a:r>
              <a:rPr lang="en-US" dirty="0"/>
              <a:t>the use of dynamic </a:t>
            </a:r>
            <a:r>
              <a:rPr lang="en-US" dirty="0" smtClean="0"/>
              <a:t>nesting (</a:t>
            </a:r>
            <a:r>
              <a:rPr lang="en-US" dirty="0" err="1" smtClean="0"/>
              <a:t>eg</a:t>
            </a:r>
            <a:r>
              <a:rPr lang="en-US" dirty="0" smtClean="0"/>
              <a:t>. “Users In the FTE set”)</a:t>
            </a:r>
            <a:endParaRPr lang="en-US" dirty="0"/>
          </a:p>
          <a:p>
            <a:pPr lvl="1"/>
            <a:r>
              <a:rPr lang="en-US" dirty="0" smtClean="0"/>
              <a:t>If possible duplicating set </a:t>
            </a:r>
            <a:r>
              <a:rPr lang="en-US" dirty="0"/>
              <a:t>membership </a:t>
            </a:r>
            <a:r>
              <a:rPr lang="en-US" dirty="0" smtClean="0"/>
              <a:t>conditions instead of nesting sets</a:t>
            </a:r>
          </a:p>
          <a:p>
            <a:pPr lvl="1"/>
            <a:r>
              <a:rPr lang="en-US" dirty="0" smtClean="0"/>
              <a:t>Example: </a:t>
            </a:r>
          </a:p>
          <a:p>
            <a:pPr lvl="2"/>
            <a:r>
              <a:rPr lang="en-US" dirty="0" smtClean="0"/>
              <a:t>Set1: /Person[</a:t>
            </a:r>
            <a:r>
              <a:rPr lang="en-US" dirty="0" err="1" smtClean="0"/>
              <a:t>EmployeeType</a:t>
            </a:r>
            <a:r>
              <a:rPr lang="en-US" dirty="0" smtClean="0"/>
              <a:t> = ‘FTE’]</a:t>
            </a:r>
          </a:p>
          <a:p>
            <a:pPr lvl="2"/>
            <a:r>
              <a:rPr lang="en-US" dirty="0" smtClean="0"/>
              <a:t>Set2: /Person[</a:t>
            </a:r>
            <a:r>
              <a:rPr lang="en-US" dirty="0" err="1" smtClean="0"/>
              <a:t>JobTitle</a:t>
            </a:r>
            <a:r>
              <a:rPr lang="en-US" dirty="0" smtClean="0"/>
              <a:t> = ‘IT Pro’ and </a:t>
            </a:r>
            <a:r>
              <a:rPr lang="en-US" dirty="0" err="1" smtClean="0"/>
              <a:t>ObjectID</a:t>
            </a:r>
            <a:r>
              <a:rPr lang="en-US" dirty="0" smtClean="0"/>
              <a:t> = /Set[</a:t>
            </a:r>
            <a:r>
              <a:rPr lang="en-US" dirty="0" err="1" smtClean="0"/>
              <a:t>ObjectID</a:t>
            </a:r>
            <a:r>
              <a:rPr lang="en-US" dirty="0" smtClean="0"/>
              <a:t> = ‘Set1’]/</a:t>
            </a:r>
            <a:r>
              <a:rPr lang="en-US" dirty="0" err="1" smtClean="0"/>
              <a:t>ComputedMember</a:t>
            </a:r>
            <a:r>
              <a:rPr lang="en-US" dirty="0" smtClean="0"/>
              <a:t>]</a:t>
            </a:r>
          </a:p>
          <a:p>
            <a:pPr lvl="2"/>
            <a:r>
              <a:rPr lang="en-US" dirty="0" smtClean="0"/>
              <a:t>Replace Set2 with: /Person[</a:t>
            </a:r>
            <a:r>
              <a:rPr lang="en-US" dirty="0" err="1" smtClean="0"/>
              <a:t>JobTitle</a:t>
            </a:r>
            <a:r>
              <a:rPr lang="en-US" dirty="0" smtClean="0"/>
              <a:t> = ‘IT Pro’  and </a:t>
            </a:r>
            <a:r>
              <a:rPr lang="en-US" dirty="0" err="1" smtClean="0"/>
              <a:t>EmployeeType</a:t>
            </a:r>
            <a:r>
              <a:rPr lang="en-US" dirty="0" smtClean="0"/>
              <a:t> = ‘FTE’]</a:t>
            </a:r>
            <a:endParaRPr lang="en-US" dirty="0"/>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Sets Best Practices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Favor “positive” membership conditions over “negative” conditions.</a:t>
            </a:r>
          </a:p>
          <a:p>
            <a:pPr lvl="1"/>
            <a:r>
              <a:rPr lang="en-US" dirty="0" smtClean="0"/>
              <a:t>A “negative” membership condition is one of the following (represented as </a:t>
            </a:r>
            <a:r>
              <a:rPr lang="en-US" dirty="0" err="1" smtClean="0"/>
              <a:t>xpath</a:t>
            </a:r>
            <a:r>
              <a:rPr lang="en-US" dirty="0" smtClean="0"/>
              <a:t> operators):  </a:t>
            </a:r>
            <a:r>
              <a:rPr lang="en-US" i="1" dirty="0" smtClean="0"/>
              <a:t>not(), !=, &lt;, &lt;=</a:t>
            </a:r>
            <a:endParaRPr lang="en-US" dirty="0" smtClean="0"/>
          </a:p>
          <a:p>
            <a:pPr lvl="1"/>
            <a:r>
              <a:rPr lang="en-US" dirty="0" smtClean="0"/>
              <a:t>Negative conditions are significantly more expensive to evaluate compared to positive conditions.</a:t>
            </a:r>
          </a:p>
          <a:p>
            <a:pPr lvl="1"/>
            <a:r>
              <a:rPr lang="en-US" dirty="0" smtClean="0"/>
              <a:t>Where possible, represent a negative condition as a collection of positive conditions.  </a:t>
            </a:r>
          </a:p>
          <a:p>
            <a:pPr lvl="1"/>
            <a:r>
              <a:rPr lang="en-US" dirty="0" smtClean="0"/>
              <a:t>Example: the condition </a:t>
            </a:r>
            <a:r>
              <a:rPr lang="en-US" i="1" dirty="0" smtClean="0"/>
              <a:t>not(</a:t>
            </a:r>
            <a:r>
              <a:rPr lang="en-US" i="1" dirty="0" err="1" smtClean="0"/>
              <a:t>EmployeeType</a:t>
            </a:r>
            <a:r>
              <a:rPr lang="en-US" i="1" dirty="0" smtClean="0"/>
              <a:t> = ‘Intern’)</a:t>
            </a:r>
            <a:r>
              <a:rPr lang="en-US" dirty="0" smtClean="0"/>
              <a:t> may be replaced with </a:t>
            </a:r>
            <a:r>
              <a:rPr lang="en-US" i="1" dirty="0" err="1" smtClean="0"/>
              <a:t>EmployeeType</a:t>
            </a:r>
            <a:r>
              <a:rPr lang="en-US" i="1" dirty="0" smtClean="0"/>
              <a:t> = ‘Full Time Employee’ or </a:t>
            </a:r>
            <a:r>
              <a:rPr lang="en-US" i="1" dirty="0" err="1" smtClean="0"/>
              <a:t>EmployeeType</a:t>
            </a:r>
            <a:r>
              <a:rPr lang="en-US" i="1" dirty="0" smtClean="0"/>
              <a:t> = ‘Contractor’</a:t>
            </a:r>
            <a:r>
              <a:rPr lang="en-US" dirty="0" smtClean="0"/>
              <a:t>.</a:t>
            </a:r>
          </a:p>
          <a:p>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Workflow Best Practices for FIM</a:t>
            </a:r>
            <a:endParaRPr lang="en-US" dirty="0"/>
          </a:p>
        </p:txBody>
      </p:sp>
      <p:sp>
        <p:nvSpPr>
          <p:cNvPr id="3" name="Text Placeholder 2"/>
          <p:cNvSpPr>
            <a:spLocks noGrp="1"/>
          </p:cNvSpPr>
          <p:nvPr>
            <p:ph type="body" sz="quarter" idx="10"/>
          </p:nvPr>
        </p:nvSpPr>
        <p:spPr/>
        <p:txBody>
          <a:bodyPr/>
          <a:lstStyle/>
          <a:p>
            <a:r>
              <a:rPr lang="en-US" dirty="0" smtClean="0"/>
              <a:t>Develop fault tolerant activities</a:t>
            </a:r>
          </a:p>
          <a:p>
            <a:pPr lvl="1"/>
            <a:r>
              <a:rPr lang="en-US" dirty="0" smtClean="0"/>
              <a:t>Include appropriate persistence points in your activities, to allow your activities to resume from a saved state should the FIM Service be interrupted (</a:t>
            </a:r>
            <a:r>
              <a:rPr lang="en-US" dirty="0" err="1" smtClean="0"/>
              <a:t>eg</a:t>
            </a:r>
            <a:r>
              <a:rPr lang="en-US" dirty="0" smtClean="0"/>
              <a:t>. Hardware failure)</a:t>
            </a:r>
          </a:p>
          <a:p>
            <a:pPr lvl="1"/>
            <a:r>
              <a:rPr lang="en-US" dirty="0" smtClean="0"/>
              <a:t>Include fault handling logic in your custom activities if specific actions needs to be taken by the activity when certain errors are encountered</a:t>
            </a:r>
          </a:p>
          <a:p>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Identity Lifecycle Manager”2” is now Forefront Identity Manager 2010</a:t>
            </a:r>
            <a:endParaRPr lang="en-US" dirty="0"/>
          </a:p>
        </p:txBody>
      </p:sp>
      <p:sp>
        <p:nvSpPr>
          <p:cNvPr id="4" name="Text Placeholder 3"/>
          <p:cNvSpPr>
            <a:spLocks noGrp="1"/>
          </p:cNvSpPr>
          <p:nvPr>
            <p:ph type="body" sz="quarter" idx="10"/>
          </p:nvPr>
        </p:nvSpPr>
        <p:spPr/>
        <p:txBody>
          <a:bodyPr/>
          <a:lstStyle/>
          <a:p>
            <a:r>
              <a:rPr dirty="0" smtClean="0"/>
              <a:t>Announcing</a:t>
            </a:r>
            <a:endParaRPr lang="en-US" dirty="0"/>
          </a:p>
        </p:txBody>
      </p:sp>
      <p:grpSp>
        <p:nvGrpSpPr>
          <p:cNvPr id="3" name="Group 8"/>
          <p:cNvGrpSpPr/>
          <p:nvPr/>
        </p:nvGrpSpPr>
        <p:grpSpPr>
          <a:xfrm>
            <a:off x="3267075" y="0"/>
            <a:ext cx="5876924" cy="3486150"/>
            <a:chOff x="3267075" y="0"/>
            <a:chExt cx="5876924" cy="3486150"/>
          </a:xfrm>
        </p:grpSpPr>
        <p:sp>
          <p:nvSpPr>
            <p:cNvPr id="7" name="Rectangle 6"/>
            <p:cNvSpPr/>
            <p:nvPr/>
          </p:nvSpPr>
          <p:spPr bwMode="auto">
            <a:xfrm>
              <a:off x="3267075" y="0"/>
              <a:ext cx="1924050" cy="3486150"/>
            </a:xfrm>
            <a:prstGeom prst="rect">
              <a:avLst/>
            </a:prstGeom>
            <a:gradFill flip="none" rotWithShape="1">
              <a:gsLst>
                <a:gs pos="49000">
                  <a:srgbClr val="9CB86E">
                    <a:alpha val="0"/>
                  </a:srgbClr>
                </a:gs>
                <a:gs pos="62000">
                  <a:srgbClr val="FFFFFF"/>
                </a:gs>
              </a:gsLst>
              <a:lin ang="0" scaled="0"/>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Arial"/>
              </a:endParaRPr>
            </a:p>
          </p:txBody>
        </p:sp>
        <p:sp>
          <p:nvSpPr>
            <p:cNvPr id="8" name="Rectangle 7"/>
            <p:cNvSpPr/>
            <p:nvPr/>
          </p:nvSpPr>
          <p:spPr bwMode="auto">
            <a:xfrm>
              <a:off x="5191124" y="0"/>
              <a:ext cx="3952875" cy="3486150"/>
            </a:xfrm>
            <a:prstGeom prst="rect">
              <a:avLst/>
            </a:prstGeom>
            <a:solidFill>
              <a:srgbClr val="FFFFFF"/>
            </a:soli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Arial"/>
              </a:endParaRPr>
            </a:p>
          </p:txBody>
        </p:sp>
      </p:grpSp>
      <p:pic>
        <p:nvPicPr>
          <p:cNvPr id="5" name="Picture 5" descr="\\sharepoint\DavWWWRoot\sites\IdMT\Raven\Shared Documents\UX Things\brand\2010_logo\FIM_2010_splash_transparent.png"/>
          <p:cNvPicPr>
            <a:picLocks noChangeAspect="1" noChangeArrowheads="1"/>
          </p:cNvPicPr>
          <p:nvPr/>
        </p:nvPicPr>
        <p:blipFill>
          <a:blip r:embed="rId3"/>
          <a:srcRect/>
          <a:stretch>
            <a:fillRect/>
          </a:stretch>
        </p:blipFill>
        <p:spPr bwMode="auto">
          <a:xfrm>
            <a:off x="4343400" y="850322"/>
            <a:ext cx="4800600" cy="1454727"/>
          </a:xfrm>
          <a:prstGeom prst="rect">
            <a:avLst/>
          </a:prstGeom>
          <a:noFill/>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Workflow Best Practices for FIM</a:t>
            </a:r>
            <a:endParaRPr lang="en-US" dirty="0"/>
          </a:p>
        </p:txBody>
      </p:sp>
      <p:sp>
        <p:nvSpPr>
          <p:cNvPr id="3" name="Text Placeholder 2"/>
          <p:cNvSpPr>
            <a:spLocks noGrp="1"/>
          </p:cNvSpPr>
          <p:nvPr>
            <p:ph type="body" sz="quarter" idx="10"/>
          </p:nvPr>
        </p:nvSpPr>
        <p:spPr/>
        <p:txBody>
          <a:bodyPr/>
          <a:lstStyle/>
          <a:p>
            <a:r>
              <a:rPr lang="en-US" dirty="0" smtClean="0"/>
              <a:t>Think re-usable</a:t>
            </a:r>
          </a:p>
          <a:p>
            <a:r>
              <a:rPr lang="en-US" dirty="0" smtClean="0"/>
              <a:t>Package all </a:t>
            </a:r>
            <a:r>
              <a:rPr lang="en-US" dirty="0" err="1" smtClean="0"/>
              <a:t>authZ</a:t>
            </a:r>
            <a:r>
              <a:rPr lang="en-US" dirty="0" smtClean="0"/>
              <a:t> activities for a request in a single workflow definition</a:t>
            </a:r>
          </a:p>
          <a:p>
            <a:pPr lvl="1"/>
            <a:r>
              <a:rPr lang="en-US" dirty="0" smtClean="0"/>
              <a:t>Provides a more consistent experience</a:t>
            </a:r>
          </a:p>
          <a:p>
            <a:r>
              <a:rPr lang="en-US" dirty="0" smtClean="0"/>
              <a:t>More boxes help handle workflow load</a:t>
            </a:r>
          </a:p>
          <a:p>
            <a:pPr lvl="1"/>
            <a:r>
              <a:rPr lang="en-US" dirty="0" smtClean="0"/>
              <a:t>Consider dedicating a FIM server to running workflows initiated by Sync</a:t>
            </a:r>
          </a:p>
          <a:p>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MPRs Best Practices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Create your MPR definitions as tight as possible to avoid possible side effects. This includes the sets used in the definition but also attributes to which the MPRs apply</a:t>
            </a:r>
          </a:p>
          <a:p>
            <a:pPr lvl="0"/>
            <a:r>
              <a:rPr lang="en-US" dirty="0" smtClean="0"/>
              <a:t>Collapse workflows from multiple MPRs into a single MPR with multiple activities to maximize performance</a:t>
            </a:r>
          </a:p>
          <a:p>
            <a:pPr lvl="0"/>
            <a:r>
              <a:rPr lang="en-US" dirty="0" smtClean="0"/>
              <a:t>Use disjoint before/after sets for MPRs which you want to fire only once on object transitioning in/out of the sets</a:t>
            </a:r>
          </a:p>
          <a:p>
            <a:pPr lvl="0"/>
            <a:r>
              <a:rPr lang="en-US" dirty="0" smtClean="0"/>
              <a:t>Use name groupings to organize the MPRs in your system. E.g. Group mgmt: MPR1, Group mgmt:  MPR2, Group mgmt: MPR3</a:t>
            </a:r>
          </a:p>
          <a:p>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Sync</a:t>
            </a:r>
            <a:endParaRPr lang="en-US" dirty="0"/>
          </a:p>
        </p:txBody>
      </p:sp>
      <p:sp>
        <p:nvSpPr>
          <p:cNvPr id="3" name="Text Placeholder 2"/>
          <p:cNvSpPr>
            <a:spLocks noGrp="1"/>
          </p:cNvSpPr>
          <p:nvPr>
            <p:ph type="body" sz="quarter" idx="10"/>
          </p:nvPr>
        </p:nvSpPr>
        <p:spPr/>
        <p:txBody>
          <a:bodyPr/>
          <a:lstStyle/>
          <a:p>
            <a:r>
              <a:rPr lang="en-US" dirty="0" smtClean="0"/>
              <a:t>Initial load and full sync is expensive!</a:t>
            </a:r>
          </a:p>
          <a:p>
            <a:endParaRPr lang="en-US" dirty="0" smtClean="0"/>
          </a:p>
          <a:p>
            <a:r>
              <a:rPr lang="en-US" dirty="0" smtClean="0"/>
              <a:t>DO NOT design sync rules as you go!</a:t>
            </a:r>
          </a:p>
          <a:p>
            <a:r>
              <a:rPr lang="en-US" dirty="0" smtClean="0"/>
              <a:t>Identify relationships between connected systems early in the design process</a:t>
            </a:r>
          </a:p>
          <a:p>
            <a:r>
              <a:rPr lang="en-US" dirty="0" smtClean="0"/>
              <a:t>Exercise change control over sync configuration</a:t>
            </a:r>
          </a:p>
          <a:p>
            <a:endParaRPr lang="en-US" dirty="0" smtClean="0"/>
          </a:p>
          <a:p>
            <a:r>
              <a:rPr lang="en-US" dirty="0" smtClean="0"/>
              <a:t>Changes in sync configuration will lose precious time</a:t>
            </a:r>
          </a:p>
          <a:p>
            <a:pPr lvl="1"/>
            <a:endParaRPr lang="en-US" dirty="0" smtClean="0"/>
          </a:p>
          <a:p>
            <a:pPr lvl="1"/>
            <a:endParaRPr lang="en-US" dirty="0" smtClean="0"/>
          </a:p>
          <a:p>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Sync</a:t>
            </a:r>
            <a:endParaRPr lang="en-US" dirty="0"/>
          </a:p>
        </p:txBody>
      </p:sp>
      <p:sp>
        <p:nvSpPr>
          <p:cNvPr id="3" name="Text Placeholder 2"/>
          <p:cNvSpPr>
            <a:spLocks noGrp="1"/>
          </p:cNvSpPr>
          <p:nvPr>
            <p:ph type="body" sz="quarter" idx="10"/>
          </p:nvPr>
        </p:nvSpPr>
        <p:spPr/>
        <p:txBody>
          <a:bodyPr/>
          <a:lstStyle/>
          <a:p>
            <a:r>
              <a:rPr lang="en-US" dirty="0" smtClean="0"/>
              <a:t>Use sync rules when policy based flows are required</a:t>
            </a:r>
          </a:p>
          <a:p>
            <a:pPr lvl="1"/>
            <a:r>
              <a:rPr lang="en-US" dirty="0" smtClean="0"/>
              <a:t>Expected Rules Entries (EREs) are expensive</a:t>
            </a:r>
          </a:p>
          <a:p>
            <a:pPr lvl="1"/>
            <a:r>
              <a:rPr lang="en-US" dirty="0" smtClean="0"/>
              <a:t>Disable Detected Rules Entries (DREs) if possible</a:t>
            </a:r>
          </a:p>
          <a:p>
            <a:r>
              <a:rPr lang="en-US" dirty="0" smtClean="0"/>
              <a:t>Use scripted flow to maximize performance</a:t>
            </a:r>
          </a:p>
          <a:p>
            <a:r>
              <a:rPr lang="en-US" dirty="0" smtClean="0"/>
              <a:t>Sync is disk IO bound for performance</a:t>
            </a:r>
          </a:p>
          <a:p>
            <a:pPr lvl="0"/>
            <a:r>
              <a:rPr lang="en-US" dirty="0" smtClean="0"/>
              <a:t>Processors – Quality over Quantity</a:t>
            </a:r>
            <a:endParaRPr lang="en-US" sz="4000" dirty="0" smtClean="0"/>
          </a:p>
          <a:p>
            <a:pPr lvl="1"/>
            <a:r>
              <a:rPr lang="en-US" dirty="0" smtClean="0"/>
              <a:t>Fewer faster processors &gt; lots of slow ones</a:t>
            </a:r>
            <a:endParaRPr lang="en-US" sz="3600" dirty="0" smtClean="0"/>
          </a:p>
          <a:p>
            <a:pPr lvl="1"/>
            <a:endParaRPr lang="en-US" dirty="0" smtClean="0"/>
          </a:p>
          <a:p>
            <a:pPr lvl="1"/>
            <a:endParaRPr lang="en-US" dirty="0" smtClean="0"/>
          </a:p>
          <a:p>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Sync - SQL</a:t>
            </a:r>
            <a:endParaRPr lang="en-US" dirty="0"/>
          </a:p>
        </p:txBody>
      </p:sp>
      <p:sp>
        <p:nvSpPr>
          <p:cNvPr id="3" name="Text Placeholder 2"/>
          <p:cNvSpPr>
            <a:spLocks noGrp="1"/>
          </p:cNvSpPr>
          <p:nvPr>
            <p:ph type="body" sz="quarter" idx="10"/>
          </p:nvPr>
        </p:nvSpPr>
        <p:spPr/>
        <p:txBody>
          <a:bodyPr/>
          <a:lstStyle/>
          <a:p>
            <a:pPr lvl="0"/>
            <a:r>
              <a:rPr lang="en-US" dirty="0" smtClean="0"/>
              <a:t>Sync Engine database and log file are configured on separate drives</a:t>
            </a:r>
            <a:r>
              <a:rPr lang="en-US" b="1" i="1" dirty="0" smtClean="0"/>
              <a:t> </a:t>
            </a:r>
            <a:r>
              <a:rPr lang="en-US" dirty="0" smtClean="0"/>
              <a:t> </a:t>
            </a:r>
            <a:endParaRPr lang="en-US" sz="4000" dirty="0" smtClean="0"/>
          </a:p>
          <a:p>
            <a:pPr lvl="1"/>
            <a:r>
              <a:rPr lang="en-US" dirty="0" smtClean="0"/>
              <a:t>Database file pre-grown to 20 GB (10% unrestricted auto-growth) </a:t>
            </a:r>
            <a:endParaRPr lang="en-US" sz="3600" dirty="0" smtClean="0"/>
          </a:p>
          <a:p>
            <a:pPr lvl="1"/>
            <a:r>
              <a:rPr lang="en-US" dirty="0" smtClean="0"/>
              <a:t>Log file pre-grown to 10 GB (10% unrestricted </a:t>
            </a:r>
            <a:br>
              <a:rPr lang="en-US" dirty="0" smtClean="0"/>
            </a:br>
            <a:r>
              <a:rPr lang="en-US" dirty="0" smtClean="0"/>
              <a:t>auto-growth) </a:t>
            </a:r>
            <a:endParaRPr lang="en-US" sz="3600" dirty="0" smtClean="0"/>
          </a:p>
          <a:p>
            <a:pPr lvl="0"/>
            <a:r>
              <a:rPr lang="en-US" dirty="0" smtClean="0"/>
              <a:t>Memory (RAM) – Bigger is better</a:t>
            </a:r>
            <a:r>
              <a:rPr lang="en-US" b="1" i="1" dirty="0" smtClean="0"/>
              <a:t> </a:t>
            </a:r>
            <a:r>
              <a:rPr lang="en-US" dirty="0" smtClean="0"/>
              <a:t> </a:t>
            </a:r>
          </a:p>
          <a:p>
            <a:pPr lvl="0"/>
            <a:r>
              <a:rPr lang="en-US" dirty="0" smtClean="0"/>
              <a:t>Turn off automatic statistics updating – full scan status update job is configured to run every 5 hours</a:t>
            </a:r>
          </a:p>
          <a:p>
            <a:pPr lvl="1">
              <a:buNone/>
            </a:pPr>
            <a:endParaRPr lang="en-US" dirty="0" smtClean="0"/>
          </a:p>
          <a:p>
            <a:pPr lvl="1"/>
            <a:endParaRPr lang="en-US" dirty="0" smtClean="0"/>
          </a:p>
          <a:p>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Server deployment</a:t>
            </a:r>
            <a:endParaRPr lang="en-US" sz="80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381000" y="230188"/>
            <a:ext cx="8382000" cy="553998"/>
          </a:xfrm>
        </p:spPr>
        <p:txBody>
          <a:bodyPr vert="horz" wrap="square" lIns="0" tIns="0" rIns="0" bIns="0" rtlCol="0" anchor="t">
            <a:spAutoFit/>
          </a:bodyPr>
          <a:lstStyle/>
          <a:p>
            <a:r>
              <a:rPr sz="4000" dirty="0" smtClean="0"/>
              <a:t>Deployment</a:t>
            </a:r>
            <a:endParaRPr sz="4000" dirty="0"/>
          </a:p>
        </p:txBody>
      </p:sp>
      <p:sp>
        <p:nvSpPr>
          <p:cNvPr id="2" name="Text Placeholder 1"/>
          <p:cNvSpPr>
            <a:spLocks noGrp="1"/>
          </p:cNvSpPr>
          <p:nvPr>
            <p:ph type="body" sz="quarter" idx="10"/>
          </p:nvPr>
        </p:nvSpPr>
        <p:spPr bwMode="black"/>
        <p:txBody>
          <a:bodyPr/>
          <a:lstStyle/>
          <a:p>
            <a:r>
              <a:rPr lang="en-US" dirty="0" smtClean="0"/>
              <a:t>Get business process owner involved in validation of processes they own</a:t>
            </a:r>
          </a:p>
          <a:p>
            <a:r>
              <a:rPr lang="en-US" dirty="0" smtClean="0"/>
              <a:t>Leverage Sets and new MPR functionality to phase in new configuration</a:t>
            </a:r>
          </a:p>
          <a:p>
            <a:r>
              <a:rPr lang="en-US" dirty="0" smtClean="0"/>
              <a:t>Configuration Migration </a:t>
            </a:r>
            <a:r>
              <a:rPr lang="en-US" dirty="0" err="1" smtClean="0"/>
              <a:t>PowerShell</a:t>
            </a:r>
            <a:r>
              <a:rPr lang="en-US" dirty="0" smtClean="0"/>
              <a:t> </a:t>
            </a:r>
            <a:r>
              <a:rPr lang="en-US" dirty="0" err="1" smtClean="0"/>
              <a:t>cmdlets</a:t>
            </a:r>
            <a:r>
              <a:rPr lang="en-US" dirty="0" smtClean="0"/>
              <a:t> provide a mechanism for migrating staged configurations into production</a:t>
            </a:r>
          </a:p>
          <a:p>
            <a:r>
              <a:rPr lang="en-US" dirty="0" smtClean="0"/>
              <a:t>Realize that FIM has end user facing features – not just </a:t>
            </a:r>
            <a:r>
              <a:rPr lang="en-US" dirty="0" err="1" smtClean="0"/>
              <a:t>ITPro</a:t>
            </a:r>
            <a:r>
              <a:rPr lang="en-US" dirty="0" smtClean="0"/>
              <a:t> focused</a:t>
            </a:r>
          </a:p>
          <a:p>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3602484" y="1134180"/>
            <a:ext cx="5433036" cy="5396529"/>
          </a:xfrm>
          <a:prstGeom prst="roundRect">
            <a:avLst/>
          </a:prstGeom>
          <a:solidFill>
            <a:schemeClr val="bg1">
              <a:lumMod val="65000"/>
              <a:lumOff val="35000"/>
              <a:alpha val="4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3690174" y="1221539"/>
            <a:ext cx="5233884" cy="5184185"/>
          </a:xfrm>
          <a:prstGeom prst="roundRect">
            <a:avLst/>
          </a:prstGeom>
          <a:solidFill>
            <a:srgbClr val="FF0000">
              <a:alpha val="40000"/>
            </a:srgb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r" defTabSz="914099" fontAlgn="base">
              <a:spcBef>
                <a:spcPct val="0"/>
              </a:spcBef>
              <a:spcAft>
                <a:spcPct val="0"/>
              </a:spcAft>
            </a:pPr>
            <a:endParaRPr lang="en-US" sz="28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677108"/>
          </a:xfrm>
        </p:spPr>
        <p:txBody>
          <a:bodyPr/>
          <a:lstStyle/>
          <a:p>
            <a:r>
              <a:rPr lang="en-US" dirty="0" smtClean="0"/>
              <a:t>Configuration Migration</a:t>
            </a:r>
            <a:endParaRPr lang="en-US" dirty="0"/>
          </a:p>
        </p:txBody>
      </p:sp>
      <p:sp>
        <p:nvSpPr>
          <p:cNvPr id="3" name="Text Placeholder 2"/>
          <p:cNvSpPr>
            <a:spLocks noGrp="1"/>
          </p:cNvSpPr>
          <p:nvPr>
            <p:ph type="body" sz="quarter" idx="10"/>
          </p:nvPr>
        </p:nvSpPr>
        <p:spPr>
          <a:xfrm>
            <a:off x="381000" y="1411552"/>
            <a:ext cx="3249736" cy="4767670"/>
          </a:xfrm>
        </p:spPr>
        <p:txBody>
          <a:bodyPr/>
          <a:lstStyle/>
          <a:p>
            <a:r>
              <a:rPr lang="en-US" sz="2800" dirty="0" err="1" smtClean="0"/>
              <a:t>Config</a:t>
            </a:r>
            <a:r>
              <a:rPr lang="en-US" sz="2800" dirty="0" smtClean="0"/>
              <a:t> migration </a:t>
            </a:r>
            <a:r>
              <a:rPr lang="en-US" sz="2800" dirty="0" err="1" smtClean="0"/>
              <a:t>Powshell</a:t>
            </a:r>
            <a:r>
              <a:rPr lang="en-US" sz="2800" dirty="0" smtClean="0"/>
              <a:t> </a:t>
            </a:r>
            <a:r>
              <a:rPr lang="en-US" sz="2800" dirty="0" err="1" smtClean="0"/>
              <a:t>cmdlets</a:t>
            </a:r>
            <a:r>
              <a:rPr lang="en-US" sz="2800" dirty="0" smtClean="0"/>
              <a:t> now in RC1</a:t>
            </a:r>
          </a:p>
          <a:p>
            <a:r>
              <a:rPr lang="en-US" sz="2800" dirty="0" smtClean="0"/>
              <a:t>Observe object type precedence for import</a:t>
            </a:r>
          </a:p>
          <a:p>
            <a:pPr lvl="2"/>
            <a:r>
              <a:rPr lang="en-US" sz="2000" dirty="0" smtClean="0"/>
              <a:t>Schema </a:t>
            </a:r>
          </a:p>
          <a:p>
            <a:pPr lvl="2"/>
            <a:r>
              <a:rPr lang="en-US" sz="2000" dirty="0" smtClean="0"/>
              <a:t>Sync </a:t>
            </a:r>
            <a:r>
              <a:rPr lang="en-US" sz="2000" dirty="0" err="1" smtClean="0"/>
              <a:t>config</a:t>
            </a:r>
            <a:endParaRPr lang="en-US" sz="2000" dirty="0" smtClean="0"/>
          </a:p>
          <a:p>
            <a:pPr lvl="2"/>
            <a:r>
              <a:rPr lang="en-US" sz="2000" dirty="0" smtClean="0"/>
              <a:t>Data resources</a:t>
            </a:r>
          </a:p>
          <a:p>
            <a:pPr lvl="2"/>
            <a:r>
              <a:rPr lang="en-US" sz="2000" dirty="0" smtClean="0"/>
              <a:t>Policy </a:t>
            </a:r>
            <a:r>
              <a:rPr lang="en-US" sz="2000" dirty="0" err="1" smtClean="0"/>
              <a:t>config</a:t>
            </a:r>
            <a:endParaRPr lang="en-US" sz="2000" dirty="0" smtClean="0"/>
          </a:p>
          <a:p>
            <a:pPr lvl="2"/>
            <a:r>
              <a:rPr lang="en-US" sz="2000" dirty="0" smtClean="0"/>
              <a:t>Portal </a:t>
            </a:r>
            <a:r>
              <a:rPr lang="en-US" sz="2000" dirty="0" err="1" smtClean="0"/>
              <a:t>config</a:t>
            </a:r>
            <a:endParaRPr lang="en-US" sz="2000" dirty="0"/>
          </a:p>
        </p:txBody>
      </p:sp>
      <p:pic>
        <p:nvPicPr>
          <p:cNvPr id="6" name="Picture 5"/>
          <p:cNvPicPr>
            <a:picLocks noChangeAspect="1"/>
          </p:cNvPicPr>
          <p:nvPr/>
        </p:nvPicPr>
        <p:blipFill>
          <a:blip r:embed="rId3"/>
          <a:stretch>
            <a:fillRect/>
          </a:stretch>
        </p:blipFill>
        <p:spPr>
          <a:xfrm>
            <a:off x="3657717" y="1339401"/>
            <a:ext cx="5344546" cy="5210092"/>
          </a:xfrm>
          <a:prstGeom prst="rect">
            <a:avLst/>
          </a:prstGeom>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Scenarios</a:t>
            </a:r>
            <a:endParaRPr lang="en-US" sz="8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p:txBody>
          <a:bodyPr vert="horz" wrap="square" lIns="0" tIns="0" rIns="0" bIns="0" rtlCol="0" anchor="t">
            <a:spAutoFit/>
          </a:bodyPr>
          <a:lstStyle/>
          <a:p>
            <a:r>
              <a:rPr sz="4000" dirty="0" smtClean="0"/>
              <a:t>MSIT Implementation of Password Reset</a:t>
            </a:r>
            <a:endParaRPr sz="4000" dirty="0"/>
          </a:p>
        </p:txBody>
      </p:sp>
      <p:sp>
        <p:nvSpPr>
          <p:cNvPr id="2" name="Text Placeholder 1"/>
          <p:cNvSpPr>
            <a:spLocks noGrp="1"/>
          </p:cNvSpPr>
          <p:nvPr>
            <p:ph type="body" sz="quarter" idx="10"/>
          </p:nvPr>
        </p:nvSpPr>
        <p:spPr bwMode="black"/>
        <p:txBody>
          <a:bodyPr/>
          <a:lstStyle/>
          <a:p>
            <a:r>
              <a:rPr lang="en-US" dirty="0" smtClean="0"/>
              <a:t>Client components deployed  via System Center Configuration Manager </a:t>
            </a:r>
          </a:p>
          <a:p>
            <a:r>
              <a:rPr lang="en-US" dirty="0" smtClean="0"/>
              <a:t>Available via Windows Logon and </a:t>
            </a:r>
            <a:br>
              <a:rPr lang="en-US" dirty="0" smtClean="0"/>
            </a:br>
            <a:r>
              <a:rPr lang="en-US" dirty="0" smtClean="0"/>
              <a:t>FIM 2010 Portal</a:t>
            </a:r>
          </a:p>
          <a:p>
            <a:r>
              <a:rPr lang="en-US" dirty="0" smtClean="0"/>
              <a:t>42 customized questions (14 required)</a:t>
            </a:r>
          </a:p>
          <a:p>
            <a:pPr lvl="1"/>
            <a:r>
              <a:rPr lang="en-US" dirty="0" smtClean="0"/>
              <a:t>Minimum of 14 responses required</a:t>
            </a:r>
          </a:p>
          <a:p>
            <a:pPr lvl="1"/>
            <a:r>
              <a:rPr lang="en-US" dirty="0" smtClean="0"/>
              <a:t>For reset 10 random question from registered answers 6 correct to pass</a:t>
            </a:r>
          </a:p>
          <a:p>
            <a:r>
              <a:rPr lang="en-US" dirty="0" smtClean="0"/>
              <a:t>Connected to multiple Forests</a:t>
            </a:r>
          </a:p>
          <a:p>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Agenda</a:t>
            </a:r>
            <a:endParaRPr lang="en-US" dirty="0"/>
          </a:p>
        </p:txBody>
      </p:sp>
      <p:sp>
        <p:nvSpPr>
          <p:cNvPr id="2" name="Text Placeholder 1"/>
          <p:cNvSpPr>
            <a:spLocks noGrp="1"/>
          </p:cNvSpPr>
          <p:nvPr>
            <p:ph type="body" sz="quarter" idx="10"/>
          </p:nvPr>
        </p:nvSpPr>
        <p:spPr bwMode="black">
          <a:xfrm>
            <a:off x="405713" y="1374481"/>
            <a:ext cx="9665043" cy="2210862"/>
          </a:xfrm>
        </p:spPr>
        <p:txBody>
          <a:bodyPr/>
          <a:lstStyle/>
          <a:p>
            <a:r>
              <a:rPr lang="en-US" dirty="0" smtClean="0"/>
              <a:t>Goals</a:t>
            </a:r>
          </a:p>
          <a:p>
            <a:r>
              <a:rPr lang="en-US" dirty="0" smtClean="0"/>
              <a:t>Business case</a:t>
            </a:r>
          </a:p>
          <a:p>
            <a:r>
              <a:rPr lang="en-US" dirty="0" smtClean="0"/>
              <a:t>MSIT’s technical requirements</a:t>
            </a:r>
          </a:p>
          <a:p>
            <a:r>
              <a:rPr lang="en-US" dirty="0" smtClean="0"/>
              <a:t>Defining business processes</a:t>
            </a:r>
          </a:p>
          <a:p>
            <a:r>
              <a:rPr lang="en-US" dirty="0" smtClean="0"/>
              <a:t>Server deployment</a:t>
            </a:r>
          </a:p>
          <a:p>
            <a:r>
              <a:rPr lang="en-US" dirty="0" smtClean="0"/>
              <a:t>Forefront Identity Manager (FIM 2010) Solutions</a:t>
            </a:r>
          </a:p>
          <a:p>
            <a:r>
              <a:rPr lang="en-US" dirty="0" smtClean="0"/>
              <a:t>MSIT’s best practices</a:t>
            </a:r>
          </a:p>
          <a:p>
            <a:r>
              <a:rPr lang="en-US" dirty="0" smtClean="0"/>
              <a:t>Futures</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Rounded Rectangle 179"/>
          <p:cNvSpPr/>
          <p:nvPr/>
        </p:nvSpPr>
        <p:spPr bwMode="auto">
          <a:xfrm>
            <a:off x="162046" y="509286"/>
            <a:ext cx="8819909" cy="4653023"/>
          </a:xfrm>
          <a:prstGeom prst="roundRect">
            <a:avLst>
              <a:gd name="adj" fmla="val 14652"/>
            </a:avLst>
          </a:prstGeom>
          <a:gradFill flip="none" rotWithShape="1">
            <a:gsLst>
              <a:gs pos="0">
                <a:schemeClr val="tx1">
                  <a:alpha val="13000"/>
                </a:schemeClr>
              </a:gs>
              <a:gs pos="100000">
                <a:srgbClr val="000000">
                  <a:alpha val="0"/>
                </a:srgbClr>
              </a:gs>
            </a:gsLst>
            <a:lin ang="5400000" scaled="1"/>
            <a:tileRect/>
          </a:gradFill>
          <a:ln w="9525">
            <a:noFill/>
            <a:miter lim="800000"/>
            <a:headEnd/>
            <a:tailEnd/>
          </a:ln>
          <a:effectLst/>
        </p:spPr>
        <p:txBody>
          <a:bodyPr wrap="square" lIns="91440" tIns="45720" rIns="91440" bIns="91440" anchor="t" anchorCtr="0"/>
          <a:lstStyle/>
          <a:p>
            <a:pPr algn="ctr" fontAlgn="base">
              <a:spcBef>
                <a:spcPct val="0"/>
              </a:spcBef>
              <a:spcAft>
                <a:spcPct val="0"/>
              </a:spcAft>
            </a:pPr>
            <a:endParaRPr lang="en-US" sz="2400" dirty="0" smtClean="0">
              <a:solidFill>
                <a:schemeClr val="tx1"/>
              </a:solidFill>
              <a:latin typeface="Calibri" pitchFamily="34" charset="0"/>
              <a:ea typeface="Calibri" pitchFamily="34" charset="0"/>
              <a:cs typeface="Times New Roman" pitchFamily="18" charset="0"/>
            </a:endParaRPr>
          </a:p>
        </p:txBody>
      </p:sp>
      <p:sp>
        <p:nvSpPr>
          <p:cNvPr id="66" name="Rectangle 65"/>
          <p:cNvSpPr/>
          <p:nvPr/>
        </p:nvSpPr>
        <p:spPr bwMode="auto">
          <a:xfrm>
            <a:off x="0" y="1362620"/>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67" name="Rectangle 66"/>
          <p:cNvSpPr/>
          <p:nvPr/>
        </p:nvSpPr>
        <p:spPr bwMode="auto">
          <a:xfrm>
            <a:off x="0" y="4593886"/>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68" name="Rectangle 67"/>
          <p:cNvSpPr/>
          <p:nvPr/>
        </p:nvSpPr>
        <p:spPr bwMode="auto">
          <a:xfrm>
            <a:off x="0" y="2978253"/>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72" name="TextBox 171"/>
          <p:cNvSpPr txBox="1"/>
          <p:nvPr/>
        </p:nvSpPr>
        <p:spPr>
          <a:xfrm>
            <a:off x="1892461" y="625033"/>
            <a:ext cx="5359079" cy="584761"/>
          </a:xfrm>
          <a:prstGeom prst="rect">
            <a:avLst/>
          </a:prstGeom>
          <a:noFill/>
        </p:spPr>
        <p:txBody>
          <a:bodyPr wrap="square" lIns="91427" tIns="45713" rIns="91427" bIns="45713" rtlCol="0">
            <a:spAutoFit/>
          </a:bodyPr>
          <a:lstStyle/>
          <a:p>
            <a:pPr algn="ctr"/>
            <a:r>
              <a:rPr lang="en-US" sz="3200" b="1" dirty="0" smtClean="0">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rPr>
              <a:t>FIM 2010 Deployment in MSIT</a:t>
            </a:r>
            <a:endParaRPr lang="en-US" sz="3200" b="1" dirty="0">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endParaRPr>
          </a:p>
        </p:txBody>
      </p:sp>
      <p:sp>
        <p:nvSpPr>
          <p:cNvPr id="159" name="TextBox 158"/>
          <p:cNvSpPr txBox="1"/>
          <p:nvPr/>
        </p:nvSpPr>
        <p:spPr>
          <a:xfrm>
            <a:off x="69450" y="2281723"/>
            <a:ext cx="1699962" cy="461651"/>
          </a:xfrm>
          <a:prstGeom prst="rect">
            <a:avLst/>
          </a:prstGeom>
          <a:noFill/>
        </p:spPr>
        <p:txBody>
          <a:bodyPr wrap="square" lIns="91427" tIns="45713" rIns="91427" bIns="45713" rtlCol="0">
            <a:spAutoFit/>
          </a:bodyPr>
          <a:lstStyle/>
          <a:p>
            <a:pPr algn="ctr"/>
            <a:r>
              <a:rPr lang="en-US" sz="1200" dirty="0" smtClean="0"/>
              <a:t>Password Reset User- </a:t>
            </a:r>
            <a:br>
              <a:rPr lang="en-US" sz="1200" dirty="0" smtClean="0"/>
            </a:br>
            <a:r>
              <a:rPr lang="en-US" sz="1200" dirty="0" smtClean="0"/>
              <a:t>Windows Logon</a:t>
            </a:r>
            <a:endParaRPr lang="en-US" sz="1200" dirty="0"/>
          </a:p>
        </p:txBody>
      </p:sp>
      <p:sp>
        <p:nvSpPr>
          <p:cNvPr id="178" name="TextBox 177"/>
          <p:cNvSpPr txBox="1"/>
          <p:nvPr/>
        </p:nvSpPr>
        <p:spPr>
          <a:xfrm>
            <a:off x="227264" y="5615439"/>
            <a:ext cx="1315014" cy="276985"/>
          </a:xfrm>
          <a:prstGeom prst="rect">
            <a:avLst/>
          </a:prstGeom>
          <a:noFill/>
        </p:spPr>
        <p:txBody>
          <a:bodyPr wrap="none" lIns="91427" tIns="45713" rIns="91427" bIns="45713" rtlCol="0">
            <a:spAutoFit/>
          </a:bodyPr>
          <a:lstStyle/>
          <a:p>
            <a:pPr algn="ctr"/>
            <a:r>
              <a:rPr lang="en-US" sz="1200" dirty="0" smtClean="0"/>
              <a:t>ILM Administrator</a:t>
            </a:r>
            <a:endParaRPr lang="en-US" sz="1200" dirty="0"/>
          </a:p>
        </p:txBody>
      </p:sp>
      <p:sp>
        <p:nvSpPr>
          <p:cNvPr id="179" name="TextBox 178"/>
          <p:cNvSpPr txBox="1"/>
          <p:nvPr/>
        </p:nvSpPr>
        <p:spPr>
          <a:xfrm>
            <a:off x="565876" y="3986262"/>
            <a:ext cx="744088" cy="276985"/>
          </a:xfrm>
          <a:prstGeom prst="rect">
            <a:avLst/>
          </a:prstGeom>
          <a:noFill/>
        </p:spPr>
        <p:txBody>
          <a:bodyPr wrap="none" lIns="91427" tIns="45713" rIns="91427" bIns="45713" rtlCol="0">
            <a:spAutoFit/>
          </a:bodyPr>
          <a:lstStyle/>
          <a:p>
            <a:pPr algn="ctr"/>
            <a:r>
              <a:rPr lang="en-US" sz="1200" dirty="0" smtClean="0"/>
              <a:t>ILM User</a:t>
            </a:r>
            <a:endParaRPr lang="en-US" sz="1200" dirty="0"/>
          </a:p>
        </p:txBody>
      </p:sp>
      <p:sp>
        <p:nvSpPr>
          <p:cNvPr id="69" name="Rounded Rectangle 68"/>
          <p:cNvSpPr/>
          <p:nvPr/>
        </p:nvSpPr>
        <p:spPr bwMode="auto">
          <a:xfrm>
            <a:off x="2291786" y="1527860"/>
            <a:ext cx="3240911" cy="2058364"/>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FIM 2010 (Password Reset)</a:t>
            </a:r>
            <a:endParaRPr lang="en-US" sz="2000" dirty="0">
              <a:solidFill>
                <a:schemeClr val="tx1"/>
              </a:solidFill>
            </a:endParaRPr>
          </a:p>
        </p:txBody>
      </p:sp>
      <p:sp>
        <p:nvSpPr>
          <p:cNvPr id="70" name="Rounded Rectangle 69"/>
          <p:cNvSpPr/>
          <p:nvPr/>
        </p:nvSpPr>
        <p:spPr bwMode="auto">
          <a:xfrm>
            <a:off x="2291786" y="3752128"/>
            <a:ext cx="3240911" cy="2058364"/>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ILM 2007 (Users)</a:t>
            </a:r>
            <a:endParaRPr lang="en-US" sz="2000" dirty="0">
              <a:solidFill>
                <a:schemeClr val="tx1"/>
              </a:solidFill>
            </a:endParaRPr>
          </a:p>
        </p:txBody>
      </p:sp>
      <p:sp>
        <p:nvSpPr>
          <p:cNvPr id="71" name="Rounded Rectangle 70"/>
          <p:cNvSpPr/>
          <p:nvPr/>
        </p:nvSpPr>
        <p:spPr bwMode="auto">
          <a:xfrm>
            <a:off x="5660020" y="1527860"/>
            <a:ext cx="3240911" cy="4282632"/>
          </a:xfrm>
          <a:prstGeom prst="roundRect">
            <a:avLst>
              <a:gd name="adj" fmla="val 11667"/>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Active Directory</a:t>
            </a:r>
            <a:endParaRPr lang="en-US" sz="2000" dirty="0">
              <a:solidFill>
                <a:schemeClr val="tx1"/>
              </a:solidFill>
            </a:endParaRPr>
          </a:p>
        </p:txBody>
      </p:sp>
      <p:sp>
        <p:nvSpPr>
          <p:cNvPr id="81" name="TextBox 80"/>
          <p:cNvSpPr txBox="1"/>
          <p:nvPr/>
        </p:nvSpPr>
        <p:spPr>
          <a:xfrm>
            <a:off x="2484497" y="2910369"/>
            <a:ext cx="824110" cy="461651"/>
          </a:xfrm>
          <a:prstGeom prst="rect">
            <a:avLst/>
          </a:prstGeom>
          <a:noFill/>
        </p:spPr>
        <p:txBody>
          <a:bodyPr wrap="none" lIns="91427" tIns="45713" rIns="91427" bIns="45713" rtlCol="0">
            <a:spAutoFit/>
          </a:bodyPr>
          <a:lstStyle/>
          <a:p>
            <a:pPr algn="ctr"/>
            <a:r>
              <a:rPr lang="en-US" sz="1200" dirty="0" smtClean="0"/>
              <a:t>Portal and</a:t>
            </a:r>
            <a:br>
              <a:rPr lang="en-US" sz="1200" dirty="0" smtClean="0"/>
            </a:br>
            <a:r>
              <a:rPr lang="en-US" sz="1200" dirty="0" smtClean="0"/>
              <a:t> Service</a:t>
            </a:r>
            <a:endParaRPr lang="en-US" sz="1200" dirty="0"/>
          </a:p>
        </p:txBody>
      </p:sp>
      <p:sp>
        <p:nvSpPr>
          <p:cNvPr id="82" name="TextBox 81"/>
          <p:cNvSpPr txBox="1"/>
          <p:nvPr/>
        </p:nvSpPr>
        <p:spPr>
          <a:xfrm>
            <a:off x="3730250" y="3316290"/>
            <a:ext cx="423488" cy="276985"/>
          </a:xfrm>
          <a:prstGeom prst="rect">
            <a:avLst/>
          </a:prstGeom>
          <a:noFill/>
        </p:spPr>
        <p:txBody>
          <a:bodyPr wrap="none" lIns="91427" tIns="45713" rIns="91427" bIns="45713" rtlCol="0">
            <a:spAutoFit/>
          </a:bodyPr>
          <a:lstStyle/>
          <a:p>
            <a:r>
              <a:rPr lang="en-US" sz="1200" dirty="0" smtClean="0"/>
              <a:t>SQL</a:t>
            </a:r>
            <a:endParaRPr lang="en-US" sz="1200" dirty="0"/>
          </a:p>
        </p:txBody>
      </p:sp>
      <p:sp>
        <p:nvSpPr>
          <p:cNvPr id="83" name="TextBox 82"/>
          <p:cNvSpPr txBox="1"/>
          <p:nvPr/>
        </p:nvSpPr>
        <p:spPr>
          <a:xfrm>
            <a:off x="4280258" y="2910369"/>
            <a:ext cx="1309691" cy="276985"/>
          </a:xfrm>
          <a:prstGeom prst="rect">
            <a:avLst/>
          </a:prstGeom>
          <a:noFill/>
        </p:spPr>
        <p:txBody>
          <a:bodyPr wrap="none" lIns="91427" tIns="45713" rIns="91427" bIns="45713" rtlCol="0">
            <a:spAutoFit/>
          </a:bodyPr>
          <a:lstStyle/>
          <a:p>
            <a:r>
              <a:rPr lang="en-US" sz="1200" dirty="0" smtClean="0"/>
              <a:t>Sync Engine + SQL</a:t>
            </a:r>
            <a:endParaRPr lang="en-US" sz="1200" dirty="0"/>
          </a:p>
        </p:txBody>
      </p:sp>
      <p:cxnSp>
        <p:nvCxnSpPr>
          <p:cNvPr id="88" name="Straight Connector 87"/>
          <p:cNvCxnSpPr/>
          <p:nvPr/>
        </p:nvCxnSpPr>
        <p:spPr>
          <a:xfrm>
            <a:off x="3102015" y="2407534"/>
            <a:ext cx="1632031"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9" name="Straight Connector 88"/>
          <p:cNvCxnSpPr>
            <a:endCxn id="72" idx="1"/>
          </p:cNvCxnSpPr>
          <p:nvPr/>
        </p:nvCxnSpPr>
        <p:spPr>
          <a:xfrm>
            <a:off x="3080795" y="2502059"/>
            <a:ext cx="562084" cy="420826"/>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Group 168"/>
          <p:cNvGrpSpPr/>
          <p:nvPr/>
        </p:nvGrpSpPr>
        <p:grpSpPr>
          <a:xfrm>
            <a:off x="4672026" y="2045624"/>
            <a:ext cx="514886" cy="800934"/>
            <a:chOff x="4343400" y="2209800"/>
            <a:chExt cx="777256" cy="1066800"/>
          </a:xfrm>
        </p:grpSpPr>
        <p:pic>
          <p:nvPicPr>
            <p:cNvPr id="78" name="Picture 105" descr="Server"/>
            <p:cNvPicPr>
              <a:picLocks noChangeAspect="1" noChangeArrowheads="1"/>
            </p:cNvPicPr>
            <p:nvPr/>
          </p:nvPicPr>
          <p:blipFill>
            <a:blip r:embed="rId3"/>
            <a:srcRect/>
            <a:stretch>
              <a:fillRect/>
            </a:stretch>
          </p:blipFill>
          <p:spPr bwMode="auto">
            <a:xfrm>
              <a:off x="4343400" y="2209800"/>
              <a:ext cx="719137" cy="1060450"/>
            </a:xfrm>
            <a:prstGeom prst="rect">
              <a:avLst/>
            </a:prstGeom>
            <a:noFill/>
            <a:ln w="9525">
              <a:noFill/>
              <a:miter lim="800000"/>
              <a:headEnd/>
              <a:tailEnd/>
            </a:ln>
          </p:spPr>
        </p:pic>
        <p:pic>
          <p:nvPicPr>
            <p:cNvPr id="79" name="Picture 2" descr="Database blue"/>
            <p:cNvPicPr>
              <a:picLocks noChangeAspect="1" noChangeArrowheads="1"/>
            </p:cNvPicPr>
            <p:nvPr/>
          </p:nvPicPr>
          <p:blipFill>
            <a:blip r:embed="rId4" cstate="print"/>
            <a:srcRect/>
            <a:stretch>
              <a:fillRect/>
            </a:stretch>
          </p:blipFill>
          <p:spPr bwMode="auto">
            <a:xfrm>
              <a:off x="4800600" y="2892118"/>
              <a:ext cx="320056" cy="384482"/>
            </a:xfrm>
            <a:prstGeom prst="rect">
              <a:avLst/>
            </a:prstGeom>
            <a:noFill/>
            <a:ln w="9525">
              <a:noFill/>
              <a:miter lim="800000"/>
              <a:headEnd/>
              <a:tailEnd/>
            </a:ln>
          </p:spPr>
        </p:pic>
        <p:pic>
          <p:nvPicPr>
            <p:cNvPr id="80" name="Picture 7"/>
            <p:cNvPicPr>
              <a:picLocks noChangeAspect="1" noChangeArrowheads="1"/>
            </p:cNvPicPr>
            <p:nvPr/>
          </p:nvPicPr>
          <p:blipFill>
            <a:blip r:embed="rId5"/>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pic>
        <p:nvPicPr>
          <p:cNvPr id="72" name="Picture 85" descr="Server SQL database"/>
          <p:cNvPicPr>
            <a:picLocks noChangeAspect="1" noChangeArrowheads="1"/>
          </p:cNvPicPr>
          <p:nvPr/>
        </p:nvPicPr>
        <p:blipFill>
          <a:blip r:embed="rId6"/>
          <a:srcRect/>
          <a:stretch>
            <a:fillRect/>
          </a:stretch>
        </p:blipFill>
        <p:spPr bwMode="auto">
          <a:xfrm>
            <a:off x="3642879" y="2523609"/>
            <a:ext cx="538724" cy="798551"/>
          </a:xfrm>
          <a:prstGeom prst="rect">
            <a:avLst/>
          </a:prstGeom>
          <a:noFill/>
          <a:ln w="9525">
            <a:noFill/>
            <a:miter lim="800000"/>
            <a:headEnd/>
            <a:tailEnd/>
          </a:ln>
        </p:spPr>
      </p:pic>
      <p:grpSp>
        <p:nvGrpSpPr>
          <p:cNvPr id="3" name="Group 9"/>
          <p:cNvGrpSpPr/>
          <p:nvPr/>
        </p:nvGrpSpPr>
        <p:grpSpPr>
          <a:xfrm>
            <a:off x="2678611" y="2043035"/>
            <a:ext cx="476386" cy="800934"/>
            <a:chOff x="6477000" y="1143000"/>
            <a:chExt cx="719137" cy="1066800"/>
          </a:xfrm>
        </p:grpSpPr>
        <p:pic>
          <p:nvPicPr>
            <p:cNvPr id="74" name="Picture 105" descr="Server"/>
            <p:cNvPicPr>
              <a:picLocks noChangeAspect="1" noChangeArrowheads="1"/>
            </p:cNvPicPr>
            <p:nvPr/>
          </p:nvPicPr>
          <p:blipFill>
            <a:blip r:embed="rId3"/>
            <a:srcRect/>
            <a:stretch>
              <a:fillRect/>
            </a:stretch>
          </p:blipFill>
          <p:spPr bwMode="auto">
            <a:xfrm>
              <a:off x="6477000" y="1143000"/>
              <a:ext cx="719137" cy="1060450"/>
            </a:xfrm>
            <a:prstGeom prst="rect">
              <a:avLst/>
            </a:prstGeom>
            <a:noFill/>
            <a:ln w="9525">
              <a:noFill/>
              <a:miter lim="800000"/>
              <a:headEnd/>
              <a:tailEnd/>
            </a:ln>
          </p:spPr>
        </p:pic>
        <p:pic>
          <p:nvPicPr>
            <p:cNvPr id="76" name="Picture 5"/>
            <p:cNvPicPr>
              <a:picLocks noChangeAspect="1" noChangeArrowheads="1"/>
            </p:cNvPicPr>
            <p:nvPr/>
          </p:nvPicPr>
          <p:blipFill>
            <a:blip r:embed="rId7"/>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93" name="TextBox 92"/>
          <p:cNvSpPr txBox="1"/>
          <p:nvPr/>
        </p:nvSpPr>
        <p:spPr>
          <a:xfrm>
            <a:off x="2584663" y="5362966"/>
            <a:ext cx="701769" cy="276985"/>
          </a:xfrm>
          <a:prstGeom prst="rect">
            <a:avLst/>
          </a:prstGeom>
          <a:noFill/>
        </p:spPr>
        <p:txBody>
          <a:bodyPr wrap="none" lIns="91427" tIns="45713" rIns="91427" bIns="45713" rtlCol="0">
            <a:spAutoFit/>
          </a:bodyPr>
          <a:lstStyle/>
          <a:p>
            <a:r>
              <a:rPr lang="en-US" sz="1200" dirty="0" smtClean="0"/>
              <a:t>HR Feed</a:t>
            </a:r>
            <a:endParaRPr lang="en-US" sz="1200" dirty="0"/>
          </a:p>
        </p:txBody>
      </p:sp>
      <p:cxnSp>
        <p:nvCxnSpPr>
          <p:cNvPr id="108" name="Straight Connector 107"/>
          <p:cNvCxnSpPr/>
          <p:nvPr/>
        </p:nvCxnSpPr>
        <p:spPr>
          <a:xfrm>
            <a:off x="2895600" y="4828570"/>
            <a:ext cx="1632031"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2" name="Picture 86" descr="Server RTC"/>
          <p:cNvPicPr>
            <a:picLocks noChangeAspect="1" noChangeArrowheads="1"/>
          </p:cNvPicPr>
          <p:nvPr/>
        </p:nvPicPr>
        <p:blipFill>
          <a:blip r:embed="rId8"/>
          <a:srcRect/>
          <a:stretch>
            <a:fillRect/>
          </a:stretch>
        </p:blipFill>
        <p:spPr bwMode="auto">
          <a:xfrm>
            <a:off x="2678611" y="4481146"/>
            <a:ext cx="567328" cy="802126"/>
          </a:xfrm>
          <a:prstGeom prst="rect">
            <a:avLst/>
          </a:prstGeom>
          <a:noFill/>
          <a:ln w="9525">
            <a:noFill/>
            <a:miter lim="800000"/>
            <a:headEnd/>
            <a:tailEnd/>
          </a:ln>
        </p:spPr>
      </p:pic>
      <p:grpSp>
        <p:nvGrpSpPr>
          <p:cNvPr id="4" name="Group 173"/>
          <p:cNvGrpSpPr/>
          <p:nvPr/>
        </p:nvGrpSpPr>
        <p:grpSpPr>
          <a:xfrm>
            <a:off x="4585750" y="4482338"/>
            <a:ext cx="514886" cy="800934"/>
            <a:chOff x="4343400" y="2209800"/>
            <a:chExt cx="777256" cy="1066800"/>
          </a:xfrm>
        </p:grpSpPr>
        <p:pic>
          <p:nvPicPr>
            <p:cNvPr id="96" name="Picture 105" descr="Server"/>
            <p:cNvPicPr>
              <a:picLocks noChangeAspect="1" noChangeArrowheads="1"/>
            </p:cNvPicPr>
            <p:nvPr/>
          </p:nvPicPr>
          <p:blipFill>
            <a:blip r:embed="rId3"/>
            <a:srcRect/>
            <a:stretch>
              <a:fillRect/>
            </a:stretch>
          </p:blipFill>
          <p:spPr bwMode="auto">
            <a:xfrm>
              <a:off x="4343400" y="2209800"/>
              <a:ext cx="719137" cy="1060450"/>
            </a:xfrm>
            <a:prstGeom prst="rect">
              <a:avLst/>
            </a:prstGeom>
            <a:noFill/>
            <a:ln w="9525">
              <a:noFill/>
              <a:miter lim="800000"/>
              <a:headEnd/>
              <a:tailEnd/>
            </a:ln>
          </p:spPr>
        </p:pic>
        <p:pic>
          <p:nvPicPr>
            <p:cNvPr id="97" name="Picture 2" descr="Database blue"/>
            <p:cNvPicPr>
              <a:picLocks noChangeAspect="1" noChangeArrowheads="1"/>
            </p:cNvPicPr>
            <p:nvPr/>
          </p:nvPicPr>
          <p:blipFill>
            <a:blip r:embed="rId4" cstate="print"/>
            <a:srcRect/>
            <a:stretch>
              <a:fillRect/>
            </a:stretch>
          </p:blipFill>
          <p:spPr bwMode="auto">
            <a:xfrm>
              <a:off x="4800600" y="2892118"/>
              <a:ext cx="320056" cy="384482"/>
            </a:xfrm>
            <a:prstGeom prst="rect">
              <a:avLst/>
            </a:prstGeom>
            <a:noFill/>
            <a:ln w="9525">
              <a:noFill/>
              <a:miter lim="800000"/>
              <a:headEnd/>
              <a:tailEnd/>
            </a:ln>
          </p:spPr>
        </p:pic>
        <p:pic>
          <p:nvPicPr>
            <p:cNvPr id="101" name="Picture 7"/>
            <p:cNvPicPr>
              <a:picLocks noChangeAspect="1" noChangeArrowheads="1"/>
            </p:cNvPicPr>
            <p:nvPr/>
          </p:nvPicPr>
          <p:blipFill>
            <a:blip r:embed="rId5"/>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grpSp>
        <p:nvGrpSpPr>
          <p:cNvPr id="5" name="Group 161"/>
          <p:cNvGrpSpPr/>
          <p:nvPr/>
        </p:nvGrpSpPr>
        <p:grpSpPr>
          <a:xfrm>
            <a:off x="4356911" y="4481146"/>
            <a:ext cx="476386" cy="800934"/>
            <a:chOff x="2057400" y="1066800"/>
            <a:chExt cx="719137" cy="1066800"/>
          </a:xfrm>
        </p:grpSpPr>
        <p:pic>
          <p:nvPicPr>
            <p:cNvPr id="106" name="Picture 105" descr="Server"/>
            <p:cNvPicPr>
              <a:picLocks noChangeAspect="1" noChangeArrowheads="1"/>
            </p:cNvPicPr>
            <p:nvPr/>
          </p:nvPicPr>
          <p:blipFill>
            <a:blip r:embed="rId3"/>
            <a:srcRect/>
            <a:stretch>
              <a:fillRect/>
            </a:stretch>
          </p:blipFill>
          <p:spPr bwMode="auto">
            <a:xfrm>
              <a:off x="2057400" y="1066800"/>
              <a:ext cx="719137" cy="1060450"/>
            </a:xfrm>
            <a:prstGeom prst="rect">
              <a:avLst/>
            </a:prstGeom>
            <a:noFill/>
            <a:ln w="9525">
              <a:noFill/>
              <a:miter lim="800000"/>
              <a:headEnd/>
              <a:tailEnd/>
            </a:ln>
          </p:spPr>
        </p:pic>
        <p:pic>
          <p:nvPicPr>
            <p:cNvPr id="107" name="Picture 7"/>
            <p:cNvPicPr>
              <a:picLocks noChangeAspect="1" noChangeArrowheads="1"/>
            </p:cNvPicPr>
            <p:nvPr/>
          </p:nvPicPr>
          <p:blipFill>
            <a:blip r:embed="rId5"/>
            <a:srcRect/>
            <a:stretch>
              <a:fillRect/>
            </a:stretch>
          </p:blipFill>
          <p:spPr bwMode="auto">
            <a:xfrm>
              <a:off x="2377603" y="1857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110" name="Isosceles Triangle 109"/>
          <p:cNvSpPr/>
          <p:nvPr/>
        </p:nvSpPr>
        <p:spPr>
          <a:xfrm>
            <a:off x="6255116" y="2450343"/>
            <a:ext cx="915353" cy="800934"/>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sp>
        <p:nvSpPr>
          <p:cNvPr id="111" name="TextBox 110"/>
          <p:cNvSpPr txBox="1"/>
          <p:nvPr/>
        </p:nvSpPr>
        <p:spPr>
          <a:xfrm>
            <a:off x="7938670" y="4319903"/>
            <a:ext cx="846516" cy="654011"/>
          </a:xfrm>
          <a:prstGeom prst="rect">
            <a:avLst/>
          </a:prstGeom>
          <a:noFill/>
        </p:spPr>
        <p:txBody>
          <a:bodyPr wrap="square" lIns="91427" tIns="45713" rIns="91427" bIns="45713" rtlCol="0">
            <a:spAutoFit/>
          </a:bodyPr>
          <a:lstStyle/>
          <a:p>
            <a:r>
              <a:rPr lang="en-US" sz="1400" b="1" dirty="0" smtClean="0"/>
              <a:t>Forest2</a:t>
            </a:r>
          </a:p>
          <a:p>
            <a:r>
              <a:rPr lang="en-US" sz="1050" dirty="0" smtClean="0"/>
              <a:t>Domain1</a:t>
            </a:r>
          </a:p>
          <a:p>
            <a:r>
              <a:rPr lang="en-US" sz="1200" dirty="0" smtClean="0"/>
              <a:t>	</a:t>
            </a:r>
            <a:endParaRPr lang="en-US" sz="1200" dirty="0"/>
          </a:p>
        </p:txBody>
      </p:sp>
      <p:sp>
        <p:nvSpPr>
          <p:cNvPr id="112" name="TextBox 111"/>
          <p:cNvSpPr txBox="1"/>
          <p:nvPr/>
        </p:nvSpPr>
        <p:spPr>
          <a:xfrm>
            <a:off x="7938670" y="2282641"/>
            <a:ext cx="846516" cy="1300342"/>
          </a:xfrm>
          <a:prstGeom prst="rect">
            <a:avLst/>
          </a:prstGeom>
          <a:noFill/>
        </p:spPr>
        <p:txBody>
          <a:bodyPr wrap="square" lIns="91427" tIns="45713" rIns="91427" bIns="45713" rtlCol="0">
            <a:spAutoFit/>
          </a:bodyPr>
          <a:lstStyle/>
          <a:p>
            <a:r>
              <a:rPr lang="en-US" sz="1400" b="1" dirty="0" smtClean="0"/>
              <a:t>Forest1</a:t>
            </a:r>
          </a:p>
          <a:p>
            <a:r>
              <a:rPr lang="en-US" sz="1050" dirty="0" smtClean="0"/>
              <a:t>Domain1</a:t>
            </a:r>
          </a:p>
          <a:p>
            <a:r>
              <a:rPr lang="en-US" sz="1050" dirty="0" smtClean="0"/>
              <a:t>Domain2</a:t>
            </a:r>
          </a:p>
          <a:p>
            <a:r>
              <a:rPr lang="en-US" sz="1050" dirty="0" smtClean="0"/>
              <a:t>Domain3</a:t>
            </a:r>
          </a:p>
          <a:p>
            <a:r>
              <a:rPr lang="en-US" sz="1050" dirty="0" smtClean="0"/>
              <a:t>Domain4</a:t>
            </a:r>
          </a:p>
          <a:p>
            <a:r>
              <a:rPr lang="en-US" sz="1050" dirty="0" smtClean="0"/>
              <a:t>Domain5</a:t>
            </a:r>
            <a:r>
              <a:rPr lang="en-US" sz="1200" dirty="0" smtClean="0"/>
              <a:t>	</a:t>
            </a:r>
            <a:endParaRPr lang="en-US" sz="1200" dirty="0"/>
          </a:p>
        </p:txBody>
      </p:sp>
      <p:pic>
        <p:nvPicPr>
          <p:cNvPr id="113" name="Picture 89" descr="Server Exchange"/>
          <p:cNvPicPr>
            <a:picLocks noChangeAspect="1" noChangeArrowheads="1"/>
          </p:cNvPicPr>
          <p:nvPr/>
        </p:nvPicPr>
        <p:blipFill>
          <a:blip r:embed="rId9"/>
          <a:srcRect/>
          <a:stretch>
            <a:fillRect/>
          </a:stretch>
        </p:blipFill>
        <p:spPr bwMode="auto">
          <a:xfrm>
            <a:off x="7137072" y="2407971"/>
            <a:ext cx="537770" cy="856872"/>
          </a:xfrm>
          <a:prstGeom prst="rect">
            <a:avLst/>
          </a:prstGeom>
          <a:noFill/>
          <a:ln w="9525">
            <a:noFill/>
            <a:miter lim="800000"/>
            <a:headEnd/>
            <a:tailEnd/>
          </a:ln>
        </p:spPr>
      </p:pic>
      <p:sp>
        <p:nvSpPr>
          <p:cNvPr id="114" name="TextBox 113"/>
          <p:cNvSpPr txBox="1"/>
          <p:nvPr/>
        </p:nvSpPr>
        <p:spPr>
          <a:xfrm>
            <a:off x="6319779" y="3358713"/>
            <a:ext cx="1418804" cy="276985"/>
          </a:xfrm>
          <a:prstGeom prst="rect">
            <a:avLst/>
          </a:prstGeom>
          <a:noFill/>
        </p:spPr>
        <p:txBody>
          <a:bodyPr wrap="square" lIns="91427" tIns="45713" rIns="91427" bIns="45713" rtlCol="0">
            <a:spAutoFit/>
          </a:bodyPr>
          <a:lstStyle/>
          <a:p>
            <a:pPr algn="ctr"/>
            <a:r>
              <a:rPr lang="en-US" sz="1200" dirty="0" smtClean="0"/>
              <a:t>DC + Exchange</a:t>
            </a:r>
            <a:endParaRPr lang="en-US" sz="1200" dirty="0"/>
          </a:p>
        </p:txBody>
      </p:sp>
      <p:grpSp>
        <p:nvGrpSpPr>
          <p:cNvPr id="6" name="Group 129"/>
          <p:cNvGrpSpPr>
            <a:grpSpLocks noChangeAspect="1"/>
          </p:cNvGrpSpPr>
          <p:nvPr/>
        </p:nvGrpSpPr>
        <p:grpSpPr>
          <a:xfrm>
            <a:off x="6793814" y="2428233"/>
            <a:ext cx="572096" cy="890864"/>
            <a:chOff x="2932113" y="5487987"/>
            <a:chExt cx="729936" cy="1136650"/>
          </a:xfrm>
        </p:grpSpPr>
        <p:pic>
          <p:nvPicPr>
            <p:cNvPr id="116" name="Picture 105" descr="Server"/>
            <p:cNvPicPr>
              <a:picLocks noChangeAspect="1" noChangeArrowheads="1"/>
            </p:cNvPicPr>
            <p:nvPr/>
          </p:nvPicPr>
          <p:blipFill>
            <a:blip r:embed="rId3"/>
            <a:srcRect/>
            <a:stretch>
              <a:fillRect/>
            </a:stretch>
          </p:blipFill>
          <p:spPr bwMode="auto">
            <a:xfrm>
              <a:off x="2932113" y="5487987"/>
              <a:ext cx="719137" cy="1060450"/>
            </a:xfrm>
            <a:prstGeom prst="rect">
              <a:avLst/>
            </a:prstGeom>
            <a:noFill/>
            <a:ln w="9525">
              <a:noFill/>
              <a:miter lim="800000"/>
              <a:headEnd/>
              <a:tailEnd/>
            </a:ln>
          </p:spPr>
        </p:pic>
        <p:pic>
          <p:nvPicPr>
            <p:cNvPr id="117" name="Picture 3" descr="\\eventsql\dvd\Online_ART\DVD_ART35\Artwork_Imagery\Icons - Illustrations\_WINDOWS SERVER ICONS\Documents\Phone Book active directory 1.png"/>
            <p:cNvPicPr>
              <a:picLocks noChangeAspect="1" noChangeArrowheads="1"/>
            </p:cNvPicPr>
            <p:nvPr/>
          </p:nvPicPr>
          <p:blipFill>
            <a:blip r:embed="rId10" cstate="print"/>
            <a:srcRect/>
            <a:stretch>
              <a:fillRect/>
            </a:stretch>
          </p:blipFill>
          <p:spPr bwMode="auto">
            <a:xfrm>
              <a:off x="3292458" y="6194023"/>
              <a:ext cx="369591" cy="430614"/>
            </a:xfrm>
            <a:prstGeom prst="rect">
              <a:avLst/>
            </a:prstGeom>
            <a:noFill/>
          </p:spPr>
        </p:pic>
      </p:grpSp>
      <p:sp>
        <p:nvSpPr>
          <p:cNvPr id="118" name="TextBox 117"/>
          <p:cNvSpPr txBox="1"/>
          <p:nvPr/>
        </p:nvSpPr>
        <p:spPr>
          <a:xfrm>
            <a:off x="6291313" y="5086714"/>
            <a:ext cx="1071563" cy="276985"/>
          </a:xfrm>
          <a:prstGeom prst="rect">
            <a:avLst/>
          </a:prstGeom>
          <a:noFill/>
        </p:spPr>
        <p:txBody>
          <a:bodyPr wrap="square" lIns="91427" tIns="45713" rIns="91427" bIns="45713" rtlCol="0">
            <a:spAutoFit/>
          </a:bodyPr>
          <a:lstStyle/>
          <a:p>
            <a:pPr algn="ctr"/>
            <a:r>
              <a:rPr lang="en-US" sz="1200" dirty="0" smtClean="0"/>
              <a:t>DC</a:t>
            </a:r>
            <a:endParaRPr lang="en-US" sz="1200" dirty="0"/>
          </a:p>
        </p:txBody>
      </p:sp>
      <p:sp>
        <p:nvSpPr>
          <p:cNvPr id="126" name="Isosceles Triangle 125"/>
          <p:cNvSpPr/>
          <p:nvPr/>
        </p:nvSpPr>
        <p:spPr>
          <a:xfrm>
            <a:off x="6255116" y="4084306"/>
            <a:ext cx="915353" cy="800934"/>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grpSp>
        <p:nvGrpSpPr>
          <p:cNvPr id="7" name="Group 133"/>
          <p:cNvGrpSpPr>
            <a:grpSpLocks noChangeAspect="1"/>
          </p:cNvGrpSpPr>
          <p:nvPr/>
        </p:nvGrpSpPr>
        <p:grpSpPr>
          <a:xfrm>
            <a:off x="6793814" y="4078005"/>
            <a:ext cx="572096" cy="890864"/>
            <a:chOff x="2932113" y="5487987"/>
            <a:chExt cx="729936" cy="1136650"/>
          </a:xfrm>
        </p:grpSpPr>
        <p:pic>
          <p:nvPicPr>
            <p:cNvPr id="124" name="Picture 105" descr="Server"/>
            <p:cNvPicPr>
              <a:picLocks noChangeAspect="1" noChangeArrowheads="1"/>
            </p:cNvPicPr>
            <p:nvPr/>
          </p:nvPicPr>
          <p:blipFill>
            <a:blip r:embed="rId3"/>
            <a:srcRect/>
            <a:stretch>
              <a:fillRect/>
            </a:stretch>
          </p:blipFill>
          <p:spPr bwMode="auto">
            <a:xfrm>
              <a:off x="2932113" y="5487987"/>
              <a:ext cx="719137" cy="1060450"/>
            </a:xfrm>
            <a:prstGeom prst="rect">
              <a:avLst/>
            </a:prstGeom>
            <a:noFill/>
            <a:ln w="9525">
              <a:noFill/>
              <a:miter lim="800000"/>
              <a:headEnd/>
              <a:tailEnd/>
            </a:ln>
          </p:spPr>
        </p:pic>
        <p:pic>
          <p:nvPicPr>
            <p:cNvPr id="125" name="Picture 3" descr="\\eventsql\dvd\Online_ART\DVD_ART35\Artwork_Imagery\Icons - Illustrations\_WINDOWS SERVER ICONS\Documents\Phone Book active directory 1.png"/>
            <p:cNvPicPr>
              <a:picLocks noChangeAspect="1" noChangeArrowheads="1"/>
            </p:cNvPicPr>
            <p:nvPr/>
          </p:nvPicPr>
          <p:blipFill>
            <a:blip r:embed="rId10" cstate="print"/>
            <a:srcRect/>
            <a:stretch>
              <a:fillRect/>
            </a:stretch>
          </p:blipFill>
          <p:spPr bwMode="auto">
            <a:xfrm>
              <a:off x="3292458" y="6194023"/>
              <a:ext cx="369591" cy="430614"/>
            </a:xfrm>
            <a:prstGeom prst="rect">
              <a:avLst/>
            </a:prstGeom>
            <a:noFill/>
          </p:spPr>
        </p:pic>
      </p:grpSp>
      <p:cxnSp>
        <p:nvCxnSpPr>
          <p:cNvPr id="140" name="Straight Arrow Connector 139"/>
          <p:cNvCxnSpPr/>
          <p:nvPr/>
        </p:nvCxnSpPr>
        <p:spPr>
          <a:xfrm>
            <a:off x="1053297" y="1886675"/>
            <a:ext cx="1250065" cy="1588"/>
          </a:xfrm>
          <a:prstGeom prst="straightConnector1">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56" name="Picture 75" descr="PC blank screen"/>
          <p:cNvPicPr>
            <a:picLocks noChangeAspect="1" noChangeArrowheads="1"/>
          </p:cNvPicPr>
          <p:nvPr/>
        </p:nvPicPr>
        <p:blipFill>
          <a:blip r:embed="rId11" cstate="print"/>
          <a:srcRect/>
          <a:stretch>
            <a:fillRect/>
          </a:stretch>
        </p:blipFill>
        <p:spPr bwMode="auto">
          <a:xfrm flipH="1">
            <a:off x="481911" y="1432070"/>
            <a:ext cx="912019" cy="910829"/>
          </a:xfrm>
          <a:prstGeom prst="rect">
            <a:avLst/>
          </a:prstGeom>
          <a:noFill/>
          <a:ln w="9525">
            <a:noFill/>
            <a:miter lim="800000"/>
            <a:headEnd/>
            <a:tailEnd/>
          </a:ln>
        </p:spPr>
      </p:pic>
      <p:cxnSp>
        <p:nvCxnSpPr>
          <p:cNvPr id="144" name="Straight Connector 143"/>
          <p:cNvCxnSpPr/>
          <p:nvPr/>
        </p:nvCxnSpPr>
        <p:spPr>
          <a:xfrm>
            <a:off x="1006635" y="3495555"/>
            <a:ext cx="731520" cy="1588"/>
          </a:xfrm>
          <a:prstGeom prst="line">
            <a:avLst/>
          </a:prstGeom>
          <a:ln w="53975" cap="rnd">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rot="5400000">
            <a:off x="1234440" y="2993429"/>
            <a:ext cx="1005840" cy="1588"/>
          </a:xfrm>
          <a:prstGeom prst="line">
            <a:avLst/>
          </a:prstGeom>
          <a:ln w="53975" cap="rnd">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a:off x="1736566" y="2490146"/>
            <a:ext cx="548640" cy="1588"/>
          </a:xfrm>
          <a:prstGeom prst="straightConnector1">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1020525" y="5094790"/>
            <a:ext cx="1005840" cy="1588"/>
          </a:xfrm>
          <a:prstGeom prst="line">
            <a:avLst/>
          </a:prstGeom>
          <a:ln w="53975" cap="rnd">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rot="5400000">
            <a:off x="1019730" y="4089744"/>
            <a:ext cx="2011680" cy="1588"/>
          </a:xfrm>
          <a:prstGeom prst="line">
            <a:avLst/>
          </a:prstGeom>
          <a:ln w="53975" cap="rnd">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a:off x="2024776" y="3084698"/>
            <a:ext cx="274320" cy="1588"/>
          </a:xfrm>
          <a:prstGeom prst="straightConnector1">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5266480" y="2556248"/>
            <a:ext cx="640080" cy="1588"/>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p:nvPr/>
        </p:nvCxnSpPr>
        <p:spPr>
          <a:xfrm>
            <a:off x="5266480" y="4780516"/>
            <a:ext cx="640080" cy="1588"/>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148" name="Picture 4" descr="C:\Documents and Settings\Pennie\My Documents\ACERDATA (D)\Pennie's documents\MS Image\Shapes and Graphics\Windows_Vista_Icons_ for_Marketing_use\MaleUser.png"/>
          <p:cNvPicPr>
            <a:picLocks noChangeAspect="1" noChangeArrowheads="1"/>
          </p:cNvPicPr>
          <p:nvPr/>
        </p:nvPicPr>
        <p:blipFill>
          <a:blip r:embed="rId12"/>
          <a:srcRect/>
          <a:stretch>
            <a:fillRect/>
          </a:stretch>
        </p:blipFill>
        <p:spPr bwMode="auto">
          <a:xfrm flipH="1">
            <a:off x="801750" y="1592433"/>
            <a:ext cx="545787" cy="545787"/>
          </a:xfrm>
          <a:prstGeom prst="rect">
            <a:avLst/>
          </a:prstGeom>
          <a:noFill/>
        </p:spPr>
      </p:pic>
      <p:pic>
        <p:nvPicPr>
          <p:cNvPr id="65" name="Picture 75" descr="PC blank screen"/>
          <p:cNvPicPr>
            <a:picLocks noChangeAspect="1" noChangeArrowheads="1"/>
          </p:cNvPicPr>
          <p:nvPr/>
        </p:nvPicPr>
        <p:blipFill>
          <a:blip r:embed="rId11" cstate="print"/>
          <a:srcRect/>
          <a:stretch>
            <a:fillRect/>
          </a:stretch>
        </p:blipFill>
        <p:spPr bwMode="auto">
          <a:xfrm flipH="1">
            <a:off x="481911" y="3047703"/>
            <a:ext cx="912019" cy="910829"/>
          </a:xfrm>
          <a:prstGeom prst="rect">
            <a:avLst/>
          </a:prstGeom>
          <a:noFill/>
          <a:ln w="9525">
            <a:noFill/>
            <a:miter lim="800000"/>
            <a:headEnd/>
            <a:tailEnd/>
          </a:ln>
        </p:spPr>
      </p:pic>
      <p:pic>
        <p:nvPicPr>
          <p:cNvPr id="6147" name="Picture 3" descr="C:\Documents and Settings\Pennie\My Documents\ACERDATA (D)\Pennie's documents\MS Image\Shapes and Graphics\Windows_Vista_Icons_ for_Marketing_use\GenericUser.png"/>
          <p:cNvPicPr>
            <a:picLocks noChangeAspect="1" noChangeArrowheads="1"/>
          </p:cNvPicPr>
          <p:nvPr/>
        </p:nvPicPr>
        <p:blipFill>
          <a:blip r:embed="rId13"/>
          <a:srcRect/>
          <a:stretch>
            <a:fillRect/>
          </a:stretch>
        </p:blipFill>
        <p:spPr bwMode="auto">
          <a:xfrm flipH="1">
            <a:off x="898006" y="3258403"/>
            <a:ext cx="357681" cy="435291"/>
          </a:xfrm>
          <a:prstGeom prst="rect">
            <a:avLst/>
          </a:prstGeom>
          <a:noFill/>
        </p:spPr>
      </p:pic>
      <p:pic>
        <p:nvPicPr>
          <p:cNvPr id="64" name="Picture 75" descr="PC blank screen"/>
          <p:cNvPicPr>
            <a:picLocks noChangeAspect="1" noChangeArrowheads="1"/>
          </p:cNvPicPr>
          <p:nvPr/>
        </p:nvPicPr>
        <p:blipFill>
          <a:blip r:embed="rId11" cstate="print"/>
          <a:srcRect/>
          <a:stretch>
            <a:fillRect/>
          </a:stretch>
        </p:blipFill>
        <p:spPr bwMode="auto">
          <a:xfrm flipH="1">
            <a:off x="481911" y="4663336"/>
            <a:ext cx="912019" cy="910829"/>
          </a:xfrm>
          <a:prstGeom prst="rect">
            <a:avLst/>
          </a:prstGeom>
          <a:noFill/>
          <a:ln w="9525">
            <a:noFill/>
            <a:miter lim="800000"/>
            <a:headEnd/>
            <a:tailEnd/>
          </a:ln>
        </p:spPr>
      </p:pic>
      <p:pic>
        <p:nvPicPr>
          <p:cNvPr id="6146" name="Picture 2" descr="C:\Documents and Settings\Pennie\My Documents\ACERDATA (D)\Pennie's documents\MS Image\Shapes and Graphics\Windows_Vista_Icons_ for_Marketing_use\FemaleUser.png"/>
          <p:cNvPicPr>
            <a:picLocks noChangeAspect="1" noChangeArrowheads="1"/>
          </p:cNvPicPr>
          <p:nvPr/>
        </p:nvPicPr>
        <p:blipFill>
          <a:blip r:embed="rId14"/>
          <a:srcRect/>
          <a:stretch>
            <a:fillRect/>
          </a:stretch>
        </p:blipFill>
        <p:spPr bwMode="auto">
          <a:xfrm>
            <a:off x="839064" y="4800348"/>
            <a:ext cx="558146" cy="577769"/>
          </a:xfrm>
          <a:prstGeom prst="rect">
            <a:avLst/>
          </a:prstGeom>
          <a:noFill/>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Best Practices for Password Reset</a:t>
            </a:r>
            <a:endParaRPr lang="en-US" dirty="0"/>
          </a:p>
        </p:txBody>
      </p:sp>
      <p:pic>
        <p:nvPicPr>
          <p:cNvPr id="5" name="Picture 2" descr="C:\Documents and Settings\Pennie\My Documents\ACERDATA (D)\Pennie's documents\MS Image\Photo_backgrounds\MBS - Financial\MBS Financial People meeting white board.png"/>
          <p:cNvPicPr>
            <a:picLocks noChangeAspect="1" noChangeArrowheads="1"/>
          </p:cNvPicPr>
          <p:nvPr/>
        </p:nvPicPr>
        <p:blipFill>
          <a:blip r:embed="rId3"/>
          <a:srcRect l="18737"/>
          <a:stretch>
            <a:fillRect/>
          </a:stretch>
        </p:blipFill>
        <p:spPr bwMode="auto">
          <a:xfrm flipH="1">
            <a:off x="4549398" y="791370"/>
            <a:ext cx="4594602" cy="5288213"/>
          </a:xfrm>
          <a:prstGeom prst="rect">
            <a:avLst/>
          </a:prstGeom>
          <a:noFill/>
        </p:spPr>
      </p:pic>
      <p:sp>
        <p:nvSpPr>
          <p:cNvPr id="6" name="Rounded Rectangle 5"/>
          <p:cNvSpPr/>
          <p:nvPr/>
        </p:nvSpPr>
        <p:spPr bwMode="auto">
          <a:xfrm>
            <a:off x="399085" y="1216370"/>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Plan with the existing topology in mind</a:t>
            </a:r>
          </a:p>
        </p:txBody>
      </p:sp>
      <p:sp>
        <p:nvSpPr>
          <p:cNvPr id="9" name="Rounded Rectangle 8"/>
          <p:cNvSpPr/>
          <p:nvPr/>
        </p:nvSpPr>
        <p:spPr bwMode="auto">
          <a:xfrm>
            <a:off x="399085" y="2246517"/>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Create a configuration guide specific to your deployment</a:t>
            </a:r>
          </a:p>
        </p:txBody>
      </p:sp>
      <p:sp>
        <p:nvSpPr>
          <p:cNvPr id="10" name="Rounded Rectangle 9"/>
          <p:cNvSpPr/>
          <p:nvPr/>
        </p:nvSpPr>
        <p:spPr bwMode="auto">
          <a:xfrm>
            <a:off x="399085" y="3276664"/>
            <a:ext cx="7607491" cy="1312698"/>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Implement a FIM lockout policy to prevent attackers from resetting users passwords</a:t>
            </a:r>
          </a:p>
        </p:txBody>
      </p:sp>
      <p:sp>
        <p:nvSpPr>
          <p:cNvPr id="11" name="Rounded Rectangle 10"/>
          <p:cNvSpPr/>
          <p:nvPr/>
        </p:nvSpPr>
        <p:spPr bwMode="auto">
          <a:xfrm>
            <a:off x="399085" y="4740862"/>
            <a:ext cx="7607491" cy="1312698"/>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Review deployment plans with your IT security department</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What did we Learn?</a:t>
            </a:r>
            <a:endParaRPr lang="en-US" dirty="0"/>
          </a:p>
        </p:txBody>
      </p:sp>
      <p:sp>
        <p:nvSpPr>
          <p:cNvPr id="3" name="Text Placeholder 2"/>
          <p:cNvSpPr>
            <a:spLocks noGrp="1"/>
          </p:cNvSpPr>
          <p:nvPr>
            <p:ph type="body" sz="quarter" idx="10"/>
          </p:nvPr>
        </p:nvSpPr>
        <p:spPr/>
        <p:txBody>
          <a:bodyPr/>
          <a:lstStyle/>
          <a:p>
            <a:r>
              <a:rPr lang="en-US" dirty="0" smtClean="0"/>
              <a:t>Usage patterns effect your adoption rate</a:t>
            </a:r>
          </a:p>
          <a:p>
            <a:pPr lvl="1"/>
            <a:r>
              <a:rPr lang="en-US" dirty="0" smtClean="0"/>
              <a:t>Multiple machines</a:t>
            </a:r>
          </a:p>
          <a:p>
            <a:pPr lvl="1"/>
            <a:r>
              <a:rPr lang="en-US" dirty="0" smtClean="0"/>
              <a:t>Locked desktops</a:t>
            </a:r>
          </a:p>
          <a:p>
            <a:pPr lvl="1"/>
            <a:r>
              <a:rPr lang="en-US" dirty="0" smtClean="0"/>
              <a:t>Local </a:t>
            </a:r>
            <a:r>
              <a:rPr lang="en-US" dirty="0" err="1" smtClean="0"/>
              <a:t>admins</a:t>
            </a:r>
            <a:endParaRPr lang="en-US" dirty="0" smtClean="0"/>
          </a:p>
          <a:p>
            <a:r>
              <a:rPr lang="en-US" dirty="0" smtClean="0"/>
              <a:t>Deploy incrementally</a:t>
            </a:r>
          </a:p>
          <a:p>
            <a:r>
              <a:rPr lang="en-US" dirty="0" smtClean="0"/>
              <a:t>FIM uses lots of different new technologies requiring expertise no typically held in one identity group</a:t>
            </a:r>
          </a:p>
          <a:p>
            <a:r>
              <a:rPr lang="en-US" dirty="0" smtClean="0"/>
              <a:t>ActiveX control work well in Microsoft friendly environments</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p:txBody>
          <a:bodyPr vert="horz" wrap="square" lIns="0" tIns="0" rIns="0" bIns="0" rtlCol="0" anchor="t">
            <a:spAutoFit/>
          </a:bodyPr>
          <a:lstStyle/>
          <a:p>
            <a:r>
              <a:rPr dirty="0" smtClean="0"/>
              <a:t>MSIT Implementation </a:t>
            </a:r>
            <a:r>
              <a:rPr dirty="0"/>
              <a:t>of </a:t>
            </a:r>
            <a:r>
              <a:rPr dirty="0" smtClean="0"/>
              <a:t/>
            </a:r>
            <a:br>
              <a:rPr dirty="0" smtClean="0"/>
            </a:br>
            <a:r>
              <a:rPr dirty="0" smtClean="0"/>
              <a:t>Group </a:t>
            </a:r>
            <a:r>
              <a:rPr dirty="0"/>
              <a:t>Management </a:t>
            </a:r>
          </a:p>
        </p:txBody>
      </p:sp>
      <p:sp>
        <p:nvSpPr>
          <p:cNvPr id="2" name="Text Placeholder 1"/>
          <p:cNvSpPr>
            <a:spLocks noGrp="1"/>
          </p:cNvSpPr>
          <p:nvPr>
            <p:ph type="body" sz="quarter" idx="10"/>
          </p:nvPr>
        </p:nvSpPr>
        <p:spPr bwMode="black">
          <a:xfrm>
            <a:off x="396498" y="1272068"/>
            <a:ext cx="8382000" cy="4369316"/>
          </a:xfrm>
        </p:spPr>
        <p:txBody>
          <a:bodyPr/>
          <a:lstStyle/>
          <a:p>
            <a:endParaRPr lang="en-US" sz="2400" dirty="0" smtClean="0"/>
          </a:p>
          <a:p>
            <a:r>
              <a:rPr lang="en-US" sz="2800" dirty="0" smtClean="0"/>
              <a:t>Deployment started as a stand alone dogfood effort</a:t>
            </a:r>
          </a:p>
          <a:p>
            <a:r>
              <a:rPr lang="en-US" sz="2800" dirty="0" smtClean="0"/>
              <a:t>Scenario prioritization</a:t>
            </a:r>
          </a:p>
          <a:p>
            <a:pPr lvl="1"/>
            <a:r>
              <a:rPr lang="en-US" sz="2400" dirty="0" smtClean="0"/>
              <a:t>High use scenarios – distribution lists first</a:t>
            </a:r>
          </a:p>
          <a:p>
            <a:r>
              <a:rPr lang="en-US" sz="2800" dirty="0" smtClean="0"/>
              <a:t>Sample MSIT business rules</a:t>
            </a:r>
          </a:p>
          <a:p>
            <a:pPr lvl="1"/>
            <a:r>
              <a:rPr lang="en-US" sz="2400" dirty="0" smtClean="0"/>
              <a:t>Alias reservation</a:t>
            </a:r>
          </a:p>
          <a:p>
            <a:pPr lvl="1"/>
            <a:r>
              <a:rPr lang="en-US" sz="2400" dirty="0" smtClean="0"/>
              <a:t>Limit large groups (membership sizes)</a:t>
            </a:r>
            <a:endParaRPr lang="en-US" sz="2000" dirty="0" smtClean="0"/>
          </a:p>
          <a:p>
            <a:r>
              <a:rPr lang="en-US" sz="2800" dirty="0" smtClean="0"/>
              <a:t>OU segregation/permissions used to separate the two distinct group management applications</a:t>
            </a:r>
          </a:p>
          <a:p>
            <a:r>
              <a:rPr lang="en-US" sz="2800" dirty="0" smtClean="0"/>
              <a:t>Phased roll out by organizations and divisions</a:t>
            </a:r>
          </a:p>
          <a:p>
            <a:r>
              <a:rPr lang="en-US" sz="2800" dirty="0" smtClean="0"/>
              <a:t>Training – Online, In person, FAQ</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Rounded Rectangle 199"/>
          <p:cNvSpPr/>
          <p:nvPr/>
        </p:nvSpPr>
        <p:spPr bwMode="auto">
          <a:xfrm>
            <a:off x="162046" y="150472"/>
            <a:ext cx="8819909" cy="3900667"/>
          </a:xfrm>
          <a:prstGeom prst="roundRect">
            <a:avLst>
              <a:gd name="adj" fmla="val 14652"/>
            </a:avLst>
          </a:prstGeom>
          <a:gradFill flip="none" rotWithShape="1">
            <a:gsLst>
              <a:gs pos="0">
                <a:schemeClr val="tx1">
                  <a:alpha val="13000"/>
                </a:schemeClr>
              </a:gs>
              <a:gs pos="100000">
                <a:srgbClr val="000000">
                  <a:alpha val="0"/>
                </a:srgbClr>
              </a:gs>
            </a:gsLst>
            <a:lin ang="5400000" scaled="1"/>
            <a:tileRect/>
          </a:gradFill>
          <a:ln w="9525">
            <a:noFill/>
            <a:miter lim="800000"/>
            <a:headEnd/>
            <a:tailEnd/>
          </a:ln>
          <a:effectLst/>
        </p:spPr>
        <p:txBody>
          <a:bodyPr wrap="square" lIns="91440" tIns="45720" rIns="91440" bIns="91440" anchor="t" anchorCtr="0"/>
          <a:lstStyle/>
          <a:p>
            <a:pPr algn="ctr" fontAlgn="base">
              <a:spcBef>
                <a:spcPct val="0"/>
              </a:spcBef>
              <a:spcAft>
                <a:spcPct val="0"/>
              </a:spcAft>
            </a:pPr>
            <a:endParaRPr lang="en-US" sz="2400" dirty="0" smtClean="0">
              <a:solidFill>
                <a:schemeClr val="tx1"/>
              </a:solidFill>
              <a:latin typeface="Calibri" pitchFamily="34" charset="0"/>
              <a:ea typeface="Calibri" pitchFamily="34" charset="0"/>
              <a:cs typeface="Times New Roman" pitchFamily="18" charset="0"/>
            </a:endParaRPr>
          </a:p>
        </p:txBody>
      </p:sp>
      <p:sp>
        <p:nvSpPr>
          <p:cNvPr id="199" name="Rectangle 198"/>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02" name="Rounded Rectangle 201"/>
          <p:cNvSpPr/>
          <p:nvPr/>
        </p:nvSpPr>
        <p:spPr bwMode="auto">
          <a:xfrm>
            <a:off x="2291786" y="807032"/>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Group application</a:t>
            </a:r>
          </a:p>
        </p:txBody>
      </p:sp>
      <p:sp>
        <p:nvSpPr>
          <p:cNvPr id="203" name="Rounded Rectangle 202"/>
          <p:cNvSpPr/>
          <p:nvPr/>
        </p:nvSpPr>
        <p:spPr bwMode="auto">
          <a:xfrm>
            <a:off x="2291786" y="2330168"/>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FIM 2010(Groups)</a:t>
            </a:r>
          </a:p>
        </p:txBody>
      </p:sp>
      <p:sp>
        <p:nvSpPr>
          <p:cNvPr id="227" name="Rounded Rectangle 226"/>
          <p:cNvSpPr/>
          <p:nvPr/>
        </p:nvSpPr>
        <p:spPr bwMode="auto">
          <a:xfrm>
            <a:off x="2291786" y="3853304"/>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ILM 2007 (Groups)</a:t>
            </a:r>
          </a:p>
        </p:txBody>
      </p:sp>
      <p:sp>
        <p:nvSpPr>
          <p:cNvPr id="228" name="Rounded Rectangle 227"/>
          <p:cNvSpPr/>
          <p:nvPr/>
        </p:nvSpPr>
        <p:spPr bwMode="auto">
          <a:xfrm>
            <a:off x="2291786" y="5376440"/>
            <a:ext cx="3240911" cy="1336877"/>
          </a:xfrm>
          <a:prstGeom prst="roundRect">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ILM 2007 (Users)</a:t>
            </a:r>
          </a:p>
        </p:txBody>
      </p:sp>
      <p:sp>
        <p:nvSpPr>
          <p:cNvPr id="125" name="Rectangle 124"/>
          <p:cNvSpPr/>
          <p:nvPr/>
        </p:nvSpPr>
        <p:spPr bwMode="auto">
          <a:xfrm>
            <a:off x="0" y="853330"/>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30" name="Rectangle 129"/>
          <p:cNvSpPr/>
          <p:nvPr/>
        </p:nvSpPr>
        <p:spPr bwMode="auto">
          <a:xfrm>
            <a:off x="0" y="4038298"/>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34" name="Rectangle 133"/>
          <p:cNvSpPr/>
          <p:nvPr/>
        </p:nvSpPr>
        <p:spPr bwMode="auto">
          <a:xfrm>
            <a:off x="0" y="2422665"/>
            <a:ext cx="2453833" cy="1367077"/>
          </a:xfrm>
          <a:prstGeom prst="rect">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40" name="TextBox 139"/>
          <p:cNvSpPr txBox="1"/>
          <p:nvPr/>
        </p:nvSpPr>
        <p:spPr>
          <a:xfrm>
            <a:off x="115750" y="1830310"/>
            <a:ext cx="1764816" cy="276985"/>
          </a:xfrm>
          <a:prstGeom prst="rect">
            <a:avLst/>
          </a:prstGeom>
          <a:noFill/>
        </p:spPr>
        <p:txBody>
          <a:bodyPr wrap="none" lIns="91427" tIns="45713" rIns="91427" bIns="45713" rtlCol="0">
            <a:spAutoFit/>
          </a:bodyPr>
          <a:lstStyle/>
          <a:p>
            <a:pPr algn="ctr"/>
            <a:r>
              <a:rPr lang="en-US" sz="1200" dirty="0" smtClean="0"/>
              <a:t>Group management User</a:t>
            </a:r>
          </a:p>
        </p:txBody>
      </p:sp>
      <p:sp>
        <p:nvSpPr>
          <p:cNvPr id="141" name="TextBox 140"/>
          <p:cNvSpPr txBox="1"/>
          <p:nvPr/>
        </p:nvSpPr>
        <p:spPr>
          <a:xfrm>
            <a:off x="227264" y="5059851"/>
            <a:ext cx="1315014" cy="276985"/>
          </a:xfrm>
          <a:prstGeom prst="rect">
            <a:avLst/>
          </a:prstGeom>
          <a:noFill/>
        </p:spPr>
        <p:txBody>
          <a:bodyPr wrap="none" lIns="91427" tIns="45713" rIns="91427" bIns="45713" rtlCol="0">
            <a:spAutoFit/>
          </a:bodyPr>
          <a:lstStyle/>
          <a:p>
            <a:pPr algn="ctr"/>
            <a:r>
              <a:rPr lang="en-US" sz="1200" dirty="0" smtClean="0"/>
              <a:t>ILM Administrator</a:t>
            </a:r>
            <a:endParaRPr lang="en-US" sz="1200" dirty="0"/>
          </a:p>
        </p:txBody>
      </p:sp>
      <p:sp>
        <p:nvSpPr>
          <p:cNvPr id="144" name="TextBox 143"/>
          <p:cNvSpPr txBox="1"/>
          <p:nvPr/>
        </p:nvSpPr>
        <p:spPr>
          <a:xfrm>
            <a:off x="565876" y="3430674"/>
            <a:ext cx="744088" cy="276985"/>
          </a:xfrm>
          <a:prstGeom prst="rect">
            <a:avLst/>
          </a:prstGeom>
          <a:noFill/>
        </p:spPr>
        <p:txBody>
          <a:bodyPr wrap="none" lIns="91427" tIns="45713" rIns="91427" bIns="45713" rtlCol="0">
            <a:spAutoFit/>
          </a:bodyPr>
          <a:lstStyle/>
          <a:p>
            <a:pPr algn="ctr"/>
            <a:r>
              <a:rPr lang="en-US" sz="1200" dirty="0" smtClean="0"/>
              <a:t>ILM User</a:t>
            </a:r>
            <a:endParaRPr lang="en-US" sz="1200" dirty="0"/>
          </a:p>
        </p:txBody>
      </p:sp>
      <p:cxnSp>
        <p:nvCxnSpPr>
          <p:cNvPr id="145" name="Straight Arrow Connector 144"/>
          <p:cNvCxnSpPr/>
          <p:nvPr/>
        </p:nvCxnSpPr>
        <p:spPr>
          <a:xfrm>
            <a:off x="1053296" y="1435259"/>
            <a:ext cx="1920240" cy="1588"/>
          </a:xfrm>
          <a:prstGeom prst="straightConnector1">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46" name="Picture 75" descr="PC blank screen"/>
          <p:cNvPicPr>
            <a:picLocks noChangeAspect="1" noChangeArrowheads="1"/>
          </p:cNvPicPr>
          <p:nvPr/>
        </p:nvPicPr>
        <p:blipFill>
          <a:blip r:embed="rId3" cstate="print"/>
          <a:srcRect/>
          <a:stretch>
            <a:fillRect/>
          </a:stretch>
        </p:blipFill>
        <p:spPr bwMode="auto">
          <a:xfrm flipH="1">
            <a:off x="481911" y="899632"/>
            <a:ext cx="912019" cy="910829"/>
          </a:xfrm>
          <a:prstGeom prst="rect">
            <a:avLst/>
          </a:prstGeom>
          <a:noFill/>
          <a:ln w="9525">
            <a:noFill/>
            <a:miter lim="800000"/>
            <a:headEnd/>
            <a:tailEnd/>
          </a:ln>
        </p:spPr>
      </p:pic>
      <p:cxnSp>
        <p:nvCxnSpPr>
          <p:cNvPr id="174" name="Straight Connector 173"/>
          <p:cNvCxnSpPr/>
          <p:nvPr/>
        </p:nvCxnSpPr>
        <p:spPr>
          <a:xfrm>
            <a:off x="1020525" y="4539202"/>
            <a:ext cx="1005840" cy="1588"/>
          </a:xfrm>
          <a:prstGeom prst="line">
            <a:avLst/>
          </a:prstGeom>
          <a:ln w="53975" cap="rnd">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rot="5400000">
            <a:off x="1339770" y="3854196"/>
            <a:ext cx="1371600" cy="1588"/>
          </a:xfrm>
          <a:prstGeom prst="line">
            <a:avLst/>
          </a:prstGeom>
          <a:ln w="53975" cap="rnd">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7" name="Straight Arrow Connector 186"/>
          <p:cNvCxnSpPr/>
          <p:nvPr/>
        </p:nvCxnSpPr>
        <p:spPr>
          <a:xfrm>
            <a:off x="2024776" y="3157615"/>
            <a:ext cx="457200" cy="1588"/>
          </a:xfrm>
          <a:prstGeom prst="straightConnector1">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91" name="Picture 4" descr="C:\Documents and Settings\Pennie\My Documents\ACERDATA (D)\Pennie's documents\MS Image\Shapes and Graphics\Windows_Vista_Icons_ for_Marketing_use\MaleUser.png"/>
          <p:cNvPicPr>
            <a:picLocks noChangeAspect="1" noChangeArrowheads="1"/>
          </p:cNvPicPr>
          <p:nvPr/>
        </p:nvPicPr>
        <p:blipFill>
          <a:blip r:embed="rId4"/>
          <a:srcRect/>
          <a:stretch>
            <a:fillRect/>
          </a:stretch>
        </p:blipFill>
        <p:spPr bwMode="auto">
          <a:xfrm flipH="1">
            <a:off x="801750" y="1059995"/>
            <a:ext cx="545787" cy="545787"/>
          </a:xfrm>
          <a:prstGeom prst="rect">
            <a:avLst/>
          </a:prstGeom>
          <a:noFill/>
        </p:spPr>
      </p:pic>
      <p:pic>
        <p:nvPicPr>
          <p:cNvPr id="197" name="Picture 75" descr="PC blank screen"/>
          <p:cNvPicPr>
            <a:picLocks noChangeAspect="1" noChangeArrowheads="1"/>
          </p:cNvPicPr>
          <p:nvPr/>
        </p:nvPicPr>
        <p:blipFill>
          <a:blip r:embed="rId3" cstate="print"/>
          <a:srcRect/>
          <a:stretch>
            <a:fillRect/>
          </a:stretch>
        </p:blipFill>
        <p:spPr bwMode="auto">
          <a:xfrm flipH="1">
            <a:off x="481911" y="4107748"/>
            <a:ext cx="912019" cy="910829"/>
          </a:xfrm>
          <a:prstGeom prst="rect">
            <a:avLst/>
          </a:prstGeom>
          <a:noFill/>
          <a:ln w="9525">
            <a:noFill/>
            <a:miter lim="800000"/>
            <a:headEnd/>
            <a:tailEnd/>
          </a:ln>
        </p:spPr>
      </p:pic>
      <p:pic>
        <p:nvPicPr>
          <p:cNvPr id="198" name="Picture 2" descr="C:\Documents and Settings\Pennie\My Documents\ACERDATA (D)\Pennie's documents\MS Image\Shapes and Graphics\Windows_Vista_Icons_ for_Marketing_use\FemaleUser.png"/>
          <p:cNvPicPr>
            <a:picLocks noChangeAspect="1" noChangeArrowheads="1"/>
          </p:cNvPicPr>
          <p:nvPr/>
        </p:nvPicPr>
        <p:blipFill>
          <a:blip r:embed="rId5"/>
          <a:srcRect/>
          <a:stretch>
            <a:fillRect/>
          </a:stretch>
        </p:blipFill>
        <p:spPr bwMode="auto">
          <a:xfrm>
            <a:off x="839064" y="4244760"/>
            <a:ext cx="558146" cy="577769"/>
          </a:xfrm>
          <a:prstGeom prst="rect">
            <a:avLst/>
          </a:prstGeom>
          <a:noFill/>
        </p:spPr>
      </p:pic>
      <p:sp>
        <p:nvSpPr>
          <p:cNvPr id="201" name="TextBox 200"/>
          <p:cNvSpPr txBox="1"/>
          <p:nvPr/>
        </p:nvSpPr>
        <p:spPr>
          <a:xfrm>
            <a:off x="1322408" y="254643"/>
            <a:ext cx="6499185" cy="523206"/>
          </a:xfrm>
          <a:prstGeom prst="rect">
            <a:avLst/>
          </a:prstGeom>
          <a:noFill/>
        </p:spPr>
        <p:txBody>
          <a:bodyPr wrap="square" lIns="91427" tIns="45713" rIns="91427" bIns="45713" rtlCol="0">
            <a:spAutoFit/>
          </a:bodyPr>
          <a:lstStyle/>
          <a:p>
            <a:pPr algn="ctr"/>
            <a:r>
              <a:rPr lang="en-US" sz="2800" b="1" dirty="0" smtClean="0">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rPr>
              <a:t>FIM 2010 Deployment Dogfood</a:t>
            </a:r>
          </a:p>
        </p:txBody>
      </p:sp>
      <p:cxnSp>
        <p:nvCxnSpPr>
          <p:cNvPr id="218" name="Straight Connector 217"/>
          <p:cNvCxnSpPr/>
          <p:nvPr/>
        </p:nvCxnSpPr>
        <p:spPr>
          <a:xfrm>
            <a:off x="3272161" y="1622383"/>
            <a:ext cx="12801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29" name="Picture 85" descr="Server SQL database"/>
          <p:cNvPicPr>
            <a:picLocks noChangeAspect="1" noChangeArrowheads="1"/>
          </p:cNvPicPr>
          <p:nvPr/>
        </p:nvPicPr>
        <p:blipFill>
          <a:blip r:embed="rId6"/>
          <a:srcRect/>
          <a:stretch>
            <a:fillRect/>
          </a:stretch>
        </p:blipFill>
        <p:spPr bwMode="auto">
          <a:xfrm>
            <a:off x="4294966" y="1229189"/>
            <a:ext cx="462545" cy="685631"/>
          </a:xfrm>
          <a:prstGeom prst="rect">
            <a:avLst/>
          </a:prstGeom>
          <a:noFill/>
          <a:ln w="9525">
            <a:noFill/>
            <a:miter lim="800000"/>
            <a:headEnd/>
            <a:tailEnd/>
          </a:ln>
        </p:spPr>
      </p:pic>
      <p:pic>
        <p:nvPicPr>
          <p:cNvPr id="230" name="Picture 1" descr="Server BizTalk"/>
          <p:cNvPicPr>
            <a:picLocks noChangeAspect="1" noChangeArrowheads="1"/>
          </p:cNvPicPr>
          <p:nvPr/>
        </p:nvPicPr>
        <p:blipFill>
          <a:blip r:embed="rId7"/>
          <a:srcRect/>
          <a:stretch>
            <a:fillRect/>
          </a:stretch>
        </p:blipFill>
        <p:spPr bwMode="auto">
          <a:xfrm>
            <a:off x="3066971" y="1229189"/>
            <a:ext cx="432661" cy="663809"/>
          </a:xfrm>
          <a:prstGeom prst="rect">
            <a:avLst/>
          </a:prstGeom>
          <a:noFill/>
          <a:ln w="9525">
            <a:noFill/>
            <a:miter lim="800000"/>
            <a:headEnd/>
            <a:tailEnd/>
          </a:ln>
        </p:spPr>
      </p:pic>
      <p:sp>
        <p:nvSpPr>
          <p:cNvPr id="232" name="TextBox 231"/>
          <p:cNvSpPr txBox="1"/>
          <p:nvPr/>
        </p:nvSpPr>
        <p:spPr>
          <a:xfrm>
            <a:off x="2916820" y="1875099"/>
            <a:ext cx="554832" cy="276999"/>
          </a:xfrm>
          <a:prstGeom prst="rect">
            <a:avLst/>
          </a:prstGeom>
          <a:noFill/>
        </p:spPr>
        <p:txBody>
          <a:bodyPr wrap="none" rtlCol="0">
            <a:spAutoFit/>
          </a:bodyPr>
          <a:lstStyle/>
          <a:p>
            <a:pPr algn="ctr"/>
            <a:r>
              <a:rPr lang="en-US" sz="1200" dirty="0" smtClean="0"/>
              <a:t>Portal</a:t>
            </a:r>
            <a:endParaRPr lang="en-US" sz="1200" dirty="0"/>
          </a:p>
        </p:txBody>
      </p:sp>
      <p:sp>
        <p:nvSpPr>
          <p:cNvPr id="233" name="TextBox 232"/>
          <p:cNvSpPr txBox="1"/>
          <p:nvPr/>
        </p:nvSpPr>
        <p:spPr>
          <a:xfrm>
            <a:off x="4307711" y="1875099"/>
            <a:ext cx="423513" cy="276999"/>
          </a:xfrm>
          <a:prstGeom prst="rect">
            <a:avLst/>
          </a:prstGeom>
          <a:noFill/>
        </p:spPr>
        <p:txBody>
          <a:bodyPr wrap="none" rtlCol="0">
            <a:spAutoFit/>
          </a:bodyPr>
          <a:lstStyle/>
          <a:p>
            <a:pPr algn="ctr"/>
            <a:r>
              <a:rPr lang="en-US" sz="1200" dirty="0" smtClean="0"/>
              <a:t>SQL</a:t>
            </a:r>
            <a:endParaRPr lang="en-US" sz="1200" dirty="0"/>
          </a:p>
        </p:txBody>
      </p:sp>
      <p:sp>
        <p:nvSpPr>
          <p:cNvPr id="238" name="TextBox 237"/>
          <p:cNvSpPr txBox="1"/>
          <p:nvPr/>
        </p:nvSpPr>
        <p:spPr>
          <a:xfrm>
            <a:off x="2240843" y="3256054"/>
            <a:ext cx="907471" cy="430873"/>
          </a:xfrm>
          <a:prstGeom prst="rect">
            <a:avLst/>
          </a:prstGeom>
          <a:noFill/>
        </p:spPr>
        <p:txBody>
          <a:bodyPr wrap="square" lIns="91427" tIns="45713" rIns="91427" bIns="45713" rtlCol="0">
            <a:spAutoFit/>
          </a:bodyPr>
          <a:lstStyle/>
          <a:p>
            <a:pPr algn="ctr"/>
            <a:r>
              <a:rPr lang="en-US" sz="1100" dirty="0" smtClean="0"/>
              <a:t>Portal and </a:t>
            </a:r>
            <a:br>
              <a:rPr lang="en-US" sz="1100" dirty="0" smtClean="0"/>
            </a:br>
            <a:r>
              <a:rPr lang="en-US" sz="1100" dirty="0" smtClean="0"/>
              <a:t>Service</a:t>
            </a:r>
            <a:endParaRPr lang="en-US" sz="1100" dirty="0"/>
          </a:p>
        </p:txBody>
      </p:sp>
      <p:sp>
        <p:nvSpPr>
          <p:cNvPr id="239" name="TextBox 238"/>
          <p:cNvSpPr txBox="1"/>
          <p:nvPr/>
        </p:nvSpPr>
        <p:spPr>
          <a:xfrm>
            <a:off x="3960928" y="3426105"/>
            <a:ext cx="634222" cy="261596"/>
          </a:xfrm>
          <a:prstGeom prst="rect">
            <a:avLst/>
          </a:prstGeom>
          <a:noFill/>
        </p:spPr>
        <p:txBody>
          <a:bodyPr wrap="square" lIns="91427" tIns="45713" rIns="91427" bIns="45713" rtlCol="0">
            <a:spAutoFit/>
          </a:bodyPr>
          <a:lstStyle/>
          <a:p>
            <a:pPr algn="ctr"/>
            <a:r>
              <a:rPr lang="en-US" sz="1100" dirty="0" smtClean="0"/>
              <a:t>SQL</a:t>
            </a:r>
            <a:endParaRPr lang="en-US" sz="1100" dirty="0"/>
          </a:p>
        </p:txBody>
      </p:sp>
      <p:sp>
        <p:nvSpPr>
          <p:cNvPr id="240" name="TextBox 239"/>
          <p:cNvSpPr txBox="1"/>
          <p:nvPr/>
        </p:nvSpPr>
        <p:spPr>
          <a:xfrm>
            <a:off x="4548851" y="3256054"/>
            <a:ext cx="960698" cy="430873"/>
          </a:xfrm>
          <a:prstGeom prst="rect">
            <a:avLst/>
          </a:prstGeom>
          <a:noFill/>
        </p:spPr>
        <p:txBody>
          <a:bodyPr wrap="square" lIns="91427" tIns="45713" rIns="91427" bIns="45713" rtlCol="0">
            <a:spAutoFit/>
          </a:bodyPr>
          <a:lstStyle/>
          <a:p>
            <a:pPr algn="ctr"/>
            <a:r>
              <a:rPr lang="en-US" sz="1100" dirty="0" smtClean="0"/>
              <a:t>Sync Engine + SQL</a:t>
            </a:r>
            <a:endParaRPr lang="en-US" sz="1100" dirty="0"/>
          </a:p>
        </p:txBody>
      </p:sp>
      <p:cxnSp>
        <p:nvCxnSpPr>
          <p:cNvPr id="245" name="Straight Connector 244"/>
          <p:cNvCxnSpPr/>
          <p:nvPr/>
        </p:nvCxnSpPr>
        <p:spPr>
          <a:xfrm>
            <a:off x="2814961" y="2955401"/>
            <a:ext cx="21945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a:off x="2816890" y="3096226"/>
            <a:ext cx="1025905" cy="24885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 name="Group 9"/>
          <p:cNvGrpSpPr/>
          <p:nvPr/>
        </p:nvGrpSpPr>
        <p:grpSpPr>
          <a:xfrm>
            <a:off x="2532475" y="2639027"/>
            <a:ext cx="370695" cy="623239"/>
            <a:chOff x="6477000" y="1143000"/>
            <a:chExt cx="719137" cy="1066800"/>
          </a:xfrm>
        </p:grpSpPr>
        <p:pic>
          <p:nvPicPr>
            <p:cNvPr id="236" name="Picture 105" descr="Server"/>
            <p:cNvPicPr>
              <a:picLocks noChangeAspect="1" noChangeArrowheads="1"/>
            </p:cNvPicPr>
            <p:nvPr/>
          </p:nvPicPr>
          <p:blipFill>
            <a:blip r:embed="rId8"/>
            <a:srcRect/>
            <a:stretch>
              <a:fillRect/>
            </a:stretch>
          </p:blipFill>
          <p:spPr bwMode="auto">
            <a:xfrm>
              <a:off x="6477000" y="1143000"/>
              <a:ext cx="719137" cy="1060450"/>
            </a:xfrm>
            <a:prstGeom prst="rect">
              <a:avLst/>
            </a:prstGeom>
            <a:noFill/>
            <a:ln w="9525">
              <a:noFill/>
              <a:miter lim="800000"/>
              <a:headEnd/>
              <a:tailEnd/>
            </a:ln>
          </p:spPr>
        </p:pic>
        <p:pic>
          <p:nvPicPr>
            <p:cNvPr id="237" name="Picture 5"/>
            <p:cNvPicPr>
              <a:picLocks noChangeAspect="1" noChangeArrowheads="1"/>
            </p:cNvPicPr>
            <p:nvPr/>
          </p:nvPicPr>
          <p:blipFill>
            <a:blip r:embed="rId9"/>
            <a:srcRect/>
            <a:stretch>
              <a:fillRect/>
            </a:stretch>
          </p:blipFill>
          <p:spPr bwMode="auto">
            <a:xfrm>
              <a:off x="6830540" y="19338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pic>
        <p:nvPicPr>
          <p:cNvPr id="234" name="Picture 85" descr="Server SQL database"/>
          <p:cNvPicPr>
            <a:picLocks noChangeAspect="1" noChangeArrowheads="1"/>
          </p:cNvPicPr>
          <p:nvPr/>
        </p:nvPicPr>
        <p:blipFill>
          <a:blip r:embed="rId6"/>
          <a:srcRect/>
          <a:stretch>
            <a:fillRect/>
          </a:stretch>
        </p:blipFill>
        <p:spPr bwMode="auto">
          <a:xfrm>
            <a:off x="3702640" y="2991754"/>
            <a:ext cx="419203" cy="621385"/>
          </a:xfrm>
          <a:prstGeom prst="rect">
            <a:avLst/>
          </a:prstGeom>
          <a:noFill/>
          <a:ln w="9525">
            <a:noFill/>
            <a:miter lim="800000"/>
            <a:headEnd/>
            <a:tailEnd/>
          </a:ln>
        </p:spPr>
      </p:pic>
      <p:grpSp>
        <p:nvGrpSpPr>
          <p:cNvPr id="3" name="Group 168"/>
          <p:cNvGrpSpPr/>
          <p:nvPr/>
        </p:nvGrpSpPr>
        <p:grpSpPr>
          <a:xfrm>
            <a:off x="4893247" y="2639027"/>
            <a:ext cx="400654" cy="623239"/>
            <a:chOff x="4343400" y="2209800"/>
            <a:chExt cx="777256" cy="1066800"/>
          </a:xfrm>
        </p:grpSpPr>
        <p:pic>
          <p:nvPicPr>
            <p:cNvPr id="242" name="Picture 105" descr="Server"/>
            <p:cNvPicPr>
              <a:picLocks noChangeAspect="1" noChangeArrowheads="1"/>
            </p:cNvPicPr>
            <p:nvPr/>
          </p:nvPicPr>
          <p:blipFill>
            <a:blip r:embed="rId8"/>
            <a:srcRect/>
            <a:stretch>
              <a:fillRect/>
            </a:stretch>
          </p:blipFill>
          <p:spPr bwMode="auto">
            <a:xfrm>
              <a:off x="4343400" y="2209800"/>
              <a:ext cx="719137" cy="1060450"/>
            </a:xfrm>
            <a:prstGeom prst="rect">
              <a:avLst/>
            </a:prstGeom>
            <a:noFill/>
            <a:ln w="9525">
              <a:noFill/>
              <a:miter lim="800000"/>
              <a:headEnd/>
              <a:tailEnd/>
            </a:ln>
          </p:spPr>
        </p:pic>
        <p:pic>
          <p:nvPicPr>
            <p:cNvPr id="243" name="Picture 2" descr="Database blue"/>
            <p:cNvPicPr>
              <a:picLocks noChangeAspect="1" noChangeArrowheads="1"/>
            </p:cNvPicPr>
            <p:nvPr/>
          </p:nvPicPr>
          <p:blipFill>
            <a:blip r:embed="rId10" cstate="print"/>
            <a:srcRect/>
            <a:stretch>
              <a:fillRect/>
            </a:stretch>
          </p:blipFill>
          <p:spPr bwMode="auto">
            <a:xfrm>
              <a:off x="4800600" y="2892118"/>
              <a:ext cx="320056" cy="384482"/>
            </a:xfrm>
            <a:prstGeom prst="rect">
              <a:avLst/>
            </a:prstGeom>
            <a:noFill/>
            <a:ln w="9525">
              <a:noFill/>
              <a:miter lim="800000"/>
              <a:headEnd/>
              <a:tailEnd/>
            </a:ln>
          </p:spPr>
        </p:pic>
        <p:pic>
          <p:nvPicPr>
            <p:cNvPr id="244" name="Picture 7"/>
            <p:cNvPicPr>
              <a:picLocks noChangeAspect="1" noChangeArrowheads="1"/>
            </p:cNvPicPr>
            <p:nvPr/>
          </p:nvPicPr>
          <p:blipFill>
            <a:blip r:embed="rId11"/>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48" name="TextBox 247"/>
          <p:cNvSpPr txBox="1"/>
          <p:nvPr/>
        </p:nvSpPr>
        <p:spPr>
          <a:xfrm>
            <a:off x="3140723" y="4521692"/>
            <a:ext cx="1309691" cy="461651"/>
          </a:xfrm>
          <a:prstGeom prst="rect">
            <a:avLst/>
          </a:prstGeom>
          <a:noFill/>
        </p:spPr>
        <p:txBody>
          <a:bodyPr wrap="none" lIns="91427" tIns="45713" rIns="91427" bIns="45713" rtlCol="0">
            <a:spAutoFit/>
          </a:bodyPr>
          <a:lstStyle/>
          <a:p>
            <a:r>
              <a:rPr lang="en-US" sz="1200" dirty="0" smtClean="0"/>
              <a:t>Sync Engine + SQL</a:t>
            </a:r>
          </a:p>
          <a:p>
            <a:r>
              <a:rPr lang="en-US" sz="1200" dirty="0" smtClean="0"/>
              <a:t>&amp; Warm standby</a:t>
            </a:r>
            <a:endParaRPr lang="en-US" sz="1200" dirty="0"/>
          </a:p>
        </p:txBody>
      </p:sp>
      <p:grpSp>
        <p:nvGrpSpPr>
          <p:cNvPr id="4" name="Group 186"/>
          <p:cNvGrpSpPr/>
          <p:nvPr/>
        </p:nvGrpSpPr>
        <p:grpSpPr>
          <a:xfrm>
            <a:off x="4772164" y="4341697"/>
            <a:ext cx="465858" cy="724668"/>
            <a:chOff x="4343400" y="2209800"/>
            <a:chExt cx="777256" cy="1066800"/>
          </a:xfrm>
        </p:grpSpPr>
        <p:pic>
          <p:nvPicPr>
            <p:cNvPr id="250" name="Picture 105" descr="Server"/>
            <p:cNvPicPr>
              <a:picLocks noChangeAspect="1" noChangeArrowheads="1"/>
            </p:cNvPicPr>
            <p:nvPr/>
          </p:nvPicPr>
          <p:blipFill>
            <a:blip r:embed="rId8"/>
            <a:srcRect/>
            <a:stretch>
              <a:fillRect/>
            </a:stretch>
          </p:blipFill>
          <p:spPr bwMode="auto">
            <a:xfrm>
              <a:off x="4343400" y="2209800"/>
              <a:ext cx="719137" cy="1060450"/>
            </a:xfrm>
            <a:prstGeom prst="rect">
              <a:avLst/>
            </a:prstGeom>
            <a:noFill/>
            <a:ln w="9525">
              <a:noFill/>
              <a:miter lim="800000"/>
              <a:headEnd/>
              <a:tailEnd/>
            </a:ln>
          </p:spPr>
        </p:pic>
        <p:pic>
          <p:nvPicPr>
            <p:cNvPr id="251" name="Picture 2" descr="Database blue"/>
            <p:cNvPicPr>
              <a:picLocks noChangeAspect="1" noChangeArrowheads="1"/>
            </p:cNvPicPr>
            <p:nvPr/>
          </p:nvPicPr>
          <p:blipFill>
            <a:blip r:embed="rId10" cstate="print"/>
            <a:srcRect/>
            <a:stretch>
              <a:fillRect/>
            </a:stretch>
          </p:blipFill>
          <p:spPr bwMode="auto">
            <a:xfrm>
              <a:off x="4800600" y="2892118"/>
              <a:ext cx="320056" cy="384482"/>
            </a:xfrm>
            <a:prstGeom prst="rect">
              <a:avLst/>
            </a:prstGeom>
            <a:noFill/>
            <a:ln w="9525">
              <a:noFill/>
              <a:miter lim="800000"/>
              <a:headEnd/>
              <a:tailEnd/>
            </a:ln>
          </p:spPr>
        </p:pic>
        <p:pic>
          <p:nvPicPr>
            <p:cNvPr id="252" name="Picture 7"/>
            <p:cNvPicPr>
              <a:picLocks noChangeAspect="1" noChangeArrowheads="1"/>
            </p:cNvPicPr>
            <p:nvPr/>
          </p:nvPicPr>
          <p:blipFill>
            <a:blip r:embed="rId11"/>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grpSp>
        <p:nvGrpSpPr>
          <p:cNvPr id="5" name="Group 161"/>
          <p:cNvGrpSpPr/>
          <p:nvPr/>
        </p:nvGrpSpPr>
        <p:grpSpPr>
          <a:xfrm>
            <a:off x="4539659" y="4340506"/>
            <a:ext cx="431024" cy="724668"/>
            <a:chOff x="2057400" y="1066800"/>
            <a:chExt cx="719137" cy="1066800"/>
          </a:xfrm>
        </p:grpSpPr>
        <p:pic>
          <p:nvPicPr>
            <p:cNvPr id="254" name="Picture 253" descr="Server"/>
            <p:cNvPicPr>
              <a:picLocks noChangeAspect="1" noChangeArrowheads="1"/>
            </p:cNvPicPr>
            <p:nvPr/>
          </p:nvPicPr>
          <p:blipFill>
            <a:blip r:embed="rId8"/>
            <a:srcRect/>
            <a:stretch>
              <a:fillRect/>
            </a:stretch>
          </p:blipFill>
          <p:spPr bwMode="auto">
            <a:xfrm>
              <a:off x="2057400" y="1066800"/>
              <a:ext cx="719137" cy="1060450"/>
            </a:xfrm>
            <a:prstGeom prst="rect">
              <a:avLst/>
            </a:prstGeom>
            <a:noFill/>
            <a:ln w="9525">
              <a:noFill/>
              <a:miter lim="800000"/>
              <a:headEnd/>
              <a:tailEnd/>
            </a:ln>
          </p:spPr>
        </p:pic>
        <p:pic>
          <p:nvPicPr>
            <p:cNvPr id="255" name="Picture 7"/>
            <p:cNvPicPr>
              <a:picLocks noChangeAspect="1" noChangeArrowheads="1"/>
            </p:cNvPicPr>
            <p:nvPr/>
          </p:nvPicPr>
          <p:blipFill>
            <a:blip r:embed="rId11"/>
            <a:srcRect/>
            <a:stretch>
              <a:fillRect/>
            </a:stretch>
          </p:blipFill>
          <p:spPr bwMode="auto">
            <a:xfrm>
              <a:off x="2377603" y="1857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57" name="TextBox 256"/>
          <p:cNvSpPr txBox="1"/>
          <p:nvPr/>
        </p:nvSpPr>
        <p:spPr>
          <a:xfrm>
            <a:off x="2490555" y="6428239"/>
            <a:ext cx="701769" cy="276985"/>
          </a:xfrm>
          <a:prstGeom prst="rect">
            <a:avLst/>
          </a:prstGeom>
          <a:noFill/>
        </p:spPr>
        <p:txBody>
          <a:bodyPr wrap="none" lIns="91427" tIns="45713" rIns="91427" bIns="45713" rtlCol="0">
            <a:spAutoFit/>
          </a:bodyPr>
          <a:lstStyle/>
          <a:p>
            <a:r>
              <a:rPr lang="en-US" sz="1200" dirty="0" smtClean="0"/>
              <a:t>HR Feed</a:t>
            </a:r>
            <a:endParaRPr lang="en-US" sz="1200" dirty="0"/>
          </a:p>
        </p:txBody>
      </p:sp>
      <p:cxnSp>
        <p:nvCxnSpPr>
          <p:cNvPr id="265" name="Straight Connector 264"/>
          <p:cNvCxnSpPr/>
          <p:nvPr/>
        </p:nvCxnSpPr>
        <p:spPr>
          <a:xfrm>
            <a:off x="2814961" y="6140368"/>
            <a:ext cx="2194560" cy="1588"/>
          </a:xfrm>
          <a:prstGeom prst="line">
            <a:avLst/>
          </a:prstGeom>
          <a:ln w="28575" cap="rnd">
            <a:solidFill>
              <a:schemeClr val="accent3"/>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56" name="Picture 86" descr="Server RTC"/>
          <p:cNvPicPr>
            <a:picLocks noChangeAspect="1" noChangeArrowheads="1"/>
          </p:cNvPicPr>
          <p:nvPr/>
        </p:nvPicPr>
        <p:blipFill>
          <a:blip r:embed="rId12"/>
          <a:srcRect/>
          <a:stretch>
            <a:fillRect/>
          </a:stretch>
        </p:blipFill>
        <p:spPr bwMode="auto">
          <a:xfrm>
            <a:off x="2621565" y="5796814"/>
            <a:ext cx="471151" cy="666145"/>
          </a:xfrm>
          <a:prstGeom prst="rect">
            <a:avLst/>
          </a:prstGeom>
          <a:noFill/>
          <a:ln w="9525">
            <a:noFill/>
            <a:miter lim="800000"/>
            <a:headEnd/>
            <a:tailEnd/>
          </a:ln>
        </p:spPr>
      </p:pic>
      <p:grpSp>
        <p:nvGrpSpPr>
          <p:cNvPr id="6" name="Group 173"/>
          <p:cNvGrpSpPr/>
          <p:nvPr/>
        </p:nvGrpSpPr>
        <p:grpSpPr>
          <a:xfrm>
            <a:off x="4781010" y="5796814"/>
            <a:ext cx="427599" cy="665154"/>
            <a:chOff x="4343400" y="2209800"/>
            <a:chExt cx="777256" cy="1066800"/>
          </a:xfrm>
        </p:grpSpPr>
        <p:pic>
          <p:nvPicPr>
            <p:cNvPr id="259" name="Picture 105" descr="Server"/>
            <p:cNvPicPr>
              <a:picLocks noChangeAspect="1" noChangeArrowheads="1"/>
            </p:cNvPicPr>
            <p:nvPr/>
          </p:nvPicPr>
          <p:blipFill>
            <a:blip r:embed="rId8"/>
            <a:srcRect/>
            <a:stretch>
              <a:fillRect/>
            </a:stretch>
          </p:blipFill>
          <p:spPr bwMode="auto">
            <a:xfrm>
              <a:off x="4343400" y="2209800"/>
              <a:ext cx="719137" cy="1060450"/>
            </a:xfrm>
            <a:prstGeom prst="rect">
              <a:avLst/>
            </a:prstGeom>
            <a:noFill/>
            <a:ln w="9525">
              <a:noFill/>
              <a:miter lim="800000"/>
              <a:headEnd/>
              <a:tailEnd/>
            </a:ln>
          </p:spPr>
        </p:pic>
        <p:pic>
          <p:nvPicPr>
            <p:cNvPr id="260" name="Picture 2" descr="Database blue"/>
            <p:cNvPicPr>
              <a:picLocks noChangeAspect="1" noChangeArrowheads="1"/>
            </p:cNvPicPr>
            <p:nvPr/>
          </p:nvPicPr>
          <p:blipFill>
            <a:blip r:embed="rId10" cstate="print"/>
            <a:srcRect/>
            <a:stretch>
              <a:fillRect/>
            </a:stretch>
          </p:blipFill>
          <p:spPr bwMode="auto">
            <a:xfrm>
              <a:off x="4800600" y="2892118"/>
              <a:ext cx="320056" cy="384482"/>
            </a:xfrm>
            <a:prstGeom prst="rect">
              <a:avLst/>
            </a:prstGeom>
            <a:noFill/>
            <a:ln w="9525">
              <a:noFill/>
              <a:miter lim="800000"/>
              <a:headEnd/>
              <a:tailEnd/>
            </a:ln>
          </p:spPr>
        </p:pic>
        <p:pic>
          <p:nvPicPr>
            <p:cNvPr id="261" name="Picture 7"/>
            <p:cNvPicPr>
              <a:picLocks noChangeAspect="1" noChangeArrowheads="1"/>
            </p:cNvPicPr>
            <p:nvPr/>
          </p:nvPicPr>
          <p:blipFill>
            <a:blip r:embed="rId11"/>
            <a:srcRect/>
            <a:stretch>
              <a:fillRect/>
            </a:stretch>
          </p:blipFill>
          <p:spPr bwMode="auto">
            <a:xfrm>
              <a:off x="4663603" y="3000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
        <p:nvSpPr>
          <p:cNvPr id="266" name="Rounded Rectangle 265"/>
          <p:cNvSpPr/>
          <p:nvPr/>
        </p:nvSpPr>
        <p:spPr bwMode="auto">
          <a:xfrm>
            <a:off x="5660020" y="807032"/>
            <a:ext cx="3240911" cy="5903088"/>
          </a:xfrm>
          <a:prstGeom prst="roundRect">
            <a:avLst>
              <a:gd name="adj" fmla="val 8810"/>
            </a:avLst>
          </a:prstGeom>
          <a:solidFill>
            <a:schemeClr val="accent3">
              <a:alpha val="30000"/>
            </a:schemeClr>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algn="ctr"/>
            <a:r>
              <a:rPr lang="en-US" sz="2000" dirty="0" smtClean="0">
                <a:solidFill>
                  <a:schemeClr val="tx1"/>
                </a:solidFill>
              </a:rPr>
              <a:t>Active Directory</a:t>
            </a:r>
            <a:endParaRPr lang="en-US" sz="2000" dirty="0">
              <a:solidFill>
                <a:schemeClr val="tx1"/>
              </a:solidFill>
            </a:endParaRPr>
          </a:p>
        </p:txBody>
      </p:sp>
      <p:grpSp>
        <p:nvGrpSpPr>
          <p:cNvPr id="7" name="Group 312"/>
          <p:cNvGrpSpPr/>
          <p:nvPr/>
        </p:nvGrpSpPr>
        <p:grpSpPr>
          <a:xfrm>
            <a:off x="6539797" y="1333734"/>
            <a:ext cx="1451213" cy="754158"/>
            <a:chOff x="6713415" y="1356885"/>
            <a:chExt cx="1451213" cy="754158"/>
          </a:xfrm>
        </p:grpSpPr>
        <p:grpSp>
          <p:nvGrpSpPr>
            <p:cNvPr id="8" name="Group 309"/>
            <p:cNvGrpSpPr/>
            <p:nvPr/>
          </p:nvGrpSpPr>
          <p:grpSpPr>
            <a:xfrm>
              <a:off x="6713415" y="1356885"/>
              <a:ext cx="889763" cy="668685"/>
              <a:chOff x="6713415" y="1356885"/>
              <a:chExt cx="889763" cy="668685"/>
            </a:xfrm>
          </p:grpSpPr>
          <p:sp>
            <p:nvSpPr>
              <p:cNvPr id="309" name="Isosceles Triangle 30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299"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9" name="Group 129"/>
              <p:cNvGrpSpPr>
                <a:grpSpLocks noChangeAspect="1"/>
              </p:cNvGrpSpPr>
              <p:nvPr/>
            </p:nvGrpSpPr>
            <p:grpSpPr>
              <a:xfrm>
                <a:off x="7011358" y="1389516"/>
                <a:ext cx="363912" cy="566682"/>
                <a:chOff x="2932113" y="5487987"/>
                <a:chExt cx="729936" cy="1136650"/>
              </a:xfrm>
            </p:grpSpPr>
            <p:pic>
              <p:nvPicPr>
                <p:cNvPr id="302"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03"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12" name="TextBox 31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0" name="Group 313"/>
          <p:cNvGrpSpPr/>
          <p:nvPr/>
        </p:nvGrpSpPr>
        <p:grpSpPr>
          <a:xfrm>
            <a:off x="6539797" y="2250064"/>
            <a:ext cx="1451213" cy="754158"/>
            <a:chOff x="6713415" y="1356885"/>
            <a:chExt cx="1451213" cy="754158"/>
          </a:xfrm>
        </p:grpSpPr>
        <p:grpSp>
          <p:nvGrpSpPr>
            <p:cNvPr id="11" name="Group 309"/>
            <p:cNvGrpSpPr/>
            <p:nvPr/>
          </p:nvGrpSpPr>
          <p:grpSpPr>
            <a:xfrm>
              <a:off x="6713415" y="1356885"/>
              <a:ext cx="889763" cy="668685"/>
              <a:chOff x="6713415" y="1356885"/>
              <a:chExt cx="889763" cy="668685"/>
            </a:xfrm>
          </p:grpSpPr>
          <p:sp>
            <p:nvSpPr>
              <p:cNvPr id="317" name="Isosceles Triangle 316"/>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18"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12" name="Group 129"/>
              <p:cNvGrpSpPr>
                <a:grpSpLocks noChangeAspect="1"/>
              </p:cNvGrpSpPr>
              <p:nvPr/>
            </p:nvGrpSpPr>
            <p:grpSpPr>
              <a:xfrm>
                <a:off x="7011358" y="1389516"/>
                <a:ext cx="363912" cy="566682"/>
                <a:chOff x="2932113" y="5487987"/>
                <a:chExt cx="729936" cy="1136650"/>
              </a:xfrm>
            </p:grpSpPr>
            <p:pic>
              <p:nvPicPr>
                <p:cNvPr id="320"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21"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16" name="TextBox 315"/>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3" name="Group 321"/>
          <p:cNvGrpSpPr/>
          <p:nvPr/>
        </p:nvGrpSpPr>
        <p:grpSpPr>
          <a:xfrm>
            <a:off x="6539797" y="3166394"/>
            <a:ext cx="1451213" cy="754158"/>
            <a:chOff x="6713415" y="1356885"/>
            <a:chExt cx="1451213" cy="754158"/>
          </a:xfrm>
        </p:grpSpPr>
        <p:grpSp>
          <p:nvGrpSpPr>
            <p:cNvPr id="14" name="Group 309"/>
            <p:cNvGrpSpPr/>
            <p:nvPr/>
          </p:nvGrpSpPr>
          <p:grpSpPr>
            <a:xfrm>
              <a:off x="6713415" y="1356885"/>
              <a:ext cx="889763" cy="668685"/>
              <a:chOff x="6713415" y="1356885"/>
              <a:chExt cx="889763" cy="668685"/>
            </a:xfrm>
          </p:grpSpPr>
          <p:sp>
            <p:nvSpPr>
              <p:cNvPr id="325" name="Isosceles Triangle 324"/>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26"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15" name="Group 129"/>
              <p:cNvGrpSpPr>
                <a:grpSpLocks noChangeAspect="1"/>
              </p:cNvGrpSpPr>
              <p:nvPr/>
            </p:nvGrpSpPr>
            <p:grpSpPr>
              <a:xfrm>
                <a:off x="7011358" y="1389516"/>
                <a:ext cx="363912" cy="566682"/>
                <a:chOff x="2932113" y="5487987"/>
                <a:chExt cx="729936" cy="1136650"/>
              </a:xfrm>
            </p:grpSpPr>
            <p:pic>
              <p:nvPicPr>
                <p:cNvPr id="328"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29"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24" name="TextBox 323"/>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6" name="Group 329"/>
          <p:cNvGrpSpPr/>
          <p:nvPr/>
        </p:nvGrpSpPr>
        <p:grpSpPr>
          <a:xfrm>
            <a:off x="6539797" y="4082724"/>
            <a:ext cx="1451213" cy="754158"/>
            <a:chOff x="6713415" y="1356885"/>
            <a:chExt cx="1451213" cy="754158"/>
          </a:xfrm>
        </p:grpSpPr>
        <p:grpSp>
          <p:nvGrpSpPr>
            <p:cNvPr id="17" name="Group 309"/>
            <p:cNvGrpSpPr/>
            <p:nvPr/>
          </p:nvGrpSpPr>
          <p:grpSpPr>
            <a:xfrm>
              <a:off x="6713415" y="1356885"/>
              <a:ext cx="889763" cy="668685"/>
              <a:chOff x="6713415" y="1356885"/>
              <a:chExt cx="889763" cy="668685"/>
            </a:xfrm>
          </p:grpSpPr>
          <p:sp>
            <p:nvSpPr>
              <p:cNvPr id="333" name="Isosceles Triangle 332"/>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34"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18" name="Group 129"/>
              <p:cNvGrpSpPr>
                <a:grpSpLocks noChangeAspect="1"/>
              </p:cNvGrpSpPr>
              <p:nvPr/>
            </p:nvGrpSpPr>
            <p:grpSpPr>
              <a:xfrm>
                <a:off x="7011358" y="1389516"/>
                <a:ext cx="363912" cy="566682"/>
                <a:chOff x="2932113" y="5487987"/>
                <a:chExt cx="729936" cy="1136650"/>
              </a:xfrm>
            </p:grpSpPr>
            <p:pic>
              <p:nvPicPr>
                <p:cNvPr id="336"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37"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32" name="TextBox 331"/>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19" name="Group 337"/>
          <p:cNvGrpSpPr/>
          <p:nvPr/>
        </p:nvGrpSpPr>
        <p:grpSpPr>
          <a:xfrm>
            <a:off x="6539797" y="4999054"/>
            <a:ext cx="1451213" cy="754158"/>
            <a:chOff x="6713415" y="1356885"/>
            <a:chExt cx="1451213" cy="754158"/>
          </a:xfrm>
        </p:grpSpPr>
        <p:grpSp>
          <p:nvGrpSpPr>
            <p:cNvPr id="20" name="Group 309"/>
            <p:cNvGrpSpPr/>
            <p:nvPr/>
          </p:nvGrpSpPr>
          <p:grpSpPr>
            <a:xfrm>
              <a:off x="6713415" y="1356885"/>
              <a:ext cx="889763" cy="668685"/>
              <a:chOff x="6713415" y="1356885"/>
              <a:chExt cx="889763" cy="668685"/>
            </a:xfrm>
          </p:grpSpPr>
          <p:sp>
            <p:nvSpPr>
              <p:cNvPr id="341" name="Isosceles Triangle 340"/>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pic>
            <p:nvPicPr>
              <p:cNvPr id="342" name="Picture 89" descr="Server Exchange"/>
              <p:cNvPicPr>
                <a:picLocks noChangeAspect="1" noChangeArrowheads="1"/>
              </p:cNvPicPr>
              <p:nvPr/>
            </p:nvPicPr>
            <p:blipFill>
              <a:blip r:embed="rId13"/>
              <a:srcRect/>
              <a:stretch>
                <a:fillRect/>
              </a:stretch>
            </p:blipFill>
            <p:spPr bwMode="auto">
              <a:xfrm>
                <a:off x="7261101" y="1356885"/>
                <a:ext cx="342077" cy="545059"/>
              </a:xfrm>
              <a:prstGeom prst="rect">
                <a:avLst/>
              </a:prstGeom>
              <a:noFill/>
              <a:ln w="9525">
                <a:noFill/>
                <a:miter lim="800000"/>
                <a:headEnd/>
                <a:tailEnd/>
              </a:ln>
            </p:spPr>
          </p:pic>
          <p:grpSp>
            <p:nvGrpSpPr>
              <p:cNvPr id="21" name="Group 129"/>
              <p:cNvGrpSpPr>
                <a:grpSpLocks noChangeAspect="1"/>
              </p:cNvGrpSpPr>
              <p:nvPr/>
            </p:nvGrpSpPr>
            <p:grpSpPr>
              <a:xfrm>
                <a:off x="7011358" y="1389516"/>
                <a:ext cx="363912" cy="566682"/>
                <a:chOff x="2932113" y="5487987"/>
                <a:chExt cx="729936" cy="1136650"/>
              </a:xfrm>
            </p:grpSpPr>
            <p:pic>
              <p:nvPicPr>
                <p:cNvPr id="344"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45"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40" name="TextBox 339"/>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 Exchange</a:t>
              </a:r>
              <a:endParaRPr lang="en-US" sz="900" dirty="0"/>
            </a:p>
          </p:txBody>
        </p:sp>
      </p:grpSp>
      <p:grpSp>
        <p:nvGrpSpPr>
          <p:cNvPr id="22" name="Group 345"/>
          <p:cNvGrpSpPr/>
          <p:nvPr/>
        </p:nvGrpSpPr>
        <p:grpSpPr>
          <a:xfrm>
            <a:off x="6539797" y="5948014"/>
            <a:ext cx="1451213" cy="721527"/>
            <a:chOff x="6713415" y="1389516"/>
            <a:chExt cx="1451213" cy="721527"/>
          </a:xfrm>
        </p:grpSpPr>
        <p:grpSp>
          <p:nvGrpSpPr>
            <p:cNvPr id="23" name="Group 309"/>
            <p:cNvGrpSpPr/>
            <p:nvPr/>
          </p:nvGrpSpPr>
          <p:grpSpPr>
            <a:xfrm>
              <a:off x="6713415" y="1389516"/>
              <a:ext cx="661855" cy="636054"/>
              <a:chOff x="6713415" y="1389516"/>
              <a:chExt cx="661855" cy="636054"/>
            </a:xfrm>
          </p:grpSpPr>
          <p:sp>
            <p:nvSpPr>
              <p:cNvPr id="349" name="Isosceles Triangle 348"/>
              <p:cNvSpPr/>
              <p:nvPr/>
            </p:nvSpPr>
            <p:spPr>
              <a:xfrm>
                <a:off x="6713415" y="1524369"/>
                <a:ext cx="572801" cy="501201"/>
              </a:xfrm>
              <a:prstGeom prst="triangl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lIns="91427" tIns="45713" rIns="91427" bIns="45713" rtlCol="0" anchor="ctr"/>
              <a:lstStyle/>
              <a:p>
                <a:pPr algn="ctr"/>
                <a:endParaRPr lang="en-US" dirty="0"/>
              </a:p>
            </p:txBody>
          </p:sp>
          <p:grpSp>
            <p:nvGrpSpPr>
              <p:cNvPr id="24" name="Group 129"/>
              <p:cNvGrpSpPr>
                <a:grpSpLocks noChangeAspect="1"/>
              </p:cNvGrpSpPr>
              <p:nvPr/>
            </p:nvGrpSpPr>
            <p:grpSpPr>
              <a:xfrm>
                <a:off x="7011358" y="1389516"/>
                <a:ext cx="363912" cy="566682"/>
                <a:chOff x="2932113" y="5487987"/>
                <a:chExt cx="729936" cy="1136650"/>
              </a:xfrm>
            </p:grpSpPr>
            <p:pic>
              <p:nvPicPr>
                <p:cNvPr id="352" name="Picture 105" descr="Server"/>
                <p:cNvPicPr>
                  <a:picLocks noChangeAspect="1" noChangeArrowheads="1"/>
                </p:cNvPicPr>
                <p:nvPr/>
              </p:nvPicPr>
              <p:blipFill>
                <a:blip r:embed="rId8"/>
                <a:srcRect/>
                <a:stretch>
                  <a:fillRect/>
                </a:stretch>
              </p:blipFill>
              <p:spPr bwMode="auto">
                <a:xfrm>
                  <a:off x="2932113" y="5487987"/>
                  <a:ext cx="719137" cy="1060450"/>
                </a:xfrm>
                <a:prstGeom prst="rect">
                  <a:avLst/>
                </a:prstGeom>
                <a:noFill/>
                <a:ln w="9525">
                  <a:noFill/>
                  <a:miter lim="800000"/>
                  <a:headEnd/>
                  <a:tailEnd/>
                </a:ln>
              </p:spPr>
            </p:pic>
            <p:pic>
              <p:nvPicPr>
                <p:cNvPr id="353" name="Picture 3" descr="\\eventsql\dvd\Online_ART\DVD_ART35\Artwork_Imagery\Icons - Illustrations\_WINDOWS SERVER ICONS\Documents\Phone Book active directory 1.png"/>
                <p:cNvPicPr>
                  <a:picLocks noChangeAspect="1" noChangeArrowheads="1"/>
                </p:cNvPicPr>
                <p:nvPr/>
              </p:nvPicPr>
              <p:blipFill>
                <a:blip r:embed="rId14" cstate="print"/>
                <a:srcRect/>
                <a:stretch>
                  <a:fillRect/>
                </a:stretch>
              </p:blipFill>
              <p:spPr bwMode="auto">
                <a:xfrm>
                  <a:off x="3292458" y="6194023"/>
                  <a:ext cx="369591" cy="430614"/>
                </a:xfrm>
                <a:prstGeom prst="rect">
                  <a:avLst/>
                </a:prstGeom>
                <a:noFill/>
              </p:spPr>
            </p:pic>
          </p:grpSp>
        </p:grpSp>
        <p:sp>
          <p:nvSpPr>
            <p:cNvPr id="348" name="TextBox 347"/>
            <p:cNvSpPr txBox="1"/>
            <p:nvPr/>
          </p:nvSpPr>
          <p:spPr>
            <a:xfrm>
              <a:off x="7254042" y="1880070"/>
              <a:ext cx="910586" cy="230973"/>
            </a:xfrm>
            <a:prstGeom prst="rect">
              <a:avLst/>
            </a:prstGeom>
            <a:noFill/>
          </p:spPr>
          <p:txBody>
            <a:bodyPr wrap="square" lIns="91427" tIns="45713" rIns="91427" bIns="45713" rtlCol="0">
              <a:spAutoFit/>
            </a:bodyPr>
            <a:lstStyle/>
            <a:p>
              <a:r>
                <a:rPr lang="en-US" sz="900" dirty="0" smtClean="0"/>
                <a:t>DC </a:t>
              </a:r>
              <a:endParaRPr lang="en-US" sz="900" dirty="0"/>
            </a:p>
          </p:txBody>
        </p:sp>
      </p:grpSp>
      <p:pic>
        <p:nvPicPr>
          <p:cNvPr id="7170" name="Picture 2" descr="C:\Documents and Settings\Pennie\My Documents\ACERDATA (D)\Pennie's documents\MS Image\Shapes and Graphics\_WINDOWS SERVER ICONS\Documents\Folder file Closed.png"/>
          <p:cNvPicPr>
            <a:picLocks noChangeAspect="1" noChangeArrowheads="1"/>
          </p:cNvPicPr>
          <p:nvPr/>
        </p:nvPicPr>
        <p:blipFill>
          <a:blip r:embed="rId15"/>
          <a:srcRect/>
          <a:stretch>
            <a:fillRect/>
          </a:stretch>
        </p:blipFill>
        <p:spPr bwMode="auto">
          <a:xfrm>
            <a:off x="6013340" y="3190627"/>
            <a:ext cx="298311" cy="265683"/>
          </a:xfrm>
          <a:prstGeom prst="rect">
            <a:avLst/>
          </a:prstGeom>
          <a:noFill/>
        </p:spPr>
      </p:pic>
      <p:sp>
        <p:nvSpPr>
          <p:cNvPr id="354" name="Rectangle 353"/>
          <p:cNvSpPr/>
          <p:nvPr/>
        </p:nvSpPr>
        <p:spPr>
          <a:xfrm>
            <a:off x="5656588" y="3475827"/>
            <a:ext cx="1011815" cy="276999"/>
          </a:xfrm>
          <a:prstGeom prst="rect">
            <a:avLst/>
          </a:prstGeom>
        </p:spPr>
        <p:txBody>
          <a:bodyPr wrap="none">
            <a:spAutoFit/>
          </a:bodyPr>
          <a:lstStyle/>
          <a:p>
            <a:r>
              <a:rPr lang="en-US" sz="1200" dirty="0" smtClean="0"/>
              <a:t>FIM 2010 OU</a:t>
            </a:r>
            <a:endParaRPr lang="en-US" sz="1000" dirty="0" smtClean="0"/>
          </a:p>
        </p:txBody>
      </p:sp>
      <p:sp>
        <p:nvSpPr>
          <p:cNvPr id="355" name="TextBox 354"/>
          <p:cNvSpPr txBox="1"/>
          <p:nvPr/>
        </p:nvSpPr>
        <p:spPr>
          <a:xfrm>
            <a:off x="8075355" y="5153363"/>
            <a:ext cx="744558" cy="569373"/>
          </a:xfrm>
          <a:prstGeom prst="rect">
            <a:avLst/>
          </a:prstGeom>
          <a:noFill/>
        </p:spPr>
        <p:txBody>
          <a:bodyPr wrap="square" lIns="91427" tIns="45713" rIns="91427" bIns="45713" rtlCol="0">
            <a:spAutoFit/>
          </a:bodyPr>
          <a:lstStyle/>
          <a:p>
            <a:r>
              <a:rPr lang="en-US" sz="1100" b="1" dirty="0" smtClean="0"/>
              <a:t>Forest5</a:t>
            </a:r>
          </a:p>
          <a:p>
            <a:r>
              <a:rPr lang="en-US" sz="900" dirty="0" smtClean="0"/>
              <a:t>Domain1</a:t>
            </a:r>
          </a:p>
          <a:p>
            <a:r>
              <a:rPr lang="en-US" sz="1100" dirty="0" smtClean="0"/>
              <a:t>	</a:t>
            </a:r>
            <a:endParaRPr lang="en-US" sz="1100" dirty="0"/>
          </a:p>
        </p:txBody>
      </p:sp>
      <p:sp>
        <p:nvSpPr>
          <p:cNvPr id="356" name="TextBox 355"/>
          <p:cNvSpPr txBox="1"/>
          <p:nvPr/>
        </p:nvSpPr>
        <p:spPr>
          <a:xfrm>
            <a:off x="8075355" y="4221605"/>
            <a:ext cx="744558" cy="569373"/>
          </a:xfrm>
          <a:prstGeom prst="rect">
            <a:avLst/>
          </a:prstGeom>
          <a:noFill/>
        </p:spPr>
        <p:txBody>
          <a:bodyPr wrap="square" lIns="91427" tIns="45713" rIns="91427" bIns="45713" rtlCol="0">
            <a:spAutoFit/>
          </a:bodyPr>
          <a:lstStyle/>
          <a:p>
            <a:r>
              <a:rPr lang="en-US" sz="1100" b="1" dirty="0" smtClean="0"/>
              <a:t>Forest4</a:t>
            </a:r>
          </a:p>
          <a:p>
            <a:r>
              <a:rPr lang="en-US" sz="900" dirty="0" smtClean="0"/>
              <a:t>Domain1</a:t>
            </a:r>
          </a:p>
          <a:p>
            <a:r>
              <a:rPr lang="en-US" sz="1100" dirty="0" smtClean="0"/>
              <a:t>	</a:t>
            </a:r>
            <a:endParaRPr lang="en-US" sz="1100" dirty="0"/>
          </a:p>
        </p:txBody>
      </p:sp>
      <p:sp>
        <p:nvSpPr>
          <p:cNvPr id="357" name="TextBox 356"/>
          <p:cNvSpPr txBox="1"/>
          <p:nvPr/>
        </p:nvSpPr>
        <p:spPr>
          <a:xfrm>
            <a:off x="8075355" y="3289847"/>
            <a:ext cx="744558" cy="569373"/>
          </a:xfrm>
          <a:prstGeom prst="rect">
            <a:avLst/>
          </a:prstGeom>
          <a:noFill/>
        </p:spPr>
        <p:txBody>
          <a:bodyPr wrap="square" lIns="91427" tIns="45713" rIns="91427" bIns="45713" rtlCol="0">
            <a:spAutoFit/>
          </a:bodyPr>
          <a:lstStyle/>
          <a:p>
            <a:r>
              <a:rPr lang="en-US" sz="1100" b="1" dirty="0" smtClean="0"/>
              <a:t>Forest3</a:t>
            </a:r>
          </a:p>
          <a:p>
            <a:r>
              <a:rPr lang="en-US" sz="900" dirty="0" smtClean="0"/>
              <a:t>Domain1</a:t>
            </a:r>
          </a:p>
          <a:p>
            <a:r>
              <a:rPr lang="en-US" sz="1100" dirty="0" smtClean="0"/>
              <a:t>	</a:t>
            </a:r>
            <a:endParaRPr lang="en-US" sz="1100" dirty="0"/>
          </a:p>
        </p:txBody>
      </p:sp>
      <p:sp>
        <p:nvSpPr>
          <p:cNvPr id="358" name="TextBox 357"/>
          <p:cNvSpPr txBox="1"/>
          <p:nvPr/>
        </p:nvSpPr>
        <p:spPr>
          <a:xfrm>
            <a:off x="8075355" y="2358089"/>
            <a:ext cx="744558" cy="569373"/>
          </a:xfrm>
          <a:prstGeom prst="rect">
            <a:avLst/>
          </a:prstGeom>
          <a:noFill/>
        </p:spPr>
        <p:txBody>
          <a:bodyPr wrap="square" lIns="91427" tIns="45713" rIns="91427" bIns="45713" rtlCol="0">
            <a:spAutoFit/>
          </a:bodyPr>
          <a:lstStyle/>
          <a:p>
            <a:r>
              <a:rPr lang="en-US" sz="1100" b="1" dirty="0" smtClean="0"/>
              <a:t>Forest2</a:t>
            </a:r>
          </a:p>
          <a:p>
            <a:r>
              <a:rPr lang="en-US" sz="900" dirty="0" smtClean="0"/>
              <a:t>Domain1</a:t>
            </a:r>
          </a:p>
          <a:p>
            <a:r>
              <a:rPr lang="en-US" sz="1100" dirty="0" smtClean="0"/>
              <a:t>	</a:t>
            </a:r>
            <a:endParaRPr lang="en-US" sz="1100" dirty="0"/>
          </a:p>
        </p:txBody>
      </p:sp>
      <p:sp>
        <p:nvSpPr>
          <p:cNvPr id="359" name="TextBox 358"/>
          <p:cNvSpPr txBox="1"/>
          <p:nvPr/>
        </p:nvSpPr>
        <p:spPr>
          <a:xfrm>
            <a:off x="8075355" y="6085122"/>
            <a:ext cx="744558" cy="569373"/>
          </a:xfrm>
          <a:prstGeom prst="rect">
            <a:avLst/>
          </a:prstGeom>
          <a:noFill/>
        </p:spPr>
        <p:txBody>
          <a:bodyPr wrap="square" lIns="91427" tIns="45713" rIns="91427" bIns="45713" rtlCol="0">
            <a:spAutoFit/>
          </a:bodyPr>
          <a:lstStyle/>
          <a:p>
            <a:r>
              <a:rPr lang="en-US" sz="1100" b="1" dirty="0" smtClean="0"/>
              <a:t>Forest6</a:t>
            </a:r>
          </a:p>
          <a:p>
            <a:r>
              <a:rPr lang="en-US" sz="900" dirty="0" smtClean="0"/>
              <a:t>Domain1</a:t>
            </a:r>
          </a:p>
          <a:p>
            <a:r>
              <a:rPr lang="en-US" sz="1100" dirty="0" smtClean="0"/>
              <a:t>	</a:t>
            </a:r>
            <a:endParaRPr lang="en-US" sz="1100" dirty="0"/>
          </a:p>
        </p:txBody>
      </p:sp>
      <p:sp>
        <p:nvSpPr>
          <p:cNvPr id="360" name="TextBox 359"/>
          <p:cNvSpPr txBox="1"/>
          <p:nvPr/>
        </p:nvSpPr>
        <p:spPr>
          <a:xfrm>
            <a:off x="8075355" y="1278561"/>
            <a:ext cx="744558" cy="1123370"/>
          </a:xfrm>
          <a:prstGeom prst="rect">
            <a:avLst/>
          </a:prstGeom>
          <a:noFill/>
        </p:spPr>
        <p:txBody>
          <a:bodyPr wrap="square" lIns="91427" tIns="45713" rIns="91427" bIns="45713" rtlCol="0">
            <a:spAutoFit/>
          </a:bodyPr>
          <a:lstStyle/>
          <a:p>
            <a:r>
              <a:rPr lang="en-US" sz="1100" b="1" dirty="0" smtClean="0"/>
              <a:t>Forest1</a:t>
            </a:r>
          </a:p>
          <a:p>
            <a:r>
              <a:rPr lang="en-US" sz="900" dirty="0" smtClean="0"/>
              <a:t>Domain1</a:t>
            </a:r>
          </a:p>
          <a:p>
            <a:r>
              <a:rPr lang="en-US" sz="900" dirty="0" smtClean="0"/>
              <a:t>Domain2</a:t>
            </a:r>
          </a:p>
          <a:p>
            <a:r>
              <a:rPr lang="en-US" sz="900" dirty="0" smtClean="0"/>
              <a:t>Domain3</a:t>
            </a:r>
          </a:p>
          <a:p>
            <a:r>
              <a:rPr lang="en-US" sz="900" dirty="0" smtClean="0"/>
              <a:t>Domain4</a:t>
            </a:r>
          </a:p>
          <a:p>
            <a:r>
              <a:rPr lang="en-US" sz="900" dirty="0" smtClean="0"/>
              <a:t>Domain5</a:t>
            </a:r>
            <a:r>
              <a:rPr lang="en-US" sz="1100" dirty="0" smtClean="0"/>
              <a:t>	</a:t>
            </a:r>
            <a:endParaRPr lang="en-US" sz="1100" dirty="0"/>
          </a:p>
        </p:txBody>
      </p:sp>
      <p:cxnSp>
        <p:nvCxnSpPr>
          <p:cNvPr id="361" name="Straight Arrow Connector 360"/>
          <p:cNvCxnSpPr/>
          <p:nvPr/>
        </p:nvCxnSpPr>
        <p:spPr>
          <a:xfrm>
            <a:off x="927496" y="2941897"/>
            <a:ext cx="1554480" cy="1588"/>
          </a:xfrm>
          <a:prstGeom prst="straightConnector1">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95" name="Picture 75" descr="PC blank screen"/>
          <p:cNvPicPr>
            <a:picLocks noChangeAspect="1" noChangeArrowheads="1"/>
          </p:cNvPicPr>
          <p:nvPr/>
        </p:nvPicPr>
        <p:blipFill>
          <a:blip r:embed="rId3" cstate="print"/>
          <a:srcRect/>
          <a:stretch>
            <a:fillRect/>
          </a:stretch>
        </p:blipFill>
        <p:spPr bwMode="auto">
          <a:xfrm flipH="1">
            <a:off x="481911" y="2492115"/>
            <a:ext cx="912019" cy="910829"/>
          </a:xfrm>
          <a:prstGeom prst="rect">
            <a:avLst/>
          </a:prstGeom>
          <a:noFill/>
          <a:ln w="9525">
            <a:noFill/>
            <a:miter lim="800000"/>
            <a:headEnd/>
            <a:tailEnd/>
          </a:ln>
        </p:spPr>
      </p:pic>
      <p:pic>
        <p:nvPicPr>
          <p:cNvPr id="196" name="Picture 3" descr="C:\Documents and Settings\Pennie\My Documents\ACERDATA (D)\Pennie's documents\MS Image\Shapes and Graphics\Windows_Vista_Icons_ for_Marketing_use\GenericUser.png"/>
          <p:cNvPicPr>
            <a:picLocks noChangeAspect="1" noChangeArrowheads="1"/>
          </p:cNvPicPr>
          <p:nvPr/>
        </p:nvPicPr>
        <p:blipFill>
          <a:blip r:embed="rId16"/>
          <a:srcRect/>
          <a:stretch>
            <a:fillRect/>
          </a:stretch>
        </p:blipFill>
        <p:spPr bwMode="auto">
          <a:xfrm flipH="1">
            <a:off x="898006" y="2702815"/>
            <a:ext cx="357681" cy="435291"/>
          </a:xfrm>
          <a:prstGeom prst="rect">
            <a:avLst/>
          </a:prstGeom>
          <a:noFill/>
        </p:spPr>
      </p:pic>
      <p:cxnSp>
        <p:nvCxnSpPr>
          <p:cNvPr id="362" name="Straight Arrow Connector 361"/>
          <p:cNvCxnSpPr/>
          <p:nvPr/>
        </p:nvCxnSpPr>
        <p:spPr>
          <a:xfrm>
            <a:off x="5243331" y="1435260"/>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rot="5400000">
            <a:off x="4971521" y="2275022"/>
            <a:ext cx="640080" cy="1588"/>
          </a:xfrm>
          <a:prstGeom prst="line">
            <a:avLst/>
          </a:prstGeom>
          <a:ln w="53975"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7" name="Straight Arrow Connector 366"/>
          <p:cNvCxnSpPr/>
          <p:nvPr/>
        </p:nvCxnSpPr>
        <p:spPr>
          <a:xfrm>
            <a:off x="5243331" y="2849300"/>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8" name="Straight Arrow Connector 367"/>
          <p:cNvCxnSpPr/>
          <p:nvPr/>
        </p:nvCxnSpPr>
        <p:spPr>
          <a:xfrm flipV="1">
            <a:off x="5243331" y="4274916"/>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9" name="Straight Arrow Connector 368"/>
          <p:cNvCxnSpPr/>
          <p:nvPr/>
        </p:nvCxnSpPr>
        <p:spPr>
          <a:xfrm flipV="1">
            <a:off x="5243331" y="5816278"/>
            <a:ext cx="752355" cy="312516"/>
          </a:xfrm>
          <a:prstGeom prst="straightConnector1">
            <a:avLst/>
          </a:prstGeom>
          <a:ln w="53975" cap="rnd">
            <a:solidFill>
              <a:schemeClr val="accent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5" name="Group 161"/>
          <p:cNvGrpSpPr/>
          <p:nvPr/>
        </p:nvGrpSpPr>
        <p:grpSpPr>
          <a:xfrm>
            <a:off x="4552171" y="5796814"/>
            <a:ext cx="395626" cy="665155"/>
            <a:chOff x="2057400" y="1066800"/>
            <a:chExt cx="719137" cy="1066800"/>
          </a:xfrm>
        </p:grpSpPr>
        <p:pic>
          <p:nvPicPr>
            <p:cNvPr id="263" name="Picture 262" descr="Server"/>
            <p:cNvPicPr>
              <a:picLocks noChangeAspect="1" noChangeArrowheads="1"/>
            </p:cNvPicPr>
            <p:nvPr/>
          </p:nvPicPr>
          <p:blipFill>
            <a:blip r:embed="rId8"/>
            <a:srcRect/>
            <a:stretch>
              <a:fillRect/>
            </a:stretch>
          </p:blipFill>
          <p:spPr bwMode="auto">
            <a:xfrm>
              <a:off x="2057400" y="1066800"/>
              <a:ext cx="719137" cy="1060450"/>
            </a:xfrm>
            <a:prstGeom prst="rect">
              <a:avLst/>
            </a:prstGeom>
            <a:noFill/>
            <a:ln w="9525">
              <a:noFill/>
              <a:miter lim="800000"/>
              <a:headEnd/>
              <a:tailEnd/>
            </a:ln>
          </p:spPr>
        </p:pic>
        <p:pic>
          <p:nvPicPr>
            <p:cNvPr id="264" name="Picture 7"/>
            <p:cNvPicPr>
              <a:picLocks noChangeAspect="1" noChangeArrowheads="1"/>
            </p:cNvPicPr>
            <p:nvPr/>
          </p:nvPicPr>
          <p:blipFill>
            <a:blip r:embed="rId11"/>
            <a:srcRect/>
            <a:stretch>
              <a:fillRect/>
            </a:stretch>
          </p:blipFill>
          <p:spPr bwMode="auto">
            <a:xfrm>
              <a:off x="2377603" y="1857663"/>
              <a:ext cx="289397" cy="275937"/>
            </a:xfrm>
            <a:prstGeom prst="rect">
              <a:avLst/>
            </a:prstGeom>
            <a:noFill/>
            <a:ln w="9525">
              <a:noFill/>
              <a:miter lim="800000"/>
              <a:headEnd/>
              <a:tailEnd/>
            </a:ln>
            <a:effectLst/>
            <a:scene3d>
              <a:camera prst="isometricLeftDown"/>
              <a:lightRig rig="threePt" dir="t"/>
            </a:scene3d>
            <a:sp3d>
              <a:bevelT w="0"/>
              <a:contourClr>
                <a:schemeClr val="tx1">
                  <a:lumMod val="75000"/>
                  <a:lumOff val="25000"/>
                </a:schemeClr>
              </a:contourClr>
            </a:sp3d>
          </p:spPr>
        </p:pic>
      </p:gr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Pennie\My Documents\ACERDATA (D)\Pennie's documents\MS Image\Photo_backgrounds\FY06 MS Dynamics Photography\At Work\Dynamics work_Gary-Darryl_men sitting laptop smiling funny.png"/>
          <p:cNvPicPr>
            <a:picLocks noChangeAspect="1" noChangeArrowheads="1"/>
          </p:cNvPicPr>
          <p:nvPr/>
        </p:nvPicPr>
        <p:blipFill>
          <a:blip r:embed="rId3"/>
          <a:srcRect/>
          <a:stretch>
            <a:fillRect/>
          </a:stretch>
        </p:blipFill>
        <p:spPr bwMode="auto">
          <a:xfrm>
            <a:off x="5423116" y="810226"/>
            <a:ext cx="3963290" cy="5504185"/>
          </a:xfrm>
          <a:prstGeom prst="rect">
            <a:avLst/>
          </a:prstGeom>
          <a:noFill/>
        </p:spPr>
      </p:pic>
      <p:sp>
        <p:nvSpPr>
          <p:cNvPr id="3" name="Title 2"/>
          <p:cNvSpPr>
            <a:spLocks noGrp="1"/>
          </p:cNvSpPr>
          <p:nvPr>
            <p:ph type="title"/>
          </p:nvPr>
        </p:nvSpPr>
        <p:spPr/>
        <p:txBody>
          <a:bodyPr/>
          <a:lstStyle/>
          <a:p>
            <a:r>
              <a:rPr lang="en-US" dirty="0" smtClean="0"/>
              <a:t>Best Practices</a:t>
            </a:r>
            <a:endParaRPr lang="en-US" dirty="0"/>
          </a:p>
        </p:txBody>
      </p:sp>
      <p:sp>
        <p:nvSpPr>
          <p:cNvPr id="4" name="Rounded Rectangle 3"/>
          <p:cNvSpPr/>
          <p:nvPr/>
        </p:nvSpPr>
        <p:spPr bwMode="auto">
          <a:xfrm>
            <a:off x="399085" y="1216370"/>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Training</a:t>
            </a:r>
          </a:p>
        </p:txBody>
      </p:sp>
      <p:sp>
        <p:nvSpPr>
          <p:cNvPr id="5" name="Rounded Rectangle 4"/>
          <p:cNvSpPr/>
          <p:nvPr/>
        </p:nvSpPr>
        <p:spPr bwMode="auto">
          <a:xfrm>
            <a:off x="399085" y="2210828"/>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Multi-master before roll out</a:t>
            </a:r>
          </a:p>
        </p:txBody>
      </p:sp>
      <p:sp>
        <p:nvSpPr>
          <p:cNvPr id="6" name="Rounded Rectangle 5"/>
          <p:cNvSpPr/>
          <p:nvPr/>
        </p:nvSpPr>
        <p:spPr bwMode="auto">
          <a:xfrm>
            <a:off x="399085" y="3205286"/>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OU segregation</a:t>
            </a:r>
          </a:p>
        </p:txBody>
      </p:sp>
      <p:sp>
        <p:nvSpPr>
          <p:cNvPr id="7" name="Rounded Rectangle 6"/>
          <p:cNvSpPr/>
          <p:nvPr/>
        </p:nvSpPr>
        <p:spPr bwMode="auto">
          <a:xfrm>
            <a:off x="399085" y="4199744"/>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Enrolling users in to dogfood – data driven</a:t>
            </a:r>
          </a:p>
        </p:txBody>
      </p:sp>
      <p:sp>
        <p:nvSpPr>
          <p:cNvPr id="8" name="Rounded Rectangle 7"/>
          <p:cNvSpPr/>
          <p:nvPr/>
        </p:nvSpPr>
        <p:spPr bwMode="auto">
          <a:xfrm>
            <a:off x="399085" y="5194203"/>
            <a:ext cx="7607491" cy="878647"/>
          </a:xfrm>
          <a:prstGeom prst="roundRect">
            <a:avLst/>
          </a:prstGeom>
          <a:gradFill flip="none" rotWithShape="1">
            <a:gsLst>
              <a:gs pos="0">
                <a:schemeClr val="accent2">
                  <a:shade val="30000"/>
                  <a:satMod val="115000"/>
                  <a:alpha val="70000"/>
                </a:schemeClr>
              </a:gs>
              <a:gs pos="50000">
                <a:schemeClr val="accent2">
                  <a:shade val="67500"/>
                  <a:satMod val="115000"/>
                  <a:alpha val="20000"/>
                </a:schemeClr>
              </a:gs>
              <a:gs pos="100000">
                <a:schemeClr val="accent2">
                  <a:shade val="100000"/>
                  <a:satMod val="115000"/>
                  <a:alpha val="0"/>
                </a:schemeClr>
              </a:gs>
            </a:gsLst>
            <a:lin ang="0" scaled="1"/>
            <a:tileRect/>
          </a:gradFill>
          <a:ln>
            <a:noFill/>
            <a:headEnd type="none" w="med" len="med"/>
            <a:tailEnd type="none" w="med" len="med"/>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182880" tIns="45718" rIns="91436" bIns="45718" numCol="1" rtlCol="0" anchor="ctr" anchorCtr="0" compatLnSpc="1">
            <a:prstTxWarp prst="textNoShape">
              <a:avLst/>
            </a:prstTxWarp>
          </a:bodyPr>
          <a:lstStyle/>
          <a:p>
            <a:pPr defTabSz="914099" fontAlgn="base">
              <a:spcBef>
                <a:spcPct val="0"/>
              </a:spcBef>
              <a:spcAft>
                <a:spcPct val="0"/>
              </a:spcAft>
            </a:pPr>
            <a:r>
              <a:rPr lang="en-US" sz="2800" b="1" dirty="0" smtClean="0">
                <a:solidFill>
                  <a:srgbClr val="FFFFFF"/>
                </a:solidFill>
                <a:effectLst>
                  <a:glow rad="139700">
                    <a:schemeClr val="bg1">
                      <a:alpha val="40000"/>
                    </a:schemeClr>
                  </a:glow>
                  <a:outerShdw blurRad="38100" dist="38100" dir="2700000" algn="tl">
                    <a:srgbClr val="000000">
                      <a:alpha val="43137"/>
                    </a:srgbClr>
                  </a:outerShdw>
                </a:effectLst>
                <a:latin typeface="Calibri" pitchFamily="34" charset="0"/>
              </a:rPr>
              <a:t>Define business rules</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US" dirty="0" smtClean="0"/>
              <a:t>What did we Learn?</a:t>
            </a:r>
            <a:endParaRPr lang="en-US" dirty="0"/>
          </a:p>
        </p:txBody>
      </p:sp>
      <p:sp>
        <p:nvSpPr>
          <p:cNvPr id="3" name="Text Placeholder 2"/>
          <p:cNvSpPr>
            <a:spLocks noGrp="1"/>
          </p:cNvSpPr>
          <p:nvPr>
            <p:ph type="body" sz="quarter" idx="10"/>
          </p:nvPr>
        </p:nvSpPr>
        <p:spPr/>
        <p:txBody>
          <a:bodyPr/>
          <a:lstStyle/>
          <a:p>
            <a:r>
              <a:rPr lang="en-US" dirty="0" smtClean="0"/>
              <a:t>Cross forest requires a lot of planning</a:t>
            </a:r>
          </a:p>
          <a:p>
            <a:r>
              <a:rPr lang="en-US" dirty="0" smtClean="0"/>
              <a:t>Migrating from an existing app leads to complexity</a:t>
            </a:r>
          </a:p>
          <a:p>
            <a:r>
              <a:rPr lang="en-US" dirty="0" smtClean="0"/>
              <a:t>Dynamic groups are not IW focused</a:t>
            </a:r>
          </a:p>
          <a:p>
            <a:pPr lvl="1"/>
            <a:r>
              <a:rPr lang="en-US" dirty="0" smtClean="0"/>
              <a:t>Need to understand the enterprise data model</a:t>
            </a:r>
          </a:p>
          <a:p>
            <a:r>
              <a:rPr lang="en-US" dirty="0" smtClean="0"/>
              <a:t>New design pattern</a:t>
            </a:r>
          </a:p>
          <a:p>
            <a:r>
              <a:rPr lang="en-US" dirty="0" smtClean="0"/>
              <a:t>Understand the enterprise data</a:t>
            </a:r>
          </a:p>
          <a:p>
            <a:r>
              <a:rPr lang="en-US" dirty="0" smtClean="0"/>
              <a:t>End user focus requires different deployment and communication pattern</a:t>
            </a:r>
            <a:endParaRPr lang="en-US"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Reporting</a:t>
            </a:r>
            <a:endParaRPr lang="en-US" sz="8000"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Reporting</a:t>
            </a:r>
            <a:endParaRPr lang="en-US" dirty="0"/>
          </a:p>
        </p:txBody>
      </p:sp>
      <p:sp>
        <p:nvSpPr>
          <p:cNvPr id="3" name="Content Placeholder 2"/>
          <p:cNvSpPr>
            <a:spLocks noGrp="1"/>
          </p:cNvSpPr>
          <p:nvPr>
            <p:ph idx="1"/>
          </p:nvPr>
        </p:nvSpPr>
        <p:spPr>
          <a:xfrm>
            <a:off x="381000" y="1447799"/>
            <a:ext cx="8382000" cy="4302716"/>
          </a:xfrm>
        </p:spPr>
        <p:txBody>
          <a:bodyPr/>
          <a:lstStyle/>
          <a:p>
            <a:r>
              <a:rPr lang="en-US" dirty="0" smtClean="0"/>
              <a:t>Reports needed for tracking product usage</a:t>
            </a:r>
          </a:p>
          <a:p>
            <a:pPr lvl="1"/>
            <a:r>
              <a:rPr lang="en-US" dirty="0" smtClean="0"/>
              <a:t>Failed password reset attempts</a:t>
            </a:r>
          </a:p>
          <a:p>
            <a:pPr lvl="1"/>
            <a:r>
              <a:rPr lang="en-US" dirty="0" smtClean="0"/>
              <a:t>Successful password resets</a:t>
            </a:r>
          </a:p>
          <a:p>
            <a:pPr lvl="1"/>
            <a:r>
              <a:rPr lang="en-US" dirty="0" smtClean="0"/>
              <a:t>Group updates</a:t>
            </a:r>
          </a:p>
          <a:p>
            <a:pPr lvl="1"/>
            <a:r>
              <a:rPr lang="en-US" dirty="0" smtClean="0"/>
              <a:t>Group creations</a:t>
            </a:r>
          </a:p>
          <a:p>
            <a:pPr lvl="1"/>
            <a:r>
              <a:rPr lang="en-US" dirty="0" smtClean="0"/>
              <a:t>Password registrations</a:t>
            </a:r>
          </a:p>
          <a:p>
            <a:pPr lvl="1"/>
            <a:r>
              <a:rPr lang="en-US" dirty="0" smtClean="0"/>
              <a:t>Etc.</a:t>
            </a:r>
          </a:p>
          <a:p>
            <a:pPr lvl="1">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lang="en-US" sz="4400" dirty="0" smtClean="0"/>
              <a:t>Solution Design: Query Requests</a:t>
            </a:r>
            <a:endParaRPr lang="en-US" sz="4400" dirty="0"/>
          </a:p>
        </p:txBody>
      </p:sp>
      <p:sp>
        <p:nvSpPr>
          <p:cNvPr id="3" name="Content Placeholder 2"/>
          <p:cNvSpPr>
            <a:spLocks noGrp="1"/>
          </p:cNvSpPr>
          <p:nvPr>
            <p:ph idx="1"/>
          </p:nvPr>
        </p:nvSpPr>
        <p:spPr>
          <a:xfrm>
            <a:off x="381000" y="1219200"/>
            <a:ext cx="8382000" cy="1428083"/>
          </a:xfrm>
        </p:spPr>
        <p:txBody>
          <a:bodyPr/>
          <a:lstStyle/>
          <a:p>
            <a:r>
              <a:rPr lang="en-US" dirty="0" smtClean="0"/>
              <a:t>Request-based approach to reporting</a:t>
            </a:r>
          </a:p>
          <a:p>
            <a:r>
              <a:rPr lang="en-US" dirty="0" smtClean="0"/>
              <a:t>Search Scopes used as shortcut to simple reports</a:t>
            </a:r>
            <a:endParaRPr lang="en-US" dirty="0"/>
          </a:p>
        </p:txBody>
      </p:sp>
      <p:pic>
        <p:nvPicPr>
          <p:cNvPr id="4" name="Picture 3"/>
          <p:cNvPicPr>
            <a:picLocks noChangeAspect="1" noChangeArrowheads="1"/>
          </p:cNvPicPr>
          <p:nvPr/>
        </p:nvPicPr>
        <p:blipFill>
          <a:blip r:embed="rId3"/>
          <a:srcRect b="55714"/>
          <a:stretch>
            <a:fillRect/>
          </a:stretch>
        </p:blipFill>
        <p:spPr bwMode="auto">
          <a:xfrm>
            <a:off x="304800" y="3429000"/>
            <a:ext cx="8719278" cy="2362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bwMode="black"/>
        <p:txBody>
          <a:bodyPr/>
          <a:lstStyle/>
          <a:p>
            <a:r>
              <a:rPr lang="en-US" dirty="0" smtClean="0"/>
              <a:t>Gain insight to MSIT’s deployment of FIM 2010</a:t>
            </a:r>
          </a:p>
          <a:p>
            <a:r>
              <a:rPr lang="en-US" dirty="0" smtClean="0"/>
              <a:t>Takeaway best practices for your deployment</a:t>
            </a:r>
          </a:p>
          <a:p>
            <a:r>
              <a:rPr lang="en-US" dirty="0" smtClean="0"/>
              <a:t>Understand how FIM 2010 provides solutions for Password Reset &amp; Group Management</a:t>
            </a:r>
          </a:p>
          <a:p>
            <a:r>
              <a:rPr lang="en-US" dirty="0" smtClean="0"/>
              <a:t>Gain insight to future FIM scenarios for MSIT</a:t>
            </a:r>
            <a:endParaRPr lang="en-US" dirty="0"/>
          </a:p>
        </p:txBody>
      </p:sp>
      <p:sp>
        <p:nvSpPr>
          <p:cNvPr id="5" name="Title 2"/>
          <p:cNvSpPr>
            <a:spLocks noGrp="1"/>
          </p:cNvSpPr>
          <p:nvPr>
            <p:ph type="title"/>
          </p:nvPr>
        </p:nvSpPr>
        <p:spPr/>
        <p:txBody>
          <a:bodyPr vert="horz" wrap="square" lIns="0" tIns="0" rIns="0" bIns="0" rtlCol="0" anchor="t">
            <a:spAutoFit/>
          </a:bodyPr>
          <a:lstStyle/>
          <a:p>
            <a:r>
              <a:rPr dirty="0" smtClean="0"/>
              <a:t>Session Outcomes</a:t>
            </a:r>
            <a:endParaRPr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602"/>
            <a:ext cx="8382000" cy="609398"/>
          </a:xfrm>
        </p:spPr>
        <p:txBody>
          <a:bodyPr/>
          <a:lstStyle/>
          <a:p>
            <a:r>
              <a:rPr lang="en-US" sz="4400" dirty="0" smtClean="0"/>
              <a:t>MSIT Report Examples</a:t>
            </a:r>
            <a:endParaRPr lang="en-US" sz="4400" dirty="0"/>
          </a:p>
        </p:txBody>
      </p:sp>
      <p:sp>
        <p:nvSpPr>
          <p:cNvPr id="5" name="Content Placeholder 4"/>
          <p:cNvSpPr>
            <a:spLocks noGrp="1"/>
          </p:cNvSpPr>
          <p:nvPr>
            <p:ph idx="1"/>
          </p:nvPr>
        </p:nvSpPr>
        <p:spPr>
          <a:xfrm>
            <a:off x="381000" y="685800"/>
            <a:ext cx="8382000" cy="5863144"/>
          </a:xfrm>
        </p:spPr>
        <p:txBody>
          <a:bodyPr/>
          <a:lstStyle/>
          <a:p>
            <a:pPr>
              <a:buNone/>
            </a:pPr>
            <a:r>
              <a:rPr lang="en-US" sz="1200" dirty="0" smtClean="0"/>
              <a:t> </a:t>
            </a:r>
            <a:endParaRPr lang="en-US" sz="1400" dirty="0" smtClean="0"/>
          </a:p>
          <a:p>
            <a:pPr lvl="0"/>
            <a:r>
              <a:rPr lang="en-US" sz="1400" dirty="0" smtClean="0"/>
              <a:t>Name: </a:t>
            </a:r>
            <a:r>
              <a:rPr lang="en-US" sz="1400" b="1" dirty="0" smtClean="0"/>
              <a:t>Group creation requests from last 7 days</a:t>
            </a:r>
            <a:endParaRPr lang="en-US" sz="1400" dirty="0" smtClean="0"/>
          </a:p>
          <a:p>
            <a:r>
              <a:rPr lang="en-US" sz="1400" dirty="0" smtClean="0"/>
              <a:t>Filter:  /Request[</a:t>
            </a:r>
            <a:r>
              <a:rPr lang="en-US" sz="1400" dirty="0" err="1" smtClean="0"/>
              <a:t>TargetObjectType</a:t>
            </a:r>
            <a:r>
              <a:rPr lang="en-US" sz="1400" dirty="0" smtClean="0"/>
              <a:t> = 'Group' and Operation = 'Create' and Creator = /Set[</a:t>
            </a:r>
            <a:r>
              <a:rPr lang="en-US" sz="1400" dirty="0" err="1" smtClean="0"/>
              <a:t>ObjectID</a:t>
            </a:r>
            <a:r>
              <a:rPr lang="en-US" sz="1400" dirty="0" smtClean="0"/>
              <a:t> = '251ec15d-60b0-4bc6-a509-8b1b37d950b4']/</a:t>
            </a:r>
            <a:r>
              <a:rPr lang="en-US" sz="1400" dirty="0" err="1" smtClean="0"/>
              <a:t>ComputedMember</a:t>
            </a:r>
            <a:r>
              <a:rPr lang="en-US" sz="1400" dirty="0" smtClean="0"/>
              <a:t> and </a:t>
            </a:r>
            <a:r>
              <a:rPr lang="en-US" sz="1400" dirty="0" err="1" smtClean="0"/>
              <a:t>CreatedTime</a:t>
            </a:r>
            <a:r>
              <a:rPr lang="en-US" sz="1400" dirty="0" smtClean="0"/>
              <a:t>&gt;</a:t>
            </a:r>
            <a:r>
              <a:rPr lang="en-US" sz="1400" dirty="0" err="1" smtClean="0"/>
              <a:t>op:subtract</a:t>
            </a:r>
            <a:r>
              <a:rPr lang="en-US" sz="1400" dirty="0" smtClean="0"/>
              <a:t>-</a:t>
            </a:r>
            <a:r>
              <a:rPr lang="en-US" sz="1400" dirty="0" err="1" smtClean="0"/>
              <a:t>dayTimeDuration</a:t>
            </a:r>
            <a:r>
              <a:rPr lang="en-US" sz="1400" dirty="0" smtClean="0"/>
              <a:t>-from-</a:t>
            </a:r>
            <a:r>
              <a:rPr lang="en-US" sz="1400" dirty="0" err="1" smtClean="0"/>
              <a:t>dateTime</a:t>
            </a:r>
            <a:r>
              <a:rPr lang="en-US" sz="1400" dirty="0" smtClean="0"/>
              <a:t>(</a:t>
            </a:r>
            <a:r>
              <a:rPr lang="en-US" sz="1400" dirty="0" err="1" smtClean="0"/>
              <a:t>fn:current-dateTime</a:t>
            </a:r>
            <a:r>
              <a:rPr lang="en-US" sz="1400" dirty="0" smtClean="0"/>
              <a:t>(), </a:t>
            </a:r>
            <a:r>
              <a:rPr lang="en-US" sz="1400" dirty="0" err="1" smtClean="0"/>
              <a:t>xs:dayTimeDuration</a:t>
            </a:r>
            <a:r>
              <a:rPr lang="en-US" sz="1400" dirty="0" smtClean="0"/>
              <a:t>('P7D'))]</a:t>
            </a:r>
          </a:p>
          <a:p>
            <a:pPr>
              <a:buNone/>
            </a:pPr>
            <a:r>
              <a:rPr lang="en-US" sz="1400" dirty="0" smtClean="0"/>
              <a:t> </a:t>
            </a:r>
          </a:p>
          <a:p>
            <a:pPr lvl="0"/>
            <a:r>
              <a:rPr lang="en-US" sz="1400" dirty="0" smtClean="0"/>
              <a:t>Name: </a:t>
            </a:r>
            <a:r>
              <a:rPr lang="en-US" sz="1400" b="1" dirty="0" smtClean="0"/>
              <a:t>Group deletion requests from last 7 days</a:t>
            </a:r>
            <a:endParaRPr lang="en-US" sz="1400" dirty="0" smtClean="0"/>
          </a:p>
          <a:p>
            <a:r>
              <a:rPr lang="en-US" sz="1400" dirty="0" smtClean="0"/>
              <a:t>Filter: /Request[</a:t>
            </a:r>
            <a:r>
              <a:rPr lang="en-US" sz="1400" dirty="0" err="1" smtClean="0"/>
              <a:t>TargetObjectType</a:t>
            </a:r>
            <a:r>
              <a:rPr lang="en-US" sz="1400" dirty="0" smtClean="0"/>
              <a:t> = 'Group' and Operation = 'Delete' and Creator = /Set[</a:t>
            </a:r>
            <a:r>
              <a:rPr lang="en-US" sz="1400" dirty="0" err="1" smtClean="0"/>
              <a:t>ObjectID</a:t>
            </a:r>
            <a:r>
              <a:rPr lang="en-US" sz="1400" dirty="0" smtClean="0"/>
              <a:t> = '251ec15d-60b0-4bc6-a509-8b1b37d950b4']/</a:t>
            </a:r>
            <a:r>
              <a:rPr lang="en-US" sz="1400" dirty="0" err="1" smtClean="0"/>
              <a:t>ComputedMember</a:t>
            </a:r>
            <a:r>
              <a:rPr lang="en-US" sz="1400" dirty="0" smtClean="0"/>
              <a:t> and </a:t>
            </a:r>
            <a:r>
              <a:rPr lang="en-US" sz="1400" dirty="0" err="1" smtClean="0"/>
              <a:t>CreatedTime</a:t>
            </a:r>
            <a:r>
              <a:rPr lang="en-US" sz="1400" dirty="0" smtClean="0"/>
              <a:t>&gt;</a:t>
            </a:r>
            <a:r>
              <a:rPr lang="en-US" sz="1400" dirty="0" err="1" smtClean="0"/>
              <a:t>op:subtract</a:t>
            </a:r>
            <a:r>
              <a:rPr lang="en-US" sz="1400" dirty="0" smtClean="0"/>
              <a:t>-</a:t>
            </a:r>
            <a:r>
              <a:rPr lang="en-US" sz="1400" dirty="0" err="1" smtClean="0"/>
              <a:t>dayTimeDuration</a:t>
            </a:r>
            <a:r>
              <a:rPr lang="en-US" sz="1400" dirty="0" smtClean="0"/>
              <a:t>-from-</a:t>
            </a:r>
            <a:r>
              <a:rPr lang="en-US" sz="1400" dirty="0" err="1" smtClean="0"/>
              <a:t>dateTime</a:t>
            </a:r>
            <a:r>
              <a:rPr lang="en-US" sz="1400" dirty="0" smtClean="0"/>
              <a:t>(</a:t>
            </a:r>
            <a:r>
              <a:rPr lang="en-US" sz="1400" dirty="0" err="1" smtClean="0"/>
              <a:t>fn:current-dateTime</a:t>
            </a:r>
            <a:r>
              <a:rPr lang="en-US" sz="1400" dirty="0" smtClean="0"/>
              <a:t>(), </a:t>
            </a:r>
            <a:r>
              <a:rPr lang="en-US" sz="1400" dirty="0" err="1" smtClean="0"/>
              <a:t>xs:dayTimeDuration</a:t>
            </a:r>
            <a:r>
              <a:rPr lang="en-US" sz="1400" dirty="0" smtClean="0"/>
              <a:t>('P7D'))]</a:t>
            </a:r>
          </a:p>
          <a:p>
            <a:pPr>
              <a:buNone/>
            </a:pPr>
            <a:r>
              <a:rPr lang="en-US" sz="1400" dirty="0" smtClean="0"/>
              <a:t> </a:t>
            </a:r>
          </a:p>
          <a:p>
            <a:pPr lvl="0"/>
            <a:r>
              <a:rPr lang="en-US" sz="1400" dirty="0" smtClean="0"/>
              <a:t>Name: </a:t>
            </a:r>
            <a:r>
              <a:rPr lang="en-US" sz="1400" b="1" dirty="0" smtClean="0"/>
              <a:t>Group update requests in last 7 days</a:t>
            </a:r>
            <a:endParaRPr lang="en-US" sz="1400" dirty="0" smtClean="0"/>
          </a:p>
          <a:p>
            <a:r>
              <a:rPr lang="en-US" sz="1400" dirty="0" smtClean="0"/>
              <a:t>Filter:  /Request[</a:t>
            </a:r>
            <a:r>
              <a:rPr lang="en-US" sz="1400" dirty="0" err="1" smtClean="0"/>
              <a:t>TargetObjectType</a:t>
            </a:r>
            <a:r>
              <a:rPr lang="en-US" sz="1400" dirty="0" smtClean="0"/>
              <a:t> = 'Group' and Operation = 'Put' and Creator = /Set[</a:t>
            </a:r>
            <a:r>
              <a:rPr lang="en-US" sz="1400" dirty="0" err="1" smtClean="0"/>
              <a:t>ObjectID</a:t>
            </a:r>
            <a:r>
              <a:rPr lang="en-US" sz="1400" dirty="0" smtClean="0"/>
              <a:t> = '251ec15d-60b0-4bc6-a509-8b1b37d950b4']/</a:t>
            </a:r>
            <a:r>
              <a:rPr lang="en-US" sz="1400" dirty="0" err="1" smtClean="0"/>
              <a:t>ComputedMember</a:t>
            </a:r>
            <a:r>
              <a:rPr lang="en-US" sz="1400" dirty="0" smtClean="0"/>
              <a:t> and </a:t>
            </a:r>
            <a:r>
              <a:rPr lang="en-US" sz="1400" dirty="0" err="1" smtClean="0"/>
              <a:t>CreatedTime</a:t>
            </a:r>
            <a:r>
              <a:rPr lang="en-US" sz="1400" dirty="0" smtClean="0"/>
              <a:t>&gt;</a:t>
            </a:r>
            <a:r>
              <a:rPr lang="en-US" sz="1400" dirty="0" err="1" smtClean="0"/>
              <a:t>op:subtract</a:t>
            </a:r>
            <a:r>
              <a:rPr lang="en-US" sz="1400" dirty="0" smtClean="0"/>
              <a:t>-</a:t>
            </a:r>
            <a:r>
              <a:rPr lang="en-US" sz="1400" dirty="0" err="1" smtClean="0"/>
              <a:t>dayTimeDuration</a:t>
            </a:r>
            <a:r>
              <a:rPr lang="en-US" sz="1400" dirty="0" smtClean="0"/>
              <a:t>-from-</a:t>
            </a:r>
            <a:r>
              <a:rPr lang="en-US" sz="1400" dirty="0" err="1" smtClean="0"/>
              <a:t>dateTime</a:t>
            </a:r>
            <a:r>
              <a:rPr lang="en-US" sz="1400" dirty="0" smtClean="0"/>
              <a:t>(</a:t>
            </a:r>
            <a:r>
              <a:rPr lang="en-US" sz="1400" dirty="0" err="1" smtClean="0"/>
              <a:t>fn:current-dateTime</a:t>
            </a:r>
            <a:r>
              <a:rPr lang="en-US" sz="1400" dirty="0" smtClean="0"/>
              <a:t>(), </a:t>
            </a:r>
            <a:r>
              <a:rPr lang="en-US" sz="1400" dirty="0" err="1" smtClean="0"/>
              <a:t>xs:dayTimeDuration</a:t>
            </a:r>
            <a:r>
              <a:rPr lang="en-US" sz="1400" dirty="0" smtClean="0"/>
              <a:t>('P7D'))]</a:t>
            </a:r>
          </a:p>
          <a:p>
            <a:pPr>
              <a:buNone/>
            </a:pPr>
            <a:r>
              <a:rPr lang="en-US" sz="1400" dirty="0" smtClean="0"/>
              <a:t> </a:t>
            </a:r>
          </a:p>
          <a:p>
            <a:pPr lvl="0"/>
            <a:r>
              <a:rPr lang="en-US" sz="1400" dirty="0" smtClean="0"/>
              <a:t>Name: </a:t>
            </a:r>
            <a:r>
              <a:rPr lang="en-US" sz="1400" b="1" dirty="0" smtClean="0"/>
              <a:t>Password reset attempts in last 7 days</a:t>
            </a:r>
            <a:endParaRPr lang="en-US" sz="1400" dirty="0" smtClean="0"/>
          </a:p>
          <a:p>
            <a:r>
              <a:rPr lang="en-US" sz="1400" dirty="0" smtClean="0"/>
              <a:t>Filter: /Request[Creator = 'b0b36673-d43b-4cfa-a7a2-aff14fd90522' and Operation = 'Put' and </a:t>
            </a:r>
            <a:r>
              <a:rPr lang="en-US" sz="1400" dirty="0" err="1" smtClean="0"/>
              <a:t>TargetObjectType</a:t>
            </a:r>
            <a:r>
              <a:rPr lang="en-US" sz="1400" dirty="0" smtClean="0"/>
              <a:t> = 'Person' and </a:t>
            </a:r>
            <a:r>
              <a:rPr lang="en-US" sz="1400" dirty="0" err="1" smtClean="0"/>
              <a:t>CreatedTime</a:t>
            </a:r>
            <a:r>
              <a:rPr lang="en-US" sz="1400" dirty="0" smtClean="0"/>
              <a:t>&gt;</a:t>
            </a:r>
            <a:r>
              <a:rPr lang="en-US" sz="1400" dirty="0" err="1" smtClean="0"/>
              <a:t>op:subtract</a:t>
            </a:r>
            <a:r>
              <a:rPr lang="en-US" sz="1400" dirty="0" smtClean="0"/>
              <a:t>-</a:t>
            </a:r>
            <a:r>
              <a:rPr lang="en-US" sz="1400" dirty="0" err="1" smtClean="0"/>
              <a:t>dayTimeDuration</a:t>
            </a:r>
            <a:r>
              <a:rPr lang="en-US" sz="1400" dirty="0" smtClean="0"/>
              <a:t>-from-</a:t>
            </a:r>
            <a:r>
              <a:rPr lang="en-US" sz="1400" dirty="0" err="1" smtClean="0"/>
              <a:t>dateTime</a:t>
            </a:r>
            <a:r>
              <a:rPr lang="en-US" sz="1400" dirty="0" smtClean="0"/>
              <a:t>(</a:t>
            </a:r>
            <a:r>
              <a:rPr lang="en-US" sz="1400" dirty="0" err="1" smtClean="0"/>
              <a:t>fn:current-dateTime</a:t>
            </a:r>
            <a:r>
              <a:rPr lang="en-US" sz="1400" dirty="0" smtClean="0"/>
              <a:t>(), </a:t>
            </a:r>
            <a:r>
              <a:rPr lang="en-US" sz="1400" dirty="0" err="1" smtClean="0"/>
              <a:t>xs:dayTimeDuration</a:t>
            </a:r>
            <a:r>
              <a:rPr lang="en-US" sz="1400" dirty="0" smtClean="0"/>
              <a:t>('P7D'))]</a:t>
            </a:r>
          </a:p>
          <a:p>
            <a:pPr>
              <a:buNone/>
            </a:pPr>
            <a:r>
              <a:rPr lang="en-US" sz="1400" dirty="0" smtClean="0"/>
              <a:t> </a:t>
            </a:r>
          </a:p>
          <a:p>
            <a:pPr lvl="0"/>
            <a:r>
              <a:rPr lang="en-US" sz="1400" dirty="0" smtClean="0"/>
              <a:t>Name: </a:t>
            </a:r>
            <a:r>
              <a:rPr lang="en-US" sz="1400" b="1" dirty="0" smtClean="0"/>
              <a:t>Successful password resets in last 7 days</a:t>
            </a:r>
            <a:endParaRPr lang="en-US" sz="1400" dirty="0" smtClean="0"/>
          </a:p>
          <a:p>
            <a:r>
              <a:rPr lang="en-US" sz="1400" dirty="0" smtClean="0"/>
              <a:t>Filter: /Request[Creator = 'b0b36673-d43b-4cfa-a7a2-aff14fd90522' and Operation = 'Put' and </a:t>
            </a:r>
            <a:r>
              <a:rPr lang="en-US" sz="1400" dirty="0" err="1" smtClean="0"/>
              <a:t>TargetObjectType</a:t>
            </a:r>
            <a:r>
              <a:rPr lang="en-US" sz="1400" dirty="0" smtClean="0"/>
              <a:t> = 'Person' and </a:t>
            </a:r>
            <a:r>
              <a:rPr lang="en-US" sz="1400" dirty="0" err="1" smtClean="0"/>
              <a:t>RequestStatus</a:t>
            </a:r>
            <a:r>
              <a:rPr lang="en-US" sz="1400" dirty="0" smtClean="0"/>
              <a:t> = 'Completed' and </a:t>
            </a:r>
            <a:r>
              <a:rPr lang="en-US" sz="1400" dirty="0" err="1" smtClean="0"/>
              <a:t>CreatedTime</a:t>
            </a:r>
            <a:r>
              <a:rPr lang="en-US" sz="1400" dirty="0" smtClean="0"/>
              <a:t>&gt;</a:t>
            </a:r>
            <a:r>
              <a:rPr lang="en-US" sz="1400" dirty="0" err="1" smtClean="0"/>
              <a:t>op:subtract</a:t>
            </a:r>
            <a:r>
              <a:rPr lang="en-US" sz="1400" dirty="0" smtClean="0"/>
              <a:t>-</a:t>
            </a:r>
            <a:r>
              <a:rPr lang="en-US" sz="1400" dirty="0" err="1" smtClean="0"/>
              <a:t>dayTimeDuration</a:t>
            </a:r>
            <a:r>
              <a:rPr lang="en-US" sz="1400" dirty="0" smtClean="0"/>
              <a:t>-from-</a:t>
            </a:r>
            <a:r>
              <a:rPr lang="en-US" sz="1400" dirty="0" err="1" smtClean="0"/>
              <a:t>dateTime</a:t>
            </a:r>
            <a:r>
              <a:rPr lang="en-US" sz="1400" dirty="0" smtClean="0"/>
              <a:t>(</a:t>
            </a:r>
            <a:r>
              <a:rPr lang="en-US" sz="1400" dirty="0" err="1" smtClean="0"/>
              <a:t>fn:current-dateTime</a:t>
            </a:r>
            <a:r>
              <a:rPr lang="en-US" sz="1400" dirty="0" smtClean="0"/>
              <a:t>(), </a:t>
            </a:r>
            <a:r>
              <a:rPr lang="en-US" sz="1400" dirty="0" err="1" smtClean="0"/>
              <a:t>xs:dayTimeDuration</a:t>
            </a:r>
            <a:r>
              <a:rPr lang="en-US" sz="1400" dirty="0" smtClean="0"/>
              <a:t>('P7D'))]</a:t>
            </a:r>
          </a:p>
          <a:p>
            <a:pPr>
              <a:buNone/>
            </a:pPr>
            <a:endParaRPr lang="en-US" sz="1200" dirty="0" smtClean="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6"/>
          <p:cNvSpPr>
            <a:spLocks/>
          </p:cNvSpPr>
          <p:nvPr/>
        </p:nvSpPr>
        <p:spPr bwMode="auto">
          <a:xfrm rot="16200000">
            <a:off x="3615059" y="1352206"/>
            <a:ext cx="6881142" cy="4176740"/>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accent1">
                  <a:lumMod val="20000"/>
                  <a:lumOff val="80000"/>
                  <a:alpha val="0"/>
                </a:schemeClr>
              </a:gs>
              <a:gs pos="50000">
                <a:schemeClr val="bg1">
                  <a:lumMod val="85000"/>
                  <a:lumOff val="15000"/>
                </a:schemeClr>
              </a:gs>
              <a:gs pos="100000">
                <a:schemeClr val="accent1">
                  <a:lumMod val="20000"/>
                  <a:lumOff val="80000"/>
                  <a:alpha val="0"/>
                </a:schemeClr>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6"/>
          <p:cNvSpPr>
            <a:spLocks/>
          </p:cNvSpPr>
          <p:nvPr/>
        </p:nvSpPr>
        <p:spPr bwMode="ltGray">
          <a:xfrm rot="16200000">
            <a:off x="3706795" y="1443937"/>
            <a:ext cx="6881142" cy="3993265"/>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accent1">
                  <a:lumMod val="20000"/>
                  <a:lumOff val="80000"/>
                  <a:alpha val="0"/>
                </a:schemeClr>
              </a:gs>
              <a:gs pos="50000">
                <a:schemeClr val="bg1">
                  <a:lumMod val="75000"/>
                  <a:lumOff val="25000"/>
                </a:schemeClr>
              </a:gs>
              <a:gs pos="100000">
                <a:schemeClr val="accent1">
                  <a:lumMod val="20000"/>
                  <a:lumOff val="80000"/>
                  <a:alpha val="0"/>
                </a:schemeClr>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Rectangle 1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Title 4"/>
          <p:cNvSpPr>
            <a:spLocks noGrp="1"/>
          </p:cNvSpPr>
          <p:nvPr>
            <p:ph type="title"/>
          </p:nvPr>
        </p:nvSpPr>
        <p:spPr/>
        <p:txBody>
          <a:bodyPr vert="horz" wrap="square" lIns="0" tIns="0" rIns="0" bIns="0" rtlCol="0" anchor="t">
            <a:spAutoFit/>
          </a:bodyPr>
          <a:lstStyle/>
          <a:p>
            <a:r>
              <a:rPr dirty="0" smtClean="0"/>
              <a:t>Other FIM Scenarios in MSIT</a:t>
            </a:r>
            <a:endParaRPr dirty="0"/>
          </a:p>
        </p:txBody>
      </p:sp>
      <p:sp>
        <p:nvSpPr>
          <p:cNvPr id="9" name="Rounded Rectangle 8"/>
          <p:cNvSpPr/>
          <p:nvPr/>
        </p:nvSpPr>
        <p:spPr bwMode="auto">
          <a:xfrm>
            <a:off x="324852" y="972275"/>
            <a:ext cx="8819148" cy="5683167"/>
          </a:xfrm>
          <a:prstGeom prst="roundRect">
            <a:avLst>
              <a:gd name="adj" fmla="val 7429"/>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0" name="Rectangle 9"/>
          <p:cNvSpPr/>
          <p:nvPr/>
        </p:nvSpPr>
        <p:spPr bwMode="auto">
          <a:xfrm>
            <a:off x="0" y="1617160"/>
            <a:ext cx="8125428" cy="2365294"/>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139700">
                    <a:schemeClr val="bg1">
                      <a:alpha val="40000"/>
                    </a:schemeClr>
                  </a:glow>
                  <a:outerShdw blurRad="63500" algn="ctr" rotWithShape="0">
                    <a:prstClr val="black">
                      <a:alpha val="40000"/>
                    </a:prstClr>
                  </a:outerShdw>
                </a:effectLst>
              </a:rPr>
              <a:t>Full smart card and software certificate</a:t>
            </a:r>
          </a:p>
          <a:p>
            <a:pPr marL="1588" fontAlgn="base">
              <a:spcAft>
                <a:spcPct val="0"/>
              </a:spcAft>
              <a:defRPr/>
            </a:pPr>
            <a:r>
              <a:rPr lang="en-US" sz="2400" dirty="0" smtClean="0">
                <a:solidFill>
                  <a:schemeClr val="tx1"/>
                </a:solidFill>
                <a:effectLst>
                  <a:glow rad="139700">
                    <a:schemeClr val="bg1">
                      <a:alpha val="40000"/>
                    </a:schemeClr>
                  </a:glow>
                  <a:outerShdw blurRad="63500" algn="ctr" rotWithShape="0">
                    <a:prstClr val="black">
                      <a:alpha val="40000"/>
                    </a:prstClr>
                  </a:outerShdw>
                </a:effectLst>
              </a:rPr>
              <a:t>management migration away from custom</a:t>
            </a:r>
          </a:p>
          <a:p>
            <a:pPr marL="1588" fontAlgn="base">
              <a:spcAft>
                <a:spcPct val="0"/>
              </a:spcAft>
              <a:defRPr/>
            </a:pPr>
            <a:r>
              <a:rPr lang="en-US" sz="2400" dirty="0" smtClean="0">
                <a:solidFill>
                  <a:schemeClr val="tx1"/>
                </a:solidFill>
                <a:effectLst>
                  <a:glow rad="139700">
                    <a:schemeClr val="bg1">
                      <a:alpha val="40000"/>
                    </a:schemeClr>
                  </a:glow>
                  <a:outerShdw blurRad="63500" algn="ctr" rotWithShape="0">
                    <a:prstClr val="black">
                      <a:alpha val="40000"/>
                    </a:prstClr>
                  </a:outerShdw>
                </a:effectLst>
              </a:rPr>
              <a:t>developed tools</a:t>
            </a:r>
          </a:p>
        </p:txBody>
      </p:sp>
      <p:pic>
        <p:nvPicPr>
          <p:cNvPr id="8194" name="Picture 2" descr="C:\Documents and Settings\Pennie\My Documents\ACERDATA (D)\Pennie's documents\MS Image\Shapes and Graphics\Windows_Vista_Icons_ for_Marketing_use\Vista Icons off the web\odbcad32.exe_SIDI_ICON_0409.png"/>
          <p:cNvPicPr>
            <a:picLocks noChangeAspect="1" noChangeArrowheads="1"/>
          </p:cNvPicPr>
          <p:nvPr/>
        </p:nvPicPr>
        <p:blipFill>
          <a:blip r:embed="rId3"/>
          <a:srcRect/>
          <a:stretch>
            <a:fillRect/>
          </a:stretch>
        </p:blipFill>
        <p:spPr bwMode="auto">
          <a:xfrm>
            <a:off x="6852211" y="1790163"/>
            <a:ext cx="1481560" cy="1481560"/>
          </a:xfrm>
          <a:prstGeom prst="rect">
            <a:avLst/>
          </a:prstGeom>
          <a:noFill/>
        </p:spPr>
      </p:pic>
      <p:pic>
        <p:nvPicPr>
          <p:cNvPr id="8195" name="Picture 3" descr="C:\Documents and Settings\Pennie\My Documents\ACERDATA (D)\Pennie's documents\MS Image\Shapes and Graphics\_WINDOWS SERVER ICONS\Misc\smartcard smart card.png"/>
          <p:cNvPicPr>
            <a:picLocks noChangeAspect="1" noChangeArrowheads="1"/>
          </p:cNvPicPr>
          <p:nvPr/>
        </p:nvPicPr>
        <p:blipFill>
          <a:blip r:embed="rId4"/>
          <a:srcRect/>
          <a:stretch>
            <a:fillRect/>
          </a:stretch>
        </p:blipFill>
        <p:spPr bwMode="auto">
          <a:xfrm>
            <a:off x="7614146" y="5206101"/>
            <a:ext cx="1271773" cy="854176"/>
          </a:xfrm>
          <a:prstGeom prst="rect">
            <a:avLst/>
          </a:prstGeom>
          <a:noFill/>
        </p:spPr>
      </p:pic>
      <p:grpSp>
        <p:nvGrpSpPr>
          <p:cNvPr id="2" name="Group 22"/>
          <p:cNvGrpSpPr/>
          <p:nvPr/>
        </p:nvGrpSpPr>
        <p:grpSpPr>
          <a:xfrm>
            <a:off x="7140016" y="3614650"/>
            <a:ext cx="1666756" cy="1259567"/>
            <a:chOff x="7234178" y="3707334"/>
            <a:chExt cx="1597307" cy="1207084"/>
          </a:xfrm>
        </p:grpSpPr>
        <p:pic>
          <p:nvPicPr>
            <p:cNvPr id="8196" name="Picture 4" descr="C:\Documents and Settings\Pennie\My Documents\ACERDATA (D)\Pennie's documents\MS Image\Shapes and Graphics\Windows_Vista_Icons_ for_Marketing_use\Vista Icons off the web\icardres.dll.mui_I1011_0409.png"/>
            <p:cNvPicPr>
              <a:picLocks noChangeAspect="1" noChangeArrowheads="1"/>
            </p:cNvPicPr>
            <p:nvPr/>
          </p:nvPicPr>
          <p:blipFill>
            <a:blip r:embed="rId5"/>
            <a:srcRect/>
            <a:stretch>
              <a:fillRect/>
            </a:stretch>
          </p:blipFill>
          <p:spPr bwMode="auto">
            <a:xfrm>
              <a:off x="7844800" y="3927733"/>
              <a:ext cx="986685" cy="986685"/>
            </a:xfrm>
            <a:prstGeom prst="rect">
              <a:avLst/>
            </a:prstGeom>
            <a:noFill/>
          </p:spPr>
        </p:pic>
        <p:pic>
          <p:nvPicPr>
            <p:cNvPr id="8197" name="Picture 5" descr="C:\Documents and Settings\Pennie\My Documents\ACERDATA (D)\Pennie's documents\MS Image\Shapes and Graphics\Windows_Vista_Icons_ for_Marketing_use\Users.png"/>
            <p:cNvPicPr>
              <a:picLocks noChangeAspect="1" noChangeArrowheads="1"/>
            </p:cNvPicPr>
            <p:nvPr/>
          </p:nvPicPr>
          <p:blipFill>
            <a:blip r:embed="rId6"/>
            <a:srcRect/>
            <a:stretch>
              <a:fillRect/>
            </a:stretch>
          </p:blipFill>
          <p:spPr bwMode="auto">
            <a:xfrm>
              <a:off x="7234178" y="3707334"/>
              <a:ext cx="1194838" cy="1194838"/>
            </a:xfrm>
            <a:prstGeom prst="rect">
              <a:avLst/>
            </a:prstGeom>
            <a:noFill/>
          </p:spPr>
        </p:pic>
      </p:gr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6"/>
          <p:cNvSpPr>
            <a:spLocks/>
          </p:cNvSpPr>
          <p:nvPr/>
        </p:nvSpPr>
        <p:spPr bwMode="auto">
          <a:xfrm rot="16200000">
            <a:off x="3615059" y="1352206"/>
            <a:ext cx="6881142" cy="4176740"/>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accent1">
                  <a:lumMod val="20000"/>
                  <a:lumOff val="80000"/>
                  <a:alpha val="0"/>
                </a:schemeClr>
              </a:gs>
              <a:gs pos="50000">
                <a:schemeClr val="bg1">
                  <a:lumMod val="85000"/>
                  <a:lumOff val="15000"/>
                </a:schemeClr>
              </a:gs>
              <a:gs pos="100000">
                <a:schemeClr val="accent1">
                  <a:lumMod val="20000"/>
                  <a:lumOff val="80000"/>
                  <a:alpha val="0"/>
                </a:schemeClr>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6"/>
          <p:cNvSpPr>
            <a:spLocks/>
          </p:cNvSpPr>
          <p:nvPr/>
        </p:nvSpPr>
        <p:spPr bwMode="ltGray">
          <a:xfrm rot="16200000">
            <a:off x="3706795" y="1443937"/>
            <a:ext cx="6881142" cy="3993265"/>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accent1">
                  <a:lumMod val="20000"/>
                  <a:lumOff val="80000"/>
                  <a:alpha val="0"/>
                </a:schemeClr>
              </a:gs>
              <a:gs pos="50000">
                <a:schemeClr val="bg1">
                  <a:lumMod val="75000"/>
                  <a:lumOff val="25000"/>
                </a:schemeClr>
              </a:gs>
              <a:gs pos="100000">
                <a:schemeClr val="accent1">
                  <a:lumMod val="20000"/>
                  <a:lumOff val="80000"/>
                  <a:alpha val="0"/>
                </a:schemeClr>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Rectangle 16"/>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Title 4"/>
          <p:cNvSpPr>
            <a:spLocks noGrp="1"/>
          </p:cNvSpPr>
          <p:nvPr>
            <p:ph type="title"/>
          </p:nvPr>
        </p:nvSpPr>
        <p:spPr/>
        <p:txBody>
          <a:bodyPr vert="horz" wrap="square" lIns="0" tIns="0" rIns="0" bIns="0" rtlCol="0" anchor="t">
            <a:spAutoFit/>
          </a:bodyPr>
          <a:lstStyle/>
          <a:p>
            <a:r>
              <a:rPr smtClean="0"/>
              <a:t>MSIT </a:t>
            </a:r>
            <a:r>
              <a:t>Future Scenarios</a:t>
            </a:r>
            <a:endParaRPr/>
          </a:p>
        </p:txBody>
      </p:sp>
      <p:sp>
        <p:nvSpPr>
          <p:cNvPr id="9" name="Rounded Rectangle 8"/>
          <p:cNvSpPr/>
          <p:nvPr/>
        </p:nvSpPr>
        <p:spPr bwMode="auto">
          <a:xfrm>
            <a:off x="324852" y="972275"/>
            <a:ext cx="8819148" cy="5683167"/>
          </a:xfrm>
          <a:prstGeom prst="roundRect">
            <a:avLst>
              <a:gd name="adj" fmla="val 7429"/>
            </a:avLst>
          </a:prstGeom>
          <a:gradFill flip="none" rotWithShape="1">
            <a:gsLst>
              <a:gs pos="0">
                <a:schemeClr val="accent2">
                  <a:alpha val="40000"/>
                </a:schemeClr>
              </a:gs>
              <a:gs pos="50000">
                <a:schemeClr val="accent2">
                  <a:alpha val="20000"/>
                </a:schemeClr>
              </a:gs>
              <a:gs pos="100000">
                <a:schemeClr val="accent2">
                  <a:tint val="23500"/>
                  <a:satMod val="160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L="1588" fontAlgn="base">
              <a:spcAft>
                <a:spcPct val="0"/>
              </a:spcAft>
              <a:defRPr/>
            </a:pPr>
            <a:endParaRPr lang="en-US" sz="2400" b="1" dirty="0" smtClean="0">
              <a:solidFill>
                <a:schemeClr val="tx1"/>
              </a:solidFill>
              <a:effectLst>
                <a:glow rad="228600">
                  <a:schemeClr val="bg1">
                    <a:alpha val="40000"/>
                  </a:schemeClr>
                </a:glow>
                <a:outerShdw blurRad="63500" algn="ctr" rotWithShape="0">
                  <a:prstClr val="black">
                    <a:alpha val="40000"/>
                  </a:prstClr>
                </a:outerShdw>
              </a:effectLst>
            </a:endParaRPr>
          </a:p>
        </p:txBody>
      </p:sp>
      <p:sp>
        <p:nvSpPr>
          <p:cNvPr id="10" name="Rectangle 9"/>
          <p:cNvSpPr/>
          <p:nvPr/>
        </p:nvSpPr>
        <p:spPr bwMode="auto">
          <a:xfrm>
            <a:off x="0" y="1617160"/>
            <a:ext cx="8125428" cy="682898"/>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139700">
                    <a:schemeClr val="bg1">
                      <a:alpha val="40000"/>
                    </a:schemeClr>
                  </a:glow>
                  <a:outerShdw blurRad="63500" algn="ctr" rotWithShape="0">
                    <a:prstClr val="black">
                      <a:alpha val="40000"/>
                    </a:prstClr>
                  </a:outerShdw>
                </a:effectLst>
              </a:rPr>
              <a:t>Replace ILM 2007 user provisioning</a:t>
            </a:r>
          </a:p>
        </p:txBody>
      </p:sp>
      <p:sp>
        <p:nvSpPr>
          <p:cNvPr id="12" name="Rectangle 11"/>
          <p:cNvSpPr/>
          <p:nvPr/>
        </p:nvSpPr>
        <p:spPr bwMode="auto">
          <a:xfrm>
            <a:off x="0" y="2616044"/>
            <a:ext cx="8125428" cy="763258"/>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139700">
                    <a:schemeClr val="bg1">
                      <a:alpha val="40000"/>
                    </a:schemeClr>
                  </a:glow>
                  <a:outerShdw blurRad="63500" algn="ctr" rotWithShape="0">
                    <a:prstClr val="black">
                      <a:alpha val="40000"/>
                    </a:prstClr>
                  </a:outerShdw>
                </a:effectLst>
              </a:rPr>
              <a:t>Replacing other custom tools </a:t>
            </a:r>
          </a:p>
        </p:txBody>
      </p:sp>
      <p:sp>
        <p:nvSpPr>
          <p:cNvPr id="16" name="Rectangle 15"/>
          <p:cNvSpPr/>
          <p:nvPr/>
        </p:nvSpPr>
        <p:spPr bwMode="auto">
          <a:xfrm>
            <a:off x="0" y="3708262"/>
            <a:ext cx="8125428" cy="785357"/>
          </a:xfrm>
          <a:prstGeom prst="rect">
            <a:avLst/>
          </a:prstGeom>
          <a:gradFill flip="none" rotWithShape="1">
            <a:gsLst>
              <a:gs pos="0">
                <a:srgbClr val="F6AE1E"/>
              </a:gs>
              <a:gs pos="50000">
                <a:srgbClr val="F6AE1E">
                  <a:alpha val="24000"/>
                </a:srgbClr>
              </a:gs>
              <a:gs pos="100000">
                <a:schemeClr val="accent2">
                  <a:shade val="100000"/>
                  <a:satMod val="115000"/>
                  <a:alpha val="0"/>
                </a:schemeClr>
              </a:gs>
            </a:gsLst>
            <a:lin ang="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548640" tIns="45718" rIns="91436" bIns="45718" numCol="1" rtlCol="0" anchor="ctr" anchorCtr="0" compatLnSpc="1">
            <a:prstTxWarp prst="textNoShape">
              <a:avLst/>
            </a:prstTxWarp>
          </a:bodyPr>
          <a:lstStyle/>
          <a:p>
            <a:pPr marL="1588" fontAlgn="base">
              <a:spcAft>
                <a:spcPct val="0"/>
              </a:spcAft>
              <a:defRPr/>
            </a:pPr>
            <a:r>
              <a:rPr lang="en-US" sz="2400" dirty="0" smtClean="0">
                <a:solidFill>
                  <a:schemeClr val="tx1"/>
                </a:solidFill>
                <a:effectLst>
                  <a:glow rad="139700">
                    <a:schemeClr val="bg1">
                      <a:alpha val="40000"/>
                    </a:schemeClr>
                  </a:glow>
                  <a:outerShdw blurRad="63500" algn="ctr" rotWithShape="0">
                    <a:prstClr val="black">
                      <a:alpha val="40000"/>
                    </a:prstClr>
                  </a:outerShdw>
                </a:effectLst>
              </a:rPr>
              <a:t>Multi factor password reset</a:t>
            </a:r>
          </a:p>
        </p:txBody>
      </p:sp>
      <p:pic>
        <p:nvPicPr>
          <p:cNvPr id="8194" name="Picture 2" descr="C:\Documents and Settings\Pennie\My Documents\ACERDATA (D)\Pennie's documents\MS Image\Shapes and Graphics\Windows_Vista_Icons_ for_Marketing_use\Vista Icons off the web\odbcad32.exe_SIDI_ICON_0409.png"/>
          <p:cNvPicPr>
            <a:picLocks noChangeAspect="1" noChangeArrowheads="1"/>
          </p:cNvPicPr>
          <p:nvPr/>
        </p:nvPicPr>
        <p:blipFill>
          <a:blip r:embed="rId3"/>
          <a:srcRect/>
          <a:stretch>
            <a:fillRect/>
          </a:stretch>
        </p:blipFill>
        <p:spPr bwMode="auto">
          <a:xfrm>
            <a:off x="6852211" y="1790163"/>
            <a:ext cx="1481560" cy="1481560"/>
          </a:xfrm>
          <a:prstGeom prst="rect">
            <a:avLst/>
          </a:prstGeom>
          <a:noFill/>
        </p:spPr>
      </p:pic>
      <p:pic>
        <p:nvPicPr>
          <p:cNvPr id="8195" name="Picture 3" descr="C:\Documents and Settings\Pennie\My Documents\ACERDATA (D)\Pennie's documents\MS Image\Shapes and Graphics\_WINDOWS SERVER ICONS\Misc\smartcard smart card.png"/>
          <p:cNvPicPr>
            <a:picLocks noChangeAspect="1" noChangeArrowheads="1"/>
          </p:cNvPicPr>
          <p:nvPr/>
        </p:nvPicPr>
        <p:blipFill>
          <a:blip r:embed="rId4"/>
          <a:srcRect/>
          <a:stretch>
            <a:fillRect/>
          </a:stretch>
        </p:blipFill>
        <p:spPr bwMode="auto">
          <a:xfrm>
            <a:off x="7614146" y="5206101"/>
            <a:ext cx="1271773" cy="854176"/>
          </a:xfrm>
          <a:prstGeom prst="rect">
            <a:avLst/>
          </a:prstGeom>
          <a:noFill/>
        </p:spPr>
      </p:pic>
      <p:grpSp>
        <p:nvGrpSpPr>
          <p:cNvPr id="2" name="Group 22"/>
          <p:cNvGrpSpPr/>
          <p:nvPr/>
        </p:nvGrpSpPr>
        <p:grpSpPr>
          <a:xfrm>
            <a:off x="7140016" y="3614650"/>
            <a:ext cx="1666756" cy="1259567"/>
            <a:chOff x="7234178" y="3707334"/>
            <a:chExt cx="1597307" cy="1207084"/>
          </a:xfrm>
        </p:grpSpPr>
        <p:pic>
          <p:nvPicPr>
            <p:cNvPr id="8196" name="Picture 4" descr="C:\Documents and Settings\Pennie\My Documents\ACERDATA (D)\Pennie's documents\MS Image\Shapes and Graphics\Windows_Vista_Icons_ for_Marketing_use\Vista Icons off the web\icardres.dll.mui_I1011_0409.png"/>
            <p:cNvPicPr>
              <a:picLocks noChangeAspect="1" noChangeArrowheads="1"/>
            </p:cNvPicPr>
            <p:nvPr/>
          </p:nvPicPr>
          <p:blipFill>
            <a:blip r:embed="rId5"/>
            <a:srcRect/>
            <a:stretch>
              <a:fillRect/>
            </a:stretch>
          </p:blipFill>
          <p:spPr bwMode="auto">
            <a:xfrm>
              <a:off x="7844800" y="3927733"/>
              <a:ext cx="986685" cy="986685"/>
            </a:xfrm>
            <a:prstGeom prst="rect">
              <a:avLst/>
            </a:prstGeom>
            <a:noFill/>
          </p:spPr>
        </p:pic>
        <p:pic>
          <p:nvPicPr>
            <p:cNvPr id="8197" name="Picture 5" descr="C:\Documents and Settings\Pennie\My Documents\ACERDATA (D)\Pennie's documents\MS Image\Shapes and Graphics\Windows_Vista_Icons_ for_Marketing_use\Users.png"/>
            <p:cNvPicPr>
              <a:picLocks noChangeAspect="1" noChangeArrowheads="1"/>
            </p:cNvPicPr>
            <p:nvPr/>
          </p:nvPicPr>
          <p:blipFill>
            <a:blip r:embed="rId6"/>
            <a:srcRect/>
            <a:stretch>
              <a:fillRect/>
            </a:stretch>
          </p:blipFill>
          <p:spPr bwMode="auto">
            <a:xfrm>
              <a:off x="7234178" y="3707334"/>
              <a:ext cx="1194838" cy="1194838"/>
            </a:xfrm>
            <a:prstGeom prst="rect">
              <a:avLst/>
            </a:prstGeom>
            <a:noFill/>
          </p:spPr>
        </p:pic>
      </p:gr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Identity Management Community</a:t>
            </a:r>
            <a:endParaRPr lang="en-US" dirty="0"/>
          </a:p>
        </p:txBody>
      </p:sp>
      <p:sp>
        <p:nvSpPr>
          <p:cNvPr id="8" name="Text Placeholder 7"/>
          <p:cNvSpPr>
            <a:spLocks noGrp="1"/>
          </p:cNvSpPr>
          <p:nvPr>
            <p:ph type="body" sz="quarter" idx="10"/>
          </p:nvPr>
        </p:nvSpPr>
        <p:spPr bwMode="black"/>
        <p:txBody>
          <a:bodyPr/>
          <a:lstStyle/>
          <a:p>
            <a:r>
              <a:rPr lang="en-US" dirty="0" smtClean="0"/>
              <a:t>Blogs</a:t>
            </a:r>
          </a:p>
          <a:p>
            <a:pPr lvl="1"/>
            <a:r>
              <a:rPr lang="en-US" dirty="0" smtClean="0"/>
              <a:t>Joe’s Identity Management Extensibility </a:t>
            </a:r>
            <a:r>
              <a:rPr lang="en-US" dirty="0" smtClean="0">
                <a:hlinkClick r:id="rId3"/>
              </a:rPr>
              <a:t>http://blogs.msdn.com/imex</a:t>
            </a:r>
            <a:r>
              <a:rPr lang="en-US" dirty="0" smtClean="0"/>
              <a:t> </a:t>
            </a:r>
          </a:p>
          <a:p>
            <a:pPr lvl="1"/>
            <a:r>
              <a:rPr lang="en-US" dirty="0" err="1" smtClean="0"/>
              <a:t>Nima’s</a:t>
            </a:r>
            <a:r>
              <a:rPr lang="en-US" dirty="0" smtClean="0"/>
              <a:t> blog </a:t>
            </a:r>
            <a:r>
              <a:rPr lang="en-US" dirty="0" smtClean="0">
                <a:hlinkClick r:id="rId4"/>
              </a:rPr>
              <a:t>http://blogs.technet.com/doittoit/</a:t>
            </a:r>
            <a:r>
              <a:rPr lang="en-US" dirty="0" smtClean="0"/>
              <a:t> </a:t>
            </a:r>
          </a:p>
          <a:p>
            <a:pPr lvl="1"/>
            <a:r>
              <a:rPr lang="en-US" dirty="0" smtClean="0"/>
              <a:t>Brjann’s Identity Management </a:t>
            </a:r>
            <a:r>
              <a:rPr lang="en-US" dirty="0" smtClean="0">
                <a:hlinkClick r:id="rId5"/>
              </a:rPr>
              <a:t>http://blogs.technet.com/identitymanagement/</a:t>
            </a:r>
            <a:r>
              <a:rPr lang="en-US" dirty="0" smtClean="0"/>
              <a:t> </a:t>
            </a:r>
          </a:p>
          <a:p>
            <a:r>
              <a:rPr lang="en-US" dirty="0" smtClean="0"/>
              <a:t>TechNet Forum</a:t>
            </a:r>
          </a:p>
          <a:p>
            <a:pPr lvl="1"/>
            <a:r>
              <a:rPr lang="en-US" dirty="0" smtClean="0">
                <a:hlinkClick r:id="rId6"/>
              </a:rPr>
              <a:t>http://social.technet.microsoft.com/Forums/en-US/identitylifecyclemanager/threads</a:t>
            </a:r>
            <a:r>
              <a:rPr lang="en-US" dirty="0" smtClean="0"/>
              <a:t> </a:t>
            </a:r>
          </a:p>
          <a:p>
            <a:pPr lvl="1"/>
            <a:endParaRPr lang="en-US" dirty="0"/>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entagon 44"/>
          <p:cNvSpPr/>
          <p:nvPr/>
        </p:nvSpPr>
        <p:spPr bwMode="auto">
          <a:xfrm>
            <a:off x="5853600" y="5562086"/>
            <a:ext cx="3290400" cy="795129"/>
          </a:xfrm>
          <a:prstGeom prst="homePlate">
            <a:avLst>
              <a:gd name="adj" fmla="val 0"/>
            </a:avLst>
          </a:prstGeom>
          <a:gradFill flip="none" rotWithShape="1">
            <a:gsLst>
              <a:gs pos="0">
                <a:schemeClr val="bg1"/>
              </a:gs>
              <a:gs pos="0">
                <a:schemeClr val="bg1">
                  <a:alpha val="90000"/>
                </a:schemeClr>
              </a:gs>
              <a:gs pos="78000">
                <a:schemeClr val="bg1">
                  <a:alpha val="72000"/>
                </a:schemeClr>
              </a:gs>
            </a:gsLst>
            <a:path path="circle">
              <a:fillToRect l="100000" t="100000"/>
            </a:path>
            <a:tileRect r="-100000" b="-100000"/>
          </a:gradFill>
          <a:ln w="22225">
            <a:noFill/>
            <a:round/>
            <a:headEnd/>
            <a:tailEnd/>
          </a:ln>
        </p:spPr>
        <p:txBody>
          <a:bodyPr vert="horz" wrap="square" lIns="0" tIns="45720" rIns="365760" bIns="45720" numCol="1" anchor="t" anchorCtr="0" compatLnSpc="1">
            <a:prstTxWarp prst="textNoShape">
              <a:avLst/>
            </a:prstTxWarp>
          </a:bodyPr>
          <a:lstStyle/>
          <a:p>
            <a:pPr algn="ctr" rtl="0">
              <a:defRPr/>
            </a:pPr>
            <a:endParaRPr lang="en-US" sz="2400" b="1" kern="1200" dirty="0">
              <a:effectLst>
                <a:glow rad="63500">
                  <a:srgbClr val="000000">
                    <a:alpha val="40000"/>
                  </a:srgbClr>
                </a:glow>
              </a:effectLst>
              <a:latin typeface="Segoe Light" pitchFamily="34" charset="0"/>
              <a:ea typeface="+mn-ea"/>
              <a:cs typeface="+mn-cs"/>
            </a:endParaRPr>
          </a:p>
        </p:txBody>
      </p:sp>
      <p:sp>
        <p:nvSpPr>
          <p:cNvPr id="49" name="Freeform 9"/>
          <p:cNvSpPr>
            <a:spLocks/>
          </p:cNvSpPr>
          <p:nvPr/>
        </p:nvSpPr>
        <p:spPr bwMode="auto">
          <a:xfrm>
            <a:off x="0" y="888406"/>
            <a:ext cx="9144000" cy="3837600"/>
          </a:xfrm>
          <a:custGeom>
            <a:avLst/>
            <a:gdLst/>
            <a:ahLst/>
            <a:cxnLst>
              <a:cxn ang="0">
                <a:pos x="0" y="8"/>
              </a:cxn>
              <a:cxn ang="0">
                <a:pos x="4736" y="1328"/>
              </a:cxn>
              <a:cxn ang="0">
                <a:pos x="9816" y="0"/>
              </a:cxn>
              <a:cxn ang="0">
                <a:pos x="9816" y="4174"/>
              </a:cxn>
              <a:cxn ang="0">
                <a:pos x="4736" y="2982"/>
              </a:cxn>
              <a:cxn ang="0">
                <a:pos x="0" y="4190"/>
              </a:cxn>
              <a:cxn ang="0">
                <a:pos x="0" y="8"/>
              </a:cxn>
            </a:cxnLst>
            <a:rect l="0" t="0" r="r" b="b"/>
            <a:pathLst>
              <a:path w="9816" h="4190">
                <a:moveTo>
                  <a:pt x="0" y="8"/>
                </a:moveTo>
                <a:cubicBezTo>
                  <a:pt x="0" y="8"/>
                  <a:pt x="2341" y="1328"/>
                  <a:pt x="4736" y="1328"/>
                </a:cubicBezTo>
                <a:cubicBezTo>
                  <a:pt x="7246" y="1328"/>
                  <a:pt x="9816" y="0"/>
                  <a:pt x="9816" y="0"/>
                </a:cubicBezTo>
                <a:cubicBezTo>
                  <a:pt x="9816" y="4174"/>
                  <a:pt x="9816" y="4174"/>
                  <a:pt x="9816" y="4174"/>
                </a:cubicBezTo>
                <a:cubicBezTo>
                  <a:pt x="9816" y="4174"/>
                  <a:pt x="7246" y="2982"/>
                  <a:pt x="4736" y="2982"/>
                </a:cubicBezTo>
                <a:cubicBezTo>
                  <a:pt x="2341" y="2982"/>
                  <a:pt x="0" y="4190"/>
                  <a:pt x="0" y="4190"/>
                </a:cubicBezTo>
                <a:lnTo>
                  <a:pt x="0" y="8"/>
                </a:lnTo>
                <a:close/>
              </a:path>
            </a:pathLst>
          </a:custGeom>
          <a:solidFill>
            <a:schemeClr val="bg1">
              <a:alpha val="45000"/>
            </a:schemeClr>
          </a:solidFill>
          <a:ln>
            <a:gradFill>
              <a:gsLst>
                <a:gs pos="0">
                  <a:schemeClr val="accent1">
                    <a:shade val="30000"/>
                    <a:satMod val="115000"/>
                    <a:alpha val="0"/>
                  </a:schemeClr>
                </a:gs>
                <a:gs pos="50000">
                  <a:schemeClr val="accent1">
                    <a:shade val="67500"/>
                    <a:satMod val="115000"/>
                  </a:schemeClr>
                </a:gs>
                <a:gs pos="100000">
                  <a:schemeClr val="bg1"/>
                </a:gs>
              </a:gsLst>
              <a:lin ang="54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365760" tIns="45718" rIns="91436" bIns="45718" numCol="1" rtlCol="0" anchor="ctr" anchorCtr="0" compatLnSpc="1">
            <a:prstTxWarp prst="textNoShape">
              <a:avLst/>
            </a:prstTxWarp>
          </a:bodyPr>
          <a:lstStyle/>
          <a:p>
            <a:pPr indent="-628625" defTabSz="914099">
              <a:lnSpc>
                <a:spcPct val="85000"/>
              </a:lnSpc>
              <a:buClr>
                <a:schemeClr val="tx2"/>
              </a:buClr>
              <a:buSzPct val="76000"/>
              <a:defRPr/>
            </a:pPr>
            <a:endParaRPr lang="en-US" sz="1600" kern="0" dirty="0">
              <a:solidFill>
                <a:srgbClr val="FFFFFF"/>
              </a:solidFill>
              <a:effectLst>
                <a:outerShdw blurRad="50800" dist="38100" dir="2700000" algn="tl" rotWithShape="0">
                  <a:prstClr val="black">
                    <a:alpha val="40000"/>
                  </a:prstClr>
                </a:outerShdw>
              </a:effectLst>
              <a:latin typeface="Segoe" charset="0"/>
            </a:endParaRPr>
          </a:p>
        </p:txBody>
      </p:sp>
      <p:sp>
        <p:nvSpPr>
          <p:cNvPr id="47" name="Pentagon 46"/>
          <p:cNvSpPr/>
          <p:nvPr/>
        </p:nvSpPr>
        <p:spPr bwMode="auto">
          <a:xfrm>
            <a:off x="-1" y="5583686"/>
            <a:ext cx="6225871" cy="795129"/>
          </a:xfrm>
          <a:prstGeom prst="homePlate">
            <a:avLst>
              <a:gd name="adj" fmla="val 35857"/>
            </a:avLst>
          </a:prstGeom>
          <a:gradFill flip="none" rotWithShape="1">
            <a:gsLst>
              <a:gs pos="0">
                <a:schemeClr val="accent1">
                  <a:lumMod val="50000"/>
                </a:schemeClr>
              </a:gs>
              <a:gs pos="50000">
                <a:schemeClr val="accent1">
                  <a:lumMod val="50000"/>
                </a:schemeClr>
              </a:gs>
              <a:gs pos="80000">
                <a:schemeClr val="accent1">
                  <a:lumMod val="75000"/>
                  <a:alpha val="40000"/>
                </a:schemeClr>
              </a:gs>
              <a:gs pos="100000">
                <a:schemeClr val="bg1">
                  <a:lumMod val="85000"/>
                  <a:alpha val="0"/>
                </a:schemeClr>
              </a:gs>
            </a:gsLst>
            <a:lin ang="10800000" scaled="0"/>
            <a:tileRect/>
          </a:gradFill>
          <a:ln>
            <a:gradFill>
              <a:gsLst>
                <a:gs pos="0">
                  <a:schemeClr val="bg2">
                    <a:alpha val="0"/>
                  </a:schemeClr>
                </a:gs>
                <a:gs pos="50000">
                  <a:schemeClr val="bg1">
                    <a:alpha val="0"/>
                  </a:schemeClr>
                </a:gs>
                <a:gs pos="100000">
                  <a:schemeClr val="bg2">
                    <a:lumMod val="75000"/>
                    <a:alpha val="0"/>
                  </a:schemeClr>
                </a:gs>
              </a:gsLst>
              <a:lin ang="10800000" scaled="0"/>
            </a:gradFill>
            <a:headEnd type="none" w="med" len="med"/>
            <a:tailEnd type="none" w="med" len="med"/>
          </a:ln>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365760" tIns="45718" rIns="91436" bIns="45718" numCol="1" rtlCol="0" anchor="ctr" anchorCtr="0" compatLnSpc="1">
            <a:prstTxWarp prst="textNoShape">
              <a:avLst/>
            </a:prstTxWarp>
          </a:bodyPr>
          <a:lstStyle/>
          <a:p>
            <a:pPr algn="l" defTabSz="914099" rtl="0">
              <a:defRPr/>
            </a:pPr>
            <a:endParaRPr lang="en-US" sz="1600" kern="1200" dirty="0">
              <a:solidFill>
                <a:srgbClr val="BBE0E3">
                  <a:lumMod val="10000"/>
                </a:srgbClr>
              </a:solidFill>
              <a:latin typeface="Segoe" charset="0"/>
              <a:ea typeface="+mn-ea"/>
              <a:cs typeface="+mn-cs"/>
            </a:endParaRPr>
          </a:p>
        </p:txBody>
      </p:sp>
      <p:sp>
        <p:nvSpPr>
          <p:cNvPr id="33" name="Rectangle 32"/>
          <p:cNvSpPr/>
          <p:nvPr/>
        </p:nvSpPr>
        <p:spPr bwMode="auto">
          <a:xfrm flipH="1">
            <a:off x="-2" y="2389513"/>
            <a:ext cx="3383280" cy="996287"/>
          </a:xfrm>
          <a:prstGeom prst="rect">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03200" dist="114300" dir="918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indent="-171450" algn="ctr" defTabSz="914099" rtl="0" fontAlgn="base">
              <a:spcBef>
                <a:spcPct val="0"/>
              </a:spcBef>
              <a:spcAft>
                <a:spcPct val="0"/>
              </a:spcAft>
              <a:defRPr/>
            </a:pPr>
            <a:endParaRPr lang="en-US" sz="1400" dirty="0">
              <a:solidFill>
                <a:srgbClr val="FFFFFF"/>
              </a:solidFill>
              <a:effectLst>
                <a:outerShdw blurRad="50800" dist="38100" dir="2700000" algn="tl" rotWithShape="0">
                  <a:prstClr val="black">
                    <a:alpha val="40000"/>
                  </a:prstClr>
                </a:outerShdw>
              </a:effectLst>
              <a:latin typeface="Segoe" charset="0"/>
              <a:ea typeface="+mn-ea"/>
              <a:cs typeface="+mn-cs"/>
            </a:endParaRPr>
          </a:p>
        </p:txBody>
      </p:sp>
      <p:sp>
        <p:nvSpPr>
          <p:cNvPr id="38" name="Rectangle 37"/>
          <p:cNvSpPr/>
          <p:nvPr/>
        </p:nvSpPr>
        <p:spPr bwMode="auto">
          <a:xfrm>
            <a:off x="5758164" y="2389513"/>
            <a:ext cx="3383280" cy="996287"/>
          </a:xfrm>
          <a:prstGeom prst="rect">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03200" dist="114300" dir="918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indent="-171450" algn="ctr" defTabSz="914099" rtl="0" fontAlgn="base">
              <a:spcBef>
                <a:spcPct val="0"/>
              </a:spcBef>
              <a:spcAft>
                <a:spcPct val="0"/>
              </a:spcAft>
              <a:defRPr/>
            </a:pPr>
            <a:endParaRPr lang="en-US" sz="1400" dirty="0">
              <a:solidFill>
                <a:srgbClr val="FFFFFF"/>
              </a:solidFill>
              <a:effectLst>
                <a:outerShdw blurRad="50800" dist="38100" dir="2700000" algn="tl" rotWithShape="0">
                  <a:prstClr val="black">
                    <a:alpha val="40000"/>
                  </a:prstClr>
                </a:outerShdw>
              </a:effectLst>
              <a:latin typeface="Segoe" charset="0"/>
              <a:ea typeface="+mn-ea"/>
              <a:cs typeface="+mn-cs"/>
            </a:endParaRPr>
          </a:p>
        </p:txBody>
      </p:sp>
      <p:sp>
        <p:nvSpPr>
          <p:cNvPr id="37" name="TextBox 36"/>
          <p:cNvSpPr txBox="1">
            <a:spLocks noChangeAspect="1"/>
          </p:cNvSpPr>
          <p:nvPr/>
        </p:nvSpPr>
        <p:spPr>
          <a:xfrm>
            <a:off x="0" y="2387105"/>
            <a:ext cx="3397624" cy="1004048"/>
          </a:xfrm>
          <a:prstGeom prst="rect">
            <a:avLst/>
          </a:prstGeom>
          <a:noFill/>
        </p:spPr>
        <p:txBody>
          <a:bodyPr wrap="square" rtlCol="0" anchor="ctr">
            <a:noAutofit/>
          </a:bodyPr>
          <a:lstStyle/>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Protect everywhere,</a:t>
            </a:r>
          </a:p>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access anywhere</a:t>
            </a:r>
          </a:p>
        </p:txBody>
      </p:sp>
      <p:sp>
        <p:nvSpPr>
          <p:cNvPr id="39" name="TextBox 38"/>
          <p:cNvSpPr txBox="1"/>
          <p:nvPr/>
        </p:nvSpPr>
        <p:spPr>
          <a:xfrm>
            <a:off x="5746377" y="2484051"/>
            <a:ext cx="3406588" cy="830997"/>
          </a:xfrm>
          <a:prstGeom prst="rect">
            <a:avLst/>
          </a:prstGeom>
          <a:noFill/>
        </p:spPr>
        <p:txBody>
          <a:bodyPr wrap="square" rtlCol="0" anchor="ctr">
            <a:spAutoFit/>
          </a:bodyPr>
          <a:lstStyle/>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Simplify the  security experience,</a:t>
            </a:r>
          </a:p>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manage compliance</a:t>
            </a:r>
          </a:p>
        </p:txBody>
      </p:sp>
      <p:grpSp>
        <p:nvGrpSpPr>
          <p:cNvPr id="2" name="Group 45"/>
          <p:cNvGrpSpPr/>
          <p:nvPr/>
        </p:nvGrpSpPr>
        <p:grpSpPr>
          <a:xfrm>
            <a:off x="4871897" y="5194067"/>
            <a:ext cx="4245416" cy="1541754"/>
            <a:chOff x="4871897" y="5247857"/>
            <a:chExt cx="4245416" cy="1541754"/>
          </a:xfrm>
        </p:grpSpPr>
        <p:pic>
          <p:nvPicPr>
            <p:cNvPr id="13313" name="Picture 1"/>
            <p:cNvPicPr>
              <a:picLocks noChangeAspect="1" noChangeArrowheads="1"/>
            </p:cNvPicPr>
            <p:nvPr/>
          </p:nvPicPr>
          <p:blipFill>
            <a:blip r:embed="rId3" cstate="print">
              <a:duotone>
                <a:prstClr val="black"/>
                <a:schemeClr val="accent1">
                  <a:tint val="45000"/>
                  <a:satMod val="400000"/>
                </a:schemeClr>
              </a:duotone>
            </a:blip>
            <a:srcRect/>
            <a:stretch>
              <a:fillRect/>
            </a:stretch>
          </p:blipFill>
          <p:spPr bwMode="auto">
            <a:xfrm>
              <a:off x="4871897" y="5247857"/>
              <a:ext cx="4245416" cy="1541754"/>
            </a:xfrm>
            <a:prstGeom prst="rect">
              <a:avLst/>
            </a:prstGeom>
            <a:noFill/>
            <a:ln w="9525">
              <a:noFill/>
              <a:miter lim="800000"/>
              <a:headEnd/>
              <a:tailEnd/>
            </a:ln>
            <a:effectLst/>
          </p:spPr>
        </p:pic>
        <p:sp>
          <p:nvSpPr>
            <p:cNvPr id="27" name="TextBox 26"/>
            <p:cNvSpPr txBox="1"/>
            <p:nvPr/>
          </p:nvSpPr>
          <p:spPr>
            <a:xfrm>
              <a:off x="6261528" y="5608316"/>
              <a:ext cx="671979" cy="307777"/>
            </a:xfrm>
            <a:prstGeom prst="rect">
              <a:avLst/>
            </a:prstGeom>
          </p:spPr>
          <p:txBody>
            <a:bodyPr wrap="none" rtlCol="0">
              <a:spAutoFit/>
            </a:bodyPr>
            <a:lstStyle/>
            <a:p>
              <a:pPr algn="r" rtl="0"/>
              <a:r>
                <a:rPr lang="en-US" sz="1400" b="1" kern="1200" dirty="0">
                  <a:latin typeface="Segoe"/>
                  <a:ea typeface="+mn-ea"/>
                  <a:cs typeface="+mn-cs"/>
                </a:rPr>
                <a:t>Block</a:t>
              </a:r>
            </a:p>
          </p:txBody>
        </p:sp>
        <p:sp>
          <p:nvSpPr>
            <p:cNvPr id="28" name="TextBox 27"/>
            <p:cNvSpPr txBox="1"/>
            <p:nvPr/>
          </p:nvSpPr>
          <p:spPr>
            <a:xfrm>
              <a:off x="5520939" y="5353929"/>
              <a:ext cx="1412557" cy="307777"/>
            </a:xfrm>
            <a:prstGeom prst="rect">
              <a:avLst/>
            </a:prstGeom>
            <a:noFill/>
          </p:spPr>
          <p:txBody>
            <a:bodyPr wrap="square" rtlCol="0">
              <a:spAutoFit/>
            </a:bodyPr>
            <a:lstStyle/>
            <a:p>
              <a:pPr algn="r" rtl="0"/>
              <a:r>
                <a:rPr lang="en-US" sz="1400" i="1" kern="1200" dirty="0">
                  <a:solidFill>
                    <a:srgbClr val="000000"/>
                  </a:solidFill>
                  <a:latin typeface="Segoe"/>
                  <a:ea typeface="+mn-ea"/>
                  <a:cs typeface="+mn-cs"/>
                </a:rPr>
                <a:t>from:</a:t>
              </a:r>
            </a:p>
          </p:txBody>
        </p:sp>
        <p:sp>
          <p:nvSpPr>
            <p:cNvPr id="29" name="TextBox 28"/>
            <p:cNvSpPr txBox="1"/>
            <p:nvPr/>
          </p:nvSpPr>
          <p:spPr>
            <a:xfrm>
              <a:off x="7041601" y="5608316"/>
              <a:ext cx="771365" cy="307777"/>
            </a:xfrm>
            <a:prstGeom prst="rect">
              <a:avLst/>
            </a:prstGeom>
          </p:spPr>
          <p:txBody>
            <a:bodyPr wrap="none" rtlCol="0">
              <a:spAutoFit/>
            </a:bodyPr>
            <a:lstStyle/>
            <a:p>
              <a:pPr algn="l" rtl="0"/>
              <a:r>
                <a:rPr lang="en-US" sz="1400" b="1" kern="1200" dirty="0">
                  <a:latin typeface="Segoe"/>
                  <a:ea typeface="+mn-ea"/>
                  <a:cs typeface="+mn-cs"/>
                </a:rPr>
                <a:t>Enable</a:t>
              </a:r>
            </a:p>
          </p:txBody>
        </p:sp>
        <p:sp>
          <p:nvSpPr>
            <p:cNvPr id="30" name="TextBox 29"/>
            <p:cNvSpPr txBox="1"/>
            <p:nvPr/>
          </p:nvSpPr>
          <p:spPr>
            <a:xfrm>
              <a:off x="6351296" y="5871917"/>
              <a:ext cx="582211" cy="307777"/>
            </a:xfrm>
            <a:prstGeom prst="rect">
              <a:avLst/>
            </a:prstGeom>
          </p:spPr>
          <p:txBody>
            <a:bodyPr wrap="none" rtlCol="0">
              <a:spAutoFit/>
            </a:bodyPr>
            <a:lstStyle/>
            <a:p>
              <a:pPr algn="r" rtl="0"/>
              <a:r>
                <a:rPr lang="en-US" sz="1400" b="1" kern="1200" dirty="0">
                  <a:latin typeface="Segoe"/>
                  <a:ea typeface="+mn-ea"/>
                  <a:cs typeface="+mn-cs"/>
                </a:rPr>
                <a:t>Cost</a:t>
              </a:r>
            </a:p>
          </p:txBody>
        </p:sp>
        <p:sp>
          <p:nvSpPr>
            <p:cNvPr id="31" name="TextBox 30"/>
            <p:cNvSpPr txBox="1"/>
            <p:nvPr/>
          </p:nvSpPr>
          <p:spPr>
            <a:xfrm>
              <a:off x="7041601" y="5871917"/>
              <a:ext cx="652486" cy="307777"/>
            </a:xfrm>
            <a:prstGeom prst="rect">
              <a:avLst/>
            </a:prstGeom>
          </p:spPr>
          <p:txBody>
            <a:bodyPr wrap="none" rtlCol="0">
              <a:spAutoFit/>
            </a:bodyPr>
            <a:lstStyle/>
            <a:p>
              <a:pPr algn="l" rtl="0"/>
              <a:r>
                <a:rPr lang="en-US" sz="1400" b="1" kern="1200" dirty="0">
                  <a:latin typeface="Segoe"/>
                  <a:ea typeface="+mn-ea"/>
                  <a:cs typeface="+mn-cs"/>
                </a:rPr>
                <a:t>Value</a:t>
              </a:r>
            </a:p>
          </p:txBody>
        </p:sp>
        <p:sp>
          <p:nvSpPr>
            <p:cNvPr id="40" name="TextBox 39"/>
            <p:cNvSpPr txBox="1"/>
            <p:nvPr/>
          </p:nvSpPr>
          <p:spPr>
            <a:xfrm>
              <a:off x="6211836" y="6132305"/>
              <a:ext cx="721672" cy="307777"/>
            </a:xfrm>
            <a:prstGeom prst="rect">
              <a:avLst/>
            </a:prstGeom>
          </p:spPr>
          <p:txBody>
            <a:bodyPr wrap="none" rtlCol="0">
              <a:spAutoFit/>
            </a:bodyPr>
            <a:lstStyle/>
            <a:p>
              <a:pPr algn="r" rtl="0"/>
              <a:r>
                <a:rPr lang="en-US" sz="1400" b="1" kern="1200" dirty="0">
                  <a:latin typeface="Segoe"/>
                  <a:ea typeface="+mn-ea"/>
                  <a:cs typeface="+mn-cs"/>
                </a:rPr>
                <a:t>Siloed</a:t>
              </a:r>
            </a:p>
          </p:txBody>
        </p:sp>
        <p:sp>
          <p:nvSpPr>
            <p:cNvPr id="41" name="TextBox 40"/>
            <p:cNvSpPr txBox="1"/>
            <p:nvPr/>
          </p:nvSpPr>
          <p:spPr>
            <a:xfrm>
              <a:off x="7041601" y="6132305"/>
              <a:ext cx="1011815" cy="307777"/>
            </a:xfrm>
            <a:prstGeom prst="rect">
              <a:avLst/>
            </a:prstGeom>
          </p:spPr>
          <p:txBody>
            <a:bodyPr wrap="none" rtlCol="0">
              <a:spAutoFit/>
            </a:bodyPr>
            <a:lstStyle/>
            <a:p>
              <a:pPr algn="l" rtl="0"/>
              <a:r>
                <a:rPr lang="en-US" sz="1400" b="1" kern="1200" dirty="0">
                  <a:latin typeface="Segoe"/>
                  <a:ea typeface="+mn-ea"/>
                  <a:cs typeface="+mn-cs"/>
                </a:rPr>
                <a:t>Seamless</a:t>
              </a:r>
            </a:p>
          </p:txBody>
        </p:sp>
        <p:sp>
          <p:nvSpPr>
            <p:cNvPr id="42" name="TextBox 41"/>
            <p:cNvSpPr txBox="1"/>
            <p:nvPr/>
          </p:nvSpPr>
          <p:spPr>
            <a:xfrm>
              <a:off x="7052840" y="5353929"/>
              <a:ext cx="1412557" cy="307777"/>
            </a:xfrm>
            <a:prstGeom prst="rect">
              <a:avLst/>
            </a:prstGeom>
            <a:noFill/>
          </p:spPr>
          <p:txBody>
            <a:bodyPr wrap="square" rtlCol="0">
              <a:spAutoFit/>
            </a:bodyPr>
            <a:lstStyle/>
            <a:p>
              <a:pPr algn="l" rtl="0"/>
              <a:r>
                <a:rPr lang="en-US" sz="1400" i="1" kern="1200" dirty="0">
                  <a:solidFill>
                    <a:srgbClr val="000000"/>
                  </a:solidFill>
                  <a:latin typeface="Segoe"/>
                  <a:ea typeface="+mn-ea"/>
                  <a:cs typeface="+mn-cs"/>
                </a:rPr>
                <a:t>to:</a:t>
              </a:r>
            </a:p>
          </p:txBody>
        </p:sp>
      </p:grpSp>
      <p:sp>
        <p:nvSpPr>
          <p:cNvPr id="50" name="Title 49"/>
          <p:cNvSpPr>
            <a:spLocks noGrp="1"/>
          </p:cNvSpPr>
          <p:nvPr>
            <p:ph type="title"/>
          </p:nvPr>
        </p:nvSpPr>
        <p:spPr/>
        <p:txBody>
          <a:bodyPr/>
          <a:lstStyle/>
          <a:p>
            <a:pPr lvl="0"/>
            <a:r>
              <a:rPr lang="en-US" dirty="0" smtClean="0"/>
              <a:t>Business Ready Security</a:t>
            </a:r>
            <a:br>
              <a:rPr lang="en-US" dirty="0" smtClean="0"/>
            </a:br>
            <a:r>
              <a:rPr lang="en-US" sz="1800" i="1" dirty="0" smtClean="0"/>
              <a:t>Help securely enable business by managing risk and empowering people</a:t>
            </a:r>
            <a:endParaRPr lang="en-US" sz="1800" i="1" dirty="0"/>
          </a:p>
        </p:txBody>
      </p:sp>
      <p:grpSp>
        <p:nvGrpSpPr>
          <p:cNvPr id="3" name="Group 47"/>
          <p:cNvGrpSpPr/>
          <p:nvPr/>
        </p:nvGrpSpPr>
        <p:grpSpPr>
          <a:xfrm>
            <a:off x="2876107" y="4215019"/>
            <a:ext cx="3391786" cy="1064887"/>
            <a:chOff x="2853627" y="4815209"/>
            <a:chExt cx="3391786" cy="569681"/>
          </a:xfrm>
        </p:grpSpPr>
        <p:sp>
          <p:nvSpPr>
            <p:cNvPr id="36" name="Rounded Rectangle 35"/>
            <p:cNvSpPr/>
            <p:nvPr/>
          </p:nvSpPr>
          <p:spPr bwMode="auto">
            <a:xfrm>
              <a:off x="2864260" y="4815209"/>
              <a:ext cx="3381153" cy="569681"/>
            </a:xfrm>
            <a:prstGeom prst="roundRect">
              <a:avLst>
                <a:gd name="adj" fmla="val 7532"/>
              </a:avLst>
            </a:prstGeom>
            <a:gradFill flip="none" rotWithShape="1">
              <a:gsLst>
                <a:gs pos="0">
                  <a:schemeClr val="accent1">
                    <a:lumMod val="10000"/>
                  </a:schemeClr>
                </a:gs>
                <a:gs pos="50000">
                  <a:schemeClr val="accent1">
                    <a:lumMod val="25000"/>
                  </a:schemeClr>
                </a:gs>
                <a:gs pos="85000">
                  <a:schemeClr val="accent1">
                    <a:lumMod val="50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03200" dist="114300" dir="918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ctr" anchorCtr="0" compatLnSpc="1">
              <a:prstTxWarp prst="textNoShape">
                <a:avLst/>
              </a:prstTxWarp>
            </a:bodyPr>
            <a:lstStyle/>
            <a:p>
              <a:pPr algn="ctr" defTabSz="914099" rtl="0">
                <a:defRPr/>
              </a:pPr>
              <a:endParaRPr lang="en-US" sz="1400" dirty="0">
                <a:solidFill>
                  <a:srgbClr val="FFFFFF"/>
                </a:solidFill>
                <a:effectLst>
                  <a:outerShdw blurRad="38100" dist="38100" dir="2700000" algn="tl" rotWithShape="0">
                    <a:srgbClr val="000000">
                      <a:alpha val="43137"/>
                    </a:srgbClr>
                  </a:outerShdw>
                </a:effectLst>
                <a:latin typeface="Segoe" charset="0"/>
                <a:ea typeface="+mn-ea"/>
                <a:cs typeface="+mn-cs"/>
              </a:endParaRPr>
            </a:p>
          </p:txBody>
        </p:sp>
        <p:sp>
          <p:nvSpPr>
            <p:cNvPr id="43" name="TextBox 42"/>
            <p:cNvSpPr txBox="1"/>
            <p:nvPr/>
          </p:nvSpPr>
          <p:spPr>
            <a:xfrm>
              <a:off x="2853627" y="4821319"/>
              <a:ext cx="3381154" cy="557462"/>
            </a:xfrm>
            <a:prstGeom prst="rect">
              <a:avLst/>
            </a:prstGeom>
            <a:noFill/>
          </p:spPr>
          <p:txBody>
            <a:bodyPr wrap="square" rtlCol="0" anchor="ctr">
              <a:noAutofit/>
            </a:bodyPr>
            <a:lstStyle/>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Integrate and extend</a:t>
              </a:r>
            </a:p>
            <a:p>
              <a:pPr algn="ctr" rtl="0">
                <a:lnSpc>
                  <a:spcPct val="80000"/>
                </a:lnSpc>
                <a:defRPr/>
              </a:pPr>
              <a:r>
                <a:rPr lang="en-US" sz="2000" dirty="0">
                  <a:ln w="18415" cmpd="sng">
                    <a:noFill/>
                    <a:prstDash val="solid"/>
                  </a:ln>
                  <a:solidFill>
                    <a:srgbClr val="FFFFFF"/>
                  </a:solidFill>
                  <a:effectLst>
                    <a:outerShdw blurRad="38100" dist="38100" dir="2700000" algn="tl">
                      <a:srgbClr val="000000">
                        <a:alpha val="43137"/>
                      </a:srgbClr>
                    </a:outerShdw>
                  </a:effectLst>
                  <a:latin typeface="Segoe" pitchFamily="34" charset="0"/>
                  <a:ea typeface="+mn-ea"/>
                  <a:cs typeface="+mn-cs"/>
                </a:rPr>
                <a:t>security across the enterprise</a:t>
              </a:r>
            </a:p>
          </p:txBody>
        </p:sp>
      </p:grpSp>
      <p:sp>
        <p:nvSpPr>
          <p:cNvPr id="77" name="Round Same Side Corner Rectangle 76"/>
          <p:cNvSpPr/>
          <p:nvPr/>
        </p:nvSpPr>
        <p:spPr bwMode="auto">
          <a:xfrm>
            <a:off x="3383744" y="1693250"/>
            <a:ext cx="2381064" cy="2070038"/>
          </a:xfrm>
          <a:prstGeom prst="round2SameRect">
            <a:avLst>
              <a:gd name="adj1" fmla="val 6925"/>
              <a:gd name="adj2" fmla="val 0"/>
            </a:avLst>
          </a:prstGeom>
          <a:gradFill flip="none" rotWithShape="1">
            <a:gsLst>
              <a:gs pos="0">
                <a:schemeClr val="tx1">
                  <a:lumMod val="75000"/>
                  <a:lumOff val="25000"/>
                </a:schemeClr>
              </a:gs>
              <a:gs pos="80000">
                <a:schemeClr val="tx1">
                  <a:lumMod val="85000"/>
                  <a:lumOff val="15000"/>
                </a:schemeClr>
              </a:gs>
              <a:gs pos="100000">
                <a:schemeClr val="dk1">
                  <a:shade val="94000"/>
                  <a:satMod val="135000"/>
                </a:schemeClr>
              </a:gs>
            </a:gsLst>
            <a:lin ang="0" scaled="0"/>
            <a:tileRect/>
          </a:gradFill>
          <a:ln/>
        </p:spPr>
        <p:style>
          <a:lnRef idx="0">
            <a:schemeClr val="dk1"/>
          </a:lnRef>
          <a:fillRef idx="3">
            <a:schemeClr val="dk1"/>
          </a:fillRef>
          <a:effectRef idx="3">
            <a:schemeClr val="dk1"/>
          </a:effectRef>
          <a:fontRef idx="minor">
            <a:schemeClr val="lt1"/>
          </a:fontRef>
        </p:style>
        <p:txBody>
          <a:bodyPr lIns="0" tIns="0" rIns="0" bIns="0" rtlCol="0" anchor="ctr" anchorCtr="0"/>
          <a:lstStyle/>
          <a:p>
            <a:pPr marL="223838" lvl="1" indent="-212725" algn="ctr" rtl="0" fontAlgn="base">
              <a:lnSpc>
                <a:spcPct val="90000"/>
              </a:lnSpc>
              <a:spcBef>
                <a:spcPct val="0"/>
              </a:spcBef>
              <a:spcAft>
                <a:spcPts val="300"/>
              </a:spcAft>
              <a:buSzPct val="80000"/>
              <a:buFontTx/>
              <a:buBlip>
                <a:blip r:embed="rId4"/>
              </a:buBlip>
              <a:defRPr/>
            </a:pPr>
            <a:endParaRPr lang="en-US" altLang="zh-CN" sz="1100" kern="1200" dirty="0">
              <a:solidFill>
                <a:srgbClr val="FFFFFF"/>
              </a:solidFill>
              <a:effectLst>
                <a:outerShdw blurRad="38100" dist="38100" dir="2700000" algn="tl">
                  <a:srgbClr val="000000">
                    <a:alpha val="43137"/>
                  </a:srgbClr>
                </a:outerShdw>
              </a:effectLst>
              <a:latin typeface="Segoe"/>
              <a:ea typeface="+mn-ea"/>
              <a:cs typeface="+mn-cs"/>
            </a:endParaRPr>
          </a:p>
        </p:txBody>
      </p:sp>
      <p:sp>
        <p:nvSpPr>
          <p:cNvPr id="59" name="Round Same Side Corner Rectangle 58"/>
          <p:cNvSpPr/>
          <p:nvPr/>
        </p:nvSpPr>
        <p:spPr bwMode="auto">
          <a:xfrm flipV="1">
            <a:off x="3381134" y="3756500"/>
            <a:ext cx="2392639" cy="339083"/>
          </a:xfrm>
          <a:prstGeom prst="round2SameRect">
            <a:avLst>
              <a:gd name="adj1" fmla="val 50000"/>
              <a:gd name="adj2" fmla="val 0"/>
            </a:avLst>
          </a:prstGeom>
          <a:gradFill flip="none" rotWithShape="1">
            <a:gsLst>
              <a:gs pos="0">
                <a:schemeClr val="tx1">
                  <a:lumMod val="75000"/>
                  <a:lumOff val="25000"/>
                </a:schemeClr>
              </a:gs>
              <a:gs pos="80000">
                <a:schemeClr val="tx1">
                  <a:lumMod val="85000"/>
                  <a:lumOff val="15000"/>
                </a:schemeClr>
              </a:gs>
              <a:gs pos="100000">
                <a:schemeClr val="dk1">
                  <a:shade val="94000"/>
                  <a:satMod val="135000"/>
                </a:schemeClr>
              </a:gs>
            </a:gsLst>
            <a:lin ang="0" scaled="0"/>
            <a:tileRect/>
          </a:gradFill>
          <a:ln/>
        </p:spPr>
        <p:style>
          <a:lnRef idx="0">
            <a:schemeClr val="dk1"/>
          </a:lnRef>
          <a:fillRef idx="3">
            <a:schemeClr val="dk1"/>
          </a:fillRef>
          <a:effectRef idx="3">
            <a:schemeClr val="dk1"/>
          </a:effectRef>
          <a:fontRef idx="minor">
            <a:schemeClr val="lt1"/>
          </a:fontRef>
        </p:style>
        <p:txBody>
          <a:bodyPr lIns="0" tIns="0" rIns="0" bIns="0" rtlCol="0" anchor="ctr" anchorCtr="0"/>
          <a:lstStyle/>
          <a:p>
            <a:pPr marL="223838" lvl="1" indent="-212725" algn="ctr" rtl="0" fontAlgn="base">
              <a:lnSpc>
                <a:spcPct val="90000"/>
              </a:lnSpc>
              <a:spcBef>
                <a:spcPct val="0"/>
              </a:spcBef>
              <a:spcAft>
                <a:spcPts val="300"/>
              </a:spcAft>
              <a:buSzPct val="80000"/>
              <a:buFontTx/>
              <a:buBlip>
                <a:blip r:embed="rId4"/>
              </a:buBlip>
              <a:defRPr/>
            </a:pPr>
            <a:endParaRPr lang="en-US" altLang="zh-CN" sz="1100" kern="1200" dirty="0">
              <a:solidFill>
                <a:schemeClr val="bg1"/>
              </a:solidFill>
              <a:effectLst>
                <a:outerShdw blurRad="38100" dist="38100" dir="2700000" algn="tl">
                  <a:srgbClr val="000000">
                    <a:alpha val="43137"/>
                  </a:srgbClr>
                </a:outerShdw>
              </a:effectLst>
              <a:latin typeface="Segoe"/>
              <a:ea typeface="+mn-ea"/>
              <a:cs typeface="+mn-cs"/>
            </a:endParaRPr>
          </a:p>
        </p:txBody>
      </p:sp>
      <p:sp>
        <p:nvSpPr>
          <p:cNvPr id="34" name="Rectangle 33"/>
          <p:cNvSpPr/>
          <p:nvPr/>
        </p:nvSpPr>
        <p:spPr>
          <a:xfrm>
            <a:off x="3374779" y="3792460"/>
            <a:ext cx="2400120" cy="246221"/>
          </a:xfrm>
          <a:prstGeom prst="rect">
            <a:avLst/>
          </a:prstGeom>
        </p:spPr>
        <p:txBody>
          <a:bodyPr wrap="square">
            <a:spAutoFit/>
          </a:bodyPr>
          <a:lstStyle/>
          <a:p>
            <a:pPr algn="ctr" defTabSz="914099" rtl="0" fontAlgn="base">
              <a:spcBef>
                <a:spcPct val="0"/>
              </a:spcBef>
              <a:spcAft>
                <a:spcPct val="0"/>
              </a:spcAft>
            </a:pPr>
            <a:r>
              <a:rPr lang="en-US" sz="1000" kern="1200" dirty="0">
                <a:solidFill>
                  <a:schemeClr val="bg1"/>
                </a:solidFill>
                <a:effectLst>
                  <a:outerShdw blurRad="38100" dist="38100" dir="2700000" algn="tl">
                    <a:srgbClr val="000000">
                      <a:alpha val="43137"/>
                    </a:srgbClr>
                  </a:outerShdw>
                </a:effectLst>
                <a:latin typeface="Segoe"/>
                <a:ea typeface="+mn-ea"/>
                <a:cs typeface="Segoe UI" pitchFamily="34" charset="0"/>
              </a:rPr>
              <a:t>Highly Secure &amp; Interoperable Platform</a:t>
            </a:r>
          </a:p>
        </p:txBody>
      </p:sp>
      <p:grpSp>
        <p:nvGrpSpPr>
          <p:cNvPr id="5" name="Group 43"/>
          <p:cNvGrpSpPr/>
          <p:nvPr/>
        </p:nvGrpSpPr>
        <p:grpSpPr>
          <a:xfrm>
            <a:off x="3587657" y="1839863"/>
            <a:ext cx="1832068" cy="1826612"/>
            <a:chOff x="3590690" y="1970020"/>
            <a:chExt cx="1959352" cy="1953518"/>
          </a:xfrm>
        </p:grpSpPr>
        <p:sp>
          <p:nvSpPr>
            <p:cNvPr id="4" name="Freeform 5"/>
            <p:cNvSpPr>
              <a:spLocks/>
            </p:cNvSpPr>
            <p:nvPr/>
          </p:nvSpPr>
          <p:spPr bwMode="auto">
            <a:xfrm>
              <a:off x="3590690" y="1970020"/>
              <a:ext cx="975049" cy="1360791"/>
            </a:xfrm>
            <a:custGeom>
              <a:avLst/>
              <a:gdLst/>
              <a:ahLst/>
              <a:cxnLst>
                <a:cxn ang="0">
                  <a:pos x="241" y="571"/>
                </a:cxn>
                <a:cxn ang="0">
                  <a:pos x="570" y="241"/>
                </a:cxn>
                <a:cxn ang="0">
                  <a:pos x="570" y="0"/>
                </a:cxn>
                <a:cxn ang="0">
                  <a:pos x="0" y="571"/>
                </a:cxn>
                <a:cxn ang="0">
                  <a:pos x="45" y="794"/>
                </a:cxn>
                <a:cxn ang="0">
                  <a:pos x="261" y="684"/>
                </a:cxn>
                <a:cxn ang="0">
                  <a:pos x="241" y="571"/>
                </a:cxn>
              </a:cxnLst>
              <a:rect l="0" t="0" r="r" b="b"/>
              <a:pathLst>
                <a:path w="570" h="794">
                  <a:moveTo>
                    <a:pt x="241" y="571"/>
                  </a:moveTo>
                  <a:cubicBezTo>
                    <a:pt x="241" y="389"/>
                    <a:pt x="388" y="241"/>
                    <a:pt x="570" y="241"/>
                  </a:cubicBezTo>
                  <a:cubicBezTo>
                    <a:pt x="570" y="0"/>
                    <a:pt x="570" y="0"/>
                    <a:pt x="570" y="0"/>
                  </a:cubicBezTo>
                  <a:cubicBezTo>
                    <a:pt x="255" y="1"/>
                    <a:pt x="0" y="256"/>
                    <a:pt x="0" y="571"/>
                  </a:cubicBezTo>
                  <a:cubicBezTo>
                    <a:pt x="0" y="650"/>
                    <a:pt x="16" y="726"/>
                    <a:pt x="45" y="794"/>
                  </a:cubicBezTo>
                  <a:cubicBezTo>
                    <a:pt x="261" y="684"/>
                    <a:pt x="261" y="684"/>
                    <a:pt x="261" y="684"/>
                  </a:cubicBezTo>
                  <a:cubicBezTo>
                    <a:pt x="248" y="649"/>
                    <a:pt x="241" y="611"/>
                    <a:pt x="241" y="571"/>
                  </a:cubicBezTo>
                  <a:close/>
                </a:path>
              </a:pathLst>
            </a:custGeom>
            <a:gradFill flip="none" rotWithShape="1">
              <a:gsLst>
                <a:gs pos="0">
                  <a:schemeClr val="accent1">
                    <a:lumMod val="50000"/>
                  </a:schemeClr>
                </a:gs>
                <a:gs pos="100000">
                  <a:schemeClr val="bg1"/>
                </a:gs>
              </a:gsLst>
              <a:lin ang="16200000" scaled="1"/>
              <a:tileRect/>
            </a:gradFill>
            <a:ln w="25400">
              <a:gradFill>
                <a:gsLst>
                  <a:gs pos="0">
                    <a:schemeClr val="accent1">
                      <a:tint val="66000"/>
                      <a:satMod val="160000"/>
                      <a:alpha val="0"/>
                    </a:schemeClr>
                  </a:gs>
                  <a:gs pos="50000">
                    <a:schemeClr val="accent4">
                      <a:alpha val="0"/>
                    </a:schemeClr>
                  </a:gs>
                  <a:gs pos="100000">
                    <a:schemeClr val="tx1"/>
                  </a:gs>
                </a:gsLst>
                <a:lin ang="4200000" scaled="0"/>
              </a:gradFill>
              <a:round/>
              <a:headEnd/>
              <a:tailEnd/>
            </a:ln>
          </p:spPr>
          <p:txBody>
            <a:bodyPr vert="horz" wrap="square" lIns="91440" tIns="45720" rIns="91440" bIns="45720" numCol="1" anchor="t" anchorCtr="0" compatLnSpc="1">
              <a:prstTxWarp prst="textNoShape">
                <a:avLst/>
              </a:prstTxWarp>
            </a:bodyPr>
            <a:lstStyle/>
            <a:p>
              <a:pPr algn="l" rtl="0"/>
              <a:endParaRPr lang="en-US" sz="1050" kern="1200" dirty="0">
                <a:latin typeface="Segoe"/>
                <a:ea typeface="+mn-ea"/>
                <a:cs typeface="+mn-cs"/>
              </a:endParaRPr>
            </a:p>
          </p:txBody>
        </p:sp>
        <p:sp>
          <p:nvSpPr>
            <p:cNvPr id="6" name="Freeform 6"/>
            <p:cNvSpPr>
              <a:spLocks/>
            </p:cNvSpPr>
            <p:nvPr/>
          </p:nvSpPr>
          <p:spPr bwMode="auto">
            <a:xfrm>
              <a:off x="4598942" y="1970020"/>
              <a:ext cx="951100" cy="1287235"/>
            </a:xfrm>
            <a:custGeom>
              <a:avLst/>
              <a:gdLst/>
              <a:ahLst/>
              <a:cxnLst>
                <a:cxn ang="0">
                  <a:pos x="316" y="570"/>
                </a:cxn>
                <a:cxn ang="0">
                  <a:pos x="298" y="677"/>
                </a:cxn>
                <a:cxn ang="0">
                  <a:pos x="527" y="751"/>
                </a:cxn>
                <a:cxn ang="0">
                  <a:pos x="556" y="570"/>
                </a:cxn>
                <a:cxn ang="0">
                  <a:pos x="0" y="0"/>
                </a:cxn>
                <a:cxn ang="0">
                  <a:pos x="0" y="240"/>
                </a:cxn>
                <a:cxn ang="0">
                  <a:pos x="316" y="570"/>
                </a:cxn>
              </a:cxnLst>
              <a:rect l="0" t="0" r="r" b="b"/>
              <a:pathLst>
                <a:path w="556" h="751">
                  <a:moveTo>
                    <a:pt x="316" y="570"/>
                  </a:moveTo>
                  <a:cubicBezTo>
                    <a:pt x="316" y="607"/>
                    <a:pt x="310" y="643"/>
                    <a:pt x="298" y="677"/>
                  </a:cubicBezTo>
                  <a:cubicBezTo>
                    <a:pt x="527" y="751"/>
                    <a:pt x="527" y="751"/>
                    <a:pt x="527" y="751"/>
                  </a:cubicBezTo>
                  <a:cubicBezTo>
                    <a:pt x="546" y="694"/>
                    <a:pt x="556" y="633"/>
                    <a:pt x="556" y="570"/>
                  </a:cubicBezTo>
                  <a:cubicBezTo>
                    <a:pt x="556" y="259"/>
                    <a:pt x="309" y="7"/>
                    <a:pt x="0" y="0"/>
                  </a:cubicBezTo>
                  <a:cubicBezTo>
                    <a:pt x="0" y="240"/>
                    <a:pt x="0" y="240"/>
                    <a:pt x="0" y="240"/>
                  </a:cubicBezTo>
                  <a:cubicBezTo>
                    <a:pt x="176" y="248"/>
                    <a:pt x="316" y="392"/>
                    <a:pt x="316" y="570"/>
                  </a:cubicBezTo>
                  <a:close/>
                </a:path>
              </a:pathLst>
            </a:custGeom>
            <a:gradFill flip="none" rotWithShape="1">
              <a:gsLst>
                <a:gs pos="0">
                  <a:schemeClr val="accent1">
                    <a:lumMod val="50000"/>
                  </a:schemeClr>
                </a:gs>
                <a:gs pos="100000">
                  <a:schemeClr val="bg1"/>
                </a:gs>
              </a:gsLst>
              <a:lin ang="16200000" scaled="1"/>
              <a:tileRect/>
            </a:gradFill>
            <a:ln w="25400">
              <a:gradFill>
                <a:gsLst>
                  <a:gs pos="0">
                    <a:schemeClr val="accent1">
                      <a:tint val="66000"/>
                      <a:satMod val="160000"/>
                      <a:alpha val="0"/>
                    </a:schemeClr>
                  </a:gs>
                  <a:gs pos="50000">
                    <a:schemeClr val="accent4">
                      <a:alpha val="0"/>
                    </a:schemeClr>
                  </a:gs>
                  <a:gs pos="100000">
                    <a:schemeClr val="tx1"/>
                  </a:gs>
                </a:gsLst>
                <a:lin ang="4200000" scaled="0"/>
              </a:gradFill>
              <a:round/>
              <a:headEnd/>
              <a:tailEnd/>
            </a:ln>
          </p:spPr>
          <p:txBody>
            <a:bodyPr vert="horz" wrap="square" lIns="91440" tIns="45720" rIns="91440" bIns="45720" numCol="1" anchor="t" anchorCtr="0" compatLnSpc="1">
              <a:prstTxWarp prst="textNoShape">
                <a:avLst/>
              </a:prstTxWarp>
            </a:bodyPr>
            <a:lstStyle/>
            <a:p>
              <a:pPr algn="l" rtl="0"/>
              <a:endParaRPr lang="en-US" sz="1050" kern="1200" dirty="0">
                <a:latin typeface="Segoe"/>
                <a:ea typeface="+mn-ea"/>
                <a:cs typeface="+mn-cs"/>
              </a:endParaRPr>
            </a:p>
          </p:txBody>
        </p:sp>
        <p:sp>
          <p:nvSpPr>
            <p:cNvPr id="7" name="Freeform 7"/>
            <p:cNvSpPr>
              <a:spLocks/>
            </p:cNvSpPr>
            <p:nvPr/>
          </p:nvSpPr>
          <p:spPr bwMode="auto">
            <a:xfrm>
              <a:off x="3677931" y="3153763"/>
              <a:ext cx="1804695" cy="769775"/>
            </a:xfrm>
            <a:custGeom>
              <a:avLst/>
              <a:gdLst/>
              <a:ahLst/>
              <a:cxnLst>
                <a:cxn ang="0">
                  <a:pos x="519" y="208"/>
                </a:cxn>
                <a:cxn ang="0">
                  <a:pos x="215" y="6"/>
                </a:cxn>
                <a:cxn ang="0">
                  <a:pos x="0" y="116"/>
                </a:cxn>
                <a:cxn ang="0">
                  <a:pos x="519" y="449"/>
                </a:cxn>
                <a:cxn ang="0">
                  <a:pos x="1055" y="74"/>
                </a:cxn>
                <a:cxn ang="0">
                  <a:pos x="826" y="0"/>
                </a:cxn>
                <a:cxn ang="0">
                  <a:pos x="519" y="208"/>
                </a:cxn>
              </a:cxnLst>
              <a:rect l="0" t="0" r="r" b="b"/>
              <a:pathLst>
                <a:path w="1055" h="449">
                  <a:moveTo>
                    <a:pt x="519" y="208"/>
                  </a:moveTo>
                  <a:cubicBezTo>
                    <a:pt x="382" y="208"/>
                    <a:pt x="265" y="125"/>
                    <a:pt x="215" y="6"/>
                  </a:cubicBezTo>
                  <a:cubicBezTo>
                    <a:pt x="0" y="116"/>
                    <a:pt x="0" y="116"/>
                    <a:pt x="0" y="116"/>
                  </a:cubicBezTo>
                  <a:cubicBezTo>
                    <a:pt x="90" y="312"/>
                    <a:pt x="289" y="449"/>
                    <a:pt x="519" y="449"/>
                  </a:cubicBezTo>
                  <a:cubicBezTo>
                    <a:pt x="765" y="449"/>
                    <a:pt x="975" y="293"/>
                    <a:pt x="1055" y="74"/>
                  </a:cubicBezTo>
                  <a:cubicBezTo>
                    <a:pt x="826" y="0"/>
                    <a:pt x="826" y="0"/>
                    <a:pt x="826" y="0"/>
                  </a:cubicBezTo>
                  <a:cubicBezTo>
                    <a:pt x="778" y="122"/>
                    <a:pt x="658" y="208"/>
                    <a:pt x="519" y="208"/>
                  </a:cubicBezTo>
                  <a:close/>
                </a:path>
              </a:pathLst>
            </a:custGeom>
            <a:gradFill flip="none" rotWithShape="1">
              <a:gsLst>
                <a:gs pos="0">
                  <a:schemeClr val="accent1">
                    <a:lumMod val="50000"/>
                  </a:schemeClr>
                </a:gs>
                <a:gs pos="100000">
                  <a:schemeClr val="bg1"/>
                </a:gs>
              </a:gsLst>
              <a:lin ang="16200000" scaled="1"/>
              <a:tileRect/>
            </a:gradFill>
            <a:ln w="25400">
              <a:gradFill>
                <a:gsLst>
                  <a:gs pos="0">
                    <a:schemeClr val="accent1">
                      <a:tint val="66000"/>
                      <a:satMod val="160000"/>
                      <a:alpha val="0"/>
                    </a:schemeClr>
                  </a:gs>
                  <a:gs pos="50000">
                    <a:schemeClr val="accent4">
                      <a:alpha val="0"/>
                    </a:schemeClr>
                  </a:gs>
                  <a:gs pos="100000">
                    <a:schemeClr val="tx1"/>
                  </a:gs>
                </a:gsLst>
                <a:lin ang="4200000" scaled="0"/>
              </a:gradFill>
              <a:round/>
              <a:headEnd/>
              <a:tailEnd/>
            </a:ln>
          </p:spPr>
          <p:txBody>
            <a:bodyPr vert="horz" wrap="square" lIns="91440" tIns="45720" rIns="91440" bIns="45720" numCol="1" anchor="t" anchorCtr="0" compatLnSpc="1">
              <a:prstTxWarp prst="textNoShape">
                <a:avLst/>
              </a:prstTxWarp>
            </a:bodyPr>
            <a:lstStyle/>
            <a:p>
              <a:pPr algn="l" rtl="0"/>
              <a:endParaRPr lang="en-US" sz="1050" kern="1200" dirty="0">
                <a:latin typeface="Segoe"/>
                <a:ea typeface="+mn-ea"/>
                <a:cs typeface="+mn-cs"/>
              </a:endParaRPr>
            </a:p>
          </p:txBody>
        </p:sp>
        <p:sp>
          <p:nvSpPr>
            <p:cNvPr id="80" name="TextBox 79"/>
            <p:cNvSpPr txBox="1"/>
            <p:nvPr/>
          </p:nvSpPr>
          <p:spPr>
            <a:xfrm rot="17886529">
              <a:off x="3796693" y="2355079"/>
              <a:ext cx="889278" cy="746055"/>
            </a:xfrm>
            <a:prstGeom prst="rect">
              <a:avLst/>
            </a:prstGeom>
            <a:noFill/>
          </p:spPr>
          <p:txBody>
            <a:bodyPr wrap="none" rtlCol="0">
              <a:prstTxWarp prst="textArchUp">
                <a:avLst/>
              </a:prstTxWarp>
              <a:spAutoFit/>
            </a:bodyPr>
            <a:lstStyle/>
            <a:p>
              <a:pPr algn="ctr" rtl="0"/>
              <a:r>
                <a:rPr lang="en-US" sz="1400" kern="1200" dirty="0">
                  <a:latin typeface="Segoe"/>
                  <a:ea typeface="+mn-ea"/>
                  <a:cs typeface="+mn-cs"/>
                </a:rPr>
                <a:t>Protection</a:t>
              </a:r>
            </a:p>
          </p:txBody>
        </p:sp>
        <p:sp>
          <p:nvSpPr>
            <p:cNvPr id="83" name="TextBox 82"/>
            <p:cNvSpPr txBox="1"/>
            <p:nvPr/>
          </p:nvSpPr>
          <p:spPr>
            <a:xfrm rot="3482516">
              <a:off x="4415922" y="2364089"/>
              <a:ext cx="889278" cy="746055"/>
            </a:xfrm>
            <a:prstGeom prst="rect">
              <a:avLst/>
            </a:prstGeom>
            <a:noFill/>
          </p:spPr>
          <p:txBody>
            <a:bodyPr wrap="none" rtlCol="0">
              <a:prstTxWarp prst="textArchUp">
                <a:avLst/>
              </a:prstTxWarp>
              <a:spAutoFit/>
            </a:bodyPr>
            <a:lstStyle/>
            <a:p>
              <a:pPr algn="ctr" rtl="0"/>
              <a:r>
                <a:rPr lang="en-US" sz="1400" kern="1200" dirty="0">
                  <a:latin typeface="Segoe"/>
                  <a:ea typeface="+mn-ea"/>
                  <a:cs typeface="+mn-cs"/>
                </a:rPr>
                <a:t>Access</a:t>
              </a:r>
            </a:p>
          </p:txBody>
        </p:sp>
        <p:sp>
          <p:nvSpPr>
            <p:cNvPr id="84" name="TextBox 83"/>
            <p:cNvSpPr txBox="1"/>
            <p:nvPr/>
          </p:nvSpPr>
          <p:spPr>
            <a:xfrm>
              <a:off x="4006529" y="3005183"/>
              <a:ext cx="1163697" cy="746055"/>
            </a:xfrm>
            <a:prstGeom prst="rect">
              <a:avLst/>
            </a:prstGeom>
            <a:noFill/>
          </p:spPr>
          <p:txBody>
            <a:bodyPr wrap="none" rtlCol="0">
              <a:prstTxWarp prst="textArchDown">
                <a:avLst/>
              </a:prstTxWarp>
              <a:spAutoFit/>
            </a:bodyPr>
            <a:lstStyle/>
            <a:p>
              <a:pPr algn="ctr" rtl="0"/>
              <a:r>
                <a:rPr lang="en-US" sz="1400" kern="1200" dirty="0">
                  <a:latin typeface="Segoe"/>
                  <a:ea typeface="+mn-ea"/>
                  <a:cs typeface="+mn-cs"/>
                </a:rPr>
                <a:t>Management</a:t>
              </a:r>
            </a:p>
          </p:txBody>
        </p:sp>
        <p:sp>
          <p:nvSpPr>
            <p:cNvPr id="71" name="Oval 70"/>
            <p:cNvSpPr/>
            <p:nvPr/>
          </p:nvSpPr>
          <p:spPr bwMode="auto">
            <a:xfrm>
              <a:off x="4050457" y="2437251"/>
              <a:ext cx="1045028" cy="1045028"/>
            </a:xfrm>
            <a:prstGeom prst="ellipse">
              <a:avLst/>
            </a:prstGeom>
            <a:gradFill flip="none" rotWithShape="1">
              <a:gsLst>
                <a:gs pos="0">
                  <a:schemeClr val="tx1">
                    <a:lumMod val="95000"/>
                    <a:lumOff val="5000"/>
                  </a:schemeClr>
                </a:gs>
                <a:gs pos="81000">
                  <a:schemeClr val="tx1">
                    <a:lumMod val="65000"/>
                    <a:lumOff val="35000"/>
                  </a:schemeClr>
                </a:gs>
                <a:gs pos="100000">
                  <a:schemeClr val="tx1">
                    <a:lumMod val="65000"/>
                    <a:lumOff val="35000"/>
                  </a:schemeClr>
                </a:gs>
              </a:gsLst>
              <a:path path="circle">
                <a:fillToRect l="50000" t="50000" r="50000" b="50000"/>
              </a:path>
              <a:tileRect/>
            </a:gradFill>
            <a:ln w="9525">
              <a:noFill/>
              <a:round/>
              <a:headEnd/>
              <a:tailEnd/>
            </a:ln>
          </p:spPr>
          <p:txBody>
            <a:bodyPr vert="horz" wrap="none" lIns="91440" tIns="45720" rIns="91440" bIns="45720" numCol="1" anchor="ctr" anchorCtr="0" compatLnSpc="1">
              <a:prstTxWarp prst="textNoShape">
                <a:avLst/>
              </a:prstTxWarp>
            </a:bodyPr>
            <a:lstStyle/>
            <a:p>
              <a:pPr algn="ctr" rtl="0"/>
              <a:r>
                <a:rPr lang="en-US" sz="1600" spc="-100" dirty="0">
                  <a:ln w="18415" cmpd="sng">
                    <a:noFill/>
                    <a:prstDash val="solid"/>
                  </a:ln>
                  <a:effectLst>
                    <a:innerShdw blurRad="114300">
                      <a:prstClr val="black"/>
                    </a:innerShdw>
                  </a:effectLst>
                  <a:latin typeface="Segoe" pitchFamily="34" charset="0"/>
                  <a:ea typeface="+mn-ea"/>
                  <a:cs typeface="+mn-cs"/>
                </a:rPr>
                <a:t>Identity</a:t>
              </a:r>
              <a:endParaRPr lang="en-US" sz="2400" spc="-100" dirty="0">
                <a:ln w="18415" cmpd="sng">
                  <a:noFill/>
                  <a:prstDash val="solid"/>
                </a:ln>
                <a:effectLst>
                  <a:innerShdw blurRad="114300">
                    <a:prstClr val="black"/>
                  </a:innerShdw>
                </a:effectLst>
                <a:latin typeface="Segoe" pitchFamily="34" charset="0"/>
                <a:ea typeface="+mn-ea"/>
                <a:cs typeface="+mn-cs"/>
              </a:endParaRPr>
            </a:p>
          </p:txBody>
        </p:sp>
      </p:grpSp>
    </p:spTree>
    <p:extLst>
      <p:ext uri="{BB962C8B-B14F-4D97-AF65-F5344CB8AC3E}">
        <p14:creationId xmlns:mc="http://schemas.openxmlformats.org/markup-compatibility/2006" xmlns:mv="urn:schemas-microsoft-com:mac:vml" xmlns:p14="http://schemas.microsoft.com/office/powerpoint/2010/main" xmlns="" val="33052503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wipe(left)">
                                      <p:cBhvr>
                                        <p:cTn id="1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MSIT Deployment</a:t>
            </a:r>
            <a:endParaRPr lang="en-US" dirty="0"/>
          </a:p>
        </p:txBody>
      </p:sp>
      <p:sp>
        <p:nvSpPr>
          <p:cNvPr id="3" name="Content Placeholder 2"/>
          <p:cNvSpPr>
            <a:spLocks noGrp="1"/>
          </p:cNvSpPr>
          <p:nvPr>
            <p:ph idx="1"/>
          </p:nvPr>
        </p:nvSpPr>
        <p:spPr>
          <a:xfrm>
            <a:off x="381000" y="1143001"/>
            <a:ext cx="7924800" cy="5257800"/>
          </a:xfrm>
        </p:spPr>
        <p:txBody>
          <a:bodyPr>
            <a:noAutofit/>
          </a:bodyPr>
          <a:lstStyle/>
          <a:p>
            <a:r>
              <a:rPr lang="en-US" sz="2800" dirty="0" smtClean="0"/>
              <a:t>Goals</a:t>
            </a:r>
          </a:p>
          <a:p>
            <a:pPr lvl="1"/>
            <a:r>
              <a:rPr lang="en-US" sz="2400" dirty="0" smtClean="0"/>
              <a:t>Validate FIM’s value proposition</a:t>
            </a:r>
          </a:p>
          <a:p>
            <a:pPr lvl="2"/>
            <a:r>
              <a:rPr lang="en-US" sz="2000" dirty="0" smtClean="0"/>
              <a:t>Reduce cost by automating processes </a:t>
            </a:r>
          </a:p>
          <a:p>
            <a:pPr lvl="2"/>
            <a:r>
              <a:rPr lang="en-US" sz="2000" dirty="0" smtClean="0"/>
              <a:t>Eliminate custom costly custom solutions</a:t>
            </a:r>
            <a:endParaRPr lang="en-US" sz="2400" dirty="0" smtClean="0"/>
          </a:p>
          <a:p>
            <a:pPr lvl="1"/>
            <a:r>
              <a:rPr lang="en-US" sz="2400" dirty="0" smtClean="0"/>
              <a:t>Validate product readiness across the feature sets in a large enterprise environment</a:t>
            </a:r>
          </a:p>
          <a:p>
            <a:pPr lvl="1"/>
            <a:r>
              <a:rPr lang="en-US" sz="2400" dirty="0" smtClean="0"/>
              <a:t>Customer proof</a:t>
            </a:r>
          </a:p>
          <a:p>
            <a:r>
              <a:rPr lang="en-US" sz="2800" dirty="0" smtClean="0"/>
              <a:t>Process</a:t>
            </a:r>
          </a:p>
          <a:p>
            <a:pPr lvl="1"/>
            <a:r>
              <a:rPr lang="en-US" sz="2400" dirty="0" smtClean="0"/>
              <a:t>Highly collaborative </a:t>
            </a:r>
          </a:p>
          <a:p>
            <a:pPr lvl="1"/>
            <a:r>
              <a:rPr lang="en-US" sz="2400" dirty="0" smtClean="0"/>
              <a:t>Cross-functional teams on both sides</a:t>
            </a:r>
          </a:p>
          <a:p>
            <a:r>
              <a:rPr lang="en-US" sz="2800" dirty="0" smtClean="0"/>
              <a:t>Results</a:t>
            </a:r>
          </a:p>
          <a:p>
            <a:pPr lvl="1"/>
            <a:r>
              <a:rPr lang="en-US" sz="2400" dirty="0" smtClean="0"/>
              <a:t>Over 100 P1 bugs</a:t>
            </a:r>
          </a:p>
          <a:p>
            <a:pPr lvl="1"/>
            <a:r>
              <a:rPr lang="en-US" sz="2400" dirty="0" smtClean="0"/>
              <a:t>Critical to shipping – “life itself”</a:t>
            </a:r>
          </a:p>
          <a:p>
            <a:pPr lvl="1"/>
            <a:endParaRPr lang="en-US" sz="2400" dirty="0" smtClean="0"/>
          </a:p>
          <a:p>
            <a:pPr lvl="1"/>
            <a:endParaRPr lang="en-US" sz="2400" dirty="0" smtClean="0"/>
          </a:p>
        </p:txBody>
      </p:sp>
    </p:spTree>
  </p:cSld>
  <p:clrMapOvr>
    <a:masterClrMapping/>
  </p:clrMapOvr>
  <p:transition advTm="624">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Business case</a:t>
            </a:r>
            <a:endParaRPr lang="en-US" sz="80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Pennie\My Documents\TechEd 2009\SIA\SIA307\woman-beach.png"/>
          <p:cNvPicPr>
            <a:picLocks noChangeAspect="1" noChangeArrowheads="1"/>
          </p:cNvPicPr>
          <p:nvPr/>
        </p:nvPicPr>
        <p:blipFill>
          <a:blip r:embed="rId3"/>
          <a:srcRect/>
          <a:stretch>
            <a:fillRect/>
          </a:stretch>
        </p:blipFill>
        <p:spPr bwMode="auto">
          <a:xfrm>
            <a:off x="2" y="-1"/>
            <a:ext cx="4577390" cy="6857999"/>
          </a:xfrm>
          <a:prstGeom prst="rect">
            <a:avLst/>
          </a:prstGeom>
          <a:noFill/>
        </p:spPr>
      </p:pic>
      <p:sp>
        <p:nvSpPr>
          <p:cNvPr id="15" name="Snip Single Corner Rectangle 14"/>
          <p:cNvSpPr/>
          <p:nvPr/>
        </p:nvSpPr>
        <p:spPr bwMode="auto">
          <a:xfrm>
            <a:off x="0" y="1013490"/>
            <a:ext cx="8866208" cy="1572322"/>
          </a:xfrm>
          <a:prstGeom prst="snip1Rect">
            <a:avLst>
              <a:gd name="adj" fmla="val 42231"/>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8" name="Rectangle 17"/>
          <p:cNvSpPr/>
          <p:nvPr/>
        </p:nvSpPr>
        <p:spPr bwMode="auto">
          <a:xfrm>
            <a:off x="0" y="5159023"/>
            <a:ext cx="9144000" cy="1698978"/>
          </a:xfrm>
          <a:prstGeom prst="rect">
            <a:avLst/>
          </a:prstGeom>
          <a:gradFill flip="none" rotWithShape="1">
            <a:gsLst>
              <a:gs pos="0">
                <a:schemeClr val="accent2">
                  <a:shade val="30000"/>
                  <a:satMod val="115000"/>
                  <a:alpha val="0"/>
                </a:schemeClr>
              </a:gs>
              <a:gs pos="50000">
                <a:schemeClr val="bg1"/>
              </a:gs>
              <a:gs pos="100000">
                <a:schemeClr val="bg1"/>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Isosceles Triangle 36"/>
          <p:cNvSpPr/>
          <p:nvPr/>
        </p:nvSpPr>
        <p:spPr bwMode="auto">
          <a:xfrm rot="16200000" flipH="1">
            <a:off x="3119380" y="3846186"/>
            <a:ext cx="2754778" cy="2349665"/>
          </a:xfrm>
          <a:prstGeom prst="triangle">
            <a:avLst/>
          </a:prstGeom>
          <a:gradFill flip="none" rotWithShape="1">
            <a:gsLst>
              <a:gs pos="0">
                <a:schemeClr val="accent2">
                  <a:shade val="30000"/>
                  <a:satMod val="115000"/>
                  <a:alpha val="0"/>
                </a:schemeClr>
              </a:gs>
              <a:gs pos="50000">
                <a:schemeClr val="accent3">
                  <a:alpha val="30000"/>
                </a:schemeClr>
              </a:gs>
              <a:gs pos="100000">
                <a:schemeClr val="accent3">
                  <a:alpha val="80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0" name="Title 2"/>
          <p:cNvSpPr>
            <a:spLocks noGrp="1"/>
          </p:cNvSpPr>
          <p:nvPr>
            <p:ph type="title"/>
          </p:nvPr>
        </p:nvSpPr>
        <p:spPr>
          <a:xfrm>
            <a:off x="381000" y="230188"/>
            <a:ext cx="8382000" cy="609398"/>
          </a:xfrm>
        </p:spPr>
        <p:txBody>
          <a:bodyPr vert="horz" wrap="square" lIns="0" tIns="0" rIns="0" bIns="0" rtlCol="0" anchor="t">
            <a:spAutoFit/>
          </a:bodyPr>
          <a:lstStyle/>
          <a:p>
            <a:r>
              <a:rPr sz="4400" dirty="0"/>
              <a:t>Scenario Overview – Password Reset</a:t>
            </a:r>
          </a:p>
        </p:txBody>
      </p:sp>
      <p:sp>
        <p:nvSpPr>
          <p:cNvPr id="27" name="Rounded Rectangle 26"/>
          <p:cNvSpPr/>
          <p:nvPr/>
        </p:nvSpPr>
        <p:spPr bwMode="auto">
          <a:xfrm>
            <a:off x="1427355" y="5566577"/>
            <a:ext cx="7560527" cy="1170878"/>
          </a:xfrm>
          <a:prstGeom prst="roundRect">
            <a:avLst>
              <a:gd name="adj" fmla="val 24748"/>
            </a:avLst>
          </a:prstGeom>
          <a:gradFill flip="none" rotWithShape="1">
            <a:gsLst>
              <a:gs pos="0">
                <a:schemeClr val="accent2">
                  <a:shade val="30000"/>
                  <a:satMod val="115000"/>
                  <a:alpha val="0"/>
                </a:schemeClr>
              </a:gs>
              <a:gs pos="50000">
                <a:schemeClr val="bg1">
                  <a:lumMod val="75000"/>
                  <a:lumOff val="25000"/>
                  <a:alpha val="16000"/>
                </a:schemeClr>
              </a:gs>
              <a:gs pos="100000">
                <a:schemeClr val="bg1">
                  <a:lumMod val="50000"/>
                  <a:lumOff val="50000"/>
                  <a:alpha val="43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endParaRPr lang="en-US" sz="2400" dirty="0" smtClean="0">
              <a:solidFill>
                <a:schemeClr val="tx1"/>
              </a:solidFill>
            </a:endParaRPr>
          </a:p>
        </p:txBody>
      </p:sp>
      <p:sp>
        <p:nvSpPr>
          <p:cNvPr id="17" name="Rounded Rectangle 16"/>
          <p:cNvSpPr/>
          <p:nvPr/>
        </p:nvSpPr>
        <p:spPr bwMode="auto">
          <a:xfrm>
            <a:off x="1706136" y="3479181"/>
            <a:ext cx="3237570" cy="3083666"/>
          </a:xfrm>
          <a:prstGeom prst="roundRect">
            <a:avLst>
              <a:gd name="adj" fmla="val 7831"/>
            </a:avLst>
          </a:prstGeom>
          <a:gradFill flip="none" rotWithShape="1">
            <a:gsLst>
              <a:gs pos="0">
                <a:schemeClr val="bg1">
                  <a:lumMod val="75000"/>
                  <a:lumOff val="25000"/>
                  <a:shade val="30000"/>
                  <a:satMod val="115000"/>
                </a:schemeClr>
              </a:gs>
              <a:gs pos="50000">
                <a:schemeClr val="bg1">
                  <a:lumMod val="75000"/>
                  <a:lumOff val="25000"/>
                  <a:shade val="67500"/>
                  <a:satMod val="115000"/>
                </a:schemeClr>
              </a:gs>
              <a:gs pos="100000">
                <a:schemeClr val="bg1">
                  <a:lumMod val="75000"/>
                  <a:lumOff val="25000"/>
                  <a:shade val="100000"/>
                  <a:satMod val="115000"/>
                </a:schemeClr>
              </a:gs>
            </a:gsLst>
            <a:lin ang="16200000" scaled="1"/>
            <a:tileRect/>
          </a:gradFill>
          <a:ln>
            <a:noFill/>
            <a:headEnd type="none" w="med" len="med"/>
            <a:tailEnd type="none" w="med" len="med"/>
          </a:ln>
          <a:effectLst>
            <a:glow rad="101600">
              <a:schemeClr val="bg1">
                <a:lumMod val="75000"/>
                <a:lumOff val="2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algn="ctr" fontAlgn="base">
              <a:spcBef>
                <a:spcPts val="1800"/>
              </a:spcBef>
              <a:spcAft>
                <a:spcPct val="0"/>
              </a:spcAft>
              <a:defRPr/>
            </a:pPr>
            <a:endParaRPr lang="en-US" sz="2800" b="1" dirty="0" smtClean="0">
              <a:solidFill>
                <a:schemeClr val="tx1"/>
              </a:solidFill>
              <a:effectLst>
                <a:glow rad="228600">
                  <a:schemeClr val="bg1">
                    <a:alpha val="40000"/>
                  </a:schemeClr>
                </a:glow>
              </a:effectLst>
            </a:endParaRPr>
          </a:p>
        </p:txBody>
      </p:sp>
      <p:sp>
        <p:nvSpPr>
          <p:cNvPr id="28" name="TextBox 27"/>
          <p:cNvSpPr txBox="1"/>
          <p:nvPr/>
        </p:nvSpPr>
        <p:spPr>
          <a:xfrm>
            <a:off x="1706136" y="3010831"/>
            <a:ext cx="1274773" cy="646331"/>
          </a:xfrm>
          <a:prstGeom prst="rect">
            <a:avLst/>
          </a:prstGeom>
          <a:noFill/>
        </p:spPr>
        <p:txBody>
          <a:bodyPr wrap="none" rtlCol="0">
            <a:spAutoFit/>
          </a:bodyPr>
          <a:lstStyle/>
          <a:p>
            <a:r>
              <a:rPr lang="en-US" sz="3600" dirty="0" smtClean="0">
                <a:effectLst/>
              </a:rPr>
              <a:t>Today</a:t>
            </a:r>
            <a:endParaRPr lang="en-US" sz="3600" dirty="0">
              <a:effectLst/>
            </a:endParaRPr>
          </a:p>
        </p:txBody>
      </p:sp>
      <p:sp>
        <p:nvSpPr>
          <p:cNvPr id="30" name="Rectangle 29"/>
          <p:cNvSpPr/>
          <p:nvPr/>
        </p:nvSpPr>
        <p:spPr bwMode="auto">
          <a:xfrm>
            <a:off x="1706136" y="3738623"/>
            <a:ext cx="3236976" cy="632655"/>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lvl="0">
              <a:lnSpc>
                <a:spcPct val="90000"/>
              </a:lnSpc>
              <a:spcBef>
                <a:spcPct val="20000"/>
              </a:spcBef>
              <a:defRPr/>
            </a:pPr>
            <a:r>
              <a:rPr lang="en-US" sz="1600" dirty="0" smtClean="0">
                <a:solidFill>
                  <a:schemeClr val="tx1"/>
                </a:solidFill>
              </a:rPr>
              <a:t>Jill needs to call the </a:t>
            </a:r>
            <a:br>
              <a:rPr lang="en-US" sz="1600" dirty="0" smtClean="0">
                <a:solidFill>
                  <a:schemeClr val="tx1"/>
                </a:solidFill>
              </a:rPr>
            </a:br>
            <a:r>
              <a:rPr lang="en-US" sz="1600" dirty="0" smtClean="0">
                <a:solidFill>
                  <a:schemeClr val="tx1"/>
                </a:solidFill>
              </a:rPr>
              <a:t>helpdesk to reset her password</a:t>
            </a:r>
          </a:p>
        </p:txBody>
      </p:sp>
      <p:sp>
        <p:nvSpPr>
          <p:cNvPr id="31" name="Rectangle 30"/>
          <p:cNvSpPr/>
          <p:nvPr/>
        </p:nvSpPr>
        <p:spPr bwMode="auto">
          <a:xfrm>
            <a:off x="1706136" y="4431128"/>
            <a:ext cx="3236976" cy="833376"/>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a:lnSpc>
                <a:spcPct val="90000"/>
              </a:lnSpc>
              <a:spcBef>
                <a:spcPct val="20000"/>
              </a:spcBef>
              <a:defRPr/>
            </a:pPr>
            <a:r>
              <a:rPr lang="en-US" sz="1600" dirty="0" smtClean="0">
                <a:solidFill>
                  <a:schemeClr val="tx1"/>
                </a:solidFill>
              </a:rPr>
              <a:t>Company incurs a significant cost </a:t>
            </a:r>
            <a:br>
              <a:rPr lang="en-US" sz="1600" dirty="0" smtClean="0">
                <a:solidFill>
                  <a:schemeClr val="tx1"/>
                </a:solidFill>
              </a:rPr>
            </a:br>
            <a:r>
              <a:rPr lang="en-US" sz="1600" dirty="0" smtClean="0">
                <a:solidFill>
                  <a:schemeClr val="tx1"/>
                </a:solidFill>
              </a:rPr>
              <a:t>in managing credentials for </a:t>
            </a:r>
            <a:br>
              <a:rPr lang="en-US" sz="1600" dirty="0" smtClean="0">
                <a:solidFill>
                  <a:schemeClr val="tx1"/>
                </a:solidFill>
              </a:rPr>
            </a:br>
            <a:r>
              <a:rPr lang="en-US" sz="1600" dirty="0" smtClean="0">
                <a:solidFill>
                  <a:schemeClr val="tx1"/>
                </a:solidFill>
              </a:rPr>
              <a:t>175,000 employees like Jill</a:t>
            </a:r>
          </a:p>
        </p:txBody>
      </p:sp>
      <p:sp>
        <p:nvSpPr>
          <p:cNvPr id="32" name="Rectangle 31"/>
          <p:cNvSpPr/>
          <p:nvPr/>
        </p:nvSpPr>
        <p:spPr bwMode="auto">
          <a:xfrm>
            <a:off x="1706136" y="5324355"/>
            <a:ext cx="3236976" cy="1006998"/>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lvl="0">
              <a:lnSpc>
                <a:spcPct val="90000"/>
              </a:lnSpc>
              <a:spcBef>
                <a:spcPct val="20000"/>
              </a:spcBef>
              <a:defRPr/>
            </a:pPr>
            <a:r>
              <a:rPr lang="en-US" sz="1600" dirty="0" smtClean="0">
                <a:solidFill>
                  <a:schemeClr val="tx1"/>
                </a:solidFill>
              </a:rPr>
              <a:t>Company needs to maintain different tools for managing the credentials for employees </a:t>
            </a:r>
            <a:br>
              <a:rPr lang="en-US" sz="1600" dirty="0" smtClean="0">
                <a:solidFill>
                  <a:schemeClr val="tx1"/>
                </a:solidFill>
              </a:rPr>
            </a:br>
            <a:r>
              <a:rPr lang="en-US" sz="1600" dirty="0" smtClean="0">
                <a:solidFill>
                  <a:schemeClr val="tx1"/>
                </a:solidFill>
              </a:rPr>
              <a:t>and contractors</a:t>
            </a:r>
          </a:p>
        </p:txBody>
      </p:sp>
      <p:sp>
        <p:nvSpPr>
          <p:cNvPr id="33" name="Rounded Rectangle 32"/>
          <p:cNvSpPr/>
          <p:nvPr/>
        </p:nvSpPr>
        <p:spPr bwMode="auto">
          <a:xfrm>
            <a:off x="5516137" y="3479180"/>
            <a:ext cx="3237570" cy="3083666"/>
          </a:xfrm>
          <a:prstGeom prst="roundRect">
            <a:avLst>
              <a:gd name="adj" fmla="val 7831"/>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ln>
            <a:noFill/>
            <a:headEnd type="none" w="med" len="med"/>
            <a:tailEnd type="none" w="med" len="med"/>
          </a:ln>
          <a:effectLst>
            <a:glow rad="101600">
              <a:schemeClr val="bg1">
                <a:lumMod val="75000"/>
                <a:lumOff val="2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algn="ctr" fontAlgn="base">
              <a:spcBef>
                <a:spcPts val="1800"/>
              </a:spcBef>
              <a:spcAft>
                <a:spcPct val="0"/>
              </a:spcAft>
              <a:defRPr/>
            </a:pPr>
            <a:endParaRPr lang="en-US" sz="2800" b="1" dirty="0" smtClean="0">
              <a:solidFill>
                <a:schemeClr val="tx1"/>
              </a:solidFill>
              <a:effectLst>
                <a:glow rad="228600">
                  <a:schemeClr val="bg1">
                    <a:alpha val="40000"/>
                  </a:schemeClr>
                </a:glow>
              </a:effectLst>
            </a:endParaRPr>
          </a:p>
        </p:txBody>
      </p:sp>
      <p:sp>
        <p:nvSpPr>
          <p:cNvPr id="34" name="Rectangle 33"/>
          <p:cNvSpPr/>
          <p:nvPr/>
        </p:nvSpPr>
        <p:spPr bwMode="auto">
          <a:xfrm>
            <a:off x="5516731" y="3738623"/>
            <a:ext cx="3236976" cy="833377"/>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lvl="0">
              <a:lnSpc>
                <a:spcPct val="90000"/>
              </a:lnSpc>
              <a:spcBef>
                <a:spcPct val="20000"/>
              </a:spcBef>
              <a:defRPr/>
            </a:pPr>
            <a:r>
              <a:rPr lang="en-US" sz="1600" dirty="0" smtClean="0">
                <a:solidFill>
                  <a:schemeClr val="tx1"/>
                </a:solidFill>
              </a:rPr>
              <a:t>Jill is able to reset </a:t>
            </a:r>
            <a:br>
              <a:rPr lang="en-US" sz="1600" dirty="0" smtClean="0">
                <a:solidFill>
                  <a:schemeClr val="tx1"/>
                </a:solidFill>
              </a:rPr>
            </a:br>
            <a:r>
              <a:rPr lang="en-US" sz="1600" dirty="0" smtClean="0">
                <a:solidFill>
                  <a:schemeClr val="tx1"/>
                </a:solidFill>
              </a:rPr>
              <a:t>her password without </a:t>
            </a:r>
            <a:br>
              <a:rPr lang="en-US" sz="1600" dirty="0" smtClean="0">
                <a:solidFill>
                  <a:schemeClr val="tx1"/>
                </a:solidFill>
              </a:rPr>
            </a:br>
            <a:r>
              <a:rPr lang="en-US" sz="1600" dirty="0" smtClean="0">
                <a:solidFill>
                  <a:schemeClr val="tx1"/>
                </a:solidFill>
              </a:rPr>
              <a:t>calling the helpdesk</a:t>
            </a:r>
          </a:p>
        </p:txBody>
      </p:sp>
      <p:sp>
        <p:nvSpPr>
          <p:cNvPr id="35" name="Rectangle 34"/>
          <p:cNvSpPr/>
          <p:nvPr/>
        </p:nvSpPr>
        <p:spPr bwMode="auto">
          <a:xfrm>
            <a:off x="5516731" y="4632709"/>
            <a:ext cx="3236976" cy="630936"/>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lvl="0">
              <a:lnSpc>
                <a:spcPct val="90000"/>
              </a:lnSpc>
              <a:spcBef>
                <a:spcPct val="20000"/>
              </a:spcBef>
              <a:defRPr/>
            </a:pPr>
            <a:r>
              <a:rPr lang="en-US" sz="1600" dirty="0" smtClean="0">
                <a:solidFill>
                  <a:schemeClr val="tx1"/>
                </a:solidFill>
              </a:rPr>
              <a:t>Microsoft IT maintains a centralized set of policies &amp; common tools</a:t>
            </a:r>
          </a:p>
        </p:txBody>
      </p:sp>
      <p:sp>
        <p:nvSpPr>
          <p:cNvPr id="36" name="Rectangle 35"/>
          <p:cNvSpPr/>
          <p:nvPr/>
        </p:nvSpPr>
        <p:spPr bwMode="auto">
          <a:xfrm>
            <a:off x="5516731" y="5324355"/>
            <a:ext cx="3236976" cy="1006998"/>
          </a:xfrm>
          <a:prstGeom prst="rect">
            <a:avLst/>
          </a:prstGeom>
          <a:gradFill flip="none" rotWithShape="1">
            <a:gsLst>
              <a:gs pos="0">
                <a:schemeClr val="accent2">
                  <a:shade val="30000"/>
                  <a:satMod val="115000"/>
                  <a:alpha val="0"/>
                </a:schemeClr>
              </a:gs>
              <a:gs pos="50000">
                <a:schemeClr val="tx1">
                  <a:alpha val="10000"/>
                </a:schemeClr>
              </a:gs>
              <a:gs pos="100000">
                <a:schemeClr val="tx1">
                  <a:alpha val="2000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18" rIns="91436" bIns="45718" numCol="1" rtlCol="0" anchor="ctr" anchorCtr="0" compatLnSpc="1">
            <a:prstTxWarp prst="textNoShape">
              <a:avLst/>
            </a:prstTxWarp>
          </a:bodyPr>
          <a:lstStyle/>
          <a:p>
            <a:pPr lvl="0">
              <a:lnSpc>
                <a:spcPct val="90000"/>
              </a:lnSpc>
              <a:spcBef>
                <a:spcPct val="20000"/>
              </a:spcBef>
              <a:defRPr/>
            </a:pPr>
            <a:r>
              <a:rPr lang="en-US" sz="1600" dirty="0" smtClean="0">
                <a:solidFill>
                  <a:schemeClr val="tx1"/>
                </a:solidFill>
              </a:rPr>
              <a:t>Employees can reset their credentials directly from the Windows logon screen or </a:t>
            </a:r>
            <a:br>
              <a:rPr lang="en-US" sz="1600" dirty="0" smtClean="0">
                <a:solidFill>
                  <a:schemeClr val="tx1"/>
                </a:solidFill>
              </a:rPr>
            </a:br>
            <a:r>
              <a:rPr lang="en-US" sz="1600" dirty="0" smtClean="0">
                <a:solidFill>
                  <a:schemeClr val="tx1"/>
                </a:solidFill>
              </a:rPr>
              <a:t>through the FIM 2010 Portal</a:t>
            </a:r>
          </a:p>
        </p:txBody>
      </p:sp>
      <p:sp>
        <p:nvSpPr>
          <p:cNvPr id="21" name="Oval 20"/>
          <p:cNvSpPr/>
          <p:nvPr/>
        </p:nvSpPr>
        <p:spPr bwMode="auto">
          <a:xfrm>
            <a:off x="3739375" y="2806296"/>
            <a:ext cx="1204331" cy="1204331"/>
          </a:xfrm>
          <a:prstGeom prst="ellipse">
            <a:avLst/>
          </a:prstGeom>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Oval 22"/>
          <p:cNvSpPr/>
          <p:nvPr/>
        </p:nvSpPr>
        <p:spPr bwMode="auto">
          <a:xfrm>
            <a:off x="7549376" y="2806296"/>
            <a:ext cx="1204331" cy="1204331"/>
          </a:xfrm>
          <a:prstGeom prst="ellipse">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Snip Single Corner Rectangle 13"/>
          <p:cNvSpPr/>
          <p:nvPr/>
        </p:nvSpPr>
        <p:spPr bwMode="auto">
          <a:xfrm>
            <a:off x="-1" y="1102699"/>
            <a:ext cx="8775853" cy="1483113"/>
          </a:xfrm>
          <a:prstGeom prst="snip1Rect">
            <a:avLst>
              <a:gd name="adj" fmla="val 42231"/>
            </a:avLst>
          </a:prstGeom>
          <a:gradFill flip="none" rotWithShape="1">
            <a:gsLst>
              <a:gs pos="0">
                <a:schemeClr val="accent2">
                  <a:shade val="30000"/>
                  <a:satMod val="115000"/>
                  <a:alpha val="0"/>
                </a:schemeClr>
              </a:gs>
              <a:gs pos="50000">
                <a:schemeClr val="accent2">
                  <a:shade val="67500"/>
                  <a:satMod val="115000"/>
                  <a:alpha val="20000"/>
                </a:schemeClr>
              </a:gs>
              <a:gs pos="100000">
                <a:schemeClr val="accent2">
                  <a:shade val="100000"/>
                  <a:satMod val="115000"/>
                  <a:alpha val="5000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2011680" tIns="45718" rIns="91436" bIns="45718" numCol="1" rtlCol="0" anchor="ctr" anchorCtr="0" compatLnSpc="1">
            <a:prstTxWarp prst="textNoShape">
              <a:avLst/>
            </a:prstTxWarp>
          </a:bodyPr>
          <a:lstStyle/>
          <a:p>
            <a:pPr fontAlgn="base">
              <a:spcBef>
                <a:spcPct val="0"/>
              </a:spcBef>
              <a:spcAft>
                <a:spcPct val="0"/>
              </a:spcAft>
            </a:pPr>
            <a:r>
              <a:rPr lang="en-US" sz="2400" dirty="0" smtClean="0">
                <a:solidFill>
                  <a:schemeClr val="tx1"/>
                </a:solidFill>
              </a:rPr>
              <a:t>Jill has been out on vacation for a few weeks.  </a:t>
            </a:r>
            <a:br>
              <a:rPr lang="en-US" sz="2400" dirty="0" smtClean="0">
                <a:solidFill>
                  <a:schemeClr val="tx1"/>
                </a:solidFill>
              </a:rPr>
            </a:br>
            <a:r>
              <a:rPr lang="en-US" sz="2400" dirty="0" smtClean="0">
                <a:solidFill>
                  <a:schemeClr val="tx1"/>
                </a:solidFill>
              </a:rPr>
              <a:t>As a result, she has forgotten her password and must reset it.</a:t>
            </a:r>
          </a:p>
          <a:p>
            <a:pPr fontAlgn="base">
              <a:spcBef>
                <a:spcPct val="0"/>
              </a:spcBef>
              <a:spcAft>
                <a:spcPct val="0"/>
              </a:spcAft>
            </a:pPr>
            <a:endParaRPr lang="en-US" sz="2400" dirty="0" smtClean="0">
              <a:solidFill>
                <a:schemeClr val="tx1"/>
              </a:solidFill>
            </a:endParaRPr>
          </a:p>
        </p:txBody>
      </p:sp>
      <p:pic>
        <p:nvPicPr>
          <p:cNvPr id="22" name="Picture 4" descr="C:\Documents and Settings\Pennie\My Documents\TechEd 2009\SIA\SIA307\iStock_000006747460XSmall.png"/>
          <p:cNvPicPr>
            <a:picLocks noChangeAspect="1" noChangeArrowheads="1"/>
          </p:cNvPicPr>
          <p:nvPr/>
        </p:nvPicPr>
        <p:blipFill>
          <a:blip r:embed="rId4"/>
          <a:srcRect/>
          <a:stretch>
            <a:fillRect/>
          </a:stretch>
        </p:blipFill>
        <p:spPr bwMode="auto">
          <a:xfrm>
            <a:off x="3802484" y="2869405"/>
            <a:ext cx="1078112" cy="1078112"/>
          </a:xfrm>
          <a:prstGeom prst="rect">
            <a:avLst/>
          </a:prstGeom>
          <a:noFill/>
        </p:spPr>
      </p:pic>
      <p:pic>
        <p:nvPicPr>
          <p:cNvPr id="24" name="Picture 5" descr="C:\Documents and Settings\Pennie\My Documents\TechEd 2009\SIA\SIA307\iStock_000006706724XSmall.png"/>
          <p:cNvPicPr>
            <a:picLocks noChangeAspect="1" noChangeArrowheads="1"/>
          </p:cNvPicPr>
          <p:nvPr/>
        </p:nvPicPr>
        <p:blipFill>
          <a:blip r:embed="rId5"/>
          <a:srcRect/>
          <a:stretch>
            <a:fillRect/>
          </a:stretch>
        </p:blipFill>
        <p:spPr bwMode="auto">
          <a:xfrm>
            <a:off x="7612485" y="2869405"/>
            <a:ext cx="1078112" cy="1078112"/>
          </a:xfrm>
          <a:prstGeom prst="rect">
            <a:avLst/>
          </a:prstGeom>
          <a:noFill/>
        </p:spPr>
      </p:pic>
      <p:sp>
        <p:nvSpPr>
          <p:cNvPr id="29" name="TextBox 28"/>
          <p:cNvSpPr txBox="1"/>
          <p:nvPr/>
        </p:nvSpPr>
        <p:spPr>
          <a:xfrm>
            <a:off x="5627648" y="3010831"/>
            <a:ext cx="1923925" cy="646331"/>
          </a:xfrm>
          <a:prstGeom prst="rect">
            <a:avLst/>
          </a:prstGeom>
          <a:noFill/>
        </p:spPr>
        <p:txBody>
          <a:bodyPr wrap="none" rtlCol="0">
            <a:spAutoFit/>
          </a:bodyPr>
          <a:lstStyle/>
          <a:p>
            <a:r>
              <a:rPr lang="en-US" sz="3600" dirty="0" smtClean="0">
                <a:effectLst/>
              </a:rPr>
              <a:t>With FIM</a:t>
            </a:r>
            <a:endParaRPr lang="en-US" sz="3600" dirty="0">
              <a:effectLs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7299</TotalTime>
  <Words>2169</Words>
  <Application>Microsoft Office PowerPoint</Application>
  <PresentationFormat>On-screen Show (4:3)</PresentationFormat>
  <Paragraphs>575</Paragraphs>
  <Slides>58</Slides>
  <Notes>57</Notes>
  <HiddenSlides>0</HiddenSlides>
  <MMClips>0</MMClips>
  <ScaleCrop>false</ScaleCrop>
  <HeadingPairs>
    <vt:vector size="4" baseType="variant">
      <vt:variant>
        <vt:lpstr>Theme</vt:lpstr>
      </vt:variant>
      <vt:variant>
        <vt:i4>4</vt:i4>
      </vt:variant>
      <vt:variant>
        <vt:lpstr>Slide Titles</vt:lpstr>
      </vt:variant>
      <vt:variant>
        <vt:i4>58</vt:i4>
      </vt:variant>
    </vt:vector>
  </HeadingPairs>
  <TitlesOfParts>
    <vt:vector size="62" baseType="lpstr">
      <vt:lpstr>TechEd_Europe</vt:lpstr>
      <vt:lpstr>TechEd09_Europe template</vt:lpstr>
      <vt:lpstr>TechEd_Europe4x3</vt:lpstr>
      <vt:lpstr>1_TechEd09_Europe template</vt:lpstr>
      <vt:lpstr>Slide 1</vt:lpstr>
      <vt:lpstr>Microsoft Forefront Identity Manager 2010 Case Study: FIM in Microsoft IT</vt:lpstr>
      <vt:lpstr>Identity Lifecycle Manager”2” is now Forefront Identity Manager 2010</vt:lpstr>
      <vt:lpstr>Agenda</vt:lpstr>
      <vt:lpstr>Session Outcomes</vt:lpstr>
      <vt:lpstr>Business Ready Security Help securely enable business by managing risk and empowering people</vt:lpstr>
      <vt:lpstr>MSIT Deployment</vt:lpstr>
      <vt:lpstr>Slide 8</vt:lpstr>
      <vt:lpstr>Scenario Overview – Password Reset</vt:lpstr>
      <vt:lpstr>Define The Problem for MSIT</vt:lpstr>
      <vt:lpstr>Scenario Overview – Group Management</vt:lpstr>
      <vt:lpstr>Define the Problem for MSIT</vt:lpstr>
      <vt:lpstr>Define The Problem for MSIT</vt:lpstr>
      <vt:lpstr>Slide 14</vt:lpstr>
      <vt:lpstr>MSIT Technical Requirements for Password Reset</vt:lpstr>
      <vt:lpstr>MSIT Requirements for  Group Management </vt:lpstr>
      <vt:lpstr>Slide 17</vt:lpstr>
      <vt:lpstr>Key Challenges</vt:lpstr>
      <vt:lpstr>Project Overview</vt:lpstr>
      <vt:lpstr>MSIT - Configuration</vt:lpstr>
      <vt:lpstr>Slide 21</vt:lpstr>
      <vt:lpstr>Slide 22</vt:lpstr>
      <vt:lpstr>Slide 23</vt:lpstr>
      <vt:lpstr>Slide 24</vt:lpstr>
      <vt:lpstr>Understanding the Design Principles</vt:lpstr>
      <vt:lpstr>Sets</vt:lpstr>
      <vt:lpstr>Sets Best Practices</vt:lpstr>
      <vt:lpstr>Sets Best Practices</vt:lpstr>
      <vt:lpstr>Workflow Best Practices for FIM</vt:lpstr>
      <vt:lpstr>Workflow Best Practices for FIM</vt:lpstr>
      <vt:lpstr>MPRs Best Practices</vt:lpstr>
      <vt:lpstr>Sync</vt:lpstr>
      <vt:lpstr>Sync</vt:lpstr>
      <vt:lpstr>Sync - SQL</vt:lpstr>
      <vt:lpstr>Slide 35</vt:lpstr>
      <vt:lpstr>Deployment</vt:lpstr>
      <vt:lpstr>Configuration Migration</vt:lpstr>
      <vt:lpstr>Slide 38</vt:lpstr>
      <vt:lpstr>MSIT Implementation of Password Reset</vt:lpstr>
      <vt:lpstr>Slide 40</vt:lpstr>
      <vt:lpstr>Best Practices for Password Reset</vt:lpstr>
      <vt:lpstr>What did we Learn?</vt:lpstr>
      <vt:lpstr>MSIT Implementation of  Group Management </vt:lpstr>
      <vt:lpstr>Slide 44</vt:lpstr>
      <vt:lpstr>Best Practices</vt:lpstr>
      <vt:lpstr>What did we Learn?</vt:lpstr>
      <vt:lpstr>Slide 47</vt:lpstr>
      <vt:lpstr>Challenges: Reporting</vt:lpstr>
      <vt:lpstr>Solution Design: Query Requests</vt:lpstr>
      <vt:lpstr>MSIT Report Examples</vt:lpstr>
      <vt:lpstr>Other FIM Scenarios in MSIT</vt:lpstr>
      <vt:lpstr>MSIT Future Scenarios</vt:lpstr>
      <vt:lpstr>Slide 53</vt:lpstr>
      <vt:lpstr>Resources</vt:lpstr>
      <vt:lpstr>Identity Management Community</vt:lpstr>
      <vt:lpstr>Slide 56</vt:lpstr>
      <vt:lpstr>Slide 57</vt:lpstr>
      <vt:lpstr>Slide 58</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Pennie</dc:creator>
  <dc:description>tech·ed Europe 2009</dc:description>
  <cp:lastModifiedBy>cn_user</cp:lastModifiedBy>
  <cp:revision>347</cp:revision>
  <dcterms:created xsi:type="dcterms:W3CDTF">2009-10-31T05:07:24Z</dcterms:created>
  <dcterms:modified xsi:type="dcterms:W3CDTF">2009-11-12T08:59:29Z</dcterms:modified>
</cp:coreProperties>
</file>