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Layouts/slideLayout39.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ppt/slideMasters/slideMaster8.xml" ContentType="application/vnd.openxmlformats-officedocument.presentationml.slideMaster+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theme/theme10.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Layouts/slideLayout18.xml" ContentType="application/vnd.openxmlformats-officedocument.presentationml.slideLayout+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6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slideLayouts/slideLayout61.xml" ContentType="application/vnd.openxmlformats-officedocument.presentationml.slide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slideLayouts/slideLayout50.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Masters/slideMaster7.xml" ContentType="application/vnd.openxmlformats-officedocument.presentationml.slideMaster+xml"/>
  <Override PartName="/ppt/theme/theme9.xml" ContentType="application/vnd.openxmlformats-officedocument.theme+xml"/>
  <Override PartName="/ppt/notesSlides/notesSlide6.xml" ContentType="application/vnd.openxmlformats-officedocument.presentationml.notesSlide+xml"/>
  <Override PartName="/ppt/slideMasters/slideMaster5.xml" ContentType="application/vnd.openxmlformats-officedocument.presentationml.slideMaster+xml"/>
  <Override PartName="/ppt/slides/slide8.xml" ContentType="application/vnd.openxmlformats-officedocument.presentationml.slide+xml"/>
  <Override PartName="/ppt/handoutMasters/handoutMaster1.xml" ContentType="application/vnd.openxmlformats-officedocument.presentationml.handoutMaster+xml"/>
  <Override PartName="/ppt/slideLayouts/slideLayout59.xml" ContentType="application/vnd.openxmlformats-officedocument.presentationml.slideLayout+xml"/>
  <Override PartName="/ppt/theme/theme7.xml" ContentType="application/vnd.openxmlformats-officedocument.them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Masters/slideMaster6.xml" ContentType="application/vnd.openxmlformats-officedocument.presentationml.slideMaster+xml"/>
  <Override PartName="/ppt/theme/theme8.xml" ContentType="application/vnd.openxmlformats-officedocument.them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notesSlides/notesSlide19.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Layouts/slideLayout16.xml" ContentType="application/vnd.openxmlformats-officedocument.presentationml.slideLayout+xml"/>
  <Override PartName="/ppt/slideLayouts/slideLayout34.xml" ContentType="application/vnd.openxmlformats-officedocument.presentationml.slideLayout+xml"/>
  <Default Extension="jpeg" ContentType="image/jpeg"/>
  <Override PartName="/ppt/slideLayouts/slideLayout63.xml" ContentType="application/vnd.openxmlformats-officedocument.presentationml.slideLayout+xml"/>
  <Override PartName="/ppt/notesSlides/notesSlide37.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18" r:id="rId2"/>
    <p:sldMasterId id="2147483736" r:id="rId3"/>
    <p:sldMasterId id="2147483757" r:id="rId4"/>
    <p:sldMasterId id="2147483775" r:id="rId5"/>
    <p:sldMasterId id="2147483791" r:id="rId6"/>
    <p:sldMasterId id="2147483794" r:id="rId7"/>
    <p:sldMasterId id="2147483796" r:id="rId8"/>
  </p:sldMasterIdLst>
  <p:notesMasterIdLst>
    <p:notesMasterId r:id="rId47"/>
  </p:notesMasterIdLst>
  <p:handoutMasterIdLst>
    <p:handoutMasterId r:id="rId48"/>
  </p:handoutMasterIdLst>
  <p:sldIdLst>
    <p:sldId id="256" r:id="rId9"/>
    <p:sldId id="442" r:id="rId10"/>
    <p:sldId id="405" r:id="rId11"/>
    <p:sldId id="443" r:id="rId12"/>
    <p:sldId id="444" r:id="rId13"/>
    <p:sldId id="424" r:id="rId14"/>
    <p:sldId id="433" r:id="rId15"/>
    <p:sldId id="406" r:id="rId16"/>
    <p:sldId id="426" r:id="rId17"/>
    <p:sldId id="407" r:id="rId18"/>
    <p:sldId id="408" r:id="rId19"/>
    <p:sldId id="435" r:id="rId20"/>
    <p:sldId id="434" r:id="rId21"/>
    <p:sldId id="409" r:id="rId22"/>
    <p:sldId id="447" r:id="rId23"/>
    <p:sldId id="422" r:id="rId24"/>
    <p:sldId id="412" r:id="rId25"/>
    <p:sldId id="413" r:id="rId26"/>
    <p:sldId id="414" r:id="rId27"/>
    <p:sldId id="427" r:id="rId28"/>
    <p:sldId id="428" r:id="rId29"/>
    <p:sldId id="415" r:id="rId30"/>
    <p:sldId id="416" r:id="rId31"/>
    <p:sldId id="417" r:id="rId32"/>
    <p:sldId id="429" r:id="rId33"/>
    <p:sldId id="430" r:id="rId34"/>
    <p:sldId id="436" r:id="rId35"/>
    <p:sldId id="437" r:id="rId36"/>
    <p:sldId id="419" r:id="rId37"/>
    <p:sldId id="438" r:id="rId38"/>
    <p:sldId id="440" r:id="rId39"/>
    <p:sldId id="432" r:id="rId40"/>
    <p:sldId id="348" r:id="rId41"/>
    <p:sldId id="403" r:id="rId42"/>
    <p:sldId id="402" r:id="rId43"/>
    <p:sldId id="448" r:id="rId44"/>
    <p:sldId id="449" r:id="rId45"/>
    <p:sldId id="446" r:id="rId46"/>
  </p:sldIdLst>
  <p:sldSz cx="9144000" cy="6858000" type="screen4x3"/>
  <p:notesSz cx="6858000" cy="9144000"/>
  <p:defaultTextStyle>
    <a:defPPr>
      <a:defRPr lang="en-US"/>
    </a:defPPr>
    <a:lvl1pPr algn="l" defTabSz="912813" rtl="0" fontAlgn="base">
      <a:spcBef>
        <a:spcPct val="0"/>
      </a:spcBef>
      <a:spcAft>
        <a:spcPct val="0"/>
      </a:spcAft>
      <a:defRPr kern="1200">
        <a:solidFill>
          <a:schemeClr val="tx1"/>
        </a:solidFill>
        <a:latin typeface="Arial" charset="0"/>
        <a:ea typeface="+mn-ea"/>
        <a:cs typeface="+mn-cs"/>
      </a:defRPr>
    </a:lvl1pPr>
    <a:lvl2pPr marL="455613" indent="1588" algn="l" defTabSz="912813" rtl="0" fontAlgn="base">
      <a:spcBef>
        <a:spcPct val="0"/>
      </a:spcBef>
      <a:spcAft>
        <a:spcPct val="0"/>
      </a:spcAft>
      <a:defRPr kern="1200">
        <a:solidFill>
          <a:schemeClr val="tx1"/>
        </a:solidFill>
        <a:latin typeface="Arial" charset="0"/>
        <a:ea typeface="+mn-ea"/>
        <a:cs typeface="+mn-cs"/>
      </a:defRPr>
    </a:lvl2pPr>
    <a:lvl3pPr marL="912813" indent="1588" algn="l" defTabSz="912813" rtl="0" fontAlgn="base">
      <a:spcBef>
        <a:spcPct val="0"/>
      </a:spcBef>
      <a:spcAft>
        <a:spcPct val="0"/>
      </a:spcAft>
      <a:defRPr kern="1200">
        <a:solidFill>
          <a:schemeClr val="tx1"/>
        </a:solidFill>
        <a:latin typeface="Arial" charset="0"/>
        <a:ea typeface="+mn-ea"/>
        <a:cs typeface="+mn-cs"/>
      </a:defRPr>
    </a:lvl3pPr>
    <a:lvl4pPr marL="1370013" indent="1588" algn="l" defTabSz="912813" rtl="0" fontAlgn="base">
      <a:spcBef>
        <a:spcPct val="0"/>
      </a:spcBef>
      <a:spcAft>
        <a:spcPct val="0"/>
      </a:spcAft>
      <a:defRPr kern="1200">
        <a:solidFill>
          <a:schemeClr val="tx1"/>
        </a:solidFill>
        <a:latin typeface="Arial" charset="0"/>
        <a:ea typeface="+mn-ea"/>
        <a:cs typeface="+mn-cs"/>
      </a:defRPr>
    </a:lvl4pPr>
    <a:lvl5pPr marL="1827213" indent="1588" algn="l" defTabSz="912813"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 xmlns:p14="http://schemas.microsoft.com/office/powerpoint/2010/main">
          <a:srgbClr xmlns:mc="http://schemas.openxmlformats.org/markup-compatibility/2006" xmlns:a14="http://schemas.microsoft.com/office/drawing/2010/main" val="FF0000" mc:Ignorable=""/>
        </p14:laserClr>
      </p:ext>
      <p:ext uri="{2FDB2607-1784-4EEB-B798-7EB5836EED8A}">
        <p14:showMediaCtrls xmlns="" xmlns:p14="http://schemas.microsoft.com/office/powerpoint/2010/main" val="1"/>
      </p:ext>
    </p:extLst>
  </p:showPr>
  <p:clrMru>
    <a:srgbClr val="F6AE1E"/>
    <a:srgbClr val="FFFFFF"/>
    <a:srgbClr val="FF0066"/>
    <a:srgbClr val="000000"/>
    <a:srgbClr val="F3AF35"/>
    <a:srgbClr val="9C42E6"/>
    <a:srgbClr val="D1943B"/>
    <a:srgbClr val="FF00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066" autoAdjust="0"/>
    <p:restoredTop sz="81774" autoAdjust="0"/>
  </p:normalViewPr>
  <p:slideViewPr>
    <p:cSldViewPr>
      <p:cViewPr varScale="1">
        <p:scale>
          <a:sx n="109" d="100"/>
          <a:sy n="109" d="100"/>
        </p:scale>
        <p:origin x="-366" y="-72"/>
      </p:cViewPr>
      <p:guideLst>
        <p:guide orient="horz" pos="144"/>
        <p:guide orient="horz" pos="886"/>
        <p:guide orient="horz" pos="1484"/>
        <p:guide orient="horz" pos="1200"/>
        <p:guide orient="horz" pos="2736"/>
        <p:guide orient="horz" pos="4176"/>
        <p:guide pos="2880"/>
        <p:guide pos="240"/>
        <p:guide pos="460"/>
        <p:guide pos="5520"/>
        <p:guide pos="863"/>
        <p:guide pos="52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101" d="100"/>
          <a:sy n="101" d="100"/>
        </p:scale>
        <p:origin x="-2532" y="-108"/>
      </p:cViewPr>
      <p:guideLst>
        <p:guide orient="horz" pos="2736"/>
        <p:guide pos="2160"/>
        <p:guide pos="432"/>
        <p:guide pos="3888"/>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3" Type="http://schemas.openxmlformats.org/officeDocument/2006/relationships/slideMaster" Target="slideMasters/slideMaster3.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slide" Target="slides/slide34.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slide" Target="slides/slide38.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openxmlformats.org/officeDocument/2006/relationships/slide" Target="slides/slide3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slide" Target="slides/slide37.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presProps" Target="presProp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slide" Target="slides/slide36.xml"/><Relationship Id="rId52"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48" Type="http://schemas.openxmlformats.org/officeDocument/2006/relationships/handoutMaster" Target="handoutMasters/handoutMaster1.xml"/><Relationship Id="rId8" Type="http://schemas.openxmlformats.org/officeDocument/2006/relationships/slideMaster" Target="slideMasters/slideMaster8.xml"/><Relationship Id="rId51"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914363" fontAlgn="auto">
              <a:spcBef>
                <a:spcPts val="0"/>
              </a:spcBef>
              <a:spcAft>
                <a:spcPts val="0"/>
              </a:spcAft>
              <a:defRPr sz="1200" dirty="0" smtClean="0">
                <a:latin typeface="+mn-lt"/>
              </a:defRPr>
            </a:lvl1pPr>
          </a:lstStyle>
          <a:p>
            <a:pPr>
              <a:defRPr/>
            </a:pPr>
            <a:r>
              <a:rPr lang="en-US" sz="1400" smtClean="0"/>
              <a:t>Tech·Ed Europe 2009</a:t>
            </a:r>
            <a:endParaRPr lang="en-US" sz="140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a:latin typeface="+mn-lt"/>
              </a:defRPr>
            </a:lvl1pPr>
          </a:lstStyle>
          <a:p>
            <a:pPr>
              <a:defRPr/>
            </a:pPr>
            <a:r>
              <a:rPr lang="en-US" sz="1400" smtClean="0"/>
              <a:t>11/10/2009</a:t>
            </a:r>
            <a:endParaRPr lang="en-US" sz="1400"/>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defTabSz="914363" fontAlgn="auto">
              <a:spcBef>
                <a:spcPts val="0"/>
              </a:spcBef>
              <a:spcAft>
                <a:spcPts val="0"/>
              </a:spcAft>
              <a:defRPr sz="500">
                <a:solidFill>
                  <a:srgbClr val="000000"/>
                </a:solidFill>
                <a:latin typeface="+mn-lt"/>
              </a:defRPr>
            </a:lvl1pPr>
          </a:lstStyle>
          <a:p>
            <a:pPr>
              <a:defRPr/>
            </a:pPr>
            <a:r>
              <a:rPr lang="en-US" sz="1400" smtClean="0"/>
              <a:t>sia204_chappell.pptx</a:t>
            </a:r>
            <a:endParaRPr lang="en-US" sz="1400"/>
          </a:p>
        </p:txBody>
      </p:sp>
      <p:sp>
        <p:nvSpPr>
          <p:cNvPr id="5" name="Slide Number Placeholder 4"/>
          <p:cNvSpPr>
            <a:spLocks noGrp="1"/>
          </p:cNvSpPr>
          <p:nvPr>
            <p:ph type="sldNum" sz="quarter" idx="3"/>
          </p:nvPr>
        </p:nvSpPr>
        <p:spPr>
          <a:xfrm>
            <a:off x="6248400" y="8685213"/>
            <a:ext cx="608013" cy="457200"/>
          </a:xfrm>
          <a:prstGeom prst="rect">
            <a:avLst/>
          </a:prstGeom>
        </p:spPr>
        <p:txBody>
          <a:bodyPr vert="horz" lIns="91440" tIns="45720" rIns="91440" bIns="45720" rtlCol="0" anchor="b"/>
          <a:lstStyle>
            <a:lvl1pPr algn="r" defTabSz="914363" fontAlgn="auto">
              <a:spcBef>
                <a:spcPts val="0"/>
              </a:spcBef>
              <a:spcAft>
                <a:spcPts val="0"/>
              </a:spcAft>
              <a:defRPr sz="1200">
                <a:latin typeface="+mn-lt"/>
              </a:defRPr>
            </a:lvl1pPr>
          </a:lstStyle>
          <a:p>
            <a:pPr>
              <a:defRPr/>
            </a:pPr>
            <a:fld id="{841BB945-516C-4017-A614-F1284DA6DF86}" type="slidenum">
              <a:rPr lang="en-US" sz="1400"/>
              <a:pPr>
                <a:defRPr/>
              </a:pPr>
              <a:t>‹#›</a:t>
            </a:fld>
            <a:endParaRPr lang="en-US" sz="1400"/>
          </a:p>
        </p:txBody>
      </p:sp>
    </p:spTree>
    <p:extLst>
      <p:ext uri="{BB962C8B-B14F-4D97-AF65-F5344CB8AC3E}">
        <p14:creationId xmlns="" xmlns:p14="http://schemas.microsoft.com/office/powerpoint/2010/main" val="2190756004"/>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914363" fontAlgn="auto">
              <a:spcBef>
                <a:spcPts val="0"/>
              </a:spcBef>
              <a:spcAft>
                <a:spcPts val="0"/>
              </a:spcAft>
              <a:defRPr sz="1200" dirty="0" smtClean="0">
                <a:latin typeface="+mn-lt"/>
              </a:defRPr>
            </a:lvl1pPr>
          </a:lstStyle>
          <a:p>
            <a:pPr>
              <a:defRPr/>
            </a:pPr>
            <a:r>
              <a:rPr lang="en-US"/>
              <a:t>TechReady7 Breakout </a:t>
            </a:r>
            <a:r>
              <a:rPr lang="en-US" err="1"/>
              <a:t>Chalktalk</a:t>
            </a:r>
            <a:r>
              <a:rPr lang="en-US"/>
              <a:t> Template</a:t>
            </a: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a:latin typeface="+mn-lt"/>
              </a:defRPr>
            </a:lvl1pPr>
          </a:lstStyle>
          <a:p>
            <a:pPr>
              <a:defRPr/>
            </a:pPr>
            <a:fld id="{0F1BBA4F-922E-4054-B879-7A09F6F5CFDB}" type="datetimeFigureOut">
              <a:rPr lang="en-US"/>
              <a:pPr>
                <a:defRPr/>
              </a:pPr>
              <a:t>11/10/2009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defTabSz="914363" fontAlgn="auto">
              <a:spcBef>
                <a:spcPts val="0"/>
              </a:spcBef>
              <a:spcAft>
                <a:spcPts val="0"/>
              </a:spcAft>
              <a:defRPr sz="500">
                <a:solidFill>
                  <a:srgbClr val="000000"/>
                </a:solidFill>
                <a:latin typeface="Segoe" pitchFamily="34" charset="0"/>
              </a:defRPr>
            </a:lvl1pPr>
          </a:lstStyle>
          <a:p>
            <a:pPr>
              <a:defRPr/>
            </a:pPr>
            <a:r>
              <a:rPr lang="en-US"/>
              <a:t>© 2008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200" y="8685213"/>
            <a:ext cx="684213" cy="457200"/>
          </a:xfrm>
          <a:prstGeom prst="rect">
            <a:avLst/>
          </a:prstGeom>
        </p:spPr>
        <p:txBody>
          <a:bodyPr vert="horz" lIns="91440" tIns="45720" rIns="91440" bIns="45720" rtlCol="0" anchor="b"/>
          <a:lstStyle>
            <a:lvl1pPr algn="r" defTabSz="914363" fontAlgn="auto">
              <a:spcBef>
                <a:spcPts val="0"/>
              </a:spcBef>
              <a:spcAft>
                <a:spcPts val="0"/>
              </a:spcAft>
              <a:defRPr sz="1200">
                <a:latin typeface="+mn-lt"/>
              </a:defRPr>
            </a:lvl1pPr>
          </a:lstStyle>
          <a:p>
            <a:pPr>
              <a:defRPr/>
            </a:pPr>
            <a:fld id="{0B428B36-6815-4683-8EF4-AD499A39A4B0}" type="slidenum">
              <a:rPr lang="en-US"/>
              <a:pPr>
                <a:defRPr/>
              </a:pPr>
              <a:t>‹#›</a:t>
            </a:fld>
            <a:endParaRPr lang="en-US" dirty="0"/>
          </a:p>
        </p:txBody>
      </p:sp>
    </p:spTree>
    <p:extLst>
      <p:ext uri="{BB962C8B-B14F-4D97-AF65-F5344CB8AC3E}">
        <p14:creationId xmlns="" xmlns:p14="http://schemas.microsoft.com/office/powerpoint/2010/main" val="3112535307"/>
      </p:ext>
    </p:extLst>
  </p:cSld>
  <p:clrMap bg1="lt1" tx1="dk1" bg2="lt2" tx2="dk2" accent1="accent1" accent2="accent2" accent3="accent3" accent4="accent4" accent5="accent5" accent6="accent6" hlink="hlink" folHlink="folHlink"/>
  <p:hf/>
  <p:notesStyle>
    <a:lvl1pPr algn="l" defTabSz="912813" rtl="0" eaLnBrk="0" fontAlgn="base" hangingPunct="0">
      <a:lnSpc>
        <a:spcPct val="90000"/>
      </a:lnSpc>
      <a:spcBef>
        <a:spcPct val="30000"/>
      </a:spcBef>
      <a:spcAft>
        <a:spcPts val="338"/>
      </a:spcAft>
      <a:defRPr sz="900" kern="1200">
        <a:solidFill>
          <a:schemeClr val="tx1"/>
        </a:solidFill>
        <a:latin typeface="Segoe" pitchFamily="34" charset="0"/>
        <a:ea typeface="+mn-ea"/>
        <a:cs typeface="+mn-cs"/>
      </a:defRPr>
    </a:lvl1pPr>
    <a:lvl2pPr marL="212725" indent="-104775" algn="l" defTabSz="912813" rtl="0" eaLnBrk="0" fontAlgn="base" hangingPunct="0">
      <a:lnSpc>
        <a:spcPct val="90000"/>
      </a:lnSpc>
      <a:spcBef>
        <a:spcPct val="30000"/>
      </a:spcBef>
      <a:spcAft>
        <a:spcPts val="338"/>
      </a:spcAft>
      <a:buFont typeface="Arial" charset="0"/>
      <a:buChar char="•"/>
      <a:defRPr sz="900" kern="1200">
        <a:solidFill>
          <a:schemeClr val="tx1"/>
        </a:solidFill>
        <a:latin typeface="Segoe" pitchFamily="34" charset="0"/>
        <a:ea typeface="+mn-ea"/>
        <a:cs typeface="+mn-cs"/>
      </a:defRPr>
    </a:lvl2pPr>
    <a:lvl3pPr marL="327025" indent="-114300" algn="l" defTabSz="912813" rtl="0" eaLnBrk="0" fontAlgn="base" hangingPunct="0">
      <a:lnSpc>
        <a:spcPct val="90000"/>
      </a:lnSpc>
      <a:spcBef>
        <a:spcPct val="30000"/>
      </a:spcBef>
      <a:spcAft>
        <a:spcPts val="338"/>
      </a:spcAft>
      <a:buFont typeface="Arial" charset="0"/>
      <a:buChar char="•"/>
      <a:defRPr sz="900" kern="1200">
        <a:solidFill>
          <a:schemeClr val="tx1"/>
        </a:solidFill>
        <a:latin typeface="Segoe" pitchFamily="34" charset="0"/>
        <a:ea typeface="+mn-ea"/>
        <a:cs typeface="+mn-cs"/>
      </a:defRPr>
    </a:lvl3pPr>
    <a:lvl4pPr marL="482600" indent="-146050" algn="l" defTabSz="912813" rtl="0" eaLnBrk="0" fontAlgn="base" hangingPunct="0">
      <a:lnSpc>
        <a:spcPct val="90000"/>
      </a:lnSpc>
      <a:spcBef>
        <a:spcPct val="30000"/>
      </a:spcBef>
      <a:spcAft>
        <a:spcPts val="338"/>
      </a:spcAft>
      <a:buFont typeface="Arial" charset="0"/>
      <a:buChar char="•"/>
      <a:defRPr sz="900" kern="1200">
        <a:solidFill>
          <a:schemeClr val="tx1"/>
        </a:solidFill>
        <a:latin typeface="Segoe" pitchFamily="34" charset="0"/>
        <a:ea typeface="+mn-ea"/>
        <a:cs typeface="+mn-cs"/>
      </a:defRPr>
    </a:lvl4pPr>
    <a:lvl5pPr marL="614363" indent="-114300" algn="l" defTabSz="912813" rtl="0" eaLnBrk="0" fontAlgn="base" hangingPunct="0">
      <a:lnSpc>
        <a:spcPct val="90000"/>
      </a:lnSpc>
      <a:spcBef>
        <a:spcPct val="30000"/>
      </a:spcBef>
      <a:spcAft>
        <a:spcPts val="338"/>
      </a:spcAft>
      <a:buFont typeface="Arial" charset="0"/>
      <a:buChar char="•"/>
      <a:defRPr sz="900" kern="1200">
        <a:solidFill>
          <a:schemeClr val="tx1"/>
        </a:solidFill>
        <a:latin typeface="Segoe"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p:spPr>
      </p:sp>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Segoe"/>
            </a:endParaRPr>
          </a:p>
        </p:txBody>
      </p:sp>
      <p:sp>
        <p:nvSpPr>
          <p:cNvPr id="18435" name="Slide Number Placeholder 6"/>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endParaRPr lang="en-US"/>
          </a:p>
        </p:txBody>
      </p:sp>
      <p:sp>
        <p:nvSpPr>
          <p:cNvPr id="18436" name="Footer Placeholder 7"/>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endParaRPr lang="en-US" smtClean="0">
              <a:latin typeface="Segoe"/>
            </a:endParaRPr>
          </a:p>
        </p:txBody>
      </p:sp>
      <p:sp>
        <p:nvSpPr>
          <p:cNvPr id="18437" name="Date Placeholder 8"/>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a:p>
        </p:txBody>
      </p:sp>
      <p:sp>
        <p:nvSpPr>
          <p:cNvPr id="18438" name="Header Placeholder 9"/>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p:cNvSpPr>
          <p:nvPr>
            <p:ph type="sldImg"/>
          </p:nvPr>
        </p:nvSpPr>
        <p:spPr bwMode="auto">
          <a:noFill/>
          <a:ln>
            <a:solidFill>
              <a:srgbClr val="000000"/>
            </a:solidFill>
            <a:miter lim="800000"/>
            <a:headEnd/>
            <a:tailEnd/>
          </a:ln>
        </p:spPr>
      </p:sp>
      <p:sp>
        <p:nvSpPr>
          <p:cNvPr id="4710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Segoe"/>
            </a:endParaRPr>
          </a:p>
        </p:txBody>
      </p:sp>
      <p:sp>
        <p:nvSpPr>
          <p:cNvPr id="47107" name="Slide Number Placeholder 6"/>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endParaRPr lang="en-US"/>
          </a:p>
        </p:txBody>
      </p:sp>
      <p:sp>
        <p:nvSpPr>
          <p:cNvPr id="47108" name="Footer Placeholder 7"/>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endParaRPr lang="en-US" smtClean="0">
              <a:latin typeface="Segoe"/>
            </a:endParaRPr>
          </a:p>
        </p:txBody>
      </p:sp>
      <p:sp>
        <p:nvSpPr>
          <p:cNvPr id="47109" name="Date Placeholder 8"/>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a:p>
        </p:txBody>
      </p:sp>
      <p:sp>
        <p:nvSpPr>
          <p:cNvPr id="47110" name="Header Placeholder 9"/>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a:xfrm>
            <a:off x="0" y="8685213"/>
            <a:ext cx="6172200" cy="457200"/>
          </a:xfrm>
        </p:spPr>
        <p:txBody>
          <a:bodyPr/>
          <a:lstStyle/>
          <a:p>
            <a:endParaRPr lang="en-US" sz="500" dirty="0"/>
          </a:p>
        </p:txBody>
      </p:sp>
      <p:sp>
        <p:nvSpPr>
          <p:cNvPr id="7" name="Slide Number Placeholder 6"/>
          <p:cNvSpPr>
            <a:spLocks noGrp="1"/>
          </p:cNvSpPr>
          <p:nvPr>
            <p:ph type="sldNum" sz="quarter" idx="13"/>
          </p:nvPr>
        </p:nvSpPr>
        <p:spPr>
          <a:xfrm>
            <a:off x="6172199" y="8685213"/>
            <a:ext cx="684213" cy="457200"/>
          </a:xfrm>
        </p:spPr>
        <p:txBody>
          <a:bodyPr/>
          <a:lstStyle/>
          <a:p>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p:cNvSpPr>
          <p:nvPr>
            <p:ph type="sldImg"/>
          </p:nvPr>
        </p:nvSpPr>
        <p:spPr bwMode="auto">
          <a:noFill/>
          <a:ln>
            <a:solidFill>
              <a:srgbClr val="000000"/>
            </a:solidFill>
            <a:miter lim="800000"/>
            <a:headEnd/>
            <a:tailEnd/>
          </a:ln>
        </p:spPr>
      </p:sp>
      <p:sp>
        <p:nvSpPr>
          <p:cNvPr id="4710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Segoe"/>
            </a:endParaRPr>
          </a:p>
        </p:txBody>
      </p:sp>
      <p:sp>
        <p:nvSpPr>
          <p:cNvPr id="47107" name="Slide Number Placeholder 6"/>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endParaRPr lang="en-US"/>
          </a:p>
        </p:txBody>
      </p:sp>
      <p:sp>
        <p:nvSpPr>
          <p:cNvPr id="47108" name="Footer Placeholder 7"/>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endParaRPr lang="en-US" smtClean="0">
              <a:latin typeface="Segoe"/>
            </a:endParaRPr>
          </a:p>
        </p:txBody>
      </p:sp>
      <p:sp>
        <p:nvSpPr>
          <p:cNvPr id="47109" name="Date Placeholder 8"/>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a:p>
        </p:txBody>
      </p:sp>
      <p:sp>
        <p:nvSpPr>
          <p:cNvPr id="47110" name="Header Placeholder 9"/>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endParaRPr lang="en-US"/>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p:spPr>
        <p:txBody>
          <a:bodyPr/>
          <a:lstStyle/>
          <a:p>
            <a:pPr lvl="1" eaLnBrk="1" hangingPunct="1">
              <a:buNone/>
            </a:pPr>
            <a:endParaRPr lang="en-US" i="0" dirty="0"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endParaRPr lang="en-US"/>
          </a:p>
        </p:txBody>
      </p:sp>
      <p:sp>
        <p:nvSpPr>
          <p:cNvPr id="65539" name="Rectangle 2"/>
          <p:cNvSpPr>
            <a:spLocks noGrp="1" noRot="1" noChangeAspect="1" noChangeArrowheads="1" noTextEdit="1"/>
          </p:cNvSpPr>
          <p:nvPr>
            <p:ph type="sldImg"/>
          </p:nvPr>
        </p:nvSpPr>
        <p:spPr>
          <a:xfrm>
            <a:off x="863600" y="233363"/>
            <a:ext cx="5214938" cy="3911600"/>
          </a:xfrm>
          <a:ln>
            <a:noFill/>
          </a:ln>
        </p:spPr>
      </p:sp>
      <p:sp>
        <p:nvSpPr>
          <p:cNvPr id="65540" name="Rectangle 3"/>
          <p:cNvSpPr>
            <a:spLocks noChangeArrowheads="1"/>
          </p:cNvSpPr>
          <p:nvPr/>
        </p:nvSpPr>
        <p:spPr bwMode="auto">
          <a:xfrm>
            <a:off x="125413" y="1630363"/>
            <a:ext cx="6470650" cy="5422900"/>
          </a:xfrm>
          <a:prstGeom prst="rect">
            <a:avLst/>
          </a:prstGeom>
          <a:noFill/>
          <a:ln w="9525">
            <a:noFill/>
            <a:miter lim="800000"/>
            <a:headEnd/>
            <a:tailEnd/>
          </a:ln>
        </p:spPr>
        <p:txBody>
          <a:bodyPr lIns="93246" tIns="45069" rIns="93246" bIns="45069"/>
          <a:lstStyle/>
          <a:p>
            <a:pPr defTabSz="935038" eaLnBrk="0" hangingPunct="0">
              <a:spcBef>
                <a:spcPct val="30000"/>
              </a:spcBef>
            </a:pPr>
            <a:endParaRPr lang="en-US" sz="1200"/>
          </a:p>
        </p:txBody>
      </p:sp>
      <p:sp>
        <p:nvSpPr>
          <p:cNvPr id="65541" name="Rectangle 4"/>
          <p:cNvSpPr>
            <a:spLocks noGrp="1" noChangeArrowheads="1"/>
          </p:cNvSpPr>
          <p:nvPr>
            <p:ph type="body" idx="1"/>
          </p:nvPr>
        </p:nvSpPr>
        <p:spPr>
          <a:xfrm>
            <a:off x="200025" y="1782763"/>
            <a:ext cx="6470650" cy="6651625"/>
          </a:xfrm>
          <a:noFill/>
          <a:ln/>
        </p:spPr>
        <p:txBody>
          <a:bodyPr lIns="93246" tIns="45069" rIns="93246" bIns="45069"/>
          <a:lstStyle/>
          <a:p>
            <a:pPr eaLnBrk="1" hangingPunct="1"/>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p:cNvSpPr>
          <p:nvPr>
            <p:ph type="sldImg"/>
          </p:nvPr>
        </p:nvSpPr>
        <p:spPr bwMode="auto">
          <a:noFill/>
          <a:ln>
            <a:solidFill>
              <a:srgbClr val="000000"/>
            </a:solidFill>
            <a:miter lim="800000"/>
            <a:headEnd/>
            <a:tailEnd/>
          </a:ln>
        </p:spPr>
      </p:sp>
      <p:sp>
        <p:nvSpPr>
          <p:cNvPr id="4710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Segoe"/>
            </a:endParaRPr>
          </a:p>
        </p:txBody>
      </p:sp>
      <p:sp>
        <p:nvSpPr>
          <p:cNvPr id="47107" name="Slide Number Placeholder 6"/>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endParaRPr lang="en-US"/>
          </a:p>
        </p:txBody>
      </p:sp>
      <p:sp>
        <p:nvSpPr>
          <p:cNvPr id="47108" name="Footer Placeholder 7"/>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endParaRPr lang="en-US" smtClean="0">
              <a:latin typeface="Segoe"/>
            </a:endParaRPr>
          </a:p>
        </p:txBody>
      </p:sp>
      <p:sp>
        <p:nvSpPr>
          <p:cNvPr id="47109" name="Date Placeholder 8"/>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a:p>
        </p:txBody>
      </p:sp>
      <p:sp>
        <p:nvSpPr>
          <p:cNvPr id="47110" name="Header Placeholder 9"/>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3.xml"/><Relationship Id="rId4" Type="http://schemas.openxmlformats.org/officeDocument/2006/relationships/image" Target="../media/image1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Master" Target="../slideMasters/slideMaster3.xml"/><Relationship Id="rId6" Type="http://schemas.openxmlformats.org/officeDocument/2006/relationships/image" Target="../media/image19.png"/><Relationship Id="rId5" Type="http://schemas.openxmlformats.org/officeDocument/2006/relationships/hyperlink" Target="http://microsoft.com/msdn" TargetMode="External"/><Relationship Id="rId4" Type="http://schemas.openxmlformats.org/officeDocument/2006/relationships/hyperlink" Target="http://www.microsoft.com/teched" TargetMode="Externa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4.jpeg"/><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1.jpeg"/><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4.jpe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1.jpeg"/><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Picture 5" descr="techready7_finallogo_reversecolor.png"/>
          <p:cNvPicPr>
            <a:picLocks noChangeAspect="1"/>
          </p:cNvPicPr>
          <p:nvPr userDrawn="1"/>
        </p:nvPicPr>
        <p:blipFill>
          <a:blip r:embed="rId3"/>
          <a:srcRect/>
          <a:stretch>
            <a:fillRect/>
          </a:stretch>
        </p:blipFill>
        <p:spPr bwMode="auto">
          <a:xfrm>
            <a:off x="7510463" y="6348413"/>
            <a:ext cx="1557337" cy="433387"/>
          </a:xfrm>
          <a:prstGeom prst="rect">
            <a:avLst/>
          </a:prstGeom>
          <a:noFill/>
          <a:ln w="9525">
            <a:noFill/>
            <a:miter lim="800000"/>
            <a:headEnd/>
            <a:tailEnd/>
          </a:ln>
        </p:spPr>
      </p:pic>
      <p:sp>
        <p:nvSpPr>
          <p:cNvPr id="2" name="Title 1"/>
          <p:cNvSpPr>
            <a:spLocks noGrp="1"/>
          </p:cNvSpPr>
          <p:nvPr>
            <p:ph type="ctrTitle"/>
          </p:nvPr>
        </p:nvSpPr>
        <p:spPr>
          <a:xfrm>
            <a:off x="730250" y="1905000"/>
            <a:ext cx="7681913" cy="1523495"/>
          </a:xfrm>
        </p:spPr>
        <p:txBody>
          <a:bodyPr>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730249" y="4344988"/>
            <a:ext cx="7681913" cy="461665"/>
          </a:xfrm>
        </p:spPr>
        <p:txBody>
          <a:bodyPr>
            <a:noAutofit/>
          </a:bodyPr>
          <a:lstStyle>
            <a:lvl1pPr marL="0" indent="0" algn="l">
              <a:lnSpc>
                <a:spcPct val="90000"/>
              </a:lnSpc>
              <a:spcBef>
                <a:spcPts val="0"/>
              </a:spcBef>
              <a:buNone/>
              <a:defRPr>
                <a:gradFill>
                  <a:gsLst>
                    <a:gs pos="50000">
                      <a:schemeClr val="tx1"/>
                    </a:gs>
                    <a:gs pos="100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3_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0" y="6238875"/>
            <a:ext cx="9144001" cy="619125"/>
          </a:xfrm>
          <a:solidFill>
            <a:srgbClr val="FFFF99"/>
          </a:solidFill>
        </p:spPr>
        <p:txBody>
          <a:bodyPr lIns="152394" tIns="76197" rIns="152394" bIns="76197" anchor="b">
            <a:noAutofit/>
          </a:bodyPr>
          <a:lstStyle>
            <a:lvl1pPr algn="r">
              <a:buFont typeface="Arial" pitchFamily="34" charset="0"/>
              <a:buNone/>
              <a:defRPr>
                <a:solidFill>
                  <a:srgbClr val="000000"/>
                </a:solidFill>
                <a:effectLst/>
                <a:latin typeface="Segoe Semibold"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722313" y="1905000"/>
            <a:ext cx="8040688" cy="193899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29663" y="1416051"/>
            <a:ext cx="7681913" cy="1523495"/>
          </a:xfrm>
        </p:spPr>
        <p:txBody>
          <a:bodyPr anchor="ctr">
            <a:noAutofit/>
          </a:bodyPr>
          <a:lstStyle>
            <a:lvl1pPr>
              <a:lnSpc>
                <a:spcPct val="90000"/>
              </a:lnSpc>
              <a:defRPr sz="4800">
                <a:solidFill>
                  <a:schemeClr val="tx1"/>
                </a:solidFill>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729663" y="3657601"/>
            <a:ext cx="7681913"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Slide Number Placeholder 6"/>
          <p:cNvSpPr txBox="1">
            <a:spLocks/>
          </p:cNvSpPr>
          <p:nvPr/>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rgbClr val="F4C19A"/>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rgbClr val="F4C19A"/>
              </a:solidFill>
              <a:effectLst/>
              <a:uLnTx/>
              <a:uFillTx/>
              <a:latin typeface="+mn-lt"/>
              <a:ea typeface="+mn-ea"/>
              <a:cs typeface="+mn-cs"/>
            </a:endParaRPr>
          </a:p>
        </p:txBody>
      </p:sp>
      <p:pic>
        <p:nvPicPr>
          <p:cNvPr id="6" name="Picture 5" descr="TechEd Dev logo for title masterpng.png"/>
          <p:cNvPicPr>
            <a:picLocks noChangeAspect="1"/>
          </p:cNvPicPr>
          <p:nvPr/>
        </p:nvPicPr>
        <p:blipFill>
          <a:blip r:embed="rId3"/>
          <a:srcRect/>
          <a:stretch>
            <a:fillRect/>
          </a:stretch>
        </p:blipFill>
        <p:spPr bwMode="invGray">
          <a:xfrm>
            <a:off x="5943600" y="5181600"/>
            <a:ext cx="3200400" cy="1676400"/>
          </a:xfrm>
          <a:prstGeom prst="rect">
            <a:avLst/>
          </a:prstGeom>
        </p:spPr>
      </p:pic>
      <p:sp>
        <p:nvSpPr>
          <p:cNvPr id="8" name="Text Placeholder 7"/>
          <p:cNvSpPr>
            <a:spLocks noGrp="1"/>
          </p:cNvSpPr>
          <p:nvPr>
            <p:ph type="body" sz="quarter" idx="10" hasCustomPrompt="1"/>
          </p:nvPr>
        </p:nvSpPr>
        <p:spPr>
          <a:xfrm>
            <a:off x="730250" y="228600"/>
            <a:ext cx="3841750" cy="276999"/>
          </a:xfrm>
        </p:spPr>
        <p:txBody>
          <a:bodyPr/>
          <a:lstStyle>
            <a:lvl1pPr>
              <a:buFont typeface="Arial" pitchFamily="34" charset="0"/>
              <a:buNone/>
              <a:defRPr sz="2000"/>
            </a:lvl1pPr>
          </a:lstStyle>
          <a:p>
            <a:pPr lvl="0"/>
            <a:r>
              <a:rPr lang="en-US" dirty="0" smtClean="0"/>
              <a:t>Session Code:</a:t>
            </a:r>
            <a:endParaRPr lang="en-US" dirty="0"/>
          </a:p>
        </p:txBody>
      </p:sp>
      <p:pic>
        <p:nvPicPr>
          <p:cNvPr id="7" name="Picture 6" descr="Bottom_Bar_01.png"/>
          <p:cNvPicPr>
            <a:picLocks noChangeAspect="1"/>
          </p:cNvPicPr>
          <p:nvPr/>
        </p:nvPicPr>
        <p:blipFill>
          <a:blip r:embed="rId4"/>
          <a:stretch>
            <a:fillRect/>
          </a:stretch>
        </p:blipFill>
        <p:spPr>
          <a:xfrm>
            <a:off x="0" y="6268641"/>
            <a:ext cx="9144000" cy="589359"/>
          </a:xfrm>
          <a:prstGeom prst="rect">
            <a:avLst/>
          </a:prstGeom>
        </p:spPr>
      </p:pic>
    </p:spTree>
  </p:cSld>
  <p:clrMapOvr>
    <a:overrideClrMapping bg1="dk1" tx1="lt1" bg2="dk2" tx2="lt2" accent1="accent1" accent2="accent2" accent3="accent3" accent4="accent4" accent5="accent5" accent6="accent6" hlink="hlink" folHlink="folHlink"/>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370013" y="381506"/>
            <a:ext cx="6994362" cy="1523494"/>
          </a:xfrm>
        </p:spPr>
        <p:txBody>
          <a:bodyPr anchor="b" anchorCtr="0">
            <a:noAutofit/>
          </a:bodyPr>
          <a:lstStyle>
            <a:lvl1pPr>
              <a:lnSpc>
                <a:spcPct val="90000"/>
              </a:lnSpc>
              <a:defRPr sz="48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0013" y="3657601"/>
            <a:ext cx="6994362"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1370012" y="1905000"/>
            <a:ext cx="6994950" cy="1384994"/>
          </a:xfrm>
          <a:scene3d>
            <a:camera prst="orthographicFront"/>
            <a:lightRig rig="contrasting" dir="t"/>
          </a:scene3d>
          <a:sp3d/>
        </p:spPr>
        <p:txBody>
          <a:bodyPr anchor="t" anchorCtr="0">
            <a:noAutofit/>
            <a:sp3d extrusionH="57150">
              <a:bevelT w="19050" h="31750"/>
              <a:contourClr>
                <a:srgbClr val="CCFF99"/>
              </a:contourClr>
            </a:sp3d>
          </a:bodyPr>
          <a:lstStyle>
            <a:lvl1pPr marL="0" indent="0" algn="l">
              <a:buFont typeface="Arial" pitchFamily="34" charset="0"/>
              <a:buNone/>
              <a:defRPr kumimoji="0" lang="en-US" sz="10000" b="0" i="0" u="none" strike="noStrike" kern="1200" cap="none" spc="-500" normalizeH="0" baseline="0" noProof="0" dirty="0" smtClean="0">
                <a:ln w="11430"/>
                <a:gradFill flip="none" rotWithShape="1">
                  <a:gsLst>
                    <a:gs pos="0">
                      <a:srgbClr val="FFFFFF"/>
                    </a:gs>
                    <a:gs pos="28000">
                      <a:srgbClr val="F6C9A8"/>
                    </a:gs>
                    <a:gs pos="62000">
                      <a:srgbClr val="ED9655"/>
                    </a:gs>
                    <a:gs pos="88000">
                      <a:srgbClr val="EA883E"/>
                    </a:gs>
                  </a:gsLst>
                  <a:lin ang="5400000" scaled="1"/>
                  <a:tileRect/>
                </a:gradFill>
                <a:effectLst/>
                <a:uLnTx/>
                <a:uFillTx/>
                <a:latin typeface="Calibri" pitchFamily="34" charset="0"/>
                <a:ea typeface="+mn-ea"/>
                <a:cs typeface="+mn-cs"/>
              </a:defRPr>
            </a:lvl1pPr>
          </a:lstStyle>
          <a:p>
            <a:pPr lvl="0"/>
            <a:r>
              <a:rPr lang="en-US" dirty="0" smtClean="0"/>
              <a:t>click to…</a:t>
            </a:r>
          </a:p>
        </p:txBody>
      </p:sp>
      <p:pic>
        <p:nvPicPr>
          <p:cNvPr id="8" name="Picture 7" descr="white-curve-bar.png"/>
          <p:cNvPicPr>
            <a:picLocks noChangeAspect="1"/>
          </p:cNvPicPr>
          <p:nvPr userDrawn="1"/>
        </p:nvPicPr>
        <p:blipFill>
          <a:blip r:embed="rId3"/>
          <a:srcRect/>
          <a:stretch>
            <a:fillRect/>
          </a:stretch>
        </p:blipFill>
        <p:spPr bwMode="auto">
          <a:xfrm>
            <a:off x="0" y="3433763"/>
            <a:ext cx="9144000" cy="1900237"/>
          </a:xfrm>
          <a:prstGeom prst="rect">
            <a:avLst/>
          </a:prstGeom>
          <a:noFill/>
          <a:ln w="9525">
            <a:noFill/>
            <a:miter lim="800000"/>
            <a:headEnd/>
            <a:tailEnd/>
          </a:ln>
        </p:spPr>
      </p:pic>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ContentForgroundOrange.png"/>
          <p:cNvPicPr>
            <a:picLocks noChangeAspect="1"/>
          </p:cNvPicPr>
          <p:nvPr/>
        </p:nvPicPr>
        <p:blipFill>
          <a:blip r:embed="rId2"/>
          <a:stretch>
            <a:fillRect/>
          </a:stretch>
        </p:blipFill>
        <p:spPr>
          <a:xfrm>
            <a:off x="0" y="0"/>
            <a:ext cx="9144000" cy="6858000"/>
          </a:xfrm>
          <a:prstGeom prst="rect">
            <a:avLst/>
          </a:prstGeom>
        </p:spPr>
      </p:pic>
      <p:pic>
        <p:nvPicPr>
          <p:cNvPr id="5" name="Picture 4" descr="ContentForgroundOrange.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6" name="Picture 5" descr="ContentForgroundOrange.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381001"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8" name="Picture 7" descr="ContentForgroundOrange.pn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8" name="Picture 7" descr="ContentForgroundOrange.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1" y="1411554"/>
            <a:ext cx="4114800"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1000"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2" y="1411554"/>
            <a:ext cx="4117019"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0" name="Picture 9" descr="ContentForgroundOrange.pn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pic>
        <p:nvPicPr>
          <p:cNvPr id="4" name="Picture 3" descr="ContentForgroundOrange.pn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Light background developer code">
    <p:spTree>
      <p:nvGrpSpPr>
        <p:cNvPr id="1" name=""/>
        <p:cNvGrpSpPr/>
        <p:nvPr/>
      </p:nvGrpSpPr>
      <p:grpSpPr>
        <a:xfrm>
          <a:off x="0" y="0"/>
          <a:ext cx="0" cy="0"/>
          <a:chOff x="0" y="0"/>
          <a:chExt cx="0" cy="0"/>
        </a:xfrm>
      </p:grpSpPr>
      <p:pic>
        <p:nvPicPr>
          <p:cNvPr id="8" name="Picture 7" descr="white-orange shape for code slide.png"/>
          <p:cNvPicPr>
            <a:picLocks noChangeAspect="1"/>
          </p:cNvPicPr>
          <p:nvPr/>
        </p:nvPicPr>
        <p:blipFill>
          <a:blip r:embed="rId2"/>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Demo, Video etc. &quot;special&quot; slides">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5" name="Picture 7" descr="white-curve-bar.png"/>
          <p:cNvPicPr>
            <a:picLocks noChangeAspect="1"/>
          </p:cNvPicPr>
          <p:nvPr userDrawn="1"/>
        </p:nvPicPr>
        <p:blipFill>
          <a:blip r:embed="rId3"/>
          <a:srcRect/>
          <a:stretch>
            <a:fillRect/>
          </a:stretch>
        </p:blipFill>
        <p:spPr bwMode="auto">
          <a:xfrm>
            <a:off x="0" y="3433763"/>
            <a:ext cx="9144000" cy="1900237"/>
          </a:xfrm>
          <a:prstGeom prst="rect">
            <a:avLst/>
          </a:prstGeom>
          <a:noFill/>
          <a:ln w="9525">
            <a:noFill/>
            <a:miter lim="800000"/>
            <a:headEnd/>
            <a:tailEnd/>
          </a:ln>
        </p:spPr>
      </p:pic>
      <p:pic>
        <p:nvPicPr>
          <p:cNvPr id="6" name="Picture 7" descr="techready7_finallogo_reversecolor.png"/>
          <p:cNvPicPr>
            <a:picLocks noChangeAspect="1"/>
          </p:cNvPicPr>
          <p:nvPr userDrawn="1"/>
        </p:nvPicPr>
        <p:blipFill>
          <a:blip r:embed="rId4"/>
          <a:srcRect/>
          <a:stretch>
            <a:fillRect/>
          </a:stretch>
        </p:blipFill>
        <p:spPr bwMode="auto">
          <a:xfrm>
            <a:off x="7510463" y="6348413"/>
            <a:ext cx="1557337" cy="433387"/>
          </a:xfrm>
          <a:prstGeom prst="rect">
            <a:avLst/>
          </a:prstGeom>
          <a:noFill/>
          <a:ln w="9525">
            <a:noFill/>
            <a:miter lim="800000"/>
            <a:headEnd/>
            <a:tailEnd/>
          </a:ln>
        </p:spPr>
      </p:pic>
      <p:sp>
        <p:nvSpPr>
          <p:cNvPr id="2" name="Title 1"/>
          <p:cNvSpPr>
            <a:spLocks noGrp="1"/>
          </p:cNvSpPr>
          <p:nvPr>
            <p:ph type="ctrTitle"/>
          </p:nvPr>
        </p:nvSpPr>
        <p:spPr>
          <a:xfrm>
            <a:off x="381000" y="644778"/>
            <a:ext cx="8382000" cy="1523494"/>
          </a:xfrm>
        </p:spPr>
        <p:txBody>
          <a:bodyPr anchor="ctr" anchorCtr="0">
            <a:noAutofit/>
          </a:bodyPr>
          <a:lstStyle>
            <a:lvl1pPr>
              <a:lnSpc>
                <a:spcPct val="90000"/>
              </a:lnSpc>
              <a:defRPr sz="5400"/>
            </a:lvl1pPr>
          </a:lstStyle>
          <a:p>
            <a:r>
              <a:rPr lang="en-US" dirty="0" smtClean="0"/>
              <a:t>Click to edit Master title style</a:t>
            </a:r>
            <a:endParaRPr lang="en-US" dirty="0"/>
          </a:p>
        </p:txBody>
      </p:sp>
      <p:sp>
        <p:nvSpPr>
          <p:cNvPr id="3" name="Subtitle 2"/>
          <p:cNvSpPr>
            <a:spLocks noGrp="1"/>
          </p:cNvSpPr>
          <p:nvPr>
            <p:ph type="subTitle" idx="1"/>
          </p:nvPr>
        </p:nvSpPr>
        <p:spPr>
          <a:xfrm>
            <a:off x="381000" y="4343400"/>
            <a:ext cx="7043208" cy="461665"/>
          </a:xfrm>
        </p:spPr>
        <p:txBody>
          <a:bodyPr>
            <a:noAutofit/>
          </a:bodyPr>
          <a:lstStyle>
            <a:lvl1pPr marL="0" indent="0" algn="l">
              <a:lnSpc>
                <a:spcPct val="90000"/>
              </a:lnSpc>
              <a:spcBef>
                <a:spcPts val="0"/>
              </a:spcBef>
              <a:buNone/>
              <a:defRPr>
                <a:gradFill>
                  <a:gsLst>
                    <a:gs pos="50000">
                      <a:schemeClr val="tx1"/>
                    </a:gs>
                    <a:gs pos="100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Click to edit Master subtitle style</a:t>
            </a:r>
            <a:endParaRPr lang="en-US" dirty="0"/>
          </a:p>
        </p:txBody>
      </p:sp>
      <p:sp>
        <p:nvSpPr>
          <p:cNvPr id="7" name="Text Placeholder 6"/>
          <p:cNvSpPr>
            <a:spLocks noGrp="1"/>
          </p:cNvSpPr>
          <p:nvPr>
            <p:ph type="body" sz="quarter" idx="10"/>
          </p:nvPr>
        </p:nvSpPr>
        <p:spPr>
          <a:xfrm>
            <a:off x="722049" y="2355850"/>
            <a:ext cx="7690114" cy="1384994"/>
          </a:xfrm>
        </p:spPr>
        <p:txBody>
          <a:bodyPr rtlCol="0">
            <a:noAutofit/>
            <a:scene3d>
              <a:camera prst="orthographicFront"/>
              <a:lightRig rig="flat" dir="t"/>
            </a:scene3d>
            <a:sp3d extrusionH="88900" contourW="2540">
              <a:bevelT w="38100" h="31750"/>
              <a:contourClr>
                <a:srgbClr val="F4A234"/>
              </a:contourClr>
            </a:sp3d>
          </a:bodyPr>
          <a:lstStyle>
            <a:lvl1pPr marL="0" indent="0" algn="r">
              <a:buFont typeface="Arial" pitchFamily="34" charset="0"/>
              <a:buNone/>
              <a:defRPr kumimoji="0" lang="en-US" sz="10000" b="1" i="1" u="none" strike="noStrike" kern="1200" cap="none" spc="-642"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50800" dist="39000" dir="5460000" algn="tl">
                    <a:srgbClr val="000000">
                      <a:alpha val="38000"/>
                    </a:srgbClr>
                  </a:outerShdw>
                </a:effectLst>
                <a:uLnTx/>
                <a:uFillTx/>
                <a:latin typeface="Segoe" pitchFamily="34" charset="0"/>
                <a:ea typeface="+mn-ea"/>
                <a:cs typeface="+mn-cs"/>
              </a:defRPr>
            </a:lvl1pPr>
          </a:lstStyle>
          <a:p>
            <a:pPr lvl="0"/>
            <a:r>
              <a:rPr lang="en-US" dirty="0" smtClean="0"/>
              <a:t>Click to edit Master text styles</a:t>
            </a:r>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3" name="Picture 2" descr="ContentForgroundOrange.pn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Q &amp; 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Text Placeholder 6"/>
          <p:cNvSpPr>
            <a:spLocks noGrp="1"/>
          </p:cNvSpPr>
          <p:nvPr>
            <p:ph type="body" sz="quarter" idx="10" hasCustomPrompt="1"/>
          </p:nvPr>
        </p:nvSpPr>
        <p:spPr>
          <a:xfrm>
            <a:off x="1219700" y="1466589"/>
            <a:ext cx="6994950" cy="1384994"/>
          </a:xfrm>
          <a:scene3d>
            <a:camera prst="orthographicFront"/>
            <a:lightRig rig="contrasting" dir="t"/>
          </a:scene3d>
          <a:sp3d/>
        </p:spPr>
        <p:txBody>
          <a:bodyPr anchor="t" anchorCtr="0">
            <a:noAutofit/>
            <a:sp3d extrusionH="57150">
              <a:bevelT w="19050" h="31750"/>
              <a:contourClr>
                <a:srgbClr val="CCFF99"/>
              </a:contourClr>
            </a:sp3d>
          </a:bodyPr>
          <a:lstStyle>
            <a:lvl1pPr marL="0" indent="0" algn="l">
              <a:buFont typeface="Arial" pitchFamily="34" charset="0"/>
              <a:buNone/>
              <a:defRPr kumimoji="0" lang="en-US" sz="10000" b="0" i="0" u="none" strike="noStrike" kern="1200" cap="none" spc="-500" normalizeH="0" baseline="0" noProof="0" dirty="0" smtClean="0">
                <a:ln w="11430"/>
                <a:gradFill flip="none" rotWithShape="1">
                  <a:gsLst>
                    <a:gs pos="0">
                      <a:srgbClr val="FFFFFF"/>
                    </a:gs>
                    <a:gs pos="28000">
                      <a:srgbClr val="F6C9A8"/>
                    </a:gs>
                    <a:gs pos="62000">
                      <a:srgbClr val="ED9655"/>
                    </a:gs>
                    <a:gs pos="88000">
                      <a:srgbClr val="EA883E"/>
                    </a:gs>
                  </a:gsLst>
                  <a:lin ang="5400000" scaled="1"/>
                  <a:tileRect/>
                </a:gradFill>
                <a:effectLst/>
                <a:uLnTx/>
                <a:uFillTx/>
                <a:latin typeface="Calibri" pitchFamily="34" charset="0"/>
                <a:ea typeface="+mn-ea"/>
                <a:cs typeface="+mn-cs"/>
              </a:defRPr>
            </a:lvl1pPr>
          </a:lstStyle>
          <a:p>
            <a:pPr lvl="0"/>
            <a:r>
              <a:rPr lang="en-US" dirty="0" smtClean="0"/>
              <a:t>Q &amp; A</a:t>
            </a:r>
          </a:p>
        </p:txBody>
      </p:sp>
      <p:sp>
        <p:nvSpPr>
          <p:cNvPr id="5" name="Slide Number Placeholder 6"/>
          <p:cNvSpPr txBox="1">
            <a:spLocks/>
          </p:cNvSpPr>
          <p:nvPr/>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rgbClr val="F2B486"/>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rgbClr val="F2B486"/>
              </a:solidFill>
              <a:effectLst/>
              <a:uLnTx/>
              <a:uFillTx/>
              <a:latin typeface="+mn-lt"/>
              <a:ea typeface="+mn-ea"/>
              <a:cs typeface="+mn-cs"/>
            </a:endParaRPr>
          </a:p>
        </p:txBody>
      </p:sp>
      <p:pic>
        <p:nvPicPr>
          <p:cNvPr id="4" name="Picture 3" descr="Bottom_Bar_02.png"/>
          <p:cNvPicPr>
            <a:picLocks noChangeAspect="1"/>
          </p:cNvPicPr>
          <p:nvPr/>
        </p:nvPicPr>
        <p:blipFill>
          <a:blip r:embed="rId3"/>
          <a:stretch>
            <a:fillRect/>
          </a:stretch>
        </p:blipFill>
        <p:spPr>
          <a:xfrm>
            <a:off x="0" y="5741789"/>
            <a:ext cx="9144000" cy="1116211"/>
          </a:xfrm>
          <a:prstGeom prst="rect">
            <a:avLst/>
          </a:prstGeom>
        </p:spPr>
      </p:pic>
    </p:spTree>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Presentation Outline">
    <p:bg bwMode="black">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bwMode="white"/>
        <p:txBody>
          <a:bodyPr/>
          <a:lstStyle>
            <a:lvl1pPr marL="0" marR="0" indent="0" defTabSz="914363" rtl="0" eaLnBrk="1" fontAlgn="auto" latinLnBrk="0" hangingPunct="1">
              <a:lnSpc>
                <a:spcPct val="90000"/>
              </a:lnSpc>
              <a:spcBef>
                <a:spcPct val="0"/>
              </a:spcBef>
              <a:spcAft>
                <a:spcPts val="0"/>
              </a:spcAft>
              <a:tabLs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Presentation Outline (hidden slide):</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6" name="Text Placeholder 5"/>
          <p:cNvSpPr>
            <a:spLocks noGrp="1"/>
          </p:cNvSpPr>
          <p:nvPr>
            <p:ph type="body" sz="quarter" idx="10" hasCustomPrompt="1"/>
          </p:nvPr>
        </p:nvSpPr>
        <p:spPr bwMode="white">
          <a:xfrm>
            <a:off x="381000" y="1905000"/>
            <a:ext cx="8382000" cy="3981624"/>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r>
              <a:rPr lang="en-US" dirty="0" smtClean="0"/>
              <a:t>Title:</a:t>
            </a:r>
          </a:p>
          <a:p>
            <a:r>
              <a:rPr lang="en-US" dirty="0" smtClean="0"/>
              <a:t>Technical Level:</a:t>
            </a:r>
          </a:p>
          <a:p>
            <a:r>
              <a:rPr lang="en-US" dirty="0" smtClean="0"/>
              <a:t>Intended Audience:</a:t>
            </a:r>
          </a:p>
          <a:p>
            <a:r>
              <a:rPr lang="en-US" dirty="0" smtClean="0"/>
              <a:t>Objectives (what do you want the audience to take away from this session):</a:t>
            </a:r>
          </a:p>
          <a:p>
            <a:pPr lvl="1"/>
            <a:r>
              <a:rPr lang="en-US" dirty="0" smtClean="0"/>
              <a:t>1. </a:t>
            </a:r>
          </a:p>
          <a:p>
            <a:pPr lvl="1"/>
            <a:r>
              <a:rPr lang="en-US" dirty="0" smtClean="0"/>
              <a:t>2.</a:t>
            </a:r>
          </a:p>
          <a:p>
            <a:pPr lvl="1"/>
            <a:r>
              <a:rPr lang="en-US" dirty="0" smtClean="0"/>
              <a:t>3.</a:t>
            </a:r>
          </a:p>
          <a:p>
            <a:r>
              <a:rPr lang="en-US" dirty="0" smtClean="0"/>
              <a:t>Presentation Outline (including demos):</a:t>
            </a:r>
          </a:p>
        </p:txBody>
      </p:sp>
      <p:sp>
        <p:nvSpPr>
          <p:cNvPr id="7" name="Slide Number Placeholder 6"/>
          <p:cNvSpPr txBox="1">
            <a:spLocks/>
          </p:cNvSpPr>
          <p:nvPr/>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rgbClr val="000000"/>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rgbClr val="000000"/>
              </a:solidFill>
              <a:effectLst/>
              <a:uLnTx/>
              <a:uFillTx/>
              <a:latin typeface="+mn-lt"/>
              <a:ea typeface="+mn-ea"/>
              <a:cs typeface="+mn-cs"/>
            </a:endParaRPr>
          </a:p>
        </p:txBody>
      </p:sp>
      <p:sp>
        <p:nvSpPr>
          <p:cNvPr id="10" name="Text Box 4"/>
          <p:cNvSpPr txBox="1">
            <a:spLocks noChangeArrowheads="1"/>
          </p:cNvSpPr>
          <p:nvPr/>
        </p:nvSpPr>
        <p:spPr bwMode="auto">
          <a:xfrm>
            <a:off x="381000" y="926926"/>
            <a:ext cx="8382000" cy="885423"/>
          </a:xfrm>
          <a:prstGeom prst="rect">
            <a:avLst/>
          </a:prstGeom>
          <a:solidFill>
            <a:srgbClr val="FFFF99"/>
          </a:solidFill>
          <a:ln w="38100">
            <a:solidFill>
              <a:srgbClr val="FFFF00"/>
            </a:solidFill>
            <a:miter lim="800000"/>
            <a:headEnd/>
            <a:tailEnd/>
          </a:ln>
        </p:spPr>
        <p:txBody>
          <a:bodyPr lIns="91436" tIns="45718" rIns="91436" bIns="45718"/>
          <a:lstStyle/>
          <a:p>
            <a:r>
              <a:rPr lang="en-US" dirty="0">
                <a:solidFill>
                  <a:srgbClr val="990033"/>
                </a:solidFill>
              </a:rPr>
              <a:t>Speaker instructions: </a:t>
            </a:r>
            <a:r>
              <a:rPr lang="en-US" sz="1600" dirty="0" smtClean="0">
                <a:solidFill>
                  <a:srgbClr val="000000"/>
                </a:solidFill>
              </a:rPr>
              <a:t>Complete this slide to assist your SME (subject matter expert) in evaluatin</a:t>
            </a:r>
            <a:r>
              <a:rPr lang="en-US" sz="1600" dirty="0">
                <a:solidFill>
                  <a:srgbClr val="000000"/>
                </a:solidFill>
              </a:rPr>
              <a:t>g </a:t>
            </a:r>
            <a:r>
              <a:rPr lang="en-US" sz="1600" dirty="0" smtClean="0">
                <a:solidFill>
                  <a:srgbClr val="000000"/>
                </a:solidFill>
              </a:rPr>
              <a:t>your </a:t>
            </a:r>
            <a:r>
              <a:rPr lang="en-US" sz="1600" dirty="0">
                <a:solidFill>
                  <a:srgbClr val="000000"/>
                </a:solidFill>
              </a:rPr>
              <a:t>presentation flow, topic coverage, demo integration and alignment of content to your session description and level. </a:t>
            </a:r>
          </a:p>
          <a:p>
            <a:pPr>
              <a:lnSpc>
                <a:spcPct val="90000"/>
              </a:lnSpc>
              <a:spcBef>
                <a:spcPct val="20000"/>
              </a:spcBef>
            </a:pPr>
            <a:endParaRPr lang="en-US" dirty="0">
              <a:solidFill>
                <a:srgbClr val="990033"/>
              </a:solidFill>
            </a:endParaRPr>
          </a:p>
        </p:txBody>
      </p:sp>
    </p:spTree>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Resources for Developers">
    <p:spTree>
      <p:nvGrpSpPr>
        <p:cNvPr id="1" name=""/>
        <p:cNvGrpSpPr/>
        <p:nvPr/>
      </p:nvGrpSpPr>
      <p:grpSpPr>
        <a:xfrm>
          <a:off x="0" y="0"/>
          <a:ext cx="0" cy="0"/>
          <a:chOff x="0" y="0"/>
          <a:chExt cx="0" cy="0"/>
        </a:xfrm>
      </p:grpSpPr>
      <p:sp>
        <p:nvSpPr>
          <p:cNvPr id="3" name="Rounded Rectangle 2"/>
          <p:cNvSpPr/>
          <p:nvPr/>
        </p:nvSpPr>
        <p:spPr bwMode="auto">
          <a:xfrm>
            <a:off x="0" y="990600"/>
            <a:ext cx="914400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 name="Rounded Rectangle 3"/>
          <p:cNvSpPr/>
          <p:nvPr/>
        </p:nvSpPr>
        <p:spPr bwMode="auto">
          <a:xfrm>
            <a:off x="0" y="3429000"/>
            <a:ext cx="586740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5" name="Picture 4" descr="C:\Users\bmarb\AppData\Local\Temp\msohtmlclip1\01\clip_image001.png"/>
          <p:cNvPicPr>
            <a:picLocks noChangeAspect="1" noChangeArrowheads="1"/>
          </p:cNvPicPr>
          <p:nvPr/>
        </p:nvPicPr>
        <p:blipFill>
          <a:blip r:embed="rId2"/>
          <a:srcRect/>
          <a:stretch>
            <a:fillRect/>
          </a:stretch>
        </p:blipFill>
        <p:spPr bwMode="auto">
          <a:xfrm>
            <a:off x="4579144" y="2209800"/>
            <a:ext cx="4183856" cy="3213202"/>
          </a:xfrm>
          <a:prstGeom prst="rect">
            <a:avLst/>
          </a:prstGeom>
          <a:noFill/>
          <a:ln>
            <a:noFill/>
          </a:ln>
          <a:effectLst>
            <a:glow rad="101600">
              <a:schemeClr val="accent6">
                <a:satMod val="175000"/>
                <a:alpha val="40000"/>
              </a:schemeClr>
            </a:glow>
            <a:reflection blurRad="6350" stA="52000" endA="300" endPos="35000" dir="5400000" sy="-100000" algn="bl" rotWithShape="0"/>
          </a:effectLst>
          <a:scene3d>
            <a:camera prst="perspectiveHeroicExtremeLeftFacing" fov="3000000">
              <a:rot lat="777496" lon="1390288" rev="21572207"/>
            </a:camera>
            <a:lightRig rig="threePt" dir="t"/>
          </a:scene3d>
        </p:spPr>
      </p:pic>
      <p:grpSp>
        <p:nvGrpSpPr>
          <p:cNvPr id="2" name="Group 29"/>
          <p:cNvGrpSpPr/>
          <p:nvPr/>
        </p:nvGrpSpPr>
        <p:grpSpPr>
          <a:xfrm>
            <a:off x="228600" y="1247775"/>
            <a:ext cx="457200" cy="457200"/>
            <a:chOff x="0" y="1400175"/>
            <a:chExt cx="457200" cy="457200"/>
          </a:xfrm>
        </p:grpSpPr>
        <p:sp>
          <p:nvSpPr>
            <p:cNvPr id="7" name="Oval 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8" name="Oval 7"/>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9" name="Oval 8"/>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grpSp>
        <p:nvGrpSpPr>
          <p:cNvPr id="6" name="Group 33"/>
          <p:cNvGrpSpPr/>
          <p:nvPr/>
        </p:nvGrpSpPr>
        <p:grpSpPr>
          <a:xfrm>
            <a:off x="228600" y="3671887"/>
            <a:ext cx="457200" cy="457200"/>
            <a:chOff x="0" y="1400175"/>
            <a:chExt cx="457200" cy="457200"/>
          </a:xfrm>
        </p:grpSpPr>
        <p:sp>
          <p:nvSpPr>
            <p:cNvPr id="11" name="Oval 1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2" name="Oval 1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3" name="Oval 1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15" name="Oval 14"/>
          <p:cNvSpPr/>
          <p:nvPr/>
        </p:nvSpPr>
        <p:spPr bwMode="auto">
          <a:xfrm>
            <a:off x="95250" y="1085850"/>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16" name="Oval 15"/>
          <p:cNvSpPr/>
          <p:nvPr/>
        </p:nvSpPr>
        <p:spPr bwMode="auto">
          <a:xfrm>
            <a:off x="95250" y="3519487"/>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pic>
        <p:nvPicPr>
          <p:cNvPr id="17" name="Picture 16" descr="msdn_1inch_rgb.png"/>
          <p:cNvPicPr>
            <a:picLocks noChangeAspect="1"/>
          </p:cNvPicPr>
          <p:nvPr/>
        </p:nvPicPr>
        <p:blipFill>
          <a:blip r:embed="rId3"/>
          <a:stretch>
            <a:fillRect/>
          </a:stretch>
        </p:blipFill>
        <p:spPr bwMode="invGray">
          <a:xfrm>
            <a:off x="838200" y="3505200"/>
            <a:ext cx="1857375" cy="942975"/>
          </a:xfrm>
          <a:prstGeom prst="rect">
            <a:avLst/>
          </a:prstGeom>
        </p:spPr>
      </p:pic>
      <p:sp>
        <p:nvSpPr>
          <p:cNvPr id="18" name="Rectangle 17"/>
          <p:cNvSpPr/>
          <p:nvPr/>
        </p:nvSpPr>
        <p:spPr>
          <a:xfrm>
            <a:off x="838200" y="2286000"/>
            <a:ext cx="4572000" cy="954107"/>
          </a:xfrm>
          <a:prstGeom prst="rect">
            <a:avLst/>
          </a:prstGeom>
        </p:spPr>
        <p:txBody>
          <a:bodyPr>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r>
              <a:rPr lang="en-US" dirty="0" err="1" smtClean="0"/>
              <a:t>Tech·Talks</a:t>
            </a:r>
            <a:r>
              <a:rPr lang="en-US" dirty="0" smtClean="0"/>
              <a:t>	 </a:t>
            </a:r>
            <a:r>
              <a:rPr lang="en-US" dirty="0" err="1" smtClean="0"/>
              <a:t>Tech·Ed</a:t>
            </a:r>
            <a:r>
              <a:rPr lang="en-US" dirty="0" smtClean="0"/>
              <a:t> Bloggers</a:t>
            </a:r>
          </a:p>
          <a:p>
            <a:pPr marL="0" lvl="1" indent="0">
              <a:lnSpc>
                <a:spcPct val="100000"/>
              </a:lnSpc>
              <a:spcBef>
                <a:spcPts val="0"/>
              </a:spcBef>
              <a:buNone/>
              <a:tabLst>
                <a:tab pos="1828800" algn="l"/>
              </a:tabLst>
            </a:pPr>
            <a:r>
              <a:rPr lang="en-US" dirty="0" smtClean="0"/>
              <a:t>Live Simulcasts	Virtual Labs</a:t>
            </a:r>
          </a:p>
        </p:txBody>
      </p:sp>
      <p:sp>
        <p:nvSpPr>
          <p:cNvPr id="19" name="Rectangle 18"/>
          <p:cNvSpPr/>
          <p:nvPr/>
        </p:nvSpPr>
        <p:spPr>
          <a:xfrm>
            <a:off x="838200" y="4419600"/>
            <a:ext cx="4572000" cy="1046440"/>
          </a:xfrm>
          <a:prstGeom prst="rect">
            <a:avLst/>
          </a:prstGeom>
        </p:spPr>
        <p:txBody>
          <a:bodyPr>
            <a:spAutoFit/>
          </a:bodyPr>
          <a:lstStyle/>
          <a:p>
            <a:pPr>
              <a:spcBef>
                <a:spcPts val="600"/>
              </a:spcBef>
              <a:tabLst>
                <a:tab pos="1828800" algn="l"/>
              </a:tabLst>
            </a:pPr>
            <a:r>
              <a:rPr lang="en-US" sz="2000" dirty="0" smtClean="0">
                <a:hlinkClick r:id="rId5"/>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sz="2000" dirty="0" smtClean="0"/>
              <a:t>Developer’s Kit, Licenses, and MORE!</a:t>
            </a:r>
          </a:p>
        </p:txBody>
      </p:sp>
      <p:pic>
        <p:nvPicPr>
          <p:cNvPr id="20" name="Picture 19" descr="TechEd_online.png"/>
          <p:cNvPicPr>
            <a:picLocks noChangeAspect="1"/>
          </p:cNvPicPr>
          <p:nvPr/>
        </p:nvPicPr>
        <p:blipFill>
          <a:blip r:embed="rId6"/>
          <a:stretch>
            <a:fillRect/>
          </a:stretch>
        </p:blipFill>
        <p:spPr bwMode="invGray">
          <a:xfrm>
            <a:off x="914400" y="1209675"/>
            <a:ext cx="2409825" cy="1076325"/>
          </a:xfrm>
          <a:prstGeom prst="rect">
            <a:avLst/>
          </a:prstGeom>
        </p:spPr>
      </p:pic>
      <p:sp>
        <p:nvSpPr>
          <p:cNvPr id="22" name="Title 1"/>
          <p:cNvSpPr txBox="1">
            <a:spLocks/>
          </p:cNvSpPr>
          <p:nvPr/>
        </p:nvSpPr>
        <p:spPr>
          <a:xfrm>
            <a:off x="381000" y="228600"/>
            <a:ext cx="8375946" cy="664797"/>
          </a:xfrm>
          <a:prstGeom prst="rect">
            <a:avLst/>
          </a:prstGeom>
        </p:spPr>
        <p:txBody>
          <a:bodyPr vert="horz" wrap="square" lIns="0" tIns="0" rIns="0" bIns="0" rtlCol="0" anchor="t">
            <a:norm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Resources for Developers</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15"/>
                                        </p:tgtEl>
                                      </p:cBhvr>
                                    </p:animEffect>
                                    <p:set>
                                      <p:cBhvr>
                                        <p:cTn id="12" dur="1" fill="hold">
                                          <p:stCondLst>
                                            <p:cond delay="1999"/>
                                          </p:stCondLst>
                                        </p:cTn>
                                        <p:tgtEl>
                                          <p:spTgt spid="15"/>
                                        </p:tgtEl>
                                        <p:attrNameLst>
                                          <p:attrName>style.visibility</p:attrName>
                                        </p:attrNameLst>
                                      </p:cBhvr>
                                      <p:to>
                                        <p:strVal val="hidden"/>
                                      </p:to>
                                    </p:set>
                                  </p:childTnLst>
                                </p:cTn>
                              </p:par>
                              <p:par>
                                <p:cTn id="13" presetID="1" presetClass="entr" presetSubtype="0" fill="hold" grpId="0" nodeType="withEffect">
                                  <p:stCondLst>
                                    <p:cond delay="80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nodeType="withEffect">
                                  <p:stCondLst>
                                    <p:cond delay="800"/>
                                  </p:stCondLst>
                                  <p:childTnLst>
                                    <p:set>
                                      <p:cBhvr>
                                        <p:cTn id="16" dur="1" fill="hold">
                                          <p:stCondLst>
                                            <p:cond delay="0"/>
                                          </p:stCondLst>
                                        </p:cTn>
                                        <p:tgtEl>
                                          <p:spTgt spid="6"/>
                                        </p:tgtEl>
                                        <p:attrNameLst>
                                          <p:attrName>style.visibility</p:attrName>
                                        </p:attrNameLst>
                                      </p:cBhvr>
                                      <p:to>
                                        <p:strVal val="visible"/>
                                      </p:to>
                                    </p:set>
                                  </p:childTnLst>
                                </p:cTn>
                              </p:par>
                              <p:par>
                                <p:cTn id="17" presetID="10" presetClass="exit" presetSubtype="0" fill="hold" grpId="1" nodeType="withEffect">
                                  <p:stCondLst>
                                    <p:cond delay="1000"/>
                                  </p:stCondLst>
                                  <p:childTnLst>
                                    <p:animEffect transition="out" filter="fade">
                                      <p:cBhvr>
                                        <p:cTn id="18" dur="2000"/>
                                        <p:tgtEl>
                                          <p:spTgt spid="16"/>
                                        </p:tgtEl>
                                      </p:cBhvr>
                                    </p:animEffect>
                                    <p:set>
                                      <p:cBhvr>
                                        <p:cTn id="19" dur="1" fill="hold">
                                          <p:stCondLst>
                                            <p:cond delay="1999"/>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P spid="16" grpId="0" animBg="1"/>
      <p:bldP spid="16" grpId="1" animBg="1"/>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Related Content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1"/>
            <a:ext cx="8385048" cy="624379"/>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t>Interactive </a:t>
            </a:r>
            <a:r>
              <a:rPr lang="en-US" dirty="0" smtClean="0">
                <a:solidFill>
                  <a:srgbClr val="FFFFFF"/>
                </a:solidFill>
                <a:effectLst>
                  <a:outerShdw blurRad="38100" dist="38100" dir="2700000" algn="tl">
                    <a:srgbClr val="000000">
                      <a:alpha val="43137"/>
                    </a:srgbClr>
                  </a:outerShdw>
                </a:effectLst>
              </a:rPr>
              <a:t>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226"/>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baseline="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Other Resources (books, websites, etc.)</a:t>
            </a:r>
          </a:p>
        </p:txBody>
      </p:sp>
    </p:spTree>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rack Resources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Tree>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Eval Slide">
    <p:spTree>
      <p:nvGrpSpPr>
        <p:cNvPr id="1" name=""/>
        <p:cNvGrpSpPr/>
        <p:nvPr/>
      </p:nvGrpSpPr>
      <p:grpSpPr>
        <a:xfrm>
          <a:off x="0" y="0"/>
          <a:ext cx="0" cy="0"/>
          <a:chOff x="0" y="0"/>
          <a:chExt cx="0" cy="0"/>
        </a:xfrm>
      </p:grpSpPr>
      <p:sp>
        <p:nvSpPr>
          <p:cNvPr id="3" name="Round Same Side Corner Rectangle 2"/>
          <p:cNvSpPr/>
          <p:nvPr/>
        </p:nvSpPr>
        <p:spPr bwMode="blackWhite">
          <a:xfrm rot="5400000">
            <a:off x="1429939" y="2380061"/>
            <a:ext cx="2443162" cy="5360192"/>
          </a:xfrm>
          <a:prstGeom prst="round2SameRect">
            <a:avLst>
              <a:gd name="adj1" fmla="val 50000"/>
              <a:gd name="adj2" fmla="val 0"/>
            </a:avLst>
          </a:prstGeom>
          <a:gradFill flip="none" rotWithShape="1">
            <a:gsLst>
              <a:gs pos="0">
                <a:srgbClr val="0270DB">
                  <a:alpha val="15294"/>
                </a:srgbClr>
              </a:gs>
              <a:gs pos="24000">
                <a:srgbClr val="0270DB">
                  <a:alpha val="64706"/>
                </a:srgbClr>
              </a:gs>
              <a:gs pos="35000">
                <a:srgbClr val="0270DB">
                  <a:alpha val="74902"/>
                </a:srgbClr>
              </a:gs>
              <a:gs pos="100000">
                <a:srgbClr val="0270DB">
                  <a:alpha val="0"/>
                </a:srgbClr>
              </a:gs>
            </a:gsLst>
            <a:lin ang="5400000" scaled="1"/>
            <a:tileRect/>
          </a:gradFill>
          <a:ln w="38100">
            <a:noFill/>
            <a:headEnd type="none" w="med" len="med"/>
            <a:tailEnd type="none" w="med" len="med"/>
          </a:ln>
          <a:effectLst/>
          <a:scene3d>
            <a:camera prst="orthographicFront">
              <a:rot lat="0" lon="0" rev="0"/>
            </a:camera>
            <a:lightRig rig="threePt" dir="t">
              <a:rot lat="0" lon="0" rev="9000000"/>
            </a:lightRig>
          </a:scene3d>
          <a:sp3d prstMaterial="flat">
            <a:bevelT w="95250" h="95250"/>
            <a:extrusionClr>
              <a:srgbClr val="C00000"/>
            </a:extrusionClr>
            <a:contourClr>
              <a:srgbClr val="FF9D17"/>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 name="Freeform 3"/>
          <p:cNvSpPr/>
          <p:nvPr/>
        </p:nvSpPr>
        <p:spPr bwMode="auto">
          <a:xfrm>
            <a:off x="-1" y="171450"/>
            <a:ext cx="10163175" cy="6686550"/>
          </a:xfrm>
          <a:custGeom>
            <a:avLst/>
            <a:gdLst>
              <a:gd name="connsiteX0" fmla="*/ 0 w 6962775"/>
              <a:gd name="connsiteY0" fmla="*/ 0 h 3952875"/>
              <a:gd name="connsiteX1" fmla="*/ 6962775 w 6962775"/>
              <a:gd name="connsiteY1" fmla="*/ 3952875 h 3952875"/>
              <a:gd name="connsiteX2" fmla="*/ 6429375 w 6962775"/>
              <a:gd name="connsiteY2" fmla="*/ 3952875 h 3952875"/>
              <a:gd name="connsiteX3" fmla="*/ 0 w 6962775"/>
              <a:gd name="connsiteY3" fmla="*/ 552450 h 3952875"/>
              <a:gd name="connsiteX4" fmla="*/ 0 w 6962775"/>
              <a:gd name="connsiteY4" fmla="*/ 0 h 3952875"/>
              <a:gd name="connsiteX0" fmla="*/ 0 w 7188200"/>
              <a:gd name="connsiteY0" fmla="*/ 2978150 h 6931025"/>
              <a:gd name="connsiteX1" fmla="*/ 6962775 w 7188200"/>
              <a:gd name="connsiteY1" fmla="*/ 6931025 h 6931025"/>
              <a:gd name="connsiteX2" fmla="*/ 6429375 w 7188200"/>
              <a:gd name="connsiteY2" fmla="*/ 6931025 h 6931025"/>
              <a:gd name="connsiteX3" fmla="*/ 0 w 7188200"/>
              <a:gd name="connsiteY3" fmla="*/ 3530600 h 6931025"/>
              <a:gd name="connsiteX4" fmla="*/ 0 w 7188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09200" h="6931025">
                <a:moveTo>
                  <a:pt x="0" y="2978150"/>
                </a:moveTo>
                <a:cubicBezTo>
                  <a:pt x="7188200" y="0"/>
                  <a:pt x="10109200" y="2984500"/>
                  <a:pt x="6962775" y="6931025"/>
                </a:cubicBezTo>
                <a:lnTo>
                  <a:pt x="6429375" y="6931025"/>
                </a:lnTo>
                <a:cubicBezTo>
                  <a:pt x="6924675" y="4321175"/>
                  <a:pt x="4371975" y="2511425"/>
                  <a:pt x="0" y="3530600"/>
                </a:cubicBezTo>
                <a:lnTo>
                  <a:pt x="0" y="2978150"/>
                </a:lnTo>
                <a:close/>
              </a:path>
            </a:pathLst>
          </a:custGeom>
          <a:gradFill flip="none" rotWithShape="1">
            <a:gsLst>
              <a:gs pos="0">
                <a:schemeClr val="tx2">
                  <a:alpha val="10000"/>
                </a:schemeClr>
              </a:gs>
              <a:gs pos="100000">
                <a:srgbClr val="000000">
                  <a:alpha val="10000"/>
                </a:srgbClr>
              </a:gs>
            </a:gsLst>
            <a:lin ang="2700000" scaled="1"/>
            <a:tileRect/>
          </a:gradFill>
          <a:ln w="9525">
            <a:noFill/>
            <a:miter lim="800000"/>
            <a:headEnd/>
            <a:tailEnd/>
          </a:ln>
        </p:spPr>
        <p:txBody>
          <a:bodyPr anchor="t" anchorCtr="0"/>
          <a:lstStyle/>
          <a:p>
            <a:pPr algn="ctr" defTabSz="914099" fontAlgn="base">
              <a:spcBef>
                <a:spcPct val="0"/>
              </a:spcBef>
              <a:spcAft>
                <a:spcPct val="0"/>
              </a:spcAft>
              <a:defRPr/>
            </a:pPr>
            <a:endParaRPr lang="en-US" sz="32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5" name="Freeform 4"/>
          <p:cNvSpPr/>
          <p:nvPr/>
        </p:nvSpPr>
        <p:spPr bwMode="auto">
          <a:xfrm>
            <a:off x="1" y="-82550"/>
            <a:ext cx="10109200" cy="6931025"/>
          </a:xfrm>
          <a:custGeom>
            <a:avLst/>
            <a:gdLst>
              <a:gd name="connsiteX0" fmla="*/ 0 w 6962775"/>
              <a:gd name="connsiteY0" fmla="*/ 0 h 3952875"/>
              <a:gd name="connsiteX1" fmla="*/ 6962775 w 6962775"/>
              <a:gd name="connsiteY1" fmla="*/ 3952875 h 3952875"/>
              <a:gd name="connsiteX2" fmla="*/ 6429375 w 6962775"/>
              <a:gd name="connsiteY2" fmla="*/ 3952875 h 3952875"/>
              <a:gd name="connsiteX3" fmla="*/ 0 w 6962775"/>
              <a:gd name="connsiteY3" fmla="*/ 552450 h 3952875"/>
              <a:gd name="connsiteX4" fmla="*/ 0 w 6962775"/>
              <a:gd name="connsiteY4" fmla="*/ 0 h 3952875"/>
              <a:gd name="connsiteX0" fmla="*/ 0 w 7188200"/>
              <a:gd name="connsiteY0" fmla="*/ 2978150 h 6931025"/>
              <a:gd name="connsiteX1" fmla="*/ 6962775 w 7188200"/>
              <a:gd name="connsiteY1" fmla="*/ 6931025 h 6931025"/>
              <a:gd name="connsiteX2" fmla="*/ 6429375 w 7188200"/>
              <a:gd name="connsiteY2" fmla="*/ 6931025 h 6931025"/>
              <a:gd name="connsiteX3" fmla="*/ 0 w 7188200"/>
              <a:gd name="connsiteY3" fmla="*/ 3530600 h 6931025"/>
              <a:gd name="connsiteX4" fmla="*/ 0 w 7188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09200" h="6931025">
                <a:moveTo>
                  <a:pt x="0" y="2978150"/>
                </a:moveTo>
                <a:cubicBezTo>
                  <a:pt x="7188200" y="0"/>
                  <a:pt x="10109200" y="2984500"/>
                  <a:pt x="6962775" y="6931025"/>
                </a:cubicBezTo>
                <a:lnTo>
                  <a:pt x="6429375" y="6931025"/>
                </a:lnTo>
                <a:cubicBezTo>
                  <a:pt x="6924675" y="4321175"/>
                  <a:pt x="4371975" y="2511425"/>
                  <a:pt x="0" y="3530600"/>
                </a:cubicBezTo>
                <a:lnTo>
                  <a:pt x="0" y="2978150"/>
                </a:lnTo>
                <a:close/>
              </a:path>
            </a:pathLst>
          </a:custGeom>
          <a:gradFill flip="none" rotWithShape="1">
            <a:gsLst>
              <a:gs pos="0">
                <a:schemeClr val="tx2">
                  <a:alpha val="33000"/>
                </a:schemeClr>
              </a:gs>
              <a:gs pos="100000">
                <a:srgbClr val="000000">
                  <a:alpha val="10000"/>
                </a:srgbClr>
              </a:gs>
            </a:gsLst>
            <a:lin ang="2700000" scaled="1"/>
            <a:tileRect/>
          </a:gradFill>
          <a:ln w="9525">
            <a:noFill/>
            <a:miter lim="800000"/>
            <a:headEnd/>
            <a:tailEnd/>
          </a:ln>
        </p:spPr>
        <p:txBody>
          <a:bodyPr anchor="t" anchorCtr="0"/>
          <a:lstStyle/>
          <a:p>
            <a:pPr algn="ctr" defTabSz="914099" fontAlgn="base">
              <a:spcBef>
                <a:spcPct val="0"/>
              </a:spcBef>
              <a:spcAft>
                <a:spcPct val="0"/>
              </a:spcAft>
              <a:defRPr/>
            </a:pPr>
            <a:endParaRPr lang="en-US" sz="32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0" name="Rounded Rectangle 9"/>
          <p:cNvSpPr/>
          <p:nvPr/>
        </p:nvSpPr>
        <p:spPr bwMode="blackGray">
          <a:xfrm>
            <a:off x="1676400" y="4057650"/>
            <a:ext cx="3457575"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lvl="0" defTabSz="914099" fontAlgn="base">
              <a:spcBef>
                <a:spcPct val="0"/>
              </a:spcBef>
              <a:spcAft>
                <a:spcPct val="0"/>
              </a:spcAft>
              <a:defRPr/>
            </a:pPr>
            <a:r>
              <a:rPr lang="en-US" sz="3600" dirty="0" smtClean="0">
                <a:solidFill>
                  <a:srgbClr val="FFFFFF"/>
                </a:solidFill>
                <a:effectLst>
                  <a:outerShdw blurRad="38100" dist="38100" dir="2700000" algn="tl">
                    <a:srgbClr val="000000">
                      <a:alpha val="43137"/>
                    </a:srgbClr>
                  </a:outerShdw>
                </a:effectLst>
                <a:latin typeface="Segoe" pitchFamily="34" charset="0"/>
              </a:rPr>
              <a:t>Complete an</a:t>
            </a:r>
          </a:p>
          <a:p>
            <a:pPr lvl="0" defTabSz="914099" fontAlgn="base">
              <a:spcBef>
                <a:spcPct val="0"/>
              </a:spcBef>
              <a:spcAft>
                <a:spcPct val="0"/>
              </a:spcAft>
              <a:defRPr/>
            </a:pPr>
            <a:r>
              <a:rPr lang="en-US" sz="3600" dirty="0" smtClean="0">
                <a:solidFill>
                  <a:srgbClr val="FFFFFF"/>
                </a:solidFill>
                <a:effectLst>
                  <a:outerShdw blurRad="38100" dist="38100" dir="2700000" algn="tl">
                    <a:srgbClr val="000000">
                      <a:alpha val="43137"/>
                    </a:srgbClr>
                  </a:outerShdw>
                </a:effectLst>
                <a:latin typeface="Segoe" pitchFamily="34" charset="0"/>
              </a:rPr>
              <a:t>evaluation on</a:t>
            </a:r>
          </a:p>
          <a:p>
            <a:pPr lvl="0" defTabSz="914099" fontAlgn="base">
              <a:spcBef>
                <a:spcPct val="0"/>
              </a:spcBef>
              <a:spcAft>
                <a:spcPct val="0"/>
              </a:spcAft>
              <a:defRPr/>
            </a:pPr>
            <a:r>
              <a:rPr lang="en-US" sz="3600" dirty="0" err="1" smtClean="0">
                <a:solidFill>
                  <a:srgbClr val="FFFFFF"/>
                </a:solidFill>
                <a:effectLst>
                  <a:outerShdw blurRad="38100" dist="38100" dir="2700000" algn="tl">
                    <a:srgbClr val="000000">
                      <a:alpha val="43137"/>
                    </a:srgbClr>
                  </a:outerShdw>
                </a:effectLst>
                <a:latin typeface="Segoe" pitchFamily="34" charset="0"/>
              </a:rPr>
              <a:t>CommNet</a:t>
            </a:r>
            <a:r>
              <a:rPr lang="en-US" sz="3600" dirty="0" smtClean="0">
                <a:solidFill>
                  <a:srgbClr val="FFFFFF"/>
                </a:solidFill>
                <a:effectLst>
                  <a:outerShdw blurRad="38100" dist="38100" dir="2700000" algn="tl">
                    <a:srgbClr val="000000">
                      <a:alpha val="43137"/>
                    </a:srgbClr>
                  </a:outerShdw>
                </a:effectLst>
                <a:latin typeface="Segoe" pitchFamily="34" charset="0"/>
              </a:rPr>
              <a:t> and</a:t>
            </a:r>
          </a:p>
          <a:p>
            <a:pPr lvl="0" defTabSz="914099" fontAlgn="base">
              <a:spcBef>
                <a:spcPct val="0"/>
              </a:spcBef>
              <a:spcAft>
                <a:spcPct val="0"/>
              </a:spcAft>
              <a:defRPr/>
            </a:pPr>
            <a:r>
              <a:rPr lang="en-US" sz="3600" dirty="0" smtClean="0">
                <a:solidFill>
                  <a:srgbClr val="FFFFFF"/>
                </a:solidFill>
                <a:effectLst>
                  <a:outerShdw blurRad="38100" dist="38100" dir="2700000" algn="tl">
                    <a:srgbClr val="000000">
                      <a:alpha val="43137"/>
                    </a:srgbClr>
                  </a:outerShdw>
                </a:effectLst>
                <a:latin typeface="Segoe" pitchFamily="34" charset="0"/>
              </a:rPr>
              <a:t>enter to win!</a:t>
            </a:r>
          </a:p>
        </p:txBody>
      </p:sp>
    </p:spTree>
  </p:cSld>
  <p:clrMapOvr>
    <a:masterClrMapping/>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NOTE layout - user must hide slide">
    <p:bg bwMode="black">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7"/>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Calibri" pitchFamily="34" charset="0"/>
              </a:defRPr>
            </a:lvl1pPr>
          </a:lstStyle>
          <a:p>
            <a:pPr lvl="0"/>
            <a:r>
              <a:rPr lang="en-US" smtClean="0"/>
              <a:t>Click to edit Master text styles</a:t>
            </a:r>
          </a:p>
        </p:txBody>
      </p:sp>
      <p:sp>
        <p:nvSpPr>
          <p:cNvPr id="7" name="Slide Number Placeholder 6"/>
          <p:cNvSpPr txBox="1">
            <a:spLocks/>
          </p:cNvSpPr>
          <p:nvPr/>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rgbClr val="000000"/>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rgbClr val="000000"/>
              </a:solidFill>
              <a:effectLst/>
              <a:uLnTx/>
              <a:uFillTx/>
              <a:latin typeface="+mn-lt"/>
              <a:ea typeface="+mn-ea"/>
              <a:cs typeface="+mn-cs"/>
            </a:endParaRPr>
          </a:p>
        </p:txBody>
      </p:sp>
    </p:spTree>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cSld name="Hidden Slide">
    <p:bg bwMode="black">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382588" y="228600"/>
            <a:ext cx="8380412" cy="623248"/>
          </a:xfrm>
          <a:noFill/>
          <a:ln w="9525">
            <a:noFill/>
            <a:miter lim="800000"/>
            <a:headEnd/>
            <a:tailEnd/>
          </a:ln>
          <a:effectLst/>
        </p:spPr>
        <p:txBody>
          <a:bodyPr/>
          <a:lstStyle>
            <a:lvl1pPr algn="l" defTabSz="914363" rtl="0" eaLnBrk="1" fontAlgn="base" latinLnBrk="0" hangingPunct="1">
              <a:lnSpc>
                <a:spcPct val="90000"/>
              </a:lnSpc>
              <a:spcBef>
                <a:spcPct val="0"/>
              </a:spcBef>
              <a:spcAft>
                <a:spcPct val="0"/>
              </a:spcAft>
              <a:buNone/>
              <a:defRPr lang="en-US" sz="4000" b="0" kern="1200" cap="none" spc="-125" baseline="0" dirty="0">
                <a:ln w="3175">
                  <a:noFill/>
                </a:ln>
                <a:solidFill>
                  <a:schemeClr val="tx1"/>
                </a:solidFill>
                <a:effectLst/>
                <a:latin typeface="+mj-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bwMode="white">
          <a:xfrm>
            <a:off x="382588" y="1414464"/>
            <a:ext cx="8380412" cy="1844608"/>
          </a:xfrm>
        </p:spPr>
        <p:txBody>
          <a:bodyPr/>
          <a:lstStyle>
            <a:lvl1pPr>
              <a:spcBef>
                <a:spcPts val="1167"/>
              </a:spcBef>
              <a:buFontTx/>
              <a:buBlip>
                <a:blip r:embed="rId2"/>
              </a:buBlip>
              <a:defRPr sz="2400"/>
            </a:lvl1pPr>
            <a:lvl2pPr>
              <a:spcBef>
                <a:spcPts val="1083"/>
              </a:spcBef>
              <a:buFontTx/>
              <a:buBlip>
                <a:blip r:embed="rId2"/>
              </a:buBlip>
              <a:defRPr sz="2000"/>
            </a:lvl2pPr>
            <a:lvl3pPr>
              <a:spcBef>
                <a:spcPts val="1000"/>
              </a:spcBef>
              <a:buFontTx/>
              <a:buBlip>
                <a:blip r:embed="rId2"/>
              </a:buBlip>
              <a:defRPr sz="1800"/>
            </a:lvl3pPr>
            <a:lvl4pPr>
              <a:spcBef>
                <a:spcPts val="917"/>
              </a:spcBef>
              <a:buFontTx/>
              <a:buBlip>
                <a:blip r:embed="rId2"/>
              </a:buBlip>
              <a:defRPr sz="1600"/>
            </a:lvl4pPr>
            <a:lvl5pPr>
              <a:spcBef>
                <a:spcPts val="833"/>
              </a:spcBef>
              <a:buFontTx/>
              <a:buBlip>
                <a:blip r:embed="rId2"/>
              </a:buBlip>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2_Title with Subhead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bwMode="black">
          <a:noFill/>
          <a:ln w="9525">
            <a:noFill/>
            <a:miter lim="800000"/>
            <a:headEnd/>
            <a:tailEnd/>
          </a:ln>
          <a:effectLst/>
        </p:spPr>
        <p:txBody>
          <a:bodyPr vert="horz" wrap="square" lIns="0" tIns="45720" rIns="91440" bIns="45720" numCol="1" rtlCol="0" anchor="t" anchorCtr="0" compatLnSpc="1">
            <a:prstTxWarp prst="textNoShape">
              <a:avLst/>
            </a:prstTxWarp>
            <a:noAutofit/>
            <a:scene3d>
              <a:camera prst="orthographicFront"/>
              <a:lightRig rig="threePt" dir="t"/>
            </a:scene3d>
            <a:sp3d extrusionH="6350">
              <a:bevelT w="12700" h="25400" prst="coolSlant"/>
              <a:bevelB w="19050" h="19050"/>
              <a:extrusionClr>
                <a:schemeClr val="bg1"/>
              </a:extrusionClr>
            </a:sp3d>
          </a:bodyPr>
          <a:lstStyle>
            <a:lvl1pPr algn="l" defTabSz="914363" rtl="0" eaLnBrk="1" fontAlgn="base" latinLnBrk="0" hangingPunct="1">
              <a:lnSpc>
                <a:spcPct val="90000"/>
              </a:lnSpc>
              <a:spcBef>
                <a:spcPct val="0"/>
              </a:spcBef>
              <a:spcAft>
                <a:spcPct val="0"/>
              </a:spcAft>
              <a:buNone/>
              <a:defRPr lang="en-US" sz="3600" b="0" kern="1200" cap="none" spc="-125" baseline="0" dirty="0">
                <a:ln w="3175">
                  <a:noFill/>
                </a:ln>
                <a:solidFill>
                  <a:schemeClr val="bg1"/>
                </a:solidFill>
                <a:effectLst/>
                <a:latin typeface="+mj-lt"/>
                <a:ea typeface="+mj-ea"/>
                <a:cs typeface="+mj-cs"/>
              </a:defRPr>
            </a:lvl1pPr>
          </a:lstStyle>
          <a:p>
            <a:r>
              <a:rPr lang="en-US" dirty="0" smtClean="0"/>
              <a:t>Click to Edit Title Text</a:t>
            </a:r>
            <a:endParaRPr lang="en-US" dirty="0"/>
          </a:p>
        </p:txBody>
      </p:sp>
      <p:sp>
        <p:nvSpPr>
          <p:cNvPr id="3" name="Content Placeholder 2"/>
          <p:cNvSpPr>
            <a:spLocks noGrp="1"/>
          </p:cNvSpPr>
          <p:nvPr>
            <p:ph idx="1"/>
          </p:nvPr>
        </p:nvSpPr>
        <p:spPr bwMode="black">
          <a:xfrm>
            <a:off x="368300" y="1839915"/>
            <a:ext cx="8382000" cy="1742015"/>
          </a:xfrm>
        </p:spPr>
        <p:txBody>
          <a:bodyPr/>
          <a:lstStyle>
            <a:lvl1pPr>
              <a:lnSpc>
                <a:spcPct val="90000"/>
              </a:lnSpc>
              <a:defRPr sz="2800"/>
            </a:lvl1pPr>
            <a:lvl2pPr>
              <a:lnSpc>
                <a:spcPct val="90000"/>
              </a:lnSpc>
              <a:defRPr sz="2400"/>
            </a:lvl2pPr>
            <a:lvl3pPr>
              <a:lnSpc>
                <a:spcPct val="90000"/>
              </a:lnSpc>
              <a:defRPr sz="2000"/>
            </a:lvl3pPr>
            <a:lvl4pPr>
              <a:lnSpc>
                <a:spcPct val="90000"/>
              </a:lnSpc>
              <a:defRPr sz="1800"/>
            </a:lvl4pPr>
            <a:lvl5pPr>
              <a:lnSpc>
                <a:spcPct val="90000"/>
              </a:lnSpc>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2"/>
          <p:cNvSpPr>
            <a:spLocks noGrp="1"/>
          </p:cNvSpPr>
          <p:nvPr>
            <p:ph type="body" sz="quarter" idx="10" hasCustomPrompt="1"/>
          </p:nvPr>
        </p:nvSpPr>
        <p:spPr bwMode="black">
          <a:xfrm>
            <a:off x="561975" y="776170"/>
            <a:ext cx="8201026" cy="415498"/>
          </a:xfrm>
        </p:spPr>
        <p:txBody>
          <a:bodyPr vert="horz" wrap="square" lIns="0" tIns="0" rIns="91440" bIns="0" rtlCol="0">
            <a:spAutoFit/>
          </a:bodyPr>
          <a:lstStyle>
            <a:lvl1pPr marL="384939" indent="-384939" algn="l" defTabSz="914327" rtl="0" eaLnBrk="1" latinLnBrk="0" hangingPunct="1">
              <a:lnSpc>
                <a:spcPct val="90000"/>
              </a:lnSpc>
              <a:spcBef>
                <a:spcPct val="20000"/>
              </a:spcBef>
              <a:buFontTx/>
              <a:buNone/>
              <a:defRPr lang="en-US" sz="3000" b="0" kern="1200" baseline="0">
                <a:ln w="18415" cmpd="sng">
                  <a:noFill/>
                  <a:prstDash val="solid"/>
                </a:ln>
                <a:solidFill>
                  <a:srgbClr val="FFFFCC"/>
                </a:solidFill>
                <a:effectLst>
                  <a:outerShdw blurRad="60007" dist="310007" dir="7680000" sy="30000" kx="1300200" algn="ctr" rotWithShape="0">
                    <a:prstClr val="black">
                      <a:alpha val="32000"/>
                    </a:prstClr>
                  </a:outerShdw>
                </a:effectLst>
                <a:latin typeface="Arial Narrow" pitchFamily="34" charset="0"/>
                <a:ea typeface="+mn-ea"/>
                <a:cs typeface="+mn-cs"/>
              </a:defRPr>
            </a:lvl1pPr>
          </a:lstStyle>
          <a:p>
            <a:r>
              <a:rPr lang="en-US" dirty="0" smtClean="0">
                <a:effectLst>
                  <a:outerShdw blurRad="60007" dist="310007" dir="7680000" sy="30000" kx="1300200" algn="ctr" rotWithShape="0">
                    <a:prstClr val="black">
                      <a:alpha val="32000"/>
                    </a:prstClr>
                  </a:outerShdw>
                </a:effectLst>
              </a:rPr>
              <a:t>Click to edit subtitle text</a:t>
            </a:r>
            <a:endParaRPr>
              <a:effectLst>
                <a:outerShdw blurRad="60007" dist="310007" dir="7680000" sy="30000" kx="1300200" algn="ctr" rotWithShape="0">
                  <a:prstClr val="black">
                    <a:alpha val="32000"/>
                  </a:prstClr>
                </a:outerShdw>
              </a:effectLst>
            </a:endParaRPr>
          </a:p>
        </p:txBody>
      </p:sp>
    </p:spTree>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pic>
        <p:nvPicPr>
          <p:cNvPr id="5" name="Picture 4" descr="white-curve-bar.png"/>
          <p:cNvPicPr>
            <a:picLocks noChangeAspect="1"/>
          </p:cNvPicPr>
          <p:nvPr userDrawn="1"/>
        </p:nvPicPr>
        <p:blipFill>
          <a:blip r:embed="rId3"/>
          <a:srcRect/>
          <a:stretch>
            <a:fillRect/>
          </a:stretch>
        </p:blipFill>
        <p:spPr bwMode="auto">
          <a:xfrm>
            <a:off x="0" y="3433763"/>
            <a:ext cx="9144000" cy="1900237"/>
          </a:xfrm>
          <a:prstGeom prst="rect">
            <a:avLst/>
          </a:prstGeom>
          <a:noFill/>
          <a:ln w="9525">
            <a:noFill/>
            <a:miter lim="800000"/>
            <a:headEnd/>
            <a:tailEnd/>
          </a:ln>
        </p:spPr>
      </p:pic>
    </p:spTree>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3"/>
          <p:cNvSpPr/>
          <p:nvPr userDrawn="1"/>
        </p:nvSpPr>
        <p:spPr bwMode="auto">
          <a:xfrm>
            <a:off x="0" y="6019800"/>
            <a:ext cx="9144000" cy="381000"/>
          </a:xfrm>
          <a:prstGeom prst="rect">
            <a:avLst/>
          </a:prstGeom>
          <a:solidFill>
            <a:schemeClr val="bg1"/>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Tree>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09398"/>
          </a:xfrm>
        </p:spPr>
        <p:txBody>
          <a:bodyPr/>
          <a:lstStyle>
            <a:lvl1pPr>
              <a:defRPr sz="4400" baseline="0"/>
            </a:lvl1pPr>
          </a:lstStyle>
          <a:p>
            <a:r>
              <a:rPr lang="en-US" dirty="0" smtClean="0"/>
              <a:t>Click to edit Master title style</a:t>
            </a:r>
            <a:endParaRPr lang="en-US" dirty="0"/>
          </a:p>
        </p:txBody>
      </p:sp>
      <p:sp>
        <p:nvSpPr>
          <p:cNvPr id="3" name="Content Placeholder 2"/>
          <p:cNvSpPr>
            <a:spLocks noGrp="1"/>
          </p:cNvSpPr>
          <p:nvPr>
            <p:ph idx="1"/>
          </p:nvPr>
        </p:nvSpPr>
        <p:spPr>
          <a:xfrm>
            <a:off x="381000" y="1600200"/>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cSld name="NOTE layout - user must hide slide">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
        <p:txBody>
          <a:bodyPr/>
          <a:lstStyle>
            <a:lvl1pPr>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black">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bwMode="gray">
          <a:xfrm>
            <a:off x="1" y="6238877"/>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Calibr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cSld name="Hidden Slide">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
          <a:xfrm>
            <a:off x="382588" y="228600"/>
            <a:ext cx="8380412" cy="623248"/>
          </a:xfrm>
          <a:noFill/>
          <a:ln w="9525">
            <a:noFill/>
            <a:miter lim="800000"/>
            <a:headEnd/>
            <a:tailEnd/>
          </a:ln>
          <a:effectLst/>
        </p:spPr>
        <p:txBody>
          <a:bodyPr/>
          <a:lstStyle>
            <a:lvl1pPr algn="l" defTabSz="914363" rtl="0" eaLnBrk="1" fontAlgn="base" latinLnBrk="0" hangingPunct="1">
              <a:lnSpc>
                <a:spcPct val="90000"/>
              </a:lnSpc>
              <a:spcBef>
                <a:spcPct val="0"/>
              </a:spcBef>
              <a:spcAft>
                <a:spcPct val="0"/>
              </a:spcAft>
              <a:buNone/>
              <a:defRPr lang="en-US" sz="4000" b="0" kern="1200" cap="none" spc="-125" baseline="0" dirty="0">
                <a:ln w="3175">
                  <a:noFill/>
                </a:ln>
                <a:solidFill>
                  <a:schemeClr val="tx1"/>
                </a:solidFill>
                <a:effectLst/>
                <a:latin typeface="+mj-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bwMode="black">
          <a:xfrm>
            <a:off x="382588" y="1414464"/>
            <a:ext cx="8380412" cy="1844608"/>
          </a:xfrm>
        </p:spPr>
        <p:txBody>
          <a:bodyPr/>
          <a:lstStyle>
            <a:lvl1pPr>
              <a:spcBef>
                <a:spcPts val="1167"/>
              </a:spcBef>
              <a:buFontTx/>
              <a:buBlip>
                <a:blip r:embed="rId2"/>
              </a:buBlip>
              <a:defRPr sz="2400"/>
            </a:lvl1pPr>
            <a:lvl2pPr>
              <a:spcBef>
                <a:spcPts val="1083"/>
              </a:spcBef>
              <a:buFontTx/>
              <a:buBlip>
                <a:blip r:embed="rId2"/>
              </a:buBlip>
              <a:defRPr sz="2000"/>
            </a:lvl2pPr>
            <a:lvl3pPr>
              <a:spcBef>
                <a:spcPts val="1000"/>
              </a:spcBef>
              <a:buFontTx/>
              <a:buBlip>
                <a:blip r:embed="rId2"/>
              </a:buBlip>
              <a:defRPr sz="1800"/>
            </a:lvl3pPr>
            <a:lvl4pPr>
              <a:spcBef>
                <a:spcPts val="917"/>
              </a:spcBef>
              <a:buFontTx/>
              <a:buBlip>
                <a:blip r:embed="rId2"/>
              </a:buBlip>
              <a:defRPr sz="1600"/>
            </a:lvl4pPr>
            <a:lvl5pPr>
              <a:spcBef>
                <a:spcPts val="833"/>
              </a:spcBef>
              <a:buFontTx/>
              <a:buBlip>
                <a:blip r:embed="rId2"/>
              </a:buBlip>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cSld name="Light background developer co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Picture 7" descr="white-green code shape.png"/>
          <p:cNvPicPr>
            <a:picLocks noChangeAspect="1"/>
          </p:cNvPicPr>
          <p:nvPr/>
        </p:nvPicPr>
        <p:blipFill>
          <a:blip r:embed="rId3"/>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cSld name="Track Resource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Tree>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2_Title with Subhead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bwMode="black">
          <a:noFill/>
          <a:ln w="9525">
            <a:noFill/>
            <a:miter lim="800000"/>
            <a:headEnd/>
            <a:tailEnd/>
          </a:ln>
          <a:effectLst/>
        </p:spPr>
        <p:txBody>
          <a:bodyPr vert="horz" wrap="square" lIns="0" tIns="45720" rIns="91440" bIns="45720" numCol="1" rtlCol="0" anchor="t" anchorCtr="0" compatLnSpc="1">
            <a:prstTxWarp prst="textNoShape">
              <a:avLst/>
            </a:prstTxWarp>
            <a:noAutofit/>
            <a:scene3d>
              <a:camera prst="orthographicFront"/>
              <a:lightRig rig="threePt" dir="t"/>
            </a:scene3d>
            <a:sp3d extrusionH="6350">
              <a:bevelT w="12700" h="25400" prst="coolSlant"/>
              <a:bevelB w="19050" h="19050"/>
              <a:extrusionClr>
                <a:schemeClr val="bg1"/>
              </a:extrusionClr>
            </a:sp3d>
          </a:bodyPr>
          <a:lstStyle>
            <a:lvl1pPr algn="l" defTabSz="914363" rtl="0" eaLnBrk="1" fontAlgn="base" latinLnBrk="0" hangingPunct="1">
              <a:lnSpc>
                <a:spcPct val="90000"/>
              </a:lnSpc>
              <a:spcBef>
                <a:spcPct val="0"/>
              </a:spcBef>
              <a:spcAft>
                <a:spcPct val="0"/>
              </a:spcAft>
              <a:buNone/>
              <a:defRPr lang="en-US" sz="3600" b="0" kern="1200" cap="none" spc="-125" baseline="0" dirty="0">
                <a:ln w="3175">
                  <a:noFill/>
                </a:ln>
                <a:solidFill>
                  <a:schemeClr val="bg1"/>
                </a:solidFill>
                <a:effectLst/>
                <a:latin typeface="+mj-lt"/>
                <a:ea typeface="+mj-ea"/>
                <a:cs typeface="+mj-cs"/>
              </a:defRPr>
            </a:lvl1pPr>
          </a:lstStyle>
          <a:p>
            <a:r>
              <a:rPr lang="en-US" dirty="0" smtClean="0"/>
              <a:t>Click to Edit Title Text</a:t>
            </a:r>
            <a:endParaRPr lang="en-US" dirty="0"/>
          </a:p>
        </p:txBody>
      </p:sp>
      <p:sp>
        <p:nvSpPr>
          <p:cNvPr id="3" name="Content Placeholder 2"/>
          <p:cNvSpPr>
            <a:spLocks noGrp="1"/>
          </p:cNvSpPr>
          <p:nvPr>
            <p:ph idx="1"/>
          </p:nvPr>
        </p:nvSpPr>
        <p:spPr bwMode="black">
          <a:xfrm>
            <a:off x="368300" y="1839915"/>
            <a:ext cx="8382000" cy="1742015"/>
          </a:xfrm>
        </p:spPr>
        <p:txBody>
          <a:bodyPr/>
          <a:lstStyle>
            <a:lvl1pPr>
              <a:lnSpc>
                <a:spcPct val="90000"/>
              </a:lnSpc>
              <a:defRPr sz="2800"/>
            </a:lvl1pPr>
            <a:lvl2pPr>
              <a:lnSpc>
                <a:spcPct val="90000"/>
              </a:lnSpc>
              <a:defRPr sz="2400"/>
            </a:lvl2pPr>
            <a:lvl3pPr>
              <a:lnSpc>
                <a:spcPct val="90000"/>
              </a:lnSpc>
              <a:defRPr sz="2000"/>
            </a:lvl3pPr>
            <a:lvl4pPr>
              <a:lnSpc>
                <a:spcPct val="90000"/>
              </a:lnSpc>
              <a:defRPr sz="1800"/>
            </a:lvl4pPr>
            <a:lvl5pPr>
              <a:lnSpc>
                <a:spcPct val="90000"/>
              </a:lnSpc>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2"/>
          <p:cNvSpPr>
            <a:spLocks noGrp="1"/>
          </p:cNvSpPr>
          <p:nvPr>
            <p:ph type="body" sz="quarter" idx="10" hasCustomPrompt="1"/>
          </p:nvPr>
        </p:nvSpPr>
        <p:spPr bwMode="black">
          <a:xfrm>
            <a:off x="561975" y="776170"/>
            <a:ext cx="8201026" cy="415498"/>
          </a:xfrm>
        </p:spPr>
        <p:txBody>
          <a:bodyPr vert="horz" wrap="square" lIns="0" tIns="0" rIns="91440" bIns="0" rtlCol="0">
            <a:spAutoFit/>
          </a:bodyPr>
          <a:lstStyle>
            <a:lvl1pPr marL="384939" indent="-384939" algn="l" defTabSz="914327" rtl="0" eaLnBrk="1" latinLnBrk="0" hangingPunct="1">
              <a:lnSpc>
                <a:spcPct val="90000"/>
              </a:lnSpc>
              <a:spcBef>
                <a:spcPct val="20000"/>
              </a:spcBef>
              <a:buFontTx/>
              <a:buNone/>
              <a:defRPr lang="en-US" sz="3000" b="0" kern="1200" baseline="0">
                <a:ln w="18415" cmpd="sng">
                  <a:noFill/>
                  <a:prstDash val="solid"/>
                </a:ln>
                <a:solidFill>
                  <a:srgbClr val="FFFFCC"/>
                </a:solidFill>
                <a:effectLst>
                  <a:outerShdw blurRad="60007" dist="310007" dir="7680000" sy="30000" kx="1300200" algn="ctr" rotWithShape="0">
                    <a:prstClr val="black">
                      <a:alpha val="32000"/>
                    </a:prstClr>
                  </a:outerShdw>
                </a:effectLst>
                <a:latin typeface="Arial Narrow" pitchFamily="34" charset="0"/>
                <a:ea typeface="+mn-ea"/>
                <a:cs typeface="+mn-cs"/>
              </a:defRPr>
            </a:lvl1pPr>
          </a:lstStyle>
          <a:p>
            <a:r>
              <a:rPr lang="en-US" dirty="0" smtClean="0">
                <a:effectLst>
                  <a:outerShdw blurRad="60007" dist="310007" dir="7680000" sy="30000" kx="1300200" algn="ctr" rotWithShape="0">
                    <a:prstClr val="black">
                      <a:alpha val="32000"/>
                    </a:prstClr>
                  </a:outerShdw>
                </a:effectLst>
              </a:rPr>
              <a:t>Click to edit subtitle text</a:t>
            </a:r>
            <a:endParaRPr>
              <a:effectLst>
                <a:outerShdw blurRad="60007" dist="310007" dir="7680000" sy="30000" kx="1300200" algn="ctr" rotWithShape="0">
                  <a:prstClr val="black">
                    <a:alpha val="32000"/>
                  </a:prstClr>
                </a:outerShdw>
              </a:effectLst>
            </a:endParaRPr>
          </a:p>
        </p:txBody>
      </p:sp>
    </p:spTree>
  </p:cSld>
  <p:clrMapOvr>
    <a:masterClrMapping/>
  </p:clrMapOvr>
  <p:transitio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pic>
        <p:nvPicPr>
          <p:cNvPr id="5" name="Picture 4" descr="white-curve-bar.png"/>
          <p:cNvPicPr>
            <a:picLocks noChangeAspect="1"/>
          </p:cNvPicPr>
          <p:nvPr userDrawn="1"/>
        </p:nvPicPr>
        <p:blipFill>
          <a:blip r:embed="rId3"/>
          <a:srcRect/>
          <a:stretch>
            <a:fillRect/>
          </a:stretch>
        </p:blipFill>
        <p:spPr bwMode="auto">
          <a:xfrm>
            <a:off x="0" y="3433763"/>
            <a:ext cx="9144000" cy="1900237"/>
          </a:xfrm>
          <a:prstGeom prst="rect">
            <a:avLst/>
          </a:prstGeom>
          <a:noFill/>
          <a:ln w="9525">
            <a:noFill/>
            <a:miter lim="800000"/>
            <a:headEnd/>
            <a:tailEnd/>
          </a:ln>
        </p:spPr>
      </p:pic>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p:cSld name="NOTE layout - user must hide slide">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
        <p:txBody>
          <a:bodyPr/>
          <a:lstStyle>
            <a:lvl1pPr>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black">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bwMode="gray">
          <a:xfrm>
            <a:off x="1" y="6238877"/>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Calibr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cSld name="Light background developer co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Picture 7" descr="white-green code shape.png"/>
          <p:cNvPicPr>
            <a:picLocks noChangeAspect="1"/>
          </p:cNvPicPr>
          <p:nvPr/>
        </p:nvPicPr>
        <p:blipFill>
          <a:blip r:embed="rId3"/>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p:cSld name="Track Resource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Tree>
  </p:cSld>
  <p:clrMapOvr>
    <a:masterClrMapping/>
  </p:clrMapOvr>
  <p:transition>
    <p:fade/>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2_Title with Subhead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bwMode="black">
          <a:noFill/>
          <a:ln w="9525">
            <a:noFill/>
            <a:miter lim="800000"/>
            <a:headEnd/>
            <a:tailEnd/>
          </a:ln>
          <a:effectLst/>
        </p:spPr>
        <p:txBody>
          <a:bodyPr vert="horz" wrap="square" lIns="0" tIns="45720" rIns="91440" bIns="45720" numCol="1" rtlCol="0" anchor="t" anchorCtr="0" compatLnSpc="1">
            <a:prstTxWarp prst="textNoShape">
              <a:avLst/>
            </a:prstTxWarp>
            <a:noAutofit/>
            <a:scene3d>
              <a:camera prst="orthographicFront"/>
              <a:lightRig rig="threePt" dir="t"/>
            </a:scene3d>
            <a:sp3d extrusionH="6350">
              <a:bevelT w="12700" h="25400" prst="coolSlant"/>
              <a:bevelB w="19050" h="19050"/>
              <a:extrusionClr>
                <a:schemeClr val="bg1"/>
              </a:extrusionClr>
            </a:sp3d>
          </a:bodyPr>
          <a:lstStyle>
            <a:lvl1pPr algn="l" defTabSz="914363" rtl="0" eaLnBrk="1" fontAlgn="base" latinLnBrk="0" hangingPunct="1">
              <a:lnSpc>
                <a:spcPct val="90000"/>
              </a:lnSpc>
              <a:spcBef>
                <a:spcPct val="0"/>
              </a:spcBef>
              <a:spcAft>
                <a:spcPct val="0"/>
              </a:spcAft>
              <a:buNone/>
              <a:defRPr lang="en-US" sz="3600" b="0" kern="1200" cap="none" spc="-125" baseline="0" dirty="0">
                <a:ln w="3175">
                  <a:noFill/>
                </a:ln>
                <a:solidFill>
                  <a:schemeClr val="bg1"/>
                </a:solidFill>
                <a:effectLst/>
                <a:latin typeface="+mj-lt"/>
                <a:ea typeface="+mj-ea"/>
                <a:cs typeface="+mj-cs"/>
              </a:defRPr>
            </a:lvl1pPr>
          </a:lstStyle>
          <a:p>
            <a:r>
              <a:rPr lang="en-US" dirty="0" smtClean="0"/>
              <a:t>Click to Edit Title Text</a:t>
            </a:r>
            <a:endParaRPr lang="en-US" dirty="0"/>
          </a:p>
        </p:txBody>
      </p:sp>
      <p:sp>
        <p:nvSpPr>
          <p:cNvPr id="3" name="Content Placeholder 2"/>
          <p:cNvSpPr>
            <a:spLocks noGrp="1"/>
          </p:cNvSpPr>
          <p:nvPr>
            <p:ph idx="1"/>
          </p:nvPr>
        </p:nvSpPr>
        <p:spPr bwMode="black">
          <a:xfrm>
            <a:off x="368300" y="1839915"/>
            <a:ext cx="8382000" cy="1742015"/>
          </a:xfrm>
        </p:spPr>
        <p:txBody>
          <a:bodyPr/>
          <a:lstStyle>
            <a:lvl1pPr>
              <a:lnSpc>
                <a:spcPct val="90000"/>
              </a:lnSpc>
              <a:defRPr sz="2800"/>
            </a:lvl1pPr>
            <a:lvl2pPr>
              <a:lnSpc>
                <a:spcPct val="90000"/>
              </a:lnSpc>
              <a:defRPr sz="2400"/>
            </a:lvl2pPr>
            <a:lvl3pPr>
              <a:lnSpc>
                <a:spcPct val="90000"/>
              </a:lnSpc>
              <a:defRPr sz="2000"/>
            </a:lvl3pPr>
            <a:lvl4pPr>
              <a:lnSpc>
                <a:spcPct val="90000"/>
              </a:lnSpc>
              <a:defRPr sz="1800"/>
            </a:lvl4pPr>
            <a:lvl5pPr>
              <a:lnSpc>
                <a:spcPct val="90000"/>
              </a:lnSpc>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2"/>
          <p:cNvSpPr>
            <a:spLocks noGrp="1"/>
          </p:cNvSpPr>
          <p:nvPr>
            <p:ph type="body" sz="quarter" idx="10" hasCustomPrompt="1"/>
          </p:nvPr>
        </p:nvSpPr>
        <p:spPr bwMode="black">
          <a:xfrm>
            <a:off x="561975" y="776170"/>
            <a:ext cx="8201026" cy="415498"/>
          </a:xfrm>
        </p:spPr>
        <p:txBody>
          <a:bodyPr vert="horz" wrap="square" lIns="0" tIns="0" rIns="91440" bIns="0" rtlCol="0">
            <a:spAutoFit/>
          </a:bodyPr>
          <a:lstStyle>
            <a:lvl1pPr marL="384939" indent="-384939" algn="l" defTabSz="914327" rtl="0" eaLnBrk="1" latinLnBrk="0" hangingPunct="1">
              <a:lnSpc>
                <a:spcPct val="90000"/>
              </a:lnSpc>
              <a:spcBef>
                <a:spcPct val="20000"/>
              </a:spcBef>
              <a:buFontTx/>
              <a:buNone/>
              <a:defRPr lang="en-US" sz="3000" b="0" kern="1200" baseline="0">
                <a:ln w="18415" cmpd="sng">
                  <a:noFill/>
                  <a:prstDash val="solid"/>
                </a:ln>
                <a:solidFill>
                  <a:srgbClr val="FFFFCC"/>
                </a:solidFill>
                <a:effectLst>
                  <a:outerShdw blurRad="60007" dist="310007" dir="7680000" sy="30000" kx="1300200" algn="ctr" rotWithShape="0">
                    <a:prstClr val="black">
                      <a:alpha val="32000"/>
                    </a:prstClr>
                  </a:outerShdw>
                </a:effectLst>
                <a:latin typeface="Arial Narrow" pitchFamily="34" charset="0"/>
                <a:ea typeface="+mn-ea"/>
                <a:cs typeface="+mn-cs"/>
              </a:defRPr>
            </a:lvl1pPr>
          </a:lstStyle>
          <a:p>
            <a:r>
              <a:rPr lang="en-US" dirty="0" smtClean="0">
                <a:effectLst>
                  <a:outerShdw blurRad="60007" dist="310007" dir="7680000" sy="30000" kx="1300200" algn="ctr" rotWithShape="0">
                    <a:prstClr val="black">
                      <a:alpha val="32000"/>
                    </a:prstClr>
                  </a:outerShdw>
                </a:effectLst>
              </a:rPr>
              <a:t>Click to edit subtitle text</a:t>
            </a:r>
            <a:endParaRPr>
              <a:effectLst>
                <a:outerShdw blurRad="60007" dist="310007" dir="7680000" sy="30000" kx="1300200" algn="ctr" rotWithShape="0">
                  <a:prstClr val="black">
                    <a:alpha val="32000"/>
                  </a:prstClr>
                </a:outerShdw>
              </a:effectLst>
            </a:endParaRPr>
          </a:p>
        </p:txBody>
      </p:sp>
    </p:spTree>
  </p:cSld>
  <p:clrMapOvr>
    <a:masterClrMapping/>
  </p:clrMapOvr>
  <p:transition>
    <p:fade/>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3" name="Picture 2" descr="MS889_New_Efficiency_Insert_r02_v01.png"/>
          <p:cNvPicPr>
            <a:picLocks noChangeAspect="1"/>
          </p:cNvPicPr>
          <p:nvPr userDrawn="1"/>
        </p:nvPicPr>
        <p:blipFill>
          <a:blip r:embed="rId2"/>
          <a:stretch>
            <a:fillRect/>
          </a:stretch>
        </p:blipFill>
        <p:spPr>
          <a:xfrm>
            <a:off x="1143" y="0"/>
            <a:ext cx="9142856" cy="6857142"/>
          </a:xfrm>
          <a:prstGeom prst="rect">
            <a:avLst/>
          </a:prstGeom>
        </p:spPr>
      </p:pic>
    </p:spTree>
  </p:cSld>
  <p:clrMapOvr>
    <a:masterClrMapping/>
  </p:clrMapOvr>
  <p:transition>
    <p:fad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3" name="Picture 2" descr="MS889_New_Efficiency_Insert_r02_v01.png"/>
          <p:cNvPicPr>
            <a:picLocks noChangeAspect="1"/>
          </p:cNvPicPr>
          <p:nvPr/>
        </p:nvPicPr>
        <p:blipFill>
          <a:blip r:embed="rId2"/>
          <a:stretch>
            <a:fillRect/>
          </a:stretch>
        </p:blipFill>
        <p:spPr>
          <a:xfrm>
            <a:off x="1143" y="0"/>
            <a:ext cx="9142856" cy="6857142"/>
          </a:xfrm>
          <a:prstGeom prst="rect">
            <a:avLst/>
          </a:prstGeom>
        </p:spPr>
      </p:pic>
      <p:pic>
        <p:nvPicPr>
          <p:cNvPr id="4" name="Picture 3" descr="MS889_New_Efficiency_Insert_r02_v01.png"/>
          <p:cNvPicPr>
            <a:picLocks noChangeAspect="1"/>
          </p:cNvPicPr>
          <p:nvPr userDrawn="1"/>
        </p:nvPicPr>
        <p:blipFill>
          <a:blip r:embed="rId2"/>
          <a:stretch>
            <a:fillRect/>
          </a:stretch>
        </p:blipFill>
        <p:spPr>
          <a:xfrm>
            <a:off x="1143" y="0"/>
            <a:ext cx="9142856" cy="6857142"/>
          </a:xfrm>
          <a:prstGeom prst="rect">
            <a:avLst/>
          </a:prstGeom>
        </p:spPr>
      </p:pic>
    </p:spTree>
  </p:cSld>
  <p:clrMapOvr>
    <a:masterClrMapping/>
  </p:clrMapOvr>
  <p:transition>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12.xml"/><Relationship Id="rId4" Type="http://schemas.openxmlformats.org/officeDocument/2006/relationships/image" Target="../media/image7.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slideLayout" Target="../slideLayouts/slideLayout30.xml"/><Relationship Id="rId3" Type="http://schemas.openxmlformats.org/officeDocument/2006/relationships/slideLayout" Target="../slideLayouts/slideLayout15.xml"/><Relationship Id="rId21" Type="http://schemas.openxmlformats.org/officeDocument/2006/relationships/image" Target="../media/image8.png"/><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20" Type="http://schemas.openxmlformats.org/officeDocument/2006/relationships/theme" Target="../theme/theme3.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23" Type="http://schemas.openxmlformats.org/officeDocument/2006/relationships/image" Target="../media/image10.png"/><Relationship Id="rId10" Type="http://schemas.openxmlformats.org/officeDocument/2006/relationships/slideLayout" Target="../slideLayouts/slideLayout22.xml"/><Relationship Id="rId19" Type="http://schemas.openxmlformats.org/officeDocument/2006/relationships/slideLayout" Target="../slideLayouts/slideLayout31.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 Id="rId22" Type="http://schemas.openxmlformats.org/officeDocument/2006/relationships/image" Target="../media/image9.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9.xml"/><Relationship Id="rId13" Type="http://schemas.openxmlformats.org/officeDocument/2006/relationships/slideLayout" Target="../slideLayouts/slideLayout44.xml"/><Relationship Id="rId18" Type="http://schemas.openxmlformats.org/officeDocument/2006/relationships/image" Target="../media/image21.jpeg"/><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slideLayout" Target="../slideLayouts/slideLayout43.xml"/><Relationship Id="rId17" Type="http://schemas.openxmlformats.org/officeDocument/2006/relationships/theme" Target="../theme/theme4.xml"/><Relationship Id="rId2" Type="http://schemas.openxmlformats.org/officeDocument/2006/relationships/slideLayout" Target="../slideLayouts/slideLayout33.xml"/><Relationship Id="rId16" Type="http://schemas.openxmlformats.org/officeDocument/2006/relationships/slideLayout" Target="../slideLayouts/slideLayout47.xml"/><Relationship Id="rId20" Type="http://schemas.openxmlformats.org/officeDocument/2006/relationships/image" Target="../media/image23.png"/><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5" Type="http://schemas.openxmlformats.org/officeDocument/2006/relationships/slideLayout" Target="../slideLayouts/slideLayout46.xml"/><Relationship Id="rId10" Type="http://schemas.openxmlformats.org/officeDocument/2006/relationships/slideLayout" Target="../slideLayouts/slideLayout41.xml"/><Relationship Id="rId19" Type="http://schemas.openxmlformats.org/officeDocument/2006/relationships/image" Target="../media/image22.png"/><Relationship Id="rId4" Type="http://schemas.openxmlformats.org/officeDocument/2006/relationships/slideLayout" Target="../slideLayouts/slideLayout35.xml"/><Relationship Id="rId9" Type="http://schemas.openxmlformats.org/officeDocument/2006/relationships/slideLayout" Target="../slideLayouts/slideLayout40.xml"/><Relationship Id="rId14"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5.xml"/><Relationship Id="rId13" Type="http://schemas.openxmlformats.org/officeDocument/2006/relationships/slideLayout" Target="../slideLayouts/slideLayout60.xml"/><Relationship Id="rId18" Type="http://schemas.openxmlformats.org/officeDocument/2006/relationships/image" Target="../media/image21.jpeg"/><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slideLayout" Target="../slideLayouts/slideLayout59.xml"/><Relationship Id="rId17" Type="http://schemas.openxmlformats.org/officeDocument/2006/relationships/theme" Target="../theme/theme5.xml"/><Relationship Id="rId2" Type="http://schemas.openxmlformats.org/officeDocument/2006/relationships/slideLayout" Target="../slideLayouts/slideLayout49.xml"/><Relationship Id="rId16" Type="http://schemas.openxmlformats.org/officeDocument/2006/relationships/slideLayout" Target="../slideLayouts/slideLayout63.xml"/><Relationship Id="rId20" Type="http://schemas.openxmlformats.org/officeDocument/2006/relationships/image" Target="../media/image23.png"/><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5" Type="http://schemas.openxmlformats.org/officeDocument/2006/relationships/slideLayout" Target="../slideLayouts/slideLayout62.xml"/><Relationship Id="rId10" Type="http://schemas.openxmlformats.org/officeDocument/2006/relationships/slideLayout" Target="../slideLayouts/slideLayout57.xml"/><Relationship Id="rId19" Type="http://schemas.openxmlformats.org/officeDocument/2006/relationships/image" Target="../media/image22.png"/><Relationship Id="rId4" Type="http://schemas.openxmlformats.org/officeDocument/2006/relationships/slideLayout" Target="../slideLayouts/slideLayout51.xml"/><Relationship Id="rId9" Type="http://schemas.openxmlformats.org/officeDocument/2006/relationships/slideLayout" Target="../slideLayouts/slideLayout56.xml"/><Relationship Id="rId14" Type="http://schemas.openxmlformats.org/officeDocument/2006/relationships/slideLayout" Target="../slideLayouts/slideLayout61.xml"/></Relationships>
</file>

<file path=ppt/slideMasters/_rels/slideMaster6.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21.jpeg"/><Relationship Id="rId7" Type="http://schemas.openxmlformats.org/officeDocument/2006/relationships/image" Target="NULL"/><Relationship Id="rId2" Type="http://schemas.openxmlformats.org/officeDocument/2006/relationships/theme" Target="../theme/theme6.xml"/><Relationship Id="rId1" Type="http://schemas.openxmlformats.org/officeDocument/2006/relationships/slideLayout" Target="../slideLayouts/slideLayout64.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_rels/slideMaster7.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21.jpeg"/><Relationship Id="rId7" Type="http://schemas.openxmlformats.org/officeDocument/2006/relationships/image" Target="NULL"/><Relationship Id="rId2" Type="http://schemas.openxmlformats.org/officeDocument/2006/relationships/theme" Target="../theme/theme7.xml"/><Relationship Id="rId1" Type="http://schemas.openxmlformats.org/officeDocument/2006/relationships/slideLayout" Target="../slideLayouts/slideLayout65.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_rels/slideMaster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theme" Target="../theme/theme8.xml"/><Relationship Id="rId1" Type="http://schemas.openxmlformats.org/officeDocument/2006/relationships/slideLayout" Target="../slideLayouts/slideLayout66.xml"/><Relationship Id="rId5" Type="http://schemas.openxmlformats.org/officeDocument/2006/relationships/image" Target="../media/image23.png"/><Relationship Id="rId4" Type="http://schemas.openxmlformats.org/officeDocument/2006/relationships/image" Target="../media/image2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5162"/>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1027" name="Text Placeholder 2"/>
          <p:cNvSpPr>
            <a:spLocks noGrp="1"/>
          </p:cNvSpPr>
          <p:nvPr>
            <p:ph type="body" idx="1"/>
          </p:nvPr>
        </p:nvSpPr>
        <p:spPr bwMode="auto">
          <a:xfrm>
            <a:off x="381000" y="1412875"/>
            <a:ext cx="8382000" cy="2135188"/>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5" name="TextBox 4"/>
          <p:cNvSpPr txBox="1"/>
          <p:nvPr userDrawn="1"/>
        </p:nvSpPr>
        <p:spPr>
          <a:xfrm>
            <a:off x="3733694" y="6603672"/>
            <a:ext cx="1676613" cy="276999"/>
          </a:xfrm>
          <a:prstGeom prst="rect">
            <a:avLst/>
          </a:prstGeom>
          <a:noFill/>
        </p:spPr>
        <p:txBody>
          <a:bodyPr wrap="none">
            <a:spAutoFit/>
          </a:bodyPr>
          <a:lstStyle/>
          <a:p>
            <a:pPr>
              <a:defRPr/>
            </a:pPr>
            <a:r>
              <a:rPr lang="en-US" sz="1200" dirty="0">
                <a:gradFill>
                  <a:gsLst>
                    <a:gs pos="36000">
                      <a:schemeClr val="tx1"/>
                    </a:gs>
                    <a:gs pos="86000">
                      <a:schemeClr val="tx1"/>
                    </a:gs>
                  </a:gsLst>
                  <a:lin ang="5400000" scaled="0"/>
                </a:gradFill>
                <a:effectLst>
                  <a:outerShdw blurRad="38100" dist="38100" dir="2700000" algn="tl">
                    <a:srgbClr val="000000">
                      <a:alpha val="43137"/>
                    </a:srgbClr>
                  </a:outerShdw>
                </a:effectLst>
                <a:latin typeface="+mj-lt"/>
              </a:rPr>
              <a:t>Microsoft Confidential</a:t>
            </a:r>
          </a:p>
        </p:txBody>
      </p:sp>
    </p:spTree>
  </p:cSld>
  <p:clrMap bg1="dk1" tx1="lt1" bg2="dk2" tx2="lt2" accent1="accent1" accent2="accent2" accent3="accent3" accent4="accent4" accent5="accent5" accent6="accent6" hlink="hlink" folHlink="folHlink"/>
  <p:sldLayoutIdLst>
    <p:sldLayoutId id="2147483731" r:id="rId1"/>
    <p:sldLayoutId id="2147483732" r:id="rId2"/>
    <p:sldLayoutId id="2147483724" r:id="rId3"/>
    <p:sldLayoutId id="2147483725" r:id="rId4"/>
    <p:sldLayoutId id="2147483726" r:id="rId5"/>
    <p:sldLayoutId id="2147483727" r:id="rId6"/>
    <p:sldLayoutId id="2147483728" r:id="rId7"/>
    <p:sldLayoutId id="2147483729" r:id="rId8"/>
    <p:sldLayoutId id="2147483733" r:id="rId9"/>
    <p:sldLayoutId id="2147483734" r:id="rId10"/>
    <p:sldLayoutId id="2147483735" r:id="rId11"/>
  </p:sldLayoutIdLst>
  <p:transition>
    <p:fade/>
  </p:transition>
  <p:txStyles>
    <p:titleStyle>
      <a:lvl1pPr algn="l" defTabSz="912813" rtl="0" eaLnBrk="0" fontAlgn="base" hangingPunct="0">
        <a:lnSpc>
          <a:spcPct val="90000"/>
        </a:lnSpc>
        <a:spcBef>
          <a:spcPct val="0"/>
        </a:spcBef>
        <a:spcAft>
          <a:spcPct val="0"/>
        </a:spcAft>
        <a:defRPr lang="en-US" sz="4800" kern="1200" spc="-150" dirty="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vl2pPr algn="l" defTabSz="912813" rtl="0" eaLnBrk="0" fontAlgn="base" hangingPunct="0">
        <a:lnSpc>
          <a:spcPct val="90000"/>
        </a:lnSpc>
        <a:spcBef>
          <a:spcPct val="0"/>
        </a:spcBef>
        <a:spcAft>
          <a:spcPct val="0"/>
        </a:spcAft>
        <a:defRPr sz="4800">
          <a:solidFill>
            <a:schemeClr val="tx1"/>
          </a:solidFill>
          <a:latin typeface="Segoe"/>
          <a:cs typeface="Arial" charset="0"/>
        </a:defRPr>
      </a:lvl2pPr>
      <a:lvl3pPr algn="l" defTabSz="912813" rtl="0" eaLnBrk="0" fontAlgn="base" hangingPunct="0">
        <a:lnSpc>
          <a:spcPct val="90000"/>
        </a:lnSpc>
        <a:spcBef>
          <a:spcPct val="0"/>
        </a:spcBef>
        <a:spcAft>
          <a:spcPct val="0"/>
        </a:spcAft>
        <a:defRPr sz="4800">
          <a:solidFill>
            <a:schemeClr val="tx1"/>
          </a:solidFill>
          <a:latin typeface="Segoe"/>
          <a:cs typeface="Arial" charset="0"/>
        </a:defRPr>
      </a:lvl3pPr>
      <a:lvl4pPr algn="l" defTabSz="912813" rtl="0" eaLnBrk="0" fontAlgn="base" hangingPunct="0">
        <a:lnSpc>
          <a:spcPct val="90000"/>
        </a:lnSpc>
        <a:spcBef>
          <a:spcPct val="0"/>
        </a:spcBef>
        <a:spcAft>
          <a:spcPct val="0"/>
        </a:spcAft>
        <a:defRPr sz="4800">
          <a:solidFill>
            <a:schemeClr val="tx1"/>
          </a:solidFill>
          <a:latin typeface="Segoe"/>
          <a:cs typeface="Arial" charset="0"/>
        </a:defRPr>
      </a:lvl4pPr>
      <a:lvl5pPr algn="l" defTabSz="912813" rtl="0" eaLnBrk="0" fontAlgn="base" hangingPunct="0">
        <a:lnSpc>
          <a:spcPct val="90000"/>
        </a:lnSpc>
        <a:spcBef>
          <a:spcPct val="0"/>
        </a:spcBef>
        <a:spcAft>
          <a:spcPct val="0"/>
        </a:spcAft>
        <a:defRPr sz="4800">
          <a:solidFill>
            <a:schemeClr val="tx1"/>
          </a:solidFill>
          <a:latin typeface="Segoe"/>
          <a:cs typeface="Arial" charset="0"/>
        </a:defRPr>
      </a:lvl5pPr>
      <a:lvl6pPr marL="457200" algn="l" defTabSz="912813" rtl="0" eaLnBrk="1" fontAlgn="base" hangingPunct="1">
        <a:lnSpc>
          <a:spcPct val="90000"/>
        </a:lnSpc>
        <a:spcBef>
          <a:spcPct val="0"/>
        </a:spcBef>
        <a:spcAft>
          <a:spcPct val="0"/>
        </a:spcAft>
        <a:defRPr sz="4800">
          <a:solidFill>
            <a:schemeClr val="tx1"/>
          </a:solidFill>
          <a:latin typeface="Segoe"/>
          <a:cs typeface="Arial" charset="0"/>
        </a:defRPr>
      </a:lvl6pPr>
      <a:lvl7pPr marL="914400" algn="l" defTabSz="912813" rtl="0" eaLnBrk="1" fontAlgn="base" hangingPunct="1">
        <a:lnSpc>
          <a:spcPct val="90000"/>
        </a:lnSpc>
        <a:spcBef>
          <a:spcPct val="0"/>
        </a:spcBef>
        <a:spcAft>
          <a:spcPct val="0"/>
        </a:spcAft>
        <a:defRPr sz="4800">
          <a:solidFill>
            <a:schemeClr val="tx1"/>
          </a:solidFill>
          <a:latin typeface="Segoe"/>
          <a:cs typeface="Arial" charset="0"/>
        </a:defRPr>
      </a:lvl7pPr>
      <a:lvl8pPr marL="1371600" algn="l" defTabSz="912813" rtl="0" eaLnBrk="1" fontAlgn="base" hangingPunct="1">
        <a:lnSpc>
          <a:spcPct val="90000"/>
        </a:lnSpc>
        <a:spcBef>
          <a:spcPct val="0"/>
        </a:spcBef>
        <a:spcAft>
          <a:spcPct val="0"/>
        </a:spcAft>
        <a:defRPr sz="4800">
          <a:solidFill>
            <a:schemeClr val="tx1"/>
          </a:solidFill>
          <a:latin typeface="Segoe"/>
          <a:cs typeface="Arial" charset="0"/>
        </a:defRPr>
      </a:lvl8pPr>
      <a:lvl9pPr marL="1828800" algn="l" defTabSz="912813" rtl="0" eaLnBrk="1" fontAlgn="base" hangingPunct="1">
        <a:lnSpc>
          <a:spcPct val="90000"/>
        </a:lnSpc>
        <a:spcBef>
          <a:spcPct val="0"/>
        </a:spcBef>
        <a:spcAft>
          <a:spcPct val="0"/>
        </a:spcAft>
        <a:defRPr sz="4800">
          <a:solidFill>
            <a:schemeClr val="tx1"/>
          </a:solidFill>
          <a:latin typeface="Segoe"/>
          <a:cs typeface="Arial" charset="0"/>
        </a:defRPr>
      </a:lvl9pPr>
    </p:titleStyle>
    <p:bodyStyle>
      <a:lvl1pPr marL="461963" indent="-461963" algn="l" defTabSz="912813" rtl="0" eaLnBrk="0" fontAlgn="base" hangingPunct="0">
        <a:lnSpc>
          <a:spcPct val="90000"/>
        </a:lnSpc>
        <a:spcBef>
          <a:spcPct val="20000"/>
        </a:spcBef>
        <a:spcAft>
          <a:spcPct val="0"/>
        </a:spcAft>
        <a:buBlip>
          <a:blip r:embed="rId14"/>
        </a:buBlip>
        <a:defRPr sz="3200" kern="1200">
          <a:gradFill>
            <a:gsLst>
              <a:gs pos="50000">
                <a:schemeClr val="tx1"/>
              </a:gs>
              <a:gs pos="100000">
                <a:schemeClr val="tx1"/>
              </a:gs>
            </a:gsLst>
            <a:lin ang="5400000" scaled="0"/>
          </a:gradFill>
          <a:effectLst>
            <a:outerShdw blurRad="38100" dist="38100" dir="2700000" algn="tl">
              <a:srgbClr val="000000">
                <a:alpha val="43137"/>
              </a:srgbClr>
            </a:outerShdw>
          </a:effectLst>
          <a:latin typeface="+mn-lt"/>
          <a:ea typeface="+mn-ea"/>
          <a:cs typeface="+mn-cs"/>
        </a:defRPr>
      </a:lvl1pPr>
      <a:lvl2pPr marL="858838" indent="-396875" algn="l" defTabSz="912813" rtl="0" eaLnBrk="0" fontAlgn="base" hangingPunct="0">
        <a:lnSpc>
          <a:spcPct val="90000"/>
        </a:lnSpc>
        <a:spcBef>
          <a:spcPct val="20000"/>
        </a:spcBef>
        <a:spcAft>
          <a:spcPct val="0"/>
        </a:spcAft>
        <a:buBlip>
          <a:blip r:embed="rId14"/>
        </a:buBlip>
        <a:defRPr sz="2800" kern="1200">
          <a:gradFill>
            <a:gsLst>
              <a:gs pos="50000">
                <a:schemeClr val="tx1"/>
              </a:gs>
              <a:gs pos="100000">
                <a:schemeClr val="tx1"/>
              </a:gs>
            </a:gsLst>
            <a:lin ang="5400000" scaled="0"/>
          </a:gradFill>
          <a:effectLst>
            <a:outerShdw blurRad="38100" dist="38100" dir="2700000" algn="tl">
              <a:srgbClr val="000000">
                <a:alpha val="43137"/>
              </a:srgbClr>
            </a:outerShdw>
          </a:effectLst>
          <a:latin typeface="+mn-lt"/>
          <a:ea typeface="+mn-ea"/>
          <a:cs typeface="+mn-cs"/>
        </a:defRPr>
      </a:lvl2pPr>
      <a:lvl3pPr marL="1258888" indent="-400050" algn="l" defTabSz="912813" rtl="0" eaLnBrk="0" fontAlgn="base" hangingPunct="0">
        <a:lnSpc>
          <a:spcPct val="90000"/>
        </a:lnSpc>
        <a:spcBef>
          <a:spcPct val="20000"/>
        </a:spcBef>
        <a:spcAft>
          <a:spcPct val="0"/>
        </a:spcAft>
        <a:buBlip>
          <a:blip r:embed="rId14"/>
        </a:buBlip>
        <a:defRPr sz="2400" kern="1200">
          <a:gradFill>
            <a:gsLst>
              <a:gs pos="50000">
                <a:schemeClr val="tx1"/>
              </a:gs>
              <a:gs pos="100000">
                <a:schemeClr val="tx1"/>
              </a:gs>
            </a:gsLst>
            <a:lin ang="5400000" scaled="0"/>
          </a:gradFill>
          <a:effectLst>
            <a:outerShdw blurRad="38100" dist="38100" dir="2700000" algn="tl">
              <a:srgbClr val="000000">
                <a:alpha val="43137"/>
              </a:srgbClr>
            </a:outerShdw>
          </a:effectLst>
          <a:latin typeface="+mn-lt"/>
          <a:ea typeface="+mn-ea"/>
          <a:cs typeface="+mn-cs"/>
        </a:defRPr>
      </a:lvl3pPr>
      <a:lvl4pPr marL="1652588" indent="-393700" algn="l" defTabSz="912813" rtl="0" eaLnBrk="0" fontAlgn="base" hangingPunct="0">
        <a:lnSpc>
          <a:spcPct val="90000"/>
        </a:lnSpc>
        <a:spcBef>
          <a:spcPct val="20000"/>
        </a:spcBef>
        <a:spcAft>
          <a:spcPct val="0"/>
        </a:spcAft>
        <a:buBlip>
          <a:blip r:embed="rId14"/>
        </a:buBlip>
        <a:defRPr sz="2400" kern="1200">
          <a:gradFill>
            <a:gsLst>
              <a:gs pos="50000">
                <a:schemeClr val="tx1"/>
              </a:gs>
              <a:gs pos="100000">
                <a:schemeClr val="tx1"/>
              </a:gs>
            </a:gsLst>
            <a:lin ang="5400000" scaled="0"/>
          </a:gradFill>
          <a:effectLst>
            <a:outerShdw blurRad="38100" dist="38100" dir="2700000" algn="tl">
              <a:srgbClr val="000000">
                <a:alpha val="43137"/>
              </a:srgbClr>
            </a:outerShdw>
          </a:effectLst>
          <a:latin typeface="+mn-lt"/>
          <a:ea typeface="+mn-ea"/>
          <a:cs typeface="+mn-cs"/>
        </a:defRPr>
      </a:lvl4pPr>
      <a:lvl5pPr marL="2058988" indent="-406400" algn="l" defTabSz="912813" rtl="0" eaLnBrk="0" fontAlgn="base" hangingPunct="0">
        <a:lnSpc>
          <a:spcPct val="90000"/>
        </a:lnSpc>
        <a:spcBef>
          <a:spcPct val="20000"/>
        </a:spcBef>
        <a:spcAft>
          <a:spcPct val="0"/>
        </a:spcAft>
        <a:buBlip>
          <a:blip r:embed="rId14"/>
        </a:buBlip>
        <a:defRPr sz="2400" kern="1200">
          <a:gradFill>
            <a:gsLst>
              <a:gs pos="50000">
                <a:schemeClr val="tx1"/>
              </a:gs>
              <a:gs pos="100000">
                <a:schemeClr val="tx1"/>
              </a:gs>
            </a:gsLst>
            <a:lin ang="5400000" scaled="0"/>
          </a:gradFill>
          <a:effectLst>
            <a:outerShdw blurRad="38100" dist="38100" dir="2700000" algn="tl">
              <a:srgbClr val="000000">
                <a:alpha val="43137"/>
              </a:srgbClr>
            </a:outerShdw>
          </a:effectLst>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13314" name="Picture 3" descr="white rectangle.png"/>
          <p:cNvPicPr>
            <a:picLocks noChangeAspect="1"/>
          </p:cNvPicPr>
          <p:nvPr/>
        </p:nvPicPr>
        <p:blipFill>
          <a:blip r:embed="rId4"/>
          <a:srcRect b="10452"/>
          <a:stretch>
            <a:fillRect/>
          </a:stretch>
        </p:blipFill>
        <p:spPr bwMode="auto">
          <a:xfrm>
            <a:off x="0" y="1300163"/>
            <a:ext cx="9144000" cy="5557837"/>
          </a:xfrm>
          <a:prstGeom prst="rect">
            <a:avLst/>
          </a:prstGeom>
          <a:noFill/>
          <a:ln w="9525">
            <a:noFill/>
            <a:miter lim="800000"/>
            <a:headEnd/>
            <a:tailEnd/>
          </a:ln>
        </p:spPr>
      </p:pic>
      <p:sp>
        <p:nvSpPr>
          <p:cNvPr id="2" name="Title Placeholder 1"/>
          <p:cNvSpPr>
            <a:spLocks noGrp="1"/>
          </p:cNvSpPr>
          <p:nvPr>
            <p:ph type="title"/>
          </p:nvPr>
        </p:nvSpPr>
        <p:spPr>
          <a:xfrm>
            <a:off x="381000" y="230188"/>
            <a:ext cx="8382000" cy="665162"/>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13316" name="Text Placeholder 2"/>
          <p:cNvSpPr>
            <a:spLocks noGrp="1"/>
          </p:cNvSpPr>
          <p:nvPr>
            <p:ph type="body" idx="1"/>
          </p:nvPr>
        </p:nvSpPr>
        <p:spPr bwMode="auto">
          <a:xfrm>
            <a:off x="722313" y="1905000"/>
            <a:ext cx="8040687" cy="2108200"/>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730" r:id="rId1"/>
  </p:sldLayoutIdLst>
  <p:transition>
    <p:fade/>
  </p:transition>
  <p:txStyles>
    <p:titleStyle>
      <a:lvl1pPr algn="l" defTabSz="912813" rtl="0" eaLnBrk="0" fontAlgn="base" hangingPunct="0">
        <a:lnSpc>
          <a:spcPct val="90000"/>
        </a:lnSpc>
        <a:spcBef>
          <a:spcPct val="0"/>
        </a:spcBef>
        <a:spcAft>
          <a:spcPct val="0"/>
        </a:spcAft>
        <a:defRPr lang="en-US" sz="4800" kern="1200" spc="-125" dirty="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vl2pPr algn="l" defTabSz="912813" rtl="0" eaLnBrk="0" fontAlgn="base" hangingPunct="0">
        <a:lnSpc>
          <a:spcPct val="90000"/>
        </a:lnSpc>
        <a:spcBef>
          <a:spcPct val="0"/>
        </a:spcBef>
        <a:spcAft>
          <a:spcPct val="0"/>
        </a:spcAft>
        <a:defRPr sz="4800">
          <a:solidFill>
            <a:schemeClr val="tx1"/>
          </a:solidFill>
          <a:latin typeface="Segoe"/>
          <a:cs typeface="Arial" charset="0"/>
        </a:defRPr>
      </a:lvl2pPr>
      <a:lvl3pPr algn="l" defTabSz="912813" rtl="0" eaLnBrk="0" fontAlgn="base" hangingPunct="0">
        <a:lnSpc>
          <a:spcPct val="90000"/>
        </a:lnSpc>
        <a:spcBef>
          <a:spcPct val="0"/>
        </a:spcBef>
        <a:spcAft>
          <a:spcPct val="0"/>
        </a:spcAft>
        <a:defRPr sz="4800">
          <a:solidFill>
            <a:schemeClr val="tx1"/>
          </a:solidFill>
          <a:latin typeface="Segoe"/>
          <a:cs typeface="Arial" charset="0"/>
        </a:defRPr>
      </a:lvl3pPr>
      <a:lvl4pPr algn="l" defTabSz="912813" rtl="0" eaLnBrk="0" fontAlgn="base" hangingPunct="0">
        <a:lnSpc>
          <a:spcPct val="90000"/>
        </a:lnSpc>
        <a:spcBef>
          <a:spcPct val="0"/>
        </a:spcBef>
        <a:spcAft>
          <a:spcPct val="0"/>
        </a:spcAft>
        <a:defRPr sz="4800">
          <a:solidFill>
            <a:schemeClr val="tx1"/>
          </a:solidFill>
          <a:latin typeface="Segoe"/>
          <a:cs typeface="Arial" charset="0"/>
        </a:defRPr>
      </a:lvl4pPr>
      <a:lvl5pPr algn="l" defTabSz="912813" rtl="0" eaLnBrk="0" fontAlgn="base" hangingPunct="0">
        <a:lnSpc>
          <a:spcPct val="90000"/>
        </a:lnSpc>
        <a:spcBef>
          <a:spcPct val="0"/>
        </a:spcBef>
        <a:spcAft>
          <a:spcPct val="0"/>
        </a:spcAft>
        <a:defRPr sz="4800">
          <a:solidFill>
            <a:schemeClr val="tx1"/>
          </a:solidFill>
          <a:latin typeface="Segoe"/>
          <a:cs typeface="Arial" charset="0"/>
        </a:defRPr>
      </a:lvl5pPr>
      <a:lvl6pPr marL="457200" algn="l" defTabSz="912813" rtl="0" fontAlgn="base">
        <a:lnSpc>
          <a:spcPct val="90000"/>
        </a:lnSpc>
        <a:spcBef>
          <a:spcPct val="0"/>
        </a:spcBef>
        <a:spcAft>
          <a:spcPct val="0"/>
        </a:spcAft>
        <a:defRPr sz="4800">
          <a:solidFill>
            <a:schemeClr val="tx1"/>
          </a:solidFill>
          <a:latin typeface="Segoe"/>
          <a:cs typeface="Arial" charset="0"/>
        </a:defRPr>
      </a:lvl6pPr>
      <a:lvl7pPr marL="914400" algn="l" defTabSz="912813" rtl="0" fontAlgn="base">
        <a:lnSpc>
          <a:spcPct val="90000"/>
        </a:lnSpc>
        <a:spcBef>
          <a:spcPct val="0"/>
        </a:spcBef>
        <a:spcAft>
          <a:spcPct val="0"/>
        </a:spcAft>
        <a:defRPr sz="4800">
          <a:solidFill>
            <a:schemeClr val="tx1"/>
          </a:solidFill>
          <a:latin typeface="Segoe"/>
          <a:cs typeface="Arial" charset="0"/>
        </a:defRPr>
      </a:lvl7pPr>
      <a:lvl8pPr marL="1371600" algn="l" defTabSz="912813" rtl="0" fontAlgn="base">
        <a:lnSpc>
          <a:spcPct val="90000"/>
        </a:lnSpc>
        <a:spcBef>
          <a:spcPct val="0"/>
        </a:spcBef>
        <a:spcAft>
          <a:spcPct val="0"/>
        </a:spcAft>
        <a:defRPr sz="4800">
          <a:solidFill>
            <a:schemeClr val="tx1"/>
          </a:solidFill>
          <a:latin typeface="Segoe"/>
          <a:cs typeface="Arial" charset="0"/>
        </a:defRPr>
      </a:lvl8pPr>
      <a:lvl9pPr marL="1828800" algn="l" defTabSz="912813" rtl="0" fontAlgn="base">
        <a:lnSpc>
          <a:spcPct val="90000"/>
        </a:lnSpc>
        <a:spcBef>
          <a:spcPct val="0"/>
        </a:spcBef>
        <a:spcAft>
          <a:spcPct val="0"/>
        </a:spcAft>
        <a:defRPr sz="4800">
          <a:solidFill>
            <a:schemeClr val="tx1"/>
          </a:solidFill>
          <a:latin typeface="Segoe"/>
          <a:cs typeface="Arial" charset="0"/>
        </a:defRPr>
      </a:lvl9pPr>
    </p:titleStyle>
    <p:bodyStyle>
      <a:lvl1pPr marL="342900" indent="-342900" algn="l" defTabSz="912813" rtl="0" eaLnBrk="0" fontAlgn="base" hangingPunct="0">
        <a:lnSpc>
          <a:spcPct val="90000"/>
        </a:lnSpc>
        <a:spcBef>
          <a:spcPct val="20000"/>
        </a:spcBef>
        <a:spcAft>
          <a:spcPct val="0"/>
        </a:spcAft>
        <a:buFont typeface="Arial" charset="0"/>
        <a:defRPr sz="3000" b="1" kern="1200">
          <a:solidFill>
            <a:schemeClr val="tx1"/>
          </a:solidFill>
          <a:latin typeface="Courier New" pitchFamily="49" charset="0"/>
          <a:ea typeface="+mn-ea"/>
          <a:cs typeface="Courier New" pitchFamily="49" charset="0"/>
        </a:defRPr>
      </a:lvl1pPr>
      <a:lvl2pPr marL="384175" indent="-6350" algn="l" defTabSz="912813" rtl="0" eaLnBrk="0" fontAlgn="base" hangingPunct="0">
        <a:lnSpc>
          <a:spcPct val="90000"/>
        </a:lnSpc>
        <a:spcBef>
          <a:spcPct val="20000"/>
        </a:spcBef>
        <a:spcAft>
          <a:spcPct val="0"/>
        </a:spcAft>
        <a:buFont typeface="Arial" charset="0"/>
        <a:defRPr sz="2800" b="1" kern="1200">
          <a:solidFill>
            <a:schemeClr val="tx1"/>
          </a:solidFill>
          <a:latin typeface="Courier New" pitchFamily="49" charset="0"/>
          <a:ea typeface="+mn-ea"/>
          <a:cs typeface="Courier New" pitchFamily="49" charset="0"/>
        </a:defRPr>
      </a:lvl2pPr>
      <a:lvl3pPr marL="760413" indent="-6350" algn="l" defTabSz="912813" rtl="0" eaLnBrk="0" fontAlgn="base" hangingPunct="0">
        <a:lnSpc>
          <a:spcPct val="90000"/>
        </a:lnSpc>
        <a:spcBef>
          <a:spcPct val="20000"/>
        </a:spcBef>
        <a:spcAft>
          <a:spcPct val="0"/>
        </a:spcAft>
        <a:buFont typeface="Arial" charset="0"/>
        <a:defRPr sz="2400" b="1" kern="1200">
          <a:solidFill>
            <a:schemeClr val="tx1"/>
          </a:solidFill>
          <a:latin typeface="Courier New" pitchFamily="49" charset="0"/>
          <a:ea typeface="+mn-ea"/>
          <a:cs typeface="Courier New" pitchFamily="49" charset="0"/>
        </a:defRPr>
      </a:lvl3pPr>
      <a:lvl4pPr marL="1093788" indent="6350" algn="l" defTabSz="912813" rtl="0" eaLnBrk="0" fontAlgn="base" hangingPunct="0">
        <a:lnSpc>
          <a:spcPct val="90000"/>
        </a:lnSpc>
        <a:spcBef>
          <a:spcPct val="20000"/>
        </a:spcBef>
        <a:spcAft>
          <a:spcPct val="0"/>
        </a:spcAft>
        <a:buFont typeface="Arial" charset="0"/>
        <a:defRPr sz="2400" b="1" kern="1200">
          <a:solidFill>
            <a:schemeClr val="tx1"/>
          </a:solidFill>
          <a:latin typeface="Courier New" pitchFamily="49" charset="0"/>
          <a:ea typeface="+mn-ea"/>
          <a:cs typeface="Courier New" pitchFamily="49" charset="0"/>
        </a:defRPr>
      </a:lvl4pPr>
      <a:lvl5pPr marL="1425575" indent="403225" algn="l" defTabSz="912813" rtl="0" eaLnBrk="0" fontAlgn="base" hangingPunct="0">
        <a:lnSpc>
          <a:spcPct val="90000"/>
        </a:lnSpc>
        <a:spcBef>
          <a:spcPct val="20000"/>
        </a:spcBef>
        <a:spcAft>
          <a:spcPct val="0"/>
        </a:spcAft>
        <a:buFont typeface="Arial" charset="0"/>
        <a:defRPr sz="2400" b="1" kern="1200">
          <a:solidFill>
            <a:schemeClr val="tx1"/>
          </a:solidFill>
          <a:latin typeface="Courier New" pitchFamily="49" charset="0"/>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21">
            <a:lum/>
          </a:blip>
          <a:srcRect/>
          <a:stretch>
            <a:fillRect l="-1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7054" y="228600"/>
            <a:ext cx="8375946"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7054" y="1420814"/>
            <a:ext cx="8375946" cy="2128031"/>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4" name="Picture 3" descr="ContentForgroundOrange.png"/>
          <p:cNvPicPr>
            <a:picLocks noChangeAspect="1"/>
          </p:cNvPicPr>
          <p:nvPr/>
        </p:nvPicPr>
        <p:blipFill>
          <a:blip r:embed="rId22"/>
          <a:stretch>
            <a:fillRect/>
          </a:stretch>
        </p:blipFill>
        <p:spPr>
          <a:xfrm>
            <a:off x="0" y="0"/>
            <a:ext cx="9144000" cy="6858000"/>
          </a:xfrm>
          <a:prstGeom prst="rect">
            <a:avLst/>
          </a:prstGeom>
        </p:spPr>
      </p:pic>
      <p:pic>
        <p:nvPicPr>
          <p:cNvPr id="5" name="Picture 4" descr="ContentForgroundOrange.png"/>
          <p:cNvPicPr>
            <a:picLocks noChangeAspect="1"/>
          </p:cNvPicPr>
          <p:nvPr/>
        </p:nvPicPr>
        <p:blipFill>
          <a:blip r:embed="rId22"/>
          <a:stretch>
            <a:fillRect/>
          </a:stretch>
        </p:blipFill>
        <p:spPr>
          <a:xfrm>
            <a:off x="0" y="0"/>
            <a:ext cx="9144000" cy="6858000"/>
          </a:xfrm>
          <a:prstGeom prst="rect">
            <a:avLst/>
          </a:prstGeom>
        </p:spPr>
      </p:pic>
    </p:spTree>
  </p:cSld>
  <p:clrMap bg1="dk1" tx1="lt1" bg2="dk2" tx2="lt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 id="2147483748" r:id="rId12"/>
    <p:sldLayoutId id="2147483749" r:id="rId13"/>
    <p:sldLayoutId id="2147483750" r:id="rId14"/>
    <p:sldLayoutId id="2147483751" r:id="rId15"/>
    <p:sldLayoutId id="2147483752" r:id="rId16"/>
    <p:sldLayoutId id="2147483753" r:id="rId17"/>
    <p:sldLayoutId id="2147483755" r:id="rId18"/>
    <p:sldLayoutId id="2147483756" r:id="rId19"/>
  </p:sldLayoutIdLst>
  <p:transition>
    <p:fade/>
  </p:transition>
  <p:txStyles>
    <p:titleStyle>
      <a:lvl1pPr algn="l" defTabSz="914363" rtl="0" eaLnBrk="1" latinLnBrk="0" hangingPunct="1">
        <a:lnSpc>
          <a:spcPct val="90000"/>
        </a:lnSpc>
        <a:spcBef>
          <a:spcPct val="0"/>
        </a:spcBef>
        <a:buNone/>
        <a:defRPr lang="en-US" sz="4800" b="0" kern="1200" cap="none" spc="-100" baseline="0" dirty="0" smtClean="0">
          <a:ln w="3175">
            <a:noFill/>
          </a:ln>
          <a:solidFill>
            <a:schemeClr val="tx1"/>
          </a:solidFill>
          <a:effectLst/>
          <a:latin typeface="Calibri" pitchFamily="34" charset="0"/>
          <a:ea typeface="+mn-ea"/>
          <a:cs typeface="Arial" charset="0"/>
        </a:defRPr>
      </a:lvl1pPr>
    </p:titleStyle>
    <p:bodyStyle>
      <a:lvl1pPr marL="463550" indent="-463550" algn="l" defTabSz="914363" rtl="0" eaLnBrk="1" latinLnBrk="0" hangingPunct="1">
        <a:lnSpc>
          <a:spcPct val="90000"/>
        </a:lnSpc>
        <a:spcBef>
          <a:spcPct val="20000"/>
        </a:spcBef>
        <a:buSzPct val="120000"/>
        <a:buFontTx/>
        <a:buBlip>
          <a:blip r:embed="rId23"/>
        </a:buBlip>
        <a:defRPr sz="3200" kern="1200">
          <a:solidFill>
            <a:schemeClr val="tx1"/>
          </a:solidFill>
          <a:latin typeface="Calibri" pitchFamily="34" charset="0"/>
          <a:ea typeface="+mn-ea"/>
          <a:cs typeface="+mn-cs"/>
        </a:defRPr>
      </a:lvl1pPr>
      <a:lvl2pPr marL="833438" indent="-369888" algn="l" defTabSz="914363" rtl="0" eaLnBrk="1" latinLnBrk="0" hangingPunct="1">
        <a:lnSpc>
          <a:spcPct val="90000"/>
        </a:lnSpc>
        <a:spcBef>
          <a:spcPct val="20000"/>
        </a:spcBef>
        <a:buFontTx/>
        <a:buBlip>
          <a:blip r:embed="rId23"/>
        </a:buBlip>
        <a:defRPr sz="2800" kern="1200">
          <a:solidFill>
            <a:schemeClr val="tx1"/>
          </a:solidFill>
          <a:latin typeface="Calibri" pitchFamily="34" charset="0"/>
          <a:ea typeface="+mn-ea"/>
          <a:cs typeface="+mn-cs"/>
        </a:defRPr>
      </a:lvl2pPr>
      <a:lvl3pPr marL="1168400" indent="-346075" algn="l" defTabSz="914363" rtl="0" eaLnBrk="1" latinLnBrk="0" hangingPunct="1">
        <a:lnSpc>
          <a:spcPct val="90000"/>
        </a:lnSpc>
        <a:spcBef>
          <a:spcPct val="20000"/>
        </a:spcBef>
        <a:buFontTx/>
        <a:buBlip>
          <a:blip r:embed="rId23"/>
        </a:buBlip>
        <a:defRPr sz="2400" kern="1200">
          <a:solidFill>
            <a:schemeClr val="tx1"/>
          </a:solidFill>
          <a:latin typeface="Calibri" pitchFamily="34" charset="0"/>
          <a:ea typeface="+mn-ea"/>
          <a:cs typeface="+mn-cs"/>
        </a:defRPr>
      </a:lvl3pPr>
      <a:lvl4pPr marL="1516063" indent="-347663" algn="l" defTabSz="914363" rtl="0" eaLnBrk="1" latinLnBrk="0" hangingPunct="1">
        <a:lnSpc>
          <a:spcPct val="90000"/>
        </a:lnSpc>
        <a:spcBef>
          <a:spcPct val="20000"/>
        </a:spcBef>
        <a:buFontTx/>
        <a:buBlip>
          <a:blip r:embed="rId23"/>
        </a:buBlip>
        <a:defRPr sz="2400" kern="1200">
          <a:solidFill>
            <a:schemeClr val="tx1"/>
          </a:solidFill>
          <a:latin typeface="Calibri" pitchFamily="34" charset="0"/>
          <a:ea typeface="+mn-ea"/>
          <a:cs typeface="+mn-cs"/>
        </a:defRPr>
      </a:lvl4pPr>
      <a:lvl5pPr marL="1852613" indent="-325438" algn="l" defTabSz="914363" rtl="0" eaLnBrk="1" latinLnBrk="0" hangingPunct="1">
        <a:lnSpc>
          <a:spcPct val="90000"/>
        </a:lnSpc>
        <a:spcBef>
          <a:spcPct val="20000"/>
        </a:spcBef>
        <a:buFontTx/>
        <a:buBlip>
          <a:blip r:embed="rId23"/>
        </a:buBlip>
        <a:defRPr sz="2400" kern="1200">
          <a:solidFill>
            <a:schemeClr val="tx1"/>
          </a:solidFill>
          <a:latin typeface="Calibri" pitchFamily="34" charset="0"/>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 id="2147483769" r:id="rId12"/>
    <p:sldLayoutId id="2147483770" r:id="rId13"/>
    <p:sldLayoutId id="2147483771" r:id="rId14"/>
    <p:sldLayoutId id="2147483772" r:id="rId15"/>
    <p:sldLayoutId id="2147483774" r:id="rId16"/>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9"/>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20"/>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20"/>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0"/>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0"/>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76" r:id="rId1"/>
    <p:sldLayoutId id="2147483777" r:id="rId2"/>
    <p:sldLayoutId id="2147483778" r:id="rId3"/>
    <p:sldLayoutId id="2147483779" r:id="rId4"/>
    <p:sldLayoutId id="2147483780" r:id="rId5"/>
    <p:sldLayoutId id="2147483781" r:id="rId6"/>
    <p:sldLayoutId id="2147483782" r:id="rId7"/>
    <p:sldLayoutId id="2147483783" r:id="rId8"/>
    <p:sldLayoutId id="2147483784" r:id="rId9"/>
    <p:sldLayoutId id="2147483785" r:id="rId10"/>
    <p:sldLayoutId id="2147483786" r:id="rId11"/>
    <p:sldLayoutId id="2147483787" r:id="rId12"/>
    <p:sldLayoutId id="2147483788" r:id="rId13"/>
    <p:sldLayoutId id="2147483789" r:id="rId14"/>
    <p:sldLayoutId id="2147483790" r:id="rId15"/>
    <p:sldLayoutId id="2147483793" r:id="rId16"/>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9"/>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20"/>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20"/>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0"/>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0"/>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92"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95"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97"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7.xml"/></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8.xml"/><Relationship Id="rId1" Type="http://schemas.openxmlformats.org/officeDocument/2006/relationships/slideLayout" Target="../slideLayouts/slideLayout57.xml"/></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9.xml"/><Relationship Id="rId1" Type="http://schemas.openxmlformats.org/officeDocument/2006/relationships/slideLayout" Target="../slideLayouts/slideLayout5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7.xml"/></Relationships>
</file>

<file path=ppt/slides/_rels/slide2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7.xml"/><Relationship Id="rId1" Type="http://schemas.openxmlformats.org/officeDocument/2006/relationships/slideLayout" Target="../slideLayouts/slideLayout5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7.xml"/></Relationships>
</file>

<file path=ppt/slides/_rels/slide2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9.xml"/><Relationship Id="rId1" Type="http://schemas.openxmlformats.org/officeDocument/2006/relationships/slideLayout" Target="../slideLayouts/slideLayout5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1.xml"/></Relationships>
</file>

<file path=ppt/slides/_rels/slide30.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30.xml"/><Relationship Id="rId1" Type="http://schemas.openxmlformats.org/officeDocument/2006/relationships/slideLayout" Target="../slideLayouts/slideLayout5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57.xml"/></Relationships>
</file>

<file path=ppt/slides/_rels/slide34.xml.rels><?xml version="1.0" encoding="UTF-8" standalone="yes"?>
<Relationships xmlns="http://schemas.openxmlformats.org/package/2006/relationships"><Relationship Id="rId3" Type="http://schemas.openxmlformats.org/officeDocument/2006/relationships/hyperlink" Target="http://download.microsoft.com/download/7/d/0/7d0b5166-6a8a-418a-addd-95ee9b046994/GenevaBeta1_Whitepaper_Chappell.docx" TargetMode="External"/><Relationship Id="rId2" Type="http://schemas.openxmlformats.org/officeDocument/2006/relationships/notesSlide" Target="../notesSlides/notesSlide34.xml"/><Relationship Id="rId1" Type="http://schemas.openxmlformats.org/officeDocument/2006/relationships/slideLayout" Target="../slideLayouts/slideLayout57.xml"/></Relationships>
</file>

<file path=ppt/slides/_rels/slide35.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35.xml"/><Relationship Id="rId1" Type="http://schemas.openxmlformats.org/officeDocument/2006/relationships/slideLayout" Target="../slideLayouts/slideLayout57.xml"/></Relationships>
</file>

<file path=ppt/slides/_rels/slide3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6.xml"/><Relationship Id="rId1" Type="http://schemas.openxmlformats.org/officeDocument/2006/relationships/slideLayout" Target="../slideLayouts/slideLayout6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5.xml"/></Relationships>
</file>

<file path=ppt/slides/_rels/slide3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8.xml"/><Relationship Id="rId1" Type="http://schemas.openxmlformats.org/officeDocument/2006/relationships/slideLayout" Target="../slideLayouts/slideLayout5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ounded Rectangle 15"/>
          <p:cNvSpPr/>
          <p:nvPr/>
        </p:nvSpPr>
        <p:spPr bwMode="auto">
          <a:xfrm>
            <a:off x="2057400" y="1764268"/>
            <a:ext cx="4191000" cy="1828800"/>
          </a:xfrm>
          <a:prstGeom prst="roundRect">
            <a:avLst/>
          </a:prstGeom>
          <a:ln>
            <a:headEnd type="none" w="med" len="med"/>
            <a:tailEnd type="stealth" w="lg" len="lg"/>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14" name="Text Box 16"/>
          <p:cNvSpPr txBox="1">
            <a:spLocks noChangeArrowheads="1"/>
          </p:cNvSpPr>
          <p:nvPr/>
        </p:nvSpPr>
        <p:spPr bwMode="auto">
          <a:xfrm>
            <a:off x="2971800" y="1383268"/>
            <a:ext cx="2362200" cy="369332"/>
          </a:xfrm>
          <a:prstGeom prst="rect">
            <a:avLst/>
          </a:prstGeom>
          <a:noFill/>
          <a:ln w="19050" algn="ctr">
            <a:noFill/>
            <a:miter lim="800000"/>
            <a:headEnd/>
            <a:tailEnd type="none" w="lg" len="lg"/>
          </a:ln>
          <a:effectLst/>
        </p:spPr>
        <p:txBody>
          <a:bodyPr wrap="square">
            <a:spAutoFit/>
          </a:bodyPr>
          <a:lstStyle/>
          <a:p>
            <a:pPr algn="ctr"/>
            <a:r>
              <a:rPr lang="en-US" sz="1800" b="1" dirty="0">
                <a:latin typeface="Calibri" pitchFamily="34" charset="0"/>
              </a:rPr>
              <a:t>Identity </a:t>
            </a:r>
            <a:r>
              <a:rPr lang="en-US" sz="1800" b="1" dirty="0" smtClean="0">
                <a:latin typeface="Calibri" pitchFamily="34" charset="0"/>
              </a:rPr>
              <a:t>Provider</a:t>
            </a:r>
            <a:endParaRPr lang="en-US" sz="1800" b="1" dirty="0">
              <a:latin typeface="Calibri" pitchFamily="34" charset="0"/>
            </a:endParaRPr>
          </a:p>
        </p:txBody>
      </p:sp>
      <p:sp>
        <p:nvSpPr>
          <p:cNvPr id="17" name="Isosceles Triangle 50"/>
          <p:cNvSpPr>
            <a:spLocks noChangeArrowheads="1"/>
          </p:cNvSpPr>
          <p:nvPr/>
        </p:nvSpPr>
        <p:spPr bwMode="auto">
          <a:xfrm>
            <a:off x="2438400" y="2221468"/>
            <a:ext cx="1061358" cy="685800"/>
          </a:xfrm>
          <a:prstGeom prst="triangle">
            <a:avLst>
              <a:gd name="adj" fmla="val 52088"/>
            </a:avLst>
          </a:prstGeom>
          <a:gradFill rotWithShape="1">
            <a:gsLst>
              <a:gs pos="0">
                <a:srgbClr val="FFC000"/>
              </a:gs>
              <a:gs pos="100000">
                <a:srgbClr val="FF0000"/>
              </a:gs>
            </a:gsLst>
            <a:lin ang="2700000"/>
          </a:gradFill>
          <a:ln w="19050" algn="ctr">
            <a:noFill/>
            <a:round/>
            <a:headEnd/>
            <a:tailEnd type="stealth" w="lg" len="lg"/>
          </a:ln>
          <a:effectLst>
            <a:outerShdw blurRad="50800" dist="38100" dir="2700000" algn="tl" rotWithShape="0">
              <a:prstClr val="black">
                <a:alpha val="40000"/>
              </a:prstClr>
            </a:outerShdw>
          </a:effectLst>
          <a:scene3d>
            <a:camera prst="orthographicFront"/>
            <a:lightRig rig="threePt" dir="t"/>
          </a:scene3d>
          <a:sp3d>
            <a:bevelT w="152400" h="50800" prst="softRound"/>
          </a:sp3d>
        </p:spPr>
        <p:txBody>
          <a:bodyPr wrap="square" anchor="ctr">
            <a:noAutofit/>
          </a:bodyPr>
          <a:lstStyle/>
          <a:p>
            <a:pPr algn="ctr"/>
            <a:endParaRPr lang="en-US" sz="5200" dirty="0"/>
          </a:p>
        </p:txBody>
      </p:sp>
      <p:grpSp>
        <p:nvGrpSpPr>
          <p:cNvPr id="2" name="Group 51"/>
          <p:cNvGrpSpPr/>
          <p:nvPr/>
        </p:nvGrpSpPr>
        <p:grpSpPr>
          <a:xfrm>
            <a:off x="2761415" y="2368425"/>
            <a:ext cx="461316" cy="431788"/>
            <a:chOff x="4343400" y="301242"/>
            <a:chExt cx="837965" cy="738857"/>
          </a:xfrm>
        </p:grpSpPr>
        <p:sp>
          <p:nvSpPr>
            <p:cNvPr id="19" name="Line 7"/>
            <p:cNvSpPr>
              <a:spLocks noChangeShapeType="1"/>
            </p:cNvSpPr>
            <p:nvPr/>
          </p:nvSpPr>
          <p:spPr bwMode="auto">
            <a:xfrm>
              <a:off x="4770807" y="377442"/>
              <a:ext cx="236309" cy="287901"/>
            </a:xfrm>
            <a:prstGeom prst="line">
              <a:avLst/>
            </a:prstGeom>
            <a:noFill/>
            <a:ln w="25400">
              <a:solidFill>
                <a:schemeClr val="tx1"/>
              </a:solidFill>
              <a:round/>
              <a:headEnd type="none" w="sm" len="sm"/>
              <a:tailEnd type="none" w="sm" len="sm"/>
            </a:ln>
            <a:effectLst/>
          </p:spPr>
          <p:txBody>
            <a:bodyPr wrap="none" anchor="ctr"/>
            <a:lstStyle/>
            <a:p>
              <a:pPr algn="ctr"/>
              <a:endParaRPr lang="en-US" sz="1000"/>
            </a:p>
          </p:txBody>
        </p:sp>
        <p:sp>
          <p:nvSpPr>
            <p:cNvPr id="20" name="Line 11"/>
            <p:cNvSpPr>
              <a:spLocks noChangeShapeType="1"/>
            </p:cNvSpPr>
            <p:nvPr/>
          </p:nvSpPr>
          <p:spPr bwMode="auto">
            <a:xfrm>
              <a:off x="4534257" y="674290"/>
              <a:ext cx="152400" cy="304800"/>
            </a:xfrm>
            <a:prstGeom prst="line">
              <a:avLst/>
            </a:prstGeom>
            <a:noFill/>
            <a:ln w="25400">
              <a:solidFill>
                <a:schemeClr val="tx1"/>
              </a:solidFill>
              <a:round/>
              <a:headEnd type="none" w="sm" len="sm"/>
              <a:tailEnd type="none" w="sm" len="sm"/>
            </a:ln>
            <a:effectLst/>
          </p:spPr>
          <p:txBody>
            <a:bodyPr wrap="none" anchor="ctr"/>
            <a:lstStyle/>
            <a:p>
              <a:pPr algn="ctr"/>
              <a:endParaRPr lang="en-US" sz="1000"/>
            </a:p>
          </p:txBody>
        </p:sp>
        <p:sp>
          <p:nvSpPr>
            <p:cNvPr id="21" name="Line 24"/>
            <p:cNvSpPr>
              <a:spLocks noChangeShapeType="1"/>
            </p:cNvSpPr>
            <p:nvPr/>
          </p:nvSpPr>
          <p:spPr bwMode="auto">
            <a:xfrm flipH="1">
              <a:off x="4530345" y="377442"/>
              <a:ext cx="240462" cy="291459"/>
            </a:xfrm>
            <a:prstGeom prst="line">
              <a:avLst/>
            </a:prstGeom>
            <a:noFill/>
            <a:ln w="25400">
              <a:solidFill>
                <a:schemeClr val="tx1"/>
              </a:solidFill>
              <a:round/>
              <a:headEnd type="none" w="sm" len="sm"/>
              <a:tailEnd type="none" w="sm" len="sm"/>
            </a:ln>
            <a:effectLst/>
          </p:spPr>
          <p:txBody>
            <a:bodyPr wrap="none" anchor="ctr"/>
            <a:lstStyle/>
            <a:p>
              <a:pPr algn="ctr"/>
              <a:endParaRPr lang="en-US" sz="1000"/>
            </a:p>
          </p:txBody>
        </p:sp>
        <p:sp>
          <p:nvSpPr>
            <p:cNvPr id="22" name="Rectangle 21"/>
            <p:cNvSpPr>
              <a:spLocks noChangeArrowheads="1"/>
            </p:cNvSpPr>
            <p:nvPr/>
          </p:nvSpPr>
          <p:spPr bwMode="auto">
            <a:xfrm>
              <a:off x="4705281" y="301242"/>
              <a:ext cx="136497" cy="136497"/>
            </a:xfrm>
            <a:prstGeom prst="rect">
              <a:avLst/>
            </a:prstGeom>
            <a:gradFill rotWithShape="0">
              <a:gsLst>
                <a:gs pos="0">
                  <a:schemeClr val="hlink"/>
                </a:gs>
                <a:gs pos="100000">
                  <a:schemeClr val="hlink">
                    <a:gamma/>
                    <a:shade val="69804"/>
                    <a:invGamma/>
                  </a:schemeClr>
                </a:gs>
              </a:gsLst>
              <a:path path="shape">
                <a:fillToRect l="50000" t="50000" r="50000" b="50000"/>
              </a:path>
            </a:gra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endParaRPr lang="en-US" sz="1000"/>
            </a:p>
          </p:txBody>
        </p:sp>
        <p:sp>
          <p:nvSpPr>
            <p:cNvPr id="23" name="Line 34"/>
            <p:cNvSpPr>
              <a:spLocks noChangeShapeType="1"/>
            </p:cNvSpPr>
            <p:nvPr/>
          </p:nvSpPr>
          <p:spPr bwMode="auto">
            <a:xfrm flipH="1">
              <a:off x="4381856" y="674290"/>
              <a:ext cx="152400" cy="304800"/>
            </a:xfrm>
            <a:prstGeom prst="line">
              <a:avLst/>
            </a:prstGeom>
            <a:noFill/>
            <a:ln w="25400">
              <a:solidFill>
                <a:schemeClr val="tx1"/>
              </a:solidFill>
              <a:round/>
              <a:headEnd type="none" w="sm" len="sm"/>
              <a:tailEnd type="none" w="sm" len="sm"/>
            </a:ln>
            <a:effectLst/>
          </p:spPr>
          <p:txBody>
            <a:bodyPr wrap="none" anchor="ctr"/>
            <a:lstStyle/>
            <a:p>
              <a:pPr algn="ctr"/>
              <a:endParaRPr lang="en-US" sz="1000"/>
            </a:p>
          </p:txBody>
        </p:sp>
        <p:sp>
          <p:nvSpPr>
            <p:cNvPr id="24" name="Rectangle 23"/>
            <p:cNvSpPr>
              <a:spLocks noChangeArrowheads="1"/>
            </p:cNvSpPr>
            <p:nvPr/>
          </p:nvSpPr>
          <p:spPr bwMode="auto">
            <a:xfrm>
              <a:off x="4466007" y="606042"/>
              <a:ext cx="136497" cy="136497"/>
            </a:xfrm>
            <a:prstGeom prst="rect">
              <a:avLst/>
            </a:prstGeom>
            <a:gradFill rotWithShape="0">
              <a:gsLst>
                <a:gs pos="0">
                  <a:schemeClr val="hlink"/>
                </a:gs>
                <a:gs pos="100000">
                  <a:schemeClr val="hlink">
                    <a:gamma/>
                    <a:shade val="69804"/>
                    <a:invGamma/>
                  </a:schemeClr>
                </a:gs>
              </a:gsLst>
              <a:path path="shape">
                <a:fillToRect l="50000" t="50000" r="50000" b="50000"/>
              </a:path>
            </a:gra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endParaRPr lang="en-US" sz="1000"/>
            </a:p>
          </p:txBody>
        </p:sp>
        <p:sp>
          <p:nvSpPr>
            <p:cNvPr id="25" name="Rectangle 24"/>
            <p:cNvSpPr>
              <a:spLocks noChangeArrowheads="1"/>
            </p:cNvSpPr>
            <p:nvPr/>
          </p:nvSpPr>
          <p:spPr bwMode="auto">
            <a:xfrm>
              <a:off x="4587668" y="902890"/>
              <a:ext cx="136497" cy="136497"/>
            </a:xfrm>
            <a:prstGeom prst="rect">
              <a:avLst/>
            </a:prstGeom>
            <a:gradFill rotWithShape="0">
              <a:gsLst>
                <a:gs pos="0">
                  <a:srgbClr val="E6DCAC"/>
                </a:gs>
                <a:gs pos="12000">
                  <a:srgbClr val="E6D78A"/>
                </a:gs>
                <a:gs pos="30000">
                  <a:srgbClr val="C7AC4C"/>
                </a:gs>
                <a:gs pos="45000">
                  <a:srgbClr val="E6D78A"/>
                </a:gs>
                <a:gs pos="77000">
                  <a:srgbClr val="C7AC4C"/>
                </a:gs>
                <a:gs pos="100000">
                  <a:srgbClr val="E6DCAC"/>
                </a:gs>
              </a:gsLst>
              <a:lin ang="2700000" scaled="1"/>
            </a:gra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endParaRPr lang="en-US" sz="1000"/>
            </a:p>
          </p:txBody>
        </p:sp>
        <p:sp>
          <p:nvSpPr>
            <p:cNvPr id="26" name="Rectangle 25"/>
            <p:cNvSpPr>
              <a:spLocks noChangeArrowheads="1"/>
            </p:cNvSpPr>
            <p:nvPr/>
          </p:nvSpPr>
          <p:spPr bwMode="auto">
            <a:xfrm>
              <a:off x="4343400" y="903602"/>
              <a:ext cx="136497" cy="136497"/>
            </a:xfrm>
            <a:prstGeom prst="rect">
              <a:avLst/>
            </a:prstGeom>
            <a:gradFill rotWithShape="0">
              <a:gsLst>
                <a:gs pos="0">
                  <a:srgbClr val="E6DCAC"/>
                </a:gs>
                <a:gs pos="12000">
                  <a:srgbClr val="E6D78A"/>
                </a:gs>
                <a:gs pos="30000">
                  <a:srgbClr val="C7AC4C"/>
                </a:gs>
                <a:gs pos="45000">
                  <a:srgbClr val="E6D78A"/>
                </a:gs>
                <a:gs pos="77000">
                  <a:srgbClr val="C7AC4C"/>
                </a:gs>
                <a:gs pos="100000">
                  <a:srgbClr val="E6DCAC"/>
                </a:gs>
              </a:gsLst>
              <a:lin ang="2700000" scaled="1"/>
            </a:gra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endParaRPr lang="en-US" sz="1000"/>
            </a:p>
          </p:txBody>
        </p:sp>
        <p:sp>
          <p:nvSpPr>
            <p:cNvPr id="27" name="Line 11"/>
            <p:cNvSpPr>
              <a:spLocks noChangeShapeType="1"/>
            </p:cNvSpPr>
            <p:nvPr/>
          </p:nvSpPr>
          <p:spPr bwMode="auto">
            <a:xfrm>
              <a:off x="4991457" y="674290"/>
              <a:ext cx="152400" cy="304800"/>
            </a:xfrm>
            <a:prstGeom prst="line">
              <a:avLst/>
            </a:prstGeom>
            <a:noFill/>
            <a:ln w="25400">
              <a:solidFill>
                <a:schemeClr val="tx1"/>
              </a:solidFill>
              <a:round/>
              <a:headEnd type="none" w="sm" len="sm"/>
              <a:tailEnd type="none" w="sm" len="sm"/>
            </a:ln>
            <a:effectLst/>
          </p:spPr>
          <p:txBody>
            <a:bodyPr wrap="none" anchor="ctr"/>
            <a:lstStyle/>
            <a:p>
              <a:pPr algn="ctr"/>
              <a:endParaRPr lang="en-US" sz="1000"/>
            </a:p>
          </p:txBody>
        </p:sp>
        <p:sp>
          <p:nvSpPr>
            <p:cNvPr id="28" name="Line 34"/>
            <p:cNvSpPr>
              <a:spLocks noChangeShapeType="1"/>
            </p:cNvSpPr>
            <p:nvPr/>
          </p:nvSpPr>
          <p:spPr bwMode="auto">
            <a:xfrm flipH="1">
              <a:off x="4839056" y="674290"/>
              <a:ext cx="152400" cy="304800"/>
            </a:xfrm>
            <a:prstGeom prst="line">
              <a:avLst/>
            </a:prstGeom>
            <a:noFill/>
            <a:ln w="25400">
              <a:solidFill>
                <a:schemeClr val="tx1"/>
              </a:solidFill>
              <a:round/>
              <a:headEnd type="none" w="sm" len="sm"/>
              <a:tailEnd type="none" w="sm" len="sm"/>
            </a:ln>
            <a:effectLst/>
          </p:spPr>
          <p:txBody>
            <a:bodyPr wrap="none" anchor="ctr"/>
            <a:lstStyle/>
            <a:p>
              <a:pPr algn="ctr"/>
              <a:endParaRPr lang="en-US" sz="1000"/>
            </a:p>
          </p:txBody>
        </p:sp>
        <p:sp>
          <p:nvSpPr>
            <p:cNvPr id="29" name="Rectangle 28"/>
            <p:cNvSpPr>
              <a:spLocks noChangeArrowheads="1"/>
            </p:cNvSpPr>
            <p:nvPr/>
          </p:nvSpPr>
          <p:spPr bwMode="auto">
            <a:xfrm>
              <a:off x="4923207" y="606042"/>
              <a:ext cx="136497" cy="136497"/>
            </a:xfrm>
            <a:prstGeom prst="rect">
              <a:avLst/>
            </a:prstGeom>
            <a:gradFill rotWithShape="0">
              <a:gsLst>
                <a:gs pos="0">
                  <a:schemeClr val="hlink"/>
                </a:gs>
                <a:gs pos="100000">
                  <a:schemeClr val="hlink">
                    <a:gamma/>
                    <a:shade val="69804"/>
                    <a:invGamma/>
                  </a:schemeClr>
                </a:gs>
              </a:gsLst>
              <a:path path="shape">
                <a:fillToRect l="50000" t="50000" r="50000" b="50000"/>
              </a:path>
            </a:gra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endParaRPr lang="en-US" sz="1000"/>
            </a:p>
          </p:txBody>
        </p:sp>
        <p:sp>
          <p:nvSpPr>
            <p:cNvPr id="30" name="Rectangle 29"/>
            <p:cNvSpPr>
              <a:spLocks noChangeArrowheads="1"/>
            </p:cNvSpPr>
            <p:nvPr/>
          </p:nvSpPr>
          <p:spPr bwMode="auto">
            <a:xfrm>
              <a:off x="5044868" y="902890"/>
              <a:ext cx="136497" cy="136497"/>
            </a:xfrm>
            <a:prstGeom prst="rect">
              <a:avLst/>
            </a:prstGeom>
            <a:gradFill rotWithShape="0">
              <a:gsLst>
                <a:gs pos="0">
                  <a:srgbClr val="E6DCAC"/>
                </a:gs>
                <a:gs pos="12000">
                  <a:srgbClr val="E6D78A"/>
                </a:gs>
                <a:gs pos="30000">
                  <a:srgbClr val="C7AC4C"/>
                </a:gs>
                <a:gs pos="45000">
                  <a:srgbClr val="E6D78A"/>
                </a:gs>
                <a:gs pos="77000">
                  <a:srgbClr val="C7AC4C"/>
                </a:gs>
                <a:gs pos="100000">
                  <a:srgbClr val="E6DCAC"/>
                </a:gs>
              </a:gsLst>
              <a:lin ang="2700000" scaled="1"/>
            </a:gra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endParaRPr lang="en-US" sz="1000"/>
            </a:p>
          </p:txBody>
        </p:sp>
        <p:sp>
          <p:nvSpPr>
            <p:cNvPr id="31" name="Rectangle 30"/>
            <p:cNvSpPr>
              <a:spLocks noChangeArrowheads="1"/>
            </p:cNvSpPr>
            <p:nvPr/>
          </p:nvSpPr>
          <p:spPr bwMode="auto">
            <a:xfrm>
              <a:off x="4800600" y="903602"/>
              <a:ext cx="136497" cy="136497"/>
            </a:xfrm>
            <a:prstGeom prst="rect">
              <a:avLst/>
            </a:prstGeom>
            <a:gradFill rotWithShape="0">
              <a:gsLst>
                <a:gs pos="0">
                  <a:srgbClr val="E6DCAC"/>
                </a:gs>
                <a:gs pos="12000">
                  <a:srgbClr val="E6D78A"/>
                </a:gs>
                <a:gs pos="30000">
                  <a:srgbClr val="C7AC4C"/>
                </a:gs>
                <a:gs pos="45000">
                  <a:srgbClr val="E6D78A"/>
                </a:gs>
                <a:gs pos="77000">
                  <a:srgbClr val="C7AC4C"/>
                </a:gs>
                <a:gs pos="100000">
                  <a:srgbClr val="E6DCAC"/>
                </a:gs>
              </a:gsLst>
              <a:lin ang="2700000" scaled="1"/>
            </a:gra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endParaRPr lang="en-US" sz="1000"/>
            </a:p>
          </p:txBody>
        </p:sp>
      </p:grpSp>
      <p:sp>
        <p:nvSpPr>
          <p:cNvPr id="33" name="Text Box 16"/>
          <p:cNvSpPr txBox="1">
            <a:spLocks noChangeArrowheads="1"/>
          </p:cNvSpPr>
          <p:nvPr/>
        </p:nvSpPr>
        <p:spPr bwMode="auto">
          <a:xfrm>
            <a:off x="2057400" y="2907268"/>
            <a:ext cx="1905000" cy="646331"/>
          </a:xfrm>
          <a:prstGeom prst="rect">
            <a:avLst/>
          </a:prstGeom>
          <a:noFill/>
          <a:ln w="19050" algn="ctr">
            <a:noFill/>
            <a:miter lim="800000"/>
            <a:headEnd/>
            <a:tailEnd type="none" w="lg" len="lg"/>
          </a:ln>
          <a:effectLst/>
        </p:spPr>
        <p:txBody>
          <a:bodyPr wrap="square">
            <a:spAutoFit/>
          </a:bodyPr>
          <a:lstStyle/>
          <a:p>
            <a:pPr algn="ctr"/>
            <a:r>
              <a:rPr lang="en-US" sz="1800" b="1" dirty="0" smtClean="0">
                <a:latin typeface="Calibri" pitchFamily="34" charset="0"/>
              </a:rPr>
              <a:t>Account/ Attribute Store</a:t>
            </a:r>
            <a:endParaRPr lang="en-US" sz="1800" b="1" dirty="0">
              <a:latin typeface="Calibri" pitchFamily="34" charset="0"/>
            </a:endParaRPr>
          </a:p>
        </p:txBody>
      </p:sp>
      <p:sp>
        <p:nvSpPr>
          <p:cNvPr id="13" name="AutoShape 4"/>
          <p:cNvSpPr>
            <a:spLocks noChangeArrowheads="1"/>
          </p:cNvSpPr>
          <p:nvPr/>
        </p:nvSpPr>
        <p:spPr bwMode="auto">
          <a:xfrm>
            <a:off x="3962400" y="2297668"/>
            <a:ext cx="2209800" cy="776287"/>
          </a:xfrm>
          <a:prstGeom prst="hexagon">
            <a:avLst>
              <a:gd name="adj" fmla="val 37500"/>
              <a:gd name="vf" fmla="val 115470"/>
            </a:avLst>
          </a:prstGeom>
          <a:ln>
            <a:headEnd/>
            <a:tailEnd type="none" w="lg" len="lg"/>
          </a:ln>
        </p:spPr>
        <p:style>
          <a:lnRef idx="0">
            <a:schemeClr val="accent2"/>
          </a:lnRef>
          <a:fillRef idx="3">
            <a:schemeClr val="accent2"/>
          </a:fillRef>
          <a:effectRef idx="3">
            <a:schemeClr val="accent2"/>
          </a:effectRef>
          <a:fontRef idx="minor">
            <a:schemeClr val="lt1"/>
          </a:fontRef>
        </p:style>
        <p:txBody>
          <a:bodyPr anchor="ctr">
            <a:noAutofit/>
          </a:bodyPr>
          <a:lstStyle/>
          <a:p>
            <a:pPr algn="ctr"/>
            <a:endParaRPr lang="en-US"/>
          </a:p>
        </p:txBody>
      </p:sp>
      <p:sp>
        <p:nvSpPr>
          <p:cNvPr id="15" name="Text Box 16"/>
          <p:cNvSpPr txBox="1">
            <a:spLocks noChangeArrowheads="1"/>
          </p:cNvSpPr>
          <p:nvPr/>
        </p:nvSpPr>
        <p:spPr bwMode="auto">
          <a:xfrm>
            <a:off x="4114800" y="2373868"/>
            <a:ext cx="1905000" cy="646331"/>
          </a:xfrm>
          <a:prstGeom prst="rect">
            <a:avLst/>
          </a:prstGeom>
          <a:noFill/>
          <a:ln w="19050" algn="ctr">
            <a:noFill/>
            <a:miter lim="800000"/>
            <a:headEnd/>
            <a:tailEnd type="none" w="lg" len="lg"/>
          </a:ln>
          <a:effectLst/>
        </p:spPr>
        <p:txBody>
          <a:bodyPr wrap="square">
            <a:spAutoFit/>
          </a:bodyPr>
          <a:lstStyle/>
          <a:p>
            <a:pPr algn="ctr"/>
            <a:r>
              <a:rPr lang="en-US" sz="1800" b="1" dirty="0" smtClean="0">
                <a:latin typeface="Calibri" pitchFamily="34" charset="0"/>
              </a:rPr>
              <a:t>Security Token Service (STS)</a:t>
            </a:r>
            <a:endParaRPr lang="en-US" sz="1800" b="1" dirty="0">
              <a:latin typeface="Calibri" pitchFamily="34" charset="0"/>
            </a:endParaRPr>
          </a:p>
        </p:txBody>
      </p:sp>
      <p:grpSp>
        <p:nvGrpSpPr>
          <p:cNvPr id="56" name="Group 55"/>
          <p:cNvGrpSpPr/>
          <p:nvPr/>
        </p:nvGrpSpPr>
        <p:grpSpPr>
          <a:xfrm>
            <a:off x="2971800" y="1840468"/>
            <a:ext cx="1371600" cy="753035"/>
            <a:chOff x="2971800" y="1840468"/>
            <a:chExt cx="1371600" cy="753035"/>
          </a:xfrm>
        </p:grpSpPr>
        <p:sp>
          <p:nvSpPr>
            <p:cNvPr id="32" name="Text Box 28"/>
            <p:cNvSpPr txBox="1">
              <a:spLocks noChangeArrowheads="1"/>
            </p:cNvSpPr>
            <p:nvPr/>
          </p:nvSpPr>
          <p:spPr bwMode="auto">
            <a:xfrm>
              <a:off x="2971800" y="1840468"/>
              <a:ext cx="1371600" cy="523220"/>
            </a:xfrm>
            <a:prstGeom prst="rect">
              <a:avLst/>
            </a:prstGeom>
            <a:noFill/>
            <a:ln w="19050" algn="ctr">
              <a:noFill/>
              <a:miter lim="800000"/>
              <a:headEnd/>
              <a:tailEnd type="none" w="lg" len="lg"/>
            </a:ln>
            <a:effectLst/>
          </p:spPr>
          <p:txBody>
            <a:bodyPr wrap="square">
              <a:spAutoFit/>
            </a:bodyPr>
            <a:lstStyle/>
            <a:p>
              <a:pPr algn="ctr"/>
              <a:r>
                <a:rPr lang="en-US" sz="1400" i="1" dirty="0" smtClean="0">
                  <a:latin typeface="Calibri" pitchFamily="34" charset="0"/>
                </a:rPr>
                <a:t>2) Get information</a:t>
              </a:r>
              <a:endParaRPr lang="en-US" sz="1400" i="1" dirty="0">
                <a:latin typeface="Calibri" pitchFamily="34" charset="0"/>
              </a:endParaRPr>
            </a:p>
          </p:txBody>
        </p:sp>
        <p:sp>
          <p:nvSpPr>
            <p:cNvPr id="37" name="Freeform 36"/>
            <p:cNvSpPr/>
            <p:nvPr/>
          </p:nvSpPr>
          <p:spPr>
            <a:xfrm>
              <a:off x="3254188" y="2370880"/>
              <a:ext cx="770965" cy="222623"/>
            </a:xfrm>
            <a:custGeom>
              <a:avLst/>
              <a:gdLst>
                <a:gd name="connsiteX0" fmla="*/ 0 w 770965"/>
                <a:gd name="connsiteY0" fmla="*/ 222623 h 222623"/>
                <a:gd name="connsiteX1" fmla="*/ 394447 w 770965"/>
                <a:gd name="connsiteY1" fmla="*/ 7470 h 222623"/>
                <a:gd name="connsiteX2" fmla="*/ 770965 w 770965"/>
                <a:gd name="connsiteY2" fmla="*/ 177800 h 222623"/>
              </a:gdLst>
              <a:ahLst/>
              <a:cxnLst>
                <a:cxn ang="0">
                  <a:pos x="connsiteX0" y="connsiteY0"/>
                </a:cxn>
                <a:cxn ang="0">
                  <a:pos x="connsiteX1" y="connsiteY1"/>
                </a:cxn>
                <a:cxn ang="0">
                  <a:pos x="connsiteX2" y="connsiteY2"/>
                </a:cxn>
              </a:cxnLst>
              <a:rect l="l" t="t" r="r" b="b"/>
              <a:pathLst>
                <a:path w="770965" h="222623">
                  <a:moveTo>
                    <a:pt x="0" y="222623"/>
                  </a:moveTo>
                  <a:cubicBezTo>
                    <a:pt x="132976" y="118781"/>
                    <a:pt x="265953" y="14940"/>
                    <a:pt x="394447" y="7470"/>
                  </a:cubicBezTo>
                  <a:cubicBezTo>
                    <a:pt x="522941" y="0"/>
                    <a:pt x="646953" y="88900"/>
                    <a:pt x="770965" y="177800"/>
                  </a:cubicBezTo>
                </a:path>
              </a:pathLst>
            </a:custGeom>
            <a:ln w="15875">
              <a:solidFill>
                <a:schemeClr val="tx1"/>
              </a:solidFill>
              <a:headEnd type="stealth" w="lg" len="lg"/>
              <a:tailEnd type="non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55" name="Group 54"/>
          <p:cNvGrpSpPr/>
          <p:nvPr/>
        </p:nvGrpSpPr>
        <p:grpSpPr>
          <a:xfrm>
            <a:off x="3581400" y="3059668"/>
            <a:ext cx="1447800" cy="2133600"/>
            <a:chOff x="3581400" y="3059668"/>
            <a:chExt cx="1447800" cy="2133600"/>
          </a:xfrm>
        </p:grpSpPr>
        <p:sp>
          <p:nvSpPr>
            <p:cNvPr id="45" name="Freeform 44"/>
            <p:cNvSpPr/>
            <p:nvPr/>
          </p:nvSpPr>
          <p:spPr>
            <a:xfrm flipH="1">
              <a:off x="4267200" y="3059668"/>
              <a:ext cx="376718" cy="2133600"/>
            </a:xfrm>
            <a:custGeom>
              <a:avLst/>
              <a:gdLst>
                <a:gd name="connsiteX0" fmla="*/ 0 w 376718"/>
                <a:gd name="connsiteY0" fmla="*/ 2321959 h 2321959"/>
                <a:gd name="connsiteX1" fmla="*/ 369869 w 376718"/>
                <a:gd name="connsiteY1" fmla="*/ 1068512 h 2321959"/>
                <a:gd name="connsiteX2" fmla="*/ 41096 w 376718"/>
                <a:gd name="connsiteY2" fmla="*/ 0 h 2321959"/>
              </a:gdLst>
              <a:ahLst/>
              <a:cxnLst>
                <a:cxn ang="0">
                  <a:pos x="connsiteX0" y="connsiteY0"/>
                </a:cxn>
                <a:cxn ang="0">
                  <a:pos x="connsiteX1" y="connsiteY1"/>
                </a:cxn>
                <a:cxn ang="0">
                  <a:pos x="connsiteX2" y="connsiteY2"/>
                </a:cxn>
              </a:cxnLst>
              <a:rect l="l" t="t" r="r" b="b"/>
              <a:pathLst>
                <a:path w="376718" h="2321959">
                  <a:moveTo>
                    <a:pt x="0" y="2321959"/>
                  </a:moveTo>
                  <a:cubicBezTo>
                    <a:pt x="181510" y="1888732"/>
                    <a:pt x="363020" y="1455505"/>
                    <a:pt x="369869" y="1068512"/>
                  </a:cubicBezTo>
                  <a:cubicBezTo>
                    <a:pt x="376718" y="681519"/>
                    <a:pt x="208907" y="340759"/>
                    <a:pt x="41096" y="0"/>
                  </a:cubicBezTo>
                </a:path>
              </a:pathLst>
            </a:custGeom>
            <a:ln w="15875">
              <a:solidFill>
                <a:schemeClr val="tx1"/>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useBgFill="1">
          <p:nvSpPr>
            <p:cNvPr id="46" name="Text Box 25"/>
            <p:cNvSpPr txBox="1">
              <a:spLocks noChangeArrowheads="1"/>
            </p:cNvSpPr>
            <p:nvPr/>
          </p:nvSpPr>
          <p:spPr bwMode="auto">
            <a:xfrm>
              <a:off x="3581400" y="4050268"/>
              <a:ext cx="1447800" cy="738664"/>
            </a:xfrm>
            <a:prstGeom prst="rect">
              <a:avLst/>
            </a:prstGeom>
            <a:ln w="19050" algn="ctr">
              <a:noFill/>
              <a:miter lim="800000"/>
              <a:headEnd/>
              <a:tailEnd type="none" w="lg" len="lg"/>
            </a:ln>
            <a:effectLst/>
          </p:spPr>
          <p:txBody>
            <a:bodyPr wrap="square">
              <a:spAutoFit/>
            </a:bodyPr>
            <a:lstStyle/>
            <a:p>
              <a:pPr algn="ctr"/>
              <a:r>
                <a:rPr lang="en-US" sz="1400" i="1" dirty="0">
                  <a:latin typeface="Calibri" pitchFamily="34" charset="0"/>
                </a:rPr>
                <a:t>1) </a:t>
              </a:r>
              <a:r>
                <a:rPr lang="en-US" sz="1400" i="1" dirty="0" smtClean="0">
                  <a:latin typeface="Calibri" pitchFamily="34" charset="0"/>
                </a:rPr>
                <a:t>Authenticate user and request token</a:t>
              </a:r>
              <a:endParaRPr lang="en-US" sz="1400" i="1" dirty="0">
                <a:latin typeface="Calibri" pitchFamily="34" charset="0"/>
              </a:endParaRPr>
            </a:p>
          </p:txBody>
        </p:sp>
      </p:grpSp>
      <p:grpSp>
        <p:nvGrpSpPr>
          <p:cNvPr id="57" name="Group 56"/>
          <p:cNvGrpSpPr/>
          <p:nvPr/>
        </p:nvGrpSpPr>
        <p:grpSpPr>
          <a:xfrm>
            <a:off x="5333999" y="3059668"/>
            <a:ext cx="1447801" cy="2174000"/>
            <a:chOff x="5333999" y="3059668"/>
            <a:chExt cx="1447801" cy="2174000"/>
          </a:xfrm>
        </p:grpSpPr>
        <p:sp>
          <p:nvSpPr>
            <p:cNvPr id="47" name="Freeform 46"/>
            <p:cNvSpPr/>
            <p:nvPr/>
          </p:nvSpPr>
          <p:spPr>
            <a:xfrm>
              <a:off x="5679897" y="3059668"/>
              <a:ext cx="376718" cy="2174000"/>
            </a:xfrm>
            <a:custGeom>
              <a:avLst/>
              <a:gdLst>
                <a:gd name="connsiteX0" fmla="*/ 0 w 376718"/>
                <a:gd name="connsiteY0" fmla="*/ 2321959 h 2321959"/>
                <a:gd name="connsiteX1" fmla="*/ 369869 w 376718"/>
                <a:gd name="connsiteY1" fmla="*/ 1068512 h 2321959"/>
                <a:gd name="connsiteX2" fmla="*/ 41096 w 376718"/>
                <a:gd name="connsiteY2" fmla="*/ 0 h 2321959"/>
              </a:gdLst>
              <a:ahLst/>
              <a:cxnLst>
                <a:cxn ang="0">
                  <a:pos x="connsiteX0" y="connsiteY0"/>
                </a:cxn>
                <a:cxn ang="0">
                  <a:pos x="connsiteX1" y="connsiteY1"/>
                </a:cxn>
                <a:cxn ang="0">
                  <a:pos x="connsiteX2" y="connsiteY2"/>
                </a:cxn>
              </a:cxnLst>
              <a:rect l="l" t="t" r="r" b="b"/>
              <a:pathLst>
                <a:path w="376718" h="2321959">
                  <a:moveTo>
                    <a:pt x="0" y="2321959"/>
                  </a:moveTo>
                  <a:cubicBezTo>
                    <a:pt x="181510" y="1888732"/>
                    <a:pt x="363020" y="1455505"/>
                    <a:pt x="369869" y="1068512"/>
                  </a:cubicBezTo>
                  <a:cubicBezTo>
                    <a:pt x="376718" y="681519"/>
                    <a:pt x="208907" y="340759"/>
                    <a:pt x="41096" y="0"/>
                  </a:cubicBezTo>
                </a:path>
              </a:pathLst>
            </a:custGeom>
            <a:ln w="15875">
              <a:solidFill>
                <a:schemeClr val="tx1"/>
              </a:solidFill>
              <a:headEnd type="stealth" w="lg" len="lg"/>
              <a:tailEnd type="non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useBgFill="1">
          <p:nvSpPr>
            <p:cNvPr id="48" name="Text Box 25"/>
            <p:cNvSpPr txBox="1">
              <a:spLocks noChangeArrowheads="1"/>
            </p:cNvSpPr>
            <p:nvPr/>
          </p:nvSpPr>
          <p:spPr bwMode="auto">
            <a:xfrm>
              <a:off x="5334000" y="3680154"/>
              <a:ext cx="1447800" cy="523220"/>
            </a:xfrm>
            <a:prstGeom prst="rect">
              <a:avLst/>
            </a:prstGeom>
            <a:ln w="19050" algn="ctr">
              <a:noFill/>
              <a:miter lim="800000"/>
              <a:headEnd/>
              <a:tailEnd type="none" w="lg" len="lg"/>
            </a:ln>
            <a:effectLst/>
          </p:spPr>
          <p:txBody>
            <a:bodyPr wrap="square">
              <a:spAutoFit/>
            </a:bodyPr>
            <a:lstStyle/>
            <a:p>
              <a:pPr algn="ctr"/>
              <a:r>
                <a:rPr lang="en-US" sz="1400" i="1" dirty="0" smtClean="0">
                  <a:latin typeface="Calibri" pitchFamily="34" charset="0"/>
                </a:rPr>
                <a:t>3) Create and return token</a:t>
              </a:r>
              <a:endParaRPr lang="en-US" sz="1400" i="1" dirty="0">
                <a:latin typeface="Calibri" pitchFamily="34" charset="0"/>
              </a:endParaRPr>
            </a:p>
          </p:txBody>
        </p:sp>
        <p:grpSp>
          <p:nvGrpSpPr>
            <p:cNvPr id="54" name="Group 53"/>
            <p:cNvGrpSpPr/>
            <p:nvPr/>
          </p:nvGrpSpPr>
          <p:grpSpPr>
            <a:xfrm>
              <a:off x="5333999" y="4355068"/>
              <a:ext cx="1066801" cy="609600"/>
              <a:chOff x="5257799" y="4191000"/>
              <a:chExt cx="1066801" cy="609600"/>
            </a:xfrm>
          </p:grpSpPr>
          <p:sp>
            <p:nvSpPr>
              <p:cNvPr id="39" name="Rectangle 42"/>
              <p:cNvSpPr>
                <a:spLocks noChangeArrowheads="1"/>
              </p:cNvSpPr>
              <p:nvPr/>
            </p:nvSpPr>
            <p:spPr bwMode="auto">
              <a:xfrm>
                <a:off x="5257800" y="4191000"/>
                <a:ext cx="1066800" cy="609600"/>
              </a:xfrm>
              <a:prstGeom prst="rect">
                <a:avLst/>
              </a:prstGeom>
              <a:ln>
                <a:headEnd/>
                <a:tailEnd type="none" w="lg" len="lg"/>
              </a:ln>
            </p:spPr>
            <p:style>
              <a:lnRef idx="0">
                <a:schemeClr val="accent3"/>
              </a:lnRef>
              <a:fillRef idx="3">
                <a:schemeClr val="accent3"/>
              </a:fillRef>
              <a:effectRef idx="3">
                <a:schemeClr val="accent3"/>
              </a:effectRef>
              <a:fontRef idx="minor">
                <a:schemeClr val="lt1"/>
              </a:fontRef>
            </p:style>
            <p:txBody>
              <a:bodyPr wrap="square">
                <a:noAutofit/>
              </a:bodyPr>
              <a:lstStyle/>
              <a:p>
                <a:pPr algn="ctr"/>
                <a:endParaRPr lang="en-US"/>
              </a:p>
            </p:txBody>
          </p:sp>
          <p:grpSp>
            <p:nvGrpSpPr>
              <p:cNvPr id="53" name="Group 52"/>
              <p:cNvGrpSpPr/>
              <p:nvPr/>
            </p:nvGrpSpPr>
            <p:grpSpPr>
              <a:xfrm>
                <a:off x="5257799" y="4343400"/>
                <a:ext cx="1059136" cy="304800"/>
                <a:chOff x="5257800" y="4343400"/>
                <a:chExt cx="1066800" cy="304800"/>
              </a:xfrm>
            </p:grpSpPr>
            <p:sp>
              <p:nvSpPr>
                <p:cNvPr id="40" name="Line 39"/>
                <p:cNvSpPr>
                  <a:spLocks noChangeShapeType="1"/>
                </p:cNvSpPr>
                <p:nvPr/>
              </p:nvSpPr>
              <p:spPr bwMode="auto">
                <a:xfrm>
                  <a:off x="5257800" y="4495800"/>
                  <a:ext cx="1066800" cy="0"/>
                </a:xfrm>
                <a:prstGeom prst="line">
                  <a:avLst/>
                </a:prstGeom>
                <a:noFill/>
                <a:ln w="3175">
                  <a:solidFill>
                    <a:schemeClr val="accent5"/>
                  </a:solidFill>
                  <a:round/>
                  <a:headEnd/>
                  <a:tailEnd type="none" w="lg" len="lg"/>
                </a:ln>
                <a:effectLst/>
              </p:spPr>
              <p:txBody>
                <a:bodyPr anchor="ctr">
                  <a:spAutoFit/>
                </a:bodyPr>
                <a:lstStyle/>
                <a:p>
                  <a:pPr algn="ctr"/>
                  <a:endParaRPr lang="en-US"/>
                </a:p>
              </p:txBody>
            </p:sp>
            <p:sp>
              <p:nvSpPr>
                <p:cNvPr id="41" name="Line 40"/>
                <p:cNvSpPr>
                  <a:spLocks noChangeShapeType="1"/>
                </p:cNvSpPr>
                <p:nvPr/>
              </p:nvSpPr>
              <p:spPr bwMode="auto">
                <a:xfrm>
                  <a:off x="5257800" y="4648200"/>
                  <a:ext cx="1066800" cy="0"/>
                </a:xfrm>
                <a:prstGeom prst="line">
                  <a:avLst/>
                </a:prstGeom>
                <a:noFill/>
                <a:ln w="3175">
                  <a:solidFill>
                    <a:schemeClr val="accent5"/>
                  </a:solidFill>
                  <a:round/>
                  <a:headEnd/>
                  <a:tailEnd type="none" w="lg" len="lg"/>
                </a:ln>
                <a:effectLst/>
              </p:spPr>
              <p:txBody>
                <a:bodyPr anchor="ctr">
                  <a:spAutoFit/>
                </a:bodyPr>
                <a:lstStyle/>
                <a:p>
                  <a:pPr algn="ctr"/>
                  <a:endParaRPr lang="en-US"/>
                </a:p>
              </p:txBody>
            </p:sp>
            <p:sp>
              <p:nvSpPr>
                <p:cNvPr id="42" name="Line 41"/>
                <p:cNvSpPr>
                  <a:spLocks noChangeShapeType="1"/>
                </p:cNvSpPr>
                <p:nvPr/>
              </p:nvSpPr>
              <p:spPr bwMode="auto">
                <a:xfrm>
                  <a:off x="5257800" y="4343400"/>
                  <a:ext cx="1066800" cy="0"/>
                </a:xfrm>
                <a:prstGeom prst="line">
                  <a:avLst/>
                </a:prstGeom>
                <a:noFill/>
                <a:ln w="3175">
                  <a:solidFill>
                    <a:schemeClr val="accent5"/>
                  </a:solidFill>
                  <a:round/>
                  <a:headEnd/>
                  <a:tailEnd type="none" w="lg" len="lg"/>
                </a:ln>
                <a:effectLst/>
              </p:spPr>
              <p:txBody>
                <a:bodyPr anchor="ctr">
                  <a:spAutoFit/>
                </a:bodyPr>
                <a:lstStyle/>
                <a:p>
                  <a:pPr algn="ctr"/>
                  <a:endParaRPr lang="en-US"/>
                </a:p>
              </p:txBody>
            </p:sp>
          </p:grpSp>
          <p:sp>
            <p:nvSpPr>
              <p:cNvPr id="43" name="Text Box 30"/>
              <p:cNvSpPr txBox="1">
                <a:spLocks noChangeArrowheads="1"/>
              </p:cNvSpPr>
              <p:nvPr/>
            </p:nvSpPr>
            <p:spPr bwMode="auto">
              <a:xfrm>
                <a:off x="5257800" y="4267200"/>
                <a:ext cx="1066800" cy="369332"/>
              </a:xfrm>
              <a:prstGeom prst="rect">
                <a:avLst/>
              </a:prstGeom>
              <a:noFill/>
              <a:ln w="19050" algn="ctr">
                <a:noFill/>
                <a:miter lim="800000"/>
                <a:headEnd/>
                <a:tailEnd type="none" w="lg" len="lg"/>
              </a:ln>
              <a:effectLst/>
            </p:spPr>
            <p:txBody>
              <a:bodyPr wrap="square">
                <a:spAutoFit/>
              </a:bodyPr>
              <a:lstStyle/>
              <a:p>
                <a:pPr algn="ctr"/>
                <a:r>
                  <a:rPr lang="en-US" sz="1800" b="1" dirty="0" smtClean="0">
                    <a:latin typeface="Calibri" pitchFamily="34" charset="0"/>
                  </a:rPr>
                  <a:t>Token</a:t>
                </a:r>
                <a:endParaRPr lang="en-US" sz="1800" b="1" dirty="0">
                  <a:latin typeface="Calibri" pitchFamily="34" charset="0"/>
                </a:endParaRPr>
              </a:p>
            </p:txBody>
          </p:sp>
        </p:grpSp>
      </p:grpSp>
      <p:sp>
        <p:nvSpPr>
          <p:cNvPr id="34" name="Oval 32"/>
          <p:cNvSpPr>
            <a:spLocks noChangeArrowheads="1"/>
          </p:cNvSpPr>
          <p:nvPr/>
        </p:nvSpPr>
        <p:spPr bwMode="auto">
          <a:xfrm>
            <a:off x="4087812" y="5193268"/>
            <a:ext cx="2209800" cy="533400"/>
          </a:xfrm>
          <a:prstGeom prst="ellipse">
            <a:avLst/>
          </a:prstGeom>
          <a:ln>
            <a:headEnd/>
            <a:tailEnd type="none" w="lg" len="lg"/>
          </a:ln>
        </p:spPr>
        <p:style>
          <a:lnRef idx="0">
            <a:schemeClr val="accent6"/>
          </a:lnRef>
          <a:fillRef idx="3">
            <a:schemeClr val="accent6"/>
          </a:fillRef>
          <a:effectRef idx="3">
            <a:schemeClr val="accent6"/>
          </a:effectRef>
          <a:fontRef idx="minor">
            <a:schemeClr val="lt1"/>
          </a:fontRef>
        </p:style>
        <p:txBody>
          <a:bodyPr wrap="square" anchor="ctr">
            <a:noAutofit/>
          </a:bodyPr>
          <a:lstStyle/>
          <a:p>
            <a:pPr algn="ctr"/>
            <a:endParaRPr lang="en-US"/>
          </a:p>
        </p:txBody>
      </p:sp>
      <p:sp>
        <p:nvSpPr>
          <p:cNvPr id="35" name="Text Box 33"/>
          <p:cNvSpPr txBox="1">
            <a:spLocks noChangeArrowheads="1"/>
          </p:cNvSpPr>
          <p:nvPr/>
        </p:nvSpPr>
        <p:spPr bwMode="auto">
          <a:xfrm>
            <a:off x="4267200" y="5269468"/>
            <a:ext cx="1905000" cy="369332"/>
          </a:xfrm>
          <a:prstGeom prst="rect">
            <a:avLst/>
          </a:prstGeom>
          <a:noFill/>
          <a:ln w="19050" algn="ctr">
            <a:noFill/>
            <a:miter lim="800000"/>
            <a:headEnd/>
            <a:tailEnd type="none" w="lg" len="lg"/>
          </a:ln>
          <a:effectLst/>
        </p:spPr>
        <p:txBody>
          <a:bodyPr wrap="square">
            <a:spAutoFit/>
          </a:bodyPr>
          <a:lstStyle/>
          <a:p>
            <a:pPr algn="ctr"/>
            <a:r>
              <a:rPr lang="en-US" sz="1800" b="1" dirty="0" smtClean="0">
                <a:latin typeface="Calibri" pitchFamily="34" charset="0"/>
              </a:rPr>
              <a:t>Browser or Client</a:t>
            </a:r>
            <a:endParaRPr lang="en-US" sz="1800" b="1" dirty="0">
              <a:latin typeface="Calibri" pitchFamily="34" charset="0"/>
            </a:endParaRPr>
          </a:p>
        </p:txBody>
      </p:sp>
      <p:sp>
        <p:nvSpPr>
          <p:cNvPr id="38" name="Text Box 38"/>
          <p:cNvSpPr txBox="1">
            <a:spLocks noChangeArrowheads="1"/>
          </p:cNvSpPr>
          <p:nvPr/>
        </p:nvSpPr>
        <p:spPr bwMode="auto">
          <a:xfrm>
            <a:off x="4800600" y="6488668"/>
            <a:ext cx="685800" cy="369332"/>
          </a:xfrm>
          <a:prstGeom prst="rect">
            <a:avLst/>
          </a:prstGeom>
          <a:noFill/>
          <a:ln w="19050" algn="ctr">
            <a:noFill/>
            <a:miter lim="800000"/>
            <a:headEnd/>
            <a:tailEnd type="none" w="lg" len="lg"/>
          </a:ln>
          <a:effectLst/>
        </p:spPr>
        <p:txBody>
          <a:bodyPr wrap="square">
            <a:spAutoFit/>
          </a:bodyPr>
          <a:lstStyle/>
          <a:p>
            <a:pPr algn="ctr"/>
            <a:r>
              <a:rPr lang="en-US" sz="1800" b="1" dirty="0">
                <a:latin typeface="Calibri" pitchFamily="34" charset="0"/>
              </a:rPr>
              <a:t>User</a:t>
            </a:r>
          </a:p>
        </p:txBody>
      </p:sp>
      <p:sp>
        <p:nvSpPr>
          <p:cNvPr id="44" name="Oval 60" descr="Dark vertical"/>
          <p:cNvSpPr>
            <a:spLocks noChangeArrowheads="1"/>
          </p:cNvSpPr>
          <p:nvPr/>
        </p:nvSpPr>
        <p:spPr bwMode="auto">
          <a:xfrm>
            <a:off x="5076016" y="5879068"/>
            <a:ext cx="173360" cy="175314"/>
          </a:xfrm>
          <a:prstGeom prst="ellipse">
            <a:avLst/>
          </a:prstGeom>
          <a:pattFill prst="dkVert">
            <a:fgClr>
              <a:schemeClr val="tx1"/>
            </a:fgClr>
            <a:bgClr>
              <a:schemeClr val="bg2"/>
            </a:bgClr>
          </a:pattFill>
          <a:ln w="38100" algn="ctr">
            <a:noFill/>
            <a:round/>
            <a:headEnd/>
            <a:tailEnd type="none" w="lg" len="lg"/>
          </a:ln>
          <a:effectLst/>
        </p:spPr>
        <p:txBody>
          <a:bodyPr anchor="ctr">
            <a:spAutoFit/>
          </a:bodyPr>
          <a:lstStyle/>
          <a:p>
            <a:endParaRPr lang="en-US"/>
          </a:p>
        </p:txBody>
      </p:sp>
      <p:grpSp>
        <p:nvGrpSpPr>
          <p:cNvPr id="4" name="Group 61"/>
          <p:cNvGrpSpPr>
            <a:grpSpLocks/>
          </p:cNvGrpSpPr>
          <p:nvPr/>
        </p:nvGrpSpPr>
        <p:grpSpPr bwMode="auto">
          <a:xfrm>
            <a:off x="5029200" y="6068943"/>
            <a:ext cx="258763" cy="419725"/>
            <a:chOff x="2976" y="1433"/>
            <a:chExt cx="912" cy="1495"/>
          </a:xfrm>
        </p:grpSpPr>
        <p:sp>
          <p:nvSpPr>
            <p:cNvPr id="50" name="AutoShape 62" descr="Dark vertical"/>
            <p:cNvSpPr>
              <a:spLocks noChangeArrowheads="1"/>
            </p:cNvSpPr>
            <p:nvPr/>
          </p:nvSpPr>
          <p:spPr bwMode="auto">
            <a:xfrm rot="10800000">
              <a:off x="2976" y="1433"/>
              <a:ext cx="912" cy="834"/>
            </a:xfrm>
            <a:prstGeom prst="triangle">
              <a:avLst>
                <a:gd name="adj" fmla="val 50000"/>
              </a:avLst>
            </a:prstGeom>
            <a:pattFill prst="dkVert">
              <a:fgClr>
                <a:schemeClr val="tx1"/>
              </a:fgClr>
              <a:bgClr>
                <a:schemeClr val="bg2"/>
              </a:bgClr>
            </a:pattFill>
            <a:ln w="38100" algn="ctr">
              <a:noFill/>
              <a:miter lim="800000"/>
              <a:headEnd/>
              <a:tailEnd type="none" w="lg" len="lg"/>
            </a:ln>
            <a:effectLst/>
          </p:spPr>
          <p:txBody>
            <a:bodyPr anchor="ctr">
              <a:spAutoFit/>
            </a:bodyPr>
            <a:lstStyle/>
            <a:p>
              <a:endParaRPr lang="en-US"/>
            </a:p>
          </p:txBody>
        </p:sp>
        <p:sp>
          <p:nvSpPr>
            <p:cNvPr id="51" name="AutoShape 63" descr="Dark vertical"/>
            <p:cNvSpPr>
              <a:spLocks noChangeArrowheads="1"/>
            </p:cNvSpPr>
            <p:nvPr/>
          </p:nvSpPr>
          <p:spPr bwMode="auto">
            <a:xfrm rot="17803396" flipH="1">
              <a:off x="2644" y="2160"/>
              <a:ext cx="1275" cy="262"/>
            </a:xfrm>
            <a:prstGeom prst="parallelogram">
              <a:avLst>
                <a:gd name="adj" fmla="val 33502"/>
              </a:avLst>
            </a:prstGeom>
            <a:pattFill prst="dkVert">
              <a:fgClr>
                <a:schemeClr val="tx1"/>
              </a:fgClr>
              <a:bgClr>
                <a:schemeClr val="bg2"/>
              </a:bgClr>
            </a:pattFill>
            <a:ln w="38100" algn="ctr">
              <a:noFill/>
              <a:miter lim="800000"/>
              <a:headEnd/>
              <a:tailEnd type="none" w="lg" len="lg"/>
            </a:ln>
            <a:effectLst/>
          </p:spPr>
          <p:txBody>
            <a:bodyPr anchor="ctr">
              <a:spAutoFit/>
            </a:bodyPr>
            <a:lstStyle/>
            <a:p>
              <a:endParaRPr lang="en-US"/>
            </a:p>
          </p:txBody>
        </p:sp>
        <p:sp>
          <p:nvSpPr>
            <p:cNvPr id="52" name="AutoShape 64" descr="Dark vertical"/>
            <p:cNvSpPr>
              <a:spLocks noChangeArrowheads="1"/>
            </p:cNvSpPr>
            <p:nvPr/>
          </p:nvSpPr>
          <p:spPr bwMode="auto">
            <a:xfrm rot="3796604">
              <a:off x="2950" y="2160"/>
              <a:ext cx="1275" cy="262"/>
            </a:xfrm>
            <a:prstGeom prst="parallelogram">
              <a:avLst>
                <a:gd name="adj" fmla="val 33502"/>
              </a:avLst>
            </a:prstGeom>
            <a:pattFill prst="dkVert">
              <a:fgClr>
                <a:schemeClr val="tx1"/>
              </a:fgClr>
              <a:bgClr>
                <a:schemeClr val="bg2"/>
              </a:bgClr>
            </a:pattFill>
            <a:ln w="38100" algn="ctr">
              <a:noFill/>
              <a:miter lim="800000"/>
              <a:headEnd/>
              <a:tailEnd type="none" w="lg" len="lg"/>
            </a:ln>
            <a:effectLst/>
          </p:spPr>
          <p:txBody>
            <a:bodyPr anchor="ctr">
              <a:spAutoFit/>
            </a:bodyPr>
            <a:lstStyle/>
            <a:p>
              <a:endParaRPr lang="en-US"/>
            </a:p>
          </p:txBody>
        </p:sp>
      </p:grpSp>
      <p:sp>
        <p:nvSpPr>
          <p:cNvPr id="49" name="Title 48"/>
          <p:cNvSpPr>
            <a:spLocks noGrp="1"/>
          </p:cNvSpPr>
          <p:nvPr>
            <p:ph type="title"/>
          </p:nvPr>
        </p:nvSpPr>
        <p:spPr/>
        <p:txBody>
          <a:bodyPr/>
          <a:lstStyle/>
          <a:p>
            <a:r>
              <a:rPr smtClean="0"/>
              <a:t>Getting a Token</a:t>
            </a:r>
            <a:br>
              <a:rPr smtClean="0"/>
            </a:br>
            <a:r>
              <a:rPr sz="3200" smtClean="0">
                <a:solidFill>
                  <a:schemeClr val="tx2"/>
                </a:solidFill>
              </a:rPr>
              <a:t>Illustrating an identity provider and an STS</a:t>
            </a:r>
            <a:endParaRPr sz="3200" dirty="0">
              <a:solidFill>
                <a:schemeClr val="tx2"/>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ipe(down)">
                                      <p:cBhvr>
                                        <p:cTn id="7" dur="500"/>
                                        <p:tgtEl>
                                          <p:spTgt spid="5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56"/>
                                        </p:tgtEl>
                                        <p:attrNameLst>
                                          <p:attrName>style.visibility</p:attrName>
                                        </p:attrNameLst>
                                      </p:cBhvr>
                                      <p:to>
                                        <p:strVal val="visible"/>
                                      </p:to>
                                    </p:set>
                                    <p:animEffect transition="in" filter="wipe(right)">
                                      <p:cBhvr>
                                        <p:cTn id="12" dur="500"/>
                                        <p:tgtEl>
                                          <p:spTgt spid="5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57"/>
                                        </p:tgtEl>
                                        <p:attrNameLst>
                                          <p:attrName>style.visibility</p:attrName>
                                        </p:attrNameLst>
                                      </p:cBhvr>
                                      <p:to>
                                        <p:strVal val="visible"/>
                                      </p:to>
                                    </p:set>
                                    <p:animEffect transition="in" filter="wipe(up)">
                                      <p:cBhvr>
                                        <p:cTn id="17"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0" name="Group 69"/>
          <p:cNvGrpSpPr/>
          <p:nvPr/>
        </p:nvGrpSpPr>
        <p:grpSpPr>
          <a:xfrm>
            <a:off x="5257800" y="1688068"/>
            <a:ext cx="1828800" cy="1108321"/>
            <a:chOff x="5257800" y="1688068"/>
            <a:chExt cx="1828800" cy="1108321"/>
          </a:xfrm>
        </p:grpSpPr>
        <p:cxnSp>
          <p:nvCxnSpPr>
            <p:cNvPr id="82" name="Straight Connector 81"/>
            <p:cNvCxnSpPr/>
            <p:nvPr/>
          </p:nvCxnSpPr>
          <p:spPr bwMode="auto">
            <a:xfrm rot="16200000" flipV="1">
              <a:off x="5806177" y="2297014"/>
              <a:ext cx="632992" cy="365757"/>
            </a:xfrm>
            <a:prstGeom prst="line">
              <a:avLst/>
            </a:prstGeom>
            <a:noFill/>
            <a:ln w="19050" cap="flat" cmpd="sng" algn="ctr">
              <a:solidFill>
                <a:schemeClr val="tx1"/>
              </a:solidFill>
              <a:prstDash val="sysDot"/>
              <a:round/>
              <a:headEnd type="none" w="med" len="med"/>
              <a:tailEnd type="none" w="lg" len="lg"/>
            </a:ln>
            <a:effectLst/>
          </p:spPr>
        </p:cxnSp>
        <p:cxnSp>
          <p:nvCxnSpPr>
            <p:cNvPr id="83" name="Straight Connector 82"/>
            <p:cNvCxnSpPr/>
            <p:nvPr/>
          </p:nvCxnSpPr>
          <p:spPr bwMode="auto">
            <a:xfrm rot="5400000" flipH="1" flipV="1">
              <a:off x="6159459" y="2310409"/>
              <a:ext cx="452023" cy="426540"/>
            </a:xfrm>
            <a:prstGeom prst="line">
              <a:avLst/>
            </a:prstGeom>
            <a:noFill/>
            <a:ln w="19050" cap="flat" cmpd="sng" algn="ctr">
              <a:solidFill>
                <a:schemeClr val="tx1"/>
              </a:solidFill>
              <a:prstDash val="sysDot"/>
              <a:round/>
              <a:headEnd type="none" w="med" len="med"/>
              <a:tailEnd type="none" w="lg" len="lg"/>
            </a:ln>
            <a:effectLst/>
          </p:spPr>
        </p:cxnSp>
        <p:grpSp>
          <p:nvGrpSpPr>
            <p:cNvPr id="69" name="Group 68"/>
            <p:cNvGrpSpPr/>
            <p:nvPr/>
          </p:nvGrpSpPr>
          <p:grpSpPr>
            <a:xfrm>
              <a:off x="5257800" y="1688068"/>
              <a:ext cx="1828800" cy="622763"/>
              <a:chOff x="5257800" y="1688068"/>
              <a:chExt cx="1828800" cy="622763"/>
            </a:xfrm>
          </p:grpSpPr>
          <p:sp>
            <p:nvSpPr>
              <p:cNvPr id="91" name="Rectangle 90"/>
              <p:cNvSpPr/>
              <p:nvPr/>
            </p:nvSpPr>
            <p:spPr bwMode="auto">
              <a:xfrm>
                <a:off x="5924551" y="2034389"/>
                <a:ext cx="533400" cy="138221"/>
              </a:xfrm>
              <a:prstGeom prst="rect">
                <a:avLst/>
              </a:prstGeom>
              <a:ln>
                <a:headEnd type="none" w="med" len="med"/>
                <a:tailEnd type="stealth" w="lg" len="lg"/>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92" name="Rectangle 91"/>
              <p:cNvSpPr/>
              <p:nvPr/>
            </p:nvSpPr>
            <p:spPr bwMode="auto">
              <a:xfrm>
                <a:off x="6000751" y="2103499"/>
                <a:ext cx="533400" cy="138221"/>
              </a:xfrm>
              <a:prstGeom prst="rect">
                <a:avLst/>
              </a:prstGeom>
              <a:ln>
                <a:headEnd type="none" w="med" len="med"/>
                <a:tailEnd type="stealth" w="lg" len="lg"/>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93" name="Rectangle 92"/>
              <p:cNvSpPr/>
              <p:nvPr/>
            </p:nvSpPr>
            <p:spPr bwMode="auto">
              <a:xfrm>
                <a:off x="6076951" y="2172610"/>
                <a:ext cx="533400" cy="138221"/>
              </a:xfrm>
              <a:prstGeom prst="rect">
                <a:avLst/>
              </a:prstGeom>
              <a:ln>
                <a:headEnd type="none" w="med" len="med"/>
                <a:tailEnd type="stealth" w="lg" len="lg"/>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86" name="Text Box 23"/>
              <p:cNvSpPr txBox="1">
                <a:spLocks noChangeArrowheads="1"/>
              </p:cNvSpPr>
              <p:nvPr/>
            </p:nvSpPr>
            <p:spPr bwMode="auto">
              <a:xfrm>
                <a:off x="5257800" y="1688068"/>
                <a:ext cx="1828800" cy="307777"/>
              </a:xfrm>
              <a:prstGeom prst="rect">
                <a:avLst/>
              </a:prstGeom>
              <a:noFill/>
              <a:ln w="19050" algn="ctr">
                <a:noFill/>
                <a:miter lim="800000"/>
                <a:headEnd/>
                <a:tailEnd type="none" w="lg" len="lg"/>
              </a:ln>
            </p:spPr>
            <p:txBody>
              <a:bodyPr wrap="square">
                <a:spAutoFit/>
              </a:bodyPr>
              <a:lstStyle/>
              <a:p>
                <a:pPr algn="ctr"/>
                <a:r>
                  <a:rPr lang="en-US" sz="1400" i="1" dirty="0" smtClean="0"/>
                  <a:t> </a:t>
                </a:r>
                <a:r>
                  <a:rPr lang="en-US" sz="1400" i="1" dirty="0" smtClean="0">
                    <a:latin typeface="Calibri" pitchFamily="34" charset="0"/>
                  </a:rPr>
                  <a:t>4) </a:t>
                </a:r>
                <a:r>
                  <a:rPr lang="en-US" sz="1400" i="1" dirty="0">
                    <a:latin typeface="Calibri" pitchFamily="34" charset="0"/>
                  </a:rPr>
                  <a:t>Use claims in token</a:t>
                </a:r>
              </a:p>
            </p:txBody>
          </p:sp>
        </p:grpSp>
      </p:grpSp>
      <p:sp>
        <p:nvSpPr>
          <p:cNvPr id="167968" name="Oval 32"/>
          <p:cNvSpPr>
            <a:spLocks noChangeArrowheads="1"/>
          </p:cNvSpPr>
          <p:nvPr/>
        </p:nvSpPr>
        <p:spPr bwMode="auto">
          <a:xfrm>
            <a:off x="2792412" y="5193268"/>
            <a:ext cx="2209800" cy="533400"/>
          </a:xfrm>
          <a:prstGeom prst="ellipse">
            <a:avLst/>
          </a:prstGeom>
          <a:ln>
            <a:headEnd/>
            <a:tailEnd type="none" w="lg" len="lg"/>
          </a:ln>
        </p:spPr>
        <p:style>
          <a:lnRef idx="0">
            <a:schemeClr val="accent6"/>
          </a:lnRef>
          <a:fillRef idx="3">
            <a:schemeClr val="accent6"/>
          </a:fillRef>
          <a:effectRef idx="3">
            <a:schemeClr val="accent6"/>
          </a:effectRef>
          <a:fontRef idx="minor">
            <a:schemeClr val="lt1"/>
          </a:fontRef>
        </p:style>
        <p:txBody>
          <a:bodyPr wrap="square" anchor="ctr">
            <a:noAutofit/>
          </a:bodyPr>
          <a:lstStyle/>
          <a:p>
            <a:pPr algn="ctr"/>
            <a:endParaRPr lang="en-US"/>
          </a:p>
        </p:txBody>
      </p:sp>
      <p:sp>
        <p:nvSpPr>
          <p:cNvPr id="167969" name="Text Box 33"/>
          <p:cNvSpPr txBox="1">
            <a:spLocks noChangeArrowheads="1"/>
          </p:cNvSpPr>
          <p:nvPr/>
        </p:nvSpPr>
        <p:spPr bwMode="auto">
          <a:xfrm>
            <a:off x="2971800" y="5269468"/>
            <a:ext cx="1905000" cy="369332"/>
          </a:xfrm>
          <a:prstGeom prst="rect">
            <a:avLst/>
          </a:prstGeom>
          <a:noFill/>
          <a:ln w="19050" algn="ctr">
            <a:noFill/>
            <a:miter lim="800000"/>
            <a:headEnd/>
            <a:tailEnd type="none" w="lg" len="lg"/>
          </a:ln>
          <a:effectLst/>
        </p:spPr>
        <p:txBody>
          <a:bodyPr wrap="square">
            <a:spAutoFit/>
          </a:bodyPr>
          <a:lstStyle/>
          <a:p>
            <a:pPr algn="ctr"/>
            <a:r>
              <a:rPr lang="en-US" sz="1800" b="1" dirty="0" smtClean="0">
                <a:latin typeface="Calibri" pitchFamily="34" charset="0"/>
              </a:rPr>
              <a:t>Browser or Client</a:t>
            </a:r>
            <a:endParaRPr lang="en-US" sz="1800" b="1" dirty="0">
              <a:latin typeface="Calibri" pitchFamily="34" charset="0"/>
            </a:endParaRPr>
          </a:p>
        </p:txBody>
      </p:sp>
      <p:sp>
        <p:nvSpPr>
          <p:cNvPr id="167974" name="Text Box 38"/>
          <p:cNvSpPr txBox="1">
            <a:spLocks noChangeArrowheads="1"/>
          </p:cNvSpPr>
          <p:nvPr/>
        </p:nvSpPr>
        <p:spPr bwMode="auto">
          <a:xfrm>
            <a:off x="3505200" y="6488668"/>
            <a:ext cx="685800" cy="369332"/>
          </a:xfrm>
          <a:prstGeom prst="rect">
            <a:avLst/>
          </a:prstGeom>
          <a:noFill/>
          <a:ln w="19050" algn="ctr">
            <a:noFill/>
            <a:miter lim="800000"/>
            <a:headEnd/>
            <a:tailEnd type="none" w="lg" len="lg"/>
          </a:ln>
          <a:effectLst/>
        </p:spPr>
        <p:txBody>
          <a:bodyPr wrap="square">
            <a:spAutoFit/>
          </a:bodyPr>
          <a:lstStyle/>
          <a:p>
            <a:pPr algn="ctr"/>
            <a:r>
              <a:rPr lang="en-US" sz="1800" b="1" dirty="0">
                <a:latin typeface="Calibri" pitchFamily="34" charset="0"/>
              </a:rPr>
              <a:t>User</a:t>
            </a:r>
          </a:p>
        </p:txBody>
      </p:sp>
      <p:sp>
        <p:nvSpPr>
          <p:cNvPr id="53" name="Oval 60" descr="Dark vertical"/>
          <p:cNvSpPr>
            <a:spLocks noChangeArrowheads="1"/>
          </p:cNvSpPr>
          <p:nvPr/>
        </p:nvSpPr>
        <p:spPr bwMode="auto">
          <a:xfrm>
            <a:off x="3780616" y="5879068"/>
            <a:ext cx="173360" cy="175314"/>
          </a:xfrm>
          <a:prstGeom prst="ellipse">
            <a:avLst/>
          </a:prstGeom>
          <a:pattFill prst="dkVert">
            <a:fgClr>
              <a:schemeClr val="tx1"/>
            </a:fgClr>
            <a:bgClr>
              <a:schemeClr val="bg2"/>
            </a:bgClr>
          </a:pattFill>
          <a:ln w="38100" algn="ctr">
            <a:noFill/>
            <a:round/>
            <a:headEnd/>
            <a:tailEnd type="none" w="lg" len="lg"/>
          </a:ln>
          <a:effectLst/>
        </p:spPr>
        <p:txBody>
          <a:bodyPr anchor="ctr">
            <a:spAutoFit/>
          </a:bodyPr>
          <a:lstStyle/>
          <a:p>
            <a:endParaRPr lang="en-US"/>
          </a:p>
        </p:txBody>
      </p:sp>
      <p:grpSp>
        <p:nvGrpSpPr>
          <p:cNvPr id="2" name="Group 61"/>
          <p:cNvGrpSpPr>
            <a:grpSpLocks/>
          </p:cNvGrpSpPr>
          <p:nvPr/>
        </p:nvGrpSpPr>
        <p:grpSpPr bwMode="auto">
          <a:xfrm>
            <a:off x="3733800" y="6068943"/>
            <a:ext cx="258763" cy="419725"/>
            <a:chOff x="2976" y="1433"/>
            <a:chExt cx="912" cy="1495"/>
          </a:xfrm>
        </p:grpSpPr>
        <p:sp>
          <p:nvSpPr>
            <p:cNvPr id="55" name="AutoShape 62" descr="Dark vertical"/>
            <p:cNvSpPr>
              <a:spLocks noChangeArrowheads="1"/>
            </p:cNvSpPr>
            <p:nvPr/>
          </p:nvSpPr>
          <p:spPr bwMode="auto">
            <a:xfrm rot="10800000">
              <a:off x="2976" y="1433"/>
              <a:ext cx="912" cy="834"/>
            </a:xfrm>
            <a:prstGeom prst="triangle">
              <a:avLst>
                <a:gd name="adj" fmla="val 50000"/>
              </a:avLst>
            </a:prstGeom>
            <a:pattFill prst="dkVert">
              <a:fgClr>
                <a:schemeClr val="tx1"/>
              </a:fgClr>
              <a:bgClr>
                <a:schemeClr val="bg2"/>
              </a:bgClr>
            </a:pattFill>
            <a:ln w="38100" algn="ctr">
              <a:noFill/>
              <a:miter lim="800000"/>
              <a:headEnd/>
              <a:tailEnd type="none" w="lg" len="lg"/>
            </a:ln>
            <a:effectLst/>
          </p:spPr>
          <p:txBody>
            <a:bodyPr anchor="ctr">
              <a:spAutoFit/>
            </a:bodyPr>
            <a:lstStyle/>
            <a:p>
              <a:endParaRPr lang="en-US"/>
            </a:p>
          </p:txBody>
        </p:sp>
        <p:sp>
          <p:nvSpPr>
            <p:cNvPr id="56" name="AutoShape 63" descr="Dark vertical"/>
            <p:cNvSpPr>
              <a:spLocks noChangeArrowheads="1"/>
            </p:cNvSpPr>
            <p:nvPr/>
          </p:nvSpPr>
          <p:spPr bwMode="auto">
            <a:xfrm rot="17803396" flipH="1">
              <a:off x="2644" y="2160"/>
              <a:ext cx="1275" cy="262"/>
            </a:xfrm>
            <a:prstGeom prst="parallelogram">
              <a:avLst>
                <a:gd name="adj" fmla="val 33502"/>
              </a:avLst>
            </a:prstGeom>
            <a:pattFill prst="dkVert">
              <a:fgClr>
                <a:schemeClr val="tx1"/>
              </a:fgClr>
              <a:bgClr>
                <a:schemeClr val="bg2"/>
              </a:bgClr>
            </a:pattFill>
            <a:ln w="38100" algn="ctr">
              <a:noFill/>
              <a:miter lim="800000"/>
              <a:headEnd/>
              <a:tailEnd type="none" w="lg" len="lg"/>
            </a:ln>
            <a:effectLst/>
          </p:spPr>
          <p:txBody>
            <a:bodyPr anchor="ctr">
              <a:spAutoFit/>
            </a:bodyPr>
            <a:lstStyle/>
            <a:p>
              <a:endParaRPr lang="en-US"/>
            </a:p>
          </p:txBody>
        </p:sp>
        <p:sp>
          <p:nvSpPr>
            <p:cNvPr id="57" name="AutoShape 64" descr="Dark vertical"/>
            <p:cNvSpPr>
              <a:spLocks noChangeArrowheads="1"/>
            </p:cNvSpPr>
            <p:nvPr/>
          </p:nvSpPr>
          <p:spPr bwMode="auto">
            <a:xfrm rot="3796604">
              <a:off x="2950" y="2160"/>
              <a:ext cx="1275" cy="262"/>
            </a:xfrm>
            <a:prstGeom prst="parallelogram">
              <a:avLst>
                <a:gd name="adj" fmla="val 33502"/>
              </a:avLst>
            </a:prstGeom>
            <a:pattFill prst="dkVert">
              <a:fgClr>
                <a:schemeClr val="tx1"/>
              </a:fgClr>
              <a:bgClr>
                <a:schemeClr val="bg2"/>
              </a:bgClr>
            </a:pattFill>
            <a:ln w="38100" algn="ctr">
              <a:noFill/>
              <a:miter lim="800000"/>
              <a:headEnd/>
              <a:tailEnd type="none" w="lg" len="lg"/>
            </a:ln>
            <a:effectLst/>
          </p:spPr>
          <p:txBody>
            <a:bodyPr anchor="ctr">
              <a:spAutoFit/>
            </a:bodyPr>
            <a:lstStyle/>
            <a:p>
              <a:endParaRPr lang="en-US"/>
            </a:p>
          </p:txBody>
        </p:sp>
      </p:grpSp>
      <p:sp>
        <p:nvSpPr>
          <p:cNvPr id="48" name="Rounded Rectangle 47"/>
          <p:cNvSpPr/>
          <p:nvPr/>
        </p:nvSpPr>
        <p:spPr bwMode="auto">
          <a:xfrm>
            <a:off x="457200" y="2831068"/>
            <a:ext cx="2438400" cy="914400"/>
          </a:xfrm>
          <a:prstGeom prst="roundRect">
            <a:avLst/>
          </a:prstGeom>
          <a:ln>
            <a:headEnd type="none" w="med" len="med"/>
            <a:tailEnd type="stealth" w="lg" len="lg"/>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ctr" anchorCtr="0" compatLnSpc="1">
            <a:prstTxWarp prst="textNoShape">
              <a:avLst/>
            </a:prstTxWarp>
            <a:noAutofit/>
          </a:bodyPr>
          <a:lstStyle/>
          <a:p>
            <a:pPr algn="ctr" defTabSz="914400"/>
            <a:endParaRPr lang="en-US" sz="2400" smtClean="0">
              <a:solidFill>
                <a:schemeClr val="tx1"/>
              </a:solidFill>
              <a:latin typeface="Arial" charset="0"/>
            </a:endParaRPr>
          </a:p>
        </p:txBody>
      </p:sp>
      <p:sp>
        <p:nvSpPr>
          <p:cNvPr id="49" name="Text Box 16"/>
          <p:cNvSpPr txBox="1">
            <a:spLocks noChangeArrowheads="1"/>
          </p:cNvSpPr>
          <p:nvPr/>
        </p:nvSpPr>
        <p:spPr bwMode="auto">
          <a:xfrm>
            <a:off x="533400" y="2450068"/>
            <a:ext cx="2286000" cy="369332"/>
          </a:xfrm>
          <a:prstGeom prst="rect">
            <a:avLst/>
          </a:prstGeom>
          <a:noFill/>
          <a:ln w="19050" algn="ctr">
            <a:noFill/>
            <a:miter lim="800000"/>
            <a:headEnd/>
            <a:tailEnd type="none" w="lg" len="lg"/>
          </a:ln>
          <a:effectLst/>
        </p:spPr>
        <p:txBody>
          <a:bodyPr wrap="square">
            <a:spAutoFit/>
          </a:bodyPr>
          <a:lstStyle/>
          <a:p>
            <a:pPr algn="ctr"/>
            <a:r>
              <a:rPr lang="en-US" sz="1800" b="1" dirty="0">
                <a:latin typeface="Calibri" pitchFamily="34" charset="0"/>
              </a:rPr>
              <a:t>Identity </a:t>
            </a:r>
            <a:r>
              <a:rPr lang="en-US" sz="1800" b="1" dirty="0" smtClean="0">
                <a:latin typeface="Calibri" pitchFamily="34" charset="0"/>
              </a:rPr>
              <a:t>Provider</a:t>
            </a:r>
            <a:endParaRPr lang="en-US" sz="1800" b="1" dirty="0">
              <a:latin typeface="Calibri" pitchFamily="34" charset="0"/>
            </a:endParaRPr>
          </a:p>
        </p:txBody>
      </p:sp>
      <p:sp>
        <p:nvSpPr>
          <p:cNvPr id="50" name="Isosceles Triangle 50"/>
          <p:cNvSpPr>
            <a:spLocks noChangeArrowheads="1"/>
          </p:cNvSpPr>
          <p:nvPr/>
        </p:nvSpPr>
        <p:spPr bwMode="auto">
          <a:xfrm>
            <a:off x="685800" y="2907268"/>
            <a:ext cx="1061358" cy="685800"/>
          </a:xfrm>
          <a:prstGeom prst="triangle">
            <a:avLst>
              <a:gd name="adj" fmla="val 52088"/>
            </a:avLst>
          </a:prstGeom>
          <a:gradFill rotWithShape="1">
            <a:gsLst>
              <a:gs pos="0">
                <a:srgbClr val="FFC000"/>
              </a:gs>
              <a:gs pos="100000">
                <a:srgbClr val="FF0000"/>
              </a:gs>
            </a:gsLst>
            <a:lin ang="2700000"/>
          </a:gradFill>
          <a:ln w="19050" algn="ctr">
            <a:noFill/>
            <a:round/>
            <a:headEnd/>
            <a:tailEnd type="stealth" w="lg" len="lg"/>
          </a:ln>
          <a:effectLst>
            <a:outerShdw blurRad="50800" dist="38100" dir="2700000" algn="tl" rotWithShape="0">
              <a:prstClr val="black">
                <a:alpha val="40000"/>
              </a:prstClr>
            </a:outerShdw>
          </a:effectLst>
          <a:scene3d>
            <a:camera prst="orthographicFront"/>
            <a:lightRig rig="threePt" dir="t"/>
          </a:scene3d>
          <a:sp3d>
            <a:bevelT w="152400" h="50800" prst="softRound"/>
          </a:sp3d>
        </p:spPr>
        <p:txBody>
          <a:bodyPr wrap="square" anchor="ctr">
            <a:noAutofit/>
          </a:bodyPr>
          <a:lstStyle/>
          <a:p>
            <a:pPr algn="ctr"/>
            <a:endParaRPr lang="en-US" sz="5200" dirty="0"/>
          </a:p>
        </p:txBody>
      </p:sp>
      <p:grpSp>
        <p:nvGrpSpPr>
          <p:cNvPr id="3" name="Group 51"/>
          <p:cNvGrpSpPr/>
          <p:nvPr/>
        </p:nvGrpSpPr>
        <p:grpSpPr>
          <a:xfrm>
            <a:off x="1008815" y="3054225"/>
            <a:ext cx="461316" cy="431788"/>
            <a:chOff x="4343400" y="301242"/>
            <a:chExt cx="837965" cy="738857"/>
          </a:xfrm>
        </p:grpSpPr>
        <p:sp>
          <p:nvSpPr>
            <p:cNvPr id="52" name="Line 7"/>
            <p:cNvSpPr>
              <a:spLocks noChangeShapeType="1"/>
            </p:cNvSpPr>
            <p:nvPr/>
          </p:nvSpPr>
          <p:spPr bwMode="auto">
            <a:xfrm>
              <a:off x="4770807" y="377442"/>
              <a:ext cx="236309" cy="287901"/>
            </a:xfrm>
            <a:prstGeom prst="line">
              <a:avLst/>
            </a:prstGeom>
            <a:noFill/>
            <a:ln w="25400">
              <a:solidFill>
                <a:schemeClr val="tx1"/>
              </a:solidFill>
              <a:round/>
              <a:headEnd type="none" w="sm" len="sm"/>
              <a:tailEnd type="none" w="sm" len="sm"/>
            </a:ln>
            <a:effectLst/>
          </p:spPr>
          <p:txBody>
            <a:bodyPr wrap="none" anchor="ctr"/>
            <a:lstStyle/>
            <a:p>
              <a:pPr algn="ctr"/>
              <a:endParaRPr lang="en-US" sz="1000"/>
            </a:p>
          </p:txBody>
        </p:sp>
        <p:sp>
          <p:nvSpPr>
            <p:cNvPr id="58" name="Line 11"/>
            <p:cNvSpPr>
              <a:spLocks noChangeShapeType="1"/>
            </p:cNvSpPr>
            <p:nvPr/>
          </p:nvSpPr>
          <p:spPr bwMode="auto">
            <a:xfrm>
              <a:off x="4534257" y="674290"/>
              <a:ext cx="152400" cy="304800"/>
            </a:xfrm>
            <a:prstGeom prst="line">
              <a:avLst/>
            </a:prstGeom>
            <a:noFill/>
            <a:ln w="25400">
              <a:solidFill>
                <a:schemeClr val="tx1"/>
              </a:solidFill>
              <a:round/>
              <a:headEnd type="none" w="sm" len="sm"/>
              <a:tailEnd type="none" w="sm" len="sm"/>
            </a:ln>
            <a:effectLst/>
          </p:spPr>
          <p:txBody>
            <a:bodyPr wrap="none" anchor="ctr"/>
            <a:lstStyle/>
            <a:p>
              <a:pPr algn="ctr"/>
              <a:endParaRPr lang="en-US" sz="1000"/>
            </a:p>
          </p:txBody>
        </p:sp>
        <p:sp>
          <p:nvSpPr>
            <p:cNvPr id="59" name="Line 24"/>
            <p:cNvSpPr>
              <a:spLocks noChangeShapeType="1"/>
            </p:cNvSpPr>
            <p:nvPr/>
          </p:nvSpPr>
          <p:spPr bwMode="auto">
            <a:xfrm flipH="1">
              <a:off x="4530345" y="377442"/>
              <a:ext cx="240462" cy="291459"/>
            </a:xfrm>
            <a:prstGeom prst="line">
              <a:avLst/>
            </a:prstGeom>
            <a:noFill/>
            <a:ln w="25400">
              <a:solidFill>
                <a:schemeClr val="tx1"/>
              </a:solidFill>
              <a:round/>
              <a:headEnd type="none" w="sm" len="sm"/>
              <a:tailEnd type="none" w="sm" len="sm"/>
            </a:ln>
            <a:effectLst/>
          </p:spPr>
          <p:txBody>
            <a:bodyPr wrap="none" anchor="ctr"/>
            <a:lstStyle/>
            <a:p>
              <a:pPr algn="ctr"/>
              <a:endParaRPr lang="en-US" sz="1000"/>
            </a:p>
          </p:txBody>
        </p:sp>
        <p:sp>
          <p:nvSpPr>
            <p:cNvPr id="67" name="Rectangle 66"/>
            <p:cNvSpPr>
              <a:spLocks noChangeArrowheads="1"/>
            </p:cNvSpPr>
            <p:nvPr/>
          </p:nvSpPr>
          <p:spPr bwMode="auto">
            <a:xfrm>
              <a:off x="4705281" y="301242"/>
              <a:ext cx="136497" cy="136497"/>
            </a:xfrm>
            <a:prstGeom prst="rect">
              <a:avLst/>
            </a:prstGeom>
            <a:gradFill rotWithShape="0">
              <a:gsLst>
                <a:gs pos="0">
                  <a:schemeClr val="hlink"/>
                </a:gs>
                <a:gs pos="100000">
                  <a:schemeClr val="hlink">
                    <a:gamma/>
                    <a:shade val="69804"/>
                    <a:invGamma/>
                  </a:schemeClr>
                </a:gs>
              </a:gsLst>
              <a:path path="shape">
                <a:fillToRect l="50000" t="50000" r="50000" b="50000"/>
              </a:path>
            </a:gra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endParaRPr lang="en-US" sz="1000"/>
            </a:p>
          </p:txBody>
        </p:sp>
        <p:sp>
          <p:nvSpPr>
            <p:cNvPr id="71" name="Line 34"/>
            <p:cNvSpPr>
              <a:spLocks noChangeShapeType="1"/>
            </p:cNvSpPr>
            <p:nvPr/>
          </p:nvSpPr>
          <p:spPr bwMode="auto">
            <a:xfrm flipH="1">
              <a:off x="4381856" y="674290"/>
              <a:ext cx="152400" cy="304800"/>
            </a:xfrm>
            <a:prstGeom prst="line">
              <a:avLst/>
            </a:prstGeom>
            <a:noFill/>
            <a:ln w="25400">
              <a:solidFill>
                <a:schemeClr val="tx1"/>
              </a:solidFill>
              <a:round/>
              <a:headEnd type="none" w="sm" len="sm"/>
              <a:tailEnd type="none" w="sm" len="sm"/>
            </a:ln>
            <a:effectLst/>
          </p:spPr>
          <p:txBody>
            <a:bodyPr wrap="none" anchor="ctr"/>
            <a:lstStyle/>
            <a:p>
              <a:pPr algn="ctr"/>
              <a:endParaRPr lang="en-US" sz="1000"/>
            </a:p>
          </p:txBody>
        </p:sp>
        <p:sp>
          <p:nvSpPr>
            <p:cNvPr id="75" name="Rectangle 74"/>
            <p:cNvSpPr>
              <a:spLocks noChangeArrowheads="1"/>
            </p:cNvSpPr>
            <p:nvPr/>
          </p:nvSpPr>
          <p:spPr bwMode="auto">
            <a:xfrm>
              <a:off x="4466007" y="606042"/>
              <a:ext cx="136497" cy="136497"/>
            </a:xfrm>
            <a:prstGeom prst="rect">
              <a:avLst/>
            </a:prstGeom>
            <a:gradFill rotWithShape="0">
              <a:gsLst>
                <a:gs pos="0">
                  <a:schemeClr val="hlink"/>
                </a:gs>
                <a:gs pos="100000">
                  <a:schemeClr val="hlink">
                    <a:gamma/>
                    <a:shade val="69804"/>
                    <a:invGamma/>
                  </a:schemeClr>
                </a:gs>
              </a:gsLst>
              <a:path path="shape">
                <a:fillToRect l="50000" t="50000" r="50000" b="50000"/>
              </a:path>
            </a:gra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endParaRPr lang="en-US" sz="1000"/>
            </a:p>
          </p:txBody>
        </p:sp>
        <p:sp>
          <p:nvSpPr>
            <p:cNvPr id="76" name="Rectangle 75"/>
            <p:cNvSpPr>
              <a:spLocks noChangeArrowheads="1"/>
            </p:cNvSpPr>
            <p:nvPr/>
          </p:nvSpPr>
          <p:spPr bwMode="auto">
            <a:xfrm>
              <a:off x="4587668" y="902890"/>
              <a:ext cx="136497" cy="136497"/>
            </a:xfrm>
            <a:prstGeom prst="rect">
              <a:avLst/>
            </a:prstGeom>
            <a:gradFill rotWithShape="0">
              <a:gsLst>
                <a:gs pos="0">
                  <a:srgbClr val="E6DCAC"/>
                </a:gs>
                <a:gs pos="12000">
                  <a:srgbClr val="E6D78A"/>
                </a:gs>
                <a:gs pos="30000">
                  <a:srgbClr val="C7AC4C"/>
                </a:gs>
                <a:gs pos="45000">
                  <a:srgbClr val="E6D78A"/>
                </a:gs>
                <a:gs pos="77000">
                  <a:srgbClr val="C7AC4C"/>
                </a:gs>
                <a:gs pos="100000">
                  <a:srgbClr val="E6DCAC"/>
                </a:gs>
              </a:gsLst>
              <a:lin ang="2700000" scaled="1"/>
            </a:gra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endParaRPr lang="en-US" sz="1000"/>
            </a:p>
          </p:txBody>
        </p:sp>
        <p:sp>
          <p:nvSpPr>
            <p:cNvPr id="79" name="Rectangle 78"/>
            <p:cNvSpPr>
              <a:spLocks noChangeArrowheads="1"/>
            </p:cNvSpPr>
            <p:nvPr/>
          </p:nvSpPr>
          <p:spPr bwMode="auto">
            <a:xfrm>
              <a:off x="4343400" y="903602"/>
              <a:ext cx="136497" cy="136497"/>
            </a:xfrm>
            <a:prstGeom prst="rect">
              <a:avLst/>
            </a:prstGeom>
            <a:gradFill rotWithShape="0">
              <a:gsLst>
                <a:gs pos="0">
                  <a:srgbClr val="E6DCAC"/>
                </a:gs>
                <a:gs pos="12000">
                  <a:srgbClr val="E6D78A"/>
                </a:gs>
                <a:gs pos="30000">
                  <a:srgbClr val="C7AC4C"/>
                </a:gs>
                <a:gs pos="45000">
                  <a:srgbClr val="E6D78A"/>
                </a:gs>
                <a:gs pos="77000">
                  <a:srgbClr val="C7AC4C"/>
                </a:gs>
                <a:gs pos="100000">
                  <a:srgbClr val="E6DCAC"/>
                </a:gs>
              </a:gsLst>
              <a:lin ang="2700000" scaled="1"/>
            </a:gra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endParaRPr lang="en-US" sz="1000"/>
            </a:p>
          </p:txBody>
        </p:sp>
        <p:sp>
          <p:nvSpPr>
            <p:cNvPr id="84" name="Line 11"/>
            <p:cNvSpPr>
              <a:spLocks noChangeShapeType="1"/>
            </p:cNvSpPr>
            <p:nvPr/>
          </p:nvSpPr>
          <p:spPr bwMode="auto">
            <a:xfrm>
              <a:off x="4991457" y="674290"/>
              <a:ext cx="152400" cy="304800"/>
            </a:xfrm>
            <a:prstGeom prst="line">
              <a:avLst/>
            </a:prstGeom>
            <a:noFill/>
            <a:ln w="25400">
              <a:solidFill>
                <a:schemeClr val="tx1"/>
              </a:solidFill>
              <a:round/>
              <a:headEnd type="none" w="sm" len="sm"/>
              <a:tailEnd type="none" w="sm" len="sm"/>
            </a:ln>
            <a:effectLst/>
          </p:spPr>
          <p:txBody>
            <a:bodyPr wrap="none" anchor="ctr"/>
            <a:lstStyle/>
            <a:p>
              <a:pPr algn="ctr"/>
              <a:endParaRPr lang="en-US" sz="1000"/>
            </a:p>
          </p:txBody>
        </p:sp>
        <p:sp>
          <p:nvSpPr>
            <p:cNvPr id="85" name="Line 34"/>
            <p:cNvSpPr>
              <a:spLocks noChangeShapeType="1"/>
            </p:cNvSpPr>
            <p:nvPr/>
          </p:nvSpPr>
          <p:spPr bwMode="auto">
            <a:xfrm flipH="1">
              <a:off x="4839056" y="674290"/>
              <a:ext cx="152400" cy="304800"/>
            </a:xfrm>
            <a:prstGeom prst="line">
              <a:avLst/>
            </a:prstGeom>
            <a:noFill/>
            <a:ln w="25400">
              <a:solidFill>
                <a:schemeClr val="tx1"/>
              </a:solidFill>
              <a:round/>
              <a:headEnd type="none" w="sm" len="sm"/>
              <a:tailEnd type="none" w="sm" len="sm"/>
            </a:ln>
            <a:effectLst/>
          </p:spPr>
          <p:txBody>
            <a:bodyPr wrap="none" anchor="ctr"/>
            <a:lstStyle/>
            <a:p>
              <a:pPr algn="ctr"/>
              <a:endParaRPr lang="en-US" sz="1000"/>
            </a:p>
          </p:txBody>
        </p:sp>
        <p:sp>
          <p:nvSpPr>
            <p:cNvPr id="87" name="Rectangle 86"/>
            <p:cNvSpPr>
              <a:spLocks noChangeArrowheads="1"/>
            </p:cNvSpPr>
            <p:nvPr/>
          </p:nvSpPr>
          <p:spPr bwMode="auto">
            <a:xfrm>
              <a:off x="4923207" y="606042"/>
              <a:ext cx="136497" cy="136497"/>
            </a:xfrm>
            <a:prstGeom prst="rect">
              <a:avLst/>
            </a:prstGeom>
            <a:gradFill rotWithShape="0">
              <a:gsLst>
                <a:gs pos="0">
                  <a:schemeClr val="hlink"/>
                </a:gs>
                <a:gs pos="100000">
                  <a:schemeClr val="hlink">
                    <a:gamma/>
                    <a:shade val="69804"/>
                    <a:invGamma/>
                  </a:schemeClr>
                </a:gs>
              </a:gsLst>
              <a:path path="shape">
                <a:fillToRect l="50000" t="50000" r="50000" b="50000"/>
              </a:path>
            </a:gra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endParaRPr lang="en-US" sz="1000"/>
            </a:p>
          </p:txBody>
        </p:sp>
        <p:sp>
          <p:nvSpPr>
            <p:cNvPr id="88" name="Rectangle 87"/>
            <p:cNvSpPr>
              <a:spLocks noChangeArrowheads="1"/>
            </p:cNvSpPr>
            <p:nvPr/>
          </p:nvSpPr>
          <p:spPr bwMode="auto">
            <a:xfrm>
              <a:off x="5044868" y="902890"/>
              <a:ext cx="136497" cy="136497"/>
            </a:xfrm>
            <a:prstGeom prst="rect">
              <a:avLst/>
            </a:prstGeom>
            <a:gradFill rotWithShape="0">
              <a:gsLst>
                <a:gs pos="0">
                  <a:srgbClr val="E6DCAC"/>
                </a:gs>
                <a:gs pos="12000">
                  <a:srgbClr val="E6D78A"/>
                </a:gs>
                <a:gs pos="30000">
                  <a:srgbClr val="C7AC4C"/>
                </a:gs>
                <a:gs pos="45000">
                  <a:srgbClr val="E6D78A"/>
                </a:gs>
                <a:gs pos="77000">
                  <a:srgbClr val="C7AC4C"/>
                </a:gs>
                <a:gs pos="100000">
                  <a:srgbClr val="E6DCAC"/>
                </a:gs>
              </a:gsLst>
              <a:lin ang="2700000" scaled="1"/>
            </a:gra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endParaRPr lang="en-US" sz="1000"/>
            </a:p>
          </p:txBody>
        </p:sp>
        <p:sp>
          <p:nvSpPr>
            <p:cNvPr id="89" name="Rectangle 88"/>
            <p:cNvSpPr>
              <a:spLocks noChangeArrowheads="1"/>
            </p:cNvSpPr>
            <p:nvPr/>
          </p:nvSpPr>
          <p:spPr bwMode="auto">
            <a:xfrm>
              <a:off x="4800600" y="903602"/>
              <a:ext cx="136497" cy="136497"/>
            </a:xfrm>
            <a:prstGeom prst="rect">
              <a:avLst/>
            </a:prstGeom>
            <a:gradFill rotWithShape="0">
              <a:gsLst>
                <a:gs pos="0">
                  <a:srgbClr val="E6DCAC"/>
                </a:gs>
                <a:gs pos="12000">
                  <a:srgbClr val="E6D78A"/>
                </a:gs>
                <a:gs pos="30000">
                  <a:srgbClr val="C7AC4C"/>
                </a:gs>
                <a:gs pos="45000">
                  <a:srgbClr val="E6D78A"/>
                </a:gs>
                <a:gs pos="77000">
                  <a:srgbClr val="C7AC4C"/>
                </a:gs>
                <a:gs pos="100000">
                  <a:srgbClr val="E6DCAC"/>
                </a:gs>
              </a:gsLst>
              <a:lin ang="2700000" scaled="1"/>
            </a:gra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endParaRPr lang="en-US" sz="1000"/>
            </a:p>
          </p:txBody>
        </p:sp>
      </p:grpSp>
      <p:sp>
        <p:nvSpPr>
          <p:cNvPr id="97" name="Freeform 96"/>
          <p:cNvSpPr/>
          <p:nvPr/>
        </p:nvSpPr>
        <p:spPr>
          <a:xfrm>
            <a:off x="1501589" y="3135868"/>
            <a:ext cx="403411" cy="152400"/>
          </a:xfrm>
          <a:custGeom>
            <a:avLst/>
            <a:gdLst>
              <a:gd name="connsiteX0" fmla="*/ 0 w 770965"/>
              <a:gd name="connsiteY0" fmla="*/ 222623 h 222623"/>
              <a:gd name="connsiteX1" fmla="*/ 394447 w 770965"/>
              <a:gd name="connsiteY1" fmla="*/ 7470 h 222623"/>
              <a:gd name="connsiteX2" fmla="*/ 770965 w 770965"/>
              <a:gd name="connsiteY2" fmla="*/ 177800 h 222623"/>
            </a:gdLst>
            <a:ahLst/>
            <a:cxnLst>
              <a:cxn ang="0">
                <a:pos x="connsiteX0" y="connsiteY0"/>
              </a:cxn>
              <a:cxn ang="0">
                <a:pos x="connsiteX1" y="connsiteY1"/>
              </a:cxn>
              <a:cxn ang="0">
                <a:pos x="connsiteX2" y="connsiteY2"/>
              </a:cxn>
            </a:cxnLst>
            <a:rect l="l" t="t" r="r" b="b"/>
            <a:pathLst>
              <a:path w="770965" h="222623">
                <a:moveTo>
                  <a:pt x="0" y="222623"/>
                </a:moveTo>
                <a:cubicBezTo>
                  <a:pt x="132976" y="118781"/>
                  <a:pt x="265953" y="14940"/>
                  <a:pt x="394447" y="7470"/>
                </a:cubicBezTo>
                <a:cubicBezTo>
                  <a:pt x="522941" y="0"/>
                  <a:pt x="646953" y="88900"/>
                  <a:pt x="770965" y="177800"/>
                </a:cubicBezTo>
              </a:path>
            </a:pathLst>
          </a:custGeom>
          <a:ln w="15875">
            <a:solidFill>
              <a:schemeClr val="tx1"/>
            </a:solidFill>
            <a:prstDash val="sysDash"/>
            <a:headEnd type="stealth" w="lg" len="lg"/>
            <a:tailEnd type="non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Title 53"/>
          <p:cNvSpPr>
            <a:spLocks noGrp="1"/>
          </p:cNvSpPr>
          <p:nvPr>
            <p:ph type="title"/>
          </p:nvPr>
        </p:nvSpPr>
        <p:spPr/>
        <p:txBody>
          <a:bodyPr/>
          <a:lstStyle/>
          <a:p>
            <a:r>
              <a:rPr smtClean="0"/>
              <a:t>Acquiring and Using a Token</a:t>
            </a:r>
            <a:endParaRPr lang="en-US" dirty="0"/>
          </a:p>
        </p:txBody>
      </p:sp>
      <p:grpSp>
        <p:nvGrpSpPr>
          <p:cNvPr id="64" name="Group 63"/>
          <p:cNvGrpSpPr/>
          <p:nvPr/>
        </p:nvGrpSpPr>
        <p:grpSpPr>
          <a:xfrm>
            <a:off x="1384300" y="3440668"/>
            <a:ext cx="1600200" cy="2064871"/>
            <a:chOff x="1384300" y="3440668"/>
            <a:chExt cx="1600200" cy="2064871"/>
          </a:xfrm>
        </p:grpSpPr>
        <p:sp>
          <p:nvSpPr>
            <p:cNvPr id="98" name="Freeform 97"/>
            <p:cNvSpPr/>
            <p:nvPr/>
          </p:nvSpPr>
          <p:spPr>
            <a:xfrm>
              <a:off x="2111188" y="3440668"/>
              <a:ext cx="658906" cy="2064871"/>
            </a:xfrm>
            <a:custGeom>
              <a:avLst/>
              <a:gdLst>
                <a:gd name="connsiteX0" fmla="*/ 658906 w 658906"/>
                <a:gd name="connsiteY0" fmla="*/ 1819835 h 1899024"/>
                <a:gd name="connsiteX1" fmla="*/ 76200 w 658906"/>
                <a:gd name="connsiteY1" fmla="*/ 1595718 h 1899024"/>
                <a:gd name="connsiteX2" fmla="*/ 201706 w 658906"/>
                <a:gd name="connsiteY2" fmla="*/ 0 h 1899024"/>
              </a:gdLst>
              <a:ahLst/>
              <a:cxnLst>
                <a:cxn ang="0">
                  <a:pos x="connsiteX0" y="connsiteY0"/>
                </a:cxn>
                <a:cxn ang="0">
                  <a:pos x="connsiteX1" y="connsiteY1"/>
                </a:cxn>
                <a:cxn ang="0">
                  <a:pos x="connsiteX2" y="connsiteY2"/>
                </a:cxn>
              </a:cxnLst>
              <a:rect l="l" t="t" r="r" b="b"/>
              <a:pathLst>
                <a:path w="658906" h="1899024">
                  <a:moveTo>
                    <a:pt x="658906" y="1819835"/>
                  </a:moveTo>
                  <a:cubicBezTo>
                    <a:pt x="405653" y="1859429"/>
                    <a:pt x="152400" y="1899024"/>
                    <a:pt x="76200" y="1595718"/>
                  </a:cubicBezTo>
                  <a:cubicBezTo>
                    <a:pt x="0" y="1292412"/>
                    <a:pt x="100853" y="646206"/>
                    <a:pt x="201706" y="0"/>
                  </a:cubicBezTo>
                </a:path>
              </a:pathLst>
            </a:custGeom>
            <a:noFill/>
            <a:ln w="19050" cap="flat" cmpd="sng">
              <a:solidFill>
                <a:schemeClr val="tx1"/>
              </a:solidFill>
              <a:prstDash val="solid"/>
              <a:round/>
              <a:headEnd type="stealth" w="lg" len="lg"/>
              <a:tailEnd type="none" w="lg" len="lg"/>
            </a:ln>
            <a:effectLst/>
          </p:spPr>
          <p:txBody>
            <a:bodyPr wrap="none" anchor="ctr">
              <a:noAutofit/>
            </a:bodyPr>
            <a:lstStyle/>
            <a:p>
              <a:pPr algn="ctr"/>
              <a:endParaRPr lang="en-US">
                <a:latin typeface="Arial" charset="0"/>
              </a:endParaRPr>
            </a:p>
          </p:txBody>
        </p:sp>
        <p:sp useBgFill="1">
          <p:nvSpPr>
            <p:cNvPr id="167961" name="Text Box 25"/>
            <p:cNvSpPr txBox="1">
              <a:spLocks noChangeArrowheads="1"/>
            </p:cNvSpPr>
            <p:nvPr/>
          </p:nvSpPr>
          <p:spPr bwMode="auto">
            <a:xfrm>
              <a:off x="1384300" y="4749800"/>
              <a:ext cx="1600200" cy="523220"/>
            </a:xfrm>
            <a:prstGeom prst="rect">
              <a:avLst/>
            </a:prstGeom>
            <a:ln w="19050" algn="ctr">
              <a:noFill/>
              <a:miter lim="800000"/>
              <a:headEnd/>
              <a:tailEnd type="none" w="lg" len="lg"/>
            </a:ln>
            <a:effectLst/>
          </p:spPr>
          <p:txBody>
            <a:bodyPr wrap="square">
              <a:spAutoFit/>
            </a:bodyPr>
            <a:lstStyle/>
            <a:p>
              <a:pPr algn="ctr"/>
              <a:r>
                <a:rPr lang="en-US" sz="1400" i="1" dirty="0">
                  <a:latin typeface="Calibri" pitchFamily="34" charset="0"/>
                </a:rPr>
                <a:t>1) </a:t>
              </a:r>
              <a:r>
                <a:rPr lang="en-US" sz="1400" i="1" dirty="0" smtClean="0">
                  <a:latin typeface="Calibri" pitchFamily="34" charset="0"/>
                </a:rPr>
                <a:t>Authenticate user and get token</a:t>
              </a:r>
              <a:endParaRPr lang="en-US" sz="1400" i="1" dirty="0">
                <a:latin typeface="Calibri" pitchFamily="34" charset="0"/>
              </a:endParaRPr>
            </a:p>
          </p:txBody>
        </p:sp>
        <p:sp>
          <p:nvSpPr>
            <p:cNvPr id="63" name="Text Box 30"/>
            <p:cNvSpPr txBox="1">
              <a:spLocks noChangeArrowheads="1"/>
            </p:cNvSpPr>
            <p:nvPr/>
          </p:nvSpPr>
          <p:spPr bwMode="auto">
            <a:xfrm>
              <a:off x="1676400" y="4202668"/>
              <a:ext cx="1066800" cy="369332"/>
            </a:xfrm>
            <a:prstGeom prst="rect">
              <a:avLst/>
            </a:prstGeom>
            <a:ln>
              <a:headEnd/>
              <a:tailEnd type="none" w="lg" len="lg"/>
            </a:ln>
          </p:spPr>
          <p:style>
            <a:lnRef idx="0">
              <a:schemeClr val="accent3"/>
            </a:lnRef>
            <a:fillRef idx="3">
              <a:schemeClr val="accent3"/>
            </a:fillRef>
            <a:effectRef idx="3">
              <a:schemeClr val="accent3"/>
            </a:effectRef>
            <a:fontRef idx="minor">
              <a:schemeClr val="lt1"/>
            </a:fontRef>
          </p:style>
          <p:txBody>
            <a:bodyPr wrap="square">
              <a:spAutoFit/>
            </a:bodyPr>
            <a:lstStyle/>
            <a:p>
              <a:pPr algn="ctr"/>
              <a:r>
                <a:rPr lang="en-US" sz="1800" b="1" dirty="0" smtClean="0">
                  <a:latin typeface="Calibri" pitchFamily="34" charset="0"/>
                </a:rPr>
                <a:t>Token</a:t>
              </a:r>
              <a:endParaRPr lang="en-US" sz="1800" b="1" dirty="0">
                <a:latin typeface="Calibri" pitchFamily="34" charset="0"/>
              </a:endParaRPr>
            </a:p>
          </p:txBody>
        </p:sp>
      </p:grpSp>
      <p:grpSp>
        <p:nvGrpSpPr>
          <p:cNvPr id="65" name="Group 64"/>
          <p:cNvGrpSpPr/>
          <p:nvPr/>
        </p:nvGrpSpPr>
        <p:grpSpPr>
          <a:xfrm>
            <a:off x="4876800" y="3669268"/>
            <a:ext cx="1905000" cy="1809964"/>
            <a:chOff x="4876800" y="3669268"/>
            <a:chExt cx="1905000" cy="1809964"/>
          </a:xfrm>
        </p:grpSpPr>
        <p:sp>
          <p:nvSpPr>
            <p:cNvPr id="167960" name="Freeform 24"/>
            <p:cNvSpPr>
              <a:spLocks/>
            </p:cNvSpPr>
            <p:nvPr/>
          </p:nvSpPr>
          <p:spPr bwMode="auto">
            <a:xfrm>
              <a:off x="4876800" y="3669268"/>
              <a:ext cx="1371600" cy="1809964"/>
            </a:xfrm>
            <a:custGeom>
              <a:avLst/>
              <a:gdLst/>
              <a:ahLst/>
              <a:cxnLst>
                <a:cxn ang="0">
                  <a:pos x="0" y="1891"/>
                </a:cxn>
                <a:cxn ang="0">
                  <a:pos x="863" y="1327"/>
                </a:cxn>
                <a:cxn ang="0">
                  <a:pos x="1029" y="0"/>
                </a:cxn>
              </a:cxnLst>
              <a:rect l="0" t="0" r="r" b="b"/>
              <a:pathLst>
                <a:path w="1035" h="1891">
                  <a:moveTo>
                    <a:pt x="0" y="1891"/>
                  </a:moveTo>
                  <a:cubicBezTo>
                    <a:pt x="144" y="1797"/>
                    <a:pt x="691" y="1642"/>
                    <a:pt x="863" y="1327"/>
                  </a:cubicBezTo>
                  <a:cubicBezTo>
                    <a:pt x="1035" y="1012"/>
                    <a:pt x="995" y="276"/>
                    <a:pt x="1029" y="0"/>
                  </a:cubicBezTo>
                </a:path>
              </a:pathLst>
            </a:custGeom>
            <a:noFill/>
            <a:ln w="19050" cap="flat" cmpd="sng">
              <a:solidFill>
                <a:schemeClr val="tx1"/>
              </a:solidFill>
              <a:prstDash val="solid"/>
              <a:round/>
              <a:headEnd type="none" w="lg" len="lg"/>
              <a:tailEnd type="stealth" w="lg" len="lg"/>
            </a:ln>
            <a:effectLst/>
          </p:spPr>
          <p:txBody>
            <a:bodyPr wrap="none" anchor="ctr">
              <a:noAutofit/>
            </a:bodyPr>
            <a:lstStyle/>
            <a:p>
              <a:pPr algn="ctr"/>
              <a:endParaRPr lang="en-US"/>
            </a:p>
          </p:txBody>
        </p:sp>
        <p:sp useBgFill="1">
          <p:nvSpPr>
            <p:cNvPr id="167959" name="Text Box 23"/>
            <p:cNvSpPr txBox="1">
              <a:spLocks noChangeArrowheads="1"/>
            </p:cNvSpPr>
            <p:nvPr/>
          </p:nvSpPr>
          <p:spPr bwMode="auto">
            <a:xfrm>
              <a:off x="5638800" y="4050268"/>
              <a:ext cx="1143000" cy="523220"/>
            </a:xfrm>
            <a:prstGeom prst="rect">
              <a:avLst/>
            </a:prstGeom>
            <a:ln w="19050" algn="ctr">
              <a:noFill/>
              <a:miter lim="800000"/>
              <a:headEnd/>
              <a:tailEnd type="none" w="lg" len="lg"/>
            </a:ln>
            <a:effectLst/>
          </p:spPr>
          <p:txBody>
            <a:bodyPr wrap="square">
              <a:spAutoFit/>
            </a:bodyPr>
            <a:lstStyle/>
            <a:p>
              <a:pPr algn="ctr"/>
              <a:r>
                <a:rPr lang="en-US" sz="1400" i="1" dirty="0" smtClean="0">
                  <a:latin typeface="Calibri" pitchFamily="34" charset="0"/>
                </a:rPr>
                <a:t>2) Submit token</a:t>
              </a:r>
              <a:endParaRPr lang="en-US" sz="1400" i="1" dirty="0">
                <a:latin typeface="Calibri" pitchFamily="34" charset="0"/>
              </a:endParaRPr>
            </a:p>
          </p:txBody>
        </p:sp>
        <p:sp>
          <p:nvSpPr>
            <p:cNvPr id="78" name="Text Box 30"/>
            <p:cNvSpPr txBox="1">
              <a:spLocks noChangeArrowheads="1"/>
            </p:cNvSpPr>
            <p:nvPr/>
          </p:nvSpPr>
          <p:spPr bwMode="auto">
            <a:xfrm>
              <a:off x="5334000" y="4812268"/>
              <a:ext cx="1066800" cy="369332"/>
            </a:xfrm>
            <a:prstGeom prst="rect">
              <a:avLst/>
            </a:prstGeom>
            <a:ln>
              <a:headEnd/>
              <a:tailEnd type="none" w="lg" len="lg"/>
            </a:ln>
          </p:spPr>
          <p:style>
            <a:lnRef idx="0">
              <a:schemeClr val="accent3"/>
            </a:lnRef>
            <a:fillRef idx="3">
              <a:schemeClr val="accent3"/>
            </a:fillRef>
            <a:effectRef idx="3">
              <a:schemeClr val="accent3"/>
            </a:effectRef>
            <a:fontRef idx="minor">
              <a:schemeClr val="lt1"/>
            </a:fontRef>
          </p:style>
          <p:txBody>
            <a:bodyPr wrap="square">
              <a:spAutoFit/>
            </a:bodyPr>
            <a:lstStyle/>
            <a:p>
              <a:pPr algn="ctr"/>
              <a:r>
                <a:rPr lang="en-US" sz="1800" b="1" dirty="0" smtClean="0">
                  <a:latin typeface="Calibri" pitchFamily="34" charset="0"/>
                </a:rPr>
                <a:t>Token</a:t>
              </a:r>
              <a:endParaRPr lang="en-US" sz="1800" b="1" dirty="0">
                <a:latin typeface="Calibri" pitchFamily="34" charset="0"/>
              </a:endParaRPr>
            </a:p>
          </p:txBody>
        </p:sp>
      </p:grpSp>
      <p:grpSp>
        <p:nvGrpSpPr>
          <p:cNvPr id="68" name="Group 67"/>
          <p:cNvGrpSpPr/>
          <p:nvPr/>
        </p:nvGrpSpPr>
        <p:grpSpPr>
          <a:xfrm>
            <a:off x="7228726" y="3821668"/>
            <a:ext cx="1153274" cy="822571"/>
            <a:chOff x="7228726" y="3821668"/>
            <a:chExt cx="1153274" cy="822571"/>
          </a:xfrm>
        </p:grpSpPr>
        <p:sp>
          <p:nvSpPr>
            <p:cNvPr id="45" name="Flowchart: Punched Tape 44"/>
            <p:cNvSpPr/>
            <p:nvPr/>
          </p:nvSpPr>
          <p:spPr>
            <a:xfrm flipH="1">
              <a:off x="7239000" y="3821668"/>
              <a:ext cx="1143000" cy="822571"/>
            </a:xfrm>
            <a:prstGeom prst="flowChartPunchedTape">
              <a:avLst/>
            </a:prstGeom>
            <a:ln>
              <a:headEnd type="none" w="lg" len="lg"/>
              <a:tailEnd type="stealth" w="lg" len="lg"/>
            </a:ln>
          </p:spPr>
          <p:style>
            <a:lnRef idx="0">
              <a:schemeClr val="accent6"/>
            </a:lnRef>
            <a:fillRef idx="3">
              <a:schemeClr val="accent6"/>
            </a:fillRef>
            <a:effectRef idx="3">
              <a:schemeClr val="accent6"/>
            </a:effectRef>
            <a:fontRef idx="minor">
              <a:schemeClr val="lt1"/>
            </a:fontRef>
          </p:style>
          <p:txBody>
            <a:bodyPr wrap="none" rtlCol="0" anchor="ctr">
              <a:noAutofit/>
            </a:bodyPr>
            <a:lstStyle/>
            <a:p>
              <a:pPr algn="ctr"/>
              <a:endParaRPr lang="en-US">
                <a:latin typeface="Arial" charset="0"/>
              </a:endParaRPr>
            </a:p>
          </p:txBody>
        </p:sp>
        <p:sp>
          <p:nvSpPr>
            <p:cNvPr id="46" name="Text Box 23"/>
            <p:cNvSpPr txBox="1">
              <a:spLocks noChangeArrowheads="1"/>
            </p:cNvSpPr>
            <p:nvPr/>
          </p:nvSpPr>
          <p:spPr bwMode="auto">
            <a:xfrm>
              <a:off x="7228726" y="3967456"/>
              <a:ext cx="1143000" cy="523220"/>
            </a:xfrm>
            <a:prstGeom prst="rect">
              <a:avLst/>
            </a:prstGeom>
            <a:noFill/>
            <a:ln w="19050" algn="ctr">
              <a:noFill/>
              <a:miter lim="800000"/>
              <a:headEnd/>
              <a:tailEnd type="none" w="lg" len="lg"/>
            </a:ln>
            <a:effectLst/>
          </p:spPr>
          <p:txBody>
            <a:bodyPr wrap="square">
              <a:spAutoFit/>
            </a:bodyPr>
            <a:lstStyle/>
            <a:p>
              <a:pPr algn="ctr"/>
              <a:r>
                <a:rPr lang="en-US" sz="1400" b="1" i="1" dirty="0" smtClean="0">
                  <a:latin typeface="Calibri" pitchFamily="34" charset="0"/>
                </a:rPr>
                <a:t>List of Trusted STSs</a:t>
              </a:r>
            </a:p>
          </p:txBody>
        </p:sp>
      </p:grpSp>
      <p:sp>
        <p:nvSpPr>
          <p:cNvPr id="80" name="Oval 32"/>
          <p:cNvSpPr>
            <a:spLocks noChangeArrowheads="1"/>
          </p:cNvSpPr>
          <p:nvPr/>
        </p:nvSpPr>
        <p:spPr bwMode="auto">
          <a:xfrm>
            <a:off x="5257800" y="2526268"/>
            <a:ext cx="1981200" cy="533400"/>
          </a:xfrm>
          <a:prstGeom prst="ellipse">
            <a:avLst/>
          </a:prstGeom>
          <a:ln>
            <a:headEnd/>
            <a:tailEnd type="none" w="lg" len="lg"/>
          </a:ln>
        </p:spPr>
        <p:style>
          <a:lnRef idx="0">
            <a:schemeClr val="accent1"/>
          </a:lnRef>
          <a:fillRef idx="3">
            <a:schemeClr val="accent1"/>
          </a:fillRef>
          <a:effectRef idx="3">
            <a:schemeClr val="accent1"/>
          </a:effectRef>
          <a:fontRef idx="minor">
            <a:schemeClr val="lt1"/>
          </a:fontRef>
        </p:style>
        <p:txBody>
          <a:bodyPr wrap="square" anchor="ctr">
            <a:noAutofit/>
          </a:bodyPr>
          <a:lstStyle/>
          <a:p>
            <a:pPr algn="ctr"/>
            <a:endParaRPr lang="en-US"/>
          </a:p>
        </p:txBody>
      </p:sp>
      <p:sp>
        <p:nvSpPr>
          <p:cNvPr id="167951" name="Text Box 15"/>
          <p:cNvSpPr txBox="1">
            <a:spLocks noChangeArrowheads="1"/>
          </p:cNvSpPr>
          <p:nvPr/>
        </p:nvSpPr>
        <p:spPr bwMode="auto">
          <a:xfrm>
            <a:off x="5257800" y="2602468"/>
            <a:ext cx="1981200" cy="369332"/>
          </a:xfrm>
          <a:prstGeom prst="rect">
            <a:avLst/>
          </a:prstGeom>
          <a:noFill/>
          <a:ln w="19050" algn="ctr">
            <a:noFill/>
            <a:miter lim="800000"/>
            <a:headEnd/>
            <a:tailEnd type="none" w="lg" len="lg"/>
          </a:ln>
          <a:effectLst/>
        </p:spPr>
        <p:txBody>
          <a:bodyPr wrap="square">
            <a:spAutoFit/>
          </a:bodyPr>
          <a:lstStyle/>
          <a:p>
            <a:pPr algn="ctr"/>
            <a:r>
              <a:rPr lang="en-US" sz="1800" b="1" dirty="0" smtClean="0">
                <a:latin typeface="Calibri" pitchFamily="34" charset="0"/>
              </a:rPr>
              <a:t>Application</a:t>
            </a:r>
          </a:p>
        </p:txBody>
      </p:sp>
      <p:grpSp>
        <p:nvGrpSpPr>
          <p:cNvPr id="66" name="Group 65"/>
          <p:cNvGrpSpPr/>
          <p:nvPr/>
        </p:nvGrpSpPr>
        <p:grpSpPr>
          <a:xfrm>
            <a:off x="6858000" y="2678668"/>
            <a:ext cx="1981200" cy="1219200"/>
            <a:chOff x="6858000" y="2678668"/>
            <a:chExt cx="1981200" cy="1219200"/>
          </a:xfrm>
        </p:grpSpPr>
        <p:sp>
          <p:nvSpPr>
            <p:cNvPr id="61" name="Freeform 60"/>
            <p:cNvSpPr/>
            <p:nvPr/>
          </p:nvSpPr>
          <p:spPr>
            <a:xfrm>
              <a:off x="6858000" y="3135868"/>
              <a:ext cx="1003300" cy="762000"/>
            </a:xfrm>
            <a:custGeom>
              <a:avLst/>
              <a:gdLst>
                <a:gd name="connsiteX0" fmla="*/ 0 w 482600"/>
                <a:gd name="connsiteY0" fmla="*/ 213783 h 886883"/>
                <a:gd name="connsiteX1" fmla="*/ 355600 w 482600"/>
                <a:gd name="connsiteY1" fmla="*/ 112183 h 886883"/>
                <a:gd name="connsiteX2" fmla="*/ 482600 w 482600"/>
                <a:gd name="connsiteY2" fmla="*/ 886883 h 886883"/>
              </a:gdLst>
              <a:ahLst/>
              <a:cxnLst>
                <a:cxn ang="0">
                  <a:pos x="connsiteX0" y="connsiteY0"/>
                </a:cxn>
                <a:cxn ang="0">
                  <a:pos x="connsiteX1" y="connsiteY1"/>
                </a:cxn>
                <a:cxn ang="0">
                  <a:pos x="connsiteX2" y="connsiteY2"/>
                </a:cxn>
              </a:cxnLst>
              <a:rect l="l" t="t" r="r" b="b"/>
              <a:pathLst>
                <a:path w="482600" h="886883">
                  <a:moveTo>
                    <a:pt x="0" y="213783"/>
                  </a:moveTo>
                  <a:cubicBezTo>
                    <a:pt x="137583" y="106891"/>
                    <a:pt x="275167" y="0"/>
                    <a:pt x="355600" y="112183"/>
                  </a:cubicBezTo>
                  <a:cubicBezTo>
                    <a:pt x="436033" y="224366"/>
                    <a:pt x="459316" y="555624"/>
                    <a:pt x="482600" y="886883"/>
                  </a:cubicBezTo>
                </a:path>
              </a:pathLst>
            </a:custGeom>
            <a:noFill/>
            <a:ln w="19050" cap="flat" cmpd="sng">
              <a:solidFill>
                <a:schemeClr val="tx1"/>
              </a:solidFill>
              <a:prstDash val="solid"/>
              <a:round/>
              <a:headEnd type="none" w="lg" len="lg"/>
              <a:tailEnd type="stealth" w="lg" len="lg"/>
            </a:ln>
            <a:effectLst/>
          </p:spPr>
          <p:txBody>
            <a:bodyPr wrap="none" anchor="ctr">
              <a:noAutofit/>
            </a:bodyPr>
            <a:lstStyle/>
            <a:p>
              <a:pPr algn="ctr"/>
              <a:endParaRPr lang="en-US">
                <a:latin typeface="Arial" charset="0"/>
              </a:endParaRPr>
            </a:p>
          </p:txBody>
        </p:sp>
        <p:sp useBgFill="1">
          <p:nvSpPr>
            <p:cNvPr id="51" name="Text Box 23"/>
            <p:cNvSpPr txBox="1">
              <a:spLocks noChangeArrowheads="1"/>
            </p:cNvSpPr>
            <p:nvPr/>
          </p:nvSpPr>
          <p:spPr bwMode="auto">
            <a:xfrm>
              <a:off x="7315200" y="2678668"/>
              <a:ext cx="1524000" cy="954107"/>
            </a:xfrm>
            <a:prstGeom prst="rect">
              <a:avLst/>
            </a:prstGeom>
            <a:ln w="19050" algn="ctr">
              <a:noFill/>
              <a:miter lim="800000"/>
              <a:headEnd/>
              <a:tailEnd type="none" w="lg" len="lg"/>
            </a:ln>
            <a:effectLst/>
          </p:spPr>
          <p:txBody>
            <a:bodyPr wrap="square">
              <a:spAutoFit/>
            </a:bodyPr>
            <a:lstStyle/>
            <a:p>
              <a:pPr algn="ctr"/>
              <a:r>
                <a:rPr lang="en-US" sz="1400" i="1" dirty="0" smtClean="0">
                  <a:latin typeface="Calibri" pitchFamily="34" charset="0"/>
                </a:rPr>
                <a:t>3) Verify token’s signature and check whether this STS is trusted</a:t>
              </a:r>
              <a:endParaRPr lang="en-US" sz="1400" i="1" dirty="0">
                <a:latin typeface="Calibri" pitchFamily="34" charset="0"/>
              </a:endParaRPr>
            </a:p>
          </p:txBody>
        </p:sp>
      </p:grpSp>
      <p:sp>
        <p:nvSpPr>
          <p:cNvPr id="62" name="Text Box 33"/>
          <p:cNvSpPr txBox="1">
            <a:spLocks noChangeArrowheads="1"/>
          </p:cNvSpPr>
          <p:nvPr/>
        </p:nvSpPr>
        <p:spPr bwMode="auto">
          <a:xfrm>
            <a:off x="5562600" y="3059668"/>
            <a:ext cx="1371600" cy="646331"/>
          </a:xfrm>
          <a:prstGeom prst="rect">
            <a:avLst/>
          </a:prstGeom>
          <a:ln>
            <a:headEnd/>
            <a:tailEnd type="none" w="lg" len="lg"/>
          </a:ln>
        </p:spPr>
        <p:style>
          <a:lnRef idx="0">
            <a:schemeClr val="accent2"/>
          </a:lnRef>
          <a:fillRef idx="3">
            <a:schemeClr val="accent2"/>
          </a:fillRef>
          <a:effectRef idx="3">
            <a:schemeClr val="accent2"/>
          </a:effectRef>
          <a:fontRef idx="minor">
            <a:schemeClr val="lt1"/>
          </a:fontRef>
        </p:style>
        <p:txBody>
          <a:bodyPr wrap="square">
            <a:spAutoFit/>
          </a:bodyPr>
          <a:lstStyle/>
          <a:p>
            <a:pPr algn="ctr"/>
            <a:r>
              <a:rPr lang="en-US" sz="1800" b="1" dirty="0" smtClean="0">
                <a:latin typeface="Calibri" pitchFamily="34" charset="0"/>
              </a:rPr>
              <a:t>Identity Library</a:t>
            </a:r>
            <a:endParaRPr lang="en-US" sz="1800" b="1" dirty="0">
              <a:latin typeface="Calibri" pitchFamily="34" charset="0"/>
            </a:endParaRPr>
          </a:p>
        </p:txBody>
      </p:sp>
      <p:sp>
        <p:nvSpPr>
          <p:cNvPr id="95" name="AutoShape 4"/>
          <p:cNvSpPr>
            <a:spLocks noChangeArrowheads="1"/>
          </p:cNvSpPr>
          <p:nvPr/>
        </p:nvSpPr>
        <p:spPr bwMode="auto">
          <a:xfrm>
            <a:off x="1905000" y="2983469"/>
            <a:ext cx="838200" cy="533400"/>
          </a:xfrm>
          <a:prstGeom prst="hexagon">
            <a:avLst>
              <a:gd name="adj" fmla="val 37500"/>
              <a:gd name="vf" fmla="val 115470"/>
            </a:avLst>
          </a:prstGeom>
          <a:ln>
            <a:headEnd/>
            <a:tailEnd type="none" w="lg" len="lg"/>
          </a:ln>
        </p:spPr>
        <p:style>
          <a:lnRef idx="0">
            <a:schemeClr val="accent2"/>
          </a:lnRef>
          <a:fillRef idx="3">
            <a:schemeClr val="accent2"/>
          </a:fillRef>
          <a:effectRef idx="3">
            <a:schemeClr val="accent2"/>
          </a:effectRef>
          <a:fontRef idx="minor">
            <a:schemeClr val="lt1"/>
          </a:fontRef>
        </p:style>
        <p:txBody>
          <a:bodyPr anchor="ctr">
            <a:noAutofit/>
          </a:bodyPr>
          <a:lstStyle/>
          <a:p>
            <a:pPr algn="ctr"/>
            <a:endParaRPr lang="en-US"/>
          </a:p>
        </p:txBody>
      </p:sp>
      <p:sp>
        <p:nvSpPr>
          <p:cNvPr id="96" name="Text Box 16"/>
          <p:cNvSpPr txBox="1">
            <a:spLocks noChangeArrowheads="1"/>
          </p:cNvSpPr>
          <p:nvPr/>
        </p:nvSpPr>
        <p:spPr bwMode="auto">
          <a:xfrm>
            <a:off x="1905000" y="3059668"/>
            <a:ext cx="838200" cy="369332"/>
          </a:xfrm>
          <a:prstGeom prst="rect">
            <a:avLst/>
          </a:prstGeom>
          <a:noFill/>
          <a:ln w="19050" algn="ctr">
            <a:noFill/>
            <a:miter lim="800000"/>
            <a:headEnd/>
            <a:tailEnd type="none" w="lg" len="lg"/>
          </a:ln>
          <a:effectLst/>
        </p:spPr>
        <p:txBody>
          <a:bodyPr wrap="square">
            <a:spAutoFit/>
          </a:bodyPr>
          <a:lstStyle/>
          <a:p>
            <a:pPr algn="ctr"/>
            <a:r>
              <a:rPr lang="en-US" sz="1800" b="1" dirty="0" smtClean="0">
                <a:latin typeface="Calibri" pitchFamily="34" charset="0"/>
              </a:rPr>
              <a:t>STS</a:t>
            </a:r>
            <a:endParaRPr lang="en-US" sz="1800" b="1" dirty="0">
              <a:latin typeface="Calibri"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wipe(up)">
                                      <p:cBhvr>
                                        <p:cTn id="7" dur="500"/>
                                        <p:tgtEl>
                                          <p:spTgt spid="6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65"/>
                                        </p:tgtEl>
                                        <p:attrNameLst>
                                          <p:attrName>style.visibility</p:attrName>
                                        </p:attrNameLst>
                                      </p:cBhvr>
                                      <p:to>
                                        <p:strVal val="visible"/>
                                      </p:to>
                                    </p:set>
                                    <p:animEffect transition="in" filter="wipe(down)">
                                      <p:cBhvr>
                                        <p:cTn id="12" dur="500"/>
                                        <p:tgtEl>
                                          <p:spTgt spid="65"/>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62"/>
                                        </p:tgtEl>
                                        <p:attrNameLst>
                                          <p:attrName>style.visibility</p:attrName>
                                        </p:attrNameLst>
                                      </p:cBhvr>
                                      <p:to>
                                        <p:strVal val="visible"/>
                                      </p:to>
                                    </p:set>
                                    <p:animEffect transition="in" filter="dissolve">
                                      <p:cBhvr>
                                        <p:cTn id="17" dur="500"/>
                                        <p:tgtEl>
                                          <p:spTgt spid="6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66"/>
                                        </p:tgtEl>
                                        <p:attrNameLst>
                                          <p:attrName>style.visibility</p:attrName>
                                        </p:attrNameLst>
                                      </p:cBhvr>
                                      <p:to>
                                        <p:strVal val="visible"/>
                                      </p:to>
                                    </p:set>
                                    <p:animEffect transition="in" filter="wipe(left)">
                                      <p:cBhvr>
                                        <p:cTn id="22" dur="500"/>
                                        <p:tgtEl>
                                          <p:spTgt spid="66"/>
                                        </p:tgtEl>
                                      </p:cBhvr>
                                    </p:animEffect>
                                  </p:childTnLst>
                                </p:cTn>
                              </p:par>
                            </p:childTnLst>
                          </p:cTn>
                        </p:par>
                        <p:par>
                          <p:cTn id="23" fill="hold">
                            <p:stCondLst>
                              <p:cond delay="500"/>
                            </p:stCondLst>
                            <p:childTnLst>
                              <p:par>
                                <p:cTn id="24" presetID="9" presetClass="entr" presetSubtype="0" fill="hold" nodeType="afterEffect">
                                  <p:stCondLst>
                                    <p:cond delay="0"/>
                                  </p:stCondLst>
                                  <p:childTnLst>
                                    <p:set>
                                      <p:cBhvr>
                                        <p:cTn id="25" dur="1" fill="hold">
                                          <p:stCondLst>
                                            <p:cond delay="0"/>
                                          </p:stCondLst>
                                        </p:cTn>
                                        <p:tgtEl>
                                          <p:spTgt spid="68"/>
                                        </p:tgtEl>
                                        <p:attrNameLst>
                                          <p:attrName>style.visibility</p:attrName>
                                        </p:attrNameLst>
                                      </p:cBhvr>
                                      <p:to>
                                        <p:strVal val="visible"/>
                                      </p:to>
                                    </p:set>
                                    <p:animEffect transition="in" filter="dissolve">
                                      <p:cBhvr>
                                        <p:cTn id="26" dur="500"/>
                                        <p:tgtEl>
                                          <p:spTgt spid="68"/>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nodeType="clickEffect">
                                  <p:stCondLst>
                                    <p:cond delay="0"/>
                                  </p:stCondLst>
                                  <p:childTnLst>
                                    <p:set>
                                      <p:cBhvr>
                                        <p:cTn id="30" dur="1" fill="hold">
                                          <p:stCondLst>
                                            <p:cond delay="0"/>
                                          </p:stCondLst>
                                        </p:cTn>
                                        <p:tgtEl>
                                          <p:spTgt spid="70"/>
                                        </p:tgtEl>
                                        <p:attrNameLst>
                                          <p:attrName>style.visibility</p:attrName>
                                        </p:attrNameLst>
                                      </p:cBhvr>
                                      <p:to>
                                        <p:strVal val="visible"/>
                                      </p:to>
                                    </p:set>
                                    <p:animEffect transition="in" filter="wipe(down)">
                                      <p:cBhvr>
                                        <p:cTn id="31"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dirty="0" smtClean="0"/>
              <a:t>Why Claims Are an Improvement</a:t>
            </a:r>
            <a:endParaRPr lang="en-US" dirty="0"/>
          </a:p>
        </p:txBody>
      </p:sp>
      <p:sp>
        <p:nvSpPr>
          <p:cNvPr id="4" name="Content Placeholder 3"/>
          <p:cNvSpPr>
            <a:spLocks noGrp="1"/>
          </p:cNvSpPr>
          <p:nvPr>
            <p:ph type="body" sz="quarter" idx="10"/>
          </p:nvPr>
        </p:nvSpPr>
        <p:spPr/>
        <p:txBody>
          <a:bodyPr/>
          <a:lstStyle/>
          <a:p>
            <a:r>
              <a:rPr lang="en-US" dirty="0" smtClean="0"/>
              <a:t>In today’s world, an application typically gets only simple identity information</a:t>
            </a:r>
          </a:p>
          <a:p>
            <a:pPr lvl="1"/>
            <a:r>
              <a:rPr lang="en-US" dirty="0" smtClean="0"/>
              <a:t>Such as a user’s name</a:t>
            </a:r>
          </a:p>
          <a:p>
            <a:r>
              <a:rPr lang="en-US" dirty="0" smtClean="0"/>
              <a:t>To get more, the application must query:</a:t>
            </a:r>
          </a:p>
          <a:p>
            <a:pPr lvl="1"/>
            <a:r>
              <a:rPr lang="en-US" dirty="0" smtClean="0"/>
              <a:t>A remote database, e.g., a directory service</a:t>
            </a:r>
          </a:p>
          <a:p>
            <a:pPr lvl="1"/>
            <a:r>
              <a:rPr lang="en-US" dirty="0" smtClean="0"/>
              <a:t>A local database</a:t>
            </a:r>
          </a:p>
          <a:p>
            <a:r>
              <a:rPr lang="en-US" dirty="0" smtClean="0"/>
              <a:t>With claims-based identity, each application can ask for exactly the claims that it needs</a:t>
            </a:r>
          </a:p>
          <a:p>
            <a:pPr lvl="1"/>
            <a:r>
              <a:rPr lang="en-US" dirty="0" smtClean="0"/>
              <a:t>The STS puts these in the token it creates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dissolve">
                                      <p:cBhvr>
                                        <p:cTn id="10" dur="500"/>
                                        <p:tgtEl>
                                          <p:spTgt spid="4">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Effect transition="in" filter="dissolve">
                                      <p:cBhvr>
                                        <p:cTn id="15" dur="500"/>
                                        <p:tgtEl>
                                          <p:spTgt spid="4">
                                            <p:txEl>
                                              <p:pRg st="2" end="2"/>
                                            </p:txEl>
                                          </p:spTgt>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4">
                                            <p:txEl>
                                              <p:pRg st="3" end="3"/>
                                            </p:txEl>
                                          </p:spTgt>
                                        </p:tgtEl>
                                        <p:attrNameLst>
                                          <p:attrName>style.visibility</p:attrName>
                                        </p:attrNameLst>
                                      </p:cBhvr>
                                      <p:to>
                                        <p:strVal val="visible"/>
                                      </p:to>
                                    </p:set>
                                    <p:animEffect transition="in" filter="dissolve">
                                      <p:cBhvr>
                                        <p:cTn id="18" dur="500"/>
                                        <p:tgtEl>
                                          <p:spTgt spid="4">
                                            <p:txEl>
                                              <p:pRg st="3" end="3"/>
                                            </p:txEl>
                                          </p:spTgt>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animEffect transition="in" filter="dissolve">
                                      <p:cBhvr>
                                        <p:cTn id="21" dur="500"/>
                                        <p:tgtEl>
                                          <p:spTgt spid="4">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grpId="0" nodeType="clickEffect">
                                  <p:stCondLst>
                                    <p:cond delay="0"/>
                                  </p:stCondLst>
                                  <p:childTnLst>
                                    <p:set>
                                      <p:cBhvr>
                                        <p:cTn id="25" dur="1" fill="hold">
                                          <p:stCondLst>
                                            <p:cond delay="0"/>
                                          </p:stCondLst>
                                        </p:cTn>
                                        <p:tgtEl>
                                          <p:spTgt spid="4">
                                            <p:txEl>
                                              <p:pRg st="5" end="5"/>
                                            </p:txEl>
                                          </p:spTgt>
                                        </p:tgtEl>
                                        <p:attrNameLst>
                                          <p:attrName>style.visibility</p:attrName>
                                        </p:attrNameLst>
                                      </p:cBhvr>
                                      <p:to>
                                        <p:strVal val="visible"/>
                                      </p:to>
                                    </p:set>
                                    <p:animEffect transition="in" filter="dissolve">
                                      <p:cBhvr>
                                        <p:cTn id="26" dur="500"/>
                                        <p:tgtEl>
                                          <p:spTgt spid="4">
                                            <p:txEl>
                                              <p:pRg st="5" end="5"/>
                                            </p:txEl>
                                          </p:spTgt>
                                        </p:tgtEl>
                                      </p:cBhvr>
                                    </p:animEffect>
                                  </p:childTnLst>
                                </p:cTn>
                              </p:par>
                              <p:par>
                                <p:cTn id="27" presetID="9" presetClass="entr" presetSubtype="0" fill="hold" grpId="0" nodeType="withEffect">
                                  <p:stCondLst>
                                    <p:cond delay="0"/>
                                  </p:stCondLst>
                                  <p:childTnLst>
                                    <p:set>
                                      <p:cBhvr>
                                        <p:cTn id="28" dur="1" fill="hold">
                                          <p:stCondLst>
                                            <p:cond delay="0"/>
                                          </p:stCondLst>
                                        </p:cTn>
                                        <p:tgtEl>
                                          <p:spTgt spid="4">
                                            <p:txEl>
                                              <p:pRg st="6" end="6"/>
                                            </p:txEl>
                                          </p:spTgt>
                                        </p:tgtEl>
                                        <p:attrNameLst>
                                          <p:attrName>style.visibility</p:attrName>
                                        </p:attrNameLst>
                                      </p:cBhvr>
                                      <p:to>
                                        <p:strVal val="visible"/>
                                      </p:to>
                                    </p:set>
                                    <p:animEffect transition="in" filter="dissolve">
                                      <p:cBhvr>
                                        <p:cTn id="29"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spc="-150" dirty="0" smtClean="0">
                <a:solidFill>
                  <a:srgbClr val="CCFFCC"/>
                </a:solidFill>
                <a:ea typeface="+mn-ea"/>
                <a:cs typeface="Arial" charset="0"/>
              </a:rPr>
              <a:t>How Applications Can Use Claims</a:t>
            </a:r>
            <a:br>
              <a:rPr lang="en-US" sz="4800" spc="-150" dirty="0" smtClean="0">
                <a:solidFill>
                  <a:srgbClr val="CCFFCC"/>
                </a:solidFill>
                <a:ea typeface="+mn-ea"/>
                <a:cs typeface="Arial" charset="0"/>
              </a:rPr>
            </a:br>
            <a:r>
              <a:rPr sz="3200" spc="-100" dirty="0" smtClean="0">
                <a:solidFill>
                  <a:schemeClr val="tx2"/>
                </a:solidFill>
                <a:latin typeface="Calibri" pitchFamily="34" charset="0"/>
                <a:ea typeface="+mn-ea"/>
                <a:cs typeface="Arial" charset="0"/>
              </a:rPr>
              <a:t>Some examples</a:t>
            </a:r>
            <a:r>
              <a:rPr sz="4000" spc="-150" dirty="0" smtClean="0">
                <a:solidFill>
                  <a:schemeClr val="accent3"/>
                </a:solidFill>
                <a:latin typeface="Segoe" pitchFamily="34" charset="0"/>
                <a:cs typeface="Arial" charset="0"/>
              </a:rPr>
              <a:t/>
            </a:r>
            <a:br>
              <a:rPr sz="4000" spc="-150" dirty="0" smtClean="0">
                <a:solidFill>
                  <a:schemeClr val="accent3"/>
                </a:solidFill>
                <a:latin typeface="Segoe" pitchFamily="34" charset="0"/>
                <a:cs typeface="Arial" charset="0"/>
              </a:rPr>
            </a:br>
            <a:endParaRPr sz="4000" dirty="0" smtClean="0">
              <a:solidFill>
                <a:schemeClr val="accent1"/>
              </a:solidFill>
            </a:endParaRPr>
          </a:p>
        </p:txBody>
      </p:sp>
      <p:sp>
        <p:nvSpPr>
          <p:cNvPr id="3" name="Content Placeholder 2"/>
          <p:cNvSpPr>
            <a:spLocks noGrp="1"/>
          </p:cNvSpPr>
          <p:nvPr>
            <p:ph type="body" sz="quarter" idx="10"/>
          </p:nvPr>
        </p:nvSpPr>
        <p:spPr/>
        <p:txBody>
          <a:bodyPr vert="horz" wrap="square" lIns="0" tIns="0" rIns="0" bIns="0" rtlCol="0">
            <a:spAutoFit/>
          </a:bodyPr>
          <a:lstStyle/>
          <a:p>
            <a:r>
              <a:rPr lang="en-US" sz="3200" dirty="0" smtClean="0"/>
              <a:t>A claim can identify a user</a:t>
            </a:r>
          </a:p>
          <a:p>
            <a:r>
              <a:rPr lang="en-US" sz="3200" dirty="0" smtClean="0"/>
              <a:t>A claim can convey group or role membership</a:t>
            </a:r>
          </a:p>
          <a:p>
            <a:r>
              <a:rPr lang="en-US" sz="3200" dirty="0" smtClean="0"/>
              <a:t>A claim can convey personalization information</a:t>
            </a:r>
          </a:p>
          <a:p>
            <a:pPr lvl="1"/>
            <a:r>
              <a:rPr lang="en-US" sz="3200" dirty="0" smtClean="0"/>
              <a:t> Such as the user’s display name</a:t>
            </a:r>
          </a:p>
          <a:p>
            <a:r>
              <a:rPr lang="en-US" sz="3200" dirty="0" smtClean="0"/>
              <a:t>A claim can grant or deny the right to do something</a:t>
            </a:r>
          </a:p>
          <a:p>
            <a:pPr lvl="1"/>
            <a:r>
              <a:rPr lang="en-US" sz="3200" dirty="0" smtClean="0"/>
              <a:t>Such as access particular information or invoke specific methods</a:t>
            </a:r>
          </a:p>
          <a:p>
            <a:r>
              <a:rPr lang="en-US" sz="3200" dirty="0" smtClean="0"/>
              <a:t>A claim can constrain the right to do something </a:t>
            </a:r>
          </a:p>
          <a:p>
            <a:pPr lvl="1"/>
            <a:r>
              <a:rPr lang="en-US" sz="3200" dirty="0" smtClean="0"/>
              <a:t>Such as indicating the user’s purchasing limit</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par>
                                <p:cTn id="18" presetID="9" presetClass="entr" presetSubtype="0" fill="hold" grpId="0"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dissolve">
                                      <p:cBhvr>
                                        <p:cTn id="20" dur="5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dissolve">
                                      <p:cBhvr>
                                        <p:cTn id="25" dur="500"/>
                                        <p:tgtEl>
                                          <p:spTgt spid="3">
                                            <p:txEl>
                                              <p:pRg st="4" end="4"/>
                                            </p:txEl>
                                          </p:spTgt>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dissolve">
                                      <p:cBhvr>
                                        <p:cTn id="28" dur="500"/>
                                        <p:tgtEl>
                                          <p:spTgt spid="3">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grpId="0"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dissolve">
                                      <p:cBhvr>
                                        <p:cTn id="33" dur="500"/>
                                        <p:tgtEl>
                                          <p:spTgt spid="3">
                                            <p:txEl>
                                              <p:pRg st="6" end="6"/>
                                            </p:txEl>
                                          </p:spTgt>
                                        </p:tgtEl>
                                      </p:cBhvr>
                                    </p:animEffect>
                                  </p:childTnLst>
                                </p:cTn>
                              </p:par>
                              <p:par>
                                <p:cTn id="34" presetID="9" presetClass="entr" presetSubtype="0" fill="hold" grpId="0" nodeType="withEffect">
                                  <p:stCondLst>
                                    <p:cond delay="0"/>
                                  </p:stCondLst>
                                  <p:childTnLst>
                                    <p:set>
                                      <p:cBhvr>
                                        <p:cTn id="35" dur="1" fill="hold">
                                          <p:stCondLst>
                                            <p:cond delay="0"/>
                                          </p:stCondLst>
                                        </p:cTn>
                                        <p:tgtEl>
                                          <p:spTgt spid="3">
                                            <p:txEl>
                                              <p:pRg st="7" end="7"/>
                                            </p:txEl>
                                          </p:spTgt>
                                        </p:tgtEl>
                                        <p:attrNameLst>
                                          <p:attrName>style.visibility</p:attrName>
                                        </p:attrNameLst>
                                      </p:cBhvr>
                                      <p:to>
                                        <p:strVal val="visible"/>
                                      </p:to>
                                    </p:set>
                                    <p:animEffect transition="in" filter="dissolve">
                                      <p:cBhvr>
                                        <p:cTn id="36"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6"/>
          <p:cNvGrpSpPr/>
          <p:nvPr/>
        </p:nvGrpSpPr>
        <p:grpSpPr>
          <a:xfrm>
            <a:off x="6553200" y="1230868"/>
            <a:ext cx="1828800" cy="1108321"/>
            <a:chOff x="6553200" y="1230868"/>
            <a:chExt cx="1828800" cy="1108321"/>
          </a:xfrm>
        </p:grpSpPr>
        <p:cxnSp>
          <p:nvCxnSpPr>
            <p:cNvPr id="82" name="Straight Connector 81"/>
            <p:cNvCxnSpPr/>
            <p:nvPr/>
          </p:nvCxnSpPr>
          <p:spPr bwMode="auto">
            <a:xfrm rot="16200000" flipV="1">
              <a:off x="7025377" y="1839814"/>
              <a:ext cx="632992" cy="365757"/>
            </a:xfrm>
            <a:prstGeom prst="line">
              <a:avLst/>
            </a:prstGeom>
            <a:noFill/>
            <a:ln w="19050" cap="flat" cmpd="sng" algn="ctr">
              <a:solidFill>
                <a:schemeClr val="tx1"/>
              </a:solidFill>
              <a:prstDash val="sysDot"/>
              <a:round/>
              <a:headEnd type="none" w="med" len="med"/>
              <a:tailEnd type="none" w="lg" len="lg"/>
            </a:ln>
            <a:effectLst/>
          </p:spPr>
        </p:cxnSp>
        <p:cxnSp>
          <p:nvCxnSpPr>
            <p:cNvPr id="83" name="Straight Connector 82"/>
            <p:cNvCxnSpPr/>
            <p:nvPr/>
          </p:nvCxnSpPr>
          <p:spPr bwMode="auto">
            <a:xfrm rot="5400000" flipH="1" flipV="1">
              <a:off x="7378659" y="1853209"/>
              <a:ext cx="452023" cy="426540"/>
            </a:xfrm>
            <a:prstGeom prst="line">
              <a:avLst/>
            </a:prstGeom>
            <a:noFill/>
            <a:ln w="19050" cap="flat" cmpd="sng" algn="ctr">
              <a:solidFill>
                <a:schemeClr val="tx1"/>
              </a:solidFill>
              <a:prstDash val="sysDot"/>
              <a:round/>
              <a:headEnd type="none" w="med" len="med"/>
              <a:tailEnd type="none" w="lg" len="lg"/>
            </a:ln>
            <a:effectLst/>
          </p:spPr>
        </p:cxnSp>
        <p:sp>
          <p:nvSpPr>
            <p:cNvPr id="91" name="Rectangle 90"/>
            <p:cNvSpPr/>
            <p:nvPr/>
          </p:nvSpPr>
          <p:spPr bwMode="auto">
            <a:xfrm>
              <a:off x="7143751" y="1577189"/>
              <a:ext cx="533400" cy="138221"/>
            </a:xfrm>
            <a:prstGeom prst="rect">
              <a:avLst/>
            </a:prstGeom>
            <a:ln>
              <a:headEnd type="none" w="med" len="med"/>
              <a:tailEnd type="stealth" w="lg" len="lg"/>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92" name="Rectangle 91"/>
            <p:cNvSpPr/>
            <p:nvPr/>
          </p:nvSpPr>
          <p:spPr bwMode="auto">
            <a:xfrm>
              <a:off x="7219951" y="1646299"/>
              <a:ext cx="533400" cy="138221"/>
            </a:xfrm>
            <a:prstGeom prst="rect">
              <a:avLst/>
            </a:prstGeom>
            <a:ln>
              <a:headEnd type="none" w="med" len="med"/>
              <a:tailEnd type="stealth" w="lg" len="lg"/>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93" name="Rectangle 92"/>
            <p:cNvSpPr/>
            <p:nvPr/>
          </p:nvSpPr>
          <p:spPr bwMode="auto">
            <a:xfrm>
              <a:off x="7296151" y="1715410"/>
              <a:ext cx="533400" cy="138221"/>
            </a:xfrm>
            <a:prstGeom prst="rect">
              <a:avLst/>
            </a:prstGeom>
            <a:ln>
              <a:headEnd type="none" w="med" len="med"/>
              <a:tailEnd type="stealth" w="lg" len="lg"/>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86" name="Text Box 23"/>
            <p:cNvSpPr txBox="1">
              <a:spLocks noChangeArrowheads="1"/>
            </p:cNvSpPr>
            <p:nvPr/>
          </p:nvSpPr>
          <p:spPr bwMode="auto">
            <a:xfrm>
              <a:off x="6553200" y="1230868"/>
              <a:ext cx="1828800" cy="307777"/>
            </a:xfrm>
            <a:prstGeom prst="rect">
              <a:avLst/>
            </a:prstGeom>
            <a:noFill/>
            <a:ln w="19050" algn="ctr">
              <a:noFill/>
              <a:miter lim="800000"/>
              <a:headEnd/>
              <a:tailEnd type="none" w="lg" len="lg"/>
            </a:ln>
          </p:spPr>
          <p:txBody>
            <a:bodyPr wrap="square">
              <a:spAutoFit/>
            </a:bodyPr>
            <a:lstStyle/>
            <a:p>
              <a:pPr algn="ctr"/>
              <a:r>
                <a:rPr lang="en-US" sz="1400" i="1" dirty="0" smtClean="0"/>
                <a:t> </a:t>
              </a:r>
              <a:r>
                <a:rPr lang="en-US" sz="1400" i="1" dirty="0" smtClean="0">
                  <a:latin typeface="Calibri" pitchFamily="34" charset="0"/>
                </a:rPr>
                <a:t>5) </a:t>
              </a:r>
              <a:r>
                <a:rPr lang="en-US" sz="1400" i="1" dirty="0">
                  <a:latin typeface="Calibri" pitchFamily="34" charset="0"/>
                </a:rPr>
                <a:t>Use claims in token</a:t>
              </a:r>
            </a:p>
          </p:txBody>
        </p:sp>
      </p:grpSp>
      <p:sp>
        <p:nvSpPr>
          <p:cNvPr id="50" name="Oval 32"/>
          <p:cNvSpPr>
            <a:spLocks noChangeArrowheads="1"/>
          </p:cNvSpPr>
          <p:nvPr/>
        </p:nvSpPr>
        <p:spPr bwMode="auto">
          <a:xfrm>
            <a:off x="6477000" y="2069068"/>
            <a:ext cx="1981200" cy="533400"/>
          </a:xfrm>
          <a:prstGeom prst="ellipse">
            <a:avLst/>
          </a:prstGeom>
          <a:ln>
            <a:headEnd/>
            <a:tailEnd type="none" w="lg" len="lg"/>
          </a:ln>
        </p:spPr>
        <p:style>
          <a:lnRef idx="0">
            <a:schemeClr val="accent1"/>
          </a:lnRef>
          <a:fillRef idx="3">
            <a:schemeClr val="accent1"/>
          </a:fillRef>
          <a:effectRef idx="3">
            <a:schemeClr val="accent1"/>
          </a:effectRef>
          <a:fontRef idx="minor">
            <a:schemeClr val="lt1"/>
          </a:fontRef>
        </p:style>
        <p:txBody>
          <a:bodyPr wrap="square" anchor="ctr">
            <a:noAutofit/>
          </a:bodyPr>
          <a:lstStyle/>
          <a:p>
            <a:pPr algn="ctr"/>
            <a:endParaRPr lang="en-US"/>
          </a:p>
        </p:txBody>
      </p:sp>
      <p:sp>
        <p:nvSpPr>
          <p:cNvPr id="54" name="Rounded Rectangle 53"/>
          <p:cNvSpPr/>
          <p:nvPr/>
        </p:nvSpPr>
        <p:spPr bwMode="auto">
          <a:xfrm>
            <a:off x="1828800" y="2373868"/>
            <a:ext cx="1143000" cy="914400"/>
          </a:xfrm>
          <a:prstGeom prst="roundRect">
            <a:avLst/>
          </a:prstGeom>
          <a:ln>
            <a:headEnd type="none" w="med" len="med"/>
            <a:tailEnd type="stealth" w="lg" len="lg"/>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ctr" anchorCtr="0" compatLnSpc="1">
            <a:prstTxWarp prst="textNoShape">
              <a:avLst/>
            </a:prstTxWarp>
            <a:noAutofit/>
          </a:bodyPr>
          <a:lstStyle/>
          <a:p>
            <a:pPr algn="ctr" defTabSz="914400"/>
            <a:endParaRPr lang="en-US" sz="2400" smtClean="0">
              <a:solidFill>
                <a:schemeClr val="tx1"/>
              </a:solidFill>
              <a:latin typeface="Arial" charset="0"/>
            </a:endParaRPr>
          </a:p>
        </p:txBody>
      </p:sp>
      <p:sp>
        <p:nvSpPr>
          <p:cNvPr id="167974" name="Text Box 38"/>
          <p:cNvSpPr txBox="1">
            <a:spLocks noChangeArrowheads="1"/>
          </p:cNvSpPr>
          <p:nvPr/>
        </p:nvSpPr>
        <p:spPr bwMode="auto">
          <a:xfrm>
            <a:off x="4601384" y="6488668"/>
            <a:ext cx="685800" cy="369332"/>
          </a:xfrm>
          <a:prstGeom prst="rect">
            <a:avLst/>
          </a:prstGeom>
          <a:noFill/>
          <a:ln w="19050" algn="ctr">
            <a:noFill/>
            <a:miter lim="800000"/>
            <a:headEnd/>
            <a:tailEnd type="none" w="lg" len="lg"/>
          </a:ln>
          <a:effectLst/>
        </p:spPr>
        <p:txBody>
          <a:bodyPr wrap="square">
            <a:spAutoFit/>
          </a:bodyPr>
          <a:lstStyle/>
          <a:p>
            <a:pPr algn="ctr"/>
            <a:r>
              <a:rPr lang="en-US" sz="1800" b="1" dirty="0">
                <a:latin typeface="Calibri" pitchFamily="34" charset="0"/>
              </a:rPr>
              <a:t>User</a:t>
            </a:r>
          </a:p>
        </p:txBody>
      </p:sp>
      <p:sp>
        <p:nvSpPr>
          <p:cNvPr id="53" name="Oval 60" descr="Dark vertical"/>
          <p:cNvSpPr>
            <a:spLocks noChangeArrowheads="1"/>
          </p:cNvSpPr>
          <p:nvPr/>
        </p:nvSpPr>
        <p:spPr bwMode="auto">
          <a:xfrm>
            <a:off x="4876800" y="5879068"/>
            <a:ext cx="173360" cy="175314"/>
          </a:xfrm>
          <a:prstGeom prst="ellipse">
            <a:avLst/>
          </a:prstGeom>
          <a:pattFill prst="dkVert">
            <a:fgClr>
              <a:schemeClr val="tx1"/>
            </a:fgClr>
            <a:bgClr>
              <a:schemeClr val="bg2"/>
            </a:bgClr>
          </a:pattFill>
          <a:ln w="38100" algn="ctr">
            <a:noFill/>
            <a:round/>
            <a:headEnd/>
            <a:tailEnd type="none" w="lg" len="lg"/>
          </a:ln>
          <a:effectLst/>
        </p:spPr>
        <p:txBody>
          <a:bodyPr anchor="ctr">
            <a:spAutoFit/>
          </a:bodyPr>
          <a:lstStyle/>
          <a:p>
            <a:endParaRPr lang="en-US"/>
          </a:p>
        </p:txBody>
      </p:sp>
      <p:grpSp>
        <p:nvGrpSpPr>
          <p:cNvPr id="2" name="Group 61"/>
          <p:cNvGrpSpPr>
            <a:grpSpLocks/>
          </p:cNvGrpSpPr>
          <p:nvPr/>
        </p:nvGrpSpPr>
        <p:grpSpPr bwMode="auto">
          <a:xfrm>
            <a:off x="4829984" y="6068943"/>
            <a:ext cx="258763" cy="419725"/>
            <a:chOff x="2976" y="1433"/>
            <a:chExt cx="912" cy="1495"/>
          </a:xfrm>
        </p:grpSpPr>
        <p:sp>
          <p:nvSpPr>
            <p:cNvPr id="55" name="AutoShape 62" descr="Dark vertical"/>
            <p:cNvSpPr>
              <a:spLocks noChangeArrowheads="1"/>
            </p:cNvSpPr>
            <p:nvPr/>
          </p:nvSpPr>
          <p:spPr bwMode="auto">
            <a:xfrm rot="10800000">
              <a:off x="2976" y="1433"/>
              <a:ext cx="912" cy="834"/>
            </a:xfrm>
            <a:prstGeom prst="triangle">
              <a:avLst>
                <a:gd name="adj" fmla="val 50000"/>
              </a:avLst>
            </a:prstGeom>
            <a:pattFill prst="dkVert">
              <a:fgClr>
                <a:schemeClr val="tx1"/>
              </a:fgClr>
              <a:bgClr>
                <a:schemeClr val="bg2"/>
              </a:bgClr>
            </a:pattFill>
            <a:ln w="38100" algn="ctr">
              <a:noFill/>
              <a:miter lim="800000"/>
              <a:headEnd/>
              <a:tailEnd type="none" w="lg" len="lg"/>
            </a:ln>
            <a:effectLst/>
          </p:spPr>
          <p:txBody>
            <a:bodyPr anchor="ctr">
              <a:spAutoFit/>
            </a:bodyPr>
            <a:lstStyle/>
            <a:p>
              <a:endParaRPr lang="en-US"/>
            </a:p>
          </p:txBody>
        </p:sp>
        <p:sp>
          <p:nvSpPr>
            <p:cNvPr id="56" name="AutoShape 63" descr="Dark vertical"/>
            <p:cNvSpPr>
              <a:spLocks noChangeArrowheads="1"/>
            </p:cNvSpPr>
            <p:nvPr/>
          </p:nvSpPr>
          <p:spPr bwMode="auto">
            <a:xfrm rot="17803396" flipH="1">
              <a:off x="2644" y="2160"/>
              <a:ext cx="1275" cy="262"/>
            </a:xfrm>
            <a:prstGeom prst="parallelogram">
              <a:avLst>
                <a:gd name="adj" fmla="val 33502"/>
              </a:avLst>
            </a:prstGeom>
            <a:pattFill prst="dkVert">
              <a:fgClr>
                <a:schemeClr val="tx1"/>
              </a:fgClr>
              <a:bgClr>
                <a:schemeClr val="bg2"/>
              </a:bgClr>
            </a:pattFill>
            <a:ln w="38100" algn="ctr">
              <a:noFill/>
              <a:miter lim="800000"/>
              <a:headEnd/>
              <a:tailEnd type="none" w="lg" len="lg"/>
            </a:ln>
            <a:effectLst/>
          </p:spPr>
          <p:txBody>
            <a:bodyPr anchor="ctr">
              <a:spAutoFit/>
            </a:bodyPr>
            <a:lstStyle/>
            <a:p>
              <a:endParaRPr lang="en-US"/>
            </a:p>
          </p:txBody>
        </p:sp>
        <p:sp>
          <p:nvSpPr>
            <p:cNvPr id="57" name="AutoShape 64" descr="Dark vertical"/>
            <p:cNvSpPr>
              <a:spLocks noChangeArrowheads="1"/>
            </p:cNvSpPr>
            <p:nvPr/>
          </p:nvSpPr>
          <p:spPr bwMode="auto">
            <a:xfrm rot="3796604">
              <a:off x="2950" y="2160"/>
              <a:ext cx="1275" cy="262"/>
            </a:xfrm>
            <a:prstGeom prst="parallelogram">
              <a:avLst>
                <a:gd name="adj" fmla="val 33502"/>
              </a:avLst>
            </a:prstGeom>
            <a:pattFill prst="dkVert">
              <a:fgClr>
                <a:schemeClr val="tx1"/>
              </a:fgClr>
              <a:bgClr>
                <a:schemeClr val="bg2"/>
              </a:bgClr>
            </a:pattFill>
            <a:ln w="38100" algn="ctr">
              <a:noFill/>
              <a:miter lim="800000"/>
              <a:headEnd/>
              <a:tailEnd type="none" w="lg" len="lg"/>
            </a:ln>
            <a:effectLst/>
          </p:spPr>
          <p:txBody>
            <a:bodyPr anchor="ctr">
              <a:spAutoFit/>
            </a:bodyPr>
            <a:lstStyle/>
            <a:p>
              <a:endParaRPr lang="en-US"/>
            </a:p>
          </p:txBody>
        </p:sp>
      </p:grpSp>
      <p:sp>
        <p:nvSpPr>
          <p:cNvPr id="167951" name="Text Box 15"/>
          <p:cNvSpPr txBox="1">
            <a:spLocks noChangeArrowheads="1"/>
          </p:cNvSpPr>
          <p:nvPr/>
        </p:nvSpPr>
        <p:spPr bwMode="auto">
          <a:xfrm>
            <a:off x="6477000" y="2145268"/>
            <a:ext cx="1981200" cy="369332"/>
          </a:xfrm>
          <a:prstGeom prst="rect">
            <a:avLst/>
          </a:prstGeom>
          <a:noFill/>
          <a:ln w="19050" algn="ctr">
            <a:noFill/>
            <a:miter lim="800000"/>
            <a:headEnd/>
            <a:tailEnd type="none" w="lg" len="lg"/>
          </a:ln>
          <a:effectLst/>
        </p:spPr>
        <p:txBody>
          <a:bodyPr wrap="square">
            <a:spAutoFit/>
          </a:bodyPr>
          <a:lstStyle/>
          <a:p>
            <a:pPr algn="ctr"/>
            <a:r>
              <a:rPr lang="en-US" sz="1800" b="1" dirty="0" smtClean="0">
                <a:latin typeface="Calibri" pitchFamily="34" charset="0"/>
              </a:rPr>
              <a:t>Application</a:t>
            </a:r>
          </a:p>
        </p:txBody>
      </p:sp>
      <p:grpSp>
        <p:nvGrpSpPr>
          <p:cNvPr id="59" name="Group 58"/>
          <p:cNvGrpSpPr/>
          <p:nvPr/>
        </p:nvGrpSpPr>
        <p:grpSpPr>
          <a:xfrm>
            <a:off x="533400" y="1992868"/>
            <a:ext cx="3733800" cy="1295400"/>
            <a:chOff x="533400" y="1992868"/>
            <a:chExt cx="3733800" cy="1295400"/>
          </a:xfrm>
        </p:grpSpPr>
        <p:sp>
          <p:nvSpPr>
            <p:cNvPr id="48" name="Rounded Rectangle 47"/>
            <p:cNvSpPr/>
            <p:nvPr/>
          </p:nvSpPr>
          <p:spPr bwMode="auto">
            <a:xfrm>
              <a:off x="3124200" y="2373868"/>
              <a:ext cx="1143000" cy="914400"/>
            </a:xfrm>
            <a:prstGeom prst="roundRect">
              <a:avLst/>
            </a:prstGeom>
            <a:ln>
              <a:headEnd type="none" w="med" len="med"/>
              <a:tailEnd type="stealth" w="lg" len="lg"/>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ctr" anchorCtr="0" compatLnSpc="1">
              <a:prstTxWarp prst="textNoShape">
                <a:avLst/>
              </a:prstTxWarp>
              <a:noAutofit/>
            </a:bodyPr>
            <a:lstStyle/>
            <a:p>
              <a:pPr algn="ctr" defTabSz="914400"/>
              <a:endParaRPr lang="en-US" sz="2400" smtClean="0">
                <a:solidFill>
                  <a:schemeClr val="tx1"/>
                </a:solidFill>
                <a:latin typeface="Arial" charset="0"/>
              </a:endParaRPr>
            </a:p>
          </p:txBody>
        </p:sp>
        <p:sp>
          <p:nvSpPr>
            <p:cNvPr id="49" name="Text Box 16"/>
            <p:cNvSpPr txBox="1">
              <a:spLocks noChangeArrowheads="1"/>
            </p:cNvSpPr>
            <p:nvPr/>
          </p:nvSpPr>
          <p:spPr bwMode="auto">
            <a:xfrm>
              <a:off x="1447800" y="1992868"/>
              <a:ext cx="1981200" cy="369332"/>
            </a:xfrm>
            <a:prstGeom prst="rect">
              <a:avLst/>
            </a:prstGeom>
            <a:noFill/>
            <a:ln w="19050" algn="ctr">
              <a:noFill/>
              <a:miter lim="800000"/>
              <a:headEnd/>
              <a:tailEnd type="none" w="lg" len="lg"/>
            </a:ln>
            <a:effectLst/>
          </p:spPr>
          <p:txBody>
            <a:bodyPr wrap="square">
              <a:spAutoFit/>
            </a:bodyPr>
            <a:lstStyle/>
            <a:p>
              <a:pPr algn="ctr"/>
              <a:r>
                <a:rPr lang="en-US" sz="1800" b="1" dirty="0">
                  <a:latin typeface="Calibri" pitchFamily="34" charset="0"/>
                </a:rPr>
                <a:t>Identity </a:t>
              </a:r>
              <a:r>
                <a:rPr lang="en-US" sz="1800" b="1" dirty="0" smtClean="0">
                  <a:latin typeface="Calibri" pitchFamily="34" charset="0"/>
                </a:rPr>
                <a:t>Providers</a:t>
              </a:r>
              <a:endParaRPr lang="en-US" sz="1800" b="1" dirty="0">
                <a:latin typeface="Calibri" pitchFamily="34" charset="0"/>
              </a:endParaRPr>
            </a:p>
          </p:txBody>
        </p:sp>
        <p:sp>
          <p:nvSpPr>
            <p:cNvPr id="95" name="AutoShape 4"/>
            <p:cNvSpPr>
              <a:spLocks noChangeArrowheads="1"/>
            </p:cNvSpPr>
            <p:nvPr/>
          </p:nvSpPr>
          <p:spPr bwMode="auto">
            <a:xfrm>
              <a:off x="3276600" y="2526269"/>
              <a:ext cx="838200" cy="533400"/>
            </a:xfrm>
            <a:prstGeom prst="hexagon">
              <a:avLst>
                <a:gd name="adj" fmla="val 37500"/>
                <a:gd name="vf" fmla="val 115470"/>
              </a:avLst>
            </a:prstGeom>
            <a:ln>
              <a:headEnd/>
              <a:tailEnd type="none" w="lg" len="lg"/>
            </a:ln>
          </p:spPr>
          <p:style>
            <a:lnRef idx="0">
              <a:schemeClr val="accent3"/>
            </a:lnRef>
            <a:fillRef idx="3">
              <a:schemeClr val="accent3"/>
            </a:fillRef>
            <a:effectRef idx="3">
              <a:schemeClr val="accent3"/>
            </a:effectRef>
            <a:fontRef idx="minor">
              <a:schemeClr val="lt1"/>
            </a:fontRef>
          </p:style>
          <p:txBody>
            <a:bodyPr anchor="ctr">
              <a:noAutofit/>
            </a:bodyPr>
            <a:lstStyle/>
            <a:p>
              <a:pPr algn="ctr"/>
              <a:endParaRPr lang="en-US"/>
            </a:p>
          </p:txBody>
        </p:sp>
        <p:sp>
          <p:nvSpPr>
            <p:cNvPr id="96" name="Text Box 16"/>
            <p:cNvSpPr txBox="1">
              <a:spLocks noChangeArrowheads="1"/>
            </p:cNvSpPr>
            <p:nvPr/>
          </p:nvSpPr>
          <p:spPr bwMode="auto">
            <a:xfrm>
              <a:off x="3276600" y="2602468"/>
              <a:ext cx="838200" cy="369332"/>
            </a:xfrm>
            <a:prstGeom prst="rect">
              <a:avLst/>
            </a:prstGeom>
            <a:noFill/>
            <a:ln w="19050" algn="ctr">
              <a:noFill/>
              <a:miter lim="800000"/>
              <a:headEnd/>
              <a:tailEnd type="none" w="lg" len="lg"/>
            </a:ln>
            <a:effectLst/>
          </p:spPr>
          <p:txBody>
            <a:bodyPr wrap="square">
              <a:spAutoFit/>
            </a:bodyPr>
            <a:lstStyle/>
            <a:p>
              <a:pPr algn="ctr"/>
              <a:r>
                <a:rPr lang="en-US" sz="1800" b="1" dirty="0" smtClean="0">
                  <a:latin typeface="Calibri" pitchFamily="34" charset="0"/>
                </a:rPr>
                <a:t>STS</a:t>
              </a:r>
              <a:endParaRPr lang="en-US" sz="1800" b="1" dirty="0">
                <a:latin typeface="Calibri" pitchFamily="34" charset="0"/>
              </a:endParaRPr>
            </a:p>
          </p:txBody>
        </p:sp>
        <p:sp>
          <p:nvSpPr>
            <p:cNvPr id="62" name="Rounded Rectangle 61"/>
            <p:cNvSpPr/>
            <p:nvPr/>
          </p:nvSpPr>
          <p:spPr bwMode="auto">
            <a:xfrm>
              <a:off x="533400" y="2373868"/>
              <a:ext cx="1143000" cy="914400"/>
            </a:xfrm>
            <a:prstGeom prst="roundRect">
              <a:avLst/>
            </a:prstGeom>
            <a:ln>
              <a:headEnd type="none" w="med" len="med"/>
              <a:tailEnd type="stealth" w="lg" len="lg"/>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ctr" anchorCtr="0" compatLnSpc="1">
              <a:prstTxWarp prst="textNoShape">
                <a:avLst/>
              </a:prstTxWarp>
              <a:noAutofit/>
            </a:bodyPr>
            <a:lstStyle/>
            <a:p>
              <a:pPr algn="ctr" defTabSz="914400"/>
              <a:endParaRPr lang="en-US" sz="2400" smtClean="0">
                <a:solidFill>
                  <a:schemeClr val="tx1"/>
                </a:solidFill>
                <a:latin typeface="Arial" charset="0"/>
              </a:endParaRPr>
            </a:p>
          </p:txBody>
        </p:sp>
        <p:sp>
          <p:nvSpPr>
            <p:cNvPr id="63" name="AutoShape 4"/>
            <p:cNvSpPr>
              <a:spLocks noChangeArrowheads="1"/>
            </p:cNvSpPr>
            <p:nvPr/>
          </p:nvSpPr>
          <p:spPr bwMode="auto">
            <a:xfrm>
              <a:off x="685800" y="2526269"/>
              <a:ext cx="838200" cy="533400"/>
            </a:xfrm>
            <a:prstGeom prst="hexagon">
              <a:avLst>
                <a:gd name="adj" fmla="val 37500"/>
                <a:gd name="vf" fmla="val 115470"/>
              </a:avLst>
            </a:prstGeom>
            <a:ln>
              <a:headEnd/>
              <a:tailEnd type="none" w="lg" len="lg"/>
            </a:ln>
          </p:spPr>
          <p:style>
            <a:lnRef idx="0">
              <a:schemeClr val="accent3"/>
            </a:lnRef>
            <a:fillRef idx="3">
              <a:schemeClr val="accent3"/>
            </a:fillRef>
            <a:effectRef idx="3">
              <a:schemeClr val="accent3"/>
            </a:effectRef>
            <a:fontRef idx="minor">
              <a:schemeClr val="lt1"/>
            </a:fontRef>
          </p:style>
          <p:txBody>
            <a:bodyPr anchor="ctr">
              <a:noAutofit/>
            </a:bodyPr>
            <a:lstStyle/>
            <a:p>
              <a:pPr algn="ctr"/>
              <a:endParaRPr lang="en-US"/>
            </a:p>
          </p:txBody>
        </p:sp>
        <p:sp>
          <p:nvSpPr>
            <p:cNvPr id="64" name="Text Box 16"/>
            <p:cNvSpPr txBox="1">
              <a:spLocks noChangeArrowheads="1"/>
            </p:cNvSpPr>
            <p:nvPr/>
          </p:nvSpPr>
          <p:spPr bwMode="auto">
            <a:xfrm>
              <a:off x="685800" y="2602468"/>
              <a:ext cx="838200" cy="369332"/>
            </a:xfrm>
            <a:prstGeom prst="rect">
              <a:avLst/>
            </a:prstGeom>
            <a:noFill/>
            <a:ln w="19050" algn="ctr">
              <a:noFill/>
              <a:miter lim="800000"/>
              <a:headEnd/>
              <a:tailEnd type="none" w="lg" len="lg"/>
            </a:ln>
            <a:effectLst/>
          </p:spPr>
          <p:txBody>
            <a:bodyPr wrap="square">
              <a:spAutoFit/>
            </a:bodyPr>
            <a:lstStyle/>
            <a:p>
              <a:pPr algn="ctr"/>
              <a:r>
                <a:rPr lang="en-US" sz="1800" b="1" dirty="0" smtClean="0">
                  <a:latin typeface="Calibri" pitchFamily="34" charset="0"/>
                </a:rPr>
                <a:t>STS</a:t>
              </a:r>
              <a:endParaRPr lang="en-US" sz="1800" b="1" dirty="0">
                <a:latin typeface="Calibri" pitchFamily="34" charset="0"/>
              </a:endParaRPr>
            </a:p>
          </p:txBody>
        </p:sp>
      </p:grpSp>
      <p:grpSp>
        <p:nvGrpSpPr>
          <p:cNvPr id="43" name="Group 42"/>
          <p:cNvGrpSpPr/>
          <p:nvPr/>
        </p:nvGrpSpPr>
        <p:grpSpPr>
          <a:xfrm>
            <a:off x="3886200" y="5193268"/>
            <a:ext cx="1981200" cy="381000"/>
            <a:chOff x="3886200" y="5193268"/>
            <a:chExt cx="1981200" cy="381000"/>
          </a:xfrm>
        </p:grpSpPr>
        <p:sp>
          <p:nvSpPr>
            <p:cNvPr id="65" name="Rectangle 14"/>
            <p:cNvSpPr>
              <a:spLocks noChangeArrowheads="1"/>
            </p:cNvSpPr>
            <p:nvPr/>
          </p:nvSpPr>
          <p:spPr bwMode="auto">
            <a:xfrm>
              <a:off x="3886200" y="5207823"/>
              <a:ext cx="1981200" cy="366445"/>
            </a:xfrm>
            <a:prstGeom prst="rect">
              <a:avLst/>
            </a:prstGeom>
            <a:ln>
              <a:headEnd/>
              <a:tailEnd type="none" w="lg" len="lg"/>
            </a:ln>
          </p:spPr>
          <p:style>
            <a:lnRef idx="0">
              <a:schemeClr val="accent2"/>
            </a:lnRef>
            <a:fillRef idx="3">
              <a:schemeClr val="accent2"/>
            </a:fillRef>
            <a:effectRef idx="3">
              <a:schemeClr val="accent2"/>
            </a:effectRef>
            <a:fontRef idx="minor">
              <a:schemeClr val="lt1"/>
            </a:fontRef>
          </p:style>
          <p:txBody>
            <a:bodyPr wrap="square" anchor="ctr">
              <a:noAutofit/>
            </a:bodyPr>
            <a:lstStyle/>
            <a:p>
              <a:pPr algn="ctr"/>
              <a:endParaRPr lang="en-US"/>
            </a:p>
          </p:txBody>
        </p:sp>
        <p:sp>
          <p:nvSpPr>
            <p:cNvPr id="66" name="Text Box 33"/>
            <p:cNvSpPr txBox="1">
              <a:spLocks noChangeArrowheads="1"/>
            </p:cNvSpPr>
            <p:nvPr/>
          </p:nvSpPr>
          <p:spPr bwMode="auto">
            <a:xfrm>
              <a:off x="3962400" y="5193268"/>
              <a:ext cx="1828800" cy="369332"/>
            </a:xfrm>
            <a:prstGeom prst="rect">
              <a:avLst/>
            </a:prstGeom>
            <a:noFill/>
            <a:ln w="19050" algn="ctr">
              <a:noFill/>
              <a:miter lim="800000"/>
              <a:headEnd/>
              <a:tailEnd type="none" w="lg" len="lg"/>
            </a:ln>
            <a:effectLst/>
          </p:spPr>
          <p:txBody>
            <a:bodyPr wrap="square">
              <a:spAutoFit/>
            </a:bodyPr>
            <a:lstStyle/>
            <a:p>
              <a:pPr algn="ctr"/>
              <a:r>
                <a:rPr lang="en-US" sz="1800" b="1" dirty="0" smtClean="0">
                  <a:latin typeface="Calibri" pitchFamily="34" charset="0"/>
                </a:rPr>
                <a:t>Identity Selector</a:t>
              </a:r>
              <a:endParaRPr lang="en-US" sz="1800" b="1" dirty="0">
                <a:latin typeface="Calibri" pitchFamily="34" charset="0"/>
              </a:endParaRPr>
            </a:p>
          </p:txBody>
        </p:sp>
      </p:grpSp>
      <p:grpSp>
        <p:nvGrpSpPr>
          <p:cNvPr id="42" name="Group 41"/>
          <p:cNvGrpSpPr/>
          <p:nvPr/>
        </p:nvGrpSpPr>
        <p:grpSpPr>
          <a:xfrm>
            <a:off x="5181600" y="3288268"/>
            <a:ext cx="1828800" cy="1512332"/>
            <a:chOff x="5181600" y="3288268"/>
            <a:chExt cx="1828800" cy="1512332"/>
          </a:xfrm>
        </p:grpSpPr>
        <p:sp>
          <p:nvSpPr>
            <p:cNvPr id="69" name="Freeform 68"/>
            <p:cNvSpPr/>
            <p:nvPr/>
          </p:nvSpPr>
          <p:spPr>
            <a:xfrm>
              <a:off x="5795682" y="3288268"/>
              <a:ext cx="1214718" cy="1512332"/>
            </a:xfrm>
            <a:custGeom>
              <a:avLst/>
              <a:gdLst>
                <a:gd name="connsiteX0" fmla="*/ 1264024 w 1264024"/>
                <a:gd name="connsiteY0" fmla="*/ 0 h 1577788"/>
                <a:gd name="connsiteX1" fmla="*/ 224118 w 1264024"/>
                <a:gd name="connsiteY1" fmla="*/ 636494 h 1577788"/>
                <a:gd name="connsiteX2" fmla="*/ 0 w 1264024"/>
                <a:gd name="connsiteY2" fmla="*/ 1577788 h 1577788"/>
              </a:gdLst>
              <a:ahLst/>
              <a:cxnLst>
                <a:cxn ang="0">
                  <a:pos x="connsiteX0" y="connsiteY0"/>
                </a:cxn>
                <a:cxn ang="0">
                  <a:pos x="connsiteX1" y="connsiteY1"/>
                </a:cxn>
                <a:cxn ang="0">
                  <a:pos x="connsiteX2" y="connsiteY2"/>
                </a:cxn>
              </a:cxnLst>
              <a:rect l="l" t="t" r="r" b="b"/>
              <a:pathLst>
                <a:path w="1264024" h="1577788">
                  <a:moveTo>
                    <a:pt x="1264024" y="0"/>
                  </a:moveTo>
                  <a:cubicBezTo>
                    <a:pt x="849406" y="186764"/>
                    <a:pt x="434789" y="373529"/>
                    <a:pt x="224118" y="636494"/>
                  </a:cubicBezTo>
                  <a:cubicBezTo>
                    <a:pt x="13447" y="899459"/>
                    <a:pt x="6723" y="1238623"/>
                    <a:pt x="0" y="1577788"/>
                  </a:cubicBezTo>
                </a:path>
              </a:pathLst>
            </a:custGeom>
            <a:noFill/>
            <a:ln w="19050" cap="flat" cmpd="sng">
              <a:solidFill>
                <a:schemeClr val="tx1"/>
              </a:solidFill>
              <a:prstDash val="solid"/>
              <a:round/>
              <a:headEnd type="stealth" w="lg" len="lg"/>
              <a:tailEnd type="none" w="lg" len="lg"/>
            </a:ln>
            <a:effectLst/>
          </p:spPr>
          <p:txBody>
            <a:bodyPr wrap="none" anchor="ctr">
              <a:noAutofit/>
            </a:bodyPr>
            <a:lstStyle/>
            <a:p>
              <a:pPr algn="ctr"/>
              <a:endParaRPr lang="en-US">
                <a:latin typeface="Arial" charset="0"/>
              </a:endParaRPr>
            </a:p>
          </p:txBody>
        </p:sp>
        <p:sp useBgFill="1">
          <p:nvSpPr>
            <p:cNvPr id="68" name="Text Box 25"/>
            <p:cNvSpPr txBox="1">
              <a:spLocks noChangeArrowheads="1"/>
            </p:cNvSpPr>
            <p:nvPr/>
          </p:nvSpPr>
          <p:spPr bwMode="auto">
            <a:xfrm>
              <a:off x="5181600" y="3440668"/>
              <a:ext cx="1371600" cy="954107"/>
            </a:xfrm>
            <a:prstGeom prst="rect">
              <a:avLst/>
            </a:prstGeom>
            <a:ln w="19050" algn="ctr">
              <a:noFill/>
              <a:miter lim="800000"/>
              <a:headEnd/>
              <a:tailEnd type="none" w="lg" len="lg"/>
            </a:ln>
            <a:effectLst/>
          </p:spPr>
          <p:txBody>
            <a:bodyPr wrap="square">
              <a:spAutoFit/>
            </a:bodyPr>
            <a:lstStyle/>
            <a:p>
              <a:pPr algn="ctr"/>
              <a:r>
                <a:rPr lang="en-US" sz="1400" i="1" dirty="0">
                  <a:latin typeface="Calibri" pitchFamily="34" charset="0"/>
                </a:rPr>
                <a:t>1) </a:t>
              </a:r>
              <a:r>
                <a:rPr lang="en-US" sz="1400" i="1" dirty="0" smtClean="0">
                  <a:latin typeface="Calibri" pitchFamily="34" charset="0"/>
                </a:rPr>
                <a:t>Access application and learn token requirements</a:t>
              </a:r>
              <a:endParaRPr lang="en-US" sz="1400" i="1" dirty="0">
                <a:latin typeface="Calibri" pitchFamily="34" charset="0"/>
              </a:endParaRPr>
            </a:p>
          </p:txBody>
        </p:sp>
      </p:grpSp>
      <p:grpSp>
        <p:nvGrpSpPr>
          <p:cNvPr id="44" name="Group 43"/>
          <p:cNvGrpSpPr/>
          <p:nvPr/>
        </p:nvGrpSpPr>
        <p:grpSpPr>
          <a:xfrm>
            <a:off x="2895600" y="5576047"/>
            <a:ext cx="1916455" cy="877617"/>
            <a:chOff x="2895600" y="5576047"/>
            <a:chExt cx="1916455" cy="877617"/>
          </a:xfrm>
        </p:grpSpPr>
        <p:sp>
          <p:nvSpPr>
            <p:cNvPr id="70" name="Text Box 23"/>
            <p:cNvSpPr txBox="1">
              <a:spLocks noChangeArrowheads="1"/>
            </p:cNvSpPr>
            <p:nvPr/>
          </p:nvSpPr>
          <p:spPr bwMode="auto">
            <a:xfrm>
              <a:off x="2895600" y="5715000"/>
              <a:ext cx="1676400" cy="738664"/>
            </a:xfrm>
            <a:prstGeom prst="rect">
              <a:avLst/>
            </a:prstGeom>
            <a:noFill/>
            <a:ln w="19050" algn="ctr">
              <a:noFill/>
              <a:miter lim="800000"/>
              <a:headEnd/>
              <a:tailEnd type="none" w="lg" len="lg"/>
            </a:ln>
            <a:effectLst/>
          </p:spPr>
          <p:txBody>
            <a:bodyPr wrap="square">
              <a:spAutoFit/>
            </a:bodyPr>
            <a:lstStyle/>
            <a:p>
              <a:pPr algn="ctr"/>
              <a:r>
                <a:rPr lang="en-US" sz="1400" i="1" dirty="0" smtClean="0">
                  <a:latin typeface="Calibri" pitchFamily="34" charset="0"/>
                </a:rPr>
                <a:t>2) Select an identity that matches those requirements</a:t>
              </a:r>
              <a:endParaRPr lang="en-US" sz="1400" i="1" dirty="0">
                <a:latin typeface="Calibri" pitchFamily="34" charset="0"/>
              </a:endParaRPr>
            </a:p>
          </p:txBody>
        </p:sp>
        <p:sp>
          <p:nvSpPr>
            <p:cNvPr id="72" name="Freeform 71"/>
            <p:cNvSpPr/>
            <p:nvPr/>
          </p:nvSpPr>
          <p:spPr>
            <a:xfrm>
              <a:off x="4520701" y="5576047"/>
              <a:ext cx="291354" cy="645459"/>
            </a:xfrm>
            <a:custGeom>
              <a:avLst/>
              <a:gdLst>
                <a:gd name="connsiteX0" fmla="*/ 291354 w 291354"/>
                <a:gd name="connsiteY0" fmla="*/ 645459 h 645459"/>
                <a:gd name="connsiteX1" fmla="*/ 22412 w 291354"/>
                <a:gd name="connsiteY1" fmla="*/ 367553 h 645459"/>
                <a:gd name="connsiteX2" fmla="*/ 156883 w 291354"/>
                <a:gd name="connsiteY2" fmla="*/ 0 h 645459"/>
              </a:gdLst>
              <a:ahLst/>
              <a:cxnLst>
                <a:cxn ang="0">
                  <a:pos x="connsiteX0" y="connsiteY0"/>
                </a:cxn>
                <a:cxn ang="0">
                  <a:pos x="connsiteX1" y="connsiteY1"/>
                </a:cxn>
                <a:cxn ang="0">
                  <a:pos x="connsiteX2" y="connsiteY2"/>
                </a:cxn>
              </a:cxnLst>
              <a:rect l="l" t="t" r="r" b="b"/>
              <a:pathLst>
                <a:path w="291354" h="645459">
                  <a:moveTo>
                    <a:pt x="291354" y="645459"/>
                  </a:moveTo>
                  <a:cubicBezTo>
                    <a:pt x="168089" y="560294"/>
                    <a:pt x="44824" y="475129"/>
                    <a:pt x="22412" y="367553"/>
                  </a:cubicBezTo>
                  <a:cubicBezTo>
                    <a:pt x="0" y="259977"/>
                    <a:pt x="78441" y="129988"/>
                    <a:pt x="156883" y="0"/>
                  </a:cubicBezTo>
                </a:path>
              </a:pathLst>
            </a:custGeom>
            <a:noFill/>
            <a:ln w="19050" cap="flat" cmpd="sng">
              <a:solidFill>
                <a:schemeClr val="tx1"/>
              </a:solidFill>
              <a:prstDash val="solid"/>
              <a:round/>
              <a:headEnd type="none" w="lg" len="lg"/>
              <a:tailEnd type="stealth" w="lg" len="lg"/>
            </a:ln>
            <a:effectLst/>
          </p:spPr>
          <p:txBody>
            <a:bodyPr wrap="none" anchor="ctr">
              <a:noAutofit/>
            </a:bodyPr>
            <a:lstStyle/>
            <a:p>
              <a:pPr algn="ctr"/>
              <a:endParaRPr lang="en-US">
                <a:latin typeface="Arial" charset="0"/>
              </a:endParaRPr>
            </a:p>
          </p:txBody>
        </p:sp>
      </p:grpSp>
      <p:grpSp>
        <p:nvGrpSpPr>
          <p:cNvPr id="45" name="Group 44"/>
          <p:cNvGrpSpPr/>
          <p:nvPr/>
        </p:nvGrpSpPr>
        <p:grpSpPr>
          <a:xfrm>
            <a:off x="1447800" y="2983468"/>
            <a:ext cx="2312894" cy="2478107"/>
            <a:chOff x="1447800" y="2983468"/>
            <a:chExt cx="2312894" cy="2478107"/>
          </a:xfrm>
        </p:grpSpPr>
        <p:sp>
          <p:nvSpPr>
            <p:cNvPr id="98" name="Freeform 97"/>
            <p:cNvSpPr/>
            <p:nvPr/>
          </p:nvSpPr>
          <p:spPr>
            <a:xfrm>
              <a:off x="1828800" y="2983468"/>
              <a:ext cx="1931894" cy="1988671"/>
            </a:xfrm>
            <a:custGeom>
              <a:avLst/>
              <a:gdLst>
                <a:gd name="connsiteX0" fmla="*/ 658906 w 658906"/>
                <a:gd name="connsiteY0" fmla="*/ 1819835 h 1899024"/>
                <a:gd name="connsiteX1" fmla="*/ 76200 w 658906"/>
                <a:gd name="connsiteY1" fmla="*/ 1595718 h 1899024"/>
                <a:gd name="connsiteX2" fmla="*/ 201706 w 658906"/>
                <a:gd name="connsiteY2" fmla="*/ 0 h 1899024"/>
              </a:gdLst>
              <a:ahLst/>
              <a:cxnLst>
                <a:cxn ang="0">
                  <a:pos x="connsiteX0" y="connsiteY0"/>
                </a:cxn>
                <a:cxn ang="0">
                  <a:pos x="connsiteX1" y="connsiteY1"/>
                </a:cxn>
                <a:cxn ang="0">
                  <a:pos x="connsiteX2" y="connsiteY2"/>
                </a:cxn>
              </a:cxnLst>
              <a:rect l="l" t="t" r="r" b="b"/>
              <a:pathLst>
                <a:path w="658906" h="1899024">
                  <a:moveTo>
                    <a:pt x="658906" y="1819835"/>
                  </a:moveTo>
                  <a:cubicBezTo>
                    <a:pt x="405653" y="1859429"/>
                    <a:pt x="152400" y="1899024"/>
                    <a:pt x="76200" y="1595718"/>
                  </a:cubicBezTo>
                  <a:cubicBezTo>
                    <a:pt x="0" y="1292412"/>
                    <a:pt x="100853" y="646206"/>
                    <a:pt x="201706" y="0"/>
                  </a:cubicBezTo>
                </a:path>
              </a:pathLst>
            </a:custGeom>
            <a:noFill/>
            <a:ln w="19050" cap="flat" cmpd="sng">
              <a:solidFill>
                <a:schemeClr val="tx1"/>
              </a:solidFill>
              <a:prstDash val="solid"/>
              <a:round/>
              <a:headEnd type="stealth" w="lg" len="lg"/>
              <a:tailEnd type="none" w="lg" len="lg"/>
            </a:ln>
            <a:effectLst/>
          </p:spPr>
          <p:txBody>
            <a:bodyPr wrap="none" anchor="ctr">
              <a:noAutofit/>
            </a:bodyPr>
            <a:lstStyle/>
            <a:p>
              <a:pPr algn="ctr"/>
              <a:endParaRPr lang="en-US">
                <a:latin typeface="Arial" charset="0"/>
              </a:endParaRPr>
            </a:p>
          </p:txBody>
        </p:sp>
        <p:sp useBgFill="1">
          <p:nvSpPr>
            <p:cNvPr id="167961" name="Text Box 25"/>
            <p:cNvSpPr txBox="1">
              <a:spLocks noChangeArrowheads="1"/>
            </p:cNvSpPr>
            <p:nvPr/>
          </p:nvSpPr>
          <p:spPr bwMode="auto">
            <a:xfrm>
              <a:off x="1447800" y="4507468"/>
              <a:ext cx="1600200" cy="954107"/>
            </a:xfrm>
            <a:prstGeom prst="rect">
              <a:avLst/>
            </a:prstGeom>
            <a:ln w="19050" algn="ctr">
              <a:noFill/>
              <a:miter lim="800000"/>
              <a:headEnd/>
              <a:tailEnd type="none" w="lg" len="lg"/>
            </a:ln>
            <a:effectLst/>
          </p:spPr>
          <p:txBody>
            <a:bodyPr wrap="square">
              <a:spAutoFit/>
            </a:bodyPr>
            <a:lstStyle/>
            <a:p>
              <a:pPr algn="ctr"/>
              <a:r>
                <a:rPr lang="en-US" sz="1400" i="1" dirty="0">
                  <a:latin typeface="Calibri" pitchFamily="34" charset="0"/>
                </a:rPr>
                <a:t>3</a:t>
              </a:r>
              <a:r>
                <a:rPr lang="en-US" sz="1400" i="1" dirty="0" smtClean="0">
                  <a:latin typeface="Calibri" pitchFamily="34" charset="0"/>
                </a:rPr>
                <a:t>) Authenticate user and get token for selected identity</a:t>
              </a:r>
              <a:endParaRPr lang="en-US" sz="1400" i="1" dirty="0">
                <a:latin typeface="Calibri" pitchFamily="34" charset="0"/>
              </a:endParaRPr>
            </a:p>
          </p:txBody>
        </p:sp>
        <p:sp>
          <p:nvSpPr>
            <p:cNvPr id="51" name="Text Box 30"/>
            <p:cNvSpPr txBox="1">
              <a:spLocks noChangeArrowheads="1"/>
            </p:cNvSpPr>
            <p:nvPr/>
          </p:nvSpPr>
          <p:spPr bwMode="auto">
            <a:xfrm>
              <a:off x="1600200" y="3669268"/>
              <a:ext cx="1066800" cy="369332"/>
            </a:xfrm>
            <a:prstGeom prst="rect">
              <a:avLst/>
            </a:prstGeom>
            <a:ln>
              <a:headEnd/>
              <a:tailEnd type="none" w="lg" len="lg"/>
            </a:ln>
          </p:spPr>
          <p:style>
            <a:lnRef idx="0">
              <a:schemeClr val="accent3"/>
            </a:lnRef>
            <a:fillRef idx="3">
              <a:schemeClr val="accent3"/>
            </a:fillRef>
            <a:effectRef idx="3">
              <a:schemeClr val="accent3"/>
            </a:effectRef>
            <a:fontRef idx="minor">
              <a:schemeClr val="lt1"/>
            </a:fontRef>
          </p:style>
          <p:txBody>
            <a:bodyPr wrap="square">
              <a:spAutoFit/>
            </a:bodyPr>
            <a:lstStyle/>
            <a:p>
              <a:pPr algn="ctr"/>
              <a:r>
                <a:rPr lang="en-US" sz="1800" b="1" dirty="0" smtClean="0">
                  <a:latin typeface="Calibri" pitchFamily="34" charset="0"/>
                </a:rPr>
                <a:t>Token</a:t>
              </a:r>
              <a:endParaRPr lang="en-US" sz="1800" b="1" dirty="0">
                <a:latin typeface="Calibri" pitchFamily="34" charset="0"/>
              </a:endParaRPr>
            </a:p>
          </p:txBody>
        </p:sp>
      </p:grpSp>
      <p:grpSp>
        <p:nvGrpSpPr>
          <p:cNvPr id="46" name="Group 45"/>
          <p:cNvGrpSpPr/>
          <p:nvPr/>
        </p:nvGrpSpPr>
        <p:grpSpPr>
          <a:xfrm>
            <a:off x="5867400" y="3288268"/>
            <a:ext cx="2209800" cy="1676400"/>
            <a:chOff x="5867400" y="3288268"/>
            <a:chExt cx="2209800" cy="1676400"/>
          </a:xfrm>
        </p:grpSpPr>
        <p:sp>
          <p:nvSpPr>
            <p:cNvPr id="167960" name="Freeform 24"/>
            <p:cNvSpPr>
              <a:spLocks/>
            </p:cNvSpPr>
            <p:nvPr/>
          </p:nvSpPr>
          <p:spPr bwMode="auto">
            <a:xfrm>
              <a:off x="5867400" y="3288268"/>
              <a:ext cx="1676400" cy="1676400"/>
            </a:xfrm>
            <a:custGeom>
              <a:avLst/>
              <a:gdLst/>
              <a:ahLst/>
              <a:cxnLst>
                <a:cxn ang="0">
                  <a:pos x="0" y="1891"/>
                </a:cxn>
                <a:cxn ang="0">
                  <a:pos x="863" y="1327"/>
                </a:cxn>
                <a:cxn ang="0">
                  <a:pos x="1029" y="0"/>
                </a:cxn>
              </a:cxnLst>
              <a:rect l="0" t="0" r="r" b="b"/>
              <a:pathLst>
                <a:path w="1035" h="1891">
                  <a:moveTo>
                    <a:pt x="0" y="1891"/>
                  </a:moveTo>
                  <a:cubicBezTo>
                    <a:pt x="144" y="1797"/>
                    <a:pt x="691" y="1642"/>
                    <a:pt x="863" y="1327"/>
                  </a:cubicBezTo>
                  <a:cubicBezTo>
                    <a:pt x="1035" y="1012"/>
                    <a:pt x="995" y="276"/>
                    <a:pt x="1029" y="0"/>
                  </a:cubicBezTo>
                </a:path>
              </a:pathLst>
            </a:custGeom>
            <a:noFill/>
            <a:ln w="19050" cap="flat" cmpd="sng">
              <a:solidFill>
                <a:schemeClr val="tx1"/>
              </a:solidFill>
              <a:prstDash val="solid"/>
              <a:round/>
              <a:headEnd type="none" w="lg" len="lg"/>
              <a:tailEnd type="stealth" w="lg" len="lg"/>
            </a:ln>
            <a:effectLst/>
          </p:spPr>
          <p:txBody>
            <a:bodyPr wrap="none" anchor="ctr">
              <a:noAutofit/>
            </a:bodyPr>
            <a:lstStyle/>
            <a:p>
              <a:pPr algn="ctr"/>
              <a:endParaRPr lang="en-US"/>
            </a:p>
          </p:txBody>
        </p:sp>
        <p:sp useBgFill="1">
          <p:nvSpPr>
            <p:cNvPr id="167959" name="Text Box 23"/>
            <p:cNvSpPr txBox="1">
              <a:spLocks noChangeArrowheads="1"/>
            </p:cNvSpPr>
            <p:nvPr/>
          </p:nvSpPr>
          <p:spPr bwMode="auto">
            <a:xfrm>
              <a:off x="7010400" y="3593068"/>
              <a:ext cx="1066800" cy="523220"/>
            </a:xfrm>
            <a:prstGeom prst="rect">
              <a:avLst/>
            </a:prstGeom>
            <a:ln w="19050" algn="ctr">
              <a:noFill/>
              <a:miter lim="800000"/>
              <a:headEnd/>
              <a:tailEnd type="none" w="lg" len="lg"/>
            </a:ln>
            <a:effectLst/>
          </p:spPr>
          <p:txBody>
            <a:bodyPr wrap="square">
              <a:spAutoFit/>
            </a:bodyPr>
            <a:lstStyle/>
            <a:p>
              <a:pPr algn="ctr"/>
              <a:r>
                <a:rPr lang="en-US" sz="1400" i="1" dirty="0" smtClean="0">
                  <a:latin typeface="Calibri" pitchFamily="34" charset="0"/>
                </a:rPr>
                <a:t>4) Submit token</a:t>
              </a:r>
              <a:endParaRPr lang="en-US" sz="1400" i="1" dirty="0">
                <a:latin typeface="Calibri" pitchFamily="34" charset="0"/>
              </a:endParaRPr>
            </a:p>
          </p:txBody>
        </p:sp>
        <p:sp>
          <p:nvSpPr>
            <p:cNvPr id="52" name="Text Box 30"/>
            <p:cNvSpPr txBox="1">
              <a:spLocks noChangeArrowheads="1"/>
            </p:cNvSpPr>
            <p:nvPr/>
          </p:nvSpPr>
          <p:spPr bwMode="auto">
            <a:xfrm>
              <a:off x="6553200" y="4355068"/>
              <a:ext cx="1066800" cy="369332"/>
            </a:xfrm>
            <a:prstGeom prst="rect">
              <a:avLst/>
            </a:prstGeom>
            <a:ln>
              <a:headEnd/>
              <a:tailEnd type="none" w="lg" len="lg"/>
            </a:ln>
          </p:spPr>
          <p:style>
            <a:lnRef idx="0">
              <a:schemeClr val="accent3"/>
            </a:lnRef>
            <a:fillRef idx="3">
              <a:schemeClr val="accent3"/>
            </a:fillRef>
            <a:effectRef idx="3">
              <a:schemeClr val="accent3"/>
            </a:effectRef>
            <a:fontRef idx="minor">
              <a:schemeClr val="lt1"/>
            </a:fontRef>
          </p:style>
          <p:txBody>
            <a:bodyPr wrap="square">
              <a:spAutoFit/>
            </a:bodyPr>
            <a:lstStyle/>
            <a:p>
              <a:pPr algn="ctr"/>
              <a:r>
                <a:rPr lang="en-US" sz="1800" b="1" dirty="0" smtClean="0">
                  <a:latin typeface="Calibri" pitchFamily="34" charset="0"/>
                </a:rPr>
                <a:t>Token</a:t>
              </a:r>
              <a:endParaRPr lang="en-US" sz="1800" b="1" dirty="0">
                <a:latin typeface="Calibri" pitchFamily="34" charset="0"/>
              </a:endParaRPr>
            </a:p>
          </p:txBody>
        </p:sp>
      </p:grpSp>
      <p:sp>
        <p:nvSpPr>
          <p:cNvPr id="58" name="Title 57"/>
          <p:cNvSpPr>
            <a:spLocks noGrp="1"/>
          </p:cNvSpPr>
          <p:nvPr>
            <p:ph type="title"/>
          </p:nvPr>
        </p:nvSpPr>
        <p:spPr/>
        <p:txBody>
          <a:bodyPr/>
          <a:lstStyle/>
          <a:p>
            <a:r>
              <a:rPr smtClean="0"/>
              <a:t>Supporting Multiple Identities</a:t>
            </a:r>
            <a:br>
              <a:rPr smtClean="0"/>
            </a:br>
            <a:r>
              <a:rPr sz="3200" smtClean="0">
                <a:solidFill>
                  <a:schemeClr val="tx2"/>
                </a:solidFill>
              </a:rPr>
              <a:t>Using an identity selector</a:t>
            </a:r>
            <a:endParaRPr sz="3200" dirty="0" smtClean="0">
              <a:solidFill>
                <a:schemeClr val="tx2"/>
              </a:solidFill>
            </a:endParaRPr>
          </a:p>
        </p:txBody>
      </p:sp>
      <p:sp>
        <p:nvSpPr>
          <p:cNvPr id="41" name="Text Box 33"/>
          <p:cNvSpPr txBox="1">
            <a:spLocks noChangeArrowheads="1"/>
          </p:cNvSpPr>
          <p:nvPr/>
        </p:nvSpPr>
        <p:spPr bwMode="auto">
          <a:xfrm>
            <a:off x="6781800" y="2602468"/>
            <a:ext cx="1371600" cy="646331"/>
          </a:xfrm>
          <a:prstGeom prst="rect">
            <a:avLst/>
          </a:prstGeom>
          <a:ln>
            <a:headEnd/>
            <a:tailEnd type="none" w="lg" len="lg"/>
          </a:ln>
        </p:spPr>
        <p:style>
          <a:lnRef idx="0">
            <a:schemeClr val="accent2"/>
          </a:lnRef>
          <a:fillRef idx="3">
            <a:schemeClr val="accent2"/>
          </a:fillRef>
          <a:effectRef idx="3">
            <a:schemeClr val="accent2"/>
          </a:effectRef>
          <a:fontRef idx="minor">
            <a:schemeClr val="lt1"/>
          </a:fontRef>
        </p:style>
        <p:txBody>
          <a:bodyPr wrap="square">
            <a:spAutoFit/>
          </a:bodyPr>
          <a:lstStyle/>
          <a:p>
            <a:pPr algn="ctr"/>
            <a:r>
              <a:rPr lang="en-US" sz="1800" b="1" dirty="0" smtClean="0">
                <a:latin typeface="Calibri" pitchFamily="34" charset="0"/>
              </a:rPr>
              <a:t>Identity Library</a:t>
            </a:r>
            <a:endParaRPr lang="en-US" sz="1800" b="1" dirty="0">
              <a:latin typeface="Calibri" pitchFamily="34" charset="0"/>
            </a:endParaRPr>
          </a:p>
        </p:txBody>
      </p:sp>
      <p:sp>
        <p:nvSpPr>
          <p:cNvPr id="167968" name="Oval 32"/>
          <p:cNvSpPr>
            <a:spLocks noChangeArrowheads="1"/>
          </p:cNvSpPr>
          <p:nvPr/>
        </p:nvSpPr>
        <p:spPr bwMode="auto">
          <a:xfrm>
            <a:off x="3783012" y="4659868"/>
            <a:ext cx="2209800" cy="533400"/>
          </a:xfrm>
          <a:prstGeom prst="ellipse">
            <a:avLst/>
          </a:prstGeom>
          <a:ln>
            <a:headEnd/>
            <a:tailEnd type="none" w="lg" len="lg"/>
          </a:ln>
        </p:spPr>
        <p:style>
          <a:lnRef idx="0">
            <a:schemeClr val="accent6"/>
          </a:lnRef>
          <a:fillRef idx="3">
            <a:schemeClr val="accent6"/>
          </a:fillRef>
          <a:effectRef idx="3">
            <a:schemeClr val="accent6"/>
          </a:effectRef>
          <a:fontRef idx="minor">
            <a:schemeClr val="lt1"/>
          </a:fontRef>
        </p:style>
        <p:txBody>
          <a:bodyPr wrap="square" anchor="ctr">
            <a:noAutofit/>
          </a:bodyPr>
          <a:lstStyle/>
          <a:p>
            <a:pPr algn="ctr"/>
            <a:endParaRPr lang="en-US"/>
          </a:p>
        </p:txBody>
      </p:sp>
      <p:sp>
        <p:nvSpPr>
          <p:cNvPr id="167969" name="Text Box 33"/>
          <p:cNvSpPr txBox="1">
            <a:spLocks noChangeArrowheads="1"/>
          </p:cNvSpPr>
          <p:nvPr/>
        </p:nvSpPr>
        <p:spPr bwMode="auto">
          <a:xfrm>
            <a:off x="3962400" y="4736068"/>
            <a:ext cx="1905000" cy="369332"/>
          </a:xfrm>
          <a:prstGeom prst="rect">
            <a:avLst/>
          </a:prstGeom>
          <a:noFill/>
          <a:ln w="19050" algn="ctr">
            <a:noFill/>
            <a:miter lim="800000"/>
            <a:headEnd/>
            <a:tailEnd type="none" w="lg" len="lg"/>
          </a:ln>
          <a:effectLst/>
        </p:spPr>
        <p:txBody>
          <a:bodyPr wrap="square">
            <a:spAutoFit/>
          </a:bodyPr>
          <a:lstStyle/>
          <a:p>
            <a:pPr algn="ctr"/>
            <a:r>
              <a:rPr lang="en-US" sz="1800" b="1" dirty="0" smtClean="0">
                <a:latin typeface="Calibri" pitchFamily="34" charset="0"/>
              </a:rPr>
              <a:t>Browser or Client</a:t>
            </a:r>
            <a:endParaRPr lang="en-US" sz="1800" b="1" dirty="0">
              <a:latin typeface="Calibri" pitchFamily="34" charset="0"/>
            </a:endParaRPr>
          </a:p>
        </p:txBody>
      </p:sp>
      <p:sp>
        <p:nvSpPr>
          <p:cNvPr id="60" name="AutoShape 4"/>
          <p:cNvSpPr>
            <a:spLocks noChangeArrowheads="1"/>
          </p:cNvSpPr>
          <p:nvPr/>
        </p:nvSpPr>
        <p:spPr bwMode="auto">
          <a:xfrm>
            <a:off x="1981200" y="2526269"/>
            <a:ext cx="838200" cy="533400"/>
          </a:xfrm>
          <a:prstGeom prst="hexagon">
            <a:avLst>
              <a:gd name="adj" fmla="val 37500"/>
              <a:gd name="vf" fmla="val 115470"/>
            </a:avLst>
          </a:prstGeom>
          <a:ln>
            <a:headEnd/>
            <a:tailEnd type="none" w="lg" len="lg"/>
          </a:ln>
        </p:spPr>
        <p:style>
          <a:lnRef idx="0">
            <a:schemeClr val="accent2"/>
          </a:lnRef>
          <a:fillRef idx="3">
            <a:schemeClr val="accent2"/>
          </a:fillRef>
          <a:effectRef idx="3">
            <a:schemeClr val="accent2"/>
          </a:effectRef>
          <a:fontRef idx="minor">
            <a:schemeClr val="lt1"/>
          </a:fontRef>
        </p:style>
        <p:txBody>
          <a:bodyPr anchor="ctr">
            <a:noAutofit/>
          </a:bodyPr>
          <a:lstStyle/>
          <a:p>
            <a:pPr algn="ctr"/>
            <a:endParaRPr lang="en-US"/>
          </a:p>
        </p:txBody>
      </p:sp>
      <p:sp>
        <p:nvSpPr>
          <p:cNvPr id="61" name="Text Box 16"/>
          <p:cNvSpPr txBox="1">
            <a:spLocks noChangeArrowheads="1"/>
          </p:cNvSpPr>
          <p:nvPr/>
        </p:nvSpPr>
        <p:spPr bwMode="auto">
          <a:xfrm>
            <a:off x="1981200" y="2602468"/>
            <a:ext cx="838200" cy="369332"/>
          </a:xfrm>
          <a:prstGeom prst="rect">
            <a:avLst/>
          </a:prstGeom>
          <a:noFill/>
          <a:ln w="19050" algn="ctr">
            <a:noFill/>
            <a:miter lim="800000"/>
            <a:headEnd/>
            <a:tailEnd type="none" w="lg" len="lg"/>
          </a:ln>
          <a:effectLst/>
        </p:spPr>
        <p:txBody>
          <a:bodyPr wrap="square">
            <a:spAutoFit/>
          </a:bodyPr>
          <a:lstStyle/>
          <a:p>
            <a:pPr algn="ctr"/>
            <a:r>
              <a:rPr lang="en-US" sz="1800" b="1" dirty="0" smtClean="0">
                <a:latin typeface="Calibri" pitchFamily="34" charset="0"/>
              </a:rPr>
              <a:t>STS</a:t>
            </a:r>
            <a:endParaRPr lang="en-US" sz="1800" b="1" dirty="0">
              <a:latin typeface="Calibri"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dissolve">
                                      <p:cBhvr>
                                        <p:cTn id="7" dur="500"/>
                                        <p:tgtEl>
                                          <p:spTgt spid="5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42"/>
                                        </p:tgtEl>
                                        <p:attrNameLst>
                                          <p:attrName>style.visibility</p:attrName>
                                        </p:attrNameLst>
                                      </p:cBhvr>
                                      <p:to>
                                        <p:strVal val="visible"/>
                                      </p:to>
                                    </p:set>
                                    <p:animEffect transition="in" filter="wipe(down)">
                                      <p:cBhvr>
                                        <p:cTn id="12" dur="500"/>
                                        <p:tgtEl>
                                          <p:spTgt spid="42"/>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43"/>
                                        </p:tgtEl>
                                        <p:attrNameLst>
                                          <p:attrName>style.visibility</p:attrName>
                                        </p:attrNameLst>
                                      </p:cBhvr>
                                      <p:to>
                                        <p:strVal val="visible"/>
                                      </p:to>
                                    </p:set>
                                    <p:animEffect transition="in" filter="dissolve">
                                      <p:cBhvr>
                                        <p:cTn id="17" dur="500"/>
                                        <p:tgtEl>
                                          <p:spTgt spid="4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44"/>
                                        </p:tgtEl>
                                        <p:attrNameLst>
                                          <p:attrName>style.visibility</p:attrName>
                                        </p:attrNameLst>
                                      </p:cBhvr>
                                      <p:to>
                                        <p:strVal val="visible"/>
                                      </p:to>
                                    </p:set>
                                    <p:animEffect transition="in" filter="wipe(down)">
                                      <p:cBhvr>
                                        <p:cTn id="22" dur="500"/>
                                        <p:tgtEl>
                                          <p:spTgt spid="44"/>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nodeType="clickEffect">
                                  <p:stCondLst>
                                    <p:cond delay="0"/>
                                  </p:stCondLst>
                                  <p:childTnLst>
                                    <p:set>
                                      <p:cBhvr>
                                        <p:cTn id="26" dur="1" fill="hold">
                                          <p:stCondLst>
                                            <p:cond delay="0"/>
                                          </p:stCondLst>
                                        </p:cTn>
                                        <p:tgtEl>
                                          <p:spTgt spid="45"/>
                                        </p:tgtEl>
                                        <p:attrNameLst>
                                          <p:attrName>style.visibility</p:attrName>
                                        </p:attrNameLst>
                                      </p:cBhvr>
                                      <p:to>
                                        <p:strVal val="visible"/>
                                      </p:to>
                                    </p:set>
                                    <p:animEffect transition="in" filter="wipe(up)">
                                      <p:cBhvr>
                                        <p:cTn id="27" dur="500"/>
                                        <p:tgtEl>
                                          <p:spTgt spid="45"/>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46"/>
                                        </p:tgtEl>
                                        <p:attrNameLst>
                                          <p:attrName>style.visibility</p:attrName>
                                        </p:attrNameLst>
                                      </p:cBhvr>
                                      <p:to>
                                        <p:strVal val="visible"/>
                                      </p:to>
                                    </p:set>
                                    <p:animEffect transition="in" filter="wipe(down)">
                                      <p:cBhvr>
                                        <p:cTn id="32" dur="500"/>
                                        <p:tgtEl>
                                          <p:spTgt spid="46"/>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wipe(down)">
                                      <p:cBhvr>
                                        <p:cTn id="37"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6"/>
          <p:cNvGrpSpPr/>
          <p:nvPr/>
        </p:nvGrpSpPr>
        <p:grpSpPr>
          <a:xfrm>
            <a:off x="6553200" y="1230868"/>
            <a:ext cx="1828800" cy="1108321"/>
            <a:chOff x="6553200" y="1230868"/>
            <a:chExt cx="1828800" cy="1108321"/>
          </a:xfrm>
        </p:grpSpPr>
        <p:cxnSp>
          <p:nvCxnSpPr>
            <p:cNvPr id="82" name="Straight Connector 81"/>
            <p:cNvCxnSpPr/>
            <p:nvPr/>
          </p:nvCxnSpPr>
          <p:spPr bwMode="auto">
            <a:xfrm rot="16200000" flipV="1">
              <a:off x="7025377" y="1839814"/>
              <a:ext cx="632992" cy="365757"/>
            </a:xfrm>
            <a:prstGeom prst="line">
              <a:avLst/>
            </a:prstGeom>
            <a:noFill/>
            <a:ln w="19050" cap="flat" cmpd="sng" algn="ctr">
              <a:solidFill>
                <a:schemeClr val="tx1"/>
              </a:solidFill>
              <a:prstDash val="sysDot"/>
              <a:round/>
              <a:headEnd type="none" w="med" len="med"/>
              <a:tailEnd type="none" w="lg" len="lg"/>
            </a:ln>
            <a:effectLst/>
          </p:spPr>
        </p:cxnSp>
        <p:cxnSp>
          <p:nvCxnSpPr>
            <p:cNvPr id="83" name="Straight Connector 82"/>
            <p:cNvCxnSpPr/>
            <p:nvPr/>
          </p:nvCxnSpPr>
          <p:spPr bwMode="auto">
            <a:xfrm rot="5400000" flipH="1" flipV="1">
              <a:off x="7378659" y="1853209"/>
              <a:ext cx="452023" cy="426540"/>
            </a:xfrm>
            <a:prstGeom prst="line">
              <a:avLst/>
            </a:prstGeom>
            <a:noFill/>
            <a:ln w="19050" cap="flat" cmpd="sng" algn="ctr">
              <a:solidFill>
                <a:schemeClr val="tx1"/>
              </a:solidFill>
              <a:prstDash val="sysDot"/>
              <a:round/>
              <a:headEnd type="none" w="med" len="med"/>
              <a:tailEnd type="none" w="lg" len="lg"/>
            </a:ln>
            <a:effectLst/>
          </p:spPr>
        </p:cxnSp>
        <p:sp>
          <p:nvSpPr>
            <p:cNvPr id="91" name="Rectangle 90"/>
            <p:cNvSpPr/>
            <p:nvPr/>
          </p:nvSpPr>
          <p:spPr bwMode="auto">
            <a:xfrm>
              <a:off x="7143751" y="1577189"/>
              <a:ext cx="533400" cy="138221"/>
            </a:xfrm>
            <a:prstGeom prst="rect">
              <a:avLst/>
            </a:prstGeom>
            <a:ln>
              <a:headEnd type="none" w="med" len="med"/>
              <a:tailEnd type="stealth" w="lg" len="lg"/>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92" name="Rectangle 91"/>
            <p:cNvSpPr/>
            <p:nvPr/>
          </p:nvSpPr>
          <p:spPr bwMode="auto">
            <a:xfrm>
              <a:off x="7219951" y="1646299"/>
              <a:ext cx="533400" cy="138221"/>
            </a:xfrm>
            <a:prstGeom prst="rect">
              <a:avLst/>
            </a:prstGeom>
            <a:ln>
              <a:headEnd type="none" w="med" len="med"/>
              <a:tailEnd type="stealth" w="lg" len="lg"/>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93" name="Rectangle 92"/>
            <p:cNvSpPr/>
            <p:nvPr/>
          </p:nvSpPr>
          <p:spPr bwMode="auto">
            <a:xfrm>
              <a:off x="7296151" y="1715410"/>
              <a:ext cx="533400" cy="138221"/>
            </a:xfrm>
            <a:prstGeom prst="rect">
              <a:avLst/>
            </a:prstGeom>
            <a:ln>
              <a:headEnd type="none" w="med" len="med"/>
              <a:tailEnd type="stealth" w="lg" len="lg"/>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86" name="Text Box 23"/>
            <p:cNvSpPr txBox="1">
              <a:spLocks noChangeArrowheads="1"/>
            </p:cNvSpPr>
            <p:nvPr/>
          </p:nvSpPr>
          <p:spPr bwMode="auto">
            <a:xfrm>
              <a:off x="6553200" y="1230868"/>
              <a:ext cx="1828800" cy="307777"/>
            </a:xfrm>
            <a:prstGeom prst="rect">
              <a:avLst/>
            </a:prstGeom>
            <a:noFill/>
            <a:ln w="19050" algn="ctr">
              <a:noFill/>
              <a:miter lim="800000"/>
              <a:headEnd/>
              <a:tailEnd type="none" w="lg" len="lg"/>
            </a:ln>
          </p:spPr>
          <p:txBody>
            <a:bodyPr wrap="square">
              <a:spAutoFit/>
            </a:bodyPr>
            <a:lstStyle/>
            <a:p>
              <a:pPr algn="ctr"/>
              <a:r>
                <a:rPr lang="en-US" sz="1400" i="1" dirty="0" smtClean="0"/>
                <a:t> </a:t>
              </a:r>
              <a:r>
                <a:rPr lang="en-US" sz="1400" i="1" dirty="0" smtClean="0">
                  <a:latin typeface="Calibri" pitchFamily="34" charset="0"/>
                </a:rPr>
                <a:t>5) </a:t>
              </a:r>
              <a:r>
                <a:rPr lang="en-US" sz="1400" i="1" dirty="0">
                  <a:latin typeface="Calibri" pitchFamily="34" charset="0"/>
                </a:rPr>
                <a:t>Use claims in token</a:t>
              </a:r>
            </a:p>
          </p:txBody>
        </p:sp>
      </p:grpSp>
      <p:sp>
        <p:nvSpPr>
          <p:cNvPr id="50" name="Oval 32"/>
          <p:cNvSpPr>
            <a:spLocks noChangeArrowheads="1"/>
          </p:cNvSpPr>
          <p:nvPr/>
        </p:nvSpPr>
        <p:spPr bwMode="auto">
          <a:xfrm>
            <a:off x="6477000" y="2069068"/>
            <a:ext cx="1981200" cy="533400"/>
          </a:xfrm>
          <a:prstGeom prst="ellipse">
            <a:avLst/>
          </a:prstGeom>
          <a:ln>
            <a:headEnd/>
            <a:tailEnd type="none" w="lg" len="lg"/>
          </a:ln>
        </p:spPr>
        <p:style>
          <a:lnRef idx="0">
            <a:schemeClr val="accent1"/>
          </a:lnRef>
          <a:fillRef idx="3">
            <a:schemeClr val="accent1"/>
          </a:fillRef>
          <a:effectRef idx="3">
            <a:schemeClr val="accent1"/>
          </a:effectRef>
          <a:fontRef idx="minor">
            <a:schemeClr val="lt1"/>
          </a:fontRef>
        </p:style>
        <p:txBody>
          <a:bodyPr wrap="square" anchor="ctr">
            <a:noAutofit/>
          </a:bodyPr>
          <a:lstStyle/>
          <a:p>
            <a:pPr algn="ctr"/>
            <a:endParaRPr lang="en-US"/>
          </a:p>
        </p:txBody>
      </p:sp>
      <p:sp>
        <p:nvSpPr>
          <p:cNvPr id="54" name="Rounded Rectangle 53"/>
          <p:cNvSpPr/>
          <p:nvPr/>
        </p:nvSpPr>
        <p:spPr bwMode="auto">
          <a:xfrm>
            <a:off x="1828800" y="1981200"/>
            <a:ext cx="1143000" cy="1307068"/>
          </a:xfrm>
          <a:prstGeom prst="roundRect">
            <a:avLst/>
          </a:prstGeom>
          <a:ln>
            <a:headEnd type="none" w="med" len="med"/>
            <a:tailEnd type="stealth" w="lg" len="lg"/>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ctr" anchorCtr="0" compatLnSpc="1">
            <a:prstTxWarp prst="textNoShape">
              <a:avLst/>
            </a:prstTxWarp>
            <a:noAutofit/>
          </a:bodyPr>
          <a:lstStyle/>
          <a:p>
            <a:pPr algn="ctr" defTabSz="914400"/>
            <a:endParaRPr lang="en-US" sz="2400" smtClean="0">
              <a:solidFill>
                <a:schemeClr val="tx1"/>
              </a:solidFill>
              <a:latin typeface="Arial" charset="0"/>
            </a:endParaRPr>
          </a:p>
        </p:txBody>
      </p:sp>
      <p:sp>
        <p:nvSpPr>
          <p:cNvPr id="167974" name="Text Box 38"/>
          <p:cNvSpPr txBox="1">
            <a:spLocks noChangeArrowheads="1"/>
          </p:cNvSpPr>
          <p:nvPr/>
        </p:nvSpPr>
        <p:spPr bwMode="auto">
          <a:xfrm>
            <a:off x="4601384" y="6488668"/>
            <a:ext cx="685800" cy="369332"/>
          </a:xfrm>
          <a:prstGeom prst="rect">
            <a:avLst/>
          </a:prstGeom>
          <a:noFill/>
          <a:ln w="19050" algn="ctr">
            <a:noFill/>
            <a:miter lim="800000"/>
            <a:headEnd/>
            <a:tailEnd type="none" w="lg" len="lg"/>
          </a:ln>
          <a:effectLst/>
        </p:spPr>
        <p:txBody>
          <a:bodyPr wrap="square">
            <a:spAutoFit/>
          </a:bodyPr>
          <a:lstStyle/>
          <a:p>
            <a:pPr algn="ctr"/>
            <a:r>
              <a:rPr lang="en-US" sz="1800" b="1" dirty="0">
                <a:latin typeface="Calibri" pitchFamily="34" charset="0"/>
              </a:rPr>
              <a:t>User</a:t>
            </a:r>
          </a:p>
        </p:txBody>
      </p:sp>
      <p:sp>
        <p:nvSpPr>
          <p:cNvPr id="53" name="Oval 60" descr="Dark vertical"/>
          <p:cNvSpPr>
            <a:spLocks noChangeArrowheads="1"/>
          </p:cNvSpPr>
          <p:nvPr/>
        </p:nvSpPr>
        <p:spPr bwMode="auto">
          <a:xfrm>
            <a:off x="4876800" y="5879068"/>
            <a:ext cx="173360" cy="175314"/>
          </a:xfrm>
          <a:prstGeom prst="ellipse">
            <a:avLst/>
          </a:prstGeom>
          <a:pattFill prst="dkVert">
            <a:fgClr>
              <a:schemeClr val="tx1"/>
            </a:fgClr>
            <a:bgClr>
              <a:schemeClr val="bg2"/>
            </a:bgClr>
          </a:pattFill>
          <a:ln w="38100" algn="ctr">
            <a:noFill/>
            <a:round/>
            <a:headEnd/>
            <a:tailEnd type="none" w="lg" len="lg"/>
          </a:ln>
          <a:effectLst/>
        </p:spPr>
        <p:txBody>
          <a:bodyPr anchor="ctr">
            <a:spAutoFit/>
          </a:bodyPr>
          <a:lstStyle/>
          <a:p>
            <a:endParaRPr lang="en-US"/>
          </a:p>
        </p:txBody>
      </p:sp>
      <p:grpSp>
        <p:nvGrpSpPr>
          <p:cNvPr id="3" name="Group 61"/>
          <p:cNvGrpSpPr>
            <a:grpSpLocks/>
          </p:cNvGrpSpPr>
          <p:nvPr/>
        </p:nvGrpSpPr>
        <p:grpSpPr bwMode="auto">
          <a:xfrm>
            <a:off x="4829984" y="6068943"/>
            <a:ext cx="258763" cy="419725"/>
            <a:chOff x="2976" y="1433"/>
            <a:chExt cx="912" cy="1495"/>
          </a:xfrm>
        </p:grpSpPr>
        <p:sp>
          <p:nvSpPr>
            <p:cNvPr id="55" name="AutoShape 62" descr="Dark vertical"/>
            <p:cNvSpPr>
              <a:spLocks noChangeArrowheads="1"/>
            </p:cNvSpPr>
            <p:nvPr/>
          </p:nvSpPr>
          <p:spPr bwMode="auto">
            <a:xfrm rot="10800000">
              <a:off x="2976" y="1433"/>
              <a:ext cx="912" cy="834"/>
            </a:xfrm>
            <a:prstGeom prst="triangle">
              <a:avLst>
                <a:gd name="adj" fmla="val 50000"/>
              </a:avLst>
            </a:prstGeom>
            <a:pattFill prst="dkVert">
              <a:fgClr>
                <a:schemeClr val="tx1"/>
              </a:fgClr>
              <a:bgClr>
                <a:schemeClr val="bg2"/>
              </a:bgClr>
            </a:pattFill>
            <a:ln w="38100" algn="ctr">
              <a:noFill/>
              <a:miter lim="800000"/>
              <a:headEnd/>
              <a:tailEnd type="none" w="lg" len="lg"/>
            </a:ln>
            <a:effectLst/>
          </p:spPr>
          <p:txBody>
            <a:bodyPr anchor="ctr">
              <a:spAutoFit/>
            </a:bodyPr>
            <a:lstStyle/>
            <a:p>
              <a:endParaRPr lang="en-US"/>
            </a:p>
          </p:txBody>
        </p:sp>
        <p:sp>
          <p:nvSpPr>
            <p:cNvPr id="56" name="AutoShape 63" descr="Dark vertical"/>
            <p:cNvSpPr>
              <a:spLocks noChangeArrowheads="1"/>
            </p:cNvSpPr>
            <p:nvPr/>
          </p:nvSpPr>
          <p:spPr bwMode="auto">
            <a:xfrm rot="17803396" flipH="1">
              <a:off x="2644" y="2160"/>
              <a:ext cx="1275" cy="262"/>
            </a:xfrm>
            <a:prstGeom prst="parallelogram">
              <a:avLst>
                <a:gd name="adj" fmla="val 33502"/>
              </a:avLst>
            </a:prstGeom>
            <a:pattFill prst="dkVert">
              <a:fgClr>
                <a:schemeClr val="tx1"/>
              </a:fgClr>
              <a:bgClr>
                <a:schemeClr val="bg2"/>
              </a:bgClr>
            </a:pattFill>
            <a:ln w="38100" algn="ctr">
              <a:noFill/>
              <a:miter lim="800000"/>
              <a:headEnd/>
              <a:tailEnd type="none" w="lg" len="lg"/>
            </a:ln>
            <a:effectLst/>
          </p:spPr>
          <p:txBody>
            <a:bodyPr anchor="ctr">
              <a:spAutoFit/>
            </a:bodyPr>
            <a:lstStyle/>
            <a:p>
              <a:endParaRPr lang="en-US"/>
            </a:p>
          </p:txBody>
        </p:sp>
        <p:sp>
          <p:nvSpPr>
            <p:cNvPr id="57" name="AutoShape 64" descr="Dark vertical"/>
            <p:cNvSpPr>
              <a:spLocks noChangeArrowheads="1"/>
            </p:cNvSpPr>
            <p:nvPr/>
          </p:nvSpPr>
          <p:spPr bwMode="auto">
            <a:xfrm rot="3796604">
              <a:off x="2950" y="2160"/>
              <a:ext cx="1275" cy="262"/>
            </a:xfrm>
            <a:prstGeom prst="parallelogram">
              <a:avLst>
                <a:gd name="adj" fmla="val 33502"/>
              </a:avLst>
            </a:prstGeom>
            <a:pattFill prst="dkVert">
              <a:fgClr>
                <a:schemeClr val="tx1"/>
              </a:fgClr>
              <a:bgClr>
                <a:schemeClr val="bg2"/>
              </a:bgClr>
            </a:pattFill>
            <a:ln w="38100" algn="ctr">
              <a:noFill/>
              <a:miter lim="800000"/>
              <a:headEnd/>
              <a:tailEnd type="none" w="lg" len="lg"/>
            </a:ln>
            <a:effectLst/>
          </p:spPr>
          <p:txBody>
            <a:bodyPr anchor="ctr">
              <a:spAutoFit/>
            </a:bodyPr>
            <a:lstStyle/>
            <a:p>
              <a:endParaRPr lang="en-US"/>
            </a:p>
          </p:txBody>
        </p:sp>
      </p:grpSp>
      <p:sp>
        <p:nvSpPr>
          <p:cNvPr id="167951" name="Text Box 15"/>
          <p:cNvSpPr txBox="1">
            <a:spLocks noChangeArrowheads="1"/>
          </p:cNvSpPr>
          <p:nvPr/>
        </p:nvSpPr>
        <p:spPr bwMode="auto">
          <a:xfrm>
            <a:off x="6477000" y="2145268"/>
            <a:ext cx="1981200" cy="369332"/>
          </a:xfrm>
          <a:prstGeom prst="rect">
            <a:avLst/>
          </a:prstGeom>
          <a:noFill/>
          <a:ln w="19050" algn="ctr">
            <a:noFill/>
            <a:miter lim="800000"/>
            <a:headEnd/>
            <a:tailEnd type="none" w="lg" len="lg"/>
          </a:ln>
          <a:effectLst/>
        </p:spPr>
        <p:txBody>
          <a:bodyPr wrap="square">
            <a:spAutoFit/>
          </a:bodyPr>
          <a:lstStyle/>
          <a:p>
            <a:pPr algn="ctr"/>
            <a:r>
              <a:rPr lang="en-US" sz="1800" b="1" dirty="0" smtClean="0">
                <a:latin typeface="Calibri" pitchFamily="34" charset="0"/>
              </a:rPr>
              <a:t>Application</a:t>
            </a:r>
          </a:p>
        </p:txBody>
      </p:sp>
      <p:grpSp>
        <p:nvGrpSpPr>
          <p:cNvPr id="4" name="Group 58"/>
          <p:cNvGrpSpPr/>
          <p:nvPr/>
        </p:nvGrpSpPr>
        <p:grpSpPr>
          <a:xfrm>
            <a:off x="533400" y="2373868"/>
            <a:ext cx="3733800" cy="914400"/>
            <a:chOff x="533400" y="2373868"/>
            <a:chExt cx="3733800" cy="914400"/>
          </a:xfrm>
        </p:grpSpPr>
        <p:sp>
          <p:nvSpPr>
            <p:cNvPr id="48" name="Rounded Rectangle 47"/>
            <p:cNvSpPr/>
            <p:nvPr/>
          </p:nvSpPr>
          <p:spPr bwMode="auto">
            <a:xfrm>
              <a:off x="3124200" y="2373868"/>
              <a:ext cx="1143000" cy="914400"/>
            </a:xfrm>
            <a:prstGeom prst="roundRect">
              <a:avLst/>
            </a:prstGeom>
            <a:ln>
              <a:headEnd type="none" w="med" len="med"/>
              <a:tailEnd type="stealth" w="lg" len="lg"/>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ctr" anchorCtr="0" compatLnSpc="1">
              <a:prstTxWarp prst="textNoShape">
                <a:avLst/>
              </a:prstTxWarp>
              <a:noAutofit/>
            </a:bodyPr>
            <a:lstStyle/>
            <a:p>
              <a:pPr algn="ctr" defTabSz="914400"/>
              <a:endParaRPr lang="en-US" sz="2400" smtClean="0">
                <a:solidFill>
                  <a:schemeClr val="tx1"/>
                </a:solidFill>
                <a:latin typeface="Arial" charset="0"/>
              </a:endParaRPr>
            </a:p>
          </p:txBody>
        </p:sp>
        <p:sp>
          <p:nvSpPr>
            <p:cNvPr id="95" name="AutoShape 4"/>
            <p:cNvSpPr>
              <a:spLocks noChangeArrowheads="1"/>
            </p:cNvSpPr>
            <p:nvPr/>
          </p:nvSpPr>
          <p:spPr bwMode="auto">
            <a:xfrm>
              <a:off x="3276600" y="2526269"/>
              <a:ext cx="838200" cy="533400"/>
            </a:xfrm>
            <a:prstGeom prst="hexagon">
              <a:avLst>
                <a:gd name="adj" fmla="val 37500"/>
                <a:gd name="vf" fmla="val 115470"/>
              </a:avLst>
            </a:prstGeom>
            <a:ln>
              <a:headEnd/>
              <a:tailEnd type="none" w="lg" len="lg"/>
            </a:ln>
          </p:spPr>
          <p:style>
            <a:lnRef idx="0">
              <a:schemeClr val="accent3"/>
            </a:lnRef>
            <a:fillRef idx="3">
              <a:schemeClr val="accent3"/>
            </a:fillRef>
            <a:effectRef idx="3">
              <a:schemeClr val="accent3"/>
            </a:effectRef>
            <a:fontRef idx="minor">
              <a:schemeClr val="lt1"/>
            </a:fontRef>
          </p:style>
          <p:txBody>
            <a:bodyPr anchor="ctr">
              <a:noAutofit/>
            </a:bodyPr>
            <a:lstStyle/>
            <a:p>
              <a:pPr algn="ctr"/>
              <a:endParaRPr lang="en-US"/>
            </a:p>
          </p:txBody>
        </p:sp>
        <p:sp>
          <p:nvSpPr>
            <p:cNvPr id="96" name="Text Box 16"/>
            <p:cNvSpPr txBox="1">
              <a:spLocks noChangeArrowheads="1"/>
            </p:cNvSpPr>
            <p:nvPr/>
          </p:nvSpPr>
          <p:spPr bwMode="auto">
            <a:xfrm>
              <a:off x="3276600" y="2602468"/>
              <a:ext cx="838200" cy="369332"/>
            </a:xfrm>
            <a:prstGeom prst="rect">
              <a:avLst/>
            </a:prstGeom>
            <a:noFill/>
            <a:ln w="19050" algn="ctr">
              <a:noFill/>
              <a:miter lim="800000"/>
              <a:headEnd/>
              <a:tailEnd type="none" w="lg" len="lg"/>
            </a:ln>
            <a:effectLst/>
          </p:spPr>
          <p:txBody>
            <a:bodyPr wrap="square">
              <a:spAutoFit/>
            </a:bodyPr>
            <a:lstStyle/>
            <a:p>
              <a:pPr algn="ctr"/>
              <a:r>
                <a:rPr lang="en-US" sz="1800" b="1" dirty="0" smtClean="0">
                  <a:latin typeface="Calibri" pitchFamily="34" charset="0"/>
                </a:rPr>
                <a:t>STS</a:t>
              </a:r>
              <a:endParaRPr lang="en-US" sz="1800" b="1" dirty="0">
                <a:latin typeface="Calibri" pitchFamily="34" charset="0"/>
              </a:endParaRPr>
            </a:p>
          </p:txBody>
        </p:sp>
        <p:sp>
          <p:nvSpPr>
            <p:cNvPr id="62" name="Rounded Rectangle 61"/>
            <p:cNvSpPr/>
            <p:nvPr/>
          </p:nvSpPr>
          <p:spPr bwMode="auto">
            <a:xfrm>
              <a:off x="533400" y="2373868"/>
              <a:ext cx="1143000" cy="914400"/>
            </a:xfrm>
            <a:prstGeom prst="roundRect">
              <a:avLst/>
            </a:prstGeom>
            <a:ln>
              <a:headEnd type="none" w="med" len="med"/>
              <a:tailEnd type="stealth" w="lg" len="lg"/>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ctr" anchorCtr="0" compatLnSpc="1">
              <a:prstTxWarp prst="textNoShape">
                <a:avLst/>
              </a:prstTxWarp>
              <a:noAutofit/>
            </a:bodyPr>
            <a:lstStyle/>
            <a:p>
              <a:pPr algn="ctr" defTabSz="914400"/>
              <a:endParaRPr lang="en-US" sz="2400" smtClean="0">
                <a:solidFill>
                  <a:schemeClr val="tx1"/>
                </a:solidFill>
                <a:latin typeface="Arial" charset="0"/>
              </a:endParaRPr>
            </a:p>
          </p:txBody>
        </p:sp>
        <p:sp>
          <p:nvSpPr>
            <p:cNvPr id="63" name="AutoShape 4"/>
            <p:cNvSpPr>
              <a:spLocks noChangeArrowheads="1"/>
            </p:cNvSpPr>
            <p:nvPr/>
          </p:nvSpPr>
          <p:spPr bwMode="auto">
            <a:xfrm>
              <a:off x="685800" y="2526269"/>
              <a:ext cx="838200" cy="533400"/>
            </a:xfrm>
            <a:prstGeom prst="hexagon">
              <a:avLst>
                <a:gd name="adj" fmla="val 37500"/>
                <a:gd name="vf" fmla="val 115470"/>
              </a:avLst>
            </a:prstGeom>
            <a:ln>
              <a:headEnd/>
              <a:tailEnd type="none" w="lg" len="lg"/>
            </a:ln>
          </p:spPr>
          <p:style>
            <a:lnRef idx="0">
              <a:schemeClr val="accent3"/>
            </a:lnRef>
            <a:fillRef idx="3">
              <a:schemeClr val="accent3"/>
            </a:fillRef>
            <a:effectRef idx="3">
              <a:schemeClr val="accent3"/>
            </a:effectRef>
            <a:fontRef idx="minor">
              <a:schemeClr val="lt1"/>
            </a:fontRef>
          </p:style>
          <p:txBody>
            <a:bodyPr anchor="ctr">
              <a:noAutofit/>
            </a:bodyPr>
            <a:lstStyle/>
            <a:p>
              <a:pPr algn="ctr"/>
              <a:endParaRPr lang="en-US"/>
            </a:p>
          </p:txBody>
        </p:sp>
        <p:sp>
          <p:nvSpPr>
            <p:cNvPr id="64" name="Text Box 16"/>
            <p:cNvSpPr txBox="1">
              <a:spLocks noChangeArrowheads="1"/>
            </p:cNvSpPr>
            <p:nvPr/>
          </p:nvSpPr>
          <p:spPr bwMode="auto">
            <a:xfrm>
              <a:off x="685800" y="2602468"/>
              <a:ext cx="838200" cy="369332"/>
            </a:xfrm>
            <a:prstGeom prst="rect">
              <a:avLst/>
            </a:prstGeom>
            <a:noFill/>
            <a:ln w="19050" algn="ctr">
              <a:noFill/>
              <a:miter lim="800000"/>
              <a:headEnd/>
              <a:tailEnd type="none" w="lg" len="lg"/>
            </a:ln>
            <a:effectLst/>
          </p:spPr>
          <p:txBody>
            <a:bodyPr wrap="square">
              <a:spAutoFit/>
            </a:bodyPr>
            <a:lstStyle/>
            <a:p>
              <a:pPr algn="ctr"/>
              <a:r>
                <a:rPr lang="en-US" sz="1800" b="1" dirty="0" smtClean="0">
                  <a:latin typeface="Calibri" pitchFamily="34" charset="0"/>
                </a:rPr>
                <a:t>STS</a:t>
              </a:r>
              <a:endParaRPr lang="en-US" sz="1800" b="1" dirty="0">
                <a:latin typeface="Calibri" pitchFamily="34" charset="0"/>
              </a:endParaRPr>
            </a:p>
          </p:txBody>
        </p:sp>
      </p:grpSp>
      <p:grpSp>
        <p:nvGrpSpPr>
          <p:cNvPr id="5" name="Group 42"/>
          <p:cNvGrpSpPr/>
          <p:nvPr/>
        </p:nvGrpSpPr>
        <p:grpSpPr>
          <a:xfrm>
            <a:off x="3886200" y="5193268"/>
            <a:ext cx="1981200" cy="381000"/>
            <a:chOff x="3886200" y="5193268"/>
            <a:chExt cx="1981200" cy="381000"/>
          </a:xfrm>
        </p:grpSpPr>
        <p:sp>
          <p:nvSpPr>
            <p:cNvPr id="65" name="Rectangle 14"/>
            <p:cNvSpPr>
              <a:spLocks noChangeArrowheads="1"/>
            </p:cNvSpPr>
            <p:nvPr/>
          </p:nvSpPr>
          <p:spPr bwMode="auto">
            <a:xfrm>
              <a:off x="3886200" y="5207823"/>
              <a:ext cx="1981200" cy="366445"/>
            </a:xfrm>
            <a:prstGeom prst="rect">
              <a:avLst/>
            </a:prstGeom>
            <a:ln>
              <a:headEnd/>
              <a:tailEnd type="none" w="lg" len="lg"/>
            </a:ln>
          </p:spPr>
          <p:style>
            <a:lnRef idx="0">
              <a:schemeClr val="accent2"/>
            </a:lnRef>
            <a:fillRef idx="3">
              <a:schemeClr val="accent2"/>
            </a:fillRef>
            <a:effectRef idx="3">
              <a:schemeClr val="accent2"/>
            </a:effectRef>
            <a:fontRef idx="minor">
              <a:schemeClr val="lt1"/>
            </a:fontRef>
          </p:style>
          <p:txBody>
            <a:bodyPr wrap="square" anchor="ctr">
              <a:noAutofit/>
            </a:bodyPr>
            <a:lstStyle/>
            <a:p>
              <a:pPr algn="ctr"/>
              <a:endParaRPr lang="en-US"/>
            </a:p>
          </p:txBody>
        </p:sp>
        <p:sp>
          <p:nvSpPr>
            <p:cNvPr id="66" name="Text Box 33"/>
            <p:cNvSpPr txBox="1">
              <a:spLocks noChangeArrowheads="1"/>
            </p:cNvSpPr>
            <p:nvPr/>
          </p:nvSpPr>
          <p:spPr bwMode="auto">
            <a:xfrm>
              <a:off x="3962400" y="5193268"/>
              <a:ext cx="1828800" cy="369332"/>
            </a:xfrm>
            <a:prstGeom prst="rect">
              <a:avLst/>
            </a:prstGeom>
            <a:noFill/>
            <a:ln w="19050" algn="ctr">
              <a:noFill/>
              <a:miter lim="800000"/>
              <a:headEnd/>
              <a:tailEnd type="none" w="lg" len="lg"/>
            </a:ln>
            <a:effectLst/>
          </p:spPr>
          <p:txBody>
            <a:bodyPr wrap="square">
              <a:spAutoFit/>
            </a:bodyPr>
            <a:lstStyle/>
            <a:p>
              <a:pPr algn="ctr"/>
              <a:r>
                <a:rPr lang="en-US" sz="1800" b="1" dirty="0" err="1" smtClean="0">
                  <a:latin typeface="Calibri" pitchFamily="34" charset="0"/>
                </a:rPr>
                <a:t>CardSpace</a:t>
              </a:r>
              <a:r>
                <a:rPr lang="en-US" sz="1800" b="1" dirty="0" smtClean="0">
                  <a:latin typeface="Calibri" pitchFamily="34" charset="0"/>
                </a:rPr>
                <a:t> 2.0</a:t>
              </a:r>
              <a:endParaRPr lang="en-US" sz="1800" b="1" dirty="0">
                <a:latin typeface="Calibri" pitchFamily="34" charset="0"/>
              </a:endParaRPr>
            </a:p>
          </p:txBody>
        </p:sp>
      </p:grpSp>
      <p:grpSp>
        <p:nvGrpSpPr>
          <p:cNvPr id="6" name="Group 41"/>
          <p:cNvGrpSpPr/>
          <p:nvPr/>
        </p:nvGrpSpPr>
        <p:grpSpPr>
          <a:xfrm>
            <a:off x="5181600" y="3288268"/>
            <a:ext cx="1828800" cy="1512332"/>
            <a:chOff x="5181600" y="3288268"/>
            <a:chExt cx="1828800" cy="1512332"/>
          </a:xfrm>
        </p:grpSpPr>
        <p:sp>
          <p:nvSpPr>
            <p:cNvPr id="69" name="Freeform 68"/>
            <p:cNvSpPr/>
            <p:nvPr/>
          </p:nvSpPr>
          <p:spPr>
            <a:xfrm>
              <a:off x="5795682" y="3288268"/>
              <a:ext cx="1214718" cy="1512332"/>
            </a:xfrm>
            <a:custGeom>
              <a:avLst/>
              <a:gdLst>
                <a:gd name="connsiteX0" fmla="*/ 1264024 w 1264024"/>
                <a:gd name="connsiteY0" fmla="*/ 0 h 1577788"/>
                <a:gd name="connsiteX1" fmla="*/ 224118 w 1264024"/>
                <a:gd name="connsiteY1" fmla="*/ 636494 h 1577788"/>
                <a:gd name="connsiteX2" fmla="*/ 0 w 1264024"/>
                <a:gd name="connsiteY2" fmla="*/ 1577788 h 1577788"/>
              </a:gdLst>
              <a:ahLst/>
              <a:cxnLst>
                <a:cxn ang="0">
                  <a:pos x="connsiteX0" y="connsiteY0"/>
                </a:cxn>
                <a:cxn ang="0">
                  <a:pos x="connsiteX1" y="connsiteY1"/>
                </a:cxn>
                <a:cxn ang="0">
                  <a:pos x="connsiteX2" y="connsiteY2"/>
                </a:cxn>
              </a:cxnLst>
              <a:rect l="l" t="t" r="r" b="b"/>
              <a:pathLst>
                <a:path w="1264024" h="1577788">
                  <a:moveTo>
                    <a:pt x="1264024" y="0"/>
                  </a:moveTo>
                  <a:cubicBezTo>
                    <a:pt x="849406" y="186764"/>
                    <a:pt x="434789" y="373529"/>
                    <a:pt x="224118" y="636494"/>
                  </a:cubicBezTo>
                  <a:cubicBezTo>
                    <a:pt x="13447" y="899459"/>
                    <a:pt x="6723" y="1238623"/>
                    <a:pt x="0" y="1577788"/>
                  </a:cubicBezTo>
                </a:path>
              </a:pathLst>
            </a:custGeom>
            <a:noFill/>
            <a:ln w="19050" cap="flat" cmpd="sng">
              <a:solidFill>
                <a:schemeClr val="tx1"/>
              </a:solidFill>
              <a:prstDash val="solid"/>
              <a:round/>
              <a:headEnd type="stealth" w="lg" len="lg"/>
              <a:tailEnd type="none" w="lg" len="lg"/>
            </a:ln>
            <a:effectLst/>
          </p:spPr>
          <p:txBody>
            <a:bodyPr wrap="none" anchor="ctr">
              <a:noAutofit/>
            </a:bodyPr>
            <a:lstStyle/>
            <a:p>
              <a:pPr algn="ctr"/>
              <a:endParaRPr lang="en-US">
                <a:latin typeface="Arial" charset="0"/>
              </a:endParaRPr>
            </a:p>
          </p:txBody>
        </p:sp>
        <p:sp useBgFill="1">
          <p:nvSpPr>
            <p:cNvPr id="68" name="Text Box 25"/>
            <p:cNvSpPr txBox="1">
              <a:spLocks noChangeArrowheads="1"/>
            </p:cNvSpPr>
            <p:nvPr/>
          </p:nvSpPr>
          <p:spPr bwMode="auto">
            <a:xfrm>
              <a:off x="5181600" y="3440668"/>
              <a:ext cx="1371600" cy="954107"/>
            </a:xfrm>
            <a:prstGeom prst="rect">
              <a:avLst/>
            </a:prstGeom>
            <a:ln w="19050" algn="ctr">
              <a:noFill/>
              <a:miter lim="800000"/>
              <a:headEnd/>
              <a:tailEnd type="none" w="lg" len="lg"/>
            </a:ln>
            <a:effectLst/>
          </p:spPr>
          <p:txBody>
            <a:bodyPr wrap="square">
              <a:spAutoFit/>
            </a:bodyPr>
            <a:lstStyle/>
            <a:p>
              <a:pPr algn="ctr"/>
              <a:r>
                <a:rPr lang="en-US" sz="1400" i="1" dirty="0">
                  <a:latin typeface="Calibri" pitchFamily="34" charset="0"/>
                </a:rPr>
                <a:t>1) </a:t>
              </a:r>
              <a:r>
                <a:rPr lang="en-US" sz="1400" i="1" dirty="0" smtClean="0">
                  <a:latin typeface="Calibri" pitchFamily="34" charset="0"/>
                </a:rPr>
                <a:t>Access application and learn token requirements</a:t>
              </a:r>
              <a:endParaRPr lang="en-US" sz="1400" i="1" dirty="0">
                <a:latin typeface="Calibri" pitchFamily="34" charset="0"/>
              </a:endParaRPr>
            </a:p>
          </p:txBody>
        </p:sp>
      </p:grpSp>
      <p:grpSp>
        <p:nvGrpSpPr>
          <p:cNvPr id="7" name="Group 43"/>
          <p:cNvGrpSpPr/>
          <p:nvPr/>
        </p:nvGrpSpPr>
        <p:grpSpPr>
          <a:xfrm>
            <a:off x="2895600" y="5576047"/>
            <a:ext cx="1916455" cy="877617"/>
            <a:chOff x="2895600" y="5576047"/>
            <a:chExt cx="1916455" cy="877617"/>
          </a:xfrm>
        </p:grpSpPr>
        <p:sp>
          <p:nvSpPr>
            <p:cNvPr id="70" name="Text Box 23"/>
            <p:cNvSpPr txBox="1">
              <a:spLocks noChangeArrowheads="1"/>
            </p:cNvSpPr>
            <p:nvPr/>
          </p:nvSpPr>
          <p:spPr bwMode="auto">
            <a:xfrm>
              <a:off x="2895600" y="5715000"/>
              <a:ext cx="1676400" cy="738664"/>
            </a:xfrm>
            <a:prstGeom prst="rect">
              <a:avLst/>
            </a:prstGeom>
            <a:noFill/>
            <a:ln w="19050" algn="ctr">
              <a:noFill/>
              <a:miter lim="800000"/>
              <a:headEnd/>
              <a:tailEnd type="none" w="lg" len="lg"/>
            </a:ln>
            <a:effectLst/>
          </p:spPr>
          <p:txBody>
            <a:bodyPr wrap="square">
              <a:spAutoFit/>
            </a:bodyPr>
            <a:lstStyle/>
            <a:p>
              <a:pPr algn="ctr"/>
              <a:r>
                <a:rPr lang="en-US" sz="1400" i="1" dirty="0" smtClean="0">
                  <a:latin typeface="Calibri" pitchFamily="34" charset="0"/>
                </a:rPr>
                <a:t>2) Select an identity that matches those requirements</a:t>
              </a:r>
              <a:endParaRPr lang="en-US" sz="1400" i="1" dirty="0">
                <a:latin typeface="Calibri" pitchFamily="34" charset="0"/>
              </a:endParaRPr>
            </a:p>
          </p:txBody>
        </p:sp>
        <p:sp>
          <p:nvSpPr>
            <p:cNvPr id="72" name="Freeform 71"/>
            <p:cNvSpPr/>
            <p:nvPr/>
          </p:nvSpPr>
          <p:spPr>
            <a:xfrm>
              <a:off x="4520701" y="5576047"/>
              <a:ext cx="291354" cy="645459"/>
            </a:xfrm>
            <a:custGeom>
              <a:avLst/>
              <a:gdLst>
                <a:gd name="connsiteX0" fmla="*/ 291354 w 291354"/>
                <a:gd name="connsiteY0" fmla="*/ 645459 h 645459"/>
                <a:gd name="connsiteX1" fmla="*/ 22412 w 291354"/>
                <a:gd name="connsiteY1" fmla="*/ 367553 h 645459"/>
                <a:gd name="connsiteX2" fmla="*/ 156883 w 291354"/>
                <a:gd name="connsiteY2" fmla="*/ 0 h 645459"/>
              </a:gdLst>
              <a:ahLst/>
              <a:cxnLst>
                <a:cxn ang="0">
                  <a:pos x="connsiteX0" y="connsiteY0"/>
                </a:cxn>
                <a:cxn ang="0">
                  <a:pos x="connsiteX1" y="connsiteY1"/>
                </a:cxn>
                <a:cxn ang="0">
                  <a:pos x="connsiteX2" y="connsiteY2"/>
                </a:cxn>
              </a:cxnLst>
              <a:rect l="l" t="t" r="r" b="b"/>
              <a:pathLst>
                <a:path w="291354" h="645459">
                  <a:moveTo>
                    <a:pt x="291354" y="645459"/>
                  </a:moveTo>
                  <a:cubicBezTo>
                    <a:pt x="168089" y="560294"/>
                    <a:pt x="44824" y="475129"/>
                    <a:pt x="22412" y="367553"/>
                  </a:cubicBezTo>
                  <a:cubicBezTo>
                    <a:pt x="0" y="259977"/>
                    <a:pt x="78441" y="129988"/>
                    <a:pt x="156883" y="0"/>
                  </a:cubicBezTo>
                </a:path>
              </a:pathLst>
            </a:custGeom>
            <a:noFill/>
            <a:ln w="19050" cap="flat" cmpd="sng">
              <a:solidFill>
                <a:schemeClr val="tx1"/>
              </a:solidFill>
              <a:prstDash val="solid"/>
              <a:round/>
              <a:headEnd type="none" w="lg" len="lg"/>
              <a:tailEnd type="stealth" w="lg" len="lg"/>
            </a:ln>
            <a:effectLst/>
          </p:spPr>
          <p:txBody>
            <a:bodyPr wrap="none" anchor="ctr">
              <a:noAutofit/>
            </a:bodyPr>
            <a:lstStyle/>
            <a:p>
              <a:pPr algn="ctr"/>
              <a:endParaRPr lang="en-US">
                <a:latin typeface="Arial" charset="0"/>
              </a:endParaRPr>
            </a:p>
          </p:txBody>
        </p:sp>
      </p:grpSp>
      <p:grpSp>
        <p:nvGrpSpPr>
          <p:cNvPr id="8" name="Group 44"/>
          <p:cNvGrpSpPr/>
          <p:nvPr/>
        </p:nvGrpSpPr>
        <p:grpSpPr>
          <a:xfrm>
            <a:off x="1447800" y="2983468"/>
            <a:ext cx="2312894" cy="2478107"/>
            <a:chOff x="1447800" y="2983468"/>
            <a:chExt cx="2312894" cy="2478107"/>
          </a:xfrm>
        </p:grpSpPr>
        <p:sp>
          <p:nvSpPr>
            <p:cNvPr id="98" name="Freeform 97"/>
            <p:cNvSpPr/>
            <p:nvPr/>
          </p:nvSpPr>
          <p:spPr>
            <a:xfrm>
              <a:off x="1828800" y="2983468"/>
              <a:ext cx="1931894" cy="1988671"/>
            </a:xfrm>
            <a:custGeom>
              <a:avLst/>
              <a:gdLst>
                <a:gd name="connsiteX0" fmla="*/ 658906 w 658906"/>
                <a:gd name="connsiteY0" fmla="*/ 1819835 h 1899024"/>
                <a:gd name="connsiteX1" fmla="*/ 76200 w 658906"/>
                <a:gd name="connsiteY1" fmla="*/ 1595718 h 1899024"/>
                <a:gd name="connsiteX2" fmla="*/ 201706 w 658906"/>
                <a:gd name="connsiteY2" fmla="*/ 0 h 1899024"/>
              </a:gdLst>
              <a:ahLst/>
              <a:cxnLst>
                <a:cxn ang="0">
                  <a:pos x="connsiteX0" y="connsiteY0"/>
                </a:cxn>
                <a:cxn ang="0">
                  <a:pos x="connsiteX1" y="connsiteY1"/>
                </a:cxn>
                <a:cxn ang="0">
                  <a:pos x="connsiteX2" y="connsiteY2"/>
                </a:cxn>
              </a:cxnLst>
              <a:rect l="l" t="t" r="r" b="b"/>
              <a:pathLst>
                <a:path w="658906" h="1899024">
                  <a:moveTo>
                    <a:pt x="658906" y="1819835"/>
                  </a:moveTo>
                  <a:cubicBezTo>
                    <a:pt x="405653" y="1859429"/>
                    <a:pt x="152400" y="1899024"/>
                    <a:pt x="76200" y="1595718"/>
                  </a:cubicBezTo>
                  <a:cubicBezTo>
                    <a:pt x="0" y="1292412"/>
                    <a:pt x="100853" y="646206"/>
                    <a:pt x="201706" y="0"/>
                  </a:cubicBezTo>
                </a:path>
              </a:pathLst>
            </a:custGeom>
            <a:noFill/>
            <a:ln w="19050" cap="flat" cmpd="sng">
              <a:solidFill>
                <a:schemeClr val="tx1"/>
              </a:solidFill>
              <a:prstDash val="solid"/>
              <a:round/>
              <a:headEnd type="stealth" w="lg" len="lg"/>
              <a:tailEnd type="none" w="lg" len="lg"/>
            </a:ln>
            <a:effectLst/>
          </p:spPr>
          <p:txBody>
            <a:bodyPr wrap="none" anchor="ctr">
              <a:noAutofit/>
            </a:bodyPr>
            <a:lstStyle/>
            <a:p>
              <a:pPr algn="ctr"/>
              <a:endParaRPr lang="en-US">
                <a:latin typeface="Arial" charset="0"/>
              </a:endParaRPr>
            </a:p>
          </p:txBody>
        </p:sp>
        <p:sp useBgFill="1">
          <p:nvSpPr>
            <p:cNvPr id="167961" name="Text Box 25"/>
            <p:cNvSpPr txBox="1">
              <a:spLocks noChangeArrowheads="1"/>
            </p:cNvSpPr>
            <p:nvPr/>
          </p:nvSpPr>
          <p:spPr bwMode="auto">
            <a:xfrm>
              <a:off x="1447800" y="4507468"/>
              <a:ext cx="1600200" cy="954107"/>
            </a:xfrm>
            <a:prstGeom prst="rect">
              <a:avLst/>
            </a:prstGeom>
            <a:ln w="19050" algn="ctr">
              <a:noFill/>
              <a:miter lim="800000"/>
              <a:headEnd/>
              <a:tailEnd type="none" w="lg" len="lg"/>
            </a:ln>
            <a:effectLst/>
          </p:spPr>
          <p:txBody>
            <a:bodyPr wrap="square">
              <a:spAutoFit/>
            </a:bodyPr>
            <a:lstStyle/>
            <a:p>
              <a:pPr algn="ctr"/>
              <a:r>
                <a:rPr lang="en-US" sz="1400" i="1" dirty="0">
                  <a:latin typeface="Calibri" pitchFamily="34" charset="0"/>
                </a:rPr>
                <a:t>3</a:t>
              </a:r>
              <a:r>
                <a:rPr lang="en-US" sz="1400" i="1" dirty="0" smtClean="0">
                  <a:latin typeface="Calibri" pitchFamily="34" charset="0"/>
                </a:rPr>
                <a:t>) Authenticate user and get token for selected identity</a:t>
              </a:r>
              <a:endParaRPr lang="en-US" sz="1400" i="1" dirty="0">
                <a:latin typeface="Calibri" pitchFamily="34" charset="0"/>
              </a:endParaRPr>
            </a:p>
          </p:txBody>
        </p:sp>
        <p:sp>
          <p:nvSpPr>
            <p:cNvPr id="51" name="Text Box 30"/>
            <p:cNvSpPr txBox="1">
              <a:spLocks noChangeArrowheads="1"/>
            </p:cNvSpPr>
            <p:nvPr/>
          </p:nvSpPr>
          <p:spPr bwMode="auto">
            <a:xfrm>
              <a:off x="1600200" y="3669268"/>
              <a:ext cx="1066800" cy="369332"/>
            </a:xfrm>
            <a:prstGeom prst="rect">
              <a:avLst/>
            </a:prstGeom>
            <a:ln>
              <a:headEnd/>
              <a:tailEnd type="none" w="lg" len="lg"/>
            </a:ln>
          </p:spPr>
          <p:style>
            <a:lnRef idx="0">
              <a:schemeClr val="accent3"/>
            </a:lnRef>
            <a:fillRef idx="3">
              <a:schemeClr val="accent3"/>
            </a:fillRef>
            <a:effectRef idx="3">
              <a:schemeClr val="accent3"/>
            </a:effectRef>
            <a:fontRef idx="minor">
              <a:schemeClr val="lt1"/>
            </a:fontRef>
          </p:style>
          <p:txBody>
            <a:bodyPr wrap="square">
              <a:spAutoFit/>
            </a:bodyPr>
            <a:lstStyle/>
            <a:p>
              <a:pPr algn="ctr"/>
              <a:r>
                <a:rPr lang="en-US" sz="1800" b="1" dirty="0" smtClean="0">
                  <a:latin typeface="Calibri" pitchFamily="34" charset="0"/>
                </a:rPr>
                <a:t>Token</a:t>
              </a:r>
              <a:endParaRPr lang="en-US" sz="1800" b="1" dirty="0">
                <a:latin typeface="Calibri" pitchFamily="34" charset="0"/>
              </a:endParaRPr>
            </a:p>
          </p:txBody>
        </p:sp>
      </p:grpSp>
      <p:grpSp>
        <p:nvGrpSpPr>
          <p:cNvPr id="9" name="Group 45"/>
          <p:cNvGrpSpPr/>
          <p:nvPr/>
        </p:nvGrpSpPr>
        <p:grpSpPr>
          <a:xfrm>
            <a:off x="5867400" y="3288268"/>
            <a:ext cx="2209800" cy="1676400"/>
            <a:chOff x="5867400" y="3288268"/>
            <a:chExt cx="2209800" cy="1676400"/>
          </a:xfrm>
        </p:grpSpPr>
        <p:sp>
          <p:nvSpPr>
            <p:cNvPr id="167960" name="Freeform 24"/>
            <p:cNvSpPr>
              <a:spLocks/>
            </p:cNvSpPr>
            <p:nvPr/>
          </p:nvSpPr>
          <p:spPr bwMode="auto">
            <a:xfrm>
              <a:off x="5867400" y="3288268"/>
              <a:ext cx="1676400" cy="1676400"/>
            </a:xfrm>
            <a:custGeom>
              <a:avLst/>
              <a:gdLst/>
              <a:ahLst/>
              <a:cxnLst>
                <a:cxn ang="0">
                  <a:pos x="0" y="1891"/>
                </a:cxn>
                <a:cxn ang="0">
                  <a:pos x="863" y="1327"/>
                </a:cxn>
                <a:cxn ang="0">
                  <a:pos x="1029" y="0"/>
                </a:cxn>
              </a:cxnLst>
              <a:rect l="0" t="0" r="r" b="b"/>
              <a:pathLst>
                <a:path w="1035" h="1891">
                  <a:moveTo>
                    <a:pt x="0" y="1891"/>
                  </a:moveTo>
                  <a:cubicBezTo>
                    <a:pt x="144" y="1797"/>
                    <a:pt x="691" y="1642"/>
                    <a:pt x="863" y="1327"/>
                  </a:cubicBezTo>
                  <a:cubicBezTo>
                    <a:pt x="1035" y="1012"/>
                    <a:pt x="995" y="276"/>
                    <a:pt x="1029" y="0"/>
                  </a:cubicBezTo>
                </a:path>
              </a:pathLst>
            </a:custGeom>
            <a:noFill/>
            <a:ln w="19050" cap="flat" cmpd="sng">
              <a:solidFill>
                <a:schemeClr val="tx1"/>
              </a:solidFill>
              <a:prstDash val="solid"/>
              <a:round/>
              <a:headEnd type="none" w="lg" len="lg"/>
              <a:tailEnd type="stealth" w="lg" len="lg"/>
            </a:ln>
            <a:effectLst/>
          </p:spPr>
          <p:txBody>
            <a:bodyPr wrap="none" anchor="ctr">
              <a:noAutofit/>
            </a:bodyPr>
            <a:lstStyle/>
            <a:p>
              <a:pPr algn="ctr"/>
              <a:endParaRPr lang="en-US"/>
            </a:p>
          </p:txBody>
        </p:sp>
        <p:sp useBgFill="1">
          <p:nvSpPr>
            <p:cNvPr id="167959" name="Text Box 23"/>
            <p:cNvSpPr txBox="1">
              <a:spLocks noChangeArrowheads="1"/>
            </p:cNvSpPr>
            <p:nvPr/>
          </p:nvSpPr>
          <p:spPr bwMode="auto">
            <a:xfrm>
              <a:off x="7010400" y="3593068"/>
              <a:ext cx="1066800" cy="523220"/>
            </a:xfrm>
            <a:prstGeom prst="rect">
              <a:avLst/>
            </a:prstGeom>
            <a:ln w="19050" algn="ctr">
              <a:noFill/>
              <a:miter lim="800000"/>
              <a:headEnd/>
              <a:tailEnd type="none" w="lg" len="lg"/>
            </a:ln>
            <a:effectLst/>
          </p:spPr>
          <p:txBody>
            <a:bodyPr wrap="square">
              <a:spAutoFit/>
            </a:bodyPr>
            <a:lstStyle/>
            <a:p>
              <a:pPr algn="ctr"/>
              <a:r>
                <a:rPr lang="en-US" sz="1400" i="1" dirty="0" smtClean="0">
                  <a:latin typeface="Calibri" pitchFamily="34" charset="0"/>
                </a:rPr>
                <a:t>4) Submit token</a:t>
              </a:r>
              <a:endParaRPr lang="en-US" sz="1400" i="1" dirty="0">
                <a:latin typeface="Calibri" pitchFamily="34" charset="0"/>
              </a:endParaRPr>
            </a:p>
          </p:txBody>
        </p:sp>
        <p:sp>
          <p:nvSpPr>
            <p:cNvPr id="52" name="Text Box 30"/>
            <p:cNvSpPr txBox="1">
              <a:spLocks noChangeArrowheads="1"/>
            </p:cNvSpPr>
            <p:nvPr/>
          </p:nvSpPr>
          <p:spPr bwMode="auto">
            <a:xfrm>
              <a:off x="6553200" y="4355068"/>
              <a:ext cx="1066800" cy="369332"/>
            </a:xfrm>
            <a:prstGeom prst="rect">
              <a:avLst/>
            </a:prstGeom>
            <a:ln>
              <a:headEnd/>
              <a:tailEnd type="none" w="lg" len="lg"/>
            </a:ln>
          </p:spPr>
          <p:style>
            <a:lnRef idx="0">
              <a:schemeClr val="accent3"/>
            </a:lnRef>
            <a:fillRef idx="3">
              <a:schemeClr val="accent3"/>
            </a:fillRef>
            <a:effectRef idx="3">
              <a:schemeClr val="accent3"/>
            </a:effectRef>
            <a:fontRef idx="minor">
              <a:schemeClr val="lt1"/>
            </a:fontRef>
          </p:style>
          <p:txBody>
            <a:bodyPr wrap="square">
              <a:spAutoFit/>
            </a:bodyPr>
            <a:lstStyle/>
            <a:p>
              <a:pPr algn="ctr"/>
              <a:r>
                <a:rPr lang="en-US" sz="1800" b="1" dirty="0" smtClean="0">
                  <a:latin typeface="Calibri" pitchFamily="34" charset="0"/>
                </a:rPr>
                <a:t>Token</a:t>
              </a:r>
              <a:endParaRPr lang="en-US" sz="1800" b="1" dirty="0">
                <a:latin typeface="Calibri" pitchFamily="34" charset="0"/>
              </a:endParaRPr>
            </a:p>
          </p:txBody>
        </p:sp>
      </p:grpSp>
      <p:sp>
        <p:nvSpPr>
          <p:cNvPr id="58" name="Title 57"/>
          <p:cNvSpPr>
            <a:spLocks noGrp="1"/>
          </p:cNvSpPr>
          <p:nvPr>
            <p:ph type="title"/>
          </p:nvPr>
        </p:nvSpPr>
        <p:spPr/>
        <p:txBody>
          <a:bodyPr/>
          <a:lstStyle/>
          <a:p>
            <a:r>
              <a:rPr dirty="0" smtClean="0"/>
              <a:t>Claims-Based Identity for Windows</a:t>
            </a:r>
            <a:endParaRPr sz="3200" dirty="0" smtClean="0">
              <a:solidFill>
                <a:schemeClr val="tx2"/>
              </a:solidFill>
            </a:endParaRPr>
          </a:p>
        </p:txBody>
      </p:sp>
      <p:sp>
        <p:nvSpPr>
          <p:cNvPr id="41" name="Text Box 33"/>
          <p:cNvSpPr txBox="1">
            <a:spLocks noChangeArrowheads="1"/>
          </p:cNvSpPr>
          <p:nvPr/>
        </p:nvSpPr>
        <p:spPr bwMode="auto">
          <a:xfrm>
            <a:off x="6400800" y="2602468"/>
            <a:ext cx="2133600" cy="646331"/>
          </a:xfrm>
          <a:prstGeom prst="rect">
            <a:avLst/>
          </a:prstGeom>
          <a:ln>
            <a:headEnd/>
            <a:tailEnd type="none" w="lg" len="lg"/>
          </a:ln>
        </p:spPr>
        <p:style>
          <a:lnRef idx="0">
            <a:schemeClr val="accent2"/>
          </a:lnRef>
          <a:fillRef idx="3">
            <a:schemeClr val="accent2"/>
          </a:fillRef>
          <a:effectRef idx="3">
            <a:schemeClr val="accent2"/>
          </a:effectRef>
          <a:fontRef idx="minor">
            <a:schemeClr val="lt1"/>
          </a:fontRef>
        </p:style>
        <p:txBody>
          <a:bodyPr wrap="square">
            <a:spAutoFit/>
          </a:bodyPr>
          <a:lstStyle/>
          <a:p>
            <a:pPr algn="ctr"/>
            <a:r>
              <a:rPr lang="en-US" sz="1800" b="1" dirty="0" smtClean="0">
                <a:latin typeface="Calibri" pitchFamily="34" charset="0"/>
              </a:rPr>
              <a:t>Windows Identity Foundation</a:t>
            </a:r>
            <a:endParaRPr lang="en-US" sz="1800" b="1" dirty="0">
              <a:latin typeface="Calibri" pitchFamily="34" charset="0"/>
            </a:endParaRPr>
          </a:p>
        </p:txBody>
      </p:sp>
      <p:sp>
        <p:nvSpPr>
          <p:cNvPr id="167968" name="Oval 32"/>
          <p:cNvSpPr>
            <a:spLocks noChangeArrowheads="1"/>
          </p:cNvSpPr>
          <p:nvPr/>
        </p:nvSpPr>
        <p:spPr bwMode="auto">
          <a:xfrm>
            <a:off x="3783012" y="4659868"/>
            <a:ext cx="2209800" cy="533400"/>
          </a:xfrm>
          <a:prstGeom prst="ellipse">
            <a:avLst/>
          </a:prstGeom>
          <a:ln>
            <a:headEnd/>
            <a:tailEnd type="none" w="lg" len="lg"/>
          </a:ln>
        </p:spPr>
        <p:style>
          <a:lnRef idx="0">
            <a:schemeClr val="accent6"/>
          </a:lnRef>
          <a:fillRef idx="3">
            <a:schemeClr val="accent6"/>
          </a:fillRef>
          <a:effectRef idx="3">
            <a:schemeClr val="accent6"/>
          </a:effectRef>
          <a:fontRef idx="minor">
            <a:schemeClr val="lt1"/>
          </a:fontRef>
        </p:style>
        <p:txBody>
          <a:bodyPr wrap="square" anchor="ctr">
            <a:noAutofit/>
          </a:bodyPr>
          <a:lstStyle/>
          <a:p>
            <a:pPr algn="ctr"/>
            <a:endParaRPr lang="en-US"/>
          </a:p>
        </p:txBody>
      </p:sp>
      <p:sp>
        <p:nvSpPr>
          <p:cNvPr id="167969" name="Text Box 33"/>
          <p:cNvSpPr txBox="1">
            <a:spLocks noChangeArrowheads="1"/>
          </p:cNvSpPr>
          <p:nvPr/>
        </p:nvSpPr>
        <p:spPr bwMode="auto">
          <a:xfrm>
            <a:off x="3962400" y="4736068"/>
            <a:ext cx="1905000" cy="369332"/>
          </a:xfrm>
          <a:prstGeom prst="rect">
            <a:avLst/>
          </a:prstGeom>
          <a:noFill/>
          <a:ln w="19050" algn="ctr">
            <a:noFill/>
            <a:miter lim="800000"/>
            <a:headEnd/>
            <a:tailEnd type="none" w="lg" len="lg"/>
          </a:ln>
          <a:effectLst/>
        </p:spPr>
        <p:txBody>
          <a:bodyPr wrap="square">
            <a:spAutoFit/>
          </a:bodyPr>
          <a:lstStyle/>
          <a:p>
            <a:pPr algn="ctr"/>
            <a:r>
              <a:rPr lang="en-US" sz="1800" b="1" dirty="0" smtClean="0">
                <a:latin typeface="Calibri" pitchFamily="34" charset="0"/>
              </a:rPr>
              <a:t>Browser or Client</a:t>
            </a:r>
            <a:endParaRPr lang="en-US" sz="1800" b="1" dirty="0">
              <a:latin typeface="Calibri" pitchFamily="34" charset="0"/>
            </a:endParaRPr>
          </a:p>
        </p:txBody>
      </p:sp>
      <p:sp>
        <p:nvSpPr>
          <p:cNvPr id="60" name="AutoShape 4"/>
          <p:cNvSpPr>
            <a:spLocks noChangeArrowheads="1"/>
          </p:cNvSpPr>
          <p:nvPr/>
        </p:nvSpPr>
        <p:spPr bwMode="auto">
          <a:xfrm>
            <a:off x="1981200" y="2526269"/>
            <a:ext cx="838200" cy="533400"/>
          </a:xfrm>
          <a:prstGeom prst="hexagon">
            <a:avLst>
              <a:gd name="adj" fmla="val 37500"/>
              <a:gd name="vf" fmla="val 115470"/>
            </a:avLst>
          </a:prstGeom>
          <a:ln>
            <a:headEnd/>
            <a:tailEnd type="none" w="lg" len="lg"/>
          </a:ln>
        </p:spPr>
        <p:style>
          <a:lnRef idx="0">
            <a:schemeClr val="accent2"/>
          </a:lnRef>
          <a:fillRef idx="3">
            <a:schemeClr val="accent2"/>
          </a:fillRef>
          <a:effectRef idx="3">
            <a:schemeClr val="accent2"/>
          </a:effectRef>
          <a:fontRef idx="minor">
            <a:schemeClr val="lt1"/>
          </a:fontRef>
        </p:style>
        <p:txBody>
          <a:bodyPr anchor="ctr">
            <a:noAutofit/>
          </a:bodyPr>
          <a:lstStyle/>
          <a:p>
            <a:pPr algn="ctr"/>
            <a:endParaRPr lang="en-US"/>
          </a:p>
        </p:txBody>
      </p:sp>
      <p:sp>
        <p:nvSpPr>
          <p:cNvPr id="61" name="Text Box 16"/>
          <p:cNvSpPr txBox="1">
            <a:spLocks noChangeArrowheads="1"/>
          </p:cNvSpPr>
          <p:nvPr/>
        </p:nvSpPr>
        <p:spPr bwMode="auto">
          <a:xfrm>
            <a:off x="1981200" y="2602468"/>
            <a:ext cx="838200" cy="369332"/>
          </a:xfrm>
          <a:prstGeom prst="rect">
            <a:avLst/>
          </a:prstGeom>
          <a:noFill/>
          <a:ln w="19050" algn="ctr">
            <a:noFill/>
            <a:miter lim="800000"/>
            <a:headEnd/>
            <a:tailEnd type="none" w="lg" len="lg"/>
          </a:ln>
          <a:effectLst/>
        </p:spPr>
        <p:txBody>
          <a:bodyPr wrap="square">
            <a:spAutoFit/>
          </a:bodyPr>
          <a:lstStyle/>
          <a:p>
            <a:pPr algn="ctr"/>
            <a:r>
              <a:rPr lang="en-US" sz="1800" b="1" dirty="0" smtClean="0">
                <a:latin typeface="Calibri" pitchFamily="34" charset="0"/>
              </a:rPr>
              <a:t>STS</a:t>
            </a:r>
            <a:endParaRPr lang="en-US" sz="1800" b="1" dirty="0">
              <a:latin typeface="Calibri" pitchFamily="34" charset="0"/>
            </a:endParaRPr>
          </a:p>
        </p:txBody>
      </p:sp>
      <p:sp>
        <p:nvSpPr>
          <p:cNvPr id="59" name="Text Box 16"/>
          <p:cNvSpPr txBox="1">
            <a:spLocks noChangeArrowheads="1"/>
          </p:cNvSpPr>
          <p:nvPr/>
        </p:nvSpPr>
        <p:spPr bwMode="auto">
          <a:xfrm>
            <a:off x="1828800" y="2057400"/>
            <a:ext cx="1143000" cy="369332"/>
          </a:xfrm>
          <a:prstGeom prst="rect">
            <a:avLst/>
          </a:prstGeom>
          <a:noFill/>
          <a:ln w="19050" algn="ctr">
            <a:noFill/>
            <a:miter lim="800000"/>
            <a:headEnd/>
            <a:tailEnd type="none" w="lg" len="lg"/>
          </a:ln>
          <a:effectLst/>
        </p:spPr>
        <p:txBody>
          <a:bodyPr wrap="square">
            <a:spAutoFit/>
          </a:bodyPr>
          <a:lstStyle/>
          <a:p>
            <a:pPr algn="ctr"/>
            <a:r>
              <a:rPr lang="en-US" sz="1800" b="1" dirty="0" smtClean="0">
                <a:latin typeface="Calibri" pitchFamily="34" charset="0"/>
              </a:rPr>
              <a:t>AD FS 2.0</a:t>
            </a:r>
            <a:endParaRPr lang="en-US" sz="1800" b="1" dirty="0">
              <a:latin typeface="Calibri" pitchFamily="34" charset="0"/>
            </a:endParaRPr>
          </a:p>
        </p:txBody>
      </p:sp>
      <p:sp>
        <p:nvSpPr>
          <p:cNvPr id="67" name="Text Box 16"/>
          <p:cNvSpPr txBox="1">
            <a:spLocks noChangeArrowheads="1"/>
          </p:cNvSpPr>
          <p:nvPr/>
        </p:nvSpPr>
        <p:spPr bwMode="auto">
          <a:xfrm>
            <a:off x="1447800" y="1600200"/>
            <a:ext cx="1905000" cy="369332"/>
          </a:xfrm>
          <a:prstGeom prst="rect">
            <a:avLst/>
          </a:prstGeom>
          <a:noFill/>
          <a:ln w="19050" algn="ctr">
            <a:noFill/>
            <a:miter lim="800000"/>
            <a:headEnd/>
            <a:tailEnd type="none" w="lg" len="lg"/>
          </a:ln>
          <a:effectLst/>
        </p:spPr>
        <p:txBody>
          <a:bodyPr wrap="square">
            <a:spAutoFit/>
          </a:bodyPr>
          <a:lstStyle/>
          <a:p>
            <a:pPr algn="ctr"/>
            <a:r>
              <a:rPr lang="en-US" sz="1800" b="1" dirty="0">
                <a:latin typeface="Calibri" pitchFamily="34" charset="0"/>
              </a:rPr>
              <a:t>Identity </a:t>
            </a:r>
            <a:r>
              <a:rPr lang="en-US" sz="1800" b="1" dirty="0" smtClean="0">
                <a:latin typeface="Calibri" pitchFamily="34" charset="0"/>
              </a:rPr>
              <a:t>Providers</a:t>
            </a:r>
            <a:endParaRPr lang="en-US" sz="1800" b="1" dirty="0">
              <a:latin typeface="Calibri" pitchFamily="34" charset="0"/>
            </a:endParaRPr>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3962400"/>
            <a:ext cx="8610600" cy="1523494"/>
          </a:xfrm>
        </p:spPr>
        <p:txBody>
          <a:bodyPr/>
          <a:lstStyle/>
          <a:p>
            <a:pPr>
              <a:defRPr/>
            </a:pPr>
            <a:r>
              <a:rPr sz="6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cs typeface="+mn-cs"/>
              </a:rPr>
              <a:t>Using Claims-Based Identity: Scenarios</a:t>
            </a:r>
            <a:endParaRPr sz="6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cs typeface="+mn-cs"/>
            </a:endParaRPr>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Rectangle 110"/>
          <p:cNvSpPr/>
          <p:nvPr/>
        </p:nvSpPr>
        <p:spPr>
          <a:xfrm>
            <a:off x="3124200" y="1524000"/>
            <a:ext cx="990600" cy="1219200"/>
          </a:xfrm>
          <a:prstGeom prst="rect">
            <a:avLst/>
          </a:prstGeom>
          <a:ln>
            <a:tailEnd type="stealth" w="lg" len="lg"/>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125" name="Text Box 16"/>
          <p:cNvSpPr txBox="1">
            <a:spLocks noChangeArrowheads="1"/>
          </p:cNvSpPr>
          <p:nvPr/>
        </p:nvSpPr>
        <p:spPr bwMode="auto">
          <a:xfrm>
            <a:off x="3048000" y="1600200"/>
            <a:ext cx="1143000" cy="369332"/>
          </a:xfrm>
          <a:prstGeom prst="rect">
            <a:avLst/>
          </a:prstGeom>
          <a:noFill/>
          <a:ln w="19050" algn="ctr">
            <a:noFill/>
            <a:miter lim="800000"/>
            <a:headEnd/>
            <a:tailEnd type="none" w="lg" len="lg"/>
          </a:ln>
          <a:effectLst/>
        </p:spPr>
        <p:txBody>
          <a:bodyPr wrap="square">
            <a:spAutoFit/>
          </a:bodyPr>
          <a:lstStyle/>
          <a:p>
            <a:pPr algn="ctr"/>
            <a:r>
              <a:rPr lang="en-US" sz="1800" b="1" dirty="0" smtClean="0">
                <a:latin typeface="Calibri" pitchFamily="34" charset="0"/>
              </a:rPr>
              <a:t>AD FS 2.0</a:t>
            </a:r>
            <a:endParaRPr lang="en-US" sz="1800" b="1" dirty="0">
              <a:latin typeface="Calibri" pitchFamily="34" charset="0"/>
            </a:endParaRPr>
          </a:p>
        </p:txBody>
      </p:sp>
      <p:sp>
        <p:nvSpPr>
          <p:cNvPr id="66" name="Rounded Rectangle 65"/>
          <p:cNvSpPr/>
          <p:nvPr/>
        </p:nvSpPr>
        <p:spPr bwMode="auto">
          <a:xfrm>
            <a:off x="228600" y="1143000"/>
            <a:ext cx="8686800" cy="5693229"/>
          </a:xfrm>
          <a:prstGeom prst="roundRect">
            <a:avLst/>
          </a:prstGeom>
          <a:noFill/>
          <a:ln w="82550">
            <a:solidFill>
              <a:schemeClr val="accent4"/>
            </a:solidFill>
            <a:headEnd type="none" w="med" len="med"/>
            <a:tailEnd type="stealth" w="lg" len="lg"/>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ctr" anchorCtr="0" compatLnSpc="1">
            <a:prstTxWarp prst="textNoShape">
              <a:avLst/>
            </a:prstTxWarp>
            <a:noAutofit/>
          </a:bodyPr>
          <a:lstStyle/>
          <a:p>
            <a:pPr algn="ctr" defTabSz="914400"/>
            <a:endParaRPr lang="en-US" sz="2400" smtClean="0">
              <a:solidFill>
                <a:schemeClr val="tx1"/>
              </a:solidFill>
              <a:latin typeface="Arial" charset="0"/>
            </a:endParaRPr>
          </a:p>
        </p:txBody>
      </p:sp>
      <p:sp>
        <p:nvSpPr>
          <p:cNvPr id="54" name="Text Box 38"/>
          <p:cNvSpPr txBox="1">
            <a:spLocks noChangeArrowheads="1"/>
          </p:cNvSpPr>
          <p:nvPr/>
        </p:nvSpPr>
        <p:spPr bwMode="auto">
          <a:xfrm>
            <a:off x="4648200" y="6336268"/>
            <a:ext cx="685800" cy="369332"/>
          </a:xfrm>
          <a:prstGeom prst="rect">
            <a:avLst/>
          </a:prstGeom>
          <a:noFill/>
          <a:ln w="19050" algn="ctr">
            <a:noFill/>
            <a:miter lim="800000"/>
            <a:headEnd/>
            <a:tailEnd type="none" w="lg" len="lg"/>
          </a:ln>
          <a:effectLst/>
        </p:spPr>
        <p:txBody>
          <a:bodyPr wrap="square">
            <a:spAutoFit/>
          </a:bodyPr>
          <a:lstStyle/>
          <a:p>
            <a:pPr algn="ctr"/>
            <a:r>
              <a:rPr lang="en-US" sz="1800" b="1" dirty="0">
                <a:latin typeface="Calibri" pitchFamily="34" charset="0"/>
              </a:rPr>
              <a:t>User</a:t>
            </a:r>
          </a:p>
        </p:txBody>
      </p:sp>
      <p:grpSp>
        <p:nvGrpSpPr>
          <p:cNvPr id="60" name="Group 59"/>
          <p:cNvGrpSpPr/>
          <p:nvPr/>
        </p:nvGrpSpPr>
        <p:grpSpPr>
          <a:xfrm>
            <a:off x="5943600" y="2743200"/>
            <a:ext cx="2362200" cy="2286000"/>
            <a:chOff x="5943600" y="2743200"/>
            <a:chExt cx="2362200" cy="2286000"/>
          </a:xfrm>
        </p:grpSpPr>
        <p:sp>
          <p:nvSpPr>
            <p:cNvPr id="50" name="Freeform 24"/>
            <p:cNvSpPr>
              <a:spLocks/>
            </p:cNvSpPr>
            <p:nvPr/>
          </p:nvSpPr>
          <p:spPr bwMode="auto">
            <a:xfrm>
              <a:off x="5943600" y="2743200"/>
              <a:ext cx="1677210" cy="2286000"/>
            </a:xfrm>
            <a:custGeom>
              <a:avLst/>
              <a:gdLst>
                <a:gd name="connsiteX0" fmla="*/ 0 w 1029"/>
                <a:gd name="connsiteY0" fmla="*/ 1891 h 1891"/>
                <a:gd name="connsiteX1" fmla="*/ 700 w 1029"/>
                <a:gd name="connsiteY1" fmla="*/ 1327 h 1891"/>
                <a:gd name="connsiteX2" fmla="*/ 1029 w 1029"/>
                <a:gd name="connsiteY2" fmla="*/ 0 h 1891"/>
                <a:gd name="connsiteX0" fmla="*/ 0 w 1199"/>
                <a:gd name="connsiteY0" fmla="*/ 1891 h 1891"/>
                <a:gd name="connsiteX1" fmla="*/ 1027 w 1199"/>
                <a:gd name="connsiteY1" fmla="*/ 1545 h 1891"/>
                <a:gd name="connsiteX2" fmla="*/ 1029 w 1199"/>
                <a:gd name="connsiteY2" fmla="*/ 0 h 1891"/>
              </a:gdLst>
              <a:ahLst/>
              <a:cxnLst>
                <a:cxn ang="0">
                  <a:pos x="connsiteX0" y="connsiteY0"/>
                </a:cxn>
                <a:cxn ang="0">
                  <a:pos x="connsiteX1" y="connsiteY1"/>
                </a:cxn>
                <a:cxn ang="0">
                  <a:pos x="connsiteX2" y="connsiteY2"/>
                </a:cxn>
              </a:cxnLst>
              <a:rect l="l" t="t" r="r" b="b"/>
              <a:pathLst>
                <a:path w="1199" h="1891">
                  <a:moveTo>
                    <a:pt x="0" y="1891"/>
                  </a:moveTo>
                  <a:cubicBezTo>
                    <a:pt x="144" y="1797"/>
                    <a:pt x="855" y="1860"/>
                    <a:pt x="1027" y="1545"/>
                  </a:cubicBezTo>
                  <a:cubicBezTo>
                    <a:pt x="1199" y="1230"/>
                    <a:pt x="995" y="276"/>
                    <a:pt x="1029" y="0"/>
                  </a:cubicBezTo>
                </a:path>
              </a:pathLst>
            </a:custGeom>
            <a:noFill/>
            <a:ln w="19050" cap="flat" cmpd="sng">
              <a:solidFill>
                <a:schemeClr val="tx1"/>
              </a:solidFill>
              <a:prstDash val="solid"/>
              <a:round/>
              <a:headEnd type="none" w="lg" len="lg"/>
              <a:tailEnd type="stealth" w="lg" len="lg"/>
            </a:ln>
            <a:effectLst/>
          </p:spPr>
          <p:txBody>
            <a:bodyPr wrap="none" anchor="ctr">
              <a:noAutofit/>
            </a:bodyPr>
            <a:lstStyle/>
            <a:p>
              <a:pPr algn="ctr"/>
              <a:endParaRPr lang="en-US"/>
            </a:p>
          </p:txBody>
        </p:sp>
        <p:sp useBgFill="1">
          <p:nvSpPr>
            <p:cNvPr id="58" name="Text Box 23"/>
            <p:cNvSpPr txBox="1">
              <a:spLocks noChangeArrowheads="1"/>
            </p:cNvSpPr>
            <p:nvPr/>
          </p:nvSpPr>
          <p:spPr bwMode="auto">
            <a:xfrm>
              <a:off x="6858000" y="3810000"/>
              <a:ext cx="1447800" cy="954107"/>
            </a:xfrm>
            <a:prstGeom prst="rect">
              <a:avLst/>
            </a:prstGeom>
            <a:ln w="19050" algn="ctr">
              <a:noFill/>
              <a:miter lim="800000"/>
              <a:headEnd/>
              <a:tailEnd type="none" w="lg" len="lg"/>
            </a:ln>
            <a:effectLst/>
          </p:spPr>
          <p:txBody>
            <a:bodyPr wrap="square">
              <a:spAutoFit/>
            </a:bodyPr>
            <a:lstStyle/>
            <a:p>
              <a:pPr algn="ctr"/>
              <a:r>
                <a:rPr lang="en-US" sz="1400" i="1" dirty="0" smtClean="0">
                  <a:latin typeface="Calibri" pitchFamily="34" charset="0"/>
                </a:rPr>
                <a:t>2) Access application and learn token requirements</a:t>
              </a:r>
              <a:endParaRPr lang="en-US" sz="1400" i="1" dirty="0">
                <a:latin typeface="Calibri" pitchFamily="34" charset="0"/>
              </a:endParaRPr>
            </a:p>
          </p:txBody>
        </p:sp>
      </p:grpSp>
      <p:sp>
        <p:nvSpPr>
          <p:cNvPr id="61" name="Oval 60" descr="Dark vertical"/>
          <p:cNvSpPr>
            <a:spLocks noChangeArrowheads="1"/>
          </p:cNvSpPr>
          <p:nvPr/>
        </p:nvSpPr>
        <p:spPr bwMode="auto">
          <a:xfrm>
            <a:off x="4923616" y="5802868"/>
            <a:ext cx="173360" cy="175314"/>
          </a:xfrm>
          <a:prstGeom prst="ellipse">
            <a:avLst/>
          </a:prstGeom>
          <a:pattFill prst="dkVert">
            <a:fgClr>
              <a:schemeClr val="tx1"/>
            </a:fgClr>
            <a:bgClr>
              <a:schemeClr val="bg2"/>
            </a:bgClr>
          </a:pattFill>
          <a:ln w="38100" algn="ctr">
            <a:noFill/>
            <a:round/>
            <a:headEnd/>
            <a:tailEnd type="none" w="lg" len="lg"/>
          </a:ln>
          <a:effectLst/>
        </p:spPr>
        <p:txBody>
          <a:bodyPr anchor="ctr">
            <a:spAutoFit/>
          </a:bodyPr>
          <a:lstStyle/>
          <a:p>
            <a:endParaRPr lang="en-US"/>
          </a:p>
        </p:txBody>
      </p:sp>
      <p:grpSp>
        <p:nvGrpSpPr>
          <p:cNvPr id="2" name="Group 61"/>
          <p:cNvGrpSpPr>
            <a:grpSpLocks/>
          </p:cNvGrpSpPr>
          <p:nvPr/>
        </p:nvGrpSpPr>
        <p:grpSpPr bwMode="auto">
          <a:xfrm>
            <a:off x="4876800" y="5992743"/>
            <a:ext cx="258763" cy="419725"/>
            <a:chOff x="2976" y="1433"/>
            <a:chExt cx="912" cy="1495"/>
          </a:xfrm>
        </p:grpSpPr>
        <p:sp>
          <p:nvSpPr>
            <p:cNvPr id="63" name="AutoShape 62" descr="Dark vertical"/>
            <p:cNvSpPr>
              <a:spLocks noChangeArrowheads="1"/>
            </p:cNvSpPr>
            <p:nvPr/>
          </p:nvSpPr>
          <p:spPr bwMode="auto">
            <a:xfrm rot="10800000">
              <a:off x="2976" y="1433"/>
              <a:ext cx="912" cy="834"/>
            </a:xfrm>
            <a:prstGeom prst="triangle">
              <a:avLst>
                <a:gd name="adj" fmla="val 50000"/>
              </a:avLst>
            </a:prstGeom>
            <a:pattFill prst="dkVert">
              <a:fgClr>
                <a:schemeClr val="tx1"/>
              </a:fgClr>
              <a:bgClr>
                <a:schemeClr val="bg2"/>
              </a:bgClr>
            </a:pattFill>
            <a:ln w="38100" algn="ctr">
              <a:noFill/>
              <a:miter lim="800000"/>
              <a:headEnd/>
              <a:tailEnd type="none" w="lg" len="lg"/>
            </a:ln>
            <a:effectLst/>
          </p:spPr>
          <p:txBody>
            <a:bodyPr anchor="ctr">
              <a:spAutoFit/>
            </a:bodyPr>
            <a:lstStyle/>
            <a:p>
              <a:endParaRPr lang="en-US"/>
            </a:p>
          </p:txBody>
        </p:sp>
        <p:sp>
          <p:nvSpPr>
            <p:cNvPr id="64" name="AutoShape 63" descr="Dark vertical"/>
            <p:cNvSpPr>
              <a:spLocks noChangeArrowheads="1"/>
            </p:cNvSpPr>
            <p:nvPr/>
          </p:nvSpPr>
          <p:spPr bwMode="auto">
            <a:xfrm rot="17803396" flipH="1">
              <a:off x="2644" y="2160"/>
              <a:ext cx="1275" cy="262"/>
            </a:xfrm>
            <a:prstGeom prst="parallelogram">
              <a:avLst>
                <a:gd name="adj" fmla="val 33502"/>
              </a:avLst>
            </a:prstGeom>
            <a:pattFill prst="dkVert">
              <a:fgClr>
                <a:schemeClr val="tx1"/>
              </a:fgClr>
              <a:bgClr>
                <a:schemeClr val="bg2"/>
              </a:bgClr>
            </a:pattFill>
            <a:ln w="38100" algn="ctr">
              <a:noFill/>
              <a:miter lim="800000"/>
              <a:headEnd/>
              <a:tailEnd type="none" w="lg" len="lg"/>
            </a:ln>
            <a:effectLst/>
          </p:spPr>
          <p:txBody>
            <a:bodyPr anchor="ctr">
              <a:spAutoFit/>
            </a:bodyPr>
            <a:lstStyle/>
            <a:p>
              <a:endParaRPr lang="en-US"/>
            </a:p>
          </p:txBody>
        </p:sp>
        <p:sp>
          <p:nvSpPr>
            <p:cNvPr id="65" name="AutoShape 64" descr="Dark vertical"/>
            <p:cNvSpPr>
              <a:spLocks noChangeArrowheads="1"/>
            </p:cNvSpPr>
            <p:nvPr/>
          </p:nvSpPr>
          <p:spPr bwMode="auto">
            <a:xfrm rot="3796604">
              <a:off x="2950" y="2160"/>
              <a:ext cx="1275" cy="262"/>
            </a:xfrm>
            <a:prstGeom prst="parallelogram">
              <a:avLst>
                <a:gd name="adj" fmla="val 33502"/>
              </a:avLst>
            </a:prstGeom>
            <a:pattFill prst="dkVert">
              <a:fgClr>
                <a:schemeClr val="tx1"/>
              </a:fgClr>
              <a:bgClr>
                <a:schemeClr val="bg2"/>
              </a:bgClr>
            </a:pattFill>
            <a:ln w="38100" algn="ctr">
              <a:noFill/>
              <a:miter lim="800000"/>
              <a:headEnd/>
              <a:tailEnd type="none" w="lg" len="lg"/>
            </a:ln>
            <a:effectLst/>
          </p:spPr>
          <p:txBody>
            <a:bodyPr anchor="ctr">
              <a:spAutoFit/>
            </a:bodyPr>
            <a:lstStyle/>
            <a:p>
              <a:endParaRPr lang="en-US"/>
            </a:p>
          </p:txBody>
        </p:sp>
      </p:grpSp>
      <p:sp>
        <p:nvSpPr>
          <p:cNvPr id="77" name="Isosceles Triangle 50"/>
          <p:cNvSpPr>
            <a:spLocks noChangeArrowheads="1"/>
          </p:cNvSpPr>
          <p:nvPr/>
        </p:nvSpPr>
        <p:spPr bwMode="auto">
          <a:xfrm>
            <a:off x="838200" y="2057400"/>
            <a:ext cx="1061358" cy="685800"/>
          </a:xfrm>
          <a:prstGeom prst="triangle">
            <a:avLst>
              <a:gd name="adj" fmla="val 52088"/>
            </a:avLst>
          </a:prstGeom>
          <a:gradFill rotWithShape="1">
            <a:gsLst>
              <a:gs pos="0">
                <a:srgbClr val="FFC000"/>
              </a:gs>
              <a:gs pos="100000">
                <a:srgbClr val="FF0000"/>
              </a:gs>
            </a:gsLst>
            <a:lin ang="2700000"/>
          </a:gradFill>
          <a:ln w="19050" algn="ctr">
            <a:noFill/>
            <a:round/>
            <a:headEnd/>
            <a:tailEnd type="stealth" w="lg" len="lg"/>
          </a:ln>
          <a:effectLst>
            <a:outerShdw blurRad="50800" dist="38100" dir="2700000" algn="tl" rotWithShape="0">
              <a:prstClr val="black">
                <a:alpha val="40000"/>
              </a:prstClr>
            </a:outerShdw>
          </a:effectLst>
          <a:scene3d>
            <a:camera prst="orthographicFront"/>
            <a:lightRig rig="threePt" dir="t"/>
          </a:scene3d>
          <a:sp3d>
            <a:bevelT w="152400" h="50800" prst="softRound"/>
          </a:sp3d>
        </p:spPr>
        <p:txBody>
          <a:bodyPr wrap="square" anchor="ctr">
            <a:noAutofit/>
          </a:bodyPr>
          <a:lstStyle/>
          <a:p>
            <a:pPr algn="ctr"/>
            <a:endParaRPr lang="en-US" sz="5200" dirty="0"/>
          </a:p>
        </p:txBody>
      </p:sp>
      <p:grpSp>
        <p:nvGrpSpPr>
          <p:cNvPr id="3" name="Group 51"/>
          <p:cNvGrpSpPr/>
          <p:nvPr/>
        </p:nvGrpSpPr>
        <p:grpSpPr>
          <a:xfrm>
            <a:off x="1161215" y="2204357"/>
            <a:ext cx="461316" cy="431788"/>
            <a:chOff x="4343400" y="301242"/>
            <a:chExt cx="837965" cy="738857"/>
          </a:xfrm>
        </p:grpSpPr>
        <p:sp>
          <p:nvSpPr>
            <p:cNvPr id="79" name="Line 7"/>
            <p:cNvSpPr>
              <a:spLocks noChangeShapeType="1"/>
            </p:cNvSpPr>
            <p:nvPr/>
          </p:nvSpPr>
          <p:spPr bwMode="auto">
            <a:xfrm>
              <a:off x="4770807" y="377442"/>
              <a:ext cx="236309" cy="287901"/>
            </a:xfrm>
            <a:prstGeom prst="line">
              <a:avLst/>
            </a:prstGeom>
            <a:noFill/>
            <a:ln w="25400">
              <a:solidFill>
                <a:schemeClr val="tx1"/>
              </a:solidFill>
              <a:round/>
              <a:headEnd type="none" w="sm" len="sm"/>
              <a:tailEnd type="none" w="sm" len="sm"/>
            </a:ln>
            <a:effectLst/>
          </p:spPr>
          <p:txBody>
            <a:bodyPr wrap="none" anchor="ctr"/>
            <a:lstStyle/>
            <a:p>
              <a:pPr algn="ctr"/>
              <a:endParaRPr lang="en-US" sz="1000"/>
            </a:p>
          </p:txBody>
        </p:sp>
        <p:sp>
          <p:nvSpPr>
            <p:cNvPr id="82" name="Line 11"/>
            <p:cNvSpPr>
              <a:spLocks noChangeShapeType="1"/>
            </p:cNvSpPr>
            <p:nvPr/>
          </p:nvSpPr>
          <p:spPr bwMode="auto">
            <a:xfrm>
              <a:off x="4534257" y="674290"/>
              <a:ext cx="152400" cy="304800"/>
            </a:xfrm>
            <a:prstGeom prst="line">
              <a:avLst/>
            </a:prstGeom>
            <a:noFill/>
            <a:ln w="25400">
              <a:solidFill>
                <a:schemeClr val="tx1"/>
              </a:solidFill>
              <a:round/>
              <a:headEnd type="none" w="sm" len="sm"/>
              <a:tailEnd type="none" w="sm" len="sm"/>
            </a:ln>
            <a:effectLst/>
          </p:spPr>
          <p:txBody>
            <a:bodyPr wrap="none" anchor="ctr"/>
            <a:lstStyle/>
            <a:p>
              <a:pPr algn="ctr"/>
              <a:endParaRPr lang="en-US" sz="1000"/>
            </a:p>
          </p:txBody>
        </p:sp>
        <p:sp>
          <p:nvSpPr>
            <p:cNvPr id="83" name="Line 24"/>
            <p:cNvSpPr>
              <a:spLocks noChangeShapeType="1"/>
            </p:cNvSpPr>
            <p:nvPr/>
          </p:nvSpPr>
          <p:spPr bwMode="auto">
            <a:xfrm flipH="1">
              <a:off x="4530345" y="377442"/>
              <a:ext cx="240462" cy="291459"/>
            </a:xfrm>
            <a:prstGeom prst="line">
              <a:avLst/>
            </a:prstGeom>
            <a:noFill/>
            <a:ln w="25400">
              <a:solidFill>
                <a:schemeClr val="tx1"/>
              </a:solidFill>
              <a:round/>
              <a:headEnd type="none" w="sm" len="sm"/>
              <a:tailEnd type="none" w="sm" len="sm"/>
            </a:ln>
            <a:effectLst/>
          </p:spPr>
          <p:txBody>
            <a:bodyPr wrap="none" anchor="ctr"/>
            <a:lstStyle/>
            <a:p>
              <a:pPr algn="ctr"/>
              <a:endParaRPr lang="en-US" sz="1000"/>
            </a:p>
          </p:txBody>
        </p:sp>
        <p:sp>
          <p:nvSpPr>
            <p:cNvPr id="84" name="Rectangle 83"/>
            <p:cNvSpPr>
              <a:spLocks noChangeArrowheads="1"/>
            </p:cNvSpPr>
            <p:nvPr/>
          </p:nvSpPr>
          <p:spPr bwMode="auto">
            <a:xfrm>
              <a:off x="4705281" y="301242"/>
              <a:ext cx="136497" cy="136497"/>
            </a:xfrm>
            <a:prstGeom prst="rect">
              <a:avLst/>
            </a:prstGeom>
            <a:gradFill rotWithShape="0">
              <a:gsLst>
                <a:gs pos="0">
                  <a:schemeClr val="hlink"/>
                </a:gs>
                <a:gs pos="100000">
                  <a:schemeClr val="hlink">
                    <a:gamma/>
                    <a:shade val="69804"/>
                    <a:invGamma/>
                  </a:schemeClr>
                </a:gs>
              </a:gsLst>
              <a:path path="shape">
                <a:fillToRect l="50000" t="50000" r="50000" b="50000"/>
              </a:path>
            </a:gra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endParaRPr lang="en-US" sz="1000"/>
            </a:p>
          </p:txBody>
        </p:sp>
        <p:sp>
          <p:nvSpPr>
            <p:cNvPr id="85" name="Line 34"/>
            <p:cNvSpPr>
              <a:spLocks noChangeShapeType="1"/>
            </p:cNvSpPr>
            <p:nvPr/>
          </p:nvSpPr>
          <p:spPr bwMode="auto">
            <a:xfrm flipH="1">
              <a:off x="4381856" y="674290"/>
              <a:ext cx="152400" cy="304800"/>
            </a:xfrm>
            <a:prstGeom prst="line">
              <a:avLst/>
            </a:prstGeom>
            <a:noFill/>
            <a:ln w="25400">
              <a:solidFill>
                <a:schemeClr val="tx1"/>
              </a:solidFill>
              <a:round/>
              <a:headEnd type="none" w="sm" len="sm"/>
              <a:tailEnd type="none" w="sm" len="sm"/>
            </a:ln>
            <a:effectLst/>
          </p:spPr>
          <p:txBody>
            <a:bodyPr wrap="none" anchor="ctr"/>
            <a:lstStyle/>
            <a:p>
              <a:pPr algn="ctr"/>
              <a:endParaRPr lang="en-US" sz="1000"/>
            </a:p>
          </p:txBody>
        </p:sp>
        <p:sp>
          <p:nvSpPr>
            <p:cNvPr id="86" name="Rectangle 85"/>
            <p:cNvSpPr>
              <a:spLocks noChangeArrowheads="1"/>
            </p:cNvSpPr>
            <p:nvPr/>
          </p:nvSpPr>
          <p:spPr bwMode="auto">
            <a:xfrm>
              <a:off x="4466007" y="606042"/>
              <a:ext cx="136497" cy="136497"/>
            </a:xfrm>
            <a:prstGeom prst="rect">
              <a:avLst/>
            </a:prstGeom>
            <a:gradFill rotWithShape="0">
              <a:gsLst>
                <a:gs pos="0">
                  <a:schemeClr val="hlink"/>
                </a:gs>
                <a:gs pos="100000">
                  <a:schemeClr val="hlink">
                    <a:gamma/>
                    <a:shade val="69804"/>
                    <a:invGamma/>
                  </a:schemeClr>
                </a:gs>
              </a:gsLst>
              <a:path path="shape">
                <a:fillToRect l="50000" t="50000" r="50000" b="50000"/>
              </a:path>
            </a:gra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endParaRPr lang="en-US" sz="1000"/>
            </a:p>
          </p:txBody>
        </p:sp>
        <p:sp>
          <p:nvSpPr>
            <p:cNvPr id="87" name="Rectangle 86"/>
            <p:cNvSpPr>
              <a:spLocks noChangeArrowheads="1"/>
            </p:cNvSpPr>
            <p:nvPr/>
          </p:nvSpPr>
          <p:spPr bwMode="auto">
            <a:xfrm>
              <a:off x="4587668" y="902890"/>
              <a:ext cx="136497" cy="136497"/>
            </a:xfrm>
            <a:prstGeom prst="rect">
              <a:avLst/>
            </a:prstGeom>
            <a:gradFill rotWithShape="0">
              <a:gsLst>
                <a:gs pos="0">
                  <a:srgbClr val="E6DCAC"/>
                </a:gs>
                <a:gs pos="12000">
                  <a:srgbClr val="E6D78A"/>
                </a:gs>
                <a:gs pos="30000">
                  <a:srgbClr val="C7AC4C"/>
                </a:gs>
                <a:gs pos="45000">
                  <a:srgbClr val="E6D78A"/>
                </a:gs>
                <a:gs pos="77000">
                  <a:srgbClr val="C7AC4C"/>
                </a:gs>
                <a:gs pos="100000">
                  <a:srgbClr val="E6DCAC"/>
                </a:gs>
              </a:gsLst>
              <a:lin ang="2700000" scaled="1"/>
            </a:gra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endParaRPr lang="en-US" sz="1000"/>
            </a:p>
          </p:txBody>
        </p:sp>
        <p:sp>
          <p:nvSpPr>
            <p:cNvPr id="88" name="Rectangle 87"/>
            <p:cNvSpPr>
              <a:spLocks noChangeArrowheads="1"/>
            </p:cNvSpPr>
            <p:nvPr/>
          </p:nvSpPr>
          <p:spPr bwMode="auto">
            <a:xfrm>
              <a:off x="4343400" y="903602"/>
              <a:ext cx="136497" cy="136497"/>
            </a:xfrm>
            <a:prstGeom prst="rect">
              <a:avLst/>
            </a:prstGeom>
            <a:gradFill rotWithShape="0">
              <a:gsLst>
                <a:gs pos="0">
                  <a:srgbClr val="E6DCAC"/>
                </a:gs>
                <a:gs pos="12000">
                  <a:srgbClr val="E6D78A"/>
                </a:gs>
                <a:gs pos="30000">
                  <a:srgbClr val="C7AC4C"/>
                </a:gs>
                <a:gs pos="45000">
                  <a:srgbClr val="E6D78A"/>
                </a:gs>
                <a:gs pos="77000">
                  <a:srgbClr val="C7AC4C"/>
                </a:gs>
                <a:gs pos="100000">
                  <a:srgbClr val="E6DCAC"/>
                </a:gs>
              </a:gsLst>
              <a:lin ang="2700000" scaled="1"/>
            </a:gra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endParaRPr lang="en-US" sz="1000"/>
            </a:p>
          </p:txBody>
        </p:sp>
        <p:sp>
          <p:nvSpPr>
            <p:cNvPr id="89" name="Line 11"/>
            <p:cNvSpPr>
              <a:spLocks noChangeShapeType="1"/>
            </p:cNvSpPr>
            <p:nvPr/>
          </p:nvSpPr>
          <p:spPr bwMode="auto">
            <a:xfrm>
              <a:off x="4991457" y="674290"/>
              <a:ext cx="152400" cy="304800"/>
            </a:xfrm>
            <a:prstGeom prst="line">
              <a:avLst/>
            </a:prstGeom>
            <a:noFill/>
            <a:ln w="25400">
              <a:solidFill>
                <a:schemeClr val="tx1"/>
              </a:solidFill>
              <a:round/>
              <a:headEnd type="none" w="sm" len="sm"/>
              <a:tailEnd type="none" w="sm" len="sm"/>
            </a:ln>
            <a:effectLst/>
          </p:spPr>
          <p:txBody>
            <a:bodyPr wrap="none" anchor="ctr"/>
            <a:lstStyle/>
            <a:p>
              <a:pPr algn="ctr"/>
              <a:endParaRPr lang="en-US" sz="1000"/>
            </a:p>
          </p:txBody>
        </p:sp>
        <p:sp>
          <p:nvSpPr>
            <p:cNvPr id="90" name="Line 34"/>
            <p:cNvSpPr>
              <a:spLocks noChangeShapeType="1"/>
            </p:cNvSpPr>
            <p:nvPr/>
          </p:nvSpPr>
          <p:spPr bwMode="auto">
            <a:xfrm flipH="1">
              <a:off x="4839056" y="674290"/>
              <a:ext cx="152400" cy="304800"/>
            </a:xfrm>
            <a:prstGeom prst="line">
              <a:avLst/>
            </a:prstGeom>
            <a:noFill/>
            <a:ln w="25400">
              <a:solidFill>
                <a:schemeClr val="tx1"/>
              </a:solidFill>
              <a:round/>
              <a:headEnd type="none" w="sm" len="sm"/>
              <a:tailEnd type="none" w="sm" len="sm"/>
            </a:ln>
            <a:effectLst/>
          </p:spPr>
          <p:txBody>
            <a:bodyPr wrap="none" anchor="ctr"/>
            <a:lstStyle/>
            <a:p>
              <a:pPr algn="ctr"/>
              <a:endParaRPr lang="en-US" sz="1000"/>
            </a:p>
          </p:txBody>
        </p:sp>
        <p:sp>
          <p:nvSpPr>
            <p:cNvPr id="91" name="Rectangle 90"/>
            <p:cNvSpPr>
              <a:spLocks noChangeArrowheads="1"/>
            </p:cNvSpPr>
            <p:nvPr/>
          </p:nvSpPr>
          <p:spPr bwMode="auto">
            <a:xfrm>
              <a:off x="4923207" y="606042"/>
              <a:ext cx="136497" cy="136497"/>
            </a:xfrm>
            <a:prstGeom prst="rect">
              <a:avLst/>
            </a:prstGeom>
            <a:gradFill rotWithShape="0">
              <a:gsLst>
                <a:gs pos="0">
                  <a:schemeClr val="hlink"/>
                </a:gs>
                <a:gs pos="100000">
                  <a:schemeClr val="hlink">
                    <a:gamma/>
                    <a:shade val="69804"/>
                    <a:invGamma/>
                  </a:schemeClr>
                </a:gs>
              </a:gsLst>
              <a:path path="shape">
                <a:fillToRect l="50000" t="50000" r="50000" b="50000"/>
              </a:path>
            </a:gra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endParaRPr lang="en-US" sz="1000"/>
            </a:p>
          </p:txBody>
        </p:sp>
        <p:sp>
          <p:nvSpPr>
            <p:cNvPr id="92" name="Rectangle 91"/>
            <p:cNvSpPr>
              <a:spLocks noChangeArrowheads="1"/>
            </p:cNvSpPr>
            <p:nvPr/>
          </p:nvSpPr>
          <p:spPr bwMode="auto">
            <a:xfrm>
              <a:off x="5044868" y="902890"/>
              <a:ext cx="136497" cy="136497"/>
            </a:xfrm>
            <a:prstGeom prst="rect">
              <a:avLst/>
            </a:prstGeom>
            <a:gradFill rotWithShape="0">
              <a:gsLst>
                <a:gs pos="0">
                  <a:srgbClr val="E6DCAC"/>
                </a:gs>
                <a:gs pos="12000">
                  <a:srgbClr val="E6D78A"/>
                </a:gs>
                <a:gs pos="30000">
                  <a:srgbClr val="C7AC4C"/>
                </a:gs>
                <a:gs pos="45000">
                  <a:srgbClr val="E6D78A"/>
                </a:gs>
                <a:gs pos="77000">
                  <a:srgbClr val="C7AC4C"/>
                </a:gs>
                <a:gs pos="100000">
                  <a:srgbClr val="E6DCAC"/>
                </a:gs>
              </a:gsLst>
              <a:lin ang="2700000" scaled="1"/>
            </a:gra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endParaRPr lang="en-US" sz="1000"/>
            </a:p>
          </p:txBody>
        </p:sp>
        <p:sp>
          <p:nvSpPr>
            <p:cNvPr id="93" name="Rectangle 92"/>
            <p:cNvSpPr>
              <a:spLocks noChangeArrowheads="1"/>
            </p:cNvSpPr>
            <p:nvPr/>
          </p:nvSpPr>
          <p:spPr bwMode="auto">
            <a:xfrm>
              <a:off x="4800600" y="903602"/>
              <a:ext cx="136497" cy="136497"/>
            </a:xfrm>
            <a:prstGeom prst="rect">
              <a:avLst/>
            </a:prstGeom>
            <a:gradFill rotWithShape="0">
              <a:gsLst>
                <a:gs pos="0">
                  <a:srgbClr val="E6DCAC"/>
                </a:gs>
                <a:gs pos="12000">
                  <a:srgbClr val="E6D78A"/>
                </a:gs>
                <a:gs pos="30000">
                  <a:srgbClr val="C7AC4C"/>
                </a:gs>
                <a:gs pos="45000">
                  <a:srgbClr val="E6D78A"/>
                </a:gs>
                <a:gs pos="77000">
                  <a:srgbClr val="C7AC4C"/>
                </a:gs>
                <a:gs pos="100000">
                  <a:srgbClr val="E6DCAC"/>
                </a:gs>
              </a:gsLst>
              <a:lin ang="2700000" scaled="1"/>
            </a:gra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endParaRPr lang="en-US" sz="1000"/>
            </a:p>
          </p:txBody>
        </p:sp>
      </p:grpSp>
      <p:sp>
        <p:nvSpPr>
          <p:cNvPr id="104" name="Text Box 16"/>
          <p:cNvSpPr txBox="1">
            <a:spLocks noChangeArrowheads="1"/>
          </p:cNvSpPr>
          <p:nvPr/>
        </p:nvSpPr>
        <p:spPr bwMode="auto">
          <a:xfrm>
            <a:off x="533400" y="1447800"/>
            <a:ext cx="1752600" cy="646331"/>
          </a:xfrm>
          <a:prstGeom prst="rect">
            <a:avLst/>
          </a:prstGeom>
          <a:noFill/>
          <a:ln w="19050" algn="ctr">
            <a:noFill/>
            <a:miter lim="800000"/>
            <a:headEnd/>
            <a:tailEnd type="none" w="lg" len="lg"/>
          </a:ln>
          <a:effectLst/>
        </p:spPr>
        <p:txBody>
          <a:bodyPr wrap="square">
            <a:spAutoFit/>
          </a:bodyPr>
          <a:lstStyle/>
          <a:p>
            <a:pPr algn="ctr"/>
            <a:r>
              <a:rPr lang="en-US" sz="1800" b="1" dirty="0" smtClean="0">
                <a:latin typeface="Calibri" pitchFamily="34" charset="0"/>
              </a:rPr>
              <a:t>Active Directory Domain Services</a:t>
            </a:r>
            <a:endParaRPr lang="en-US" sz="1800" b="1" dirty="0">
              <a:latin typeface="Calibri" pitchFamily="34" charset="0"/>
            </a:endParaRPr>
          </a:p>
        </p:txBody>
      </p:sp>
      <p:grpSp>
        <p:nvGrpSpPr>
          <p:cNvPr id="68" name="Group 67"/>
          <p:cNvGrpSpPr/>
          <p:nvPr/>
        </p:nvGrpSpPr>
        <p:grpSpPr>
          <a:xfrm>
            <a:off x="1653987" y="2286000"/>
            <a:ext cx="1622612" cy="1245751"/>
            <a:chOff x="1653987" y="2286000"/>
            <a:chExt cx="1622612" cy="1245751"/>
          </a:xfrm>
        </p:grpSpPr>
        <p:sp>
          <p:nvSpPr>
            <p:cNvPr id="96" name="Freeform 95"/>
            <p:cNvSpPr/>
            <p:nvPr/>
          </p:nvSpPr>
          <p:spPr>
            <a:xfrm flipH="1">
              <a:off x="1653987" y="2286000"/>
              <a:ext cx="1622612" cy="152400"/>
            </a:xfrm>
            <a:custGeom>
              <a:avLst/>
              <a:gdLst>
                <a:gd name="connsiteX0" fmla="*/ 0 w 770965"/>
                <a:gd name="connsiteY0" fmla="*/ 222623 h 222623"/>
                <a:gd name="connsiteX1" fmla="*/ 394447 w 770965"/>
                <a:gd name="connsiteY1" fmla="*/ 7470 h 222623"/>
                <a:gd name="connsiteX2" fmla="*/ 770965 w 770965"/>
                <a:gd name="connsiteY2" fmla="*/ 177800 h 222623"/>
              </a:gdLst>
              <a:ahLst/>
              <a:cxnLst>
                <a:cxn ang="0">
                  <a:pos x="connsiteX0" y="connsiteY0"/>
                </a:cxn>
                <a:cxn ang="0">
                  <a:pos x="connsiteX1" y="connsiteY1"/>
                </a:cxn>
                <a:cxn ang="0">
                  <a:pos x="connsiteX2" y="connsiteY2"/>
                </a:cxn>
              </a:cxnLst>
              <a:rect l="l" t="t" r="r" b="b"/>
              <a:pathLst>
                <a:path w="770965" h="222623">
                  <a:moveTo>
                    <a:pt x="0" y="222623"/>
                  </a:moveTo>
                  <a:cubicBezTo>
                    <a:pt x="132976" y="118781"/>
                    <a:pt x="265953" y="14940"/>
                    <a:pt x="394447" y="7470"/>
                  </a:cubicBezTo>
                  <a:cubicBezTo>
                    <a:pt x="522941" y="0"/>
                    <a:pt x="646953" y="88900"/>
                    <a:pt x="770965" y="177800"/>
                  </a:cubicBezTo>
                </a:path>
              </a:pathLst>
            </a:custGeom>
            <a:ln w="15875">
              <a:solidFill>
                <a:schemeClr val="tx1"/>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9" name="Text Box 25"/>
            <p:cNvSpPr txBox="1">
              <a:spLocks noChangeArrowheads="1"/>
            </p:cNvSpPr>
            <p:nvPr/>
          </p:nvSpPr>
          <p:spPr bwMode="auto">
            <a:xfrm>
              <a:off x="1828800" y="2362200"/>
              <a:ext cx="1219200" cy="1169551"/>
            </a:xfrm>
            <a:prstGeom prst="rect">
              <a:avLst/>
            </a:prstGeom>
            <a:noFill/>
            <a:ln w="19050" algn="ctr">
              <a:noFill/>
              <a:miter lim="800000"/>
              <a:headEnd/>
              <a:tailEnd type="none" w="lg" len="lg"/>
            </a:ln>
            <a:effectLst/>
          </p:spPr>
          <p:txBody>
            <a:bodyPr wrap="square">
              <a:spAutoFit/>
            </a:bodyPr>
            <a:lstStyle/>
            <a:p>
              <a:pPr algn="ctr"/>
              <a:r>
                <a:rPr lang="en-US" sz="1400" i="1" dirty="0" smtClean="0">
                  <a:latin typeface="Calibri" pitchFamily="34" charset="0"/>
                </a:rPr>
                <a:t>5) Find claims required by application and create token</a:t>
              </a:r>
              <a:endParaRPr lang="en-US" sz="1400" i="1" dirty="0">
                <a:latin typeface="Calibri" pitchFamily="34" charset="0"/>
              </a:endParaRPr>
            </a:p>
          </p:txBody>
        </p:sp>
      </p:grpSp>
      <p:grpSp>
        <p:nvGrpSpPr>
          <p:cNvPr id="62" name="Group 61"/>
          <p:cNvGrpSpPr/>
          <p:nvPr/>
        </p:nvGrpSpPr>
        <p:grpSpPr>
          <a:xfrm>
            <a:off x="2819400" y="5715000"/>
            <a:ext cx="1967754" cy="738664"/>
            <a:chOff x="2743200" y="5867400"/>
            <a:chExt cx="1967754" cy="738664"/>
          </a:xfrm>
        </p:grpSpPr>
        <p:sp>
          <p:nvSpPr>
            <p:cNvPr id="100" name="Text Box 23"/>
            <p:cNvSpPr txBox="1">
              <a:spLocks noChangeArrowheads="1"/>
            </p:cNvSpPr>
            <p:nvPr/>
          </p:nvSpPr>
          <p:spPr bwMode="auto">
            <a:xfrm>
              <a:off x="2743200" y="5867400"/>
              <a:ext cx="1676400" cy="738664"/>
            </a:xfrm>
            <a:prstGeom prst="rect">
              <a:avLst/>
            </a:prstGeom>
            <a:noFill/>
            <a:ln w="19050" algn="ctr">
              <a:noFill/>
              <a:miter lim="800000"/>
              <a:headEnd/>
              <a:tailEnd type="none" w="lg" len="lg"/>
            </a:ln>
            <a:effectLst/>
          </p:spPr>
          <p:txBody>
            <a:bodyPr wrap="square">
              <a:spAutoFit/>
            </a:bodyPr>
            <a:lstStyle/>
            <a:p>
              <a:pPr algn="ctr"/>
              <a:r>
                <a:rPr lang="en-US" sz="1400" i="1" dirty="0" smtClean="0">
                  <a:latin typeface="Calibri" pitchFamily="34" charset="0"/>
                </a:rPr>
                <a:t>3) Select an identity that matches those requirements</a:t>
              </a:r>
              <a:endParaRPr lang="en-US" sz="1400" i="1" dirty="0">
                <a:latin typeface="Calibri" pitchFamily="34" charset="0"/>
              </a:endParaRPr>
            </a:p>
          </p:txBody>
        </p:sp>
        <p:sp>
          <p:nvSpPr>
            <p:cNvPr id="101" name="Freeform 100"/>
            <p:cNvSpPr/>
            <p:nvPr/>
          </p:nvSpPr>
          <p:spPr>
            <a:xfrm>
              <a:off x="4419600" y="5879068"/>
              <a:ext cx="291354" cy="457200"/>
            </a:xfrm>
            <a:custGeom>
              <a:avLst/>
              <a:gdLst>
                <a:gd name="connsiteX0" fmla="*/ 291354 w 291354"/>
                <a:gd name="connsiteY0" fmla="*/ 645459 h 645459"/>
                <a:gd name="connsiteX1" fmla="*/ 22412 w 291354"/>
                <a:gd name="connsiteY1" fmla="*/ 367553 h 645459"/>
                <a:gd name="connsiteX2" fmla="*/ 156883 w 291354"/>
                <a:gd name="connsiteY2" fmla="*/ 0 h 645459"/>
              </a:gdLst>
              <a:ahLst/>
              <a:cxnLst>
                <a:cxn ang="0">
                  <a:pos x="connsiteX0" y="connsiteY0"/>
                </a:cxn>
                <a:cxn ang="0">
                  <a:pos x="connsiteX1" y="connsiteY1"/>
                </a:cxn>
                <a:cxn ang="0">
                  <a:pos x="connsiteX2" y="connsiteY2"/>
                </a:cxn>
              </a:cxnLst>
              <a:rect l="l" t="t" r="r" b="b"/>
              <a:pathLst>
                <a:path w="291354" h="645459">
                  <a:moveTo>
                    <a:pt x="291354" y="645459"/>
                  </a:moveTo>
                  <a:cubicBezTo>
                    <a:pt x="168089" y="560294"/>
                    <a:pt x="44824" y="475129"/>
                    <a:pt x="22412" y="367553"/>
                  </a:cubicBezTo>
                  <a:cubicBezTo>
                    <a:pt x="0" y="259977"/>
                    <a:pt x="78441" y="129988"/>
                    <a:pt x="156883" y="0"/>
                  </a:cubicBezTo>
                </a:path>
              </a:pathLst>
            </a:custGeom>
            <a:noFill/>
            <a:ln w="19050" cap="flat" cmpd="sng">
              <a:solidFill>
                <a:schemeClr val="tx1"/>
              </a:solidFill>
              <a:prstDash val="solid"/>
              <a:round/>
              <a:headEnd type="none" w="lg" len="lg"/>
              <a:tailEnd type="stealth" w="lg" len="lg"/>
            </a:ln>
            <a:effectLst/>
          </p:spPr>
          <p:txBody>
            <a:bodyPr wrap="none" anchor="ctr">
              <a:noAutofit/>
            </a:bodyPr>
            <a:lstStyle/>
            <a:p>
              <a:pPr algn="ctr"/>
              <a:endParaRPr lang="en-US">
                <a:latin typeface="Arial" charset="0"/>
              </a:endParaRPr>
            </a:p>
          </p:txBody>
        </p:sp>
      </p:grpSp>
      <p:sp>
        <p:nvSpPr>
          <p:cNvPr id="123" name="AutoShape 4"/>
          <p:cNvSpPr>
            <a:spLocks noChangeArrowheads="1"/>
          </p:cNvSpPr>
          <p:nvPr/>
        </p:nvSpPr>
        <p:spPr bwMode="auto">
          <a:xfrm>
            <a:off x="3200400" y="2133601"/>
            <a:ext cx="838200" cy="533400"/>
          </a:xfrm>
          <a:prstGeom prst="hexagon">
            <a:avLst>
              <a:gd name="adj" fmla="val 37500"/>
              <a:gd name="vf" fmla="val 115470"/>
            </a:avLst>
          </a:prstGeom>
          <a:ln>
            <a:headEnd/>
            <a:tailEnd type="none" w="lg" len="lg"/>
          </a:ln>
        </p:spPr>
        <p:style>
          <a:lnRef idx="0">
            <a:schemeClr val="accent2"/>
          </a:lnRef>
          <a:fillRef idx="3">
            <a:schemeClr val="accent2"/>
          </a:fillRef>
          <a:effectRef idx="3">
            <a:schemeClr val="accent2"/>
          </a:effectRef>
          <a:fontRef idx="minor">
            <a:schemeClr val="lt1"/>
          </a:fontRef>
        </p:style>
        <p:txBody>
          <a:bodyPr anchor="ctr">
            <a:noAutofit/>
          </a:bodyPr>
          <a:lstStyle/>
          <a:p>
            <a:pPr algn="ctr"/>
            <a:endParaRPr lang="en-US"/>
          </a:p>
        </p:txBody>
      </p:sp>
      <p:sp>
        <p:nvSpPr>
          <p:cNvPr id="124" name="Text Box 16"/>
          <p:cNvSpPr txBox="1">
            <a:spLocks noChangeArrowheads="1"/>
          </p:cNvSpPr>
          <p:nvPr/>
        </p:nvSpPr>
        <p:spPr bwMode="auto">
          <a:xfrm>
            <a:off x="3200400" y="2209800"/>
            <a:ext cx="838200" cy="369332"/>
          </a:xfrm>
          <a:prstGeom prst="rect">
            <a:avLst/>
          </a:prstGeom>
          <a:noFill/>
          <a:ln w="19050" algn="ctr">
            <a:noFill/>
            <a:miter lim="800000"/>
            <a:headEnd/>
            <a:tailEnd type="none" w="lg" len="lg"/>
          </a:ln>
          <a:effectLst/>
        </p:spPr>
        <p:txBody>
          <a:bodyPr wrap="square">
            <a:spAutoFit/>
          </a:bodyPr>
          <a:lstStyle/>
          <a:p>
            <a:pPr algn="ctr"/>
            <a:r>
              <a:rPr lang="en-US" sz="1800" b="1" dirty="0" smtClean="0">
                <a:latin typeface="Calibri" pitchFamily="34" charset="0"/>
              </a:rPr>
              <a:t>STS</a:t>
            </a:r>
            <a:endParaRPr lang="en-US" sz="1800" b="1" dirty="0">
              <a:latin typeface="Calibri" pitchFamily="34" charset="0"/>
            </a:endParaRPr>
          </a:p>
        </p:txBody>
      </p:sp>
      <p:grpSp>
        <p:nvGrpSpPr>
          <p:cNvPr id="71" name="Group 70"/>
          <p:cNvGrpSpPr/>
          <p:nvPr/>
        </p:nvGrpSpPr>
        <p:grpSpPr>
          <a:xfrm>
            <a:off x="5791200" y="1295400"/>
            <a:ext cx="1885951" cy="803521"/>
            <a:chOff x="5791200" y="1295400"/>
            <a:chExt cx="1885951" cy="803521"/>
          </a:xfrm>
        </p:grpSpPr>
        <p:cxnSp>
          <p:nvCxnSpPr>
            <p:cNvPr id="73" name="Straight Connector 72"/>
            <p:cNvCxnSpPr/>
            <p:nvPr/>
          </p:nvCxnSpPr>
          <p:spPr bwMode="auto">
            <a:xfrm rot="16200000" flipV="1">
              <a:off x="6872977" y="1599546"/>
              <a:ext cx="632992" cy="365757"/>
            </a:xfrm>
            <a:prstGeom prst="line">
              <a:avLst/>
            </a:prstGeom>
            <a:noFill/>
            <a:ln w="19050" cap="flat" cmpd="sng" algn="ctr">
              <a:solidFill>
                <a:schemeClr val="tx1"/>
              </a:solidFill>
              <a:prstDash val="sysDot"/>
              <a:round/>
              <a:headEnd type="none" w="med" len="med"/>
              <a:tailEnd type="none" w="lg" len="lg"/>
            </a:ln>
            <a:effectLst/>
          </p:spPr>
        </p:cxnSp>
        <p:cxnSp>
          <p:nvCxnSpPr>
            <p:cNvPr id="74" name="Straight Connector 73"/>
            <p:cNvCxnSpPr/>
            <p:nvPr/>
          </p:nvCxnSpPr>
          <p:spPr bwMode="auto">
            <a:xfrm rot="5400000" flipH="1" flipV="1">
              <a:off x="7226259" y="1612941"/>
              <a:ext cx="452023" cy="426540"/>
            </a:xfrm>
            <a:prstGeom prst="line">
              <a:avLst/>
            </a:prstGeom>
            <a:noFill/>
            <a:ln w="19050" cap="flat" cmpd="sng" algn="ctr">
              <a:solidFill>
                <a:schemeClr val="tx1"/>
              </a:solidFill>
              <a:prstDash val="sysDot"/>
              <a:round/>
              <a:headEnd type="none" w="med" len="med"/>
              <a:tailEnd type="none" w="lg" len="lg"/>
            </a:ln>
            <a:effectLst/>
          </p:spPr>
        </p:cxnSp>
        <p:sp>
          <p:nvSpPr>
            <p:cNvPr id="98" name="Rectangle 97"/>
            <p:cNvSpPr/>
            <p:nvPr/>
          </p:nvSpPr>
          <p:spPr bwMode="auto">
            <a:xfrm>
              <a:off x="6991351" y="1336921"/>
              <a:ext cx="533400" cy="138221"/>
            </a:xfrm>
            <a:prstGeom prst="rect">
              <a:avLst/>
            </a:prstGeom>
            <a:ln>
              <a:headEnd type="none" w="med" len="med"/>
              <a:tailEnd type="stealth" w="lg" len="lg"/>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99" name="Rectangle 98"/>
            <p:cNvSpPr/>
            <p:nvPr/>
          </p:nvSpPr>
          <p:spPr bwMode="auto">
            <a:xfrm>
              <a:off x="7067551" y="1406031"/>
              <a:ext cx="533400" cy="138221"/>
            </a:xfrm>
            <a:prstGeom prst="rect">
              <a:avLst/>
            </a:prstGeom>
            <a:ln>
              <a:headEnd type="none" w="med" len="med"/>
              <a:tailEnd type="stealth" w="lg" len="lg"/>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105" name="Rectangle 104"/>
            <p:cNvSpPr/>
            <p:nvPr/>
          </p:nvSpPr>
          <p:spPr bwMode="auto">
            <a:xfrm>
              <a:off x="7143751" y="1475142"/>
              <a:ext cx="533400" cy="138221"/>
            </a:xfrm>
            <a:prstGeom prst="rect">
              <a:avLst/>
            </a:prstGeom>
            <a:ln>
              <a:headEnd type="none" w="med" len="med"/>
              <a:tailEnd type="stealth" w="lg" len="lg"/>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106" name="Text Box 23"/>
            <p:cNvSpPr txBox="1">
              <a:spLocks noChangeArrowheads="1"/>
            </p:cNvSpPr>
            <p:nvPr/>
          </p:nvSpPr>
          <p:spPr bwMode="auto">
            <a:xfrm>
              <a:off x="5791200" y="1295400"/>
              <a:ext cx="1219200" cy="523220"/>
            </a:xfrm>
            <a:prstGeom prst="rect">
              <a:avLst/>
            </a:prstGeom>
            <a:noFill/>
            <a:ln w="19050" algn="ctr">
              <a:noFill/>
              <a:miter lim="800000"/>
              <a:headEnd/>
              <a:tailEnd type="none" w="lg" len="lg"/>
            </a:ln>
          </p:spPr>
          <p:txBody>
            <a:bodyPr wrap="square">
              <a:spAutoFit/>
            </a:bodyPr>
            <a:lstStyle/>
            <a:p>
              <a:pPr algn="ctr"/>
              <a:r>
                <a:rPr lang="en-US" sz="1400" i="1" dirty="0" smtClean="0"/>
                <a:t> </a:t>
              </a:r>
              <a:r>
                <a:rPr lang="en-US" sz="1400" i="1" dirty="0" smtClean="0">
                  <a:latin typeface="Calibri" pitchFamily="34" charset="0"/>
                </a:rPr>
                <a:t>8) </a:t>
              </a:r>
              <a:r>
                <a:rPr lang="en-US" sz="1400" i="1" dirty="0">
                  <a:latin typeface="Calibri" pitchFamily="34" charset="0"/>
                </a:rPr>
                <a:t>Use claims in token</a:t>
              </a:r>
            </a:p>
          </p:txBody>
        </p:sp>
      </p:grpSp>
      <p:sp>
        <p:nvSpPr>
          <p:cNvPr id="116" name="Oval 32"/>
          <p:cNvSpPr>
            <a:spLocks noChangeArrowheads="1"/>
          </p:cNvSpPr>
          <p:nvPr/>
        </p:nvSpPr>
        <p:spPr bwMode="auto">
          <a:xfrm>
            <a:off x="6324600" y="1828800"/>
            <a:ext cx="1981200" cy="533400"/>
          </a:xfrm>
          <a:prstGeom prst="ellipse">
            <a:avLst/>
          </a:prstGeom>
          <a:ln>
            <a:headEnd/>
            <a:tailEnd type="none" w="lg" len="lg"/>
          </a:ln>
        </p:spPr>
        <p:style>
          <a:lnRef idx="0">
            <a:schemeClr val="accent1"/>
          </a:lnRef>
          <a:fillRef idx="3">
            <a:schemeClr val="accent1"/>
          </a:fillRef>
          <a:effectRef idx="3">
            <a:schemeClr val="accent1"/>
          </a:effectRef>
          <a:fontRef idx="minor">
            <a:schemeClr val="lt1"/>
          </a:fontRef>
        </p:style>
        <p:txBody>
          <a:bodyPr wrap="square" anchor="ctr">
            <a:noAutofit/>
          </a:bodyPr>
          <a:lstStyle/>
          <a:p>
            <a:pPr algn="ctr"/>
            <a:endParaRPr lang="en-US"/>
          </a:p>
        </p:txBody>
      </p:sp>
      <p:sp>
        <p:nvSpPr>
          <p:cNvPr id="117" name="Text Box 15"/>
          <p:cNvSpPr txBox="1">
            <a:spLocks noChangeArrowheads="1"/>
          </p:cNvSpPr>
          <p:nvPr/>
        </p:nvSpPr>
        <p:spPr bwMode="auto">
          <a:xfrm>
            <a:off x="6324600" y="1905000"/>
            <a:ext cx="1981200" cy="369332"/>
          </a:xfrm>
          <a:prstGeom prst="rect">
            <a:avLst/>
          </a:prstGeom>
          <a:noFill/>
          <a:ln w="19050" algn="ctr">
            <a:noFill/>
            <a:miter lim="800000"/>
            <a:headEnd/>
            <a:tailEnd type="none" w="lg" len="lg"/>
          </a:ln>
          <a:effectLst/>
        </p:spPr>
        <p:txBody>
          <a:bodyPr wrap="square">
            <a:spAutoFit/>
          </a:bodyPr>
          <a:lstStyle/>
          <a:p>
            <a:pPr algn="ctr"/>
            <a:r>
              <a:rPr lang="en-US" sz="1800" b="1" dirty="0" smtClean="0">
                <a:latin typeface="Calibri" pitchFamily="34" charset="0"/>
              </a:rPr>
              <a:t>Application</a:t>
            </a:r>
          </a:p>
        </p:txBody>
      </p:sp>
      <p:sp>
        <p:nvSpPr>
          <p:cNvPr id="119" name="Text Box 33"/>
          <p:cNvSpPr txBox="1">
            <a:spLocks noChangeArrowheads="1"/>
          </p:cNvSpPr>
          <p:nvPr/>
        </p:nvSpPr>
        <p:spPr bwMode="auto">
          <a:xfrm>
            <a:off x="6629400" y="2362200"/>
            <a:ext cx="1371600" cy="369332"/>
          </a:xfrm>
          <a:prstGeom prst="rect">
            <a:avLst/>
          </a:prstGeom>
          <a:ln>
            <a:headEnd/>
            <a:tailEnd type="none" w="lg" len="lg"/>
          </a:ln>
        </p:spPr>
        <p:style>
          <a:lnRef idx="0">
            <a:schemeClr val="accent2"/>
          </a:lnRef>
          <a:fillRef idx="3">
            <a:schemeClr val="accent2"/>
          </a:fillRef>
          <a:effectRef idx="3">
            <a:schemeClr val="accent2"/>
          </a:effectRef>
          <a:fontRef idx="minor">
            <a:schemeClr val="lt1"/>
          </a:fontRef>
        </p:style>
        <p:txBody>
          <a:bodyPr wrap="square">
            <a:spAutoFit/>
          </a:bodyPr>
          <a:lstStyle/>
          <a:p>
            <a:pPr algn="ctr"/>
            <a:r>
              <a:rPr lang="en-US" sz="1800" b="1" dirty="0" smtClean="0">
                <a:latin typeface="Calibri" pitchFamily="34" charset="0"/>
              </a:rPr>
              <a:t>WIF</a:t>
            </a:r>
            <a:endParaRPr lang="en-US" sz="1800" b="1" dirty="0">
              <a:latin typeface="Calibri" pitchFamily="34" charset="0"/>
            </a:endParaRPr>
          </a:p>
        </p:txBody>
      </p:sp>
      <p:sp>
        <p:nvSpPr>
          <p:cNvPr id="142" name="Rectangle 14"/>
          <p:cNvSpPr>
            <a:spLocks noChangeArrowheads="1"/>
          </p:cNvSpPr>
          <p:nvPr/>
        </p:nvSpPr>
        <p:spPr bwMode="auto">
          <a:xfrm>
            <a:off x="4191000" y="5276782"/>
            <a:ext cx="1524000" cy="438218"/>
          </a:xfrm>
          <a:prstGeom prst="rect">
            <a:avLst/>
          </a:prstGeom>
          <a:ln>
            <a:headEnd/>
            <a:tailEnd type="none" w="lg" len="lg"/>
          </a:ln>
        </p:spPr>
        <p:style>
          <a:lnRef idx="0">
            <a:schemeClr val="accent2"/>
          </a:lnRef>
          <a:fillRef idx="3">
            <a:schemeClr val="accent2"/>
          </a:fillRef>
          <a:effectRef idx="3">
            <a:schemeClr val="accent2"/>
          </a:effectRef>
          <a:fontRef idx="minor">
            <a:schemeClr val="lt1"/>
          </a:fontRef>
        </p:style>
        <p:txBody>
          <a:bodyPr wrap="square" anchor="ctr">
            <a:noAutofit/>
          </a:bodyPr>
          <a:lstStyle/>
          <a:p>
            <a:pPr algn="ctr"/>
            <a:endParaRPr lang="en-US"/>
          </a:p>
        </p:txBody>
      </p:sp>
      <p:sp>
        <p:nvSpPr>
          <p:cNvPr id="143" name="Text Box 33"/>
          <p:cNvSpPr txBox="1">
            <a:spLocks noChangeArrowheads="1"/>
          </p:cNvSpPr>
          <p:nvPr/>
        </p:nvSpPr>
        <p:spPr bwMode="auto">
          <a:xfrm>
            <a:off x="4114800" y="5257800"/>
            <a:ext cx="1676400" cy="369332"/>
          </a:xfrm>
          <a:prstGeom prst="rect">
            <a:avLst/>
          </a:prstGeom>
          <a:noFill/>
          <a:ln w="19050" algn="ctr">
            <a:noFill/>
            <a:miter lim="800000"/>
            <a:headEnd/>
            <a:tailEnd type="none" w="lg" len="lg"/>
          </a:ln>
          <a:effectLst/>
        </p:spPr>
        <p:txBody>
          <a:bodyPr wrap="square">
            <a:spAutoFit/>
          </a:bodyPr>
          <a:lstStyle/>
          <a:p>
            <a:pPr algn="ctr"/>
            <a:r>
              <a:rPr lang="en-US" sz="1800" b="1" dirty="0" smtClean="0">
                <a:latin typeface="Calibri" pitchFamily="34" charset="0"/>
              </a:rPr>
              <a:t>CardSpace 2.0</a:t>
            </a:r>
            <a:endParaRPr lang="en-US" sz="1800" b="1" dirty="0">
              <a:latin typeface="Calibri" pitchFamily="34" charset="0"/>
            </a:endParaRPr>
          </a:p>
        </p:txBody>
      </p:sp>
      <p:grpSp>
        <p:nvGrpSpPr>
          <p:cNvPr id="69" name="Group 68"/>
          <p:cNvGrpSpPr/>
          <p:nvPr/>
        </p:nvGrpSpPr>
        <p:grpSpPr>
          <a:xfrm>
            <a:off x="3886200" y="2581835"/>
            <a:ext cx="1143000" cy="2169459"/>
            <a:chOff x="3886200" y="2581835"/>
            <a:chExt cx="1143000" cy="2169459"/>
          </a:xfrm>
        </p:grpSpPr>
        <p:sp>
          <p:nvSpPr>
            <p:cNvPr id="114" name="Freeform 113"/>
            <p:cNvSpPr/>
            <p:nvPr/>
          </p:nvSpPr>
          <p:spPr>
            <a:xfrm>
              <a:off x="3890682" y="2581835"/>
              <a:ext cx="606612" cy="2169459"/>
            </a:xfrm>
            <a:custGeom>
              <a:avLst/>
              <a:gdLst>
                <a:gd name="connsiteX0" fmla="*/ 0 w 606612"/>
                <a:gd name="connsiteY0" fmla="*/ 0 h 2169459"/>
                <a:gd name="connsiteX1" fmla="*/ 519953 w 606612"/>
                <a:gd name="connsiteY1" fmla="*/ 833718 h 2169459"/>
                <a:gd name="connsiteX2" fmla="*/ 519953 w 606612"/>
                <a:gd name="connsiteY2" fmla="*/ 2169459 h 2169459"/>
              </a:gdLst>
              <a:ahLst/>
              <a:cxnLst>
                <a:cxn ang="0">
                  <a:pos x="connsiteX0" y="connsiteY0"/>
                </a:cxn>
                <a:cxn ang="0">
                  <a:pos x="connsiteX1" y="connsiteY1"/>
                </a:cxn>
                <a:cxn ang="0">
                  <a:pos x="connsiteX2" y="connsiteY2"/>
                </a:cxn>
              </a:cxnLst>
              <a:rect l="l" t="t" r="r" b="b"/>
              <a:pathLst>
                <a:path w="606612" h="2169459">
                  <a:moveTo>
                    <a:pt x="0" y="0"/>
                  </a:moveTo>
                  <a:cubicBezTo>
                    <a:pt x="216647" y="236070"/>
                    <a:pt x="433294" y="472141"/>
                    <a:pt x="519953" y="833718"/>
                  </a:cubicBezTo>
                  <a:cubicBezTo>
                    <a:pt x="606612" y="1195295"/>
                    <a:pt x="563282" y="1682377"/>
                    <a:pt x="519953" y="2169459"/>
                  </a:cubicBezTo>
                </a:path>
              </a:pathLst>
            </a:custGeom>
            <a:noFill/>
            <a:ln w="19050" cap="flat" cmpd="sng">
              <a:solidFill>
                <a:schemeClr val="tx1"/>
              </a:solidFill>
              <a:prstDash val="solid"/>
              <a:round/>
              <a:headEnd type="none" w="lg" len="lg"/>
              <a:tailEnd type="stealth" w="lg" len="lg"/>
            </a:ln>
            <a:effectLst/>
          </p:spPr>
          <p:txBody>
            <a:bodyPr wrap="none" anchor="ctr">
              <a:noAutofit/>
            </a:bodyPr>
            <a:lstStyle/>
            <a:p>
              <a:pPr algn="ctr"/>
              <a:endParaRPr lang="en-US">
                <a:latin typeface="Arial" charset="0"/>
              </a:endParaRPr>
            </a:p>
          </p:txBody>
        </p:sp>
        <p:sp useBgFill="1">
          <p:nvSpPr>
            <p:cNvPr id="115" name="Text Box 25"/>
            <p:cNvSpPr txBox="1">
              <a:spLocks noChangeArrowheads="1"/>
            </p:cNvSpPr>
            <p:nvPr/>
          </p:nvSpPr>
          <p:spPr bwMode="auto">
            <a:xfrm>
              <a:off x="3886200" y="3048000"/>
              <a:ext cx="1143000" cy="523220"/>
            </a:xfrm>
            <a:prstGeom prst="rect">
              <a:avLst/>
            </a:prstGeom>
            <a:ln w="19050" algn="ctr">
              <a:noFill/>
              <a:miter lim="800000"/>
              <a:headEnd/>
              <a:tailEnd type="none" w="lg" len="lg"/>
            </a:ln>
            <a:effectLst/>
          </p:spPr>
          <p:txBody>
            <a:bodyPr wrap="square">
              <a:spAutoFit/>
            </a:bodyPr>
            <a:lstStyle/>
            <a:p>
              <a:pPr algn="ctr"/>
              <a:r>
                <a:rPr lang="en-US" sz="1400" i="1" dirty="0" smtClean="0">
                  <a:latin typeface="Calibri" pitchFamily="34" charset="0"/>
                </a:rPr>
                <a:t>6) Receive token</a:t>
              </a:r>
              <a:endParaRPr lang="en-US" sz="1400" i="1" dirty="0">
                <a:latin typeface="Calibri" pitchFamily="34" charset="0"/>
              </a:endParaRPr>
            </a:p>
          </p:txBody>
        </p:sp>
        <p:sp>
          <p:nvSpPr>
            <p:cNvPr id="75" name="Text Box 30"/>
            <p:cNvSpPr txBox="1">
              <a:spLocks noChangeArrowheads="1"/>
            </p:cNvSpPr>
            <p:nvPr/>
          </p:nvSpPr>
          <p:spPr bwMode="auto">
            <a:xfrm>
              <a:off x="3886200" y="3962400"/>
              <a:ext cx="1066800" cy="369332"/>
            </a:xfrm>
            <a:prstGeom prst="rect">
              <a:avLst/>
            </a:prstGeom>
            <a:ln>
              <a:headEnd/>
              <a:tailEnd type="none" w="lg" len="lg"/>
            </a:ln>
          </p:spPr>
          <p:style>
            <a:lnRef idx="0">
              <a:schemeClr val="accent3"/>
            </a:lnRef>
            <a:fillRef idx="3">
              <a:schemeClr val="accent3"/>
            </a:fillRef>
            <a:effectRef idx="3">
              <a:schemeClr val="accent3"/>
            </a:effectRef>
            <a:fontRef idx="minor">
              <a:schemeClr val="lt1"/>
            </a:fontRef>
          </p:style>
          <p:txBody>
            <a:bodyPr wrap="square">
              <a:spAutoFit/>
            </a:bodyPr>
            <a:lstStyle/>
            <a:p>
              <a:pPr algn="ctr"/>
              <a:r>
                <a:rPr lang="en-US" sz="1800" b="1" dirty="0" smtClean="0">
                  <a:latin typeface="Calibri" pitchFamily="34" charset="0"/>
                </a:rPr>
                <a:t>Token</a:t>
              </a:r>
              <a:endParaRPr lang="en-US" sz="1800" b="1" dirty="0">
                <a:latin typeface="Calibri" pitchFamily="34" charset="0"/>
              </a:endParaRPr>
            </a:p>
          </p:txBody>
        </p:sp>
      </p:grpSp>
      <p:grpSp>
        <p:nvGrpSpPr>
          <p:cNvPr id="70" name="Group 69"/>
          <p:cNvGrpSpPr/>
          <p:nvPr/>
        </p:nvGrpSpPr>
        <p:grpSpPr>
          <a:xfrm>
            <a:off x="5257800" y="2743200"/>
            <a:ext cx="1371600" cy="2133600"/>
            <a:chOff x="5257800" y="2743200"/>
            <a:chExt cx="1371600" cy="2133600"/>
          </a:xfrm>
        </p:grpSpPr>
        <p:sp>
          <p:nvSpPr>
            <p:cNvPr id="122" name="Freeform 121"/>
            <p:cNvSpPr/>
            <p:nvPr/>
          </p:nvSpPr>
          <p:spPr>
            <a:xfrm>
              <a:off x="5746377" y="2743200"/>
              <a:ext cx="883023" cy="2133600"/>
            </a:xfrm>
            <a:custGeom>
              <a:avLst/>
              <a:gdLst>
                <a:gd name="connsiteX0" fmla="*/ 206189 w 1120589"/>
                <a:gd name="connsiteY0" fmla="*/ 2079812 h 2079812"/>
                <a:gd name="connsiteX1" fmla="*/ 152400 w 1120589"/>
                <a:gd name="connsiteY1" fmla="*/ 1057836 h 2079812"/>
                <a:gd name="connsiteX2" fmla="*/ 1120589 w 1120589"/>
                <a:gd name="connsiteY2" fmla="*/ 0 h 2079812"/>
              </a:gdLst>
              <a:ahLst/>
              <a:cxnLst>
                <a:cxn ang="0">
                  <a:pos x="connsiteX0" y="connsiteY0"/>
                </a:cxn>
                <a:cxn ang="0">
                  <a:pos x="connsiteX1" y="connsiteY1"/>
                </a:cxn>
                <a:cxn ang="0">
                  <a:pos x="connsiteX2" y="connsiteY2"/>
                </a:cxn>
              </a:cxnLst>
              <a:rect l="l" t="t" r="r" b="b"/>
              <a:pathLst>
                <a:path w="1120589" h="2079812">
                  <a:moveTo>
                    <a:pt x="206189" y="2079812"/>
                  </a:moveTo>
                  <a:cubicBezTo>
                    <a:pt x="103094" y="1742141"/>
                    <a:pt x="0" y="1404471"/>
                    <a:pt x="152400" y="1057836"/>
                  </a:cubicBezTo>
                  <a:cubicBezTo>
                    <a:pt x="304800" y="711201"/>
                    <a:pt x="712694" y="355600"/>
                    <a:pt x="1120589" y="0"/>
                  </a:cubicBezTo>
                </a:path>
              </a:pathLst>
            </a:custGeom>
            <a:noFill/>
            <a:ln w="19050" cap="flat" cmpd="sng">
              <a:solidFill>
                <a:schemeClr val="tx1"/>
              </a:solidFill>
              <a:prstDash val="solid"/>
              <a:round/>
              <a:headEnd type="none" w="lg" len="lg"/>
              <a:tailEnd type="stealth" w="lg" len="lg"/>
            </a:ln>
            <a:effectLst/>
          </p:spPr>
          <p:txBody>
            <a:bodyPr wrap="none" anchor="ctr">
              <a:noAutofit/>
            </a:bodyPr>
            <a:lstStyle/>
            <a:p>
              <a:pPr algn="ctr"/>
              <a:endParaRPr lang="en-US">
                <a:latin typeface="Arial" charset="0"/>
              </a:endParaRPr>
            </a:p>
          </p:txBody>
        </p:sp>
        <p:sp useBgFill="1">
          <p:nvSpPr>
            <p:cNvPr id="128" name="Text Box 23"/>
            <p:cNvSpPr txBox="1">
              <a:spLocks noChangeArrowheads="1"/>
            </p:cNvSpPr>
            <p:nvPr/>
          </p:nvSpPr>
          <p:spPr bwMode="auto">
            <a:xfrm>
              <a:off x="5486400" y="3048000"/>
              <a:ext cx="1066800" cy="523220"/>
            </a:xfrm>
            <a:prstGeom prst="rect">
              <a:avLst/>
            </a:prstGeom>
            <a:ln w="19050" algn="ctr">
              <a:noFill/>
              <a:miter lim="800000"/>
              <a:headEnd/>
              <a:tailEnd type="none" w="lg" len="lg"/>
            </a:ln>
            <a:effectLst/>
          </p:spPr>
          <p:txBody>
            <a:bodyPr wrap="square">
              <a:spAutoFit/>
            </a:bodyPr>
            <a:lstStyle/>
            <a:p>
              <a:pPr algn="ctr"/>
              <a:r>
                <a:rPr lang="en-US" sz="1400" i="1" dirty="0" smtClean="0">
                  <a:latin typeface="Calibri" pitchFamily="34" charset="0"/>
                </a:rPr>
                <a:t>7) Submit token</a:t>
              </a:r>
              <a:endParaRPr lang="en-US" sz="1400" i="1" dirty="0">
                <a:latin typeface="Calibri" pitchFamily="34" charset="0"/>
              </a:endParaRPr>
            </a:p>
          </p:txBody>
        </p:sp>
        <p:sp>
          <p:nvSpPr>
            <p:cNvPr id="78" name="Text Box 30"/>
            <p:cNvSpPr txBox="1">
              <a:spLocks noChangeArrowheads="1"/>
            </p:cNvSpPr>
            <p:nvPr/>
          </p:nvSpPr>
          <p:spPr bwMode="auto">
            <a:xfrm>
              <a:off x="5257800" y="3962400"/>
              <a:ext cx="1066800" cy="369332"/>
            </a:xfrm>
            <a:prstGeom prst="rect">
              <a:avLst/>
            </a:prstGeom>
            <a:ln>
              <a:headEnd/>
              <a:tailEnd type="none" w="lg" len="lg"/>
            </a:ln>
          </p:spPr>
          <p:style>
            <a:lnRef idx="0">
              <a:schemeClr val="accent3"/>
            </a:lnRef>
            <a:fillRef idx="3">
              <a:schemeClr val="accent3"/>
            </a:fillRef>
            <a:effectRef idx="3">
              <a:schemeClr val="accent3"/>
            </a:effectRef>
            <a:fontRef idx="minor">
              <a:schemeClr val="lt1"/>
            </a:fontRef>
          </p:style>
          <p:txBody>
            <a:bodyPr wrap="square">
              <a:spAutoFit/>
            </a:bodyPr>
            <a:lstStyle/>
            <a:p>
              <a:pPr algn="ctr"/>
              <a:r>
                <a:rPr lang="en-US" sz="1800" b="1" dirty="0" smtClean="0">
                  <a:latin typeface="Calibri" pitchFamily="34" charset="0"/>
                </a:rPr>
                <a:t>Token</a:t>
              </a:r>
              <a:endParaRPr lang="en-US" sz="1800" b="1" dirty="0">
                <a:latin typeface="Calibri" pitchFamily="34" charset="0"/>
              </a:endParaRPr>
            </a:p>
          </p:txBody>
        </p:sp>
      </p:grpSp>
      <p:sp>
        <p:nvSpPr>
          <p:cNvPr id="102" name="Title 101"/>
          <p:cNvSpPr>
            <a:spLocks noGrp="1"/>
          </p:cNvSpPr>
          <p:nvPr>
            <p:ph type="title"/>
          </p:nvPr>
        </p:nvSpPr>
        <p:spPr/>
        <p:txBody>
          <a:bodyPr/>
          <a:lstStyle/>
          <a:p>
            <a:r>
              <a:rPr dirty="0" smtClean="0"/>
              <a:t>An Enterprise Scenario</a:t>
            </a:r>
            <a:endParaRPr lang="en-US" dirty="0"/>
          </a:p>
        </p:txBody>
      </p:sp>
      <p:grpSp>
        <p:nvGrpSpPr>
          <p:cNvPr id="59" name="Group 58"/>
          <p:cNvGrpSpPr/>
          <p:nvPr/>
        </p:nvGrpSpPr>
        <p:grpSpPr>
          <a:xfrm>
            <a:off x="609600" y="2743200"/>
            <a:ext cx="3429000" cy="2590801"/>
            <a:chOff x="609600" y="2743200"/>
            <a:chExt cx="3429000" cy="2590801"/>
          </a:xfrm>
        </p:grpSpPr>
        <p:sp>
          <p:nvSpPr>
            <p:cNvPr id="108" name="Freeform 107"/>
            <p:cNvSpPr/>
            <p:nvPr/>
          </p:nvSpPr>
          <p:spPr>
            <a:xfrm>
              <a:off x="914400" y="2743200"/>
              <a:ext cx="3124200" cy="2590801"/>
            </a:xfrm>
            <a:custGeom>
              <a:avLst/>
              <a:gdLst>
                <a:gd name="connsiteX0" fmla="*/ 2384612 w 2384612"/>
                <a:gd name="connsiteY0" fmla="*/ 2429435 h 2672977"/>
                <a:gd name="connsiteX1" fmla="*/ 331694 w 2384612"/>
                <a:gd name="connsiteY1" fmla="*/ 2268071 h 2672977"/>
                <a:gd name="connsiteX2" fmla="*/ 394447 w 2384612"/>
                <a:gd name="connsiteY2" fmla="*/ 0 h 2672977"/>
              </a:gdLst>
              <a:ahLst/>
              <a:cxnLst>
                <a:cxn ang="0">
                  <a:pos x="connsiteX0" y="connsiteY0"/>
                </a:cxn>
                <a:cxn ang="0">
                  <a:pos x="connsiteX1" y="connsiteY1"/>
                </a:cxn>
                <a:cxn ang="0">
                  <a:pos x="connsiteX2" y="connsiteY2"/>
                </a:cxn>
              </a:cxnLst>
              <a:rect l="l" t="t" r="r" b="b"/>
              <a:pathLst>
                <a:path w="2384612" h="2672977">
                  <a:moveTo>
                    <a:pt x="2384612" y="2429435"/>
                  </a:moveTo>
                  <a:cubicBezTo>
                    <a:pt x="1524000" y="2551206"/>
                    <a:pt x="663388" y="2672977"/>
                    <a:pt x="331694" y="2268071"/>
                  </a:cubicBezTo>
                  <a:cubicBezTo>
                    <a:pt x="0" y="1863165"/>
                    <a:pt x="197223" y="931582"/>
                    <a:pt x="394447" y="0"/>
                  </a:cubicBezTo>
                </a:path>
              </a:pathLst>
            </a:custGeom>
            <a:noFill/>
            <a:ln w="19050" cap="flat" cmpd="sng">
              <a:solidFill>
                <a:schemeClr val="tx1"/>
              </a:solidFill>
              <a:prstDash val="solid"/>
              <a:round/>
              <a:headEnd type="none" w="lg" len="lg"/>
              <a:tailEnd type="stealth" w="lg" len="lg"/>
            </a:ln>
            <a:effectLst/>
          </p:spPr>
          <p:txBody>
            <a:bodyPr wrap="none" anchor="ctr">
              <a:noAutofit/>
            </a:bodyPr>
            <a:lstStyle/>
            <a:p>
              <a:pPr algn="ctr"/>
              <a:endParaRPr lang="en-US">
                <a:latin typeface="Arial" charset="0"/>
              </a:endParaRPr>
            </a:p>
          </p:txBody>
        </p:sp>
        <p:sp useBgFill="1">
          <p:nvSpPr>
            <p:cNvPr id="103" name="Text Box 25"/>
            <p:cNvSpPr txBox="1">
              <a:spLocks noChangeArrowheads="1"/>
            </p:cNvSpPr>
            <p:nvPr/>
          </p:nvSpPr>
          <p:spPr bwMode="auto">
            <a:xfrm>
              <a:off x="609600" y="3657600"/>
              <a:ext cx="1143000" cy="954107"/>
            </a:xfrm>
            <a:prstGeom prst="rect">
              <a:avLst/>
            </a:prstGeom>
            <a:ln w="19050" algn="ctr">
              <a:noFill/>
              <a:miter lim="800000"/>
              <a:headEnd/>
              <a:tailEnd type="none" w="lg" len="lg"/>
            </a:ln>
            <a:effectLst/>
          </p:spPr>
          <p:txBody>
            <a:bodyPr wrap="square">
              <a:spAutoFit/>
            </a:bodyPr>
            <a:lstStyle/>
            <a:p>
              <a:pPr algn="ctr"/>
              <a:r>
                <a:rPr lang="en-US" sz="1400" i="1" dirty="0">
                  <a:latin typeface="Calibri" pitchFamily="34" charset="0"/>
                </a:rPr>
                <a:t>1) </a:t>
              </a:r>
              <a:r>
                <a:rPr lang="en-US" sz="1400" i="1" dirty="0" smtClean="0">
                  <a:latin typeface="Calibri" pitchFamily="34" charset="0"/>
                </a:rPr>
                <a:t>Login to domain and get Kerberos ticket</a:t>
              </a:r>
              <a:endParaRPr lang="en-US" sz="1400" i="1" dirty="0">
                <a:latin typeface="Calibri" pitchFamily="34" charset="0"/>
              </a:endParaRPr>
            </a:p>
          </p:txBody>
        </p:sp>
      </p:grpSp>
      <p:grpSp>
        <p:nvGrpSpPr>
          <p:cNvPr id="67" name="Group 66"/>
          <p:cNvGrpSpPr/>
          <p:nvPr/>
        </p:nvGrpSpPr>
        <p:grpSpPr>
          <a:xfrm>
            <a:off x="2286000" y="2667896"/>
            <a:ext cx="1608268" cy="2280622"/>
            <a:chOff x="2286000" y="2667896"/>
            <a:chExt cx="1608268" cy="2280622"/>
          </a:xfrm>
        </p:grpSpPr>
        <p:sp>
          <p:nvSpPr>
            <p:cNvPr id="95" name="Freeform 94"/>
            <p:cNvSpPr/>
            <p:nvPr/>
          </p:nvSpPr>
          <p:spPr>
            <a:xfrm>
              <a:off x="2957456" y="2667896"/>
              <a:ext cx="936812" cy="2280622"/>
            </a:xfrm>
            <a:custGeom>
              <a:avLst/>
              <a:gdLst>
                <a:gd name="connsiteX0" fmla="*/ 555812 w 555812"/>
                <a:gd name="connsiteY0" fmla="*/ 2280622 h 2280622"/>
                <a:gd name="connsiteX1" fmla="*/ 71718 w 555812"/>
                <a:gd name="connsiteY1" fmla="*/ 1678193 h 2280622"/>
                <a:gd name="connsiteX2" fmla="*/ 125506 w 555812"/>
                <a:gd name="connsiteY2" fmla="*/ 0 h 2280622"/>
                <a:gd name="connsiteX0" fmla="*/ 936812 w 936812"/>
                <a:gd name="connsiteY0" fmla="*/ 2280622 h 2280622"/>
                <a:gd name="connsiteX1" fmla="*/ 71718 w 936812"/>
                <a:gd name="connsiteY1" fmla="*/ 1678193 h 2280622"/>
                <a:gd name="connsiteX2" fmla="*/ 506506 w 936812"/>
                <a:gd name="connsiteY2" fmla="*/ 0 h 2280622"/>
                <a:gd name="connsiteX0" fmla="*/ 936812 w 936812"/>
                <a:gd name="connsiteY0" fmla="*/ 2280622 h 2280622"/>
                <a:gd name="connsiteX1" fmla="*/ 71718 w 936812"/>
                <a:gd name="connsiteY1" fmla="*/ 1678193 h 2280622"/>
                <a:gd name="connsiteX2" fmla="*/ 506506 w 936812"/>
                <a:gd name="connsiteY2" fmla="*/ 0 h 2280622"/>
              </a:gdLst>
              <a:ahLst/>
              <a:cxnLst>
                <a:cxn ang="0">
                  <a:pos x="connsiteX0" y="connsiteY0"/>
                </a:cxn>
                <a:cxn ang="0">
                  <a:pos x="connsiteX1" y="connsiteY1"/>
                </a:cxn>
                <a:cxn ang="0">
                  <a:pos x="connsiteX2" y="connsiteY2"/>
                </a:cxn>
              </a:cxnLst>
              <a:rect l="l" t="t" r="r" b="b"/>
              <a:pathLst>
                <a:path w="936812" h="2280622">
                  <a:moveTo>
                    <a:pt x="936812" y="2280622"/>
                  </a:moveTo>
                  <a:cubicBezTo>
                    <a:pt x="730624" y="2169459"/>
                    <a:pt x="143436" y="2058297"/>
                    <a:pt x="71718" y="1678193"/>
                  </a:cubicBezTo>
                  <a:cubicBezTo>
                    <a:pt x="0" y="1298089"/>
                    <a:pt x="265953" y="623644"/>
                    <a:pt x="506506" y="0"/>
                  </a:cubicBezTo>
                </a:path>
              </a:pathLst>
            </a:custGeom>
            <a:noFill/>
            <a:ln w="19050" cap="flat" cmpd="sng">
              <a:solidFill>
                <a:schemeClr val="tx1"/>
              </a:solidFill>
              <a:prstDash val="solid"/>
              <a:round/>
              <a:headEnd type="none" w="lg" len="lg"/>
              <a:tailEnd type="stealth" w="lg" len="lg"/>
            </a:ln>
            <a:effectLst/>
          </p:spPr>
          <p:txBody>
            <a:bodyPr wrap="none" anchor="ctr">
              <a:noAutofit/>
            </a:bodyPr>
            <a:lstStyle/>
            <a:p>
              <a:pPr algn="ctr"/>
              <a:endParaRPr lang="en-US">
                <a:latin typeface="Arial" charset="0"/>
              </a:endParaRPr>
            </a:p>
          </p:txBody>
        </p:sp>
        <p:sp useBgFill="1">
          <p:nvSpPr>
            <p:cNvPr id="113" name="Text Box 25"/>
            <p:cNvSpPr txBox="1">
              <a:spLocks noChangeArrowheads="1"/>
            </p:cNvSpPr>
            <p:nvPr/>
          </p:nvSpPr>
          <p:spPr bwMode="auto">
            <a:xfrm>
              <a:off x="2286000" y="3657600"/>
              <a:ext cx="1371600" cy="1169551"/>
            </a:xfrm>
            <a:prstGeom prst="rect">
              <a:avLst/>
            </a:prstGeom>
            <a:ln w="19050" algn="ctr">
              <a:noFill/>
              <a:miter lim="800000"/>
              <a:headEnd/>
              <a:tailEnd type="none" w="lg" len="lg"/>
            </a:ln>
            <a:effectLst/>
          </p:spPr>
          <p:txBody>
            <a:bodyPr wrap="square">
              <a:spAutoFit/>
            </a:bodyPr>
            <a:lstStyle/>
            <a:p>
              <a:pPr algn="ctr"/>
              <a:r>
                <a:rPr lang="en-US" sz="1400" i="1" dirty="0" smtClean="0">
                  <a:latin typeface="Calibri" pitchFamily="34" charset="0"/>
                </a:rPr>
                <a:t>4) Present Kerberos ticket and request token for selected identity</a:t>
              </a:r>
              <a:endParaRPr lang="en-US" sz="1400" i="1" dirty="0">
                <a:latin typeface="Calibri" pitchFamily="34" charset="0"/>
              </a:endParaRPr>
            </a:p>
          </p:txBody>
        </p:sp>
      </p:grpSp>
      <p:sp>
        <p:nvSpPr>
          <p:cNvPr id="51" name="Oval 32"/>
          <p:cNvSpPr>
            <a:spLocks noChangeArrowheads="1"/>
          </p:cNvSpPr>
          <p:nvPr/>
        </p:nvSpPr>
        <p:spPr bwMode="auto">
          <a:xfrm>
            <a:off x="3859212" y="4724400"/>
            <a:ext cx="2209800" cy="533400"/>
          </a:xfrm>
          <a:prstGeom prst="ellipse">
            <a:avLst/>
          </a:prstGeom>
          <a:ln>
            <a:headEnd/>
            <a:tailEnd type="none" w="lg" len="lg"/>
          </a:ln>
        </p:spPr>
        <p:style>
          <a:lnRef idx="0">
            <a:schemeClr val="accent6"/>
          </a:lnRef>
          <a:fillRef idx="3">
            <a:schemeClr val="accent6"/>
          </a:fillRef>
          <a:effectRef idx="3">
            <a:schemeClr val="accent6"/>
          </a:effectRef>
          <a:fontRef idx="minor">
            <a:schemeClr val="lt1"/>
          </a:fontRef>
        </p:style>
        <p:txBody>
          <a:bodyPr wrap="square" anchor="ctr">
            <a:noAutofit/>
          </a:bodyPr>
          <a:lstStyle/>
          <a:p>
            <a:pPr algn="ctr"/>
            <a:endParaRPr lang="en-US"/>
          </a:p>
        </p:txBody>
      </p:sp>
      <p:sp>
        <p:nvSpPr>
          <p:cNvPr id="52" name="Text Box 33"/>
          <p:cNvSpPr txBox="1">
            <a:spLocks noChangeArrowheads="1"/>
          </p:cNvSpPr>
          <p:nvPr/>
        </p:nvSpPr>
        <p:spPr bwMode="auto">
          <a:xfrm>
            <a:off x="3962400" y="4800600"/>
            <a:ext cx="1981200" cy="369332"/>
          </a:xfrm>
          <a:prstGeom prst="rect">
            <a:avLst/>
          </a:prstGeom>
          <a:noFill/>
          <a:ln w="19050" algn="ctr">
            <a:noFill/>
            <a:miter lim="800000"/>
            <a:headEnd/>
            <a:tailEnd type="none" w="lg" len="lg"/>
          </a:ln>
          <a:effectLst/>
        </p:spPr>
        <p:txBody>
          <a:bodyPr wrap="square">
            <a:spAutoFit/>
          </a:bodyPr>
          <a:lstStyle/>
          <a:p>
            <a:pPr algn="ctr"/>
            <a:r>
              <a:rPr lang="en-US" sz="1800" b="1" dirty="0" smtClean="0">
                <a:latin typeface="Calibri" pitchFamily="34" charset="0"/>
              </a:rPr>
              <a:t>Browser or Client</a:t>
            </a:r>
            <a:endParaRPr lang="en-US" sz="1800" b="1" dirty="0">
              <a:latin typeface="Calibri"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ipe(down)">
                                      <p:cBhvr>
                                        <p:cTn id="7" dur="500"/>
                                        <p:tgtEl>
                                          <p:spTgt spid="5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60"/>
                                        </p:tgtEl>
                                        <p:attrNameLst>
                                          <p:attrName>style.visibility</p:attrName>
                                        </p:attrNameLst>
                                      </p:cBhvr>
                                      <p:to>
                                        <p:strVal val="visible"/>
                                      </p:to>
                                    </p:set>
                                    <p:animEffect transition="in" filter="wipe(down)">
                                      <p:cBhvr>
                                        <p:cTn id="12" dur="500"/>
                                        <p:tgtEl>
                                          <p:spTgt spid="6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62"/>
                                        </p:tgtEl>
                                        <p:attrNameLst>
                                          <p:attrName>style.visibility</p:attrName>
                                        </p:attrNameLst>
                                      </p:cBhvr>
                                      <p:to>
                                        <p:strVal val="visible"/>
                                      </p:to>
                                    </p:set>
                                    <p:animEffect transition="in" filter="wipe(down)">
                                      <p:cBhvr>
                                        <p:cTn id="17" dur="500"/>
                                        <p:tgtEl>
                                          <p:spTgt spid="6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67"/>
                                        </p:tgtEl>
                                        <p:attrNameLst>
                                          <p:attrName>style.visibility</p:attrName>
                                        </p:attrNameLst>
                                      </p:cBhvr>
                                      <p:to>
                                        <p:strVal val="visible"/>
                                      </p:to>
                                    </p:set>
                                    <p:animEffect transition="in" filter="wipe(down)">
                                      <p:cBhvr>
                                        <p:cTn id="22" dur="500"/>
                                        <p:tgtEl>
                                          <p:spTgt spid="6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2" fill="hold" nodeType="clickEffect">
                                  <p:stCondLst>
                                    <p:cond delay="0"/>
                                  </p:stCondLst>
                                  <p:childTnLst>
                                    <p:set>
                                      <p:cBhvr>
                                        <p:cTn id="26" dur="1" fill="hold">
                                          <p:stCondLst>
                                            <p:cond delay="0"/>
                                          </p:stCondLst>
                                        </p:cTn>
                                        <p:tgtEl>
                                          <p:spTgt spid="68"/>
                                        </p:tgtEl>
                                        <p:attrNameLst>
                                          <p:attrName>style.visibility</p:attrName>
                                        </p:attrNameLst>
                                      </p:cBhvr>
                                      <p:to>
                                        <p:strVal val="visible"/>
                                      </p:to>
                                    </p:set>
                                    <p:animEffect transition="in" filter="wipe(right)">
                                      <p:cBhvr>
                                        <p:cTn id="27" dur="500"/>
                                        <p:tgtEl>
                                          <p:spTgt spid="68"/>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nodeType="clickEffect">
                                  <p:stCondLst>
                                    <p:cond delay="0"/>
                                  </p:stCondLst>
                                  <p:childTnLst>
                                    <p:set>
                                      <p:cBhvr>
                                        <p:cTn id="31" dur="1" fill="hold">
                                          <p:stCondLst>
                                            <p:cond delay="0"/>
                                          </p:stCondLst>
                                        </p:cTn>
                                        <p:tgtEl>
                                          <p:spTgt spid="69"/>
                                        </p:tgtEl>
                                        <p:attrNameLst>
                                          <p:attrName>style.visibility</p:attrName>
                                        </p:attrNameLst>
                                      </p:cBhvr>
                                      <p:to>
                                        <p:strVal val="visible"/>
                                      </p:to>
                                    </p:set>
                                    <p:animEffect transition="in" filter="wipe(up)">
                                      <p:cBhvr>
                                        <p:cTn id="32" dur="500"/>
                                        <p:tgtEl>
                                          <p:spTgt spid="69"/>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70"/>
                                        </p:tgtEl>
                                        <p:attrNameLst>
                                          <p:attrName>style.visibility</p:attrName>
                                        </p:attrNameLst>
                                      </p:cBhvr>
                                      <p:to>
                                        <p:strVal val="visible"/>
                                      </p:to>
                                    </p:set>
                                    <p:animEffect transition="in" filter="wipe(down)">
                                      <p:cBhvr>
                                        <p:cTn id="37" dur="500"/>
                                        <p:tgtEl>
                                          <p:spTgt spid="70"/>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71"/>
                                        </p:tgtEl>
                                        <p:attrNameLst>
                                          <p:attrName>style.visibility</p:attrName>
                                        </p:attrNameLst>
                                      </p:cBhvr>
                                      <p:to>
                                        <p:strVal val="visible"/>
                                      </p:to>
                                    </p:set>
                                    <p:animEffect transition="in" filter="wipe(down)">
                                      <p:cBhvr>
                                        <p:cTn id="42"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 name="Picture 13" descr="internet cloud 75 opac"/>
          <p:cNvPicPr>
            <a:picLocks noChangeAspect="1" noChangeArrowheads="1"/>
          </p:cNvPicPr>
          <p:nvPr/>
        </p:nvPicPr>
        <p:blipFill>
          <a:blip r:embed="rId3"/>
          <a:srcRect/>
          <a:stretch>
            <a:fillRect/>
          </a:stretch>
        </p:blipFill>
        <p:spPr bwMode="auto">
          <a:xfrm flipH="1">
            <a:off x="-304800" y="3505200"/>
            <a:ext cx="8763000" cy="1143000"/>
          </a:xfrm>
          <a:prstGeom prst="rect">
            <a:avLst/>
          </a:prstGeom>
          <a:noFill/>
          <a:effectLst/>
        </p:spPr>
      </p:pic>
      <p:sp>
        <p:nvSpPr>
          <p:cNvPr id="68" name="Text Box 176"/>
          <p:cNvSpPr txBox="1">
            <a:spLocks noChangeArrowheads="1"/>
          </p:cNvSpPr>
          <p:nvPr/>
        </p:nvSpPr>
        <p:spPr bwMode="auto">
          <a:xfrm>
            <a:off x="2819400" y="3886200"/>
            <a:ext cx="1143000" cy="336550"/>
          </a:xfrm>
          <a:prstGeom prst="rect">
            <a:avLst/>
          </a:prstGeom>
          <a:noFill/>
          <a:ln w="19050" algn="ctr">
            <a:noFill/>
            <a:miter lim="800000"/>
            <a:headEnd/>
            <a:tailEnd/>
          </a:ln>
        </p:spPr>
        <p:txBody>
          <a:bodyPr wrap="square">
            <a:spAutoFit/>
          </a:bodyPr>
          <a:lstStyle/>
          <a:p>
            <a:pPr algn="ctr"/>
            <a:r>
              <a:rPr lang="en-US" sz="1600" b="1" i="1" dirty="0">
                <a:solidFill>
                  <a:schemeClr val="bg1"/>
                </a:solidFill>
              </a:rPr>
              <a:t>Internet</a:t>
            </a:r>
          </a:p>
        </p:txBody>
      </p:sp>
      <p:sp>
        <p:nvSpPr>
          <p:cNvPr id="75" name="Rounded Rectangle 74"/>
          <p:cNvSpPr/>
          <p:nvPr/>
        </p:nvSpPr>
        <p:spPr bwMode="auto">
          <a:xfrm>
            <a:off x="609600" y="1174875"/>
            <a:ext cx="8077200" cy="2101725"/>
          </a:xfrm>
          <a:prstGeom prst="roundRect">
            <a:avLst/>
          </a:prstGeom>
          <a:noFill/>
          <a:ln w="82550">
            <a:solidFill>
              <a:schemeClr val="accent4"/>
            </a:solidFill>
            <a:headEnd type="none" w="med" len="med"/>
            <a:tailEnd type="stealth" w="lg" len="lg"/>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ctr" anchorCtr="0" compatLnSpc="1">
            <a:prstTxWarp prst="textNoShape">
              <a:avLst/>
            </a:prstTxWarp>
            <a:noAutofit/>
          </a:bodyPr>
          <a:lstStyle/>
          <a:p>
            <a:pPr algn="ctr" defTabSz="914400"/>
            <a:endParaRPr lang="en-US" sz="2400" smtClean="0">
              <a:solidFill>
                <a:schemeClr val="tx1"/>
              </a:solidFill>
              <a:latin typeface="Arial" charset="0"/>
            </a:endParaRPr>
          </a:p>
        </p:txBody>
      </p:sp>
      <p:sp>
        <p:nvSpPr>
          <p:cNvPr id="77" name="Text Box 38"/>
          <p:cNvSpPr txBox="1">
            <a:spLocks noChangeArrowheads="1"/>
          </p:cNvSpPr>
          <p:nvPr/>
        </p:nvSpPr>
        <p:spPr bwMode="auto">
          <a:xfrm>
            <a:off x="3462170" y="6248400"/>
            <a:ext cx="685800" cy="369332"/>
          </a:xfrm>
          <a:prstGeom prst="rect">
            <a:avLst/>
          </a:prstGeom>
          <a:noFill/>
          <a:ln w="19050" algn="ctr">
            <a:noFill/>
            <a:miter lim="800000"/>
            <a:headEnd/>
            <a:tailEnd type="none" w="lg" len="lg"/>
          </a:ln>
          <a:effectLst/>
        </p:spPr>
        <p:txBody>
          <a:bodyPr wrap="square">
            <a:spAutoFit/>
          </a:bodyPr>
          <a:lstStyle/>
          <a:p>
            <a:r>
              <a:rPr lang="en-US" sz="1800" b="1" dirty="0">
                <a:latin typeface="Calibri" pitchFamily="34" charset="0"/>
              </a:rPr>
              <a:t>User</a:t>
            </a:r>
          </a:p>
        </p:txBody>
      </p:sp>
      <p:sp>
        <p:nvSpPr>
          <p:cNvPr id="78" name="Oval 77" descr="Dark vertical"/>
          <p:cNvSpPr>
            <a:spLocks noChangeArrowheads="1"/>
          </p:cNvSpPr>
          <p:nvPr/>
        </p:nvSpPr>
        <p:spPr bwMode="auto">
          <a:xfrm>
            <a:off x="3737586" y="5715000"/>
            <a:ext cx="173360" cy="175314"/>
          </a:xfrm>
          <a:prstGeom prst="ellipse">
            <a:avLst/>
          </a:prstGeom>
          <a:pattFill prst="dkVert">
            <a:fgClr>
              <a:schemeClr val="tx1"/>
            </a:fgClr>
            <a:bgClr>
              <a:schemeClr val="bg2"/>
            </a:bgClr>
          </a:pattFill>
          <a:ln w="38100" algn="ctr">
            <a:noFill/>
            <a:round/>
            <a:headEnd/>
            <a:tailEnd type="none" w="lg" len="lg"/>
          </a:ln>
          <a:effectLst/>
        </p:spPr>
        <p:txBody>
          <a:bodyPr anchor="ctr">
            <a:spAutoFit/>
          </a:bodyPr>
          <a:lstStyle/>
          <a:p>
            <a:endParaRPr lang="en-US"/>
          </a:p>
        </p:txBody>
      </p:sp>
      <p:grpSp>
        <p:nvGrpSpPr>
          <p:cNvPr id="2" name="Group 61"/>
          <p:cNvGrpSpPr>
            <a:grpSpLocks/>
          </p:cNvGrpSpPr>
          <p:nvPr/>
        </p:nvGrpSpPr>
        <p:grpSpPr bwMode="auto">
          <a:xfrm>
            <a:off x="3690770" y="5904875"/>
            <a:ext cx="258763" cy="419725"/>
            <a:chOff x="2976" y="1433"/>
            <a:chExt cx="912" cy="1495"/>
          </a:xfrm>
        </p:grpSpPr>
        <p:sp>
          <p:nvSpPr>
            <p:cNvPr id="81" name="AutoShape 62" descr="Dark vertical"/>
            <p:cNvSpPr>
              <a:spLocks noChangeArrowheads="1"/>
            </p:cNvSpPr>
            <p:nvPr/>
          </p:nvSpPr>
          <p:spPr bwMode="auto">
            <a:xfrm rot="10800000">
              <a:off x="2976" y="1433"/>
              <a:ext cx="912" cy="834"/>
            </a:xfrm>
            <a:prstGeom prst="triangle">
              <a:avLst>
                <a:gd name="adj" fmla="val 50000"/>
              </a:avLst>
            </a:prstGeom>
            <a:pattFill prst="dkVert">
              <a:fgClr>
                <a:schemeClr val="tx1"/>
              </a:fgClr>
              <a:bgClr>
                <a:schemeClr val="bg2"/>
              </a:bgClr>
            </a:pattFill>
            <a:ln w="38100" algn="ctr">
              <a:noFill/>
              <a:miter lim="800000"/>
              <a:headEnd/>
              <a:tailEnd type="none" w="lg" len="lg"/>
            </a:ln>
            <a:effectLst/>
          </p:spPr>
          <p:txBody>
            <a:bodyPr anchor="ctr">
              <a:spAutoFit/>
            </a:bodyPr>
            <a:lstStyle/>
            <a:p>
              <a:endParaRPr lang="en-US"/>
            </a:p>
          </p:txBody>
        </p:sp>
        <p:sp>
          <p:nvSpPr>
            <p:cNvPr id="84" name="AutoShape 63" descr="Dark vertical"/>
            <p:cNvSpPr>
              <a:spLocks noChangeArrowheads="1"/>
            </p:cNvSpPr>
            <p:nvPr/>
          </p:nvSpPr>
          <p:spPr bwMode="auto">
            <a:xfrm rot="17803396" flipH="1">
              <a:off x="2644" y="2160"/>
              <a:ext cx="1275" cy="262"/>
            </a:xfrm>
            <a:prstGeom prst="parallelogram">
              <a:avLst>
                <a:gd name="adj" fmla="val 33502"/>
              </a:avLst>
            </a:prstGeom>
            <a:pattFill prst="dkVert">
              <a:fgClr>
                <a:schemeClr val="tx1"/>
              </a:fgClr>
              <a:bgClr>
                <a:schemeClr val="bg2"/>
              </a:bgClr>
            </a:pattFill>
            <a:ln w="38100" algn="ctr">
              <a:noFill/>
              <a:miter lim="800000"/>
              <a:headEnd/>
              <a:tailEnd type="none" w="lg" len="lg"/>
            </a:ln>
            <a:effectLst/>
          </p:spPr>
          <p:txBody>
            <a:bodyPr anchor="ctr">
              <a:spAutoFit/>
            </a:bodyPr>
            <a:lstStyle/>
            <a:p>
              <a:endParaRPr lang="en-US"/>
            </a:p>
          </p:txBody>
        </p:sp>
        <p:sp>
          <p:nvSpPr>
            <p:cNvPr id="85" name="AutoShape 64" descr="Dark vertical"/>
            <p:cNvSpPr>
              <a:spLocks noChangeArrowheads="1"/>
            </p:cNvSpPr>
            <p:nvPr/>
          </p:nvSpPr>
          <p:spPr bwMode="auto">
            <a:xfrm rot="3796604">
              <a:off x="2950" y="2160"/>
              <a:ext cx="1275" cy="262"/>
            </a:xfrm>
            <a:prstGeom prst="parallelogram">
              <a:avLst>
                <a:gd name="adj" fmla="val 33502"/>
              </a:avLst>
            </a:prstGeom>
            <a:pattFill prst="dkVert">
              <a:fgClr>
                <a:schemeClr val="tx1"/>
              </a:fgClr>
              <a:bgClr>
                <a:schemeClr val="bg2"/>
              </a:bgClr>
            </a:pattFill>
            <a:ln w="38100" algn="ctr">
              <a:noFill/>
              <a:miter lim="800000"/>
              <a:headEnd/>
              <a:tailEnd type="none" w="lg" len="lg"/>
            </a:ln>
            <a:effectLst/>
          </p:spPr>
          <p:txBody>
            <a:bodyPr anchor="ctr">
              <a:spAutoFit/>
            </a:bodyPr>
            <a:lstStyle/>
            <a:p>
              <a:endParaRPr lang="en-US"/>
            </a:p>
          </p:txBody>
        </p:sp>
      </p:grpSp>
      <p:grpSp>
        <p:nvGrpSpPr>
          <p:cNvPr id="58" name="Group 57"/>
          <p:cNvGrpSpPr/>
          <p:nvPr/>
        </p:nvGrpSpPr>
        <p:grpSpPr>
          <a:xfrm>
            <a:off x="1600200" y="5638800"/>
            <a:ext cx="2000924" cy="770027"/>
            <a:chOff x="1414630" y="5879068"/>
            <a:chExt cx="2000924" cy="770027"/>
          </a:xfrm>
        </p:grpSpPr>
        <p:sp>
          <p:nvSpPr>
            <p:cNvPr id="87" name="Text Box 23"/>
            <p:cNvSpPr txBox="1">
              <a:spLocks noChangeArrowheads="1"/>
            </p:cNvSpPr>
            <p:nvPr/>
          </p:nvSpPr>
          <p:spPr bwMode="auto">
            <a:xfrm>
              <a:off x="1414630" y="5910431"/>
              <a:ext cx="1676400" cy="738664"/>
            </a:xfrm>
            <a:prstGeom prst="rect">
              <a:avLst/>
            </a:prstGeom>
            <a:noFill/>
            <a:ln w="19050" algn="ctr">
              <a:noFill/>
              <a:miter lim="800000"/>
              <a:headEnd/>
              <a:tailEnd type="none" w="lg" len="lg"/>
            </a:ln>
            <a:effectLst/>
          </p:spPr>
          <p:txBody>
            <a:bodyPr wrap="square">
              <a:spAutoFit/>
            </a:bodyPr>
            <a:lstStyle/>
            <a:p>
              <a:pPr algn="ctr"/>
              <a:r>
                <a:rPr lang="en-US" sz="1400" i="1" dirty="0" smtClean="0">
                  <a:latin typeface="Calibri" pitchFamily="34" charset="0"/>
                </a:rPr>
                <a:t>2) Select an identity that matches those requirements</a:t>
              </a:r>
              <a:endParaRPr lang="en-US" sz="1400" i="1" dirty="0">
                <a:latin typeface="Calibri" pitchFamily="34" charset="0"/>
              </a:endParaRPr>
            </a:p>
          </p:txBody>
        </p:sp>
        <p:sp>
          <p:nvSpPr>
            <p:cNvPr id="88" name="Freeform 87"/>
            <p:cNvSpPr/>
            <p:nvPr/>
          </p:nvSpPr>
          <p:spPr>
            <a:xfrm>
              <a:off x="3124200" y="5879068"/>
              <a:ext cx="291354" cy="533400"/>
            </a:xfrm>
            <a:custGeom>
              <a:avLst/>
              <a:gdLst>
                <a:gd name="connsiteX0" fmla="*/ 291354 w 291354"/>
                <a:gd name="connsiteY0" fmla="*/ 645459 h 645459"/>
                <a:gd name="connsiteX1" fmla="*/ 22412 w 291354"/>
                <a:gd name="connsiteY1" fmla="*/ 367553 h 645459"/>
                <a:gd name="connsiteX2" fmla="*/ 156883 w 291354"/>
                <a:gd name="connsiteY2" fmla="*/ 0 h 645459"/>
              </a:gdLst>
              <a:ahLst/>
              <a:cxnLst>
                <a:cxn ang="0">
                  <a:pos x="connsiteX0" y="connsiteY0"/>
                </a:cxn>
                <a:cxn ang="0">
                  <a:pos x="connsiteX1" y="connsiteY1"/>
                </a:cxn>
                <a:cxn ang="0">
                  <a:pos x="connsiteX2" y="connsiteY2"/>
                </a:cxn>
              </a:cxnLst>
              <a:rect l="l" t="t" r="r" b="b"/>
              <a:pathLst>
                <a:path w="291354" h="645459">
                  <a:moveTo>
                    <a:pt x="291354" y="645459"/>
                  </a:moveTo>
                  <a:cubicBezTo>
                    <a:pt x="168089" y="560294"/>
                    <a:pt x="44824" y="475129"/>
                    <a:pt x="22412" y="367553"/>
                  </a:cubicBezTo>
                  <a:cubicBezTo>
                    <a:pt x="0" y="259977"/>
                    <a:pt x="78441" y="129988"/>
                    <a:pt x="156883" y="0"/>
                  </a:cubicBezTo>
                </a:path>
              </a:pathLst>
            </a:custGeom>
            <a:noFill/>
            <a:ln w="19050" cap="flat" cmpd="sng">
              <a:solidFill>
                <a:schemeClr val="tx1"/>
              </a:solidFill>
              <a:prstDash val="solid"/>
              <a:round/>
              <a:headEnd type="none" w="lg" len="lg"/>
              <a:tailEnd type="stealth" w="lg" len="lg"/>
            </a:ln>
            <a:effectLst/>
          </p:spPr>
          <p:txBody>
            <a:bodyPr wrap="none" anchor="ctr">
              <a:noAutofit/>
            </a:bodyPr>
            <a:lstStyle/>
            <a:p>
              <a:pPr algn="ctr"/>
              <a:endParaRPr lang="en-US">
                <a:latin typeface="Arial" charset="0"/>
              </a:endParaRPr>
            </a:p>
          </p:txBody>
        </p:sp>
      </p:grpSp>
      <p:sp>
        <p:nvSpPr>
          <p:cNvPr id="70" name="Rectangle 69"/>
          <p:cNvSpPr/>
          <p:nvPr/>
        </p:nvSpPr>
        <p:spPr>
          <a:xfrm>
            <a:off x="2743200" y="1555875"/>
            <a:ext cx="990600" cy="1295400"/>
          </a:xfrm>
          <a:prstGeom prst="rect">
            <a:avLst/>
          </a:prstGeom>
          <a:ln>
            <a:tailEnd type="stealth" w="lg" len="lg"/>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89" name="Text Box 16"/>
          <p:cNvSpPr txBox="1">
            <a:spLocks noChangeArrowheads="1"/>
          </p:cNvSpPr>
          <p:nvPr/>
        </p:nvSpPr>
        <p:spPr bwMode="auto">
          <a:xfrm>
            <a:off x="2667000" y="1600200"/>
            <a:ext cx="1143000" cy="369332"/>
          </a:xfrm>
          <a:prstGeom prst="rect">
            <a:avLst/>
          </a:prstGeom>
          <a:noFill/>
          <a:ln w="19050" algn="ctr">
            <a:noFill/>
            <a:miter lim="800000"/>
            <a:headEnd/>
            <a:tailEnd type="none" w="lg" len="lg"/>
          </a:ln>
          <a:effectLst/>
        </p:spPr>
        <p:txBody>
          <a:bodyPr wrap="square">
            <a:spAutoFit/>
          </a:bodyPr>
          <a:lstStyle/>
          <a:p>
            <a:pPr algn="ctr"/>
            <a:r>
              <a:rPr lang="en-US" b="1" dirty="0" smtClean="0">
                <a:latin typeface="Calibri" pitchFamily="34" charset="0"/>
              </a:rPr>
              <a:t>AD FS 2.0</a:t>
            </a:r>
            <a:endParaRPr lang="en-US" sz="1800" b="1" dirty="0">
              <a:latin typeface="Calibri" pitchFamily="34" charset="0"/>
            </a:endParaRPr>
          </a:p>
        </p:txBody>
      </p:sp>
      <p:sp>
        <p:nvSpPr>
          <p:cNvPr id="90" name="Isosceles Triangle 50"/>
          <p:cNvSpPr>
            <a:spLocks noChangeArrowheads="1"/>
          </p:cNvSpPr>
          <p:nvPr/>
        </p:nvSpPr>
        <p:spPr bwMode="auto">
          <a:xfrm>
            <a:off x="1219200" y="2133600"/>
            <a:ext cx="1061358" cy="685800"/>
          </a:xfrm>
          <a:prstGeom prst="triangle">
            <a:avLst>
              <a:gd name="adj" fmla="val 52088"/>
            </a:avLst>
          </a:prstGeom>
          <a:gradFill rotWithShape="1">
            <a:gsLst>
              <a:gs pos="0">
                <a:srgbClr val="FFC000"/>
              </a:gs>
              <a:gs pos="100000">
                <a:srgbClr val="FF0000"/>
              </a:gs>
            </a:gsLst>
            <a:lin ang="2700000"/>
          </a:gradFill>
          <a:ln w="19050" algn="ctr">
            <a:noFill/>
            <a:round/>
            <a:headEnd/>
            <a:tailEnd type="stealth" w="lg" len="lg"/>
          </a:ln>
          <a:effectLst>
            <a:outerShdw blurRad="50800" dist="38100" dir="2700000" algn="tl" rotWithShape="0">
              <a:prstClr val="black">
                <a:alpha val="40000"/>
              </a:prstClr>
            </a:outerShdw>
          </a:effectLst>
          <a:scene3d>
            <a:camera prst="orthographicFront"/>
            <a:lightRig rig="threePt" dir="t"/>
          </a:scene3d>
          <a:sp3d>
            <a:bevelT w="152400" h="50800" prst="softRound"/>
          </a:sp3d>
        </p:spPr>
        <p:txBody>
          <a:bodyPr wrap="square" anchor="ctr">
            <a:noAutofit/>
          </a:bodyPr>
          <a:lstStyle/>
          <a:p>
            <a:pPr algn="ctr"/>
            <a:endParaRPr lang="en-US" sz="5200" dirty="0"/>
          </a:p>
        </p:txBody>
      </p:sp>
      <p:grpSp>
        <p:nvGrpSpPr>
          <p:cNvPr id="4" name="Group 51"/>
          <p:cNvGrpSpPr/>
          <p:nvPr/>
        </p:nvGrpSpPr>
        <p:grpSpPr>
          <a:xfrm>
            <a:off x="1542215" y="2280557"/>
            <a:ext cx="461316" cy="431788"/>
            <a:chOff x="4343400" y="301242"/>
            <a:chExt cx="837965" cy="738857"/>
          </a:xfrm>
        </p:grpSpPr>
        <p:sp>
          <p:nvSpPr>
            <p:cNvPr id="105" name="Line 7"/>
            <p:cNvSpPr>
              <a:spLocks noChangeShapeType="1"/>
            </p:cNvSpPr>
            <p:nvPr/>
          </p:nvSpPr>
          <p:spPr bwMode="auto">
            <a:xfrm>
              <a:off x="4770807" y="377442"/>
              <a:ext cx="236309" cy="287901"/>
            </a:xfrm>
            <a:prstGeom prst="line">
              <a:avLst/>
            </a:prstGeom>
            <a:noFill/>
            <a:ln w="25400">
              <a:solidFill>
                <a:schemeClr val="tx1"/>
              </a:solidFill>
              <a:round/>
              <a:headEnd type="none" w="sm" len="sm"/>
              <a:tailEnd type="none" w="sm" len="sm"/>
            </a:ln>
            <a:effectLst/>
          </p:spPr>
          <p:txBody>
            <a:bodyPr wrap="none" anchor="ctr"/>
            <a:lstStyle/>
            <a:p>
              <a:pPr algn="ctr"/>
              <a:endParaRPr lang="en-US" sz="1000"/>
            </a:p>
          </p:txBody>
        </p:sp>
        <p:sp>
          <p:nvSpPr>
            <p:cNvPr id="106" name="Line 11"/>
            <p:cNvSpPr>
              <a:spLocks noChangeShapeType="1"/>
            </p:cNvSpPr>
            <p:nvPr/>
          </p:nvSpPr>
          <p:spPr bwMode="auto">
            <a:xfrm>
              <a:off x="4534257" y="674290"/>
              <a:ext cx="152400" cy="304800"/>
            </a:xfrm>
            <a:prstGeom prst="line">
              <a:avLst/>
            </a:prstGeom>
            <a:noFill/>
            <a:ln w="25400">
              <a:solidFill>
                <a:schemeClr val="tx1"/>
              </a:solidFill>
              <a:round/>
              <a:headEnd type="none" w="sm" len="sm"/>
              <a:tailEnd type="none" w="sm" len="sm"/>
            </a:ln>
            <a:effectLst/>
          </p:spPr>
          <p:txBody>
            <a:bodyPr wrap="none" anchor="ctr"/>
            <a:lstStyle/>
            <a:p>
              <a:pPr algn="ctr"/>
              <a:endParaRPr lang="en-US" sz="1000"/>
            </a:p>
          </p:txBody>
        </p:sp>
        <p:sp>
          <p:nvSpPr>
            <p:cNvPr id="107" name="Line 24"/>
            <p:cNvSpPr>
              <a:spLocks noChangeShapeType="1"/>
            </p:cNvSpPr>
            <p:nvPr/>
          </p:nvSpPr>
          <p:spPr bwMode="auto">
            <a:xfrm flipH="1">
              <a:off x="4530345" y="377442"/>
              <a:ext cx="240462" cy="291459"/>
            </a:xfrm>
            <a:prstGeom prst="line">
              <a:avLst/>
            </a:prstGeom>
            <a:noFill/>
            <a:ln w="25400">
              <a:solidFill>
                <a:schemeClr val="tx1"/>
              </a:solidFill>
              <a:round/>
              <a:headEnd type="none" w="sm" len="sm"/>
              <a:tailEnd type="none" w="sm" len="sm"/>
            </a:ln>
            <a:effectLst/>
          </p:spPr>
          <p:txBody>
            <a:bodyPr wrap="none" anchor="ctr"/>
            <a:lstStyle/>
            <a:p>
              <a:pPr algn="ctr"/>
              <a:endParaRPr lang="en-US" sz="1000"/>
            </a:p>
          </p:txBody>
        </p:sp>
        <p:sp>
          <p:nvSpPr>
            <p:cNvPr id="108" name="Rectangle 107"/>
            <p:cNvSpPr>
              <a:spLocks noChangeArrowheads="1"/>
            </p:cNvSpPr>
            <p:nvPr/>
          </p:nvSpPr>
          <p:spPr bwMode="auto">
            <a:xfrm>
              <a:off x="4705281" y="301242"/>
              <a:ext cx="136497" cy="136497"/>
            </a:xfrm>
            <a:prstGeom prst="rect">
              <a:avLst/>
            </a:prstGeom>
            <a:gradFill rotWithShape="0">
              <a:gsLst>
                <a:gs pos="0">
                  <a:schemeClr val="hlink"/>
                </a:gs>
                <a:gs pos="100000">
                  <a:schemeClr val="hlink">
                    <a:gamma/>
                    <a:shade val="69804"/>
                    <a:invGamma/>
                  </a:schemeClr>
                </a:gs>
              </a:gsLst>
              <a:path path="shape">
                <a:fillToRect l="50000" t="50000" r="50000" b="50000"/>
              </a:path>
            </a:gra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endParaRPr lang="en-US" sz="1000"/>
            </a:p>
          </p:txBody>
        </p:sp>
        <p:sp>
          <p:nvSpPr>
            <p:cNvPr id="112" name="Line 34"/>
            <p:cNvSpPr>
              <a:spLocks noChangeShapeType="1"/>
            </p:cNvSpPr>
            <p:nvPr/>
          </p:nvSpPr>
          <p:spPr bwMode="auto">
            <a:xfrm flipH="1">
              <a:off x="4381856" y="674290"/>
              <a:ext cx="152400" cy="304800"/>
            </a:xfrm>
            <a:prstGeom prst="line">
              <a:avLst/>
            </a:prstGeom>
            <a:noFill/>
            <a:ln w="25400">
              <a:solidFill>
                <a:schemeClr val="tx1"/>
              </a:solidFill>
              <a:round/>
              <a:headEnd type="none" w="sm" len="sm"/>
              <a:tailEnd type="none" w="sm" len="sm"/>
            </a:ln>
            <a:effectLst/>
          </p:spPr>
          <p:txBody>
            <a:bodyPr wrap="none" anchor="ctr"/>
            <a:lstStyle/>
            <a:p>
              <a:pPr algn="ctr"/>
              <a:endParaRPr lang="en-US" sz="1000"/>
            </a:p>
          </p:txBody>
        </p:sp>
        <p:sp>
          <p:nvSpPr>
            <p:cNvPr id="115" name="Rectangle 114"/>
            <p:cNvSpPr>
              <a:spLocks noChangeArrowheads="1"/>
            </p:cNvSpPr>
            <p:nvPr/>
          </p:nvSpPr>
          <p:spPr bwMode="auto">
            <a:xfrm>
              <a:off x="4466007" y="606042"/>
              <a:ext cx="136497" cy="136497"/>
            </a:xfrm>
            <a:prstGeom prst="rect">
              <a:avLst/>
            </a:prstGeom>
            <a:gradFill rotWithShape="0">
              <a:gsLst>
                <a:gs pos="0">
                  <a:schemeClr val="hlink"/>
                </a:gs>
                <a:gs pos="100000">
                  <a:schemeClr val="hlink">
                    <a:gamma/>
                    <a:shade val="69804"/>
                    <a:invGamma/>
                  </a:schemeClr>
                </a:gs>
              </a:gsLst>
              <a:path path="shape">
                <a:fillToRect l="50000" t="50000" r="50000" b="50000"/>
              </a:path>
            </a:gra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endParaRPr lang="en-US" sz="1000"/>
            </a:p>
          </p:txBody>
        </p:sp>
        <p:sp>
          <p:nvSpPr>
            <p:cNvPr id="116" name="Rectangle 115"/>
            <p:cNvSpPr>
              <a:spLocks noChangeArrowheads="1"/>
            </p:cNvSpPr>
            <p:nvPr/>
          </p:nvSpPr>
          <p:spPr bwMode="auto">
            <a:xfrm>
              <a:off x="4587668" y="902890"/>
              <a:ext cx="136497" cy="136497"/>
            </a:xfrm>
            <a:prstGeom prst="rect">
              <a:avLst/>
            </a:prstGeom>
            <a:gradFill rotWithShape="0">
              <a:gsLst>
                <a:gs pos="0">
                  <a:srgbClr val="E6DCAC"/>
                </a:gs>
                <a:gs pos="12000">
                  <a:srgbClr val="E6D78A"/>
                </a:gs>
                <a:gs pos="30000">
                  <a:srgbClr val="C7AC4C"/>
                </a:gs>
                <a:gs pos="45000">
                  <a:srgbClr val="E6D78A"/>
                </a:gs>
                <a:gs pos="77000">
                  <a:srgbClr val="C7AC4C"/>
                </a:gs>
                <a:gs pos="100000">
                  <a:srgbClr val="E6DCAC"/>
                </a:gs>
              </a:gsLst>
              <a:lin ang="2700000" scaled="1"/>
            </a:gra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endParaRPr lang="en-US" sz="1000"/>
            </a:p>
          </p:txBody>
        </p:sp>
        <p:sp>
          <p:nvSpPr>
            <p:cNvPr id="117" name="Rectangle 116"/>
            <p:cNvSpPr>
              <a:spLocks noChangeArrowheads="1"/>
            </p:cNvSpPr>
            <p:nvPr/>
          </p:nvSpPr>
          <p:spPr bwMode="auto">
            <a:xfrm>
              <a:off x="4343400" y="903602"/>
              <a:ext cx="136497" cy="136497"/>
            </a:xfrm>
            <a:prstGeom prst="rect">
              <a:avLst/>
            </a:prstGeom>
            <a:gradFill rotWithShape="0">
              <a:gsLst>
                <a:gs pos="0">
                  <a:srgbClr val="E6DCAC"/>
                </a:gs>
                <a:gs pos="12000">
                  <a:srgbClr val="E6D78A"/>
                </a:gs>
                <a:gs pos="30000">
                  <a:srgbClr val="C7AC4C"/>
                </a:gs>
                <a:gs pos="45000">
                  <a:srgbClr val="E6D78A"/>
                </a:gs>
                <a:gs pos="77000">
                  <a:srgbClr val="C7AC4C"/>
                </a:gs>
                <a:gs pos="100000">
                  <a:srgbClr val="E6DCAC"/>
                </a:gs>
              </a:gsLst>
              <a:lin ang="2700000" scaled="1"/>
            </a:gra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endParaRPr lang="en-US" sz="1000"/>
            </a:p>
          </p:txBody>
        </p:sp>
        <p:sp>
          <p:nvSpPr>
            <p:cNvPr id="118" name="Line 11"/>
            <p:cNvSpPr>
              <a:spLocks noChangeShapeType="1"/>
            </p:cNvSpPr>
            <p:nvPr/>
          </p:nvSpPr>
          <p:spPr bwMode="auto">
            <a:xfrm>
              <a:off x="4991457" y="674290"/>
              <a:ext cx="152400" cy="304800"/>
            </a:xfrm>
            <a:prstGeom prst="line">
              <a:avLst/>
            </a:prstGeom>
            <a:noFill/>
            <a:ln w="25400">
              <a:solidFill>
                <a:schemeClr val="tx1"/>
              </a:solidFill>
              <a:round/>
              <a:headEnd type="none" w="sm" len="sm"/>
              <a:tailEnd type="none" w="sm" len="sm"/>
            </a:ln>
            <a:effectLst/>
          </p:spPr>
          <p:txBody>
            <a:bodyPr wrap="none" anchor="ctr"/>
            <a:lstStyle/>
            <a:p>
              <a:pPr algn="ctr"/>
              <a:endParaRPr lang="en-US" sz="1000"/>
            </a:p>
          </p:txBody>
        </p:sp>
        <p:sp>
          <p:nvSpPr>
            <p:cNvPr id="119" name="Line 34"/>
            <p:cNvSpPr>
              <a:spLocks noChangeShapeType="1"/>
            </p:cNvSpPr>
            <p:nvPr/>
          </p:nvSpPr>
          <p:spPr bwMode="auto">
            <a:xfrm flipH="1">
              <a:off x="4839056" y="674290"/>
              <a:ext cx="152400" cy="304800"/>
            </a:xfrm>
            <a:prstGeom prst="line">
              <a:avLst/>
            </a:prstGeom>
            <a:noFill/>
            <a:ln w="25400">
              <a:solidFill>
                <a:schemeClr val="tx1"/>
              </a:solidFill>
              <a:round/>
              <a:headEnd type="none" w="sm" len="sm"/>
              <a:tailEnd type="none" w="sm" len="sm"/>
            </a:ln>
            <a:effectLst/>
          </p:spPr>
          <p:txBody>
            <a:bodyPr wrap="none" anchor="ctr"/>
            <a:lstStyle/>
            <a:p>
              <a:pPr algn="ctr"/>
              <a:endParaRPr lang="en-US" sz="1000"/>
            </a:p>
          </p:txBody>
        </p:sp>
        <p:sp>
          <p:nvSpPr>
            <p:cNvPr id="120" name="Rectangle 119"/>
            <p:cNvSpPr>
              <a:spLocks noChangeArrowheads="1"/>
            </p:cNvSpPr>
            <p:nvPr/>
          </p:nvSpPr>
          <p:spPr bwMode="auto">
            <a:xfrm>
              <a:off x="4923207" y="606042"/>
              <a:ext cx="136497" cy="136497"/>
            </a:xfrm>
            <a:prstGeom prst="rect">
              <a:avLst/>
            </a:prstGeom>
            <a:gradFill rotWithShape="0">
              <a:gsLst>
                <a:gs pos="0">
                  <a:schemeClr val="hlink"/>
                </a:gs>
                <a:gs pos="100000">
                  <a:schemeClr val="hlink">
                    <a:gamma/>
                    <a:shade val="69804"/>
                    <a:invGamma/>
                  </a:schemeClr>
                </a:gs>
              </a:gsLst>
              <a:path path="shape">
                <a:fillToRect l="50000" t="50000" r="50000" b="50000"/>
              </a:path>
            </a:gra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endParaRPr lang="en-US" sz="1000"/>
            </a:p>
          </p:txBody>
        </p:sp>
        <p:sp>
          <p:nvSpPr>
            <p:cNvPr id="121" name="Rectangle 120"/>
            <p:cNvSpPr>
              <a:spLocks noChangeArrowheads="1"/>
            </p:cNvSpPr>
            <p:nvPr/>
          </p:nvSpPr>
          <p:spPr bwMode="auto">
            <a:xfrm>
              <a:off x="5044868" y="902890"/>
              <a:ext cx="136497" cy="136497"/>
            </a:xfrm>
            <a:prstGeom prst="rect">
              <a:avLst/>
            </a:prstGeom>
            <a:gradFill rotWithShape="0">
              <a:gsLst>
                <a:gs pos="0">
                  <a:srgbClr val="E6DCAC"/>
                </a:gs>
                <a:gs pos="12000">
                  <a:srgbClr val="E6D78A"/>
                </a:gs>
                <a:gs pos="30000">
                  <a:srgbClr val="C7AC4C"/>
                </a:gs>
                <a:gs pos="45000">
                  <a:srgbClr val="E6D78A"/>
                </a:gs>
                <a:gs pos="77000">
                  <a:srgbClr val="C7AC4C"/>
                </a:gs>
                <a:gs pos="100000">
                  <a:srgbClr val="E6DCAC"/>
                </a:gs>
              </a:gsLst>
              <a:lin ang="2700000" scaled="1"/>
            </a:gra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endParaRPr lang="en-US" sz="1000"/>
            </a:p>
          </p:txBody>
        </p:sp>
        <p:sp>
          <p:nvSpPr>
            <p:cNvPr id="122" name="Rectangle 121"/>
            <p:cNvSpPr>
              <a:spLocks noChangeArrowheads="1"/>
            </p:cNvSpPr>
            <p:nvPr/>
          </p:nvSpPr>
          <p:spPr bwMode="auto">
            <a:xfrm>
              <a:off x="4800600" y="903602"/>
              <a:ext cx="136497" cy="136497"/>
            </a:xfrm>
            <a:prstGeom prst="rect">
              <a:avLst/>
            </a:prstGeom>
            <a:gradFill rotWithShape="0">
              <a:gsLst>
                <a:gs pos="0">
                  <a:srgbClr val="E6DCAC"/>
                </a:gs>
                <a:gs pos="12000">
                  <a:srgbClr val="E6D78A"/>
                </a:gs>
                <a:gs pos="30000">
                  <a:srgbClr val="C7AC4C"/>
                </a:gs>
                <a:gs pos="45000">
                  <a:srgbClr val="E6D78A"/>
                </a:gs>
                <a:gs pos="77000">
                  <a:srgbClr val="C7AC4C"/>
                </a:gs>
                <a:gs pos="100000">
                  <a:srgbClr val="E6DCAC"/>
                </a:gs>
              </a:gsLst>
              <a:lin ang="2700000" scaled="1"/>
            </a:gra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endParaRPr lang="en-US" sz="1000"/>
            </a:p>
          </p:txBody>
        </p:sp>
      </p:grpSp>
      <p:sp>
        <p:nvSpPr>
          <p:cNvPr id="123" name="Freeform 122"/>
          <p:cNvSpPr/>
          <p:nvPr/>
        </p:nvSpPr>
        <p:spPr>
          <a:xfrm flipH="1">
            <a:off x="1992086" y="2427514"/>
            <a:ext cx="827314" cy="87085"/>
          </a:xfrm>
          <a:custGeom>
            <a:avLst/>
            <a:gdLst>
              <a:gd name="connsiteX0" fmla="*/ 0 w 770965"/>
              <a:gd name="connsiteY0" fmla="*/ 222623 h 222623"/>
              <a:gd name="connsiteX1" fmla="*/ 394447 w 770965"/>
              <a:gd name="connsiteY1" fmla="*/ 7470 h 222623"/>
              <a:gd name="connsiteX2" fmla="*/ 770965 w 770965"/>
              <a:gd name="connsiteY2" fmla="*/ 177800 h 222623"/>
            </a:gdLst>
            <a:ahLst/>
            <a:cxnLst>
              <a:cxn ang="0">
                <a:pos x="connsiteX0" y="connsiteY0"/>
              </a:cxn>
              <a:cxn ang="0">
                <a:pos x="connsiteX1" y="connsiteY1"/>
              </a:cxn>
              <a:cxn ang="0">
                <a:pos x="connsiteX2" y="connsiteY2"/>
              </a:cxn>
            </a:cxnLst>
            <a:rect l="l" t="t" r="r" b="b"/>
            <a:pathLst>
              <a:path w="770965" h="222623">
                <a:moveTo>
                  <a:pt x="0" y="222623"/>
                </a:moveTo>
                <a:cubicBezTo>
                  <a:pt x="132976" y="118781"/>
                  <a:pt x="265953" y="14940"/>
                  <a:pt x="394447" y="7470"/>
                </a:cubicBezTo>
                <a:cubicBezTo>
                  <a:pt x="522941" y="0"/>
                  <a:pt x="646953" y="88900"/>
                  <a:pt x="770965" y="177800"/>
                </a:cubicBezTo>
              </a:path>
            </a:pathLst>
          </a:custGeom>
          <a:ln w="15875">
            <a:solidFill>
              <a:schemeClr val="tx1"/>
            </a:solidFill>
            <a:prstDash val="sysDash"/>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4" name="Text Box 16"/>
          <p:cNvSpPr txBox="1">
            <a:spLocks noChangeArrowheads="1"/>
          </p:cNvSpPr>
          <p:nvPr/>
        </p:nvSpPr>
        <p:spPr bwMode="auto">
          <a:xfrm>
            <a:off x="914400" y="1524000"/>
            <a:ext cx="1752600" cy="646331"/>
          </a:xfrm>
          <a:prstGeom prst="rect">
            <a:avLst/>
          </a:prstGeom>
          <a:noFill/>
          <a:ln w="19050" algn="ctr">
            <a:noFill/>
            <a:miter lim="800000"/>
            <a:headEnd/>
            <a:tailEnd type="none" w="lg" len="lg"/>
          </a:ln>
          <a:effectLst/>
        </p:spPr>
        <p:txBody>
          <a:bodyPr wrap="square">
            <a:spAutoFit/>
          </a:bodyPr>
          <a:lstStyle/>
          <a:p>
            <a:pPr algn="ctr"/>
            <a:r>
              <a:rPr lang="en-US" sz="1800" b="1" dirty="0" smtClean="0">
                <a:latin typeface="Calibri" pitchFamily="34" charset="0"/>
              </a:rPr>
              <a:t>Active Directory Domain Services</a:t>
            </a:r>
            <a:endParaRPr lang="en-US" sz="1800" b="1" dirty="0">
              <a:latin typeface="Calibri" pitchFamily="34" charset="0"/>
            </a:endParaRPr>
          </a:p>
        </p:txBody>
      </p:sp>
      <p:grpSp>
        <p:nvGrpSpPr>
          <p:cNvPr id="57" name="Group 56"/>
          <p:cNvGrpSpPr/>
          <p:nvPr/>
        </p:nvGrpSpPr>
        <p:grpSpPr>
          <a:xfrm>
            <a:off x="4728883" y="2743200"/>
            <a:ext cx="2433917" cy="2859107"/>
            <a:chOff x="4728883" y="2743200"/>
            <a:chExt cx="2433917" cy="2859107"/>
          </a:xfrm>
        </p:grpSpPr>
        <p:sp>
          <p:nvSpPr>
            <p:cNvPr id="114" name="Freeform 113"/>
            <p:cNvSpPr/>
            <p:nvPr/>
          </p:nvSpPr>
          <p:spPr>
            <a:xfrm>
              <a:off x="4728883" y="2743200"/>
              <a:ext cx="2433917" cy="2536017"/>
            </a:xfrm>
            <a:custGeom>
              <a:avLst/>
              <a:gdLst>
                <a:gd name="connsiteX0" fmla="*/ 0 w 2850777"/>
                <a:gd name="connsiteY0" fmla="*/ 1712259 h 2033494"/>
                <a:gd name="connsiteX1" fmla="*/ 1667436 w 2850777"/>
                <a:gd name="connsiteY1" fmla="*/ 1748118 h 2033494"/>
                <a:gd name="connsiteX2" fmla="*/ 2850777 w 2850777"/>
                <a:gd name="connsiteY2" fmla="*/ 0 h 2033494"/>
              </a:gdLst>
              <a:ahLst/>
              <a:cxnLst>
                <a:cxn ang="0">
                  <a:pos x="connsiteX0" y="connsiteY0"/>
                </a:cxn>
                <a:cxn ang="0">
                  <a:pos x="connsiteX1" y="connsiteY1"/>
                </a:cxn>
                <a:cxn ang="0">
                  <a:pos x="connsiteX2" y="connsiteY2"/>
                </a:cxn>
              </a:cxnLst>
              <a:rect l="l" t="t" r="r" b="b"/>
              <a:pathLst>
                <a:path w="2850777" h="2033494">
                  <a:moveTo>
                    <a:pt x="0" y="1712259"/>
                  </a:moveTo>
                  <a:cubicBezTo>
                    <a:pt x="596153" y="1872876"/>
                    <a:pt x="1192307" y="2033494"/>
                    <a:pt x="1667436" y="1748118"/>
                  </a:cubicBezTo>
                  <a:cubicBezTo>
                    <a:pt x="2142565" y="1462742"/>
                    <a:pt x="2496671" y="731371"/>
                    <a:pt x="2850777" y="0"/>
                  </a:cubicBezTo>
                </a:path>
              </a:pathLst>
            </a:custGeom>
            <a:noFill/>
            <a:ln w="19050" cap="flat" cmpd="sng">
              <a:solidFill>
                <a:schemeClr val="tx1"/>
              </a:solidFill>
              <a:prstDash val="solid"/>
              <a:round/>
              <a:headEnd type="none" w="lg" len="lg"/>
              <a:tailEnd type="stealth" w="lg" len="lg"/>
            </a:ln>
            <a:effectLst/>
          </p:spPr>
          <p:txBody>
            <a:bodyPr wrap="none" anchor="ctr">
              <a:noAutofit/>
            </a:bodyPr>
            <a:lstStyle/>
            <a:p>
              <a:pPr algn="ctr"/>
              <a:endParaRPr lang="en-US">
                <a:latin typeface="Arial" charset="0"/>
              </a:endParaRPr>
            </a:p>
          </p:txBody>
        </p:sp>
        <p:sp useBgFill="1">
          <p:nvSpPr>
            <p:cNvPr id="71" name="Text Box 25"/>
            <p:cNvSpPr txBox="1">
              <a:spLocks noChangeArrowheads="1"/>
            </p:cNvSpPr>
            <p:nvPr/>
          </p:nvSpPr>
          <p:spPr bwMode="auto">
            <a:xfrm>
              <a:off x="5486400" y="4648200"/>
              <a:ext cx="1447800" cy="954107"/>
            </a:xfrm>
            <a:prstGeom prst="rect">
              <a:avLst/>
            </a:prstGeom>
            <a:ln w="19050" algn="ctr">
              <a:noFill/>
              <a:miter lim="800000"/>
              <a:headEnd/>
              <a:tailEnd type="none" w="lg" len="lg"/>
            </a:ln>
            <a:effectLst/>
          </p:spPr>
          <p:txBody>
            <a:bodyPr wrap="square">
              <a:spAutoFit/>
            </a:bodyPr>
            <a:lstStyle/>
            <a:p>
              <a:pPr algn="ctr"/>
              <a:r>
                <a:rPr lang="en-US" sz="1400" i="1" dirty="0">
                  <a:latin typeface="Calibri" pitchFamily="34" charset="0"/>
                </a:rPr>
                <a:t>1) </a:t>
              </a:r>
              <a:r>
                <a:rPr lang="en-US" sz="1400" i="1" dirty="0" smtClean="0">
                  <a:latin typeface="Calibri" pitchFamily="34" charset="0"/>
                </a:rPr>
                <a:t>Access application and learn token requirements</a:t>
              </a:r>
              <a:endParaRPr lang="en-US" sz="1400" i="1" dirty="0">
                <a:latin typeface="Calibri" pitchFamily="34" charset="0"/>
              </a:endParaRPr>
            </a:p>
          </p:txBody>
        </p:sp>
      </p:grpSp>
      <p:grpSp>
        <p:nvGrpSpPr>
          <p:cNvPr id="61" name="Group 60"/>
          <p:cNvGrpSpPr/>
          <p:nvPr/>
        </p:nvGrpSpPr>
        <p:grpSpPr>
          <a:xfrm>
            <a:off x="5638800" y="1251075"/>
            <a:ext cx="1885951" cy="803521"/>
            <a:chOff x="5638800" y="1251075"/>
            <a:chExt cx="1885951" cy="803521"/>
          </a:xfrm>
        </p:grpSpPr>
        <p:cxnSp>
          <p:nvCxnSpPr>
            <p:cNvPr id="67" name="Straight Connector 66"/>
            <p:cNvCxnSpPr/>
            <p:nvPr/>
          </p:nvCxnSpPr>
          <p:spPr bwMode="auto">
            <a:xfrm rot="16200000" flipV="1">
              <a:off x="6720577" y="1555221"/>
              <a:ext cx="632992" cy="365757"/>
            </a:xfrm>
            <a:prstGeom prst="line">
              <a:avLst/>
            </a:prstGeom>
            <a:noFill/>
            <a:ln w="19050" cap="flat" cmpd="sng" algn="ctr">
              <a:solidFill>
                <a:schemeClr val="tx1"/>
              </a:solidFill>
              <a:prstDash val="sysDot"/>
              <a:round/>
              <a:headEnd type="none" w="med" len="med"/>
              <a:tailEnd type="none" w="lg" len="lg"/>
            </a:ln>
            <a:effectLst/>
          </p:spPr>
        </p:cxnSp>
        <p:cxnSp>
          <p:nvCxnSpPr>
            <p:cNvPr id="73" name="Straight Connector 72"/>
            <p:cNvCxnSpPr/>
            <p:nvPr/>
          </p:nvCxnSpPr>
          <p:spPr bwMode="auto">
            <a:xfrm rot="5400000" flipH="1" flipV="1">
              <a:off x="7073859" y="1568616"/>
              <a:ext cx="452023" cy="426540"/>
            </a:xfrm>
            <a:prstGeom prst="line">
              <a:avLst/>
            </a:prstGeom>
            <a:noFill/>
            <a:ln w="19050" cap="flat" cmpd="sng" algn="ctr">
              <a:solidFill>
                <a:schemeClr val="tx1"/>
              </a:solidFill>
              <a:prstDash val="sysDot"/>
              <a:round/>
              <a:headEnd type="none" w="med" len="med"/>
              <a:tailEnd type="none" w="lg" len="lg"/>
            </a:ln>
            <a:effectLst/>
          </p:spPr>
        </p:cxnSp>
        <p:sp>
          <p:nvSpPr>
            <p:cNvPr id="74" name="Rectangle 73"/>
            <p:cNvSpPr/>
            <p:nvPr/>
          </p:nvSpPr>
          <p:spPr bwMode="auto">
            <a:xfrm>
              <a:off x="6838951" y="1292596"/>
              <a:ext cx="533400" cy="138221"/>
            </a:xfrm>
            <a:prstGeom prst="rect">
              <a:avLst/>
            </a:prstGeom>
            <a:ln>
              <a:headEnd type="none" w="med" len="med"/>
              <a:tailEnd type="stealth" w="lg" len="lg"/>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76" name="Rectangle 75"/>
            <p:cNvSpPr/>
            <p:nvPr/>
          </p:nvSpPr>
          <p:spPr bwMode="auto">
            <a:xfrm>
              <a:off x="6915151" y="1361706"/>
              <a:ext cx="533400" cy="138221"/>
            </a:xfrm>
            <a:prstGeom prst="rect">
              <a:avLst/>
            </a:prstGeom>
            <a:ln>
              <a:headEnd type="none" w="med" len="med"/>
              <a:tailEnd type="stealth" w="lg" len="lg"/>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80" name="Rectangle 79"/>
            <p:cNvSpPr/>
            <p:nvPr/>
          </p:nvSpPr>
          <p:spPr bwMode="auto">
            <a:xfrm>
              <a:off x="6991351" y="1430817"/>
              <a:ext cx="533400" cy="138221"/>
            </a:xfrm>
            <a:prstGeom prst="rect">
              <a:avLst/>
            </a:prstGeom>
            <a:ln>
              <a:headEnd type="none" w="med" len="med"/>
              <a:tailEnd type="stealth" w="lg" len="lg"/>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82" name="Text Box 23"/>
            <p:cNvSpPr txBox="1">
              <a:spLocks noChangeArrowheads="1"/>
            </p:cNvSpPr>
            <p:nvPr/>
          </p:nvSpPr>
          <p:spPr bwMode="auto">
            <a:xfrm>
              <a:off x="5638800" y="1251075"/>
              <a:ext cx="1219200" cy="523220"/>
            </a:xfrm>
            <a:prstGeom prst="rect">
              <a:avLst/>
            </a:prstGeom>
            <a:noFill/>
            <a:ln w="19050" algn="ctr">
              <a:noFill/>
              <a:miter lim="800000"/>
              <a:headEnd/>
              <a:tailEnd type="none" w="lg" len="lg"/>
            </a:ln>
          </p:spPr>
          <p:txBody>
            <a:bodyPr wrap="square">
              <a:spAutoFit/>
            </a:bodyPr>
            <a:lstStyle/>
            <a:p>
              <a:pPr algn="ctr"/>
              <a:r>
                <a:rPr lang="en-US" sz="1400" i="1" dirty="0" smtClean="0"/>
                <a:t> </a:t>
              </a:r>
              <a:r>
                <a:rPr lang="en-US" sz="1400" i="1" dirty="0" smtClean="0">
                  <a:latin typeface="Calibri" pitchFamily="34" charset="0"/>
                </a:rPr>
                <a:t>5) </a:t>
              </a:r>
              <a:r>
                <a:rPr lang="en-US" sz="1400" i="1" dirty="0">
                  <a:latin typeface="Calibri" pitchFamily="34" charset="0"/>
                </a:rPr>
                <a:t>Use claims in token</a:t>
              </a:r>
            </a:p>
          </p:txBody>
        </p:sp>
      </p:grpSp>
      <p:sp>
        <p:nvSpPr>
          <p:cNvPr id="83" name="Oval 32"/>
          <p:cNvSpPr>
            <a:spLocks noChangeArrowheads="1"/>
          </p:cNvSpPr>
          <p:nvPr/>
        </p:nvSpPr>
        <p:spPr bwMode="auto">
          <a:xfrm>
            <a:off x="6172200" y="1784475"/>
            <a:ext cx="1981200" cy="533400"/>
          </a:xfrm>
          <a:prstGeom prst="ellipse">
            <a:avLst/>
          </a:prstGeom>
          <a:ln>
            <a:headEnd/>
            <a:tailEnd type="none" w="lg" len="lg"/>
          </a:ln>
        </p:spPr>
        <p:style>
          <a:lnRef idx="0">
            <a:schemeClr val="accent1"/>
          </a:lnRef>
          <a:fillRef idx="3">
            <a:schemeClr val="accent1"/>
          </a:fillRef>
          <a:effectRef idx="3">
            <a:schemeClr val="accent1"/>
          </a:effectRef>
          <a:fontRef idx="minor">
            <a:schemeClr val="lt1"/>
          </a:fontRef>
        </p:style>
        <p:txBody>
          <a:bodyPr wrap="square" anchor="ctr">
            <a:noAutofit/>
          </a:bodyPr>
          <a:lstStyle/>
          <a:p>
            <a:pPr algn="ctr"/>
            <a:endParaRPr lang="en-US"/>
          </a:p>
        </p:txBody>
      </p:sp>
      <p:sp>
        <p:nvSpPr>
          <p:cNvPr id="86" name="Text Box 15"/>
          <p:cNvSpPr txBox="1">
            <a:spLocks noChangeArrowheads="1"/>
          </p:cNvSpPr>
          <p:nvPr/>
        </p:nvSpPr>
        <p:spPr bwMode="auto">
          <a:xfrm>
            <a:off x="6172200" y="1860675"/>
            <a:ext cx="1981200" cy="369332"/>
          </a:xfrm>
          <a:prstGeom prst="rect">
            <a:avLst/>
          </a:prstGeom>
          <a:noFill/>
          <a:ln w="19050" algn="ctr">
            <a:noFill/>
            <a:miter lim="800000"/>
            <a:headEnd/>
            <a:tailEnd type="none" w="lg" len="lg"/>
          </a:ln>
          <a:effectLst/>
        </p:spPr>
        <p:txBody>
          <a:bodyPr wrap="square">
            <a:spAutoFit/>
          </a:bodyPr>
          <a:lstStyle/>
          <a:p>
            <a:pPr algn="ctr"/>
            <a:r>
              <a:rPr lang="en-US" sz="1800" b="1" dirty="0" smtClean="0">
                <a:latin typeface="Calibri" pitchFamily="34" charset="0"/>
              </a:rPr>
              <a:t>Application</a:t>
            </a:r>
          </a:p>
        </p:txBody>
      </p:sp>
      <p:sp>
        <p:nvSpPr>
          <p:cNvPr id="92" name="Text Box 33"/>
          <p:cNvSpPr txBox="1">
            <a:spLocks noChangeArrowheads="1"/>
          </p:cNvSpPr>
          <p:nvPr/>
        </p:nvSpPr>
        <p:spPr bwMode="auto">
          <a:xfrm>
            <a:off x="6477000" y="2317875"/>
            <a:ext cx="1371600" cy="369332"/>
          </a:xfrm>
          <a:prstGeom prst="rect">
            <a:avLst/>
          </a:prstGeom>
          <a:ln>
            <a:headEnd/>
            <a:tailEnd type="none" w="lg" len="lg"/>
          </a:ln>
        </p:spPr>
        <p:style>
          <a:lnRef idx="0">
            <a:schemeClr val="accent2"/>
          </a:lnRef>
          <a:fillRef idx="3">
            <a:schemeClr val="accent2"/>
          </a:fillRef>
          <a:effectRef idx="3">
            <a:schemeClr val="accent2"/>
          </a:effectRef>
          <a:fontRef idx="minor">
            <a:schemeClr val="lt1"/>
          </a:fontRef>
        </p:style>
        <p:txBody>
          <a:bodyPr wrap="square">
            <a:spAutoFit/>
          </a:bodyPr>
          <a:lstStyle/>
          <a:p>
            <a:pPr algn="ctr"/>
            <a:r>
              <a:rPr lang="en-US" sz="1800" b="1" dirty="0" smtClean="0">
                <a:latin typeface="Calibri" pitchFamily="34" charset="0"/>
              </a:rPr>
              <a:t>WIF</a:t>
            </a:r>
            <a:endParaRPr lang="en-US" b="1" dirty="0">
              <a:solidFill>
                <a:schemeClr val="lt1"/>
              </a:solidFill>
              <a:latin typeface="Calibri" pitchFamily="34" charset="0"/>
            </a:endParaRPr>
          </a:p>
        </p:txBody>
      </p:sp>
      <p:sp>
        <p:nvSpPr>
          <p:cNvPr id="126" name="Rectangle 14"/>
          <p:cNvSpPr>
            <a:spLocks noChangeArrowheads="1"/>
          </p:cNvSpPr>
          <p:nvPr/>
        </p:nvSpPr>
        <p:spPr bwMode="auto">
          <a:xfrm>
            <a:off x="2895600" y="5232457"/>
            <a:ext cx="1600200" cy="406343"/>
          </a:xfrm>
          <a:prstGeom prst="rect">
            <a:avLst/>
          </a:prstGeom>
          <a:ln>
            <a:headEnd/>
            <a:tailEnd type="none" w="lg" len="lg"/>
          </a:ln>
        </p:spPr>
        <p:style>
          <a:lnRef idx="0">
            <a:schemeClr val="accent2"/>
          </a:lnRef>
          <a:fillRef idx="3">
            <a:schemeClr val="accent2"/>
          </a:fillRef>
          <a:effectRef idx="3">
            <a:schemeClr val="accent2"/>
          </a:effectRef>
          <a:fontRef idx="minor">
            <a:schemeClr val="lt1"/>
          </a:fontRef>
        </p:style>
        <p:txBody>
          <a:bodyPr wrap="square" anchor="ctr">
            <a:noAutofit/>
          </a:bodyPr>
          <a:lstStyle/>
          <a:p>
            <a:pPr algn="ctr"/>
            <a:endParaRPr lang="en-US"/>
          </a:p>
        </p:txBody>
      </p:sp>
      <p:sp>
        <p:nvSpPr>
          <p:cNvPr id="127" name="Text Box 33"/>
          <p:cNvSpPr txBox="1">
            <a:spLocks noChangeArrowheads="1"/>
          </p:cNvSpPr>
          <p:nvPr/>
        </p:nvSpPr>
        <p:spPr bwMode="auto">
          <a:xfrm>
            <a:off x="2895600" y="5213475"/>
            <a:ext cx="1524000" cy="369332"/>
          </a:xfrm>
          <a:prstGeom prst="rect">
            <a:avLst/>
          </a:prstGeom>
          <a:noFill/>
          <a:ln w="19050" algn="ctr">
            <a:noFill/>
            <a:miter lim="800000"/>
            <a:headEnd/>
            <a:tailEnd type="none" w="lg" len="lg"/>
          </a:ln>
          <a:effectLst/>
        </p:spPr>
        <p:txBody>
          <a:bodyPr wrap="square">
            <a:spAutoFit/>
          </a:bodyPr>
          <a:lstStyle/>
          <a:p>
            <a:pPr algn="ctr"/>
            <a:r>
              <a:rPr lang="en-US" sz="1800" b="1" dirty="0" smtClean="0">
                <a:latin typeface="Calibri" pitchFamily="34" charset="0"/>
              </a:rPr>
              <a:t>CardSpace 2.0</a:t>
            </a:r>
            <a:endParaRPr lang="en-US" sz="1800" b="1" dirty="0">
              <a:latin typeface="Calibri" pitchFamily="34" charset="0"/>
            </a:endParaRPr>
          </a:p>
        </p:txBody>
      </p:sp>
      <p:grpSp>
        <p:nvGrpSpPr>
          <p:cNvPr id="59" name="Group 58"/>
          <p:cNvGrpSpPr/>
          <p:nvPr/>
        </p:nvGrpSpPr>
        <p:grpSpPr>
          <a:xfrm>
            <a:off x="838200" y="2743201"/>
            <a:ext cx="2438400" cy="2738581"/>
            <a:chOff x="838200" y="2743201"/>
            <a:chExt cx="2438400" cy="2738581"/>
          </a:xfrm>
        </p:grpSpPr>
        <p:sp useBgFill="1">
          <p:nvSpPr>
            <p:cNvPr id="167961" name="Text Box 25"/>
            <p:cNvSpPr txBox="1">
              <a:spLocks noChangeArrowheads="1"/>
            </p:cNvSpPr>
            <p:nvPr/>
          </p:nvSpPr>
          <p:spPr bwMode="auto">
            <a:xfrm>
              <a:off x="838200" y="4527675"/>
              <a:ext cx="1600200" cy="954107"/>
            </a:xfrm>
            <a:prstGeom prst="rect">
              <a:avLst/>
            </a:prstGeom>
            <a:ln w="19050" algn="ctr">
              <a:noFill/>
              <a:miter lim="800000"/>
              <a:headEnd/>
              <a:tailEnd type="none" w="lg" len="lg"/>
            </a:ln>
            <a:effectLst/>
          </p:spPr>
          <p:txBody>
            <a:bodyPr wrap="square">
              <a:spAutoFit/>
            </a:bodyPr>
            <a:lstStyle/>
            <a:p>
              <a:pPr algn="ctr"/>
              <a:r>
                <a:rPr lang="en-US" sz="1400" i="1" dirty="0">
                  <a:latin typeface="Calibri" pitchFamily="34" charset="0"/>
                </a:rPr>
                <a:t>3</a:t>
              </a:r>
              <a:r>
                <a:rPr lang="en-US" sz="1400" i="1" dirty="0" smtClean="0">
                  <a:latin typeface="Calibri" pitchFamily="34" charset="0"/>
                </a:rPr>
                <a:t>) Authenticate user and get token for selected identity</a:t>
              </a:r>
              <a:endParaRPr lang="en-US" sz="1400" i="1" dirty="0">
                <a:latin typeface="Calibri" pitchFamily="34" charset="0"/>
              </a:endParaRPr>
            </a:p>
          </p:txBody>
        </p:sp>
        <p:sp>
          <p:nvSpPr>
            <p:cNvPr id="125" name="Freeform 124"/>
            <p:cNvSpPr/>
            <p:nvPr/>
          </p:nvSpPr>
          <p:spPr>
            <a:xfrm>
              <a:off x="1704788" y="2743201"/>
              <a:ext cx="1571812" cy="2152028"/>
            </a:xfrm>
            <a:custGeom>
              <a:avLst/>
              <a:gdLst>
                <a:gd name="connsiteX0" fmla="*/ 1540436 w 1540436"/>
                <a:gd name="connsiteY0" fmla="*/ 0 h 2115671"/>
                <a:gd name="connsiteX1" fmla="*/ 115047 w 1540436"/>
                <a:gd name="connsiteY1" fmla="*/ 1021977 h 2115671"/>
                <a:gd name="connsiteX2" fmla="*/ 850153 w 1540436"/>
                <a:gd name="connsiteY2" fmla="*/ 2115671 h 2115671"/>
              </a:gdLst>
              <a:ahLst/>
              <a:cxnLst>
                <a:cxn ang="0">
                  <a:pos x="connsiteX0" y="connsiteY0"/>
                </a:cxn>
                <a:cxn ang="0">
                  <a:pos x="connsiteX1" y="connsiteY1"/>
                </a:cxn>
                <a:cxn ang="0">
                  <a:pos x="connsiteX2" y="connsiteY2"/>
                </a:cxn>
              </a:cxnLst>
              <a:rect l="l" t="t" r="r" b="b"/>
              <a:pathLst>
                <a:path w="1540436" h="2115671">
                  <a:moveTo>
                    <a:pt x="1540436" y="0"/>
                  </a:moveTo>
                  <a:cubicBezTo>
                    <a:pt x="885265" y="334682"/>
                    <a:pt x="230094" y="669365"/>
                    <a:pt x="115047" y="1021977"/>
                  </a:cubicBezTo>
                  <a:cubicBezTo>
                    <a:pt x="0" y="1374589"/>
                    <a:pt x="425076" y="1745130"/>
                    <a:pt x="850153" y="2115671"/>
                  </a:cubicBezTo>
                </a:path>
              </a:pathLst>
            </a:custGeom>
            <a:noFill/>
            <a:ln w="19050" cap="flat" cmpd="sng">
              <a:solidFill>
                <a:schemeClr val="tx1"/>
              </a:solidFill>
              <a:prstDash val="solid"/>
              <a:round/>
              <a:headEnd type="none" w="lg" len="lg"/>
              <a:tailEnd type="stealth" w="lg" len="lg"/>
            </a:ln>
            <a:effectLst/>
          </p:spPr>
          <p:txBody>
            <a:bodyPr wrap="none" anchor="ctr">
              <a:noAutofit/>
            </a:bodyPr>
            <a:lstStyle/>
            <a:p>
              <a:pPr algn="ctr"/>
              <a:endParaRPr lang="en-US">
                <a:latin typeface="Arial" charset="0"/>
              </a:endParaRPr>
            </a:p>
          </p:txBody>
        </p:sp>
        <p:sp>
          <p:nvSpPr>
            <p:cNvPr id="95" name="Text Box 30"/>
            <p:cNvSpPr txBox="1">
              <a:spLocks noChangeArrowheads="1"/>
            </p:cNvSpPr>
            <p:nvPr/>
          </p:nvSpPr>
          <p:spPr bwMode="auto">
            <a:xfrm>
              <a:off x="1219200" y="3810000"/>
              <a:ext cx="1066800" cy="369332"/>
            </a:xfrm>
            <a:prstGeom prst="rect">
              <a:avLst/>
            </a:prstGeom>
            <a:ln>
              <a:headEnd/>
              <a:tailEnd type="none" w="lg" len="lg"/>
            </a:ln>
          </p:spPr>
          <p:style>
            <a:lnRef idx="0">
              <a:schemeClr val="accent3"/>
            </a:lnRef>
            <a:fillRef idx="3">
              <a:schemeClr val="accent3"/>
            </a:fillRef>
            <a:effectRef idx="3">
              <a:schemeClr val="accent3"/>
            </a:effectRef>
            <a:fontRef idx="minor">
              <a:schemeClr val="lt1"/>
            </a:fontRef>
          </p:style>
          <p:txBody>
            <a:bodyPr wrap="square">
              <a:spAutoFit/>
            </a:bodyPr>
            <a:lstStyle/>
            <a:p>
              <a:pPr algn="ctr"/>
              <a:r>
                <a:rPr lang="en-US" sz="1800" b="1" dirty="0" smtClean="0">
                  <a:latin typeface="Calibri" pitchFamily="34" charset="0"/>
                </a:rPr>
                <a:t>Token</a:t>
              </a:r>
              <a:endParaRPr lang="en-US" sz="1800" b="1" dirty="0">
                <a:latin typeface="Calibri" pitchFamily="34" charset="0"/>
              </a:endParaRPr>
            </a:p>
          </p:txBody>
        </p:sp>
      </p:grpSp>
      <p:grpSp>
        <p:nvGrpSpPr>
          <p:cNvPr id="60" name="Group 59"/>
          <p:cNvGrpSpPr/>
          <p:nvPr/>
        </p:nvGrpSpPr>
        <p:grpSpPr>
          <a:xfrm>
            <a:off x="4267200" y="2438399"/>
            <a:ext cx="2209800" cy="2429935"/>
            <a:chOff x="4267200" y="2641521"/>
            <a:chExt cx="2209800" cy="2226814"/>
          </a:xfrm>
        </p:grpSpPr>
        <p:sp>
          <p:nvSpPr>
            <p:cNvPr id="113" name="Freeform 112"/>
            <p:cNvSpPr/>
            <p:nvPr/>
          </p:nvSpPr>
          <p:spPr>
            <a:xfrm>
              <a:off x="4724400" y="2667000"/>
              <a:ext cx="1752600" cy="2201335"/>
            </a:xfrm>
            <a:custGeom>
              <a:avLst/>
              <a:gdLst>
                <a:gd name="connsiteX0" fmla="*/ 0 w 1972235"/>
                <a:gd name="connsiteY0" fmla="*/ 1972235 h 1972235"/>
                <a:gd name="connsiteX1" fmla="*/ 385482 w 1972235"/>
                <a:gd name="connsiteY1" fmla="*/ 385482 h 1972235"/>
                <a:gd name="connsiteX2" fmla="*/ 1972235 w 1972235"/>
                <a:gd name="connsiteY2" fmla="*/ 0 h 1972235"/>
              </a:gdLst>
              <a:ahLst/>
              <a:cxnLst>
                <a:cxn ang="0">
                  <a:pos x="connsiteX0" y="connsiteY0"/>
                </a:cxn>
                <a:cxn ang="0">
                  <a:pos x="connsiteX1" y="connsiteY1"/>
                </a:cxn>
                <a:cxn ang="0">
                  <a:pos x="connsiteX2" y="connsiteY2"/>
                </a:cxn>
              </a:cxnLst>
              <a:rect l="l" t="t" r="r" b="b"/>
              <a:pathLst>
                <a:path w="1972235" h="1972235">
                  <a:moveTo>
                    <a:pt x="0" y="1972235"/>
                  </a:moveTo>
                  <a:cubicBezTo>
                    <a:pt x="28388" y="1343211"/>
                    <a:pt x="56776" y="714188"/>
                    <a:pt x="385482" y="385482"/>
                  </a:cubicBezTo>
                  <a:cubicBezTo>
                    <a:pt x="714188" y="56776"/>
                    <a:pt x="1343211" y="28388"/>
                    <a:pt x="1972235" y="0"/>
                  </a:cubicBezTo>
                </a:path>
              </a:pathLst>
            </a:custGeom>
            <a:noFill/>
            <a:ln w="19050" cap="flat" cmpd="sng">
              <a:solidFill>
                <a:schemeClr val="tx1"/>
              </a:solidFill>
              <a:prstDash val="solid"/>
              <a:round/>
              <a:headEnd type="none" w="lg" len="lg"/>
              <a:tailEnd type="stealth" w="lg" len="lg"/>
            </a:ln>
            <a:effectLst/>
          </p:spPr>
          <p:txBody>
            <a:bodyPr wrap="none" anchor="ctr">
              <a:noAutofit/>
            </a:bodyPr>
            <a:lstStyle/>
            <a:p>
              <a:pPr algn="ctr"/>
              <a:endParaRPr lang="en-US">
                <a:latin typeface="Arial" charset="0"/>
              </a:endParaRPr>
            </a:p>
          </p:txBody>
        </p:sp>
        <p:sp>
          <p:nvSpPr>
            <p:cNvPr id="96" name="Text Box 30"/>
            <p:cNvSpPr txBox="1">
              <a:spLocks noChangeArrowheads="1"/>
            </p:cNvSpPr>
            <p:nvPr/>
          </p:nvSpPr>
          <p:spPr bwMode="auto">
            <a:xfrm>
              <a:off x="4267200" y="3733800"/>
              <a:ext cx="1066800" cy="369332"/>
            </a:xfrm>
            <a:prstGeom prst="rect">
              <a:avLst/>
            </a:prstGeom>
            <a:ln>
              <a:headEnd/>
              <a:tailEnd type="none" w="lg" len="lg"/>
            </a:ln>
          </p:spPr>
          <p:style>
            <a:lnRef idx="0">
              <a:schemeClr val="accent3"/>
            </a:lnRef>
            <a:fillRef idx="3">
              <a:schemeClr val="accent3"/>
            </a:fillRef>
            <a:effectRef idx="3">
              <a:schemeClr val="accent3"/>
            </a:effectRef>
            <a:fontRef idx="minor">
              <a:schemeClr val="lt1"/>
            </a:fontRef>
          </p:style>
          <p:txBody>
            <a:bodyPr wrap="square">
              <a:spAutoFit/>
            </a:bodyPr>
            <a:lstStyle/>
            <a:p>
              <a:pPr algn="ctr"/>
              <a:r>
                <a:rPr lang="en-US" sz="1800" b="1" dirty="0" smtClean="0">
                  <a:latin typeface="Calibri" pitchFamily="34" charset="0"/>
                </a:rPr>
                <a:t>Token</a:t>
              </a:r>
              <a:endParaRPr lang="en-US" sz="1800" b="1" dirty="0">
                <a:latin typeface="Calibri" pitchFamily="34" charset="0"/>
              </a:endParaRPr>
            </a:p>
          </p:txBody>
        </p:sp>
        <p:sp useBgFill="1">
          <p:nvSpPr>
            <p:cNvPr id="167959" name="Text Box 23"/>
            <p:cNvSpPr txBox="1">
              <a:spLocks noChangeArrowheads="1"/>
            </p:cNvSpPr>
            <p:nvPr/>
          </p:nvSpPr>
          <p:spPr bwMode="auto">
            <a:xfrm>
              <a:off x="4876800" y="2641521"/>
              <a:ext cx="1066800" cy="523220"/>
            </a:xfrm>
            <a:prstGeom prst="rect">
              <a:avLst/>
            </a:prstGeom>
            <a:ln w="19050" algn="ctr">
              <a:noFill/>
              <a:miter lim="800000"/>
              <a:headEnd/>
              <a:tailEnd type="none" w="lg" len="lg"/>
            </a:ln>
            <a:effectLst/>
          </p:spPr>
          <p:txBody>
            <a:bodyPr wrap="square">
              <a:spAutoFit/>
            </a:bodyPr>
            <a:lstStyle/>
            <a:p>
              <a:pPr algn="ctr"/>
              <a:r>
                <a:rPr lang="en-US" sz="1400" i="1" dirty="0" smtClean="0">
                  <a:latin typeface="Calibri" pitchFamily="34" charset="0"/>
                </a:rPr>
                <a:t>4) Submit token</a:t>
              </a:r>
              <a:endParaRPr lang="en-US" sz="1400" i="1" dirty="0">
                <a:latin typeface="Calibri" pitchFamily="34" charset="0"/>
              </a:endParaRPr>
            </a:p>
          </p:txBody>
        </p:sp>
      </p:grpSp>
      <p:sp>
        <p:nvSpPr>
          <p:cNvPr id="98" name="Title 97"/>
          <p:cNvSpPr>
            <a:spLocks noGrp="1"/>
          </p:cNvSpPr>
          <p:nvPr>
            <p:ph type="title"/>
          </p:nvPr>
        </p:nvSpPr>
        <p:spPr/>
        <p:txBody>
          <a:bodyPr/>
          <a:lstStyle/>
          <a:p>
            <a:r>
              <a:rPr smtClean="0"/>
              <a:t>Allowing Internet Access</a:t>
            </a:r>
            <a:endParaRPr lang="en-US" dirty="0"/>
          </a:p>
        </p:txBody>
      </p:sp>
      <p:sp>
        <p:nvSpPr>
          <p:cNvPr id="72" name="AutoShape 4"/>
          <p:cNvSpPr>
            <a:spLocks noChangeArrowheads="1"/>
          </p:cNvSpPr>
          <p:nvPr/>
        </p:nvSpPr>
        <p:spPr bwMode="auto">
          <a:xfrm>
            <a:off x="2819400" y="2241676"/>
            <a:ext cx="838200" cy="533400"/>
          </a:xfrm>
          <a:prstGeom prst="hexagon">
            <a:avLst>
              <a:gd name="adj" fmla="val 37500"/>
              <a:gd name="vf" fmla="val 115470"/>
            </a:avLst>
          </a:prstGeom>
          <a:ln>
            <a:headEnd/>
            <a:tailEnd type="none" w="lg" len="lg"/>
          </a:ln>
        </p:spPr>
        <p:style>
          <a:lnRef idx="0">
            <a:schemeClr val="accent2"/>
          </a:lnRef>
          <a:fillRef idx="3">
            <a:schemeClr val="accent2"/>
          </a:fillRef>
          <a:effectRef idx="3">
            <a:schemeClr val="accent2"/>
          </a:effectRef>
          <a:fontRef idx="minor">
            <a:schemeClr val="lt1"/>
          </a:fontRef>
        </p:style>
        <p:txBody>
          <a:bodyPr anchor="ctr">
            <a:noAutofit/>
          </a:bodyPr>
          <a:lstStyle/>
          <a:p>
            <a:pPr algn="ctr"/>
            <a:endParaRPr lang="en-US"/>
          </a:p>
        </p:txBody>
      </p:sp>
      <p:sp>
        <p:nvSpPr>
          <p:cNvPr id="79" name="Text Box 16"/>
          <p:cNvSpPr txBox="1">
            <a:spLocks noChangeArrowheads="1"/>
          </p:cNvSpPr>
          <p:nvPr/>
        </p:nvSpPr>
        <p:spPr bwMode="auto">
          <a:xfrm>
            <a:off x="2819400" y="2317875"/>
            <a:ext cx="838200" cy="369332"/>
          </a:xfrm>
          <a:prstGeom prst="rect">
            <a:avLst/>
          </a:prstGeom>
          <a:noFill/>
          <a:ln w="19050" algn="ctr">
            <a:noFill/>
            <a:miter lim="800000"/>
            <a:headEnd/>
            <a:tailEnd type="none" w="lg" len="lg"/>
          </a:ln>
          <a:effectLst/>
        </p:spPr>
        <p:txBody>
          <a:bodyPr wrap="square">
            <a:spAutoFit/>
          </a:bodyPr>
          <a:lstStyle/>
          <a:p>
            <a:pPr algn="ctr"/>
            <a:r>
              <a:rPr lang="en-US" sz="1800" b="1" dirty="0" smtClean="0">
                <a:latin typeface="Calibri" pitchFamily="34" charset="0"/>
              </a:rPr>
              <a:t>STS</a:t>
            </a:r>
            <a:endParaRPr lang="en-US" sz="1800" b="1" dirty="0">
              <a:latin typeface="Calibri" pitchFamily="34" charset="0"/>
            </a:endParaRPr>
          </a:p>
        </p:txBody>
      </p:sp>
      <p:sp>
        <p:nvSpPr>
          <p:cNvPr id="167968" name="Oval 32"/>
          <p:cNvSpPr>
            <a:spLocks noChangeArrowheads="1"/>
          </p:cNvSpPr>
          <p:nvPr/>
        </p:nvSpPr>
        <p:spPr bwMode="auto">
          <a:xfrm>
            <a:off x="2563812" y="4680075"/>
            <a:ext cx="2209800" cy="533400"/>
          </a:xfrm>
          <a:prstGeom prst="ellipse">
            <a:avLst/>
          </a:prstGeom>
          <a:ln>
            <a:headEnd/>
            <a:tailEnd type="none" w="lg" len="lg"/>
          </a:ln>
        </p:spPr>
        <p:style>
          <a:lnRef idx="0">
            <a:schemeClr val="accent6"/>
          </a:lnRef>
          <a:fillRef idx="3">
            <a:schemeClr val="accent6"/>
          </a:fillRef>
          <a:effectRef idx="3">
            <a:schemeClr val="accent6"/>
          </a:effectRef>
          <a:fontRef idx="minor">
            <a:schemeClr val="lt1"/>
          </a:fontRef>
        </p:style>
        <p:txBody>
          <a:bodyPr wrap="square" anchor="ctr">
            <a:noAutofit/>
          </a:bodyPr>
          <a:lstStyle/>
          <a:p>
            <a:pPr algn="ctr"/>
            <a:endParaRPr lang="en-US"/>
          </a:p>
        </p:txBody>
      </p:sp>
      <p:sp>
        <p:nvSpPr>
          <p:cNvPr id="167969" name="Text Box 33"/>
          <p:cNvSpPr txBox="1">
            <a:spLocks noChangeArrowheads="1"/>
          </p:cNvSpPr>
          <p:nvPr/>
        </p:nvSpPr>
        <p:spPr bwMode="auto">
          <a:xfrm>
            <a:off x="2667000" y="4756275"/>
            <a:ext cx="1981200" cy="369332"/>
          </a:xfrm>
          <a:prstGeom prst="rect">
            <a:avLst/>
          </a:prstGeom>
          <a:noFill/>
          <a:ln w="19050" algn="ctr">
            <a:noFill/>
            <a:miter lim="800000"/>
            <a:headEnd/>
            <a:tailEnd type="none" w="lg" len="lg"/>
          </a:ln>
          <a:effectLst/>
        </p:spPr>
        <p:txBody>
          <a:bodyPr wrap="square">
            <a:spAutoFit/>
          </a:bodyPr>
          <a:lstStyle/>
          <a:p>
            <a:pPr algn="ctr"/>
            <a:r>
              <a:rPr lang="en-US" sz="1800" b="1" dirty="0" smtClean="0">
                <a:latin typeface="Calibri" pitchFamily="34" charset="0"/>
              </a:rPr>
              <a:t>Browser or Client</a:t>
            </a:r>
            <a:endParaRPr lang="en-US" sz="1800" b="1" dirty="0">
              <a:latin typeface="Calibri"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wipe(down)">
                                      <p:cBhvr>
                                        <p:cTn id="7" dur="500"/>
                                        <p:tgtEl>
                                          <p:spTgt spid="5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58"/>
                                        </p:tgtEl>
                                        <p:attrNameLst>
                                          <p:attrName>style.visibility</p:attrName>
                                        </p:attrNameLst>
                                      </p:cBhvr>
                                      <p:to>
                                        <p:strVal val="visible"/>
                                      </p:to>
                                    </p:set>
                                    <p:animEffect transition="in" filter="wipe(down)">
                                      <p:cBhvr>
                                        <p:cTn id="12" dur="500"/>
                                        <p:tgtEl>
                                          <p:spTgt spid="5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59"/>
                                        </p:tgtEl>
                                        <p:attrNameLst>
                                          <p:attrName>style.visibility</p:attrName>
                                        </p:attrNameLst>
                                      </p:cBhvr>
                                      <p:to>
                                        <p:strVal val="visible"/>
                                      </p:to>
                                    </p:set>
                                    <p:animEffect transition="in" filter="wipe(up)">
                                      <p:cBhvr>
                                        <p:cTn id="17" dur="500"/>
                                        <p:tgtEl>
                                          <p:spTgt spid="5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60"/>
                                        </p:tgtEl>
                                        <p:attrNameLst>
                                          <p:attrName>style.visibility</p:attrName>
                                        </p:attrNameLst>
                                      </p:cBhvr>
                                      <p:to>
                                        <p:strVal val="visible"/>
                                      </p:to>
                                    </p:set>
                                    <p:animEffect transition="in" filter="wipe(down)">
                                      <p:cBhvr>
                                        <p:cTn id="22" dur="500"/>
                                        <p:tgtEl>
                                          <p:spTgt spid="6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wipe(down)">
                                      <p:cBhvr>
                                        <p:cTn id="27"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Rounded Rectangle 74"/>
          <p:cNvSpPr/>
          <p:nvPr/>
        </p:nvSpPr>
        <p:spPr bwMode="auto">
          <a:xfrm>
            <a:off x="6705600" y="1219200"/>
            <a:ext cx="2286000" cy="1828800"/>
          </a:xfrm>
          <a:prstGeom prst="roundRect">
            <a:avLst/>
          </a:prstGeom>
          <a:noFill/>
          <a:ln w="82550">
            <a:solidFill>
              <a:schemeClr val="accent4"/>
            </a:solidFill>
            <a:headEnd type="none" w="med" len="med"/>
            <a:tailEnd type="stealth" w="lg" len="lg"/>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ctr" anchorCtr="0" compatLnSpc="1">
            <a:prstTxWarp prst="textNoShape">
              <a:avLst/>
            </a:prstTxWarp>
            <a:noAutofit/>
          </a:bodyPr>
          <a:lstStyle/>
          <a:p>
            <a:pPr marL="0" marR="0" indent="0" algn="ctr" defTabSz="914400" eaLnBrk="1" latinLnBrk="0" hangingPunct="1">
              <a:lnSpc>
                <a:spcPct val="100000"/>
              </a:lnSpc>
              <a:buClrTx/>
              <a:buSzTx/>
              <a:buFontTx/>
              <a:buNone/>
              <a:tabLst/>
            </a:pPr>
            <a:endParaRPr lang="en-US" sz="2400" smtClean="0">
              <a:solidFill>
                <a:schemeClr val="tx1"/>
              </a:solidFill>
              <a:latin typeface="Arial" charset="0"/>
            </a:endParaRPr>
          </a:p>
        </p:txBody>
      </p:sp>
      <p:grpSp>
        <p:nvGrpSpPr>
          <p:cNvPr id="54" name="Group 53"/>
          <p:cNvGrpSpPr/>
          <p:nvPr/>
        </p:nvGrpSpPr>
        <p:grpSpPr>
          <a:xfrm>
            <a:off x="6172200" y="1295400"/>
            <a:ext cx="2038351" cy="803521"/>
            <a:chOff x="6172200" y="1295400"/>
            <a:chExt cx="2038351" cy="803521"/>
          </a:xfrm>
        </p:grpSpPr>
        <p:cxnSp>
          <p:nvCxnSpPr>
            <p:cNvPr id="65" name="Straight Connector 64"/>
            <p:cNvCxnSpPr/>
            <p:nvPr/>
          </p:nvCxnSpPr>
          <p:spPr bwMode="auto">
            <a:xfrm rot="16200000" flipV="1">
              <a:off x="7406377" y="1599546"/>
              <a:ext cx="632992" cy="365757"/>
            </a:xfrm>
            <a:prstGeom prst="line">
              <a:avLst/>
            </a:prstGeom>
            <a:noFill/>
            <a:ln w="19050" cap="flat" cmpd="sng" algn="ctr">
              <a:solidFill>
                <a:schemeClr val="tx1"/>
              </a:solidFill>
              <a:prstDash val="sysDot"/>
              <a:round/>
              <a:headEnd type="none" w="med" len="med"/>
              <a:tailEnd type="none" w="lg" len="lg"/>
            </a:ln>
            <a:effectLst/>
          </p:spPr>
        </p:cxnSp>
        <p:cxnSp>
          <p:nvCxnSpPr>
            <p:cNvPr id="66" name="Straight Connector 65"/>
            <p:cNvCxnSpPr/>
            <p:nvPr/>
          </p:nvCxnSpPr>
          <p:spPr bwMode="auto">
            <a:xfrm rot="5400000" flipH="1" flipV="1">
              <a:off x="7759659" y="1612941"/>
              <a:ext cx="452023" cy="426540"/>
            </a:xfrm>
            <a:prstGeom prst="line">
              <a:avLst/>
            </a:prstGeom>
            <a:noFill/>
            <a:ln w="19050" cap="flat" cmpd="sng" algn="ctr">
              <a:solidFill>
                <a:schemeClr val="tx1"/>
              </a:solidFill>
              <a:prstDash val="sysDot"/>
              <a:round/>
              <a:headEnd type="none" w="med" len="med"/>
              <a:tailEnd type="none" w="lg" len="lg"/>
            </a:ln>
            <a:effectLst/>
          </p:spPr>
        </p:cxnSp>
        <p:sp>
          <p:nvSpPr>
            <p:cNvPr id="73" name="Rectangle 72"/>
            <p:cNvSpPr/>
            <p:nvPr/>
          </p:nvSpPr>
          <p:spPr bwMode="auto">
            <a:xfrm>
              <a:off x="7524751" y="1336921"/>
              <a:ext cx="533400" cy="138221"/>
            </a:xfrm>
            <a:prstGeom prst="rect">
              <a:avLst/>
            </a:prstGeom>
            <a:ln>
              <a:headEnd type="none" w="med" len="med"/>
              <a:tailEnd type="stealth" w="lg" len="lg"/>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80" name="Rectangle 79"/>
            <p:cNvSpPr/>
            <p:nvPr/>
          </p:nvSpPr>
          <p:spPr bwMode="auto">
            <a:xfrm>
              <a:off x="7600951" y="1406031"/>
              <a:ext cx="533400" cy="138221"/>
            </a:xfrm>
            <a:prstGeom prst="rect">
              <a:avLst/>
            </a:prstGeom>
            <a:ln>
              <a:headEnd type="none" w="med" len="med"/>
              <a:tailEnd type="stealth" w="lg" len="lg"/>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82" name="Rectangle 81"/>
            <p:cNvSpPr/>
            <p:nvPr/>
          </p:nvSpPr>
          <p:spPr bwMode="auto">
            <a:xfrm>
              <a:off x="7677151" y="1475142"/>
              <a:ext cx="533400" cy="138221"/>
            </a:xfrm>
            <a:prstGeom prst="rect">
              <a:avLst/>
            </a:prstGeom>
            <a:ln>
              <a:headEnd type="none" w="med" len="med"/>
              <a:tailEnd type="stealth" w="lg" len="lg"/>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useBgFill="1">
          <p:nvSpPr>
            <p:cNvPr id="83" name="Text Box 23"/>
            <p:cNvSpPr txBox="1">
              <a:spLocks noChangeArrowheads="1"/>
            </p:cNvSpPr>
            <p:nvPr/>
          </p:nvSpPr>
          <p:spPr bwMode="auto">
            <a:xfrm>
              <a:off x="6172200" y="1295400"/>
              <a:ext cx="1219200" cy="523220"/>
            </a:xfrm>
            <a:prstGeom prst="rect">
              <a:avLst/>
            </a:prstGeom>
            <a:ln w="19050" algn="ctr">
              <a:noFill/>
              <a:miter lim="800000"/>
              <a:headEnd/>
              <a:tailEnd type="none" w="lg" len="lg"/>
            </a:ln>
            <a:effectLst/>
          </p:spPr>
          <p:txBody>
            <a:bodyPr wrap="square">
              <a:spAutoFit/>
            </a:bodyPr>
            <a:lstStyle/>
            <a:p>
              <a:pPr algn="ctr"/>
              <a:r>
                <a:rPr lang="en-US" sz="1400" i="1" dirty="0" smtClean="0">
                  <a:latin typeface="Calibri" pitchFamily="34" charset="0"/>
                </a:rPr>
                <a:t> 5) </a:t>
              </a:r>
              <a:r>
                <a:rPr lang="en-US" sz="1400" i="1" dirty="0">
                  <a:latin typeface="Calibri" pitchFamily="34" charset="0"/>
                </a:rPr>
                <a:t>Use claims in token</a:t>
              </a:r>
            </a:p>
          </p:txBody>
        </p:sp>
      </p:grpSp>
      <p:pic>
        <p:nvPicPr>
          <p:cNvPr id="67" name="Picture 13" descr="internet cloud 75 opac"/>
          <p:cNvPicPr>
            <a:picLocks noChangeAspect="1" noChangeArrowheads="1"/>
          </p:cNvPicPr>
          <p:nvPr/>
        </p:nvPicPr>
        <p:blipFill>
          <a:blip r:embed="rId3"/>
          <a:srcRect/>
          <a:stretch>
            <a:fillRect/>
          </a:stretch>
        </p:blipFill>
        <p:spPr bwMode="auto">
          <a:xfrm flipH="1">
            <a:off x="0" y="3276600"/>
            <a:ext cx="8763000" cy="1295400"/>
          </a:xfrm>
          <a:prstGeom prst="rect">
            <a:avLst/>
          </a:prstGeom>
          <a:noFill/>
          <a:effectLst/>
        </p:spPr>
      </p:pic>
      <p:sp>
        <p:nvSpPr>
          <p:cNvPr id="48" name="Rounded Rectangle 47"/>
          <p:cNvSpPr/>
          <p:nvPr/>
        </p:nvSpPr>
        <p:spPr bwMode="auto">
          <a:xfrm>
            <a:off x="2133600" y="1676400"/>
            <a:ext cx="1143000" cy="1447800"/>
          </a:xfrm>
          <a:prstGeom prst="roundRect">
            <a:avLst/>
          </a:prstGeom>
          <a:ln>
            <a:headEnd type="none" w="med" len="med"/>
            <a:tailEnd type="stealth" w="lg" len="lg"/>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ctr" anchorCtr="0" compatLnSpc="1">
            <a:prstTxWarp prst="textNoShape">
              <a:avLst/>
            </a:prstTxWarp>
            <a:noAutofit/>
          </a:bodyPr>
          <a:lstStyle/>
          <a:p>
            <a:pPr algn="ctr" defTabSz="914400"/>
            <a:endParaRPr lang="en-US" sz="2400" smtClean="0">
              <a:solidFill>
                <a:schemeClr val="tx1"/>
              </a:solidFill>
              <a:latin typeface="Arial" charset="0"/>
            </a:endParaRPr>
          </a:p>
        </p:txBody>
      </p:sp>
      <p:sp>
        <p:nvSpPr>
          <p:cNvPr id="62" name="Rounded Rectangle 61"/>
          <p:cNvSpPr/>
          <p:nvPr/>
        </p:nvSpPr>
        <p:spPr bwMode="auto">
          <a:xfrm>
            <a:off x="838200" y="1676400"/>
            <a:ext cx="1143000" cy="1447800"/>
          </a:xfrm>
          <a:prstGeom prst="roundRect">
            <a:avLst/>
          </a:prstGeom>
          <a:ln>
            <a:headEnd type="none" w="med" len="med"/>
            <a:tailEnd type="stealth" w="lg" len="lg"/>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ctr" anchorCtr="0" compatLnSpc="1">
            <a:prstTxWarp prst="textNoShape">
              <a:avLst/>
            </a:prstTxWarp>
            <a:noAutofit/>
          </a:bodyPr>
          <a:lstStyle/>
          <a:p>
            <a:pPr algn="ctr" defTabSz="914400"/>
            <a:endParaRPr lang="en-US" sz="2400" smtClean="0">
              <a:solidFill>
                <a:schemeClr val="tx1"/>
              </a:solidFill>
              <a:latin typeface="Arial" charset="0"/>
            </a:endParaRPr>
          </a:p>
        </p:txBody>
      </p:sp>
      <p:sp>
        <p:nvSpPr>
          <p:cNvPr id="49" name="Text Box 16"/>
          <p:cNvSpPr txBox="1">
            <a:spLocks noChangeArrowheads="1"/>
          </p:cNvSpPr>
          <p:nvPr/>
        </p:nvSpPr>
        <p:spPr bwMode="auto">
          <a:xfrm>
            <a:off x="1143000" y="1295400"/>
            <a:ext cx="1905000" cy="369332"/>
          </a:xfrm>
          <a:prstGeom prst="rect">
            <a:avLst/>
          </a:prstGeom>
          <a:noFill/>
          <a:ln w="19050" algn="ctr">
            <a:noFill/>
            <a:miter lim="800000"/>
            <a:headEnd/>
            <a:tailEnd type="none" w="lg" len="lg"/>
          </a:ln>
          <a:effectLst/>
        </p:spPr>
        <p:txBody>
          <a:bodyPr wrap="square">
            <a:spAutoFit/>
          </a:bodyPr>
          <a:lstStyle/>
          <a:p>
            <a:pPr algn="ctr"/>
            <a:r>
              <a:rPr lang="en-US" sz="1800" b="1" dirty="0">
                <a:latin typeface="Calibri" pitchFamily="34" charset="0"/>
              </a:rPr>
              <a:t>Identity </a:t>
            </a:r>
            <a:r>
              <a:rPr lang="en-US" sz="1800" b="1" dirty="0" smtClean="0">
                <a:latin typeface="Calibri" pitchFamily="34" charset="0"/>
              </a:rPr>
              <a:t>Providers</a:t>
            </a:r>
            <a:endParaRPr lang="en-US" sz="1800" b="1" dirty="0">
              <a:latin typeface="Calibri" pitchFamily="34" charset="0"/>
            </a:endParaRPr>
          </a:p>
        </p:txBody>
      </p:sp>
      <p:sp>
        <p:nvSpPr>
          <p:cNvPr id="63" name="AutoShape 4"/>
          <p:cNvSpPr>
            <a:spLocks noChangeArrowheads="1"/>
          </p:cNvSpPr>
          <p:nvPr/>
        </p:nvSpPr>
        <p:spPr bwMode="auto">
          <a:xfrm>
            <a:off x="990600" y="2362201"/>
            <a:ext cx="838200" cy="533400"/>
          </a:xfrm>
          <a:prstGeom prst="hexagon">
            <a:avLst>
              <a:gd name="adj" fmla="val 37500"/>
              <a:gd name="vf" fmla="val 115470"/>
            </a:avLst>
          </a:prstGeom>
          <a:ln>
            <a:headEnd/>
            <a:tailEnd type="none" w="lg" len="lg"/>
          </a:ln>
        </p:spPr>
        <p:style>
          <a:lnRef idx="0">
            <a:schemeClr val="accent3"/>
          </a:lnRef>
          <a:fillRef idx="3">
            <a:schemeClr val="accent3"/>
          </a:fillRef>
          <a:effectRef idx="3">
            <a:schemeClr val="accent3"/>
          </a:effectRef>
          <a:fontRef idx="minor">
            <a:schemeClr val="lt1"/>
          </a:fontRef>
        </p:style>
        <p:txBody>
          <a:bodyPr anchor="ctr">
            <a:noAutofit/>
          </a:bodyPr>
          <a:lstStyle/>
          <a:p>
            <a:pPr algn="ctr"/>
            <a:endParaRPr lang="en-US"/>
          </a:p>
        </p:txBody>
      </p:sp>
      <p:sp>
        <p:nvSpPr>
          <p:cNvPr id="64" name="Text Box 16"/>
          <p:cNvSpPr txBox="1">
            <a:spLocks noChangeArrowheads="1"/>
          </p:cNvSpPr>
          <p:nvPr/>
        </p:nvSpPr>
        <p:spPr bwMode="auto">
          <a:xfrm>
            <a:off x="990600" y="2438400"/>
            <a:ext cx="838200" cy="369332"/>
          </a:xfrm>
          <a:prstGeom prst="rect">
            <a:avLst/>
          </a:prstGeom>
          <a:noFill/>
          <a:ln w="19050" algn="ctr">
            <a:noFill/>
            <a:miter lim="800000"/>
            <a:headEnd/>
            <a:tailEnd type="none" w="lg" len="lg"/>
          </a:ln>
          <a:effectLst/>
        </p:spPr>
        <p:txBody>
          <a:bodyPr wrap="square">
            <a:spAutoFit/>
          </a:bodyPr>
          <a:lstStyle/>
          <a:p>
            <a:pPr algn="ctr"/>
            <a:r>
              <a:rPr lang="en-US" sz="1800" b="1" dirty="0" smtClean="0">
                <a:latin typeface="Calibri" pitchFamily="34" charset="0"/>
              </a:rPr>
              <a:t>STS</a:t>
            </a:r>
            <a:endParaRPr lang="en-US" sz="1800" b="1" dirty="0">
              <a:latin typeface="Calibri" pitchFamily="34" charset="0"/>
            </a:endParaRPr>
          </a:p>
        </p:txBody>
      </p:sp>
      <p:sp>
        <p:nvSpPr>
          <p:cNvPr id="68" name="Text Box 176"/>
          <p:cNvSpPr txBox="1">
            <a:spLocks noChangeArrowheads="1"/>
          </p:cNvSpPr>
          <p:nvPr/>
        </p:nvSpPr>
        <p:spPr bwMode="auto">
          <a:xfrm>
            <a:off x="3276600" y="3657600"/>
            <a:ext cx="1371600" cy="336550"/>
          </a:xfrm>
          <a:prstGeom prst="rect">
            <a:avLst/>
          </a:prstGeom>
          <a:noFill/>
          <a:ln w="19050" algn="ctr">
            <a:noFill/>
            <a:miter lim="800000"/>
            <a:headEnd/>
            <a:tailEnd/>
          </a:ln>
        </p:spPr>
        <p:txBody>
          <a:bodyPr>
            <a:spAutoFit/>
          </a:bodyPr>
          <a:lstStyle/>
          <a:p>
            <a:pPr algn="ctr"/>
            <a:r>
              <a:rPr lang="en-US" sz="1600" b="1" i="1" dirty="0">
                <a:solidFill>
                  <a:schemeClr val="bg1"/>
                </a:solidFill>
              </a:rPr>
              <a:t>Internet</a:t>
            </a:r>
          </a:p>
        </p:txBody>
      </p:sp>
      <p:sp>
        <p:nvSpPr>
          <p:cNvPr id="69" name="Text Box 16"/>
          <p:cNvSpPr txBox="1">
            <a:spLocks noChangeArrowheads="1"/>
          </p:cNvSpPr>
          <p:nvPr/>
        </p:nvSpPr>
        <p:spPr bwMode="auto">
          <a:xfrm>
            <a:off x="838200" y="1752600"/>
            <a:ext cx="1143000" cy="523220"/>
          </a:xfrm>
          <a:prstGeom prst="rect">
            <a:avLst/>
          </a:prstGeom>
          <a:noFill/>
          <a:ln w="19050" algn="ctr">
            <a:noFill/>
            <a:miter lim="800000"/>
            <a:headEnd/>
            <a:tailEnd type="none" w="lg" len="lg"/>
          </a:ln>
          <a:effectLst/>
        </p:spPr>
        <p:txBody>
          <a:bodyPr wrap="square">
            <a:spAutoFit/>
          </a:bodyPr>
          <a:lstStyle/>
          <a:p>
            <a:pPr algn="ctr"/>
            <a:r>
              <a:rPr lang="en-US" sz="1400" b="1" i="1" dirty="0" smtClean="0">
                <a:latin typeface="Calibri" pitchFamily="34" charset="0"/>
              </a:rPr>
              <a:t>Windows Live ID</a:t>
            </a:r>
            <a:endParaRPr lang="en-US" sz="1400" b="1" i="1" dirty="0">
              <a:latin typeface="Calibri" pitchFamily="34" charset="0"/>
            </a:endParaRPr>
          </a:p>
        </p:txBody>
      </p:sp>
      <p:sp>
        <p:nvSpPr>
          <p:cNvPr id="74" name="Text Box 16"/>
          <p:cNvSpPr txBox="1">
            <a:spLocks noChangeArrowheads="1"/>
          </p:cNvSpPr>
          <p:nvPr/>
        </p:nvSpPr>
        <p:spPr bwMode="auto">
          <a:xfrm>
            <a:off x="2133600" y="1752600"/>
            <a:ext cx="1143000" cy="307777"/>
          </a:xfrm>
          <a:prstGeom prst="rect">
            <a:avLst/>
          </a:prstGeom>
          <a:noFill/>
          <a:ln w="19050" algn="ctr">
            <a:noFill/>
            <a:miter lim="800000"/>
            <a:headEnd/>
            <a:tailEnd type="none" w="lg" len="lg"/>
          </a:ln>
          <a:effectLst/>
        </p:spPr>
        <p:txBody>
          <a:bodyPr wrap="square">
            <a:spAutoFit/>
          </a:bodyPr>
          <a:lstStyle/>
          <a:p>
            <a:pPr algn="ctr"/>
            <a:r>
              <a:rPr lang="en-US" sz="1400" b="1" i="1" dirty="0" smtClean="0">
                <a:latin typeface="Calibri" pitchFamily="34" charset="0"/>
              </a:rPr>
              <a:t>Other</a:t>
            </a:r>
            <a:endParaRPr lang="en-US" sz="1400" b="1" i="1" dirty="0">
              <a:latin typeface="Calibri" pitchFamily="34" charset="0"/>
            </a:endParaRPr>
          </a:p>
        </p:txBody>
      </p:sp>
      <p:sp>
        <p:nvSpPr>
          <p:cNvPr id="77" name="Text Box 38"/>
          <p:cNvSpPr txBox="1">
            <a:spLocks noChangeArrowheads="1"/>
          </p:cNvSpPr>
          <p:nvPr/>
        </p:nvSpPr>
        <p:spPr bwMode="auto">
          <a:xfrm>
            <a:off x="3581400" y="6248400"/>
            <a:ext cx="685800" cy="369332"/>
          </a:xfrm>
          <a:prstGeom prst="rect">
            <a:avLst/>
          </a:prstGeom>
          <a:noFill/>
          <a:ln w="19050" algn="ctr">
            <a:noFill/>
            <a:miter lim="800000"/>
            <a:headEnd/>
            <a:tailEnd type="none" w="lg" len="lg"/>
          </a:ln>
          <a:effectLst/>
        </p:spPr>
        <p:txBody>
          <a:bodyPr wrap="square">
            <a:spAutoFit/>
          </a:bodyPr>
          <a:lstStyle/>
          <a:p>
            <a:pPr algn="ctr"/>
            <a:r>
              <a:rPr lang="en-US" sz="1800" b="1" dirty="0">
                <a:latin typeface="Calibri" pitchFamily="34" charset="0"/>
              </a:rPr>
              <a:t>User</a:t>
            </a:r>
          </a:p>
        </p:txBody>
      </p:sp>
      <p:sp>
        <p:nvSpPr>
          <p:cNvPr id="78" name="Oval 77" descr="Dark vertical"/>
          <p:cNvSpPr>
            <a:spLocks noChangeArrowheads="1"/>
          </p:cNvSpPr>
          <p:nvPr/>
        </p:nvSpPr>
        <p:spPr bwMode="auto">
          <a:xfrm>
            <a:off x="3856816" y="5715000"/>
            <a:ext cx="173360" cy="175314"/>
          </a:xfrm>
          <a:prstGeom prst="ellipse">
            <a:avLst/>
          </a:prstGeom>
          <a:pattFill prst="dkVert">
            <a:fgClr>
              <a:schemeClr val="tx1"/>
            </a:fgClr>
            <a:bgClr>
              <a:schemeClr val="bg2"/>
            </a:bgClr>
          </a:pattFill>
          <a:ln w="38100" algn="ctr">
            <a:noFill/>
            <a:round/>
            <a:headEnd/>
            <a:tailEnd type="none" w="lg" len="lg"/>
          </a:ln>
          <a:effectLst/>
        </p:spPr>
        <p:txBody>
          <a:bodyPr anchor="ctr">
            <a:spAutoFit/>
          </a:bodyPr>
          <a:lstStyle/>
          <a:p>
            <a:endParaRPr lang="en-US"/>
          </a:p>
        </p:txBody>
      </p:sp>
      <p:grpSp>
        <p:nvGrpSpPr>
          <p:cNvPr id="3" name="Group 61"/>
          <p:cNvGrpSpPr>
            <a:grpSpLocks/>
          </p:cNvGrpSpPr>
          <p:nvPr/>
        </p:nvGrpSpPr>
        <p:grpSpPr bwMode="auto">
          <a:xfrm>
            <a:off x="3810000" y="5904875"/>
            <a:ext cx="258763" cy="419725"/>
            <a:chOff x="2976" y="1433"/>
            <a:chExt cx="912" cy="1495"/>
          </a:xfrm>
        </p:grpSpPr>
        <p:sp>
          <p:nvSpPr>
            <p:cNvPr id="81" name="AutoShape 62" descr="Dark vertical"/>
            <p:cNvSpPr>
              <a:spLocks noChangeArrowheads="1"/>
            </p:cNvSpPr>
            <p:nvPr/>
          </p:nvSpPr>
          <p:spPr bwMode="auto">
            <a:xfrm rot="10800000">
              <a:off x="2976" y="1433"/>
              <a:ext cx="912" cy="834"/>
            </a:xfrm>
            <a:prstGeom prst="triangle">
              <a:avLst>
                <a:gd name="adj" fmla="val 50000"/>
              </a:avLst>
            </a:prstGeom>
            <a:pattFill prst="dkVert">
              <a:fgClr>
                <a:schemeClr val="tx1"/>
              </a:fgClr>
              <a:bgClr>
                <a:schemeClr val="bg2"/>
              </a:bgClr>
            </a:pattFill>
            <a:ln w="38100" algn="ctr">
              <a:noFill/>
              <a:miter lim="800000"/>
              <a:headEnd/>
              <a:tailEnd type="none" w="lg" len="lg"/>
            </a:ln>
            <a:effectLst/>
          </p:spPr>
          <p:txBody>
            <a:bodyPr anchor="ctr">
              <a:spAutoFit/>
            </a:bodyPr>
            <a:lstStyle/>
            <a:p>
              <a:endParaRPr lang="en-US"/>
            </a:p>
          </p:txBody>
        </p:sp>
        <p:sp>
          <p:nvSpPr>
            <p:cNvPr id="84" name="AutoShape 63" descr="Dark vertical"/>
            <p:cNvSpPr>
              <a:spLocks noChangeArrowheads="1"/>
            </p:cNvSpPr>
            <p:nvPr/>
          </p:nvSpPr>
          <p:spPr bwMode="auto">
            <a:xfrm rot="17803396" flipH="1">
              <a:off x="2644" y="2160"/>
              <a:ext cx="1275" cy="262"/>
            </a:xfrm>
            <a:prstGeom prst="parallelogram">
              <a:avLst>
                <a:gd name="adj" fmla="val 33502"/>
              </a:avLst>
            </a:prstGeom>
            <a:pattFill prst="dkVert">
              <a:fgClr>
                <a:schemeClr val="tx1"/>
              </a:fgClr>
              <a:bgClr>
                <a:schemeClr val="bg2"/>
              </a:bgClr>
            </a:pattFill>
            <a:ln w="38100" algn="ctr">
              <a:noFill/>
              <a:miter lim="800000"/>
              <a:headEnd/>
              <a:tailEnd type="none" w="lg" len="lg"/>
            </a:ln>
            <a:effectLst/>
          </p:spPr>
          <p:txBody>
            <a:bodyPr anchor="ctr">
              <a:spAutoFit/>
            </a:bodyPr>
            <a:lstStyle/>
            <a:p>
              <a:endParaRPr lang="en-US"/>
            </a:p>
          </p:txBody>
        </p:sp>
        <p:sp>
          <p:nvSpPr>
            <p:cNvPr id="85" name="AutoShape 64" descr="Dark vertical"/>
            <p:cNvSpPr>
              <a:spLocks noChangeArrowheads="1"/>
            </p:cNvSpPr>
            <p:nvPr/>
          </p:nvSpPr>
          <p:spPr bwMode="auto">
            <a:xfrm rot="3796604">
              <a:off x="2950" y="2160"/>
              <a:ext cx="1275" cy="262"/>
            </a:xfrm>
            <a:prstGeom prst="parallelogram">
              <a:avLst>
                <a:gd name="adj" fmla="val 33502"/>
              </a:avLst>
            </a:prstGeom>
            <a:pattFill prst="dkVert">
              <a:fgClr>
                <a:schemeClr val="tx1"/>
              </a:fgClr>
              <a:bgClr>
                <a:schemeClr val="bg2"/>
              </a:bgClr>
            </a:pattFill>
            <a:ln w="38100" algn="ctr">
              <a:noFill/>
              <a:miter lim="800000"/>
              <a:headEnd/>
              <a:tailEnd type="none" w="lg" len="lg"/>
            </a:ln>
            <a:effectLst/>
          </p:spPr>
          <p:txBody>
            <a:bodyPr anchor="ctr">
              <a:spAutoFit/>
            </a:bodyPr>
            <a:lstStyle/>
            <a:p>
              <a:endParaRPr lang="en-US"/>
            </a:p>
          </p:txBody>
        </p:sp>
      </p:grpSp>
      <p:grpSp>
        <p:nvGrpSpPr>
          <p:cNvPr id="50" name="Group 49"/>
          <p:cNvGrpSpPr/>
          <p:nvPr/>
        </p:nvGrpSpPr>
        <p:grpSpPr>
          <a:xfrm>
            <a:off x="1676400" y="5638800"/>
            <a:ext cx="2043954" cy="814864"/>
            <a:chOff x="1600200" y="5715000"/>
            <a:chExt cx="2043954" cy="814864"/>
          </a:xfrm>
        </p:grpSpPr>
        <p:sp>
          <p:nvSpPr>
            <p:cNvPr id="87" name="Text Box 23"/>
            <p:cNvSpPr txBox="1">
              <a:spLocks noChangeArrowheads="1"/>
            </p:cNvSpPr>
            <p:nvPr/>
          </p:nvSpPr>
          <p:spPr bwMode="auto">
            <a:xfrm>
              <a:off x="1600200" y="5791200"/>
              <a:ext cx="1676400" cy="738664"/>
            </a:xfrm>
            <a:prstGeom prst="rect">
              <a:avLst/>
            </a:prstGeom>
            <a:noFill/>
            <a:ln w="19050" algn="ctr">
              <a:noFill/>
              <a:miter lim="800000"/>
              <a:headEnd/>
              <a:tailEnd type="none" w="lg" len="lg"/>
            </a:ln>
            <a:effectLst/>
          </p:spPr>
          <p:txBody>
            <a:bodyPr wrap="square">
              <a:spAutoFit/>
            </a:bodyPr>
            <a:lstStyle/>
            <a:p>
              <a:pPr algn="ctr"/>
              <a:r>
                <a:rPr lang="en-US" sz="1400" i="1" dirty="0" smtClean="0">
                  <a:latin typeface="Calibri" pitchFamily="34" charset="0"/>
                </a:rPr>
                <a:t>2) Select an identity that matches those requirements</a:t>
              </a:r>
              <a:endParaRPr lang="en-US" sz="1400" i="1" dirty="0">
                <a:latin typeface="Calibri" pitchFamily="34" charset="0"/>
              </a:endParaRPr>
            </a:p>
          </p:txBody>
        </p:sp>
        <p:sp>
          <p:nvSpPr>
            <p:cNvPr id="88" name="Freeform 87"/>
            <p:cNvSpPr/>
            <p:nvPr/>
          </p:nvSpPr>
          <p:spPr>
            <a:xfrm>
              <a:off x="3352800" y="5715000"/>
              <a:ext cx="291354" cy="533400"/>
            </a:xfrm>
            <a:custGeom>
              <a:avLst/>
              <a:gdLst>
                <a:gd name="connsiteX0" fmla="*/ 291354 w 291354"/>
                <a:gd name="connsiteY0" fmla="*/ 645459 h 645459"/>
                <a:gd name="connsiteX1" fmla="*/ 22412 w 291354"/>
                <a:gd name="connsiteY1" fmla="*/ 367553 h 645459"/>
                <a:gd name="connsiteX2" fmla="*/ 156883 w 291354"/>
                <a:gd name="connsiteY2" fmla="*/ 0 h 645459"/>
              </a:gdLst>
              <a:ahLst/>
              <a:cxnLst>
                <a:cxn ang="0">
                  <a:pos x="connsiteX0" y="connsiteY0"/>
                </a:cxn>
                <a:cxn ang="0">
                  <a:pos x="connsiteX1" y="connsiteY1"/>
                </a:cxn>
                <a:cxn ang="0">
                  <a:pos x="connsiteX2" y="connsiteY2"/>
                </a:cxn>
              </a:cxnLst>
              <a:rect l="l" t="t" r="r" b="b"/>
              <a:pathLst>
                <a:path w="291354" h="645459">
                  <a:moveTo>
                    <a:pt x="291354" y="645459"/>
                  </a:moveTo>
                  <a:cubicBezTo>
                    <a:pt x="168089" y="560294"/>
                    <a:pt x="44824" y="475129"/>
                    <a:pt x="22412" y="367553"/>
                  </a:cubicBezTo>
                  <a:cubicBezTo>
                    <a:pt x="0" y="259977"/>
                    <a:pt x="78441" y="129988"/>
                    <a:pt x="156883" y="0"/>
                  </a:cubicBezTo>
                </a:path>
              </a:pathLst>
            </a:custGeom>
            <a:noFill/>
            <a:ln w="19050" cap="flat" cmpd="sng">
              <a:solidFill>
                <a:schemeClr val="tx1"/>
              </a:solidFill>
              <a:prstDash val="solid"/>
              <a:round/>
              <a:headEnd type="none" w="lg" len="lg"/>
              <a:tailEnd type="stealth" w="lg" len="lg"/>
            </a:ln>
            <a:effectLst/>
          </p:spPr>
          <p:txBody>
            <a:bodyPr wrap="none" anchor="ctr">
              <a:noAutofit/>
            </a:bodyPr>
            <a:lstStyle/>
            <a:p>
              <a:pPr algn="ctr"/>
              <a:endParaRPr lang="en-US">
                <a:latin typeface="Arial" charset="0"/>
              </a:endParaRPr>
            </a:p>
          </p:txBody>
        </p:sp>
      </p:grpSp>
      <p:grpSp>
        <p:nvGrpSpPr>
          <p:cNvPr id="47" name="Group 46"/>
          <p:cNvGrpSpPr/>
          <p:nvPr/>
        </p:nvGrpSpPr>
        <p:grpSpPr>
          <a:xfrm>
            <a:off x="4957481" y="2743200"/>
            <a:ext cx="2891119" cy="2554307"/>
            <a:chOff x="4957481" y="2743200"/>
            <a:chExt cx="2891119" cy="2554307"/>
          </a:xfrm>
        </p:grpSpPr>
        <p:sp>
          <p:nvSpPr>
            <p:cNvPr id="114" name="Freeform 113"/>
            <p:cNvSpPr/>
            <p:nvPr/>
          </p:nvSpPr>
          <p:spPr>
            <a:xfrm>
              <a:off x="4957481" y="2743200"/>
              <a:ext cx="2891119" cy="2427941"/>
            </a:xfrm>
            <a:custGeom>
              <a:avLst/>
              <a:gdLst>
                <a:gd name="connsiteX0" fmla="*/ 0 w 2850777"/>
                <a:gd name="connsiteY0" fmla="*/ 1712259 h 2033494"/>
                <a:gd name="connsiteX1" fmla="*/ 1667436 w 2850777"/>
                <a:gd name="connsiteY1" fmla="*/ 1748118 h 2033494"/>
                <a:gd name="connsiteX2" fmla="*/ 2850777 w 2850777"/>
                <a:gd name="connsiteY2" fmla="*/ 0 h 2033494"/>
              </a:gdLst>
              <a:ahLst/>
              <a:cxnLst>
                <a:cxn ang="0">
                  <a:pos x="connsiteX0" y="connsiteY0"/>
                </a:cxn>
                <a:cxn ang="0">
                  <a:pos x="connsiteX1" y="connsiteY1"/>
                </a:cxn>
                <a:cxn ang="0">
                  <a:pos x="connsiteX2" y="connsiteY2"/>
                </a:cxn>
              </a:cxnLst>
              <a:rect l="l" t="t" r="r" b="b"/>
              <a:pathLst>
                <a:path w="2850777" h="2033494">
                  <a:moveTo>
                    <a:pt x="0" y="1712259"/>
                  </a:moveTo>
                  <a:cubicBezTo>
                    <a:pt x="596153" y="1872876"/>
                    <a:pt x="1192307" y="2033494"/>
                    <a:pt x="1667436" y="1748118"/>
                  </a:cubicBezTo>
                  <a:cubicBezTo>
                    <a:pt x="2142565" y="1462742"/>
                    <a:pt x="2496671" y="731371"/>
                    <a:pt x="2850777" y="0"/>
                  </a:cubicBezTo>
                </a:path>
              </a:pathLst>
            </a:custGeom>
            <a:noFill/>
            <a:ln w="19050" cap="flat" cmpd="sng">
              <a:solidFill>
                <a:schemeClr val="tx1"/>
              </a:solidFill>
              <a:prstDash val="solid"/>
              <a:round/>
              <a:headEnd type="none" w="lg" len="lg"/>
              <a:tailEnd type="stealth" w="lg" len="lg"/>
            </a:ln>
            <a:effectLst/>
          </p:spPr>
          <p:txBody>
            <a:bodyPr wrap="none" anchor="ctr">
              <a:noAutofit/>
            </a:bodyPr>
            <a:lstStyle/>
            <a:p>
              <a:pPr algn="ctr"/>
              <a:endParaRPr lang="en-US">
                <a:latin typeface="Arial" charset="0"/>
              </a:endParaRPr>
            </a:p>
          </p:txBody>
        </p:sp>
        <p:sp useBgFill="1">
          <p:nvSpPr>
            <p:cNvPr id="71" name="Text Box 25"/>
            <p:cNvSpPr txBox="1">
              <a:spLocks noChangeArrowheads="1"/>
            </p:cNvSpPr>
            <p:nvPr/>
          </p:nvSpPr>
          <p:spPr bwMode="auto">
            <a:xfrm>
              <a:off x="5943600" y="4343400"/>
              <a:ext cx="1600200" cy="954107"/>
            </a:xfrm>
            <a:prstGeom prst="rect">
              <a:avLst/>
            </a:prstGeom>
            <a:ln w="19050" algn="ctr">
              <a:noFill/>
              <a:miter lim="800000"/>
              <a:headEnd/>
              <a:tailEnd type="none" w="lg" len="lg"/>
            </a:ln>
            <a:effectLst/>
          </p:spPr>
          <p:txBody>
            <a:bodyPr wrap="square">
              <a:spAutoFit/>
            </a:bodyPr>
            <a:lstStyle/>
            <a:p>
              <a:pPr algn="ctr"/>
              <a:r>
                <a:rPr lang="en-US" sz="1400" i="1" dirty="0">
                  <a:latin typeface="Calibri" pitchFamily="34" charset="0"/>
                </a:rPr>
                <a:t>1) </a:t>
              </a:r>
              <a:r>
                <a:rPr lang="en-US" sz="1400" i="1" dirty="0" smtClean="0">
                  <a:latin typeface="Calibri" pitchFamily="34" charset="0"/>
                </a:rPr>
                <a:t>Access application and learn token requirements</a:t>
              </a:r>
              <a:endParaRPr lang="en-US" sz="1400" i="1" dirty="0">
                <a:latin typeface="Calibri" pitchFamily="34" charset="0"/>
              </a:endParaRPr>
            </a:p>
          </p:txBody>
        </p:sp>
      </p:grpSp>
      <p:sp>
        <p:nvSpPr>
          <p:cNvPr id="60" name="Rectangle 14"/>
          <p:cNvSpPr>
            <a:spLocks noChangeArrowheads="1"/>
          </p:cNvSpPr>
          <p:nvPr/>
        </p:nvSpPr>
        <p:spPr bwMode="auto">
          <a:xfrm>
            <a:off x="3048000" y="5124382"/>
            <a:ext cx="1752600" cy="438218"/>
          </a:xfrm>
          <a:prstGeom prst="rect">
            <a:avLst/>
          </a:prstGeom>
          <a:ln>
            <a:headEnd/>
            <a:tailEnd type="none" w="lg" len="lg"/>
          </a:ln>
        </p:spPr>
        <p:style>
          <a:lnRef idx="0">
            <a:schemeClr val="accent2"/>
          </a:lnRef>
          <a:fillRef idx="3">
            <a:schemeClr val="accent2"/>
          </a:fillRef>
          <a:effectRef idx="3">
            <a:schemeClr val="accent2"/>
          </a:effectRef>
          <a:fontRef idx="minor">
            <a:schemeClr val="lt1"/>
          </a:fontRef>
        </p:style>
        <p:txBody>
          <a:bodyPr wrap="square" anchor="ctr">
            <a:noAutofit/>
          </a:bodyPr>
          <a:lstStyle/>
          <a:p>
            <a:pPr algn="ctr"/>
            <a:endParaRPr lang="en-US"/>
          </a:p>
        </p:txBody>
      </p:sp>
      <p:sp>
        <p:nvSpPr>
          <p:cNvPr id="61" name="Text Box 33"/>
          <p:cNvSpPr txBox="1">
            <a:spLocks noChangeArrowheads="1"/>
          </p:cNvSpPr>
          <p:nvPr/>
        </p:nvSpPr>
        <p:spPr bwMode="auto">
          <a:xfrm>
            <a:off x="3048000" y="5105400"/>
            <a:ext cx="1676400" cy="369332"/>
          </a:xfrm>
          <a:prstGeom prst="rect">
            <a:avLst/>
          </a:prstGeom>
          <a:noFill/>
          <a:ln w="19050" algn="ctr">
            <a:noFill/>
            <a:miter lim="800000"/>
            <a:headEnd/>
            <a:tailEnd type="none" w="lg" len="lg"/>
          </a:ln>
          <a:effectLst/>
        </p:spPr>
        <p:txBody>
          <a:bodyPr wrap="square">
            <a:spAutoFit/>
          </a:bodyPr>
          <a:lstStyle/>
          <a:p>
            <a:pPr algn="ctr"/>
            <a:r>
              <a:rPr lang="en-US" sz="1800" b="1" dirty="0" smtClean="0">
                <a:latin typeface="Calibri" pitchFamily="34" charset="0"/>
              </a:rPr>
              <a:t>CardSpace  2.0</a:t>
            </a:r>
            <a:endParaRPr lang="en-US" sz="1800" b="1" dirty="0">
              <a:latin typeface="Calibri" pitchFamily="34" charset="0"/>
            </a:endParaRPr>
          </a:p>
        </p:txBody>
      </p:sp>
      <p:sp>
        <p:nvSpPr>
          <p:cNvPr id="86" name="Oval 32"/>
          <p:cNvSpPr>
            <a:spLocks noChangeArrowheads="1"/>
          </p:cNvSpPr>
          <p:nvPr/>
        </p:nvSpPr>
        <p:spPr bwMode="auto">
          <a:xfrm>
            <a:off x="6858000" y="1828800"/>
            <a:ext cx="1981200" cy="533400"/>
          </a:xfrm>
          <a:prstGeom prst="ellipse">
            <a:avLst/>
          </a:prstGeom>
          <a:ln>
            <a:headEnd/>
            <a:tailEnd type="none" w="lg" len="lg"/>
          </a:ln>
        </p:spPr>
        <p:style>
          <a:lnRef idx="0">
            <a:schemeClr val="accent1"/>
          </a:lnRef>
          <a:fillRef idx="3">
            <a:schemeClr val="accent1"/>
          </a:fillRef>
          <a:effectRef idx="3">
            <a:schemeClr val="accent1"/>
          </a:effectRef>
          <a:fontRef idx="minor">
            <a:schemeClr val="lt1"/>
          </a:fontRef>
        </p:style>
        <p:txBody>
          <a:bodyPr wrap="square" anchor="ctr">
            <a:noAutofit/>
          </a:bodyPr>
          <a:lstStyle/>
          <a:p>
            <a:pPr algn="ctr"/>
            <a:endParaRPr lang="en-US"/>
          </a:p>
        </p:txBody>
      </p:sp>
      <p:sp>
        <p:nvSpPr>
          <p:cNvPr id="91" name="Text Box 15"/>
          <p:cNvSpPr txBox="1">
            <a:spLocks noChangeArrowheads="1"/>
          </p:cNvSpPr>
          <p:nvPr/>
        </p:nvSpPr>
        <p:spPr bwMode="auto">
          <a:xfrm>
            <a:off x="6858000" y="1905000"/>
            <a:ext cx="1981200" cy="369332"/>
          </a:xfrm>
          <a:prstGeom prst="rect">
            <a:avLst/>
          </a:prstGeom>
          <a:noFill/>
          <a:ln w="19050" algn="ctr">
            <a:noFill/>
            <a:miter lim="800000"/>
            <a:headEnd/>
            <a:tailEnd type="none" w="lg" len="lg"/>
          </a:ln>
          <a:effectLst/>
        </p:spPr>
        <p:txBody>
          <a:bodyPr wrap="square">
            <a:spAutoFit/>
          </a:bodyPr>
          <a:lstStyle/>
          <a:p>
            <a:pPr algn="ctr"/>
            <a:r>
              <a:rPr lang="en-US" sz="1800" b="1" dirty="0" smtClean="0">
                <a:latin typeface="Calibri" pitchFamily="34" charset="0"/>
              </a:rPr>
              <a:t>Application</a:t>
            </a:r>
          </a:p>
        </p:txBody>
      </p:sp>
      <p:sp>
        <p:nvSpPr>
          <p:cNvPr id="93" name="Text Box 33"/>
          <p:cNvSpPr txBox="1">
            <a:spLocks noChangeArrowheads="1"/>
          </p:cNvSpPr>
          <p:nvPr/>
        </p:nvSpPr>
        <p:spPr bwMode="auto">
          <a:xfrm>
            <a:off x="7162800" y="2362200"/>
            <a:ext cx="1371600" cy="369332"/>
          </a:xfrm>
          <a:prstGeom prst="rect">
            <a:avLst/>
          </a:prstGeom>
          <a:ln>
            <a:headEnd/>
            <a:tailEnd type="none" w="lg" len="lg"/>
          </a:ln>
        </p:spPr>
        <p:style>
          <a:lnRef idx="0">
            <a:schemeClr val="accent2"/>
          </a:lnRef>
          <a:fillRef idx="3">
            <a:schemeClr val="accent2"/>
          </a:fillRef>
          <a:effectRef idx="3">
            <a:schemeClr val="accent2"/>
          </a:effectRef>
          <a:fontRef idx="minor">
            <a:schemeClr val="lt1"/>
          </a:fontRef>
        </p:style>
        <p:txBody>
          <a:bodyPr wrap="square">
            <a:spAutoFit/>
          </a:bodyPr>
          <a:lstStyle/>
          <a:p>
            <a:pPr algn="ctr"/>
            <a:r>
              <a:rPr lang="en-US" sz="1800" b="1" dirty="0" smtClean="0">
                <a:latin typeface="Calibri" pitchFamily="34" charset="0"/>
              </a:rPr>
              <a:t>WIF</a:t>
            </a:r>
            <a:endParaRPr lang="en-US" sz="1800" b="1" dirty="0">
              <a:latin typeface="Calibri" pitchFamily="34" charset="0"/>
            </a:endParaRPr>
          </a:p>
        </p:txBody>
      </p:sp>
      <p:grpSp>
        <p:nvGrpSpPr>
          <p:cNvPr id="53" name="Group 52"/>
          <p:cNvGrpSpPr/>
          <p:nvPr/>
        </p:nvGrpSpPr>
        <p:grpSpPr>
          <a:xfrm>
            <a:off x="4964986" y="2667000"/>
            <a:ext cx="2197814" cy="2098497"/>
            <a:chOff x="4964986" y="2667000"/>
            <a:chExt cx="2197814" cy="2098497"/>
          </a:xfrm>
        </p:grpSpPr>
        <p:sp>
          <p:nvSpPr>
            <p:cNvPr id="167959" name="Text Box 23"/>
            <p:cNvSpPr txBox="1">
              <a:spLocks noChangeArrowheads="1"/>
            </p:cNvSpPr>
            <p:nvPr/>
          </p:nvSpPr>
          <p:spPr bwMode="auto">
            <a:xfrm>
              <a:off x="5410200" y="2667000"/>
              <a:ext cx="1066800" cy="523220"/>
            </a:xfrm>
            <a:prstGeom prst="rect">
              <a:avLst/>
            </a:prstGeom>
            <a:noFill/>
            <a:ln w="19050" algn="ctr">
              <a:noFill/>
              <a:miter lim="800000"/>
              <a:headEnd/>
              <a:tailEnd type="none" w="lg" len="lg"/>
            </a:ln>
            <a:effectLst/>
          </p:spPr>
          <p:txBody>
            <a:bodyPr wrap="square">
              <a:spAutoFit/>
            </a:bodyPr>
            <a:lstStyle/>
            <a:p>
              <a:pPr algn="ctr"/>
              <a:r>
                <a:rPr lang="en-US" sz="1400" i="1" dirty="0" smtClean="0">
                  <a:latin typeface="Calibri" pitchFamily="34" charset="0"/>
                </a:rPr>
                <a:t>4) Submit token</a:t>
              </a:r>
              <a:endParaRPr lang="en-US" sz="1400" i="1" dirty="0">
                <a:latin typeface="Calibri" pitchFamily="34" charset="0"/>
              </a:endParaRPr>
            </a:p>
          </p:txBody>
        </p:sp>
        <p:sp>
          <p:nvSpPr>
            <p:cNvPr id="70" name="Freeform 69"/>
            <p:cNvSpPr/>
            <p:nvPr/>
          </p:nvSpPr>
          <p:spPr>
            <a:xfrm>
              <a:off x="4964986" y="2743200"/>
              <a:ext cx="2197814" cy="2022297"/>
            </a:xfrm>
            <a:custGeom>
              <a:avLst/>
              <a:gdLst>
                <a:gd name="connsiteX0" fmla="*/ 0 w 1880170"/>
                <a:gd name="connsiteY0" fmla="*/ 1972639 h 1972639"/>
                <a:gd name="connsiteX1" fmla="*/ 462337 w 1880170"/>
                <a:gd name="connsiteY1" fmla="*/ 1006868 h 1972639"/>
                <a:gd name="connsiteX2" fmla="*/ 1880170 w 1880170"/>
                <a:gd name="connsiteY2" fmla="*/ 0 h 1972639"/>
              </a:gdLst>
              <a:ahLst/>
              <a:cxnLst>
                <a:cxn ang="0">
                  <a:pos x="connsiteX0" y="connsiteY0"/>
                </a:cxn>
                <a:cxn ang="0">
                  <a:pos x="connsiteX1" y="connsiteY1"/>
                </a:cxn>
                <a:cxn ang="0">
                  <a:pos x="connsiteX2" y="connsiteY2"/>
                </a:cxn>
              </a:cxnLst>
              <a:rect l="l" t="t" r="r" b="b"/>
              <a:pathLst>
                <a:path w="1880170" h="1972639">
                  <a:moveTo>
                    <a:pt x="0" y="1972639"/>
                  </a:moveTo>
                  <a:cubicBezTo>
                    <a:pt x="74487" y="1654140"/>
                    <a:pt x="148975" y="1335641"/>
                    <a:pt x="462337" y="1006868"/>
                  </a:cubicBezTo>
                  <a:cubicBezTo>
                    <a:pt x="775699" y="678095"/>
                    <a:pt x="1327934" y="339047"/>
                    <a:pt x="1880170" y="0"/>
                  </a:cubicBezTo>
                </a:path>
              </a:pathLst>
            </a:custGeom>
            <a:noFill/>
            <a:ln w="19050" cap="flat" cmpd="sng">
              <a:solidFill>
                <a:schemeClr val="tx1"/>
              </a:solidFill>
              <a:prstDash val="solid"/>
              <a:round/>
              <a:headEnd type="none" w="lg" len="lg"/>
              <a:tailEnd type="stealth" w="lg" len="lg"/>
            </a:ln>
            <a:effectLst/>
          </p:spPr>
          <p:txBody>
            <a:bodyPr wrap="none" anchor="ctr">
              <a:noAutofit/>
            </a:bodyPr>
            <a:lstStyle/>
            <a:p>
              <a:pPr algn="ctr"/>
              <a:endParaRPr lang="en-US">
                <a:latin typeface="Arial" charset="0"/>
              </a:endParaRPr>
            </a:p>
          </p:txBody>
        </p:sp>
        <p:sp>
          <p:nvSpPr>
            <p:cNvPr id="79" name="Text Box 30"/>
            <p:cNvSpPr txBox="1">
              <a:spLocks noChangeArrowheads="1"/>
            </p:cNvSpPr>
            <p:nvPr/>
          </p:nvSpPr>
          <p:spPr bwMode="auto">
            <a:xfrm>
              <a:off x="5029200" y="3581400"/>
              <a:ext cx="1066800" cy="369332"/>
            </a:xfrm>
            <a:prstGeom prst="rect">
              <a:avLst/>
            </a:prstGeom>
            <a:ln>
              <a:headEnd/>
              <a:tailEnd type="none" w="lg" len="lg"/>
            </a:ln>
          </p:spPr>
          <p:style>
            <a:lnRef idx="0">
              <a:schemeClr val="accent3"/>
            </a:lnRef>
            <a:fillRef idx="3">
              <a:schemeClr val="accent3"/>
            </a:fillRef>
            <a:effectRef idx="3">
              <a:schemeClr val="accent3"/>
            </a:effectRef>
            <a:fontRef idx="minor">
              <a:schemeClr val="lt1"/>
            </a:fontRef>
          </p:style>
          <p:txBody>
            <a:bodyPr wrap="square">
              <a:spAutoFit/>
            </a:bodyPr>
            <a:lstStyle/>
            <a:p>
              <a:pPr algn="ctr"/>
              <a:r>
                <a:rPr lang="en-US" sz="1800" b="1" dirty="0" smtClean="0">
                  <a:latin typeface="Calibri" pitchFamily="34" charset="0"/>
                </a:rPr>
                <a:t>Token</a:t>
              </a:r>
              <a:endParaRPr lang="en-US" sz="1800" b="1" dirty="0">
                <a:latin typeface="Calibri" pitchFamily="34" charset="0"/>
              </a:endParaRPr>
            </a:p>
          </p:txBody>
        </p:sp>
      </p:grpSp>
      <p:grpSp>
        <p:nvGrpSpPr>
          <p:cNvPr id="51" name="Group 50"/>
          <p:cNvGrpSpPr/>
          <p:nvPr/>
        </p:nvGrpSpPr>
        <p:grpSpPr>
          <a:xfrm>
            <a:off x="838200" y="2850776"/>
            <a:ext cx="1937657" cy="2231288"/>
            <a:chOff x="838200" y="2850776"/>
            <a:chExt cx="1937657" cy="2231288"/>
          </a:xfrm>
        </p:grpSpPr>
        <p:sp>
          <p:nvSpPr>
            <p:cNvPr id="98" name="Freeform 97"/>
            <p:cNvSpPr/>
            <p:nvPr/>
          </p:nvSpPr>
          <p:spPr>
            <a:xfrm>
              <a:off x="1894996" y="2850776"/>
              <a:ext cx="880861" cy="2069567"/>
            </a:xfrm>
            <a:custGeom>
              <a:avLst/>
              <a:gdLst>
                <a:gd name="connsiteX0" fmla="*/ 658906 w 658906"/>
                <a:gd name="connsiteY0" fmla="*/ 1819835 h 1899024"/>
                <a:gd name="connsiteX1" fmla="*/ 76200 w 658906"/>
                <a:gd name="connsiteY1" fmla="*/ 1595718 h 1899024"/>
                <a:gd name="connsiteX2" fmla="*/ 201706 w 658906"/>
                <a:gd name="connsiteY2" fmla="*/ 0 h 1899024"/>
                <a:gd name="connsiteX0" fmla="*/ 633563 w 633563"/>
                <a:gd name="connsiteY0" fmla="*/ 1819835 h 1899024"/>
                <a:gd name="connsiteX1" fmla="*/ 50857 w 633563"/>
                <a:gd name="connsiteY1" fmla="*/ 1595718 h 1899024"/>
                <a:gd name="connsiteX2" fmla="*/ 328418 w 633563"/>
                <a:gd name="connsiteY2" fmla="*/ 0 h 1899024"/>
                <a:gd name="connsiteX0" fmla="*/ 633564 w 633564"/>
                <a:gd name="connsiteY0" fmla="*/ 1819835 h 1899024"/>
                <a:gd name="connsiteX1" fmla="*/ 50858 w 633564"/>
                <a:gd name="connsiteY1" fmla="*/ 1595718 h 1899024"/>
                <a:gd name="connsiteX2" fmla="*/ 328419 w 633564"/>
                <a:gd name="connsiteY2" fmla="*/ 0 h 1899024"/>
                <a:gd name="connsiteX0" fmla="*/ 633563 w 633563"/>
                <a:gd name="connsiteY0" fmla="*/ 1819835 h 1899024"/>
                <a:gd name="connsiteX1" fmla="*/ 50857 w 633563"/>
                <a:gd name="connsiteY1" fmla="*/ 1595718 h 1899024"/>
                <a:gd name="connsiteX2" fmla="*/ 328418 w 633563"/>
                <a:gd name="connsiteY2" fmla="*/ 0 h 1899024"/>
                <a:gd name="connsiteX0" fmla="*/ 633564 w 633564"/>
                <a:gd name="connsiteY0" fmla="*/ 1819835 h 1899024"/>
                <a:gd name="connsiteX1" fmla="*/ 50858 w 633564"/>
                <a:gd name="connsiteY1" fmla="*/ 1595718 h 1899024"/>
                <a:gd name="connsiteX2" fmla="*/ 328419 w 633564"/>
                <a:gd name="connsiteY2" fmla="*/ 0 h 1899024"/>
                <a:gd name="connsiteX0" fmla="*/ 633563 w 633563"/>
                <a:gd name="connsiteY0" fmla="*/ 1819835 h 1899024"/>
                <a:gd name="connsiteX1" fmla="*/ 50857 w 633563"/>
                <a:gd name="connsiteY1" fmla="*/ 1595718 h 1899024"/>
                <a:gd name="connsiteX2" fmla="*/ 328418 w 633563"/>
                <a:gd name="connsiteY2" fmla="*/ 0 h 1899024"/>
                <a:gd name="connsiteX0" fmla="*/ 598435 w 692808"/>
                <a:gd name="connsiteY0" fmla="*/ 1794153 h 1869061"/>
                <a:gd name="connsiteX1" fmla="*/ 15729 w 692808"/>
                <a:gd name="connsiteY1" fmla="*/ 1570036 h 1869061"/>
                <a:gd name="connsiteX2" fmla="*/ 692808 w 692808"/>
                <a:gd name="connsiteY2" fmla="*/ 0 h 1869061"/>
                <a:gd name="connsiteX0" fmla="*/ 598435 w 692808"/>
                <a:gd name="connsiteY0" fmla="*/ 1794153 h 1869061"/>
                <a:gd name="connsiteX1" fmla="*/ 15729 w 692808"/>
                <a:gd name="connsiteY1" fmla="*/ 1570036 h 1869061"/>
                <a:gd name="connsiteX2" fmla="*/ 692808 w 692808"/>
                <a:gd name="connsiteY2" fmla="*/ 0 h 1869061"/>
                <a:gd name="connsiteX0" fmla="*/ 681990 w 681990"/>
                <a:gd name="connsiteY0" fmla="*/ 1794153 h 1869062"/>
                <a:gd name="connsiteX1" fmla="*/ 99284 w 681990"/>
                <a:gd name="connsiteY1" fmla="*/ 1570036 h 1869062"/>
                <a:gd name="connsiteX2" fmla="*/ 583852 w 681990"/>
                <a:gd name="connsiteY2" fmla="*/ 0 h 1869062"/>
                <a:gd name="connsiteX0" fmla="*/ 614045 w 614045"/>
                <a:gd name="connsiteY0" fmla="*/ 1794153 h 1869062"/>
                <a:gd name="connsiteX1" fmla="*/ 31339 w 614045"/>
                <a:gd name="connsiteY1" fmla="*/ 1570036 h 1869062"/>
                <a:gd name="connsiteX2" fmla="*/ 515907 w 614045"/>
                <a:gd name="connsiteY2" fmla="*/ 0 h 1869062"/>
              </a:gdLst>
              <a:ahLst/>
              <a:cxnLst>
                <a:cxn ang="0">
                  <a:pos x="connsiteX0" y="connsiteY0"/>
                </a:cxn>
                <a:cxn ang="0">
                  <a:pos x="connsiteX1" y="connsiteY1"/>
                </a:cxn>
                <a:cxn ang="0">
                  <a:pos x="connsiteX2" y="connsiteY2"/>
                </a:cxn>
              </a:cxnLst>
              <a:rect l="l" t="t" r="r" b="b"/>
              <a:pathLst>
                <a:path w="614045" h="1869062">
                  <a:moveTo>
                    <a:pt x="614045" y="1794153"/>
                  </a:moveTo>
                  <a:cubicBezTo>
                    <a:pt x="360792" y="1833747"/>
                    <a:pt x="47695" y="1869062"/>
                    <a:pt x="31339" y="1570036"/>
                  </a:cubicBezTo>
                  <a:cubicBezTo>
                    <a:pt x="14983" y="1271011"/>
                    <a:pt x="0" y="506513"/>
                    <a:pt x="515907" y="0"/>
                  </a:cubicBezTo>
                </a:path>
              </a:pathLst>
            </a:custGeom>
            <a:noFill/>
            <a:ln w="19050" cap="flat" cmpd="sng">
              <a:solidFill>
                <a:schemeClr val="tx1"/>
              </a:solidFill>
              <a:prstDash val="solid"/>
              <a:round/>
              <a:headEnd type="stealth" w="lg" len="lg"/>
              <a:tailEnd type="none" w="lg" len="lg"/>
            </a:ln>
            <a:effectLst/>
          </p:spPr>
          <p:txBody>
            <a:bodyPr wrap="none" anchor="ctr">
              <a:noAutofit/>
            </a:bodyPr>
            <a:lstStyle/>
            <a:p>
              <a:pPr algn="ctr"/>
              <a:endParaRPr lang="en-US">
                <a:latin typeface="Arial" charset="0"/>
              </a:endParaRPr>
            </a:p>
          </p:txBody>
        </p:sp>
        <p:sp useBgFill="1">
          <p:nvSpPr>
            <p:cNvPr id="167961" name="Text Box 25"/>
            <p:cNvSpPr txBox="1">
              <a:spLocks noChangeArrowheads="1"/>
            </p:cNvSpPr>
            <p:nvPr/>
          </p:nvSpPr>
          <p:spPr bwMode="auto">
            <a:xfrm>
              <a:off x="838200" y="4343400"/>
              <a:ext cx="1752600" cy="738664"/>
            </a:xfrm>
            <a:prstGeom prst="rect">
              <a:avLst/>
            </a:prstGeom>
            <a:ln w="19050" algn="ctr">
              <a:noFill/>
              <a:miter lim="800000"/>
              <a:headEnd/>
              <a:tailEnd type="none" w="lg" len="lg"/>
            </a:ln>
            <a:effectLst/>
          </p:spPr>
          <p:txBody>
            <a:bodyPr wrap="square">
              <a:spAutoFit/>
            </a:bodyPr>
            <a:lstStyle/>
            <a:p>
              <a:pPr algn="ctr"/>
              <a:r>
                <a:rPr lang="en-US" sz="1400" i="1" dirty="0">
                  <a:latin typeface="Calibri" pitchFamily="34" charset="0"/>
                </a:rPr>
                <a:t>3</a:t>
              </a:r>
              <a:r>
                <a:rPr lang="en-US" sz="1400" i="1" dirty="0" smtClean="0">
                  <a:latin typeface="Calibri" pitchFamily="34" charset="0"/>
                </a:rPr>
                <a:t>) Authenticate user and get token for selected identity</a:t>
              </a:r>
              <a:endParaRPr lang="en-US" sz="1400" i="1" dirty="0">
                <a:latin typeface="Calibri" pitchFamily="34" charset="0"/>
              </a:endParaRPr>
            </a:p>
          </p:txBody>
        </p:sp>
        <p:sp>
          <p:nvSpPr>
            <p:cNvPr id="89" name="Text Box 30"/>
            <p:cNvSpPr txBox="1">
              <a:spLocks noChangeArrowheads="1"/>
            </p:cNvSpPr>
            <p:nvPr/>
          </p:nvSpPr>
          <p:spPr bwMode="auto">
            <a:xfrm>
              <a:off x="1447800" y="3657600"/>
              <a:ext cx="1066800" cy="369332"/>
            </a:xfrm>
            <a:prstGeom prst="rect">
              <a:avLst/>
            </a:prstGeom>
            <a:ln>
              <a:headEnd/>
              <a:tailEnd type="none" w="lg" len="lg"/>
            </a:ln>
          </p:spPr>
          <p:style>
            <a:lnRef idx="0">
              <a:schemeClr val="accent3"/>
            </a:lnRef>
            <a:fillRef idx="3">
              <a:schemeClr val="accent3"/>
            </a:fillRef>
            <a:effectRef idx="3">
              <a:schemeClr val="accent3"/>
            </a:effectRef>
            <a:fontRef idx="minor">
              <a:schemeClr val="lt1"/>
            </a:fontRef>
          </p:style>
          <p:txBody>
            <a:bodyPr wrap="square">
              <a:spAutoFit/>
            </a:bodyPr>
            <a:lstStyle/>
            <a:p>
              <a:pPr algn="ctr"/>
              <a:r>
                <a:rPr lang="en-US" sz="1800" b="1" dirty="0" smtClean="0">
                  <a:latin typeface="Calibri" pitchFamily="34" charset="0"/>
                </a:rPr>
                <a:t>Token</a:t>
              </a:r>
              <a:endParaRPr lang="en-US" sz="1800" b="1" dirty="0">
                <a:latin typeface="Calibri" pitchFamily="34" charset="0"/>
              </a:endParaRPr>
            </a:p>
          </p:txBody>
        </p:sp>
      </p:grpSp>
      <p:sp>
        <p:nvSpPr>
          <p:cNvPr id="90" name="Title 89"/>
          <p:cNvSpPr>
            <a:spLocks noGrp="1"/>
          </p:cNvSpPr>
          <p:nvPr>
            <p:ph type="title"/>
          </p:nvPr>
        </p:nvSpPr>
        <p:spPr/>
        <p:txBody>
          <a:bodyPr/>
          <a:lstStyle/>
          <a:p>
            <a:r>
              <a:rPr smtClean="0"/>
              <a:t>Using an External Identity Provider</a:t>
            </a:r>
            <a:endParaRPr lang="en-US" dirty="0"/>
          </a:p>
        </p:txBody>
      </p:sp>
      <p:sp>
        <p:nvSpPr>
          <p:cNvPr id="95" name="AutoShape 4"/>
          <p:cNvSpPr>
            <a:spLocks noChangeArrowheads="1"/>
          </p:cNvSpPr>
          <p:nvPr/>
        </p:nvSpPr>
        <p:spPr bwMode="auto">
          <a:xfrm>
            <a:off x="2286000" y="2362201"/>
            <a:ext cx="838200" cy="533400"/>
          </a:xfrm>
          <a:prstGeom prst="hexagon">
            <a:avLst>
              <a:gd name="adj" fmla="val 37500"/>
              <a:gd name="vf" fmla="val 115470"/>
            </a:avLst>
          </a:prstGeom>
          <a:ln>
            <a:headEnd/>
            <a:tailEnd type="none" w="lg" len="lg"/>
          </a:ln>
        </p:spPr>
        <p:style>
          <a:lnRef idx="0">
            <a:schemeClr val="accent3"/>
          </a:lnRef>
          <a:fillRef idx="3">
            <a:schemeClr val="accent3"/>
          </a:fillRef>
          <a:effectRef idx="3">
            <a:schemeClr val="accent3"/>
          </a:effectRef>
          <a:fontRef idx="minor">
            <a:schemeClr val="lt1"/>
          </a:fontRef>
        </p:style>
        <p:txBody>
          <a:bodyPr anchor="ctr">
            <a:noAutofit/>
          </a:bodyPr>
          <a:lstStyle/>
          <a:p>
            <a:pPr algn="ctr"/>
            <a:endParaRPr lang="en-US"/>
          </a:p>
        </p:txBody>
      </p:sp>
      <p:sp>
        <p:nvSpPr>
          <p:cNvPr id="96" name="Text Box 16"/>
          <p:cNvSpPr txBox="1">
            <a:spLocks noChangeArrowheads="1"/>
          </p:cNvSpPr>
          <p:nvPr/>
        </p:nvSpPr>
        <p:spPr bwMode="auto">
          <a:xfrm>
            <a:off x="2286000" y="2438400"/>
            <a:ext cx="838200" cy="369332"/>
          </a:xfrm>
          <a:prstGeom prst="rect">
            <a:avLst/>
          </a:prstGeom>
          <a:noFill/>
          <a:ln w="19050" algn="ctr">
            <a:noFill/>
            <a:miter lim="800000"/>
            <a:headEnd/>
            <a:tailEnd type="none" w="lg" len="lg"/>
          </a:ln>
          <a:effectLst/>
        </p:spPr>
        <p:txBody>
          <a:bodyPr wrap="square">
            <a:spAutoFit/>
          </a:bodyPr>
          <a:lstStyle/>
          <a:p>
            <a:pPr algn="ctr"/>
            <a:r>
              <a:rPr lang="en-US" sz="1800" b="1" dirty="0" smtClean="0">
                <a:latin typeface="Calibri" pitchFamily="34" charset="0"/>
              </a:rPr>
              <a:t>STS</a:t>
            </a:r>
            <a:endParaRPr lang="en-US" sz="1800" b="1" dirty="0">
              <a:latin typeface="Calibri" pitchFamily="34" charset="0"/>
            </a:endParaRPr>
          </a:p>
        </p:txBody>
      </p:sp>
      <p:sp>
        <p:nvSpPr>
          <p:cNvPr id="167968" name="Oval 32"/>
          <p:cNvSpPr>
            <a:spLocks noChangeArrowheads="1"/>
          </p:cNvSpPr>
          <p:nvPr/>
        </p:nvSpPr>
        <p:spPr bwMode="auto">
          <a:xfrm>
            <a:off x="2792412" y="4572000"/>
            <a:ext cx="2209800" cy="533400"/>
          </a:xfrm>
          <a:prstGeom prst="ellipse">
            <a:avLst/>
          </a:prstGeom>
          <a:ln>
            <a:headEnd/>
            <a:tailEnd type="none" w="lg" len="lg"/>
          </a:ln>
        </p:spPr>
        <p:style>
          <a:lnRef idx="0">
            <a:schemeClr val="accent6"/>
          </a:lnRef>
          <a:fillRef idx="3">
            <a:schemeClr val="accent6"/>
          </a:fillRef>
          <a:effectRef idx="3">
            <a:schemeClr val="accent6"/>
          </a:effectRef>
          <a:fontRef idx="minor">
            <a:schemeClr val="lt1"/>
          </a:fontRef>
        </p:style>
        <p:txBody>
          <a:bodyPr wrap="square" anchor="ctr">
            <a:noAutofit/>
          </a:bodyPr>
          <a:lstStyle/>
          <a:p>
            <a:pPr algn="ctr"/>
            <a:endParaRPr lang="en-US"/>
          </a:p>
        </p:txBody>
      </p:sp>
      <p:sp>
        <p:nvSpPr>
          <p:cNvPr id="167969" name="Text Box 33"/>
          <p:cNvSpPr txBox="1">
            <a:spLocks noChangeArrowheads="1"/>
          </p:cNvSpPr>
          <p:nvPr/>
        </p:nvSpPr>
        <p:spPr bwMode="auto">
          <a:xfrm>
            <a:off x="2895600" y="4648200"/>
            <a:ext cx="1981200" cy="369332"/>
          </a:xfrm>
          <a:prstGeom prst="rect">
            <a:avLst/>
          </a:prstGeom>
          <a:noFill/>
          <a:ln w="19050" algn="ctr">
            <a:noFill/>
            <a:miter lim="800000"/>
            <a:headEnd/>
            <a:tailEnd type="none" w="lg" len="lg"/>
          </a:ln>
          <a:effectLst/>
        </p:spPr>
        <p:txBody>
          <a:bodyPr wrap="square">
            <a:spAutoFit/>
          </a:bodyPr>
          <a:lstStyle/>
          <a:p>
            <a:pPr algn="ctr"/>
            <a:r>
              <a:rPr lang="en-US" sz="1800" b="1" dirty="0" smtClean="0">
                <a:latin typeface="Calibri" pitchFamily="34" charset="0"/>
              </a:rPr>
              <a:t>Browser or Client</a:t>
            </a:r>
            <a:endParaRPr lang="en-US" sz="1800" b="1" dirty="0">
              <a:latin typeface="Calibri"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wipe(down)">
                                      <p:cBhvr>
                                        <p:cTn id="7" dur="500"/>
                                        <p:tgtEl>
                                          <p:spTgt spid="4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50"/>
                                        </p:tgtEl>
                                        <p:attrNameLst>
                                          <p:attrName>style.visibility</p:attrName>
                                        </p:attrNameLst>
                                      </p:cBhvr>
                                      <p:to>
                                        <p:strVal val="visible"/>
                                      </p:to>
                                    </p:set>
                                    <p:animEffect transition="in" filter="wipe(down)">
                                      <p:cBhvr>
                                        <p:cTn id="12" dur="500"/>
                                        <p:tgtEl>
                                          <p:spTgt spid="5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51"/>
                                        </p:tgtEl>
                                        <p:attrNameLst>
                                          <p:attrName>style.visibility</p:attrName>
                                        </p:attrNameLst>
                                      </p:cBhvr>
                                      <p:to>
                                        <p:strVal val="visible"/>
                                      </p:to>
                                    </p:set>
                                    <p:animEffect transition="in" filter="wipe(up)">
                                      <p:cBhvr>
                                        <p:cTn id="17" dur="500"/>
                                        <p:tgtEl>
                                          <p:spTgt spid="5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53"/>
                                        </p:tgtEl>
                                        <p:attrNameLst>
                                          <p:attrName>style.visibility</p:attrName>
                                        </p:attrNameLst>
                                      </p:cBhvr>
                                      <p:to>
                                        <p:strVal val="visible"/>
                                      </p:to>
                                    </p:set>
                                    <p:animEffect transition="in" filter="wipe(down)">
                                      <p:cBhvr>
                                        <p:cTn id="22" dur="500"/>
                                        <p:tgtEl>
                                          <p:spTgt spid="53"/>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54"/>
                                        </p:tgtEl>
                                        <p:attrNameLst>
                                          <p:attrName>style.visibility</p:attrName>
                                        </p:attrNameLst>
                                      </p:cBhvr>
                                      <p:to>
                                        <p:strVal val="visible"/>
                                      </p:to>
                                    </p:set>
                                    <p:animEffect transition="in" filter="wipe(down)">
                                      <p:cBhvr>
                                        <p:cTn id="27"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3810000"/>
            <a:ext cx="8425149" cy="1337595"/>
          </a:xfrm>
        </p:spPr>
        <p:txBody>
          <a:bodyPr/>
          <a:lstStyle/>
          <a:p>
            <a:r>
              <a:rPr sz="4400" dirty="0" smtClean="0"/>
              <a:t>Claims-Based Identity: An Introduction to AD FS 2.0, CardSpace 2.0, and Windows Identity Foundation</a:t>
            </a:r>
            <a:endParaRPr lang="en-US" sz="4400" dirty="0"/>
          </a:p>
        </p:txBody>
      </p:sp>
      <p:sp>
        <p:nvSpPr>
          <p:cNvPr id="3" name="Subtitle 2"/>
          <p:cNvSpPr>
            <a:spLocks noGrp="1"/>
          </p:cNvSpPr>
          <p:nvPr>
            <p:ph type="subTitle" idx="1"/>
          </p:nvPr>
        </p:nvSpPr>
        <p:spPr>
          <a:xfrm>
            <a:off x="533400" y="5715000"/>
            <a:ext cx="3812443" cy="461665"/>
          </a:xfrm>
        </p:spPr>
        <p:txBody>
          <a:bodyPr/>
          <a:lstStyle/>
          <a:p>
            <a:r>
              <a:rPr lang="en-US" dirty="0" smtClean="0"/>
              <a:t>David Chappell</a:t>
            </a:r>
          </a:p>
          <a:p>
            <a:r>
              <a:rPr lang="en-US" dirty="0" smtClean="0"/>
              <a:t>Chappell &amp; Associates</a:t>
            </a:r>
          </a:p>
          <a:p>
            <a:r>
              <a:rPr lang="en-US" dirty="0" smtClean="0"/>
              <a:t>www.davidchappell.com</a:t>
            </a:r>
            <a:endParaRPr lang="en-US"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772793"/>
          </a:xfrm>
        </p:spPr>
        <p:txBody>
          <a:bodyPr/>
          <a:lstStyle/>
          <a:p>
            <a:pPr lvl="0"/>
            <a:r>
              <a:rPr lang="en-US" kern="1200" spc="-125" dirty="0" smtClean="0">
                <a:ln w="3175">
                  <a:noFill/>
                </a:ln>
              </a:rPr>
              <a:t>Identity Across Organizations</a:t>
            </a:r>
            <a:br>
              <a:rPr lang="en-US" kern="1200" spc="-125" dirty="0" smtClean="0">
                <a:ln w="3175">
                  <a:noFill/>
                </a:ln>
              </a:rPr>
            </a:br>
            <a:r>
              <a:rPr sz="3200" dirty="0" smtClean="0">
                <a:solidFill>
                  <a:schemeClr val="tx2"/>
                </a:solidFill>
              </a:rPr>
              <a:t>Describing the problem</a:t>
            </a:r>
            <a:r>
              <a:rPr lang="en-US" spc="-150" dirty="0" smtClean="0">
                <a:ln w="3175">
                  <a:noFill/>
                </a:ln>
                <a:solidFill>
                  <a:schemeClr val="accent3"/>
                </a:solidFill>
                <a:latin typeface="Segoe" pitchFamily="34" charset="0"/>
                <a:cs typeface="Arial" charset="0"/>
              </a:rPr>
              <a:t/>
            </a:r>
            <a:br>
              <a:rPr lang="en-US" spc="-150" dirty="0" smtClean="0">
                <a:ln w="3175">
                  <a:noFill/>
                </a:ln>
                <a:solidFill>
                  <a:schemeClr val="accent3"/>
                </a:solidFill>
                <a:latin typeface="Segoe" pitchFamily="34" charset="0"/>
                <a:cs typeface="Arial" charset="0"/>
              </a:rPr>
            </a:br>
            <a:endParaRPr lang="en-US" kern="1200" spc="-125" dirty="0">
              <a:ln w="3175">
                <a:noFill/>
              </a:ln>
            </a:endParaRPr>
          </a:p>
        </p:txBody>
      </p:sp>
      <p:sp>
        <p:nvSpPr>
          <p:cNvPr id="3" name="Content Placeholder 2"/>
          <p:cNvSpPr>
            <a:spLocks noGrp="1"/>
          </p:cNvSpPr>
          <p:nvPr>
            <p:ph idx="1"/>
          </p:nvPr>
        </p:nvSpPr>
        <p:spPr>
          <a:xfrm>
            <a:off x="287279" y="1727224"/>
            <a:ext cx="8382000" cy="2412968"/>
          </a:xfrm>
        </p:spPr>
        <p:txBody>
          <a:bodyPr/>
          <a:lstStyle/>
          <a:p>
            <a:r>
              <a:rPr lang="en-US" dirty="0" smtClean="0"/>
              <a:t>A user in one Windows forest must access an application in another Windows forest</a:t>
            </a:r>
          </a:p>
          <a:p>
            <a:pPr>
              <a:buNone/>
            </a:pPr>
            <a:endParaRPr lang="en-US" dirty="0" smtClean="0"/>
          </a:p>
          <a:p>
            <a:r>
              <a:rPr lang="en-US" dirty="0" smtClean="0"/>
              <a:t>A user in a non-Windows world must access an application in a Windows forest (or vice-versa)</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dissolv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07996"/>
          </a:xfrm>
        </p:spPr>
        <p:txBody>
          <a:bodyPr/>
          <a:lstStyle/>
          <a:p>
            <a:pPr lvl="0"/>
            <a:r>
              <a:rPr lang="en-US" kern="1200" spc="-125" dirty="0" smtClean="0">
                <a:ln w="3175">
                  <a:noFill/>
                </a:ln>
              </a:rPr>
              <a:t>Identity Across Organizations</a:t>
            </a:r>
            <a:br>
              <a:rPr lang="en-US" kern="1200" spc="-125" dirty="0" smtClean="0">
                <a:ln w="3175">
                  <a:noFill/>
                </a:ln>
              </a:rPr>
            </a:br>
            <a:r>
              <a:rPr sz="3200" smtClean="0">
                <a:solidFill>
                  <a:schemeClr val="tx2"/>
                </a:solidFill>
              </a:rPr>
              <a:t>Possible solutions</a:t>
            </a:r>
            <a:endParaRPr lang="en-US" kern="1200" spc="-125" dirty="0">
              <a:ln w="3175">
                <a:noFill/>
              </a:ln>
            </a:endParaRPr>
          </a:p>
        </p:txBody>
      </p:sp>
      <p:sp>
        <p:nvSpPr>
          <p:cNvPr id="3" name="Content Placeholder 2"/>
          <p:cNvSpPr>
            <a:spLocks noGrp="1"/>
          </p:cNvSpPr>
          <p:nvPr>
            <p:ph idx="1"/>
          </p:nvPr>
        </p:nvSpPr>
        <p:spPr>
          <a:xfrm>
            <a:off x="275704" y="1600200"/>
            <a:ext cx="8868296" cy="3674852"/>
          </a:xfrm>
        </p:spPr>
        <p:txBody>
          <a:bodyPr/>
          <a:lstStyle/>
          <a:p>
            <a:r>
              <a:rPr lang="en-US" dirty="0" smtClean="0"/>
              <a:t>One option: duplicate accounts</a:t>
            </a:r>
          </a:p>
          <a:p>
            <a:pPr lvl="1"/>
            <a:r>
              <a:rPr lang="en-US" dirty="0" smtClean="0"/>
              <a:t>Requires separate login, extra administration</a:t>
            </a:r>
          </a:p>
          <a:p>
            <a:endParaRPr lang="en-US" dirty="0" smtClean="0"/>
          </a:p>
          <a:p>
            <a:r>
              <a:rPr lang="en-US" dirty="0" smtClean="0"/>
              <a:t>A better approach: </a:t>
            </a:r>
            <a:r>
              <a:rPr lang="en-US" i="1" dirty="0" smtClean="0">
                <a:solidFill>
                  <a:schemeClr val="tx2"/>
                </a:solidFill>
              </a:rPr>
              <a:t>identity federation </a:t>
            </a:r>
          </a:p>
          <a:p>
            <a:pPr lvl="1"/>
            <a:r>
              <a:rPr lang="en-US" dirty="0" smtClean="0"/>
              <a:t>One organizations accepts identities provided by the other</a:t>
            </a:r>
          </a:p>
          <a:p>
            <a:pPr lvl="2"/>
            <a:r>
              <a:rPr lang="en-US" dirty="0" smtClean="0"/>
              <a:t>No duplicate accounts</a:t>
            </a:r>
          </a:p>
          <a:p>
            <a:pPr lvl="2"/>
            <a:r>
              <a:rPr lang="en-US" dirty="0" smtClean="0"/>
              <a:t>Single sign-on for users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dissolve">
                                      <p:cBhvr>
                                        <p:cTn id="15" dur="500"/>
                                        <p:tgtEl>
                                          <p:spTgt spid="3">
                                            <p:txEl>
                                              <p:pRg st="3" end="3"/>
                                            </p:txEl>
                                          </p:spTgt>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dissolve">
                                      <p:cBhvr>
                                        <p:cTn id="18" dur="500"/>
                                        <p:tgtEl>
                                          <p:spTgt spid="3">
                                            <p:txEl>
                                              <p:pRg st="4" end="4"/>
                                            </p:txEl>
                                          </p:spTgt>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dissolve">
                                      <p:cBhvr>
                                        <p:cTn id="21" dur="500"/>
                                        <p:tgtEl>
                                          <p:spTgt spid="3">
                                            <p:txEl>
                                              <p:pRg st="5" end="5"/>
                                            </p:txEl>
                                          </p:spTgt>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dissolve">
                                      <p:cBhvr>
                                        <p:cTn id="24"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8" name="Group 67"/>
          <p:cNvGrpSpPr/>
          <p:nvPr/>
        </p:nvGrpSpPr>
        <p:grpSpPr>
          <a:xfrm>
            <a:off x="457200" y="5486400"/>
            <a:ext cx="1586754" cy="954107"/>
            <a:chOff x="304800" y="5638800"/>
            <a:chExt cx="1586754" cy="954107"/>
          </a:xfrm>
        </p:grpSpPr>
        <p:sp>
          <p:nvSpPr>
            <p:cNvPr id="100" name="Text Box 23"/>
            <p:cNvSpPr txBox="1">
              <a:spLocks noChangeArrowheads="1"/>
            </p:cNvSpPr>
            <p:nvPr/>
          </p:nvSpPr>
          <p:spPr bwMode="auto">
            <a:xfrm>
              <a:off x="304800" y="5638800"/>
              <a:ext cx="1371600" cy="954107"/>
            </a:xfrm>
            <a:prstGeom prst="rect">
              <a:avLst/>
            </a:prstGeom>
            <a:noFill/>
            <a:ln w="19050" algn="ctr">
              <a:noFill/>
              <a:miter lim="800000"/>
              <a:headEnd/>
              <a:tailEnd type="none" w="lg" len="lg"/>
            </a:ln>
            <a:effectLst/>
          </p:spPr>
          <p:txBody>
            <a:bodyPr wrap="square">
              <a:spAutoFit/>
            </a:bodyPr>
            <a:lstStyle/>
            <a:p>
              <a:pPr algn="ctr"/>
              <a:r>
                <a:rPr lang="en-US" sz="1400" i="1" dirty="0" smtClean="0">
                  <a:latin typeface="Calibri" pitchFamily="34" charset="0"/>
                </a:rPr>
                <a:t>2) Select an identity that matches those requirements</a:t>
              </a:r>
              <a:endParaRPr lang="en-US" sz="1400" i="1" dirty="0">
                <a:latin typeface="Calibri" pitchFamily="34" charset="0"/>
              </a:endParaRPr>
            </a:p>
          </p:txBody>
        </p:sp>
        <p:sp>
          <p:nvSpPr>
            <p:cNvPr id="101" name="Freeform 100"/>
            <p:cNvSpPr/>
            <p:nvPr/>
          </p:nvSpPr>
          <p:spPr>
            <a:xfrm>
              <a:off x="1600200" y="5638800"/>
              <a:ext cx="291354" cy="457200"/>
            </a:xfrm>
            <a:custGeom>
              <a:avLst/>
              <a:gdLst>
                <a:gd name="connsiteX0" fmla="*/ 291354 w 291354"/>
                <a:gd name="connsiteY0" fmla="*/ 645459 h 645459"/>
                <a:gd name="connsiteX1" fmla="*/ 22412 w 291354"/>
                <a:gd name="connsiteY1" fmla="*/ 367553 h 645459"/>
                <a:gd name="connsiteX2" fmla="*/ 156883 w 291354"/>
                <a:gd name="connsiteY2" fmla="*/ 0 h 645459"/>
              </a:gdLst>
              <a:ahLst/>
              <a:cxnLst>
                <a:cxn ang="0">
                  <a:pos x="connsiteX0" y="connsiteY0"/>
                </a:cxn>
                <a:cxn ang="0">
                  <a:pos x="connsiteX1" y="connsiteY1"/>
                </a:cxn>
                <a:cxn ang="0">
                  <a:pos x="connsiteX2" y="connsiteY2"/>
                </a:cxn>
              </a:cxnLst>
              <a:rect l="l" t="t" r="r" b="b"/>
              <a:pathLst>
                <a:path w="291354" h="645459">
                  <a:moveTo>
                    <a:pt x="291354" y="645459"/>
                  </a:moveTo>
                  <a:cubicBezTo>
                    <a:pt x="168089" y="560294"/>
                    <a:pt x="44824" y="475129"/>
                    <a:pt x="22412" y="367553"/>
                  </a:cubicBezTo>
                  <a:cubicBezTo>
                    <a:pt x="0" y="259977"/>
                    <a:pt x="78441" y="129988"/>
                    <a:pt x="156883" y="0"/>
                  </a:cubicBezTo>
                </a:path>
              </a:pathLst>
            </a:custGeom>
            <a:noFill/>
            <a:ln w="19050" cap="flat" cmpd="sng">
              <a:solidFill>
                <a:schemeClr val="tx1"/>
              </a:solidFill>
              <a:prstDash val="solid"/>
              <a:round/>
              <a:headEnd type="none" w="lg" len="lg"/>
              <a:tailEnd type="stealth" w="lg" len="lg"/>
            </a:ln>
            <a:effectLst/>
          </p:spPr>
          <p:txBody>
            <a:bodyPr wrap="none" anchor="ctr">
              <a:noAutofit/>
            </a:bodyPr>
            <a:lstStyle/>
            <a:p>
              <a:pPr algn="ctr"/>
              <a:endParaRPr lang="en-US">
                <a:latin typeface="Arial" charset="0"/>
              </a:endParaRPr>
            </a:p>
          </p:txBody>
        </p:sp>
      </p:grpSp>
      <p:sp>
        <p:nvSpPr>
          <p:cNvPr id="114" name="Freeform 113"/>
          <p:cNvSpPr/>
          <p:nvPr/>
        </p:nvSpPr>
        <p:spPr>
          <a:xfrm>
            <a:off x="8240484" y="4876800"/>
            <a:ext cx="255283" cy="696564"/>
          </a:xfrm>
          <a:custGeom>
            <a:avLst/>
            <a:gdLst>
              <a:gd name="connsiteX0" fmla="*/ 82193 w 239730"/>
              <a:gd name="connsiteY0" fmla="*/ 0 h 1458931"/>
              <a:gd name="connsiteX1" fmla="*/ 226031 w 239730"/>
              <a:gd name="connsiteY1" fmla="*/ 698643 h 1458931"/>
              <a:gd name="connsiteX2" fmla="*/ 0 w 239730"/>
              <a:gd name="connsiteY2" fmla="*/ 1458931 h 1458931"/>
              <a:gd name="connsiteX0" fmla="*/ 82194 w 239730"/>
              <a:gd name="connsiteY0" fmla="*/ 0 h 1458931"/>
              <a:gd name="connsiteX1" fmla="*/ 226031 w 239730"/>
              <a:gd name="connsiteY1" fmla="*/ 698643 h 1458931"/>
              <a:gd name="connsiteX2" fmla="*/ 0 w 239730"/>
              <a:gd name="connsiteY2" fmla="*/ 1458931 h 1458931"/>
              <a:gd name="connsiteX0" fmla="*/ 0 w 241264"/>
              <a:gd name="connsiteY0" fmla="*/ 0 h 1213341"/>
              <a:gd name="connsiteX1" fmla="*/ 239087 w 241264"/>
              <a:gd name="connsiteY1" fmla="*/ 453053 h 1213341"/>
              <a:gd name="connsiteX2" fmla="*/ 13056 w 241264"/>
              <a:gd name="connsiteY2" fmla="*/ 1213341 h 1213341"/>
              <a:gd name="connsiteX0" fmla="*/ 0 w 241263"/>
              <a:gd name="connsiteY0" fmla="*/ 0 h 1213341"/>
              <a:gd name="connsiteX1" fmla="*/ 239087 w 241263"/>
              <a:gd name="connsiteY1" fmla="*/ 453053 h 1213341"/>
              <a:gd name="connsiteX2" fmla="*/ 13056 w 241263"/>
              <a:gd name="connsiteY2" fmla="*/ 1213341 h 1213341"/>
              <a:gd name="connsiteX0" fmla="*/ 68586 w 319104"/>
              <a:gd name="connsiteY0" fmla="*/ 0 h 1184449"/>
              <a:gd name="connsiteX1" fmla="*/ 307673 w 319104"/>
              <a:gd name="connsiteY1" fmla="*/ 453053 h 1184449"/>
              <a:gd name="connsiteX2" fmla="*/ 0 w 319104"/>
              <a:gd name="connsiteY2" fmla="*/ 1184449 h 1184449"/>
            </a:gdLst>
            <a:ahLst/>
            <a:cxnLst>
              <a:cxn ang="0">
                <a:pos x="connsiteX0" y="connsiteY0"/>
              </a:cxn>
              <a:cxn ang="0">
                <a:pos x="connsiteX1" y="connsiteY1"/>
              </a:cxn>
              <a:cxn ang="0">
                <a:pos x="connsiteX2" y="connsiteY2"/>
              </a:cxn>
            </a:cxnLst>
            <a:rect l="l" t="t" r="r" b="b"/>
            <a:pathLst>
              <a:path w="319104" h="1184449">
                <a:moveTo>
                  <a:pt x="68586" y="0"/>
                </a:moveTo>
                <a:cubicBezTo>
                  <a:pt x="215391" y="155511"/>
                  <a:pt x="319104" y="255645"/>
                  <a:pt x="307673" y="453053"/>
                </a:cubicBezTo>
                <a:cubicBezTo>
                  <a:pt x="296242" y="650461"/>
                  <a:pt x="106166" y="925882"/>
                  <a:pt x="0" y="1184449"/>
                </a:cubicBezTo>
              </a:path>
            </a:pathLst>
          </a:custGeom>
          <a:ln w="15875">
            <a:solidFill>
              <a:schemeClr val="tx1"/>
            </a:solidFill>
            <a:prstDash val="sysDash"/>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1" name="Rectangle 110"/>
          <p:cNvSpPr/>
          <p:nvPr/>
        </p:nvSpPr>
        <p:spPr>
          <a:xfrm>
            <a:off x="2286000" y="1524000"/>
            <a:ext cx="990600" cy="1219200"/>
          </a:xfrm>
          <a:prstGeom prst="rect">
            <a:avLst/>
          </a:prstGeom>
          <a:ln>
            <a:tailEnd type="stealth" w="lg" len="lg"/>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125" name="Text Box 16"/>
          <p:cNvSpPr txBox="1">
            <a:spLocks noChangeArrowheads="1"/>
          </p:cNvSpPr>
          <p:nvPr/>
        </p:nvSpPr>
        <p:spPr bwMode="auto">
          <a:xfrm>
            <a:off x="2209800" y="1600200"/>
            <a:ext cx="1143000" cy="369332"/>
          </a:xfrm>
          <a:prstGeom prst="rect">
            <a:avLst/>
          </a:prstGeom>
          <a:noFill/>
          <a:ln w="19050" algn="ctr">
            <a:noFill/>
            <a:miter lim="800000"/>
            <a:headEnd/>
            <a:tailEnd type="none" w="lg" len="lg"/>
          </a:ln>
          <a:effectLst/>
        </p:spPr>
        <p:txBody>
          <a:bodyPr wrap="square">
            <a:spAutoFit/>
          </a:bodyPr>
          <a:lstStyle/>
          <a:p>
            <a:pPr algn="ctr"/>
            <a:r>
              <a:rPr lang="en-US" sz="1800" b="1" dirty="0" smtClean="0">
                <a:latin typeface="Calibri" pitchFamily="34" charset="0"/>
              </a:rPr>
              <a:t>AD FS 2.0</a:t>
            </a:r>
            <a:endParaRPr lang="en-US" sz="1800" b="1" dirty="0">
              <a:latin typeface="Calibri" pitchFamily="34" charset="0"/>
            </a:endParaRPr>
          </a:p>
        </p:txBody>
      </p:sp>
      <p:sp>
        <p:nvSpPr>
          <p:cNvPr id="66" name="Rounded Rectangle 65"/>
          <p:cNvSpPr/>
          <p:nvPr/>
        </p:nvSpPr>
        <p:spPr bwMode="auto">
          <a:xfrm>
            <a:off x="152400" y="1219200"/>
            <a:ext cx="3429000" cy="5486400"/>
          </a:xfrm>
          <a:prstGeom prst="roundRect">
            <a:avLst/>
          </a:prstGeom>
          <a:noFill/>
          <a:ln w="82550">
            <a:solidFill>
              <a:schemeClr val="accent4"/>
            </a:solidFill>
            <a:headEnd type="none" w="med" len="med"/>
            <a:tailEnd type="stealth" w="lg" len="lg"/>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ctr" anchorCtr="0" compatLnSpc="1">
            <a:prstTxWarp prst="textNoShape">
              <a:avLst/>
            </a:prstTxWarp>
            <a:noAutofit/>
          </a:bodyPr>
          <a:lstStyle/>
          <a:p>
            <a:pPr algn="ctr" defTabSz="914400"/>
            <a:endParaRPr lang="en-US" sz="2400" smtClean="0">
              <a:solidFill>
                <a:schemeClr val="tx1"/>
              </a:solidFill>
              <a:latin typeface="Arial" charset="0"/>
            </a:endParaRPr>
          </a:p>
        </p:txBody>
      </p:sp>
      <p:sp>
        <p:nvSpPr>
          <p:cNvPr id="81" name="Text Box 16"/>
          <p:cNvSpPr txBox="1">
            <a:spLocks noChangeArrowheads="1"/>
          </p:cNvSpPr>
          <p:nvPr/>
        </p:nvSpPr>
        <p:spPr bwMode="auto">
          <a:xfrm>
            <a:off x="990600" y="838200"/>
            <a:ext cx="1676400" cy="369332"/>
          </a:xfrm>
          <a:prstGeom prst="rect">
            <a:avLst/>
          </a:prstGeom>
          <a:noFill/>
          <a:ln w="19050" algn="ctr">
            <a:noFill/>
            <a:miter lim="800000"/>
            <a:headEnd/>
            <a:tailEnd type="none" w="lg" len="lg"/>
          </a:ln>
          <a:effectLst/>
        </p:spPr>
        <p:txBody>
          <a:bodyPr wrap="square">
            <a:spAutoFit/>
          </a:bodyPr>
          <a:lstStyle/>
          <a:p>
            <a:pPr algn="ctr"/>
            <a:r>
              <a:rPr lang="en-US" sz="1800" b="1" dirty="0" smtClean="0">
                <a:latin typeface="Calibri" pitchFamily="34" charset="0"/>
              </a:rPr>
              <a:t>Organization X</a:t>
            </a:r>
            <a:endParaRPr lang="en-US" sz="1800" b="1" dirty="0">
              <a:latin typeface="Calibri" pitchFamily="34" charset="0"/>
            </a:endParaRPr>
          </a:p>
        </p:txBody>
      </p:sp>
      <p:sp>
        <p:nvSpPr>
          <p:cNvPr id="54" name="Text Box 38"/>
          <p:cNvSpPr txBox="1">
            <a:spLocks noChangeArrowheads="1"/>
          </p:cNvSpPr>
          <p:nvPr/>
        </p:nvSpPr>
        <p:spPr bwMode="auto">
          <a:xfrm>
            <a:off x="1905000" y="6096000"/>
            <a:ext cx="685800" cy="369332"/>
          </a:xfrm>
          <a:prstGeom prst="rect">
            <a:avLst/>
          </a:prstGeom>
          <a:noFill/>
          <a:ln w="19050" algn="ctr">
            <a:noFill/>
            <a:miter lim="800000"/>
            <a:headEnd/>
            <a:tailEnd type="none" w="lg" len="lg"/>
          </a:ln>
          <a:effectLst/>
        </p:spPr>
        <p:txBody>
          <a:bodyPr wrap="square">
            <a:spAutoFit/>
          </a:bodyPr>
          <a:lstStyle/>
          <a:p>
            <a:pPr algn="ctr"/>
            <a:r>
              <a:rPr lang="en-US" sz="1800" b="1" dirty="0">
                <a:latin typeface="Calibri" pitchFamily="34" charset="0"/>
              </a:rPr>
              <a:t>User</a:t>
            </a:r>
          </a:p>
        </p:txBody>
      </p:sp>
      <p:sp>
        <p:nvSpPr>
          <p:cNvPr id="61" name="Oval 60" descr="Dark vertical"/>
          <p:cNvSpPr>
            <a:spLocks noChangeArrowheads="1"/>
          </p:cNvSpPr>
          <p:nvPr/>
        </p:nvSpPr>
        <p:spPr bwMode="auto">
          <a:xfrm>
            <a:off x="2180416" y="5562600"/>
            <a:ext cx="173360" cy="175314"/>
          </a:xfrm>
          <a:prstGeom prst="ellipse">
            <a:avLst/>
          </a:prstGeom>
          <a:pattFill prst="dkVert">
            <a:fgClr>
              <a:schemeClr val="tx1"/>
            </a:fgClr>
            <a:bgClr>
              <a:schemeClr val="bg2"/>
            </a:bgClr>
          </a:pattFill>
          <a:ln w="38100" algn="ctr">
            <a:noFill/>
            <a:round/>
            <a:headEnd/>
            <a:tailEnd type="none" w="lg" len="lg"/>
          </a:ln>
          <a:effectLst/>
        </p:spPr>
        <p:txBody>
          <a:bodyPr anchor="ctr">
            <a:spAutoFit/>
          </a:bodyPr>
          <a:lstStyle/>
          <a:p>
            <a:endParaRPr lang="en-US"/>
          </a:p>
        </p:txBody>
      </p:sp>
      <p:grpSp>
        <p:nvGrpSpPr>
          <p:cNvPr id="2" name="Group 61"/>
          <p:cNvGrpSpPr>
            <a:grpSpLocks/>
          </p:cNvGrpSpPr>
          <p:nvPr/>
        </p:nvGrpSpPr>
        <p:grpSpPr bwMode="auto">
          <a:xfrm>
            <a:off x="2133600" y="5752475"/>
            <a:ext cx="258763" cy="419725"/>
            <a:chOff x="2976" y="1433"/>
            <a:chExt cx="912" cy="1495"/>
          </a:xfrm>
        </p:grpSpPr>
        <p:sp>
          <p:nvSpPr>
            <p:cNvPr id="63" name="AutoShape 62" descr="Dark vertical"/>
            <p:cNvSpPr>
              <a:spLocks noChangeArrowheads="1"/>
            </p:cNvSpPr>
            <p:nvPr/>
          </p:nvSpPr>
          <p:spPr bwMode="auto">
            <a:xfrm rot="10800000">
              <a:off x="2976" y="1433"/>
              <a:ext cx="912" cy="834"/>
            </a:xfrm>
            <a:prstGeom prst="triangle">
              <a:avLst>
                <a:gd name="adj" fmla="val 50000"/>
              </a:avLst>
            </a:prstGeom>
            <a:pattFill prst="dkVert">
              <a:fgClr>
                <a:schemeClr val="tx1"/>
              </a:fgClr>
              <a:bgClr>
                <a:schemeClr val="bg2"/>
              </a:bgClr>
            </a:pattFill>
            <a:ln w="38100" algn="ctr">
              <a:noFill/>
              <a:miter lim="800000"/>
              <a:headEnd/>
              <a:tailEnd type="none" w="lg" len="lg"/>
            </a:ln>
            <a:effectLst/>
          </p:spPr>
          <p:txBody>
            <a:bodyPr anchor="ctr">
              <a:spAutoFit/>
            </a:bodyPr>
            <a:lstStyle/>
            <a:p>
              <a:endParaRPr lang="en-US"/>
            </a:p>
          </p:txBody>
        </p:sp>
        <p:sp>
          <p:nvSpPr>
            <p:cNvPr id="64" name="AutoShape 63" descr="Dark vertical"/>
            <p:cNvSpPr>
              <a:spLocks noChangeArrowheads="1"/>
            </p:cNvSpPr>
            <p:nvPr/>
          </p:nvSpPr>
          <p:spPr bwMode="auto">
            <a:xfrm rot="17803396" flipH="1">
              <a:off x="2644" y="2160"/>
              <a:ext cx="1275" cy="262"/>
            </a:xfrm>
            <a:prstGeom prst="parallelogram">
              <a:avLst>
                <a:gd name="adj" fmla="val 33502"/>
              </a:avLst>
            </a:prstGeom>
            <a:pattFill prst="dkVert">
              <a:fgClr>
                <a:schemeClr val="tx1"/>
              </a:fgClr>
              <a:bgClr>
                <a:schemeClr val="bg2"/>
              </a:bgClr>
            </a:pattFill>
            <a:ln w="38100" algn="ctr">
              <a:noFill/>
              <a:miter lim="800000"/>
              <a:headEnd/>
              <a:tailEnd type="none" w="lg" len="lg"/>
            </a:ln>
            <a:effectLst/>
          </p:spPr>
          <p:txBody>
            <a:bodyPr anchor="ctr">
              <a:spAutoFit/>
            </a:bodyPr>
            <a:lstStyle/>
            <a:p>
              <a:endParaRPr lang="en-US"/>
            </a:p>
          </p:txBody>
        </p:sp>
        <p:sp>
          <p:nvSpPr>
            <p:cNvPr id="65" name="AutoShape 64" descr="Dark vertical"/>
            <p:cNvSpPr>
              <a:spLocks noChangeArrowheads="1"/>
            </p:cNvSpPr>
            <p:nvPr/>
          </p:nvSpPr>
          <p:spPr bwMode="auto">
            <a:xfrm rot="3796604">
              <a:off x="2950" y="2160"/>
              <a:ext cx="1275" cy="262"/>
            </a:xfrm>
            <a:prstGeom prst="parallelogram">
              <a:avLst>
                <a:gd name="adj" fmla="val 33502"/>
              </a:avLst>
            </a:prstGeom>
            <a:pattFill prst="dkVert">
              <a:fgClr>
                <a:schemeClr val="tx1"/>
              </a:fgClr>
              <a:bgClr>
                <a:schemeClr val="bg2"/>
              </a:bgClr>
            </a:pattFill>
            <a:ln w="38100" algn="ctr">
              <a:noFill/>
              <a:miter lim="800000"/>
              <a:headEnd/>
              <a:tailEnd type="none" w="lg" len="lg"/>
            </a:ln>
            <a:effectLst/>
          </p:spPr>
          <p:txBody>
            <a:bodyPr anchor="ctr">
              <a:spAutoFit/>
            </a:bodyPr>
            <a:lstStyle/>
            <a:p>
              <a:endParaRPr lang="en-US"/>
            </a:p>
          </p:txBody>
        </p:sp>
      </p:grpSp>
      <p:sp>
        <p:nvSpPr>
          <p:cNvPr id="77" name="Isosceles Triangle 50"/>
          <p:cNvSpPr>
            <a:spLocks noChangeArrowheads="1"/>
          </p:cNvSpPr>
          <p:nvPr/>
        </p:nvSpPr>
        <p:spPr bwMode="auto">
          <a:xfrm>
            <a:off x="762000" y="2057400"/>
            <a:ext cx="1061358" cy="685800"/>
          </a:xfrm>
          <a:prstGeom prst="triangle">
            <a:avLst>
              <a:gd name="adj" fmla="val 52088"/>
            </a:avLst>
          </a:prstGeom>
          <a:gradFill rotWithShape="1">
            <a:gsLst>
              <a:gs pos="0">
                <a:srgbClr val="FFC000"/>
              </a:gs>
              <a:gs pos="100000">
                <a:srgbClr val="FF0000"/>
              </a:gs>
            </a:gsLst>
            <a:lin ang="2700000"/>
          </a:gradFill>
          <a:ln w="19050" algn="ctr">
            <a:noFill/>
            <a:round/>
            <a:headEnd/>
            <a:tailEnd type="stealth" w="lg" len="lg"/>
          </a:ln>
          <a:effectLst>
            <a:outerShdw blurRad="50800" dist="38100" dir="2700000" algn="tl" rotWithShape="0">
              <a:prstClr val="black">
                <a:alpha val="40000"/>
              </a:prstClr>
            </a:outerShdw>
          </a:effectLst>
          <a:scene3d>
            <a:camera prst="orthographicFront"/>
            <a:lightRig rig="threePt" dir="t"/>
          </a:scene3d>
          <a:sp3d>
            <a:bevelT w="152400" h="50800" prst="softRound"/>
          </a:sp3d>
        </p:spPr>
        <p:txBody>
          <a:bodyPr wrap="square" anchor="ctr">
            <a:noAutofit/>
          </a:bodyPr>
          <a:lstStyle/>
          <a:p>
            <a:pPr algn="ctr"/>
            <a:endParaRPr lang="en-US" sz="5200" dirty="0"/>
          </a:p>
        </p:txBody>
      </p:sp>
      <p:grpSp>
        <p:nvGrpSpPr>
          <p:cNvPr id="3" name="Group 51"/>
          <p:cNvGrpSpPr/>
          <p:nvPr/>
        </p:nvGrpSpPr>
        <p:grpSpPr>
          <a:xfrm>
            <a:off x="1085015" y="2204357"/>
            <a:ext cx="461316" cy="431788"/>
            <a:chOff x="4343400" y="301242"/>
            <a:chExt cx="837965" cy="738857"/>
          </a:xfrm>
        </p:grpSpPr>
        <p:sp>
          <p:nvSpPr>
            <p:cNvPr id="79" name="Line 7"/>
            <p:cNvSpPr>
              <a:spLocks noChangeShapeType="1"/>
            </p:cNvSpPr>
            <p:nvPr/>
          </p:nvSpPr>
          <p:spPr bwMode="auto">
            <a:xfrm>
              <a:off x="4770807" y="377442"/>
              <a:ext cx="236309" cy="287901"/>
            </a:xfrm>
            <a:prstGeom prst="line">
              <a:avLst/>
            </a:prstGeom>
            <a:noFill/>
            <a:ln w="25400">
              <a:solidFill>
                <a:schemeClr val="tx1"/>
              </a:solidFill>
              <a:round/>
              <a:headEnd type="none" w="sm" len="sm"/>
              <a:tailEnd type="none" w="sm" len="sm"/>
            </a:ln>
            <a:effectLst/>
          </p:spPr>
          <p:txBody>
            <a:bodyPr wrap="none" anchor="ctr"/>
            <a:lstStyle/>
            <a:p>
              <a:pPr algn="ctr"/>
              <a:endParaRPr lang="en-US" sz="1000"/>
            </a:p>
          </p:txBody>
        </p:sp>
        <p:sp>
          <p:nvSpPr>
            <p:cNvPr id="82" name="Line 11"/>
            <p:cNvSpPr>
              <a:spLocks noChangeShapeType="1"/>
            </p:cNvSpPr>
            <p:nvPr/>
          </p:nvSpPr>
          <p:spPr bwMode="auto">
            <a:xfrm>
              <a:off x="4534257" y="674290"/>
              <a:ext cx="152400" cy="304800"/>
            </a:xfrm>
            <a:prstGeom prst="line">
              <a:avLst/>
            </a:prstGeom>
            <a:noFill/>
            <a:ln w="25400">
              <a:solidFill>
                <a:schemeClr val="tx1"/>
              </a:solidFill>
              <a:round/>
              <a:headEnd type="none" w="sm" len="sm"/>
              <a:tailEnd type="none" w="sm" len="sm"/>
            </a:ln>
            <a:effectLst/>
          </p:spPr>
          <p:txBody>
            <a:bodyPr wrap="none" anchor="ctr"/>
            <a:lstStyle/>
            <a:p>
              <a:pPr algn="ctr"/>
              <a:endParaRPr lang="en-US" sz="1000"/>
            </a:p>
          </p:txBody>
        </p:sp>
        <p:sp>
          <p:nvSpPr>
            <p:cNvPr id="83" name="Line 24"/>
            <p:cNvSpPr>
              <a:spLocks noChangeShapeType="1"/>
            </p:cNvSpPr>
            <p:nvPr/>
          </p:nvSpPr>
          <p:spPr bwMode="auto">
            <a:xfrm flipH="1">
              <a:off x="4530345" y="377442"/>
              <a:ext cx="240462" cy="291459"/>
            </a:xfrm>
            <a:prstGeom prst="line">
              <a:avLst/>
            </a:prstGeom>
            <a:noFill/>
            <a:ln w="25400">
              <a:solidFill>
                <a:schemeClr val="tx1"/>
              </a:solidFill>
              <a:round/>
              <a:headEnd type="none" w="sm" len="sm"/>
              <a:tailEnd type="none" w="sm" len="sm"/>
            </a:ln>
            <a:effectLst/>
          </p:spPr>
          <p:txBody>
            <a:bodyPr wrap="none" anchor="ctr"/>
            <a:lstStyle/>
            <a:p>
              <a:pPr algn="ctr"/>
              <a:endParaRPr lang="en-US" sz="1000"/>
            </a:p>
          </p:txBody>
        </p:sp>
        <p:sp>
          <p:nvSpPr>
            <p:cNvPr id="84" name="Rectangle 83"/>
            <p:cNvSpPr>
              <a:spLocks noChangeArrowheads="1"/>
            </p:cNvSpPr>
            <p:nvPr/>
          </p:nvSpPr>
          <p:spPr bwMode="auto">
            <a:xfrm>
              <a:off x="4705281" y="301242"/>
              <a:ext cx="136497" cy="136497"/>
            </a:xfrm>
            <a:prstGeom prst="rect">
              <a:avLst/>
            </a:prstGeom>
            <a:gradFill rotWithShape="0">
              <a:gsLst>
                <a:gs pos="0">
                  <a:schemeClr val="hlink"/>
                </a:gs>
                <a:gs pos="100000">
                  <a:schemeClr val="hlink">
                    <a:gamma/>
                    <a:shade val="69804"/>
                    <a:invGamma/>
                  </a:schemeClr>
                </a:gs>
              </a:gsLst>
              <a:path path="shape">
                <a:fillToRect l="50000" t="50000" r="50000" b="50000"/>
              </a:path>
            </a:gra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endParaRPr lang="en-US" sz="1000"/>
            </a:p>
          </p:txBody>
        </p:sp>
        <p:sp>
          <p:nvSpPr>
            <p:cNvPr id="85" name="Line 34"/>
            <p:cNvSpPr>
              <a:spLocks noChangeShapeType="1"/>
            </p:cNvSpPr>
            <p:nvPr/>
          </p:nvSpPr>
          <p:spPr bwMode="auto">
            <a:xfrm flipH="1">
              <a:off x="4381856" y="674290"/>
              <a:ext cx="152400" cy="304800"/>
            </a:xfrm>
            <a:prstGeom prst="line">
              <a:avLst/>
            </a:prstGeom>
            <a:noFill/>
            <a:ln w="25400">
              <a:solidFill>
                <a:schemeClr val="tx1"/>
              </a:solidFill>
              <a:round/>
              <a:headEnd type="none" w="sm" len="sm"/>
              <a:tailEnd type="none" w="sm" len="sm"/>
            </a:ln>
            <a:effectLst/>
          </p:spPr>
          <p:txBody>
            <a:bodyPr wrap="none" anchor="ctr"/>
            <a:lstStyle/>
            <a:p>
              <a:pPr algn="ctr"/>
              <a:endParaRPr lang="en-US" sz="1000"/>
            </a:p>
          </p:txBody>
        </p:sp>
        <p:sp>
          <p:nvSpPr>
            <p:cNvPr id="86" name="Rectangle 85"/>
            <p:cNvSpPr>
              <a:spLocks noChangeArrowheads="1"/>
            </p:cNvSpPr>
            <p:nvPr/>
          </p:nvSpPr>
          <p:spPr bwMode="auto">
            <a:xfrm>
              <a:off x="4466007" y="606042"/>
              <a:ext cx="136497" cy="136497"/>
            </a:xfrm>
            <a:prstGeom prst="rect">
              <a:avLst/>
            </a:prstGeom>
            <a:gradFill rotWithShape="0">
              <a:gsLst>
                <a:gs pos="0">
                  <a:schemeClr val="hlink"/>
                </a:gs>
                <a:gs pos="100000">
                  <a:schemeClr val="hlink">
                    <a:gamma/>
                    <a:shade val="69804"/>
                    <a:invGamma/>
                  </a:schemeClr>
                </a:gs>
              </a:gsLst>
              <a:path path="shape">
                <a:fillToRect l="50000" t="50000" r="50000" b="50000"/>
              </a:path>
            </a:gra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endParaRPr lang="en-US" sz="1000"/>
            </a:p>
          </p:txBody>
        </p:sp>
        <p:sp>
          <p:nvSpPr>
            <p:cNvPr id="87" name="Rectangle 86"/>
            <p:cNvSpPr>
              <a:spLocks noChangeArrowheads="1"/>
            </p:cNvSpPr>
            <p:nvPr/>
          </p:nvSpPr>
          <p:spPr bwMode="auto">
            <a:xfrm>
              <a:off x="4587668" y="902890"/>
              <a:ext cx="136497" cy="136497"/>
            </a:xfrm>
            <a:prstGeom prst="rect">
              <a:avLst/>
            </a:prstGeom>
            <a:gradFill rotWithShape="0">
              <a:gsLst>
                <a:gs pos="0">
                  <a:srgbClr val="E6DCAC"/>
                </a:gs>
                <a:gs pos="12000">
                  <a:srgbClr val="E6D78A"/>
                </a:gs>
                <a:gs pos="30000">
                  <a:srgbClr val="C7AC4C"/>
                </a:gs>
                <a:gs pos="45000">
                  <a:srgbClr val="E6D78A"/>
                </a:gs>
                <a:gs pos="77000">
                  <a:srgbClr val="C7AC4C"/>
                </a:gs>
                <a:gs pos="100000">
                  <a:srgbClr val="E6DCAC"/>
                </a:gs>
              </a:gsLst>
              <a:lin ang="2700000" scaled="1"/>
            </a:gra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endParaRPr lang="en-US" sz="1000"/>
            </a:p>
          </p:txBody>
        </p:sp>
        <p:sp>
          <p:nvSpPr>
            <p:cNvPr id="88" name="Rectangle 87"/>
            <p:cNvSpPr>
              <a:spLocks noChangeArrowheads="1"/>
            </p:cNvSpPr>
            <p:nvPr/>
          </p:nvSpPr>
          <p:spPr bwMode="auto">
            <a:xfrm>
              <a:off x="4343400" y="903602"/>
              <a:ext cx="136497" cy="136497"/>
            </a:xfrm>
            <a:prstGeom prst="rect">
              <a:avLst/>
            </a:prstGeom>
            <a:gradFill rotWithShape="0">
              <a:gsLst>
                <a:gs pos="0">
                  <a:srgbClr val="E6DCAC"/>
                </a:gs>
                <a:gs pos="12000">
                  <a:srgbClr val="E6D78A"/>
                </a:gs>
                <a:gs pos="30000">
                  <a:srgbClr val="C7AC4C"/>
                </a:gs>
                <a:gs pos="45000">
                  <a:srgbClr val="E6D78A"/>
                </a:gs>
                <a:gs pos="77000">
                  <a:srgbClr val="C7AC4C"/>
                </a:gs>
                <a:gs pos="100000">
                  <a:srgbClr val="E6DCAC"/>
                </a:gs>
              </a:gsLst>
              <a:lin ang="2700000" scaled="1"/>
            </a:gra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endParaRPr lang="en-US" sz="1000"/>
            </a:p>
          </p:txBody>
        </p:sp>
        <p:sp>
          <p:nvSpPr>
            <p:cNvPr id="89" name="Line 11"/>
            <p:cNvSpPr>
              <a:spLocks noChangeShapeType="1"/>
            </p:cNvSpPr>
            <p:nvPr/>
          </p:nvSpPr>
          <p:spPr bwMode="auto">
            <a:xfrm>
              <a:off x="4991457" y="674290"/>
              <a:ext cx="152400" cy="304800"/>
            </a:xfrm>
            <a:prstGeom prst="line">
              <a:avLst/>
            </a:prstGeom>
            <a:noFill/>
            <a:ln w="25400">
              <a:solidFill>
                <a:schemeClr val="tx1"/>
              </a:solidFill>
              <a:round/>
              <a:headEnd type="none" w="sm" len="sm"/>
              <a:tailEnd type="none" w="sm" len="sm"/>
            </a:ln>
            <a:effectLst/>
          </p:spPr>
          <p:txBody>
            <a:bodyPr wrap="none" anchor="ctr"/>
            <a:lstStyle/>
            <a:p>
              <a:pPr algn="ctr"/>
              <a:endParaRPr lang="en-US" sz="1000"/>
            </a:p>
          </p:txBody>
        </p:sp>
        <p:sp>
          <p:nvSpPr>
            <p:cNvPr id="90" name="Line 34"/>
            <p:cNvSpPr>
              <a:spLocks noChangeShapeType="1"/>
            </p:cNvSpPr>
            <p:nvPr/>
          </p:nvSpPr>
          <p:spPr bwMode="auto">
            <a:xfrm flipH="1">
              <a:off x="4839056" y="674290"/>
              <a:ext cx="152400" cy="304800"/>
            </a:xfrm>
            <a:prstGeom prst="line">
              <a:avLst/>
            </a:prstGeom>
            <a:noFill/>
            <a:ln w="25400">
              <a:solidFill>
                <a:schemeClr val="tx1"/>
              </a:solidFill>
              <a:round/>
              <a:headEnd type="none" w="sm" len="sm"/>
              <a:tailEnd type="none" w="sm" len="sm"/>
            </a:ln>
            <a:effectLst/>
          </p:spPr>
          <p:txBody>
            <a:bodyPr wrap="none" anchor="ctr"/>
            <a:lstStyle/>
            <a:p>
              <a:pPr algn="ctr"/>
              <a:endParaRPr lang="en-US" sz="1000"/>
            </a:p>
          </p:txBody>
        </p:sp>
        <p:sp>
          <p:nvSpPr>
            <p:cNvPr id="91" name="Rectangle 90"/>
            <p:cNvSpPr>
              <a:spLocks noChangeArrowheads="1"/>
            </p:cNvSpPr>
            <p:nvPr/>
          </p:nvSpPr>
          <p:spPr bwMode="auto">
            <a:xfrm>
              <a:off x="4923207" y="606042"/>
              <a:ext cx="136497" cy="136497"/>
            </a:xfrm>
            <a:prstGeom prst="rect">
              <a:avLst/>
            </a:prstGeom>
            <a:gradFill rotWithShape="0">
              <a:gsLst>
                <a:gs pos="0">
                  <a:schemeClr val="hlink"/>
                </a:gs>
                <a:gs pos="100000">
                  <a:schemeClr val="hlink">
                    <a:gamma/>
                    <a:shade val="69804"/>
                    <a:invGamma/>
                  </a:schemeClr>
                </a:gs>
              </a:gsLst>
              <a:path path="shape">
                <a:fillToRect l="50000" t="50000" r="50000" b="50000"/>
              </a:path>
            </a:gra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endParaRPr lang="en-US" sz="1000"/>
            </a:p>
          </p:txBody>
        </p:sp>
        <p:sp>
          <p:nvSpPr>
            <p:cNvPr id="92" name="Rectangle 91"/>
            <p:cNvSpPr>
              <a:spLocks noChangeArrowheads="1"/>
            </p:cNvSpPr>
            <p:nvPr/>
          </p:nvSpPr>
          <p:spPr bwMode="auto">
            <a:xfrm>
              <a:off x="5044868" y="902890"/>
              <a:ext cx="136497" cy="136497"/>
            </a:xfrm>
            <a:prstGeom prst="rect">
              <a:avLst/>
            </a:prstGeom>
            <a:gradFill rotWithShape="0">
              <a:gsLst>
                <a:gs pos="0">
                  <a:srgbClr val="E6DCAC"/>
                </a:gs>
                <a:gs pos="12000">
                  <a:srgbClr val="E6D78A"/>
                </a:gs>
                <a:gs pos="30000">
                  <a:srgbClr val="C7AC4C"/>
                </a:gs>
                <a:gs pos="45000">
                  <a:srgbClr val="E6D78A"/>
                </a:gs>
                <a:gs pos="77000">
                  <a:srgbClr val="C7AC4C"/>
                </a:gs>
                <a:gs pos="100000">
                  <a:srgbClr val="E6DCAC"/>
                </a:gs>
              </a:gsLst>
              <a:lin ang="2700000" scaled="1"/>
            </a:gra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endParaRPr lang="en-US" sz="1000"/>
            </a:p>
          </p:txBody>
        </p:sp>
        <p:sp>
          <p:nvSpPr>
            <p:cNvPr id="93" name="Rectangle 92"/>
            <p:cNvSpPr>
              <a:spLocks noChangeArrowheads="1"/>
            </p:cNvSpPr>
            <p:nvPr/>
          </p:nvSpPr>
          <p:spPr bwMode="auto">
            <a:xfrm>
              <a:off x="4800600" y="903602"/>
              <a:ext cx="136497" cy="136497"/>
            </a:xfrm>
            <a:prstGeom prst="rect">
              <a:avLst/>
            </a:prstGeom>
            <a:gradFill rotWithShape="0">
              <a:gsLst>
                <a:gs pos="0">
                  <a:srgbClr val="E6DCAC"/>
                </a:gs>
                <a:gs pos="12000">
                  <a:srgbClr val="E6D78A"/>
                </a:gs>
                <a:gs pos="30000">
                  <a:srgbClr val="C7AC4C"/>
                </a:gs>
                <a:gs pos="45000">
                  <a:srgbClr val="E6D78A"/>
                </a:gs>
                <a:gs pos="77000">
                  <a:srgbClr val="C7AC4C"/>
                </a:gs>
                <a:gs pos="100000">
                  <a:srgbClr val="E6DCAC"/>
                </a:gs>
              </a:gsLst>
              <a:lin ang="2700000" scaled="1"/>
            </a:gra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endParaRPr lang="en-US" sz="1000"/>
            </a:p>
          </p:txBody>
        </p:sp>
      </p:grpSp>
      <p:sp>
        <p:nvSpPr>
          <p:cNvPr id="96" name="Freeform 95"/>
          <p:cNvSpPr/>
          <p:nvPr/>
        </p:nvSpPr>
        <p:spPr>
          <a:xfrm flipH="1">
            <a:off x="1524000" y="2286000"/>
            <a:ext cx="838200" cy="76199"/>
          </a:xfrm>
          <a:custGeom>
            <a:avLst/>
            <a:gdLst>
              <a:gd name="connsiteX0" fmla="*/ 0 w 770965"/>
              <a:gd name="connsiteY0" fmla="*/ 222623 h 222623"/>
              <a:gd name="connsiteX1" fmla="*/ 394447 w 770965"/>
              <a:gd name="connsiteY1" fmla="*/ 7470 h 222623"/>
              <a:gd name="connsiteX2" fmla="*/ 770965 w 770965"/>
              <a:gd name="connsiteY2" fmla="*/ 177800 h 222623"/>
            </a:gdLst>
            <a:ahLst/>
            <a:cxnLst>
              <a:cxn ang="0">
                <a:pos x="connsiteX0" y="connsiteY0"/>
              </a:cxn>
              <a:cxn ang="0">
                <a:pos x="connsiteX1" y="connsiteY1"/>
              </a:cxn>
              <a:cxn ang="0">
                <a:pos x="connsiteX2" y="connsiteY2"/>
              </a:cxn>
            </a:cxnLst>
            <a:rect l="l" t="t" r="r" b="b"/>
            <a:pathLst>
              <a:path w="770965" h="222623">
                <a:moveTo>
                  <a:pt x="0" y="222623"/>
                </a:moveTo>
                <a:cubicBezTo>
                  <a:pt x="132976" y="118781"/>
                  <a:pt x="265953" y="14940"/>
                  <a:pt x="394447" y="7470"/>
                </a:cubicBezTo>
                <a:cubicBezTo>
                  <a:pt x="522941" y="0"/>
                  <a:pt x="646953" y="88900"/>
                  <a:pt x="770965" y="177800"/>
                </a:cubicBezTo>
              </a:path>
            </a:pathLst>
          </a:custGeom>
          <a:ln w="15875">
            <a:solidFill>
              <a:schemeClr val="tx1"/>
            </a:solidFill>
            <a:prstDash val="sysDash"/>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4" name="Text Box 16"/>
          <p:cNvSpPr txBox="1">
            <a:spLocks noChangeArrowheads="1"/>
          </p:cNvSpPr>
          <p:nvPr/>
        </p:nvSpPr>
        <p:spPr bwMode="auto">
          <a:xfrm>
            <a:off x="457200" y="1447800"/>
            <a:ext cx="1752600" cy="646331"/>
          </a:xfrm>
          <a:prstGeom prst="rect">
            <a:avLst/>
          </a:prstGeom>
          <a:noFill/>
          <a:ln w="19050" algn="ctr">
            <a:noFill/>
            <a:miter lim="800000"/>
            <a:headEnd/>
            <a:tailEnd type="none" w="lg" len="lg"/>
          </a:ln>
          <a:effectLst/>
        </p:spPr>
        <p:txBody>
          <a:bodyPr wrap="square">
            <a:spAutoFit/>
          </a:bodyPr>
          <a:lstStyle/>
          <a:p>
            <a:pPr algn="ctr"/>
            <a:r>
              <a:rPr lang="en-US" sz="1800" b="1" dirty="0" smtClean="0">
                <a:latin typeface="Calibri" pitchFamily="34" charset="0"/>
              </a:rPr>
              <a:t>Active Directory Domain Services</a:t>
            </a:r>
            <a:endParaRPr lang="en-US" sz="1800" b="1" dirty="0">
              <a:latin typeface="Calibri" pitchFamily="34" charset="0"/>
            </a:endParaRPr>
          </a:p>
        </p:txBody>
      </p:sp>
      <p:sp>
        <p:nvSpPr>
          <p:cNvPr id="75" name="Rounded Rectangle 74"/>
          <p:cNvSpPr/>
          <p:nvPr/>
        </p:nvSpPr>
        <p:spPr bwMode="auto">
          <a:xfrm>
            <a:off x="6477000" y="1219200"/>
            <a:ext cx="2209800" cy="5486400"/>
          </a:xfrm>
          <a:prstGeom prst="roundRect">
            <a:avLst/>
          </a:prstGeom>
          <a:noFill/>
          <a:ln w="82550">
            <a:solidFill>
              <a:schemeClr val="accent4"/>
            </a:solidFill>
            <a:headEnd type="none" w="med" len="med"/>
            <a:tailEnd type="stealth" w="lg" len="lg"/>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ctr" anchorCtr="0" compatLnSpc="1">
            <a:prstTxWarp prst="textNoShape">
              <a:avLst/>
            </a:prstTxWarp>
            <a:noAutofit/>
          </a:bodyPr>
          <a:lstStyle/>
          <a:p>
            <a:pPr algn="ctr" defTabSz="914400"/>
            <a:endParaRPr lang="en-US" sz="2400" smtClean="0">
              <a:solidFill>
                <a:schemeClr val="tx1"/>
              </a:solidFill>
              <a:latin typeface="Arial" charset="0"/>
            </a:endParaRPr>
          </a:p>
        </p:txBody>
      </p:sp>
      <p:sp>
        <p:nvSpPr>
          <p:cNvPr id="78" name="Text Box 16"/>
          <p:cNvSpPr txBox="1">
            <a:spLocks noChangeArrowheads="1"/>
          </p:cNvSpPr>
          <p:nvPr/>
        </p:nvSpPr>
        <p:spPr bwMode="auto">
          <a:xfrm>
            <a:off x="6781800" y="838200"/>
            <a:ext cx="1600200" cy="369332"/>
          </a:xfrm>
          <a:prstGeom prst="rect">
            <a:avLst/>
          </a:prstGeom>
          <a:noFill/>
          <a:ln w="19050" algn="ctr">
            <a:noFill/>
            <a:miter lim="800000"/>
            <a:headEnd/>
            <a:tailEnd type="none" w="lg" len="lg"/>
          </a:ln>
          <a:effectLst/>
        </p:spPr>
        <p:txBody>
          <a:bodyPr wrap="square">
            <a:spAutoFit/>
          </a:bodyPr>
          <a:lstStyle/>
          <a:p>
            <a:pPr algn="ctr"/>
            <a:r>
              <a:rPr lang="en-US" sz="1800" b="1" dirty="0" smtClean="0">
                <a:latin typeface="Calibri" pitchFamily="34" charset="0"/>
              </a:rPr>
              <a:t>Organization Y</a:t>
            </a:r>
            <a:endParaRPr lang="en-US" sz="1800" b="1" dirty="0">
              <a:latin typeface="Calibri" pitchFamily="34" charset="0"/>
            </a:endParaRPr>
          </a:p>
        </p:txBody>
      </p:sp>
      <p:sp>
        <p:nvSpPr>
          <p:cNvPr id="130" name="AutoShape 4"/>
          <p:cNvSpPr>
            <a:spLocks noChangeArrowheads="1"/>
          </p:cNvSpPr>
          <p:nvPr/>
        </p:nvSpPr>
        <p:spPr bwMode="auto">
          <a:xfrm>
            <a:off x="7162800" y="1752601"/>
            <a:ext cx="838200" cy="533400"/>
          </a:xfrm>
          <a:prstGeom prst="hexagon">
            <a:avLst>
              <a:gd name="adj" fmla="val 37500"/>
              <a:gd name="vf" fmla="val 115470"/>
            </a:avLst>
          </a:prstGeom>
          <a:ln>
            <a:headEnd/>
            <a:tailEnd type="none" w="lg" len="lg"/>
          </a:ln>
        </p:spPr>
        <p:style>
          <a:lnRef idx="0">
            <a:schemeClr val="accent3"/>
          </a:lnRef>
          <a:fillRef idx="3">
            <a:schemeClr val="accent3"/>
          </a:fillRef>
          <a:effectRef idx="3">
            <a:schemeClr val="accent3"/>
          </a:effectRef>
          <a:fontRef idx="minor">
            <a:schemeClr val="lt1"/>
          </a:fontRef>
        </p:style>
        <p:txBody>
          <a:bodyPr anchor="ctr">
            <a:noAutofit/>
          </a:bodyPr>
          <a:lstStyle/>
          <a:p>
            <a:pPr algn="ctr"/>
            <a:endParaRPr lang="en-US"/>
          </a:p>
        </p:txBody>
      </p:sp>
      <p:sp>
        <p:nvSpPr>
          <p:cNvPr id="131" name="Text Box 16"/>
          <p:cNvSpPr txBox="1">
            <a:spLocks noChangeArrowheads="1"/>
          </p:cNvSpPr>
          <p:nvPr/>
        </p:nvSpPr>
        <p:spPr bwMode="auto">
          <a:xfrm>
            <a:off x="7162800" y="1828800"/>
            <a:ext cx="838200" cy="369332"/>
          </a:xfrm>
          <a:prstGeom prst="rect">
            <a:avLst/>
          </a:prstGeom>
          <a:noFill/>
          <a:ln w="19050" algn="ctr">
            <a:noFill/>
            <a:miter lim="800000"/>
            <a:headEnd/>
            <a:tailEnd type="none" w="lg" len="lg"/>
          </a:ln>
          <a:effectLst/>
        </p:spPr>
        <p:txBody>
          <a:bodyPr wrap="square">
            <a:spAutoFit/>
          </a:bodyPr>
          <a:lstStyle/>
          <a:p>
            <a:pPr algn="ctr"/>
            <a:r>
              <a:rPr lang="en-US" sz="1800" b="1" dirty="0" smtClean="0">
                <a:latin typeface="Calibri" pitchFamily="34" charset="0"/>
              </a:rPr>
              <a:t>STS</a:t>
            </a:r>
            <a:endParaRPr lang="en-US" sz="1800" b="1" dirty="0">
              <a:latin typeface="Calibri" pitchFamily="34" charset="0"/>
            </a:endParaRPr>
          </a:p>
        </p:txBody>
      </p:sp>
      <p:sp>
        <p:nvSpPr>
          <p:cNvPr id="102" name="Flowchart: Punched Tape 101"/>
          <p:cNvSpPr/>
          <p:nvPr/>
        </p:nvSpPr>
        <p:spPr>
          <a:xfrm flipH="1">
            <a:off x="7162800" y="5366534"/>
            <a:ext cx="1334784" cy="1186665"/>
          </a:xfrm>
          <a:prstGeom prst="flowChartPunchedTape">
            <a:avLst/>
          </a:prstGeom>
          <a:ln>
            <a:headEnd type="none" w="lg" len="lg"/>
            <a:tailEnd type="stealth" w="lg" len="lg"/>
          </a:ln>
        </p:spPr>
        <p:style>
          <a:lnRef idx="0">
            <a:schemeClr val="accent6"/>
          </a:lnRef>
          <a:fillRef idx="3">
            <a:schemeClr val="accent6"/>
          </a:fillRef>
          <a:effectRef idx="3">
            <a:schemeClr val="accent6"/>
          </a:effectRef>
          <a:fontRef idx="minor">
            <a:schemeClr val="lt1"/>
          </a:fontRef>
        </p:style>
        <p:txBody>
          <a:bodyPr wrap="none" rtlCol="0" anchor="ctr">
            <a:noAutofit/>
          </a:bodyPr>
          <a:lstStyle/>
          <a:p>
            <a:pPr algn="ctr"/>
            <a:endParaRPr lang="en-US">
              <a:latin typeface="Arial" charset="0"/>
            </a:endParaRPr>
          </a:p>
        </p:txBody>
      </p:sp>
      <p:sp>
        <p:nvSpPr>
          <p:cNvPr id="113" name="Text Box 23"/>
          <p:cNvSpPr txBox="1">
            <a:spLocks noChangeArrowheads="1"/>
          </p:cNvSpPr>
          <p:nvPr/>
        </p:nvSpPr>
        <p:spPr bwMode="auto">
          <a:xfrm>
            <a:off x="7162800" y="5562600"/>
            <a:ext cx="1371600" cy="738664"/>
          </a:xfrm>
          <a:prstGeom prst="rect">
            <a:avLst/>
          </a:prstGeom>
          <a:noFill/>
          <a:ln w="19050" algn="ctr">
            <a:noFill/>
            <a:miter lim="800000"/>
            <a:headEnd/>
            <a:tailEnd type="none" w="lg" len="lg"/>
          </a:ln>
          <a:effectLst/>
        </p:spPr>
        <p:txBody>
          <a:bodyPr wrap="square">
            <a:spAutoFit/>
          </a:bodyPr>
          <a:lstStyle/>
          <a:p>
            <a:r>
              <a:rPr lang="en-US" sz="1400" b="1" i="1" dirty="0" smtClean="0">
                <a:latin typeface="Calibri" pitchFamily="34" charset="0"/>
              </a:rPr>
              <a:t>Trusted STSs:</a:t>
            </a:r>
          </a:p>
          <a:p>
            <a:pPr>
              <a:buFontTx/>
              <a:buChar char="-"/>
            </a:pPr>
            <a:r>
              <a:rPr lang="en-US" sz="1400" b="1" i="1" dirty="0" smtClean="0">
                <a:latin typeface="Calibri" pitchFamily="34" charset="0"/>
              </a:rPr>
              <a:t>Organization Y</a:t>
            </a:r>
          </a:p>
          <a:p>
            <a:pPr>
              <a:buFontTx/>
              <a:buChar char="-"/>
            </a:pPr>
            <a:r>
              <a:rPr lang="en-US" sz="1400" b="1" i="1" dirty="0" smtClean="0">
                <a:latin typeface="Calibri" pitchFamily="34" charset="0"/>
              </a:rPr>
              <a:t>Organization X</a:t>
            </a:r>
            <a:endParaRPr lang="en-US" sz="1400" b="1" i="1" dirty="0">
              <a:latin typeface="Calibri" pitchFamily="34" charset="0"/>
            </a:endParaRPr>
          </a:p>
        </p:txBody>
      </p:sp>
      <p:grpSp>
        <p:nvGrpSpPr>
          <p:cNvPr id="67" name="Group 66"/>
          <p:cNvGrpSpPr/>
          <p:nvPr/>
        </p:nvGrpSpPr>
        <p:grpSpPr>
          <a:xfrm>
            <a:off x="3124200" y="4724400"/>
            <a:ext cx="3810000" cy="1206750"/>
            <a:chOff x="3124200" y="4724400"/>
            <a:chExt cx="3810000" cy="1206750"/>
          </a:xfrm>
        </p:grpSpPr>
        <p:sp>
          <p:nvSpPr>
            <p:cNvPr id="135" name="Freeform 134"/>
            <p:cNvSpPr/>
            <p:nvPr/>
          </p:nvSpPr>
          <p:spPr>
            <a:xfrm>
              <a:off x="3124200" y="4724400"/>
              <a:ext cx="3810000" cy="909917"/>
            </a:xfrm>
            <a:custGeom>
              <a:avLst/>
              <a:gdLst>
                <a:gd name="connsiteX0" fmla="*/ 0 w 3433482"/>
                <a:gd name="connsiteY0" fmla="*/ 0 h 909917"/>
                <a:gd name="connsiteX1" fmla="*/ 1255059 w 3433482"/>
                <a:gd name="connsiteY1" fmla="*/ 878541 h 909917"/>
                <a:gd name="connsiteX2" fmla="*/ 3433482 w 3433482"/>
                <a:gd name="connsiteY2" fmla="*/ 188258 h 909917"/>
                <a:gd name="connsiteX0" fmla="*/ 0 w 3433482"/>
                <a:gd name="connsiteY0" fmla="*/ 0 h 909917"/>
                <a:gd name="connsiteX1" fmla="*/ 1636059 w 3433482"/>
                <a:gd name="connsiteY1" fmla="*/ 878541 h 909917"/>
                <a:gd name="connsiteX2" fmla="*/ 3433482 w 3433482"/>
                <a:gd name="connsiteY2" fmla="*/ 188258 h 909917"/>
              </a:gdLst>
              <a:ahLst/>
              <a:cxnLst>
                <a:cxn ang="0">
                  <a:pos x="connsiteX0" y="connsiteY0"/>
                </a:cxn>
                <a:cxn ang="0">
                  <a:pos x="connsiteX1" y="connsiteY1"/>
                </a:cxn>
                <a:cxn ang="0">
                  <a:pos x="connsiteX2" y="connsiteY2"/>
                </a:cxn>
              </a:cxnLst>
              <a:rect l="l" t="t" r="r" b="b"/>
              <a:pathLst>
                <a:path w="3433482" h="909917">
                  <a:moveTo>
                    <a:pt x="0" y="0"/>
                  </a:moveTo>
                  <a:cubicBezTo>
                    <a:pt x="341406" y="423582"/>
                    <a:pt x="1063812" y="847165"/>
                    <a:pt x="1636059" y="878541"/>
                  </a:cubicBezTo>
                  <a:cubicBezTo>
                    <a:pt x="2208306" y="909917"/>
                    <a:pt x="2630394" y="549087"/>
                    <a:pt x="3433482" y="188258"/>
                  </a:cubicBezTo>
                </a:path>
              </a:pathLst>
            </a:custGeom>
            <a:noFill/>
            <a:ln w="19050" cap="flat" cmpd="sng">
              <a:solidFill>
                <a:schemeClr val="tx1"/>
              </a:solidFill>
              <a:prstDash val="solid"/>
              <a:round/>
              <a:headEnd type="none" w="lg" len="lg"/>
              <a:tailEnd type="stealth" w="lg" len="lg"/>
            </a:ln>
            <a:effectLst/>
          </p:spPr>
          <p:txBody>
            <a:bodyPr wrap="none" anchor="ctr">
              <a:noAutofit/>
            </a:bodyPr>
            <a:lstStyle/>
            <a:p>
              <a:pPr algn="ctr"/>
              <a:endParaRPr lang="en-US">
                <a:latin typeface="Arial" charset="0"/>
              </a:endParaRPr>
            </a:p>
          </p:txBody>
        </p:sp>
        <p:sp useBgFill="1">
          <p:nvSpPr>
            <p:cNvPr id="58" name="Text Box 23"/>
            <p:cNvSpPr txBox="1">
              <a:spLocks noChangeArrowheads="1"/>
            </p:cNvSpPr>
            <p:nvPr/>
          </p:nvSpPr>
          <p:spPr bwMode="auto">
            <a:xfrm>
              <a:off x="4093029" y="5192486"/>
              <a:ext cx="1905000" cy="738664"/>
            </a:xfrm>
            <a:prstGeom prst="rect">
              <a:avLst/>
            </a:prstGeom>
            <a:ln w="19050" algn="ctr">
              <a:noFill/>
              <a:miter lim="800000"/>
              <a:headEnd/>
              <a:tailEnd type="none" w="lg" len="lg"/>
            </a:ln>
            <a:effectLst/>
          </p:spPr>
          <p:txBody>
            <a:bodyPr wrap="square">
              <a:spAutoFit/>
            </a:bodyPr>
            <a:lstStyle/>
            <a:p>
              <a:pPr algn="ctr"/>
              <a:r>
                <a:rPr lang="en-US" sz="1400" i="1" dirty="0" smtClean="0">
                  <a:latin typeface="Calibri" pitchFamily="34" charset="0"/>
                </a:rPr>
                <a:t>1) Access application and learn token requirements</a:t>
              </a:r>
              <a:endParaRPr lang="en-US" sz="1400" i="1" dirty="0">
                <a:latin typeface="Calibri" pitchFamily="34" charset="0"/>
              </a:endParaRPr>
            </a:p>
          </p:txBody>
        </p:sp>
      </p:grpSp>
      <p:sp>
        <p:nvSpPr>
          <p:cNvPr id="73" name="Rectangle 14"/>
          <p:cNvSpPr>
            <a:spLocks noChangeArrowheads="1"/>
          </p:cNvSpPr>
          <p:nvPr/>
        </p:nvSpPr>
        <p:spPr bwMode="auto">
          <a:xfrm>
            <a:off x="1295400" y="5029200"/>
            <a:ext cx="1676400" cy="381000"/>
          </a:xfrm>
          <a:prstGeom prst="rect">
            <a:avLst/>
          </a:prstGeom>
          <a:ln>
            <a:headEnd/>
            <a:tailEnd type="none" w="lg" len="lg"/>
          </a:ln>
        </p:spPr>
        <p:style>
          <a:lnRef idx="0">
            <a:schemeClr val="accent2"/>
          </a:lnRef>
          <a:fillRef idx="3">
            <a:schemeClr val="accent2"/>
          </a:fillRef>
          <a:effectRef idx="3">
            <a:schemeClr val="accent2"/>
          </a:effectRef>
          <a:fontRef idx="minor">
            <a:schemeClr val="lt1"/>
          </a:fontRef>
        </p:style>
        <p:txBody>
          <a:bodyPr wrap="square" anchor="ctr">
            <a:noAutofit/>
          </a:bodyPr>
          <a:lstStyle/>
          <a:p>
            <a:pPr algn="ctr"/>
            <a:endParaRPr lang="en-US"/>
          </a:p>
        </p:txBody>
      </p:sp>
      <p:sp>
        <p:nvSpPr>
          <p:cNvPr id="74" name="Text Box 33"/>
          <p:cNvSpPr txBox="1">
            <a:spLocks noChangeArrowheads="1"/>
          </p:cNvSpPr>
          <p:nvPr/>
        </p:nvSpPr>
        <p:spPr bwMode="auto">
          <a:xfrm>
            <a:off x="1295400" y="5010218"/>
            <a:ext cx="1676400" cy="369332"/>
          </a:xfrm>
          <a:prstGeom prst="rect">
            <a:avLst/>
          </a:prstGeom>
          <a:noFill/>
          <a:ln w="19050" algn="ctr">
            <a:noFill/>
            <a:miter lim="800000"/>
            <a:headEnd/>
            <a:tailEnd type="none" w="lg" len="lg"/>
          </a:ln>
          <a:effectLst/>
        </p:spPr>
        <p:txBody>
          <a:bodyPr wrap="square">
            <a:spAutoFit/>
          </a:bodyPr>
          <a:lstStyle/>
          <a:p>
            <a:pPr algn="ctr"/>
            <a:r>
              <a:rPr lang="en-US" sz="1800" b="1" dirty="0" smtClean="0">
                <a:latin typeface="Calibri" pitchFamily="34" charset="0"/>
              </a:rPr>
              <a:t>CardSpace 2.0</a:t>
            </a:r>
            <a:endParaRPr lang="en-US" sz="1800" b="1" dirty="0">
              <a:latin typeface="Calibri" pitchFamily="34" charset="0"/>
            </a:endParaRPr>
          </a:p>
        </p:txBody>
      </p:sp>
      <p:grpSp>
        <p:nvGrpSpPr>
          <p:cNvPr id="71" name="Group 70"/>
          <p:cNvGrpSpPr/>
          <p:nvPr/>
        </p:nvGrpSpPr>
        <p:grpSpPr>
          <a:xfrm>
            <a:off x="6705600" y="3276600"/>
            <a:ext cx="1828800" cy="1108321"/>
            <a:chOff x="6705600" y="3124200"/>
            <a:chExt cx="1828800" cy="1108321"/>
          </a:xfrm>
        </p:grpSpPr>
        <p:sp>
          <p:nvSpPr>
            <p:cNvPr id="152" name="Text Box 23"/>
            <p:cNvSpPr txBox="1">
              <a:spLocks noChangeArrowheads="1"/>
            </p:cNvSpPr>
            <p:nvPr/>
          </p:nvSpPr>
          <p:spPr bwMode="auto">
            <a:xfrm>
              <a:off x="6705600" y="3124200"/>
              <a:ext cx="1828800" cy="307777"/>
            </a:xfrm>
            <a:prstGeom prst="rect">
              <a:avLst/>
            </a:prstGeom>
            <a:noFill/>
            <a:ln w="19050" algn="ctr">
              <a:noFill/>
              <a:miter lim="800000"/>
              <a:headEnd/>
              <a:tailEnd type="none" w="lg" len="lg"/>
            </a:ln>
          </p:spPr>
          <p:txBody>
            <a:bodyPr wrap="square">
              <a:spAutoFit/>
            </a:bodyPr>
            <a:lstStyle/>
            <a:p>
              <a:pPr algn="ctr"/>
              <a:r>
                <a:rPr lang="en-US" sz="1400" i="1" dirty="0" smtClean="0"/>
                <a:t> </a:t>
              </a:r>
              <a:r>
                <a:rPr lang="en-US" sz="1400" i="1" dirty="0" smtClean="0">
                  <a:latin typeface="Calibri" pitchFamily="34" charset="0"/>
                </a:rPr>
                <a:t>5) </a:t>
              </a:r>
              <a:r>
                <a:rPr lang="en-US" sz="1400" i="1" dirty="0">
                  <a:latin typeface="Calibri" pitchFamily="34" charset="0"/>
                </a:rPr>
                <a:t>Use claims in token</a:t>
              </a:r>
            </a:p>
          </p:txBody>
        </p:sp>
        <p:cxnSp>
          <p:nvCxnSpPr>
            <p:cNvPr id="98" name="Straight Connector 97"/>
            <p:cNvCxnSpPr/>
            <p:nvPr/>
          </p:nvCxnSpPr>
          <p:spPr bwMode="auto">
            <a:xfrm rot="16200000" flipV="1">
              <a:off x="7177777" y="3733146"/>
              <a:ext cx="632992" cy="365757"/>
            </a:xfrm>
            <a:prstGeom prst="line">
              <a:avLst/>
            </a:prstGeom>
            <a:noFill/>
            <a:ln w="19050" cap="flat" cmpd="sng" algn="ctr">
              <a:solidFill>
                <a:schemeClr val="tx1"/>
              </a:solidFill>
              <a:prstDash val="sysDot"/>
              <a:round/>
              <a:headEnd type="none" w="med" len="med"/>
              <a:tailEnd type="none" w="lg" len="lg"/>
            </a:ln>
            <a:effectLst/>
          </p:spPr>
        </p:cxnSp>
        <p:cxnSp>
          <p:nvCxnSpPr>
            <p:cNvPr id="99" name="Straight Connector 98"/>
            <p:cNvCxnSpPr/>
            <p:nvPr/>
          </p:nvCxnSpPr>
          <p:spPr bwMode="auto">
            <a:xfrm rot="5400000" flipH="1" flipV="1">
              <a:off x="7531059" y="3746541"/>
              <a:ext cx="452023" cy="426540"/>
            </a:xfrm>
            <a:prstGeom prst="line">
              <a:avLst/>
            </a:prstGeom>
            <a:noFill/>
            <a:ln w="19050" cap="flat" cmpd="sng" algn="ctr">
              <a:solidFill>
                <a:schemeClr val="tx1"/>
              </a:solidFill>
              <a:prstDash val="sysDot"/>
              <a:round/>
              <a:headEnd type="none" w="med" len="med"/>
              <a:tailEnd type="none" w="lg" len="lg"/>
            </a:ln>
            <a:effectLst/>
          </p:spPr>
        </p:cxnSp>
        <p:sp>
          <p:nvSpPr>
            <p:cNvPr id="105" name="Rectangle 104"/>
            <p:cNvSpPr/>
            <p:nvPr/>
          </p:nvSpPr>
          <p:spPr bwMode="auto">
            <a:xfrm>
              <a:off x="7296151" y="3470521"/>
              <a:ext cx="533400" cy="138221"/>
            </a:xfrm>
            <a:prstGeom prst="rect">
              <a:avLst/>
            </a:prstGeom>
            <a:ln>
              <a:headEnd type="none" w="med" len="med"/>
              <a:tailEnd type="stealth" w="lg" len="lg"/>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106" name="Rectangle 105"/>
            <p:cNvSpPr/>
            <p:nvPr/>
          </p:nvSpPr>
          <p:spPr bwMode="auto">
            <a:xfrm>
              <a:off x="7372351" y="3539631"/>
              <a:ext cx="533400" cy="138221"/>
            </a:xfrm>
            <a:prstGeom prst="rect">
              <a:avLst/>
            </a:prstGeom>
            <a:ln>
              <a:headEnd type="none" w="med" len="med"/>
              <a:tailEnd type="stealth" w="lg" len="lg"/>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107" name="Rectangle 106"/>
            <p:cNvSpPr/>
            <p:nvPr/>
          </p:nvSpPr>
          <p:spPr bwMode="auto">
            <a:xfrm>
              <a:off x="7448551" y="3608742"/>
              <a:ext cx="533400" cy="138221"/>
            </a:xfrm>
            <a:prstGeom prst="rect">
              <a:avLst/>
            </a:prstGeom>
            <a:ln>
              <a:headEnd type="none" w="med" len="med"/>
              <a:tailEnd type="stealth" w="lg" len="lg"/>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grpSp>
      <p:sp>
        <p:nvSpPr>
          <p:cNvPr id="108" name="Oval 32"/>
          <p:cNvSpPr>
            <a:spLocks noChangeArrowheads="1"/>
          </p:cNvSpPr>
          <p:nvPr/>
        </p:nvSpPr>
        <p:spPr bwMode="auto">
          <a:xfrm>
            <a:off x="6629400" y="4114800"/>
            <a:ext cx="1981200" cy="533400"/>
          </a:xfrm>
          <a:prstGeom prst="ellipse">
            <a:avLst/>
          </a:prstGeom>
          <a:ln>
            <a:headEnd/>
            <a:tailEnd type="none" w="lg" len="lg"/>
          </a:ln>
        </p:spPr>
        <p:style>
          <a:lnRef idx="0">
            <a:schemeClr val="accent1"/>
          </a:lnRef>
          <a:fillRef idx="3">
            <a:schemeClr val="accent1"/>
          </a:fillRef>
          <a:effectRef idx="3">
            <a:schemeClr val="accent1"/>
          </a:effectRef>
          <a:fontRef idx="minor">
            <a:schemeClr val="lt1"/>
          </a:fontRef>
        </p:style>
        <p:txBody>
          <a:bodyPr wrap="square" anchor="ctr">
            <a:noAutofit/>
          </a:bodyPr>
          <a:lstStyle/>
          <a:p>
            <a:pPr algn="ctr"/>
            <a:endParaRPr lang="en-US"/>
          </a:p>
        </p:txBody>
      </p:sp>
      <p:sp>
        <p:nvSpPr>
          <p:cNvPr id="110" name="Text Box 15"/>
          <p:cNvSpPr txBox="1">
            <a:spLocks noChangeArrowheads="1"/>
          </p:cNvSpPr>
          <p:nvPr/>
        </p:nvSpPr>
        <p:spPr bwMode="auto">
          <a:xfrm>
            <a:off x="6629400" y="4191000"/>
            <a:ext cx="1981200" cy="369332"/>
          </a:xfrm>
          <a:prstGeom prst="rect">
            <a:avLst/>
          </a:prstGeom>
          <a:noFill/>
          <a:ln w="19050" algn="ctr">
            <a:noFill/>
            <a:miter lim="800000"/>
            <a:headEnd/>
            <a:tailEnd type="none" w="lg" len="lg"/>
          </a:ln>
          <a:effectLst/>
        </p:spPr>
        <p:txBody>
          <a:bodyPr wrap="square">
            <a:spAutoFit/>
          </a:bodyPr>
          <a:lstStyle/>
          <a:p>
            <a:pPr algn="ctr"/>
            <a:r>
              <a:rPr lang="en-US" sz="1800" b="1" dirty="0" smtClean="0">
                <a:latin typeface="Calibri" pitchFamily="34" charset="0"/>
              </a:rPr>
              <a:t>Application</a:t>
            </a:r>
          </a:p>
        </p:txBody>
      </p:sp>
      <p:sp>
        <p:nvSpPr>
          <p:cNvPr id="115" name="Text Box 33"/>
          <p:cNvSpPr txBox="1">
            <a:spLocks noChangeArrowheads="1"/>
          </p:cNvSpPr>
          <p:nvPr/>
        </p:nvSpPr>
        <p:spPr bwMode="auto">
          <a:xfrm>
            <a:off x="6934200" y="4648200"/>
            <a:ext cx="1371600" cy="369332"/>
          </a:xfrm>
          <a:prstGeom prst="rect">
            <a:avLst/>
          </a:prstGeom>
          <a:ln>
            <a:headEnd/>
            <a:tailEnd type="none" w="lg" len="lg"/>
          </a:ln>
        </p:spPr>
        <p:style>
          <a:lnRef idx="0">
            <a:schemeClr val="accent2"/>
          </a:lnRef>
          <a:fillRef idx="3">
            <a:schemeClr val="accent2"/>
          </a:fillRef>
          <a:effectRef idx="3">
            <a:schemeClr val="accent2"/>
          </a:effectRef>
          <a:fontRef idx="minor">
            <a:schemeClr val="lt1"/>
          </a:fontRef>
        </p:style>
        <p:txBody>
          <a:bodyPr wrap="square">
            <a:spAutoFit/>
          </a:bodyPr>
          <a:lstStyle/>
          <a:p>
            <a:pPr algn="ctr"/>
            <a:r>
              <a:rPr lang="en-US" sz="1800" b="1" dirty="0" smtClean="0">
                <a:latin typeface="Calibri" pitchFamily="34" charset="0"/>
              </a:rPr>
              <a:t>WIF</a:t>
            </a:r>
            <a:endParaRPr lang="en-US" sz="1800" b="1" dirty="0">
              <a:latin typeface="Calibri" pitchFamily="34" charset="0"/>
            </a:endParaRPr>
          </a:p>
        </p:txBody>
      </p:sp>
      <p:grpSp>
        <p:nvGrpSpPr>
          <p:cNvPr id="69" name="Group 68"/>
          <p:cNvGrpSpPr/>
          <p:nvPr/>
        </p:nvGrpSpPr>
        <p:grpSpPr>
          <a:xfrm>
            <a:off x="685800" y="2362200"/>
            <a:ext cx="1997636" cy="2115671"/>
            <a:chOff x="685800" y="2362200"/>
            <a:chExt cx="1997636" cy="2115671"/>
          </a:xfrm>
        </p:grpSpPr>
        <p:sp>
          <p:nvSpPr>
            <p:cNvPr id="132" name="Freeform 131"/>
            <p:cNvSpPr/>
            <p:nvPr/>
          </p:nvSpPr>
          <p:spPr>
            <a:xfrm>
              <a:off x="1143000" y="2362200"/>
              <a:ext cx="1540436" cy="2115671"/>
            </a:xfrm>
            <a:custGeom>
              <a:avLst/>
              <a:gdLst>
                <a:gd name="connsiteX0" fmla="*/ 1540436 w 1540436"/>
                <a:gd name="connsiteY0" fmla="*/ 0 h 2115671"/>
                <a:gd name="connsiteX1" fmla="*/ 115047 w 1540436"/>
                <a:gd name="connsiteY1" fmla="*/ 1021977 h 2115671"/>
                <a:gd name="connsiteX2" fmla="*/ 850153 w 1540436"/>
                <a:gd name="connsiteY2" fmla="*/ 2115671 h 2115671"/>
              </a:gdLst>
              <a:ahLst/>
              <a:cxnLst>
                <a:cxn ang="0">
                  <a:pos x="connsiteX0" y="connsiteY0"/>
                </a:cxn>
                <a:cxn ang="0">
                  <a:pos x="connsiteX1" y="connsiteY1"/>
                </a:cxn>
                <a:cxn ang="0">
                  <a:pos x="connsiteX2" y="connsiteY2"/>
                </a:cxn>
              </a:cxnLst>
              <a:rect l="l" t="t" r="r" b="b"/>
              <a:pathLst>
                <a:path w="1540436" h="2115671">
                  <a:moveTo>
                    <a:pt x="1540436" y="0"/>
                  </a:moveTo>
                  <a:cubicBezTo>
                    <a:pt x="885265" y="334682"/>
                    <a:pt x="230094" y="669365"/>
                    <a:pt x="115047" y="1021977"/>
                  </a:cubicBezTo>
                  <a:cubicBezTo>
                    <a:pt x="0" y="1374589"/>
                    <a:pt x="425076" y="1745130"/>
                    <a:pt x="850153" y="2115671"/>
                  </a:cubicBezTo>
                </a:path>
              </a:pathLst>
            </a:custGeom>
            <a:noFill/>
            <a:ln w="19050" cap="flat" cmpd="sng">
              <a:solidFill>
                <a:schemeClr val="tx1"/>
              </a:solidFill>
              <a:prstDash val="solid"/>
              <a:round/>
              <a:headEnd type="none" w="lg" len="lg"/>
              <a:tailEnd type="stealth" w="lg" len="lg"/>
            </a:ln>
            <a:effectLst/>
          </p:spPr>
          <p:txBody>
            <a:bodyPr wrap="none" anchor="ctr">
              <a:noAutofit/>
            </a:bodyPr>
            <a:lstStyle/>
            <a:p>
              <a:pPr algn="ctr"/>
              <a:endParaRPr lang="en-US">
                <a:latin typeface="Arial" charset="0"/>
              </a:endParaRPr>
            </a:p>
          </p:txBody>
        </p:sp>
        <p:sp useBgFill="1">
          <p:nvSpPr>
            <p:cNvPr id="129" name="Text Box 25"/>
            <p:cNvSpPr txBox="1">
              <a:spLocks noChangeArrowheads="1"/>
            </p:cNvSpPr>
            <p:nvPr/>
          </p:nvSpPr>
          <p:spPr bwMode="auto">
            <a:xfrm>
              <a:off x="685800" y="3810000"/>
              <a:ext cx="1447800" cy="523220"/>
            </a:xfrm>
            <a:prstGeom prst="rect">
              <a:avLst/>
            </a:prstGeom>
            <a:ln w="19050" algn="ctr">
              <a:noFill/>
              <a:miter lim="800000"/>
              <a:headEnd/>
              <a:tailEnd type="none" w="lg" len="lg"/>
            </a:ln>
            <a:effectLst/>
          </p:spPr>
          <p:txBody>
            <a:bodyPr wrap="square">
              <a:spAutoFit/>
            </a:bodyPr>
            <a:lstStyle/>
            <a:p>
              <a:pPr algn="ctr"/>
              <a:r>
                <a:rPr lang="en-US" sz="1400" i="1" dirty="0">
                  <a:latin typeface="Calibri" pitchFamily="34" charset="0"/>
                </a:rPr>
                <a:t>3</a:t>
              </a:r>
              <a:r>
                <a:rPr lang="en-US" sz="1400" i="1" dirty="0" smtClean="0">
                  <a:latin typeface="Calibri" pitchFamily="34" charset="0"/>
                </a:rPr>
                <a:t>) Get token for selected identity</a:t>
              </a:r>
              <a:endParaRPr lang="en-US" sz="1400" i="1" dirty="0">
                <a:latin typeface="Calibri" pitchFamily="34" charset="0"/>
              </a:endParaRPr>
            </a:p>
          </p:txBody>
        </p:sp>
        <p:sp>
          <p:nvSpPr>
            <p:cNvPr id="95" name="Text Box 30"/>
            <p:cNvSpPr txBox="1">
              <a:spLocks noChangeArrowheads="1"/>
            </p:cNvSpPr>
            <p:nvPr/>
          </p:nvSpPr>
          <p:spPr bwMode="auto">
            <a:xfrm>
              <a:off x="762000" y="3200400"/>
              <a:ext cx="1066800" cy="369332"/>
            </a:xfrm>
            <a:prstGeom prst="rect">
              <a:avLst/>
            </a:prstGeom>
            <a:ln>
              <a:headEnd/>
              <a:tailEnd type="none" w="lg" len="lg"/>
            </a:ln>
          </p:spPr>
          <p:style>
            <a:lnRef idx="0">
              <a:schemeClr val="accent3"/>
            </a:lnRef>
            <a:fillRef idx="3">
              <a:schemeClr val="accent3"/>
            </a:fillRef>
            <a:effectRef idx="3">
              <a:schemeClr val="accent3"/>
            </a:effectRef>
            <a:fontRef idx="minor">
              <a:schemeClr val="lt1"/>
            </a:fontRef>
          </p:style>
          <p:txBody>
            <a:bodyPr wrap="square">
              <a:spAutoFit/>
            </a:bodyPr>
            <a:lstStyle/>
            <a:p>
              <a:pPr algn="ctr"/>
              <a:r>
                <a:rPr lang="en-US" sz="1800" b="1" dirty="0" smtClean="0">
                  <a:latin typeface="Calibri" pitchFamily="34" charset="0"/>
                </a:rPr>
                <a:t>Token</a:t>
              </a:r>
              <a:endParaRPr lang="en-US" sz="1800" b="1" dirty="0">
                <a:latin typeface="Calibri" pitchFamily="34" charset="0"/>
              </a:endParaRPr>
            </a:p>
          </p:txBody>
        </p:sp>
      </p:grpSp>
      <p:grpSp>
        <p:nvGrpSpPr>
          <p:cNvPr id="70" name="Group 69"/>
          <p:cNvGrpSpPr/>
          <p:nvPr/>
        </p:nvGrpSpPr>
        <p:grpSpPr>
          <a:xfrm>
            <a:off x="3184988" y="4038600"/>
            <a:ext cx="3749211" cy="761999"/>
            <a:chOff x="3184988" y="4038600"/>
            <a:chExt cx="3749211" cy="761999"/>
          </a:xfrm>
        </p:grpSpPr>
        <p:sp>
          <p:nvSpPr>
            <p:cNvPr id="142" name="Freeform 141"/>
            <p:cNvSpPr/>
            <p:nvPr/>
          </p:nvSpPr>
          <p:spPr>
            <a:xfrm>
              <a:off x="3184988" y="4263774"/>
              <a:ext cx="3749211" cy="536825"/>
            </a:xfrm>
            <a:custGeom>
              <a:avLst/>
              <a:gdLst>
                <a:gd name="connsiteX0" fmla="*/ 0 w 3411020"/>
                <a:gd name="connsiteY0" fmla="*/ 472612 h 472612"/>
                <a:gd name="connsiteX1" fmla="*/ 1438382 w 3411020"/>
                <a:gd name="connsiteY1" fmla="*/ 0 h 472612"/>
                <a:gd name="connsiteX2" fmla="*/ 3411020 w 3411020"/>
                <a:gd name="connsiteY2" fmla="*/ 472612 h 472612"/>
                <a:gd name="connsiteX0" fmla="*/ 0 w 3411020"/>
                <a:gd name="connsiteY0" fmla="*/ 472612 h 472612"/>
                <a:gd name="connsiteX1" fmla="*/ 1819382 w 3411020"/>
                <a:gd name="connsiteY1" fmla="*/ 0 h 472612"/>
                <a:gd name="connsiteX2" fmla="*/ 3411020 w 3411020"/>
                <a:gd name="connsiteY2" fmla="*/ 472612 h 472612"/>
              </a:gdLst>
              <a:ahLst/>
              <a:cxnLst>
                <a:cxn ang="0">
                  <a:pos x="connsiteX0" y="connsiteY0"/>
                </a:cxn>
                <a:cxn ang="0">
                  <a:pos x="connsiteX1" y="connsiteY1"/>
                </a:cxn>
                <a:cxn ang="0">
                  <a:pos x="connsiteX2" y="connsiteY2"/>
                </a:cxn>
              </a:cxnLst>
              <a:rect l="l" t="t" r="r" b="b"/>
              <a:pathLst>
                <a:path w="3411020" h="472612">
                  <a:moveTo>
                    <a:pt x="0" y="472612"/>
                  </a:moveTo>
                  <a:cubicBezTo>
                    <a:pt x="434939" y="236306"/>
                    <a:pt x="1250879" y="0"/>
                    <a:pt x="1819382" y="0"/>
                  </a:cubicBezTo>
                  <a:cubicBezTo>
                    <a:pt x="2387885" y="0"/>
                    <a:pt x="2708952" y="236306"/>
                    <a:pt x="3411020" y="472612"/>
                  </a:cubicBezTo>
                </a:path>
              </a:pathLst>
            </a:custGeom>
            <a:noFill/>
            <a:ln w="19050" cap="flat" cmpd="sng">
              <a:solidFill>
                <a:schemeClr val="tx1"/>
              </a:solidFill>
              <a:prstDash val="solid"/>
              <a:round/>
              <a:headEnd type="none" w="lg" len="lg"/>
              <a:tailEnd type="stealth" w="lg" len="lg"/>
            </a:ln>
            <a:effectLst/>
          </p:spPr>
          <p:txBody>
            <a:bodyPr wrap="none" anchor="ctr">
              <a:noAutofit/>
            </a:bodyPr>
            <a:lstStyle/>
            <a:p>
              <a:pPr algn="ctr"/>
              <a:endParaRPr lang="en-US">
                <a:latin typeface="Arial" charset="0"/>
              </a:endParaRPr>
            </a:p>
          </p:txBody>
        </p:sp>
        <p:sp useBgFill="1">
          <p:nvSpPr>
            <p:cNvPr id="128" name="Text Box 23"/>
            <p:cNvSpPr txBox="1">
              <a:spLocks noChangeArrowheads="1"/>
            </p:cNvSpPr>
            <p:nvPr/>
          </p:nvSpPr>
          <p:spPr bwMode="auto">
            <a:xfrm>
              <a:off x="3810000" y="4038600"/>
              <a:ext cx="1066800" cy="523220"/>
            </a:xfrm>
            <a:prstGeom prst="rect">
              <a:avLst/>
            </a:prstGeom>
            <a:ln w="19050" algn="ctr">
              <a:noFill/>
              <a:miter lim="800000"/>
              <a:headEnd/>
              <a:tailEnd type="none" w="lg" len="lg"/>
            </a:ln>
            <a:effectLst/>
          </p:spPr>
          <p:txBody>
            <a:bodyPr wrap="square">
              <a:spAutoFit/>
            </a:bodyPr>
            <a:lstStyle/>
            <a:p>
              <a:pPr algn="ctr"/>
              <a:r>
                <a:rPr lang="en-US" sz="1400" i="1" dirty="0" smtClean="0">
                  <a:latin typeface="Calibri" pitchFamily="34" charset="0"/>
                </a:rPr>
                <a:t>4) Submit token</a:t>
              </a:r>
              <a:endParaRPr lang="en-US" sz="1400" i="1" dirty="0">
                <a:latin typeface="Calibri" pitchFamily="34" charset="0"/>
              </a:endParaRPr>
            </a:p>
          </p:txBody>
        </p:sp>
        <p:sp>
          <p:nvSpPr>
            <p:cNvPr id="103" name="Text Box 30"/>
            <p:cNvSpPr txBox="1">
              <a:spLocks noChangeArrowheads="1"/>
            </p:cNvSpPr>
            <p:nvPr/>
          </p:nvSpPr>
          <p:spPr bwMode="auto">
            <a:xfrm>
              <a:off x="5105400" y="4191000"/>
              <a:ext cx="1066800" cy="369332"/>
            </a:xfrm>
            <a:prstGeom prst="rect">
              <a:avLst/>
            </a:prstGeom>
            <a:ln>
              <a:headEnd/>
              <a:tailEnd type="none" w="lg" len="lg"/>
            </a:ln>
          </p:spPr>
          <p:style>
            <a:lnRef idx="0">
              <a:schemeClr val="accent3"/>
            </a:lnRef>
            <a:fillRef idx="3">
              <a:schemeClr val="accent3"/>
            </a:fillRef>
            <a:effectRef idx="3">
              <a:schemeClr val="accent3"/>
            </a:effectRef>
            <a:fontRef idx="minor">
              <a:schemeClr val="lt1"/>
            </a:fontRef>
          </p:style>
          <p:txBody>
            <a:bodyPr wrap="square">
              <a:spAutoFit/>
            </a:bodyPr>
            <a:lstStyle/>
            <a:p>
              <a:pPr algn="ctr"/>
              <a:r>
                <a:rPr lang="en-US" sz="1800" b="1" dirty="0" smtClean="0">
                  <a:latin typeface="Calibri" pitchFamily="34" charset="0"/>
                </a:rPr>
                <a:t>Token</a:t>
              </a:r>
              <a:endParaRPr lang="en-US" sz="1800" b="1" dirty="0">
                <a:latin typeface="Calibri" pitchFamily="34" charset="0"/>
              </a:endParaRPr>
            </a:p>
          </p:txBody>
        </p:sp>
      </p:grpSp>
      <p:sp>
        <p:nvSpPr>
          <p:cNvPr id="116" name="Title 115"/>
          <p:cNvSpPr>
            <a:spLocks noGrp="1"/>
          </p:cNvSpPr>
          <p:nvPr>
            <p:ph type="title"/>
          </p:nvPr>
        </p:nvSpPr>
        <p:spPr/>
        <p:txBody>
          <a:bodyPr/>
          <a:lstStyle/>
          <a:p>
            <a:r>
              <a:rPr smtClean="0"/>
              <a:t>Identity Federation (1)</a:t>
            </a:r>
            <a:endParaRPr lang="en-US" dirty="0"/>
          </a:p>
        </p:txBody>
      </p:sp>
      <p:sp>
        <p:nvSpPr>
          <p:cNvPr id="123" name="AutoShape 4"/>
          <p:cNvSpPr>
            <a:spLocks noChangeArrowheads="1"/>
          </p:cNvSpPr>
          <p:nvPr/>
        </p:nvSpPr>
        <p:spPr bwMode="auto">
          <a:xfrm>
            <a:off x="2362200" y="2133601"/>
            <a:ext cx="838200" cy="533400"/>
          </a:xfrm>
          <a:prstGeom prst="hexagon">
            <a:avLst>
              <a:gd name="adj" fmla="val 37500"/>
              <a:gd name="vf" fmla="val 115470"/>
            </a:avLst>
          </a:prstGeom>
          <a:ln>
            <a:headEnd/>
            <a:tailEnd type="none" w="lg" len="lg"/>
          </a:ln>
        </p:spPr>
        <p:style>
          <a:lnRef idx="0">
            <a:schemeClr val="accent2"/>
          </a:lnRef>
          <a:fillRef idx="3">
            <a:schemeClr val="accent2"/>
          </a:fillRef>
          <a:effectRef idx="3">
            <a:schemeClr val="accent2"/>
          </a:effectRef>
          <a:fontRef idx="minor">
            <a:schemeClr val="lt1"/>
          </a:fontRef>
        </p:style>
        <p:txBody>
          <a:bodyPr anchor="ctr">
            <a:noAutofit/>
          </a:bodyPr>
          <a:lstStyle/>
          <a:p>
            <a:pPr algn="ctr"/>
            <a:endParaRPr lang="en-US"/>
          </a:p>
        </p:txBody>
      </p:sp>
      <p:sp>
        <p:nvSpPr>
          <p:cNvPr id="124" name="Text Box 16"/>
          <p:cNvSpPr txBox="1">
            <a:spLocks noChangeArrowheads="1"/>
          </p:cNvSpPr>
          <p:nvPr/>
        </p:nvSpPr>
        <p:spPr bwMode="auto">
          <a:xfrm>
            <a:off x="2362200" y="2209800"/>
            <a:ext cx="838200" cy="369332"/>
          </a:xfrm>
          <a:prstGeom prst="rect">
            <a:avLst/>
          </a:prstGeom>
          <a:noFill/>
          <a:ln w="19050" algn="ctr">
            <a:noFill/>
            <a:miter lim="800000"/>
            <a:headEnd/>
            <a:tailEnd type="none" w="lg" len="lg"/>
          </a:ln>
          <a:effectLst/>
        </p:spPr>
        <p:txBody>
          <a:bodyPr wrap="square">
            <a:spAutoFit/>
          </a:bodyPr>
          <a:lstStyle/>
          <a:p>
            <a:pPr algn="ctr"/>
            <a:r>
              <a:rPr lang="en-US" sz="1800" b="1" dirty="0" smtClean="0">
                <a:latin typeface="Calibri" pitchFamily="34" charset="0"/>
              </a:rPr>
              <a:t>STS</a:t>
            </a:r>
            <a:endParaRPr lang="en-US" sz="1800" b="1" dirty="0">
              <a:latin typeface="Calibri" pitchFamily="34" charset="0"/>
            </a:endParaRPr>
          </a:p>
        </p:txBody>
      </p:sp>
      <p:sp>
        <p:nvSpPr>
          <p:cNvPr id="51" name="Oval 32"/>
          <p:cNvSpPr>
            <a:spLocks noChangeArrowheads="1"/>
          </p:cNvSpPr>
          <p:nvPr/>
        </p:nvSpPr>
        <p:spPr bwMode="auto">
          <a:xfrm>
            <a:off x="1039812" y="4495800"/>
            <a:ext cx="2209800" cy="533400"/>
          </a:xfrm>
          <a:prstGeom prst="ellipse">
            <a:avLst/>
          </a:prstGeom>
          <a:ln>
            <a:headEnd/>
            <a:tailEnd type="none" w="lg" len="lg"/>
          </a:ln>
        </p:spPr>
        <p:style>
          <a:lnRef idx="0">
            <a:schemeClr val="accent6"/>
          </a:lnRef>
          <a:fillRef idx="3">
            <a:schemeClr val="accent6"/>
          </a:fillRef>
          <a:effectRef idx="3">
            <a:schemeClr val="accent6"/>
          </a:effectRef>
          <a:fontRef idx="minor">
            <a:schemeClr val="lt1"/>
          </a:fontRef>
        </p:style>
        <p:txBody>
          <a:bodyPr wrap="square" anchor="ctr">
            <a:noAutofit/>
          </a:bodyPr>
          <a:lstStyle/>
          <a:p>
            <a:pPr algn="ctr"/>
            <a:endParaRPr lang="en-US"/>
          </a:p>
        </p:txBody>
      </p:sp>
      <p:sp>
        <p:nvSpPr>
          <p:cNvPr id="52" name="Text Box 33"/>
          <p:cNvSpPr txBox="1">
            <a:spLocks noChangeArrowheads="1"/>
          </p:cNvSpPr>
          <p:nvPr/>
        </p:nvSpPr>
        <p:spPr bwMode="auto">
          <a:xfrm>
            <a:off x="1143000" y="4572000"/>
            <a:ext cx="1981200" cy="369332"/>
          </a:xfrm>
          <a:prstGeom prst="rect">
            <a:avLst/>
          </a:prstGeom>
          <a:noFill/>
          <a:ln w="19050" algn="ctr">
            <a:noFill/>
            <a:miter lim="800000"/>
            <a:headEnd/>
            <a:tailEnd type="none" w="lg" len="lg"/>
          </a:ln>
          <a:effectLst/>
        </p:spPr>
        <p:txBody>
          <a:bodyPr wrap="square">
            <a:spAutoFit/>
          </a:bodyPr>
          <a:lstStyle/>
          <a:p>
            <a:pPr algn="ctr"/>
            <a:r>
              <a:rPr lang="en-US" sz="1800" b="1" dirty="0" smtClean="0">
                <a:latin typeface="Calibri" pitchFamily="34" charset="0"/>
              </a:rPr>
              <a:t>Browser or Client</a:t>
            </a:r>
            <a:endParaRPr lang="en-US" sz="1800" b="1" dirty="0">
              <a:latin typeface="Calibri"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wipe(left)">
                                      <p:cBhvr>
                                        <p:cTn id="7" dur="500"/>
                                        <p:tgtEl>
                                          <p:spTgt spid="6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68"/>
                                        </p:tgtEl>
                                        <p:attrNameLst>
                                          <p:attrName>style.visibility</p:attrName>
                                        </p:attrNameLst>
                                      </p:cBhvr>
                                      <p:to>
                                        <p:strVal val="visible"/>
                                      </p:to>
                                    </p:set>
                                    <p:animEffect transition="in" filter="wipe(down)">
                                      <p:cBhvr>
                                        <p:cTn id="12" dur="500"/>
                                        <p:tgtEl>
                                          <p:spTgt spid="6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69"/>
                                        </p:tgtEl>
                                        <p:attrNameLst>
                                          <p:attrName>style.visibility</p:attrName>
                                        </p:attrNameLst>
                                      </p:cBhvr>
                                      <p:to>
                                        <p:strVal val="visible"/>
                                      </p:to>
                                    </p:set>
                                    <p:animEffect transition="in" filter="wipe(up)">
                                      <p:cBhvr>
                                        <p:cTn id="17" dur="500"/>
                                        <p:tgtEl>
                                          <p:spTgt spid="6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70"/>
                                        </p:tgtEl>
                                        <p:attrNameLst>
                                          <p:attrName>style.visibility</p:attrName>
                                        </p:attrNameLst>
                                      </p:cBhvr>
                                      <p:to>
                                        <p:strVal val="visible"/>
                                      </p:to>
                                    </p:set>
                                    <p:animEffect transition="in" filter="wipe(left)">
                                      <p:cBhvr>
                                        <p:cTn id="22" dur="500"/>
                                        <p:tgtEl>
                                          <p:spTgt spid="7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71"/>
                                        </p:tgtEl>
                                        <p:attrNameLst>
                                          <p:attrName>style.visibility</p:attrName>
                                        </p:attrNameLst>
                                      </p:cBhvr>
                                      <p:to>
                                        <p:strVal val="visible"/>
                                      </p:to>
                                    </p:set>
                                    <p:animEffect transition="in" filter="wipe(down)">
                                      <p:cBhvr>
                                        <p:cTn id="27"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7" name="Group 96"/>
          <p:cNvGrpSpPr/>
          <p:nvPr/>
        </p:nvGrpSpPr>
        <p:grpSpPr>
          <a:xfrm>
            <a:off x="457200" y="5486400"/>
            <a:ext cx="1586754" cy="954107"/>
            <a:chOff x="228600" y="5638800"/>
            <a:chExt cx="1586754" cy="954107"/>
          </a:xfrm>
        </p:grpSpPr>
        <p:sp>
          <p:nvSpPr>
            <p:cNvPr id="100" name="Text Box 23"/>
            <p:cNvSpPr txBox="1">
              <a:spLocks noChangeArrowheads="1"/>
            </p:cNvSpPr>
            <p:nvPr/>
          </p:nvSpPr>
          <p:spPr bwMode="auto">
            <a:xfrm>
              <a:off x="228600" y="5638800"/>
              <a:ext cx="1371600" cy="954107"/>
            </a:xfrm>
            <a:prstGeom prst="rect">
              <a:avLst/>
            </a:prstGeom>
            <a:noFill/>
            <a:ln w="19050" algn="ctr">
              <a:noFill/>
              <a:miter lim="800000"/>
              <a:headEnd/>
              <a:tailEnd type="none" w="lg" len="lg"/>
            </a:ln>
            <a:effectLst/>
          </p:spPr>
          <p:txBody>
            <a:bodyPr wrap="square">
              <a:spAutoFit/>
            </a:bodyPr>
            <a:lstStyle/>
            <a:p>
              <a:pPr algn="ctr"/>
              <a:r>
                <a:rPr lang="en-US" sz="1400" i="1" dirty="0" smtClean="0">
                  <a:latin typeface="Calibri" pitchFamily="34" charset="0"/>
                </a:rPr>
                <a:t>3) Select an identity that matches those requirements</a:t>
              </a:r>
              <a:endParaRPr lang="en-US" sz="1400" i="1" dirty="0">
                <a:latin typeface="Calibri" pitchFamily="34" charset="0"/>
              </a:endParaRPr>
            </a:p>
          </p:txBody>
        </p:sp>
        <p:sp>
          <p:nvSpPr>
            <p:cNvPr id="101" name="Freeform 100"/>
            <p:cNvSpPr/>
            <p:nvPr/>
          </p:nvSpPr>
          <p:spPr>
            <a:xfrm>
              <a:off x="1524000" y="5638800"/>
              <a:ext cx="291354" cy="457200"/>
            </a:xfrm>
            <a:custGeom>
              <a:avLst/>
              <a:gdLst>
                <a:gd name="connsiteX0" fmla="*/ 291354 w 291354"/>
                <a:gd name="connsiteY0" fmla="*/ 645459 h 645459"/>
                <a:gd name="connsiteX1" fmla="*/ 22412 w 291354"/>
                <a:gd name="connsiteY1" fmla="*/ 367553 h 645459"/>
                <a:gd name="connsiteX2" fmla="*/ 156883 w 291354"/>
                <a:gd name="connsiteY2" fmla="*/ 0 h 645459"/>
              </a:gdLst>
              <a:ahLst/>
              <a:cxnLst>
                <a:cxn ang="0">
                  <a:pos x="connsiteX0" y="connsiteY0"/>
                </a:cxn>
                <a:cxn ang="0">
                  <a:pos x="connsiteX1" y="connsiteY1"/>
                </a:cxn>
                <a:cxn ang="0">
                  <a:pos x="connsiteX2" y="connsiteY2"/>
                </a:cxn>
              </a:cxnLst>
              <a:rect l="l" t="t" r="r" b="b"/>
              <a:pathLst>
                <a:path w="291354" h="645459">
                  <a:moveTo>
                    <a:pt x="291354" y="645459"/>
                  </a:moveTo>
                  <a:cubicBezTo>
                    <a:pt x="168089" y="560294"/>
                    <a:pt x="44824" y="475129"/>
                    <a:pt x="22412" y="367553"/>
                  </a:cubicBezTo>
                  <a:cubicBezTo>
                    <a:pt x="0" y="259977"/>
                    <a:pt x="78441" y="129988"/>
                    <a:pt x="156883" y="0"/>
                  </a:cubicBezTo>
                </a:path>
              </a:pathLst>
            </a:custGeom>
            <a:noFill/>
            <a:ln w="19050" cap="flat" cmpd="sng">
              <a:solidFill>
                <a:schemeClr val="tx1"/>
              </a:solidFill>
              <a:prstDash val="solid"/>
              <a:round/>
              <a:headEnd type="none" w="lg" len="lg"/>
              <a:tailEnd type="stealth" w="lg" len="lg"/>
            </a:ln>
            <a:effectLst/>
          </p:spPr>
          <p:txBody>
            <a:bodyPr wrap="none" anchor="ctr">
              <a:noAutofit/>
            </a:bodyPr>
            <a:lstStyle/>
            <a:p>
              <a:pPr algn="ctr"/>
              <a:endParaRPr lang="en-US">
                <a:latin typeface="Arial" charset="0"/>
              </a:endParaRPr>
            </a:p>
          </p:txBody>
        </p:sp>
      </p:grpSp>
      <p:sp>
        <p:nvSpPr>
          <p:cNvPr id="111" name="Rectangle 110"/>
          <p:cNvSpPr/>
          <p:nvPr/>
        </p:nvSpPr>
        <p:spPr>
          <a:xfrm>
            <a:off x="2286000" y="1524000"/>
            <a:ext cx="990600" cy="1219200"/>
          </a:xfrm>
          <a:prstGeom prst="rect">
            <a:avLst/>
          </a:prstGeom>
          <a:ln>
            <a:tailEnd type="stealth" w="lg" len="lg"/>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125" name="Text Box 16"/>
          <p:cNvSpPr txBox="1">
            <a:spLocks noChangeArrowheads="1"/>
          </p:cNvSpPr>
          <p:nvPr/>
        </p:nvSpPr>
        <p:spPr bwMode="auto">
          <a:xfrm>
            <a:off x="2209800" y="1600200"/>
            <a:ext cx="1143000" cy="369332"/>
          </a:xfrm>
          <a:prstGeom prst="rect">
            <a:avLst/>
          </a:prstGeom>
          <a:noFill/>
          <a:ln w="19050" algn="ctr">
            <a:noFill/>
            <a:miter lim="800000"/>
            <a:headEnd/>
            <a:tailEnd type="none" w="lg" len="lg"/>
          </a:ln>
          <a:effectLst/>
        </p:spPr>
        <p:txBody>
          <a:bodyPr wrap="square">
            <a:spAutoFit/>
          </a:bodyPr>
          <a:lstStyle/>
          <a:p>
            <a:pPr algn="ctr"/>
            <a:r>
              <a:rPr lang="en-US" sz="1800" b="1" dirty="0" smtClean="0">
                <a:latin typeface="Calibri" pitchFamily="34" charset="0"/>
              </a:rPr>
              <a:t>AD FS 2.0</a:t>
            </a:r>
            <a:endParaRPr lang="en-US" sz="1800" b="1" dirty="0">
              <a:latin typeface="Calibri" pitchFamily="34" charset="0"/>
            </a:endParaRPr>
          </a:p>
        </p:txBody>
      </p:sp>
      <p:sp>
        <p:nvSpPr>
          <p:cNvPr id="66" name="Rounded Rectangle 65"/>
          <p:cNvSpPr/>
          <p:nvPr/>
        </p:nvSpPr>
        <p:spPr bwMode="auto">
          <a:xfrm>
            <a:off x="152400" y="1219200"/>
            <a:ext cx="3429000" cy="5486400"/>
          </a:xfrm>
          <a:prstGeom prst="roundRect">
            <a:avLst/>
          </a:prstGeom>
          <a:noFill/>
          <a:ln w="82550">
            <a:solidFill>
              <a:schemeClr val="accent4"/>
            </a:solidFill>
            <a:headEnd type="none" w="med" len="med"/>
            <a:tailEnd type="stealth" w="lg" len="lg"/>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ctr" anchorCtr="0" compatLnSpc="1">
            <a:prstTxWarp prst="textNoShape">
              <a:avLst/>
            </a:prstTxWarp>
            <a:noAutofit/>
          </a:bodyPr>
          <a:lstStyle/>
          <a:p>
            <a:pPr algn="ctr" defTabSz="914400"/>
            <a:endParaRPr lang="en-US" sz="2400" smtClean="0">
              <a:solidFill>
                <a:schemeClr val="tx1"/>
              </a:solidFill>
              <a:latin typeface="Arial" charset="0"/>
            </a:endParaRPr>
          </a:p>
        </p:txBody>
      </p:sp>
      <p:sp>
        <p:nvSpPr>
          <p:cNvPr id="54" name="Text Box 38"/>
          <p:cNvSpPr txBox="1">
            <a:spLocks noChangeArrowheads="1"/>
          </p:cNvSpPr>
          <p:nvPr/>
        </p:nvSpPr>
        <p:spPr bwMode="auto">
          <a:xfrm>
            <a:off x="1905000" y="6096000"/>
            <a:ext cx="685800" cy="369332"/>
          </a:xfrm>
          <a:prstGeom prst="rect">
            <a:avLst/>
          </a:prstGeom>
          <a:noFill/>
          <a:ln w="19050" algn="ctr">
            <a:noFill/>
            <a:miter lim="800000"/>
            <a:headEnd/>
            <a:tailEnd type="none" w="lg" len="lg"/>
          </a:ln>
          <a:effectLst/>
        </p:spPr>
        <p:txBody>
          <a:bodyPr wrap="square">
            <a:spAutoFit/>
          </a:bodyPr>
          <a:lstStyle/>
          <a:p>
            <a:pPr algn="ctr"/>
            <a:r>
              <a:rPr lang="en-US" sz="1800" b="1" dirty="0">
                <a:latin typeface="Calibri" pitchFamily="34" charset="0"/>
              </a:rPr>
              <a:t>User</a:t>
            </a:r>
          </a:p>
        </p:txBody>
      </p:sp>
      <p:sp>
        <p:nvSpPr>
          <p:cNvPr id="61" name="Oval 60" descr="Dark vertical"/>
          <p:cNvSpPr>
            <a:spLocks noChangeArrowheads="1"/>
          </p:cNvSpPr>
          <p:nvPr/>
        </p:nvSpPr>
        <p:spPr bwMode="auto">
          <a:xfrm>
            <a:off x="2180416" y="5562600"/>
            <a:ext cx="173360" cy="175314"/>
          </a:xfrm>
          <a:prstGeom prst="ellipse">
            <a:avLst/>
          </a:prstGeom>
          <a:pattFill prst="dkVert">
            <a:fgClr>
              <a:schemeClr val="tx1"/>
            </a:fgClr>
            <a:bgClr>
              <a:schemeClr val="bg2"/>
            </a:bgClr>
          </a:pattFill>
          <a:ln w="38100" algn="ctr">
            <a:noFill/>
            <a:round/>
            <a:headEnd/>
            <a:tailEnd type="none" w="lg" len="lg"/>
          </a:ln>
          <a:effectLst/>
        </p:spPr>
        <p:txBody>
          <a:bodyPr anchor="ctr">
            <a:spAutoFit/>
          </a:bodyPr>
          <a:lstStyle/>
          <a:p>
            <a:endParaRPr lang="en-US"/>
          </a:p>
        </p:txBody>
      </p:sp>
      <p:grpSp>
        <p:nvGrpSpPr>
          <p:cNvPr id="2" name="Group 61"/>
          <p:cNvGrpSpPr>
            <a:grpSpLocks/>
          </p:cNvGrpSpPr>
          <p:nvPr/>
        </p:nvGrpSpPr>
        <p:grpSpPr bwMode="auto">
          <a:xfrm>
            <a:off x="2133600" y="5752475"/>
            <a:ext cx="258763" cy="419725"/>
            <a:chOff x="2976" y="1433"/>
            <a:chExt cx="912" cy="1495"/>
          </a:xfrm>
        </p:grpSpPr>
        <p:sp>
          <p:nvSpPr>
            <p:cNvPr id="63" name="AutoShape 62" descr="Dark vertical"/>
            <p:cNvSpPr>
              <a:spLocks noChangeArrowheads="1"/>
            </p:cNvSpPr>
            <p:nvPr/>
          </p:nvSpPr>
          <p:spPr bwMode="auto">
            <a:xfrm rot="10800000">
              <a:off x="2976" y="1433"/>
              <a:ext cx="912" cy="834"/>
            </a:xfrm>
            <a:prstGeom prst="triangle">
              <a:avLst>
                <a:gd name="adj" fmla="val 50000"/>
              </a:avLst>
            </a:prstGeom>
            <a:pattFill prst="dkVert">
              <a:fgClr>
                <a:schemeClr val="tx1"/>
              </a:fgClr>
              <a:bgClr>
                <a:schemeClr val="bg2"/>
              </a:bgClr>
            </a:pattFill>
            <a:ln w="38100" algn="ctr">
              <a:noFill/>
              <a:miter lim="800000"/>
              <a:headEnd/>
              <a:tailEnd type="none" w="lg" len="lg"/>
            </a:ln>
            <a:effectLst/>
          </p:spPr>
          <p:txBody>
            <a:bodyPr anchor="ctr">
              <a:spAutoFit/>
            </a:bodyPr>
            <a:lstStyle/>
            <a:p>
              <a:endParaRPr lang="en-US"/>
            </a:p>
          </p:txBody>
        </p:sp>
        <p:sp>
          <p:nvSpPr>
            <p:cNvPr id="64" name="AutoShape 63" descr="Dark vertical"/>
            <p:cNvSpPr>
              <a:spLocks noChangeArrowheads="1"/>
            </p:cNvSpPr>
            <p:nvPr/>
          </p:nvSpPr>
          <p:spPr bwMode="auto">
            <a:xfrm rot="17803396" flipH="1">
              <a:off x="2644" y="2160"/>
              <a:ext cx="1275" cy="262"/>
            </a:xfrm>
            <a:prstGeom prst="parallelogram">
              <a:avLst>
                <a:gd name="adj" fmla="val 33502"/>
              </a:avLst>
            </a:prstGeom>
            <a:pattFill prst="dkVert">
              <a:fgClr>
                <a:schemeClr val="tx1"/>
              </a:fgClr>
              <a:bgClr>
                <a:schemeClr val="bg2"/>
              </a:bgClr>
            </a:pattFill>
            <a:ln w="38100" algn="ctr">
              <a:noFill/>
              <a:miter lim="800000"/>
              <a:headEnd/>
              <a:tailEnd type="none" w="lg" len="lg"/>
            </a:ln>
            <a:effectLst/>
          </p:spPr>
          <p:txBody>
            <a:bodyPr anchor="ctr">
              <a:spAutoFit/>
            </a:bodyPr>
            <a:lstStyle/>
            <a:p>
              <a:endParaRPr lang="en-US"/>
            </a:p>
          </p:txBody>
        </p:sp>
        <p:sp>
          <p:nvSpPr>
            <p:cNvPr id="65" name="AutoShape 64" descr="Dark vertical"/>
            <p:cNvSpPr>
              <a:spLocks noChangeArrowheads="1"/>
            </p:cNvSpPr>
            <p:nvPr/>
          </p:nvSpPr>
          <p:spPr bwMode="auto">
            <a:xfrm rot="3796604">
              <a:off x="2950" y="2160"/>
              <a:ext cx="1275" cy="262"/>
            </a:xfrm>
            <a:prstGeom prst="parallelogram">
              <a:avLst>
                <a:gd name="adj" fmla="val 33502"/>
              </a:avLst>
            </a:prstGeom>
            <a:pattFill prst="dkVert">
              <a:fgClr>
                <a:schemeClr val="tx1"/>
              </a:fgClr>
              <a:bgClr>
                <a:schemeClr val="bg2"/>
              </a:bgClr>
            </a:pattFill>
            <a:ln w="38100" algn="ctr">
              <a:noFill/>
              <a:miter lim="800000"/>
              <a:headEnd/>
              <a:tailEnd type="none" w="lg" len="lg"/>
            </a:ln>
            <a:effectLst/>
          </p:spPr>
          <p:txBody>
            <a:bodyPr anchor="ctr">
              <a:spAutoFit/>
            </a:bodyPr>
            <a:lstStyle/>
            <a:p>
              <a:endParaRPr lang="en-US"/>
            </a:p>
          </p:txBody>
        </p:sp>
      </p:grpSp>
      <p:sp>
        <p:nvSpPr>
          <p:cNvPr id="77" name="Isosceles Triangle 50"/>
          <p:cNvSpPr>
            <a:spLocks noChangeArrowheads="1"/>
          </p:cNvSpPr>
          <p:nvPr/>
        </p:nvSpPr>
        <p:spPr bwMode="auto">
          <a:xfrm>
            <a:off x="762000" y="2057400"/>
            <a:ext cx="1061358" cy="685800"/>
          </a:xfrm>
          <a:prstGeom prst="triangle">
            <a:avLst>
              <a:gd name="adj" fmla="val 52088"/>
            </a:avLst>
          </a:prstGeom>
          <a:gradFill rotWithShape="1">
            <a:gsLst>
              <a:gs pos="0">
                <a:srgbClr val="FFC000"/>
              </a:gs>
              <a:gs pos="100000">
                <a:srgbClr val="FF0000"/>
              </a:gs>
            </a:gsLst>
            <a:lin ang="2700000"/>
          </a:gradFill>
          <a:ln w="19050" algn="ctr">
            <a:noFill/>
            <a:round/>
            <a:headEnd/>
            <a:tailEnd type="stealth" w="lg" len="lg"/>
          </a:ln>
          <a:effectLst>
            <a:outerShdw blurRad="50800" dist="38100" dir="2700000" algn="tl" rotWithShape="0">
              <a:prstClr val="black">
                <a:alpha val="40000"/>
              </a:prstClr>
            </a:outerShdw>
          </a:effectLst>
          <a:scene3d>
            <a:camera prst="orthographicFront"/>
            <a:lightRig rig="threePt" dir="t"/>
          </a:scene3d>
          <a:sp3d>
            <a:bevelT w="152400" h="50800" prst="softRound"/>
          </a:sp3d>
        </p:spPr>
        <p:txBody>
          <a:bodyPr wrap="square" anchor="ctr">
            <a:noAutofit/>
          </a:bodyPr>
          <a:lstStyle/>
          <a:p>
            <a:pPr algn="ctr"/>
            <a:endParaRPr lang="en-US" sz="5200" dirty="0"/>
          </a:p>
        </p:txBody>
      </p:sp>
      <p:grpSp>
        <p:nvGrpSpPr>
          <p:cNvPr id="3" name="Group 51"/>
          <p:cNvGrpSpPr/>
          <p:nvPr/>
        </p:nvGrpSpPr>
        <p:grpSpPr>
          <a:xfrm>
            <a:off x="1085015" y="2204357"/>
            <a:ext cx="461316" cy="431788"/>
            <a:chOff x="4343400" y="301242"/>
            <a:chExt cx="837965" cy="738857"/>
          </a:xfrm>
        </p:grpSpPr>
        <p:sp>
          <p:nvSpPr>
            <p:cNvPr id="79" name="Line 7"/>
            <p:cNvSpPr>
              <a:spLocks noChangeShapeType="1"/>
            </p:cNvSpPr>
            <p:nvPr/>
          </p:nvSpPr>
          <p:spPr bwMode="auto">
            <a:xfrm>
              <a:off x="4770807" y="377442"/>
              <a:ext cx="236309" cy="287901"/>
            </a:xfrm>
            <a:prstGeom prst="line">
              <a:avLst/>
            </a:prstGeom>
            <a:noFill/>
            <a:ln w="25400">
              <a:solidFill>
                <a:schemeClr val="tx1"/>
              </a:solidFill>
              <a:round/>
              <a:headEnd type="none" w="sm" len="sm"/>
              <a:tailEnd type="none" w="sm" len="sm"/>
            </a:ln>
            <a:effectLst/>
          </p:spPr>
          <p:txBody>
            <a:bodyPr wrap="none" anchor="ctr"/>
            <a:lstStyle/>
            <a:p>
              <a:pPr algn="ctr"/>
              <a:endParaRPr lang="en-US" sz="1000"/>
            </a:p>
          </p:txBody>
        </p:sp>
        <p:sp>
          <p:nvSpPr>
            <p:cNvPr id="82" name="Line 11"/>
            <p:cNvSpPr>
              <a:spLocks noChangeShapeType="1"/>
            </p:cNvSpPr>
            <p:nvPr/>
          </p:nvSpPr>
          <p:spPr bwMode="auto">
            <a:xfrm>
              <a:off x="4534257" y="674290"/>
              <a:ext cx="152400" cy="304800"/>
            </a:xfrm>
            <a:prstGeom prst="line">
              <a:avLst/>
            </a:prstGeom>
            <a:noFill/>
            <a:ln w="25400">
              <a:solidFill>
                <a:schemeClr val="tx1"/>
              </a:solidFill>
              <a:round/>
              <a:headEnd type="none" w="sm" len="sm"/>
              <a:tailEnd type="none" w="sm" len="sm"/>
            </a:ln>
            <a:effectLst/>
          </p:spPr>
          <p:txBody>
            <a:bodyPr wrap="none" anchor="ctr"/>
            <a:lstStyle/>
            <a:p>
              <a:pPr algn="ctr"/>
              <a:endParaRPr lang="en-US" sz="1000"/>
            </a:p>
          </p:txBody>
        </p:sp>
        <p:sp>
          <p:nvSpPr>
            <p:cNvPr id="83" name="Line 24"/>
            <p:cNvSpPr>
              <a:spLocks noChangeShapeType="1"/>
            </p:cNvSpPr>
            <p:nvPr/>
          </p:nvSpPr>
          <p:spPr bwMode="auto">
            <a:xfrm flipH="1">
              <a:off x="4530345" y="377442"/>
              <a:ext cx="240462" cy="291459"/>
            </a:xfrm>
            <a:prstGeom prst="line">
              <a:avLst/>
            </a:prstGeom>
            <a:noFill/>
            <a:ln w="25400">
              <a:solidFill>
                <a:schemeClr val="tx1"/>
              </a:solidFill>
              <a:round/>
              <a:headEnd type="none" w="sm" len="sm"/>
              <a:tailEnd type="none" w="sm" len="sm"/>
            </a:ln>
            <a:effectLst/>
          </p:spPr>
          <p:txBody>
            <a:bodyPr wrap="none" anchor="ctr"/>
            <a:lstStyle/>
            <a:p>
              <a:pPr algn="ctr"/>
              <a:endParaRPr lang="en-US" sz="1000"/>
            </a:p>
          </p:txBody>
        </p:sp>
        <p:sp>
          <p:nvSpPr>
            <p:cNvPr id="84" name="Rectangle 83"/>
            <p:cNvSpPr>
              <a:spLocks noChangeArrowheads="1"/>
            </p:cNvSpPr>
            <p:nvPr/>
          </p:nvSpPr>
          <p:spPr bwMode="auto">
            <a:xfrm>
              <a:off x="4705281" y="301242"/>
              <a:ext cx="136497" cy="136497"/>
            </a:xfrm>
            <a:prstGeom prst="rect">
              <a:avLst/>
            </a:prstGeom>
            <a:gradFill rotWithShape="0">
              <a:gsLst>
                <a:gs pos="0">
                  <a:schemeClr val="hlink"/>
                </a:gs>
                <a:gs pos="100000">
                  <a:schemeClr val="hlink">
                    <a:gamma/>
                    <a:shade val="69804"/>
                    <a:invGamma/>
                  </a:schemeClr>
                </a:gs>
              </a:gsLst>
              <a:path path="shape">
                <a:fillToRect l="50000" t="50000" r="50000" b="50000"/>
              </a:path>
            </a:gra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endParaRPr lang="en-US" sz="1000"/>
            </a:p>
          </p:txBody>
        </p:sp>
        <p:sp>
          <p:nvSpPr>
            <p:cNvPr id="85" name="Line 34"/>
            <p:cNvSpPr>
              <a:spLocks noChangeShapeType="1"/>
            </p:cNvSpPr>
            <p:nvPr/>
          </p:nvSpPr>
          <p:spPr bwMode="auto">
            <a:xfrm flipH="1">
              <a:off x="4381856" y="674290"/>
              <a:ext cx="152400" cy="304800"/>
            </a:xfrm>
            <a:prstGeom prst="line">
              <a:avLst/>
            </a:prstGeom>
            <a:noFill/>
            <a:ln w="25400">
              <a:solidFill>
                <a:schemeClr val="tx1"/>
              </a:solidFill>
              <a:round/>
              <a:headEnd type="none" w="sm" len="sm"/>
              <a:tailEnd type="none" w="sm" len="sm"/>
            </a:ln>
            <a:effectLst/>
          </p:spPr>
          <p:txBody>
            <a:bodyPr wrap="none" anchor="ctr"/>
            <a:lstStyle/>
            <a:p>
              <a:pPr algn="ctr"/>
              <a:endParaRPr lang="en-US" sz="1000"/>
            </a:p>
          </p:txBody>
        </p:sp>
        <p:sp>
          <p:nvSpPr>
            <p:cNvPr id="86" name="Rectangle 85"/>
            <p:cNvSpPr>
              <a:spLocks noChangeArrowheads="1"/>
            </p:cNvSpPr>
            <p:nvPr/>
          </p:nvSpPr>
          <p:spPr bwMode="auto">
            <a:xfrm>
              <a:off x="4466007" y="606042"/>
              <a:ext cx="136497" cy="136497"/>
            </a:xfrm>
            <a:prstGeom prst="rect">
              <a:avLst/>
            </a:prstGeom>
            <a:gradFill rotWithShape="0">
              <a:gsLst>
                <a:gs pos="0">
                  <a:schemeClr val="hlink"/>
                </a:gs>
                <a:gs pos="100000">
                  <a:schemeClr val="hlink">
                    <a:gamma/>
                    <a:shade val="69804"/>
                    <a:invGamma/>
                  </a:schemeClr>
                </a:gs>
              </a:gsLst>
              <a:path path="shape">
                <a:fillToRect l="50000" t="50000" r="50000" b="50000"/>
              </a:path>
            </a:gra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endParaRPr lang="en-US" sz="1000"/>
            </a:p>
          </p:txBody>
        </p:sp>
        <p:sp>
          <p:nvSpPr>
            <p:cNvPr id="87" name="Rectangle 86"/>
            <p:cNvSpPr>
              <a:spLocks noChangeArrowheads="1"/>
            </p:cNvSpPr>
            <p:nvPr/>
          </p:nvSpPr>
          <p:spPr bwMode="auto">
            <a:xfrm>
              <a:off x="4587668" y="902890"/>
              <a:ext cx="136497" cy="136497"/>
            </a:xfrm>
            <a:prstGeom prst="rect">
              <a:avLst/>
            </a:prstGeom>
            <a:gradFill rotWithShape="0">
              <a:gsLst>
                <a:gs pos="0">
                  <a:srgbClr val="E6DCAC"/>
                </a:gs>
                <a:gs pos="12000">
                  <a:srgbClr val="E6D78A"/>
                </a:gs>
                <a:gs pos="30000">
                  <a:srgbClr val="C7AC4C"/>
                </a:gs>
                <a:gs pos="45000">
                  <a:srgbClr val="E6D78A"/>
                </a:gs>
                <a:gs pos="77000">
                  <a:srgbClr val="C7AC4C"/>
                </a:gs>
                <a:gs pos="100000">
                  <a:srgbClr val="E6DCAC"/>
                </a:gs>
              </a:gsLst>
              <a:lin ang="2700000" scaled="1"/>
            </a:gra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endParaRPr lang="en-US" sz="1000"/>
            </a:p>
          </p:txBody>
        </p:sp>
        <p:sp>
          <p:nvSpPr>
            <p:cNvPr id="88" name="Rectangle 87"/>
            <p:cNvSpPr>
              <a:spLocks noChangeArrowheads="1"/>
            </p:cNvSpPr>
            <p:nvPr/>
          </p:nvSpPr>
          <p:spPr bwMode="auto">
            <a:xfrm>
              <a:off x="4343400" y="903602"/>
              <a:ext cx="136497" cy="136497"/>
            </a:xfrm>
            <a:prstGeom prst="rect">
              <a:avLst/>
            </a:prstGeom>
            <a:gradFill rotWithShape="0">
              <a:gsLst>
                <a:gs pos="0">
                  <a:srgbClr val="E6DCAC"/>
                </a:gs>
                <a:gs pos="12000">
                  <a:srgbClr val="E6D78A"/>
                </a:gs>
                <a:gs pos="30000">
                  <a:srgbClr val="C7AC4C"/>
                </a:gs>
                <a:gs pos="45000">
                  <a:srgbClr val="E6D78A"/>
                </a:gs>
                <a:gs pos="77000">
                  <a:srgbClr val="C7AC4C"/>
                </a:gs>
                <a:gs pos="100000">
                  <a:srgbClr val="E6DCAC"/>
                </a:gs>
              </a:gsLst>
              <a:lin ang="2700000" scaled="1"/>
            </a:gra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endParaRPr lang="en-US" sz="1000"/>
            </a:p>
          </p:txBody>
        </p:sp>
        <p:sp>
          <p:nvSpPr>
            <p:cNvPr id="89" name="Line 11"/>
            <p:cNvSpPr>
              <a:spLocks noChangeShapeType="1"/>
            </p:cNvSpPr>
            <p:nvPr/>
          </p:nvSpPr>
          <p:spPr bwMode="auto">
            <a:xfrm>
              <a:off x="4991457" y="674290"/>
              <a:ext cx="152400" cy="304800"/>
            </a:xfrm>
            <a:prstGeom prst="line">
              <a:avLst/>
            </a:prstGeom>
            <a:noFill/>
            <a:ln w="25400">
              <a:solidFill>
                <a:schemeClr val="tx1"/>
              </a:solidFill>
              <a:round/>
              <a:headEnd type="none" w="sm" len="sm"/>
              <a:tailEnd type="none" w="sm" len="sm"/>
            </a:ln>
            <a:effectLst/>
          </p:spPr>
          <p:txBody>
            <a:bodyPr wrap="none" anchor="ctr"/>
            <a:lstStyle/>
            <a:p>
              <a:pPr algn="ctr"/>
              <a:endParaRPr lang="en-US" sz="1000"/>
            </a:p>
          </p:txBody>
        </p:sp>
        <p:sp>
          <p:nvSpPr>
            <p:cNvPr id="90" name="Line 34"/>
            <p:cNvSpPr>
              <a:spLocks noChangeShapeType="1"/>
            </p:cNvSpPr>
            <p:nvPr/>
          </p:nvSpPr>
          <p:spPr bwMode="auto">
            <a:xfrm flipH="1">
              <a:off x="4839056" y="674290"/>
              <a:ext cx="152400" cy="304800"/>
            </a:xfrm>
            <a:prstGeom prst="line">
              <a:avLst/>
            </a:prstGeom>
            <a:noFill/>
            <a:ln w="25400">
              <a:solidFill>
                <a:schemeClr val="tx1"/>
              </a:solidFill>
              <a:round/>
              <a:headEnd type="none" w="sm" len="sm"/>
              <a:tailEnd type="none" w="sm" len="sm"/>
            </a:ln>
            <a:effectLst/>
          </p:spPr>
          <p:txBody>
            <a:bodyPr wrap="none" anchor="ctr"/>
            <a:lstStyle/>
            <a:p>
              <a:pPr algn="ctr"/>
              <a:endParaRPr lang="en-US" sz="1000"/>
            </a:p>
          </p:txBody>
        </p:sp>
        <p:sp>
          <p:nvSpPr>
            <p:cNvPr id="91" name="Rectangle 90"/>
            <p:cNvSpPr>
              <a:spLocks noChangeArrowheads="1"/>
            </p:cNvSpPr>
            <p:nvPr/>
          </p:nvSpPr>
          <p:spPr bwMode="auto">
            <a:xfrm>
              <a:off x="4923207" y="606042"/>
              <a:ext cx="136497" cy="136497"/>
            </a:xfrm>
            <a:prstGeom prst="rect">
              <a:avLst/>
            </a:prstGeom>
            <a:gradFill rotWithShape="0">
              <a:gsLst>
                <a:gs pos="0">
                  <a:schemeClr val="hlink"/>
                </a:gs>
                <a:gs pos="100000">
                  <a:schemeClr val="hlink">
                    <a:gamma/>
                    <a:shade val="69804"/>
                    <a:invGamma/>
                  </a:schemeClr>
                </a:gs>
              </a:gsLst>
              <a:path path="shape">
                <a:fillToRect l="50000" t="50000" r="50000" b="50000"/>
              </a:path>
            </a:gra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endParaRPr lang="en-US" sz="1000"/>
            </a:p>
          </p:txBody>
        </p:sp>
        <p:sp>
          <p:nvSpPr>
            <p:cNvPr id="92" name="Rectangle 91"/>
            <p:cNvSpPr>
              <a:spLocks noChangeArrowheads="1"/>
            </p:cNvSpPr>
            <p:nvPr/>
          </p:nvSpPr>
          <p:spPr bwMode="auto">
            <a:xfrm>
              <a:off x="5044868" y="902890"/>
              <a:ext cx="136497" cy="136497"/>
            </a:xfrm>
            <a:prstGeom prst="rect">
              <a:avLst/>
            </a:prstGeom>
            <a:gradFill rotWithShape="0">
              <a:gsLst>
                <a:gs pos="0">
                  <a:srgbClr val="E6DCAC"/>
                </a:gs>
                <a:gs pos="12000">
                  <a:srgbClr val="E6D78A"/>
                </a:gs>
                <a:gs pos="30000">
                  <a:srgbClr val="C7AC4C"/>
                </a:gs>
                <a:gs pos="45000">
                  <a:srgbClr val="E6D78A"/>
                </a:gs>
                <a:gs pos="77000">
                  <a:srgbClr val="C7AC4C"/>
                </a:gs>
                <a:gs pos="100000">
                  <a:srgbClr val="E6DCAC"/>
                </a:gs>
              </a:gsLst>
              <a:lin ang="2700000" scaled="1"/>
            </a:gra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endParaRPr lang="en-US" sz="1000"/>
            </a:p>
          </p:txBody>
        </p:sp>
        <p:sp>
          <p:nvSpPr>
            <p:cNvPr id="93" name="Rectangle 92"/>
            <p:cNvSpPr>
              <a:spLocks noChangeArrowheads="1"/>
            </p:cNvSpPr>
            <p:nvPr/>
          </p:nvSpPr>
          <p:spPr bwMode="auto">
            <a:xfrm>
              <a:off x="4800600" y="903602"/>
              <a:ext cx="136497" cy="136497"/>
            </a:xfrm>
            <a:prstGeom prst="rect">
              <a:avLst/>
            </a:prstGeom>
            <a:gradFill rotWithShape="0">
              <a:gsLst>
                <a:gs pos="0">
                  <a:srgbClr val="E6DCAC"/>
                </a:gs>
                <a:gs pos="12000">
                  <a:srgbClr val="E6D78A"/>
                </a:gs>
                <a:gs pos="30000">
                  <a:srgbClr val="C7AC4C"/>
                </a:gs>
                <a:gs pos="45000">
                  <a:srgbClr val="E6D78A"/>
                </a:gs>
                <a:gs pos="77000">
                  <a:srgbClr val="C7AC4C"/>
                </a:gs>
                <a:gs pos="100000">
                  <a:srgbClr val="E6DCAC"/>
                </a:gs>
              </a:gsLst>
              <a:lin ang="2700000" scaled="1"/>
            </a:gra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endParaRPr lang="en-US" sz="1000"/>
            </a:p>
          </p:txBody>
        </p:sp>
      </p:grpSp>
      <p:sp>
        <p:nvSpPr>
          <p:cNvPr id="96" name="Freeform 95"/>
          <p:cNvSpPr/>
          <p:nvPr/>
        </p:nvSpPr>
        <p:spPr>
          <a:xfrm flipH="1">
            <a:off x="1524000" y="2286000"/>
            <a:ext cx="838200" cy="76199"/>
          </a:xfrm>
          <a:custGeom>
            <a:avLst/>
            <a:gdLst>
              <a:gd name="connsiteX0" fmla="*/ 0 w 770965"/>
              <a:gd name="connsiteY0" fmla="*/ 222623 h 222623"/>
              <a:gd name="connsiteX1" fmla="*/ 394447 w 770965"/>
              <a:gd name="connsiteY1" fmla="*/ 7470 h 222623"/>
              <a:gd name="connsiteX2" fmla="*/ 770965 w 770965"/>
              <a:gd name="connsiteY2" fmla="*/ 177800 h 222623"/>
            </a:gdLst>
            <a:ahLst/>
            <a:cxnLst>
              <a:cxn ang="0">
                <a:pos x="connsiteX0" y="connsiteY0"/>
              </a:cxn>
              <a:cxn ang="0">
                <a:pos x="connsiteX1" y="connsiteY1"/>
              </a:cxn>
              <a:cxn ang="0">
                <a:pos x="connsiteX2" y="connsiteY2"/>
              </a:cxn>
            </a:cxnLst>
            <a:rect l="l" t="t" r="r" b="b"/>
            <a:pathLst>
              <a:path w="770965" h="222623">
                <a:moveTo>
                  <a:pt x="0" y="222623"/>
                </a:moveTo>
                <a:cubicBezTo>
                  <a:pt x="132976" y="118781"/>
                  <a:pt x="265953" y="14940"/>
                  <a:pt x="394447" y="7470"/>
                </a:cubicBezTo>
                <a:cubicBezTo>
                  <a:pt x="522941" y="0"/>
                  <a:pt x="646953" y="88900"/>
                  <a:pt x="770965" y="177800"/>
                </a:cubicBezTo>
              </a:path>
            </a:pathLst>
          </a:custGeom>
          <a:ln w="15875">
            <a:solidFill>
              <a:schemeClr val="tx1"/>
            </a:solidFill>
            <a:prstDash val="sysDash"/>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4" name="Text Box 16"/>
          <p:cNvSpPr txBox="1">
            <a:spLocks noChangeArrowheads="1"/>
          </p:cNvSpPr>
          <p:nvPr/>
        </p:nvSpPr>
        <p:spPr bwMode="auto">
          <a:xfrm>
            <a:off x="457200" y="1447800"/>
            <a:ext cx="1752600" cy="646331"/>
          </a:xfrm>
          <a:prstGeom prst="rect">
            <a:avLst/>
          </a:prstGeom>
          <a:noFill/>
          <a:ln w="19050" algn="ctr">
            <a:noFill/>
            <a:miter lim="800000"/>
            <a:headEnd/>
            <a:tailEnd type="none" w="lg" len="lg"/>
          </a:ln>
          <a:effectLst/>
        </p:spPr>
        <p:txBody>
          <a:bodyPr wrap="square">
            <a:spAutoFit/>
          </a:bodyPr>
          <a:lstStyle/>
          <a:p>
            <a:pPr algn="ctr"/>
            <a:r>
              <a:rPr lang="en-US" sz="1800" b="1" dirty="0" smtClean="0">
                <a:latin typeface="Calibri" pitchFamily="34" charset="0"/>
              </a:rPr>
              <a:t>Active Directory Domain Services</a:t>
            </a:r>
            <a:endParaRPr lang="en-US" sz="1800" b="1" dirty="0">
              <a:latin typeface="Calibri" pitchFamily="34" charset="0"/>
            </a:endParaRPr>
          </a:p>
        </p:txBody>
      </p:sp>
      <p:sp>
        <p:nvSpPr>
          <p:cNvPr id="75" name="Rounded Rectangle 74"/>
          <p:cNvSpPr/>
          <p:nvPr/>
        </p:nvSpPr>
        <p:spPr bwMode="auto">
          <a:xfrm>
            <a:off x="6477000" y="1219200"/>
            <a:ext cx="2209800" cy="5486400"/>
          </a:xfrm>
          <a:prstGeom prst="roundRect">
            <a:avLst/>
          </a:prstGeom>
          <a:noFill/>
          <a:ln w="82550">
            <a:solidFill>
              <a:schemeClr val="accent4"/>
            </a:solidFill>
            <a:headEnd type="none" w="med" len="med"/>
            <a:tailEnd type="stealth" w="lg" len="lg"/>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ctr" anchorCtr="0" compatLnSpc="1">
            <a:prstTxWarp prst="textNoShape">
              <a:avLst/>
            </a:prstTxWarp>
            <a:noAutofit/>
          </a:bodyPr>
          <a:lstStyle/>
          <a:p>
            <a:pPr algn="ctr" defTabSz="914400"/>
            <a:endParaRPr lang="en-US" sz="2400" smtClean="0">
              <a:solidFill>
                <a:schemeClr val="tx1"/>
              </a:solidFill>
              <a:latin typeface="Arial" charset="0"/>
            </a:endParaRPr>
          </a:p>
        </p:txBody>
      </p:sp>
      <p:grpSp>
        <p:nvGrpSpPr>
          <p:cNvPr id="80" name="Group 79"/>
          <p:cNvGrpSpPr/>
          <p:nvPr/>
        </p:nvGrpSpPr>
        <p:grpSpPr>
          <a:xfrm>
            <a:off x="3200400" y="4800600"/>
            <a:ext cx="3724382" cy="1119664"/>
            <a:chOff x="3200400" y="4800600"/>
            <a:chExt cx="3724382" cy="1119664"/>
          </a:xfrm>
        </p:grpSpPr>
        <p:sp>
          <p:nvSpPr>
            <p:cNvPr id="135" name="Freeform 134"/>
            <p:cNvSpPr/>
            <p:nvPr/>
          </p:nvSpPr>
          <p:spPr>
            <a:xfrm>
              <a:off x="3200400" y="4800600"/>
              <a:ext cx="3724382" cy="861543"/>
            </a:xfrm>
            <a:custGeom>
              <a:avLst/>
              <a:gdLst>
                <a:gd name="connsiteX0" fmla="*/ 0 w 3433482"/>
                <a:gd name="connsiteY0" fmla="*/ 0 h 909917"/>
                <a:gd name="connsiteX1" fmla="*/ 1255059 w 3433482"/>
                <a:gd name="connsiteY1" fmla="*/ 878541 h 909917"/>
                <a:gd name="connsiteX2" fmla="*/ 3433482 w 3433482"/>
                <a:gd name="connsiteY2" fmla="*/ 188258 h 909917"/>
                <a:gd name="connsiteX0" fmla="*/ 0 w 3433482"/>
                <a:gd name="connsiteY0" fmla="*/ 0 h 909917"/>
                <a:gd name="connsiteX1" fmla="*/ 1636059 w 3433482"/>
                <a:gd name="connsiteY1" fmla="*/ 878541 h 909917"/>
                <a:gd name="connsiteX2" fmla="*/ 3433482 w 3433482"/>
                <a:gd name="connsiteY2" fmla="*/ 188258 h 909917"/>
                <a:gd name="connsiteX0" fmla="*/ 0 w 3433482"/>
                <a:gd name="connsiteY0" fmla="*/ 0 h 909917"/>
                <a:gd name="connsiteX1" fmla="*/ 1636059 w 3433482"/>
                <a:gd name="connsiteY1" fmla="*/ 878541 h 909917"/>
                <a:gd name="connsiteX2" fmla="*/ 3433482 w 3433482"/>
                <a:gd name="connsiteY2" fmla="*/ 188258 h 909917"/>
                <a:gd name="connsiteX0" fmla="*/ 0 w 3433482"/>
                <a:gd name="connsiteY0" fmla="*/ 0 h 909917"/>
                <a:gd name="connsiteX1" fmla="*/ 1636059 w 3433482"/>
                <a:gd name="connsiteY1" fmla="*/ 878541 h 909917"/>
                <a:gd name="connsiteX2" fmla="*/ 3433482 w 3433482"/>
                <a:gd name="connsiteY2" fmla="*/ 188258 h 909917"/>
                <a:gd name="connsiteX0" fmla="*/ 0 w 3413379"/>
                <a:gd name="connsiteY0" fmla="*/ 0 h 899643"/>
                <a:gd name="connsiteX1" fmla="*/ 1636059 w 3413379"/>
                <a:gd name="connsiteY1" fmla="*/ 878541 h 899643"/>
                <a:gd name="connsiteX2" fmla="*/ 3413379 w 3413379"/>
                <a:gd name="connsiteY2" fmla="*/ 126613 h 899643"/>
                <a:gd name="connsiteX0" fmla="*/ 0 w 3413379"/>
                <a:gd name="connsiteY0" fmla="*/ 0 h 1280007"/>
                <a:gd name="connsiteX1" fmla="*/ 1636059 w 3413379"/>
                <a:gd name="connsiteY1" fmla="*/ 1204567 h 1280007"/>
                <a:gd name="connsiteX2" fmla="*/ 3413379 w 3413379"/>
                <a:gd name="connsiteY2" fmla="*/ 452639 h 1280007"/>
              </a:gdLst>
              <a:ahLst/>
              <a:cxnLst>
                <a:cxn ang="0">
                  <a:pos x="connsiteX0" y="connsiteY0"/>
                </a:cxn>
                <a:cxn ang="0">
                  <a:pos x="connsiteX1" y="connsiteY1"/>
                </a:cxn>
                <a:cxn ang="0">
                  <a:pos x="connsiteX2" y="connsiteY2"/>
                </a:cxn>
              </a:cxnLst>
              <a:rect l="l" t="t" r="r" b="b"/>
              <a:pathLst>
                <a:path w="3413379" h="1280007">
                  <a:moveTo>
                    <a:pt x="0" y="0"/>
                  </a:moveTo>
                  <a:cubicBezTo>
                    <a:pt x="341406" y="423582"/>
                    <a:pt x="1067163" y="1129127"/>
                    <a:pt x="1636059" y="1204567"/>
                  </a:cubicBezTo>
                  <a:cubicBezTo>
                    <a:pt x="2204955" y="1280007"/>
                    <a:pt x="2610291" y="813468"/>
                    <a:pt x="3413379" y="452639"/>
                  </a:cubicBezTo>
                </a:path>
              </a:pathLst>
            </a:custGeom>
            <a:noFill/>
            <a:ln w="19050" cap="flat" cmpd="sng">
              <a:solidFill>
                <a:schemeClr val="tx1"/>
              </a:solidFill>
              <a:prstDash val="solid"/>
              <a:round/>
              <a:headEnd type="none" w="lg" len="lg"/>
              <a:tailEnd type="stealth" w="lg" len="lg"/>
            </a:ln>
            <a:effectLst/>
          </p:spPr>
          <p:txBody>
            <a:bodyPr wrap="none" anchor="ctr">
              <a:noAutofit/>
            </a:bodyPr>
            <a:lstStyle/>
            <a:p>
              <a:pPr algn="ctr"/>
              <a:endParaRPr lang="en-US">
                <a:latin typeface="Arial" charset="0"/>
              </a:endParaRPr>
            </a:p>
          </p:txBody>
        </p:sp>
        <p:sp useBgFill="1">
          <p:nvSpPr>
            <p:cNvPr id="58" name="Text Box 23"/>
            <p:cNvSpPr txBox="1">
              <a:spLocks noChangeArrowheads="1"/>
            </p:cNvSpPr>
            <p:nvPr/>
          </p:nvSpPr>
          <p:spPr bwMode="auto">
            <a:xfrm>
              <a:off x="4038600" y="5181600"/>
              <a:ext cx="1905000" cy="738664"/>
            </a:xfrm>
            <a:prstGeom prst="rect">
              <a:avLst/>
            </a:prstGeom>
            <a:ln w="19050" algn="ctr">
              <a:noFill/>
              <a:miter lim="800000"/>
              <a:headEnd/>
              <a:tailEnd type="none" w="lg" len="lg"/>
            </a:ln>
            <a:effectLst/>
          </p:spPr>
          <p:txBody>
            <a:bodyPr wrap="square">
              <a:spAutoFit/>
            </a:bodyPr>
            <a:lstStyle/>
            <a:p>
              <a:pPr algn="ctr"/>
              <a:r>
                <a:rPr lang="en-US" sz="1400" i="1" dirty="0" smtClean="0">
                  <a:latin typeface="Calibri" pitchFamily="34" charset="0"/>
                </a:rPr>
                <a:t>1) Access application and learn token requirements</a:t>
              </a:r>
              <a:endParaRPr lang="en-US" sz="1400" i="1" dirty="0">
                <a:latin typeface="Calibri" pitchFamily="34" charset="0"/>
              </a:endParaRPr>
            </a:p>
          </p:txBody>
        </p:sp>
      </p:grpSp>
      <p:grpSp>
        <p:nvGrpSpPr>
          <p:cNvPr id="94" name="Group 93"/>
          <p:cNvGrpSpPr/>
          <p:nvPr/>
        </p:nvGrpSpPr>
        <p:grpSpPr>
          <a:xfrm>
            <a:off x="3048000" y="825501"/>
            <a:ext cx="4185007" cy="3982804"/>
            <a:chOff x="3048000" y="825501"/>
            <a:chExt cx="4185007" cy="3982804"/>
          </a:xfrm>
        </p:grpSpPr>
        <p:sp>
          <p:nvSpPr>
            <p:cNvPr id="71" name="Freeform 70"/>
            <p:cNvSpPr/>
            <p:nvPr/>
          </p:nvSpPr>
          <p:spPr>
            <a:xfrm>
              <a:off x="3048000" y="825501"/>
              <a:ext cx="4185007" cy="3982804"/>
            </a:xfrm>
            <a:custGeom>
              <a:avLst/>
              <a:gdLst>
                <a:gd name="connsiteX0" fmla="*/ 0 w 3986373"/>
                <a:gd name="connsiteY0" fmla="*/ 2599362 h 2599362"/>
                <a:gd name="connsiteX1" fmla="*/ 1428108 w 3986373"/>
                <a:gd name="connsiteY1" fmla="*/ 678094 h 2599362"/>
                <a:gd name="connsiteX2" fmla="*/ 3986373 w 3986373"/>
                <a:gd name="connsiteY2" fmla="*/ 0 h 2599362"/>
                <a:gd name="connsiteX0" fmla="*/ 0 w 3986373"/>
                <a:gd name="connsiteY0" fmla="*/ 3116495 h 3116495"/>
                <a:gd name="connsiteX1" fmla="*/ 1428108 w 3986373"/>
                <a:gd name="connsiteY1" fmla="*/ 433227 h 3116495"/>
                <a:gd name="connsiteX2" fmla="*/ 3986373 w 3986373"/>
                <a:gd name="connsiteY2" fmla="*/ 517133 h 3116495"/>
                <a:gd name="connsiteX0" fmla="*/ 0 w 3986373"/>
                <a:gd name="connsiteY0" fmla="*/ 3116495 h 3116495"/>
                <a:gd name="connsiteX1" fmla="*/ 1428108 w 3986373"/>
                <a:gd name="connsiteY1" fmla="*/ 433227 h 3116495"/>
                <a:gd name="connsiteX2" fmla="*/ 3986373 w 3986373"/>
                <a:gd name="connsiteY2" fmla="*/ 517133 h 3116495"/>
                <a:gd name="connsiteX0" fmla="*/ 0 w 3986373"/>
                <a:gd name="connsiteY0" fmla="*/ 3141895 h 3141895"/>
                <a:gd name="connsiteX1" fmla="*/ 1428108 w 3986373"/>
                <a:gd name="connsiteY1" fmla="*/ 458627 h 3141895"/>
                <a:gd name="connsiteX2" fmla="*/ 3986373 w 3986373"/>
                <a:gd name="connsiteY2" fmla="*/ 390133 h 3141895"/>
                <a:gd name="connsiteX0" fmla="*/ 0 w 3986373"/>
                <a:gd name="connsiteY0" fmla="*/ 3069010 h 3069010"/>
                <a:gd name="connsiteX1" fmla="*/ 1428108 w 3986373"/>
                <a:gd name="connsiteY1" fmla="*/ 385742 h 3069010"/>
                <a:gd name="connsiteX2" fmla="*/ 3986373 w 3986373"/>
                <a:gd name="connsiteY2" fmla="*/ 754559 h 3069010"/>
                <a:gd name="connsiteX0" fmla="*/ 0 w 3986373"/>
                <a:gd name="connsiteY0" fmla="*/ 3069010 h 3069010"/>
                <a:gd name="connsiteX1" fmla="*/ 1428108 w 3986373"/>
                <a:gd name="connsiteY1" fmla="*/ 385742 h 3069010"/>
                <a:gd name="connsiteX2" fmla="*/ 3986373 w 3986373"/>
                <a:gd name="connsiteY2" fmla="*/ 754559 h 3069010"/>
                <a:gd name="connsiteX0" fmla="*/ 0 w 3986373"/>
                <a:gd name="connsiteY0" fmla="*/ 3191931 h 3191931"/>
                <a:gd name="connsiteX1" fmla="*/ 1210358 w 3986373"/>
                <a:gd name="connsiteY1" fmla="*/ 385742 h 3191931"/>
                <a:gd name="connsiteX2" fmla="*/ 3986373 w 3986373"/>
                <a:gd name="connsiteY2" fmla="*/ 877480 h 3191931"/>
                <a:gd name="connsiteX0" fmla="*/ 0 w 3986373"/>
                <a:gd name="connsiteY0" fmla="*/ 3212418 h 3212418"/>
                <a:gd name="connsiteX1" fmla="*/ 1210358 w 3986373"/>
                <a:gd name="connsiteY1" fmla="*/ 406229 h 3212418"/>
                <a:gd name="connsiteX2" fmla="*/ 3986373 w 3986373"/>
                <a:gd name="connsiteY2" fmla="*/ 775046 h 3212418"/>
              </a:gdLst>
              <a:ahLst/>
              <a:cxnLst>
                <a:cxn ang="0">
                  <a:pos x="connsiteX0" y="connsiteY0"/>
                </a:cxn>
                <a:cxn ang="0">
                  <a:pos x="connsiteX1" y="connsiteY1"/>
                </a:cxn>
                <a:cxn ang="0">
                  <a:pos x="connsiteX2" y="connsiteY2"/>
                </a:cxn>
              </a:cxnLst>
              <a:rect l="l" t="t" r="r" b="b"/>
              <a:pathLst>
                <a:path w="3986373" h="3212418">
                  <a:moveTo>
                    <a:pt x="0" y="3212418"/>
                  </a:moveTo>
                  <a:cubicBezTo>
                    <a:pt x="381856" y="2468397"/>
                    <a:pt x="545963" y="812458"/>
                    <a:pt x="1210358" y="406229"/>
                  </a:cubicBezTo>
                  <a:cubicBezTo>
                    <a:pt x="1874753" y="0"/>
                    <a:pt x="2900737" y="385275"/>
                    <a:pt x="3986373" y="775046"/>
                  </a:cubicBezTo>
                </a:path>
              </a:pathLst>
            </a:custGeom>
            <a:noFill/>
            <a:ln w="19050" cap="flat" cmpd="sng">
              <a:solidFill>
                <a:schemeClr val="tx1"/>
              </a:solidFill>
              <a:prstDash val="solid"/>
              <a:round/>
              <a:headEnd type="none" w="lg" len="lg"/>
              <a:tailEnd type="stealth" w="lg" len="lg"/>
            </a:ln>
            <a:effectLst/>
          </p:spPr>
          <p:txBody>
            <a:bodyPr wrap="none" anchor="ctr">
              <a:noAutofit/>
            </a:bodyPr>
            <a:lstStyle/>
            <a:p>
              <a:pPr algn="ctr"/>
              <a:endParaRPr lang="en-US">
                <a:latin typeface="Arial" charset="0"/>
              </a:endParaRPr>
            </a:p>
          </p:txBody>
        </p:sp>
        <p:sp useBgFill="1">
          <p:nvSpPr>
            <p:cNvPr id="128" name="Text Box 23"/>
            <p:cNvSpPr txBox="1">
              <a:spLocks noChangeArrowheads="1"/>
            </p:cNvSpPr>
            <p:nvPr/>
          </p:nvSpPr>
          <p:spPr bwMode="auto">
            <a:xfrm>
              <a:off x="3657600" y="914400"/>
              <a:ext cx="1447800" cy="1169551"/>
            </a:xfrm>
            <a:prstGeom prst="rect">
              <a:avLst/>
            </a:prstGeom>
            <a:ln w="19050" algn="ctr">
              <a:noFill/>
              <a:miter lim="800000"/>
              <a:headEnd/>
              <a:tailEnd type="none" w="lg" len="lg"/>
            </a:ln>
            <a:effectLst/>
          </p:spPr>
          <p:txBody>
            <a:bodyPr wrap="square">
              <a:spAutoFit/>
            </a:bodyPr>
            <a:lstStyle/>
            <a:p>
              <a:pPr algn="ctr"/>
              <a:r>
                <a:rPr lang="en-US" sz="1400" i="1" dirty="0" smtClean="0">
                  <a:latin typeface="Calibri" pitchFamily="34" charset="0"/>
                </a:rPr>
                <a:t>2) Access Organization Y STS and learn token requirements</a:t>
              </a:r>
              <a:endParaRPr lang="en-US" sz="1400" i="1" dirty="0">
                <a:latin typeface="Calibri" pitchFamily="34" charset="0"/>
              </a:endParaRPr>
            </a:p>
          </p:txBody>
        </p:sp>
      </p:grpSp>
      <p:sp>
        <p:nvSpPr>
          <p:cNvPr id="72" name="Flowchart: Punched Tape 71"/>
          <p:cNvSpPr/>
          <p:nvPr/>
        </p:nvSpPr>
        <p:spPr>
          <a:xfrm flipH="1">
            <a:off x="6934200" y="2306589"/>
            <a:ext cx="1305674" cy="822571"/>
          </a:xfrm>
          <a:prstGeom prst="flowChartPunchedTape">
            <a:avLst/>
          </a:prstGeom>
          <a:ln>
            <a:headEnd type="none" w="lg" len="lg"/>
            <a:tailEnd type="stealth" w="lg" len="lg"/>
          </a:ln>
        </p:spPr>
        <p:style>
          <a:lnRef idx="0">
            <a:schemeClr val="accent6"/>
          </a:lnRef>
          <a:fillRef idx="3">
            <a:schemeClr val="accent6"/>
          </a:fillRef>
          <a:effectRef idx="3">
            <a:schemeClr val="accent6"/>
          </a:effectRef>
          <a:fontRef idx="minor">
            <a:schemeClr val="lt1"/>
          </a:fontRef>
        </p:style>
        <p:txBody>
          <a:bodyPr wrap="none" rtlCol="0" anchor="ctr">
            <a:noAutofit/>
          </a:bodyPr>
          <a:lstStyle/>
          <a:p>
            <a:pPr algn="ctr"/>
            <a:endParaRPr lang="en-US">
              <a:latin typeface="Arial" charset="0"/>
            </a:endParaRPr>
          </a:p>
        </p:txBody>
      </p:sp>
      <p:sp>
        <p:nvSpPr>
          <p:cNvPr id="95" name="Text Box 23"/>
          <p:cNvSpPr txBox="1">
            <a:spLocks noChangeArrowheads="1"/>
          </p:cNvSpPr>
          <p:nvPr/>
        </p:nvSpPr>
        <p:spPr bwMode="auto">
          <a:xfrm>
            <a:off x="6934200" y="2452377"/>
            <a:ext cx="1381874" cy="523220"/>
          </a:xfrm>
          <a:prstGeom prst="rect">
            <a:avLst/>
          </a:prstGeom>
          <a:noFill/>
          <a:ln w="19050" algn="ctr">
            <a:noFill/>
            <a:miter lim="800000"/>
            <a:headEnd/>
            <a:tailEnd type="none" w="lg" len="lg"/>
          </a:ln>
          <a:effectLst/>
        </p:spPr>
        <p:txBody>
          <a:bodyPr wrap="square">
            <a:spAutoFit/>
          </a:bodyPr>
          <a:lstStyle/>
          <a:p>
            <a:r>
              <a:rPr lang="en-US" sz="1400" b="1" i="1" dirty="0" smtClean="0">
                <a:latin typeface="Calibri" pitchFamily="34" charset="0"/>
              </a:rPr>
              <a:t>Trusted STSs:</a:t>
            </a:r>
          </a:p>
          <a:p>
            <a:pPr>
              <a:buFontTx/>
              <a:buChar char="-"/>
            </a:pPr>
            <a:r>
              <a:rPr lang="en-US" sz="1400" b="1" i="1" dirty="0" smtClean="0">
                <a:latin typeface="Calibri" pitchFamily="34" charset="0"/>
              </a:rPr>
              <a:t>Organization X</a:t>
            </a:r>
          </a:p>
        </p:txBody>
      </p:sp>
      <p:sp>
        <p:nvSpPr>
          <p:cNvPr id="103" name="Freeform 102"/>
          <p:cNvSpPr/>
          <p:nvPr/>
        </p:nvSpPr>
        <p:spPr>
          <a:xfrm>
            <a:off x="7567773" y="2101106"/>
            <a:ext cx="312840" cy="305732"/>
          </a:xfrm>
          <a:custGeom>
            <a:avLst/>
            <a:gdLst>
              <a:gd name="connsiteX0" fmla="*/ 0 w 361308"/>
              <a:gd name="connsiteY0" fmla="*/ 0 h 369870"/>
              <a:gd name="connsiteX1" fmla="*/ 339047 w 361308"/>
              <a:gd name="connsiteY1" fmla="*/ 143838 h 369870"/>
              <a:gd name="connsiteX2" fmla="*/ 133564 w 361308"/>
              <a:gd name="connsiteY2" fmla="*/ 369870 h 369870"/>
            </a:gdLst>
            <a:ahLst/>
            <a:cxnLst>
              <a:cxn ang="0">
                <a:pos x="connsiteX0" y="connsiteY0"/>
              </a:cxn>
              <a:cxn ang="0">
                <a:pos x="connsiteX1" y="connsiteY1"/>
              </a:cxn>
              <a:cxn ang="0">
                <a:pos x="connsiteX2" y="connsiteY2"/>
              </a:cxn>
            </a:cxnLst>
            <a:rect l="l" t="t" r="r" b="b"/>
            <a:pathLst>
              <a:path w="361308" h="369870">
                <a:moveTo>
                  <a:pt x="0" y="0"/>
                </a:moveTo>
                <a:cubicBezTo>
                  <a:pt x="158393" y="41096"/>
                  <a:pt x="316786" y="82193"/>
                  <a:pt x="339047" y="143838"/>
                </a:cubicBezTo>
                <a:cubicBezTo>
                  <a:pt x="361308" y="205483"/>
                  <a:pt x="247436" y="287676"/>
                  <a:pt x="133564" y="369870"/>
                </a:cubicBezTo>
              </a:path>
            </a:pathLst>
          </a:custGeom>
          <a:ln w="15875">
            <a:solidFill>
              <a:schemeClr val="tx1"/>
            </a:solidFill>
            <a:prstDash val="sysDash"/>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mn-lt"/>
            </a:endParaRPr>
          </a:p>
        </p:txBody>
      </p:sp>
      <p:sp>
        <p:nvSpPr>
          <p:cNvPr id="141" name="Freeform 140"/>
          <p:cNvSpPr/>
          <p:nvPr/>
        </p:nvSpPr>
        <p:spPr>
          <a:xfrm>
            <a:off x="8305800" y="5105400"/>
            <a:ext cx="170012" cy="794535"/>
          </a:xfrm>
          <a:custGeom>
            <a:avLst/>
            <a:gdLst>
              <a:gd name="connsiteX0" fmla="*/ 82193 w 239730"/>
              <a:gd name="connsiteY0" fmla="*/ 0 h 1458931"/>
              <a:gd name="connsiteX1" fmla="*/ 226031 w 239730"/>
              <a:gd name="connsiteY1" fmla="*/ 698643 h 1458931"/>
              <a:gd name="connsiteX2" fmla="*/ 0 w 239730"/>
              <a:gd name="connsiteY2" fmla="*/ 1458931 h 1458931"/>
              <a:gd name="connsiteX0" fmla="*/ 550 w 226123"/>
              <a:gd name="connsiteY0" fmla="*/ 0 h 1132961"/>
              <a:gd name="connsiteX1" fmla="*/ 226031 w 226123"/>
              <a:gd name="connsiteY1" fmla="*/ 372673 h 1132961"/>
              <a:gd name="connsiteX2" fmla="*/ 0 w 226123"/>
              <a:gd name="connsiteY2" fmla="*/ 1132961 h 1132961"/>
              <a:gd name="connsiteX0" fmla="*/ 550 w 212515"/>
              <a:gd name="connsiteY0" fmla="*/ 0 h 1132961"/>
              <a:gd name="connsiteX1" fmla="*/ 212423 w 212515"/>
              <a:gd name="connsiteY1" fmla="*/ 621032 h 1132961"/>
              <a:gd name="connsiteX2" fmla="*/ 0 w 212515"/>
              <a:gd name="connsiteY2" fmla="*/ 1132961 h 1132961"/>
              <a:gd name="connsiteX0" fmla="*/ 550 w 212515"/>
              <a:gd name="connsiteY0" fmla="*/ 0 h 1132961"/>
              <a:gd name="connsiteX1" fmla="*/ 212423 w 212515"/>
              <a:gd name="connsiteY1" fmla="*/ 621032 h 1132961"/>
              <a:gd name="connsiteX2" fmla="*/ 0 w 212515"/>
              <a:gd name="connsiteY2" fmla="*/ 1132961 h 1132961"/>
            </a:gdLst>
            <a:ahLst/>
            <a:cxnLst>
              <a:cxn ang="0">
                <a:pos x="connsiteX0" y="connsiteY0"/>
              </a:cxn>
              <a:cxn ang="0">
                <a:pos x="connsiteX1" y="connsiteY1"/>
              </a:cxn>
              <a:cxn ang="0">
                <a:pos x="connsiteX2" y="connsiteY2"/>
              </a:cxn>
            </a:cxnLst>
            <a:rect l="l" t="t" r="r" b="b"/>
            <a:pathLst>
              <a:path w="212515" h="1132961">
                <a:moveTo>
                  <a:pt x="550" y="0"/>
                </a:moveTo>
                <a:cubicBezTo>
                  <a:pt x="133748" y="227744"/>
                  <a:pt x="212515" y="432205"/>
                  <a:pt x="212423" y="621032"/>
                </a:cubicBezTo>
                <a:cubicBezTo>
                  <a:pt x="212331" y="809859"/>
                  <a:pt x="106166" y="874394"/>
                  <a:pt x="0" y="1132961"/>
                </a:cubicBezTo>
              </a:path>
            </a:pathLst>
          </a:custGeom>
          <a:ln w="15875">
            <a:solidFill>
              <a:schemeClr val="tx1"/>
            </a:solidFill>
            <a:prstDash val="sysDash"/>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7" name="Flowchart: Punched Tape 156"/>
          <p:cNvSpPr/>
          <p:nvPr/>
        </p:nvSpPr>
        <p:spPr>
          <a:xfrm flipH="1">
            <a:off x="7162800" y="5747535"/>
            <a:ext cx="1334784" cy="848950"/>
          </a:xfrm>
          <a:prstGeom prst="flowChartPunchedTape">
            <a:avLst/>
          </a:prstGeom>
          <a:ln>
            <a:headEnd type="none" w="lg" len="lg"/>
            <a:tailEnd type="stealth" w="lg" len="lg"/>
          </a:ln>
        </p:spPr>
        <p:style>
          <a:lnRef idx="0">
            <a:schemeClr val="accent6"/>
          </a:lnRef>
          <a:fillRef idx="3">
            <a:schemeClr val="accent6"/>
          </a:fillRef>
          <a:effectRef idx="3">
            <a:schemeClr val="accent6"/>
          </a:effectRef>
          <a:fontRef idx="minor">
            <a:schemeClr val="lt1"/>
          </a:fontRef>
        </p:style>
        <p:txBody>
          <a:bodyPr wrap="none" rtlCol="0" anchor="ctr">
            <a:noAutofit/>
          </a:bodyPr>
          <a:lstStyle/>
          <a:p>
            <a:pPr algn="ctr"/>
            <a:endParaRPr lang="en-US">
              <a:latin typeface="Arial" charset="0"/>
            </a:endParaRPr>
          </a:p>
        </p:txBody>
      </p:sp>
      <p:sp>
        <p:nvSpPr>
          <p:cNvPr id="158" name="Text Box 23"/>
          <p:cNvSpPr txBox="1">
            <a:spLocks noChangeArrowheads="1"/>
          </p:cNvSpPr>
          <p:nvPr/>
        </p:nvSpPr>
        <p:spPr bwMode="auto">
          <a:xfrm>
            <a:off x="7189205" y="5914967"/>
            <a:ext cx="1381874" cy="523220"/>
          </a:xfrm>
          <a:prstGeom prst="rect">
            <a:avLst/>
          </a:prstGeom>
          <a:noFill/>
          <a:ln w="19050" algn="ctr">
            <a:noFill/>
            <a:miter lim="800000"/>
            <a:headEnd/>
            <a:tailEnd type="none" w="lg" len="lg"/>
          </a:ln>
          <a:effectLst/>
        </p:spPr>
        <p:txBody>
          <a:bodyPr wrap="square">
            <a:spAutoFit/>
          </a:bodyPr>
          <a:lstStyle/>
          <a:p>
            <a:r>
              <a:rPr lang="en-US" sz="1400" b="1" i="1" dirty="0" smtClean="0">
                <a:latin typeface="Calibri" pitchFamily="34" charset="0"/>
              </a:rPr>
              <a:t>Trusted STSs:</a:t>
            </a:r>
          </a:p>
          <a:p>
            <a:pPr>
              <a:buFontTx/>
              <a:buChar char="-"/>
            </a:pPr>
            <a:r>
              <a:rPr lang="en-US" sz="1400" b="1" i="1" dirty="0" smtClean="0">
                <a:latin typeface="Calibri" pitchFamily="34" charset="0"/>
              </a:rPr>
              <a:t>Organization Y</a:t>
            </a:r>
          </a:p>
        </p:txBody>
      </p:sp>
      <p:sp>
        <p:nvSpPr>
          <p:cNvPr id="130" name="AutoShape 4"/>
          <p:cNvSpPr>
            <a:spLocks noChangeArrowheads="1"/>
          </p:cNvSpPr>
          <p:nvPr/>
        </p:nvSpPr>
        <p:spPr bwMode="auto">
          <a:xfrm>
            <a:off x="7162800" y="1600201"/>
            <a:ext cx="838200" cy="533400"/>
          </a:xfrm>
          <a:prstGeom prst="hexagon">
            <a:avLst>
              <a:gd name="adj" fmla="val 37500"/>
              <a:gd name="vf" fmla="val 115470"/>
            </a:avLst>
          </a:prstGeom>
          <a:ln>
            <a:headEnd/>
            <a:tailEnd type="none" w="lg" len="lg"/>
          </a:ln>
        </p:spPr>
        <p:style>
          <a:lnRef idx="0">
            <a:schemeClr val="accent3"/>
          </a:lnRef>
          <a:fillRef idx="3">
            <a:schemeClr val="accent3"/>
          </a:fillRef>
          <a:effectRef idx="3">
            <a:schemeClr val="accent3"/>
          </a:effectRef>
          <a:fontRef idx="minor">
            <a:schemeClr val="lt1"/>
          </a:fontRef>
        </p:style>
        <p:txBody>
          <a:bodyPr anchor="ctr">
            <a:noAutofit/>
          </a:bodyPr>
          <a:lstStyle/>
          <a:p>
            <a:pPr algn="ctr"/>
            <a:endParaRPr lang="en-US"/>
          </a:p>
        </p:txBody>
      </p:sp>
      <p:sp>
        <p:nvSpPr>
          <p:cNvPr id="131" name="Text Box 16"/>
          <p:cNvSpPr txBox="1">
            <a:spLocks noChangeArrowheads="1"/>
          </p:cNvSpPr>
          <p:nvPr/>
        </p:nvSpPr>
        <p:spPr bwMode="auto">
          <a:xfrm>
            <a:off x="7162800" y="1676400"/>
            <a:ext cx="838200" cy="369332"/>
          </a:xfrm>
          <a:prstGeom prst="rect">
            <a:avLst/>
          </a:prstGeom>
          <a:noFill/>
          <a:ln w="19050" algn="ctr">
            <a:noFill/>
            <a:miter lim="800000"/>
            <a:headEnd/>
            <a:tailEnd type="none" w="lg" len="lg"/>
          </a:ln>
          <a:effectLst/>
        </p:spPr>
        <p:txBody>
          <a:bodyPr wrap="square">
            <a:spAutoFit/>
          </a:bodyPr>
          <a:lstStyle/>
          <a:p>
            <a:pPr algn="ctr"/>
            <a:r>
              <a:rPr lang="en-US" sz="1800" b="1" dirty="0" smtClean="0">
                <a:latin typeface="Calibri" pitchFamily="34" charset="0"/>
              </a:rPr>
              <a:t>STS</a:t>
            </a:r>
            <a:endParaRPr lang="en-US" sz="1800" b="1" dirty="0">
              <a:latin typeface="Calibri" pitchFamily="34" charset="0"/>
            </a:endParaRPr>
          </a:p>
        </p:txBody>
      </p:sp>
      <p:sp>
        <p:nvSpPr>
          <p:cNvPr id="113" name="Rectangle 14"/>
          <p:cNvSpPr>
            <a:spLocks noChangeArrowheads="1"/>
          </p:cNvSpPr>
          <p:nvPr/>
        </p:nvSpPr>
        <p:spPr bwMode="auto">
          <a:xfrm>
            <a:off x="1295400" y="5029200"/>
            <a:ext cx="1600200" cy="381000"/>
          </a:xfrm>
          <a:prstGeom prst="rect">
            <a:avLst/>
          </a:prstGeom>
          <a:ln>
            <a:headEnd/>
            <a:tailEnd type="none" w="lg" len="lg"/>
          </a:ln>
        </p:spPr>
        <p:style>
          <a:lnRef idx="0">
            <a:schemeClr val="accent2"/>
          </a:lnRef>
          <a:fillRef idx="3">
            <a:schemeClr val="accent2"/>
          </a:fillRef>
          <a:effectRef idx="3">
            <a:schemeClr val="accent2"/>
          </a:effectRef>
          <a:fontRef idx="minor">
            <a:schemeClr val="lt1"/>
          </a:fontRef>
        </p:style>
        <p:txBody>
          <a:bodyPr wrap="square" anchor="ctr">
            <a:noAutofit/>
          </a:bodyPr>
          <a:lstStyle/>
          <a:p>
            <a:pPr algn="ctr"/>
            <a:endParaRPr lang="en-US"/>
          </a:p>
        </p:txBody>
      </p:sp>
      <p:sp>
        <p:nvSpPr>
          <p:cNvPr id="116" name="Text Box 33"/>
          <p:cNvSpPr txBox="1">
            <a:spLocks noChangeArrowheads="1"/>
          </p:cNvSpPr>
          <p:nvPr/>
        </p:nvSpPr>
        <p:spPr bwMode="auto">
          <a:xfrm>
            <a:off x="1295400" y="5010218"/>
            <a:ext cx="1600200" cy="369332"/>
          </a:xfrm>
          <a:prstGeom prst="rect">
            <a:avLst/>
          </a:prstGeom>
          <a:noFill/>
          <a:ln w="19050" algn="ctr">
            <a:noFill/>
            <a:miter lim="800000"/>
            <a:headEnd/>
            <a:tailEnd type="none" w="lg" len="lg"/>
          </a:ln>
          <a:effectLst/>
        </p:spPr>
        <p:txBody>
          <a:bodyPr wrap="square">
            <a:spAutoFit/>
          </a:bodyPr>
          <a:lstStyle/>
          <a:p>
            <a:pPr algn="ctr"/>
            <a:r>
              <a:rPr lang="en-US" sz="1800" b="1" dirty="0" smtClean="0">
                <a:latin typeface="Calibri" pitchFamily="34" charset="0"/>
              </a:rPr>
              <a:t>CardSpace 2.0</a:t>
            </a:r>
            <a:endParaRPr lang="en-US" sz="1800" b="1" dirty="0">
              <a:latin typeface="Calibri" pitchFamily="34" charset="0"/>
            </a:endParaRPr>
          </a:p>
        </p:txBody>
      </p:sp>
      <p:grpSp>
        <p:nvGrpSpPr>
          <p:cNvPr id="112" name="Group 111"/>
          <p:cNvGrpSpPr/>
          <p:nvPr/>
        </p:nvGrpSpPr>
        <p:grpSpPr>
          <a:xfrm>
            <a:off x="6553200" y="3429000"/>
            <a:ext cx="2057400" cy="1108321"/>
            <a:chOff x="6553200" y="3276600"/>
            <a:chExt cx="2057400" cy="1108321"/>
          </a:xfrm>
        </p:grpSpPr>
        <p:sp useBgFill="1">
          <p:nvSpPr>
            <p:cNvPr id="168" name="Text Box 23"/>
            <p:cNvSpPr txBox="1">
              <a:spLocks noChangeArrowheads="1"/>
            </p:cNvSpPr>
            <p:nvPr/>
          </p:nvSpPr>
          <p:spPr bwMode="auto">
            <a:xfrm>
              <a:off x="6553200" y="3276600"/>
              <a:ext cx="2057400" cy="307777"/>
            </a:xfrm>
            <a:prstGeom prst="rect">
              <a:avLst/>
            </a:prstGeom>
            <a:ln w="19050" algn="ctr">
              <a:noFill/>
              <a:miter lim="800000"/>
              <a:headEnd/>
              <a:tailEnd type="none" w="lg" len="lg"/>
            </a:ln>
          </p:spPr>
          <p:txBody>
            <a:bodyPr wrap="square">
              <a:spAutoFit/>
            </a:bodyPr>
            <a:lstStyle/>
            <a:p>
              <a:pPr algn="ctr"/>
              <a:r>
                <a:rPr lang="en-US" sz="1400" i="1" dirty="0" smtClean="0"/>
                <a:t> </a:t>
              </a:r>
              <a:r>
                <a:rPr lang="en-US" sz="1400" i="1" dirty="0" smtClean="0">
                  <a:latin typeface="Calibri" pitchFamily="34" charset="0"/>
                </a:rPr>
                <a:t>8) </a:t>
              </a:r>
              <a:r>
                <a:rPr lang="en-US" sz="1400" i="1" dirty="0">
                  <a:latin typeface="Calibri" pitchFamily="34" charset="0"/>
                </a:rPr>
                <a:t>Use claims in token</a:t>
              </a:r>
            </a:p>
          </p:txBody>
        </p:sp>
        <p:cxnSp>
          <p:nvCxnSpPr>
            <p:cNvPr id="117" name="Straight Connector 116"/>
            <p:cNvCxnSpPr/>
            <p:nvPr/>
          </p:nvCxnSpPr>
          <p:spPr bwMode="auto">
            <a:xfrm rot="16200000" flipV="1">
              <a:off x="7177777" y="3885546"/>
              <a:ext cx="632992" cy="365757"/>
            </a:xfrm>
            <a:prstGeom prst="line">
              <a:avLst/>
            </a:prstGeom>
            <a:noFill/>
            <a:ln w="19050" cap="flat" cmpd="sng" algn="ctr">
              <a:solidFill>
                <a:schemeClr val="tx1"/>
              </a:solidFill>
              <a:prstDash val="sysDot"/>
              <a:round/>
              <a:headEnd type="none" w="med" len="med"/>
              <a:tailEnd type="none" w="lg" len="lg"/>
            </a:ln>
            <a:effectLst/>
          </p:spPr>
        </p:cxnSp>
        <p:cxnSp>
          <p:nvCxnSpPr>
            <p:cNvPr id="118" name="Straight Connector 117"/>
            <p:cNvCxnSpPr/>
            <p:nvPr/>
          </p:nvCxnSpPr>
          <p:spPr bwMode="auto">
            <a:xfrm rot="5400000" flipH="1" flipV="1">
              <a:off x="7531059" y="3898941"/>
              <a:ext cx="452023" cy="426540"/>
            </a:xfrm>
            <a:prstGeom prst="line">
              <a:avLst/>
            </a:prstGeom>
            <a:noFill/>
            <a:ln w="19050" cap="flat" cmpd="sng" algn="ctr">
              <a:solidFill>
                <a:schemeClr val="tx1"/>
              </a:solidFill>
              <a:prstDash val="sysDot"/>
              <a:round/>
              <a:headEnd type="none" w="med" len="med"/>
              <a:tailEnd type="none" w="lg" len="lg"/>
            </a:ln>
            <a:effectLst/>
          </p:spPr>
        </p:cxnSp>
        <p:sp>
          <p:nvSpPr>
            <p:cNvPr id="119" name="Rectangle 118"/>
            <p:cNvSpPr/>
            <p:nvPr/>
          </p:nvSpPr>
          <p:spPr bwMode="auto">
            <a:xfrm>
              <a:off x="7296151" y="3622921"/>
              <a:ext cx="533400" cy="138221"/>
            </a:xfrm>
            <a:prstGeom prst="rect">
              <a:avLst/>
            </a:prstGeom>
            <a:ln>
              <a:headEnd type="none" w="med" len="med"/>
              <a:tailEnd type="stealth" w="lg" len="lg"/>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120" name="Rectangle 119"/>
            <p:cNvSpPr/>
            <p:nvPr/>
          </p:nvSpPr>
          <p:spPr bwMode="auto">
            <a:xfrm>
              <a:off x="7372351" y="3692031"/>
              <a:ext cx="533400" cy="138221"/>
            </a:xfrm>
            <a:prstGeom prst="rect">
              <a:avLst/>
            </a:prstGeom>
            <a:ln>
              <a:headEnd type="none" w="med" len="med"/>
              <a:tailEnd type="stealth" w="lg" len="lg"/>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121" name="Rectangle 120"/>
            <p:cNvSpPr/>
            <p:nvPr/>
          </p:nvSpPr>
          <p:spPr bwMode="auto">
            <a:xfrm>
              <a:off x="7448551" y="3761142"/>
              <a:ext cx="533400" cy="138221"/>
            </a:xfrm>
            <a:prstGeom prst="rect">
              <a:avLst/>
            </a:prstGeom>
            <a:ln>
              <a:headEnd type="none" w="med" len="med"/>
              <a:tailEnd type="stealth" w="lg" len="lg"/>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grpSp>
      <p:sp>
        <p:nvSpPr>
          <p:cNvPr id="126" name="Oval 32"/>
          <p:cNvSpPr>
            <a:spLocks noChangeArrowheads="1"/>
          </p:cNvSpPr>
          <p:nvPr/>
        </p:nvSpPr>
        <p:spPr bwMode="auto">
          <a:xfrm>
            <a:off x="6629400" y="4267200"/>
            <a:ext cx="1981200" cy="533400"/>
          </a:xfrm>
          <a:prstGeom prst="ellipse">
            <a:avLst/>
          </a:prstGeom>
          <a:ln>
            <a:headEnd/>
            <a:tailEnd type="none" w="lg" len="lg"/>
          </a:ln>
        </p:spPr>
        <p:style>
          <a:lnRef idx="0">
            <a:schemeClr val="accent1"/>
          </a:lnRef>
          <a:fillRef idx="3">
            <a:schemeClr val="accent1"/>
          </a:fillRef>
          <a:effectRef idx="3">
            <a:schemeClr val="accent1"/>
          </a:effectRef>
          <a:fontRef idx="minor">
            <a:schemeClr val="lt1"/>
          </a:fontRef>
        </p:style>
        <p:txBody>
          <a:bodyPr wrap="square" anchor="ctr">
            <a:noAutofit/>
          </a:bodyPr>
          <a:lstStyle/>
          <a:p>
            <a:pPr algn="ctr"/>
            <a:endParaRPr lang="en-US"/>
          </a:p>
        </p:txBody>
      </p:sp>
      <p:sp>
        <p:nvSpPr>
          <p:cNvPr id="143" name="Text Box 15"/>
          <p:cNvSpPr txBox="1">
            <a:spLocks noChangeArrowheads="1"/>
          </p:cNvSpPr>
          <p:nvPr/>
        </p:nvSpPr>
        <p:spPr bwMode="auto">
          <a:xfrm>
            <a:off x="6629400" y="4343400"/>
            <a:ext cx="1981200" cy="369332"/>
          </a:xfrm>
          <a:prstGeom prst="rect">
            <a:avLst/>
          </a:prstGeom>
          <a:noFill/>
          <a:ln w="19050" algn="ctr">
            <a:noFill/>
            <a:miter lim="800000"/>
            <a:headEnd/>
            <a:tailEnd type="none" w="lg" len="lg"/>
          </a:ln>
          <a:effectLst/>
        </p:spPr>
        <p:txBody>
          <a:bodyPr wrap="square">
            <a:spAutoFit/>
          </a:bodyPr>
          <a:lstStyle/>
          <a:p>
            <a:pPr algn="ctr"/>
            <a:r>
              <a:rPr lang="en-US" sz="1800" b="1" dirty="0" smtClean="0">
                <a:latin typeface="Calibri" pitchFamily="34" charset="0"/>
              </a:rPr>
              <a:t>Application</a:t>
            </a:r>
          </a:p>
        </p:txBody>
      </p:sp>
      <p:sp>
        <p:nvSpPr>
          <p:cNvPr id="145" name="Text Box 33"/>
          <p:cNvSpPr txBox="1">
            <a:spLocks noChangeArrowheads="1"/>
          </p:cNvSpPr>
          <p:nvPr/>
        </p:nvSpPr>
        <p:spPr bwMode="auto">
          <a:xfrm>
            <a:off x="6934200" y="4800600"/>
            <a:ext cx="1371600" cy="369332"/>
          </a:xfrm>
          <a:prstGeom prst="rect">
            <a:avLst/>
          </a:prstGeom>
          <a:ln>
            <a:headEnd/>
            <a:tailEnd type="none" w="lg" len="lg"/>
          </a:ln>
        </p:spPr>
        <p:style>
          <a:lnRef idx="0">
            <a:schemeClr val="accent2"/>
          </a:lnRef>
          <a:fillRef idx="3">
            <a:schemeClr val="accent2"/>
          </a:fillRef>
          <a:effectRef idx="3">
            <a:schemeClr val="accent2"/>
          </a:effectRef>
          <a:fontRef idx="minor">
            <a:schemeClr val="lt1"/>
          </a:fontRef>
        </p:style>
        <p:txBody>
          <a:bodyPr wrap="square">
            <a:spAutoFit/>
          </a:bodyPr>
          <a:lstStyle/>
          <a:p>
            <a:pPr algn="ctr"/>
            <a:r>
              <a:rPr lang="en-US" sz="1800" b="1" dirty="0" smtClean="0">
                <a:latin typeface="Calibri" pitchFamily="34" charset="0"/>
              </a:rPr>
              <a:t>WIF</a:t>
            </a:r>
            <a:endParaRPr lang="en-US" sz="1800" b="1" dirty="0">
              <a:latin typeface="Calibri" pitchFamily="34" charset="0"/>
            </a:endParaRPr>
          </a:p>
        </p:txBody>
      </p:sp>
      <p:grpSp>
        <p:nvGrpSpPr>
          <p:cNvPr id="109" name="Group 108"/>
          <p:cNvGrpSpPr/>
          <p:nvPr/>
        </p:nvGrpSpPr>
        <p:grpSpPr>
          <a:xfrm>
            <a:off x="3213100" y="2057400"/>
            <a:ext cx="4091214" cy="2616199"/>
            <a:chOff x="3213100" y="2057400"/>
            <a:chExt cx="4091214" cy="2616199"/>
          </a:xfrm>
        </p:grpSpPr>
        <p:sp>
          <p:nvSpPr>
            <p:cNvPr id="146" name="Freeform 145"/>
            <p:cNvSpPr/>
            <p:nvPr/>
          </p:nvSpPr>
          <p:spPr>
            <a:xfrm>
              <a:off x="3213100" y="2057400"/>
              <a:ext cx="4091214" cy="2616199"/>
            </a:xfrm>
            <a:custGeom>
              <a:avLst/>
              <a:gdLst>
                <a:gd name="connsiteX0" fmla="*/ 3996647 w 3996647"/>
                <a:gd name="connsiteY0" fmla="*/ 0 h 2476072"/>
                <a:gd name="connsiteX1" fmla="*/ 1684962 w 3996647"/>
                <a:gd name="connsiteY1" fmla="*/ 1068512 h 2476072"/>
                <a:gd name="connsiteX2" fmla="*/ 0 w 3996647"/>
                <a:gd name="connsiteY2" fmla="*/ 2476072 h 2476072"/>
                <a:gd name="connsiteX0" fmla="*/ 3996647 w 3996647"/>
                <a:gd name="connsiteY0" fmla="*/ 0 h 2476072"/>
                <a:gd name="connsiteX1" fmla="*/ 1684962 w 3996647"/>
                <a:gd name="connsiteY1" fmla="*/ 1068512 h 2476072"/>
                <a:gd name="connsiteX2" fmla="*/ 0 w 3996647"/>
                <a:gd name="connsiteY2" fmla="*/ 2476072 h 2476072"/>
                <a:gd name="connsiteX0" fmla="*/ 3913088 w 3913088"/>
                <a:gd name="connsiteY0" fmla="*/ 0 h 2550622"/>
                <a:gd name="connsiteX1" fmla="*/ 1684962 w 3913088"/>
                <a:gd name="connsiteY1" fmla="*/ 1143062 h 2550622"/>
                <a:gd name="connsiteX2" fmla="*/ 0 w 3913088"/>
                <a:gd name="connsiteY2" fmla="*/ 2550622 h 2550622"/>
              </a:gdLst>
              <a:ahLst/>
              <a:cxnLst>
                <a:cxn ang="0">
                  <a:pos x="connsiteX0" y="connsiteY0"/>
                </a:cxn>
                <a:cxn ang="0">
                  <a:pos x="connsiteX1" y="connsiteY1"/>
                </a:cxn>
                <a:cxn ang="0">
                  <a:pos x="connsiteX2" y="connsiteY2"/>
                </a:cxn>
              </a:cxnLst>
              <a:rect l="l" t="t" r="r" b="b"/>
              <a:pathLst>
                <a:path w="3913088" h="2550622">
                  <a:moveTo>
                    <a:pt x="3913088" y="0"/>
                  </a:moveTo>
                  <a:cubicBezTo>
                    <a:pt x="3090299" y="327916"/>
                    <a:pt x="2337143" y="717958"/>
                    <a:pt x="1684962" y="1143062"/>
                  </a:cubicBezTo>
                  <a:cubicBezTo>
                    <a:pt x="1032781" y="1568166"/>
                    <a:pt x="509427" y="2053181"/>
                    <a:pt x="0" y="2550622"/>
                  </a:cubicBezTo>
                </a:path>
              </a:pathLst>
            </a:custGeom>
            <a:noFill/>
            <a:ln w="19050" cap="flat" cmpd="sng">
              <a:solidFill>
                <a:schemeClr val="tx1"/>
              </a:solidFill>
              <a:prstDash val="solid"/>
              <a:round/>
              <a:headEnd type="none" w="lg" len="lg"/>
              <a:tailEnd type="stealth" w="lg" len="lg"/>
            </a:ln>
            <a:effectLst/>
          </p:spPr>
          <p:txBody>
            <a:bodyPr wrap="none" anchor="ctr">
              <a:noAutofit/>
            </a:bodyPr>
            <a:lstStyle/>
            <a:p>
              <a:pPr algn="ctr"/>
              <a:endParaRPr lang="en-US">
                <a:latin typeface="Arial" charset="0"/>
              </a:endParaRPr>
            </a:p>
          </p:txBody>
        </p:sp>
        <p:sp useBgFill="1">
          <p:nvSpPr>
            <p:cNvPr id="122" name="Text Box 23"/>
            <p:cNvSpPr txBox="1">
              <a:spLocks noChangeArrowheads="1"/>
            </p:cNvSpPr>
            <p:nvPr/>
          </p:nvSpPr>
          <p:spPr bwMode="auto">
            <a:xfrm>
              <a:off x="4038600" y="3276600"/>
              <a:ext cx="1371600" cy="523220"/>
            </a:xfrm>
            <a:prstGeom prst="rect">
              <a:avLst/>
            </a:prstGeom>
            <a:ln w="19050" algn="ctr">
              <a:noFill/>
              <a:miter lim="800000"/>
              <a:headEnd/>
              <a:tailEnd type="none" w="lg" len="lg"/>
            </a:ln>
            <a:effectLst/>
          </p:spPr>
          <p:txBody>
            <a:bodyPr wrap="square">
              <a:spAutoFit/>
            </a:bodyPr>
            <a:lstStyle/>
            <a:p>
              <a:pPr algn="ctr"/>
              <a:r>
                <a:rPr lang="en-US" sz="1400" i="1" dirty="0" smtClean="0">
                  <a:latin typeface="Calibri" pitchFamily="34" charset="0"/>
                </a:rPr>
                <a:t>6) Issue token for application</a:t>
              </a:r>
              <a:endParaRPr lang="en-US" sz="1400" i="1" dirty="0">
                <a:latin typeface="Calibri" pitchFamily="34" charset="0"/>
              </a:endParaRPr>
            </a:p>
          </p:txBody>
        </p:sp>
        <p:sp>
          <p:nvSpPr>
            <p:cNvPr id="98" name="Text Box 30"/>
            <p:cNvSpPr txBox="1">
              <a:spLocks noChangeArrowheads="1"/>
            </p:cNvSpPr>
            <p:nvPr/>
          </p:nvSpPr>
          <p:spPr bwMode="auto">
            <a:xfrm>
              <a:off x="5257800" y="2667000"/>
              <a:ext cx="1066800" cy="369332"/>
            </a:xfrm>
            <a:prstGeom prst="rect">
              <a:avLst/>
            </a:prstGeom>
            <a:ln>
              <a:headEnd/>
              <a:tailEnd type="none" w="lg" len="lg"/>
            </a:ln>
          </p:spPr>
          <p:style>
            <a:lnRef idx="0">
              <a:schemeClr val="accent3"/>
            </a:lnRef>
            <a:fillRef idx="3">
              <a:schemeClr val="accent3"/>
            </a:fillRef>
            <a:effectRef idx="3">
              <a:schemeClr val="accent3"/>
            </a:effectRef>
            <a:fontRef idx="minor">
              <a:schemeClr val="lt1"/>
            </a:fontRef>
          </p:style>
          <p:txBody>
            <a:bodyPr wrap="square">
              <a:spAutoFit/>
            </a:bodyPr>
            <a:lstStyle/>
            <a:p>
              <a:pPr algn="ctr"/>
              <a:r>
                <a:rPr lang="en-US" sz="1800" b="1" dirty="0" smtClean="0">
                  <a:latin typeface="Calibri" pitchFamily="34" charset="0"/>
                </a:rPr>
                <a:t>Token</a:t>
              </a:r>
              <a:endParaRPr lang="en-US" sz="1800" b="1" dirty="0">
                <a:latin typeface="Calibri" pitchFamily="34" charset="0"/>
              </a:endParaRPr>
            </a:p>
          </p:txBody>
        </p:sp>
      </p:grpSp>
      <p:grpSp>
        <p:nvGrpSpPr>
          <p:cNvPr id="110" name="Group 109"/>
          <p:cNvGrpSpPr/>
          <p:nvPr/>
        </p:nvGrpSpPr>
        <p:grpSpPr>
          <a:xfrm>
            <a:off x="3174274" y="4267200"/>
            <a:ext cx="3750508" cy="693420"/>
            <a:chOff x="3174274" y="4267200"/>
            <a:chExt cx="3750508" cy="693420"/>
          </a:xfrm>
        </p:grpSpPr>
        <p:sp>
          <p:nvSpPr>
            <p:cNvPr id="142" name="Freeform 141"/>
            <p:cNvSpPr/>
            <p:nvPr/>
          </p:nvSpPr>
          <p:spPr>
            <a:xfrm>
              <a:off x="3174274" y="4394199"/>
              <a:ext cx="3750508" cy="566421"/>
            </a:xfrm>
            <a:custGeom>
              <a:avLst/>
              <a:gdLst>
                <a:gd name="connsiteX0" fmla="*/ 0 w 3411020"/>
                <a:gd name="connsiteY0" fmla="*/ 472612 h 472612"/>
                <a:gd name="connsiteX1" fmla="*/ 1438382 w 3411020"/>
                <a:gd name="connsiteY1" fmla="*/ 0 h 472612"/>
                <a:gd name="connsiteX2" fmla="*/ 3411020 w 3411020"/>
                <a:gd name="connsiteY2" fmla="*/ 472612 h 472612"/>
                <a:gd name="connsiteX0" fmla="*/ 0 w 3411020"/>
                <a:gd name="connsiteY0" fmla="*/ 472612 h 472612"/>
                <a:gd name="connsiteX1" fmla="*/ 1819382 w 3411020"/>
                <a:gd name="connsiteY1" fmla="*/ 0 h 472612"/>
                <a:gd name="connsiteX2" fmla="*/ 3411020 w 3411020"/>
                <a:gd name="connsiteY2" fmla="*/ 472612 h 472612"/>
                <a:gd name="connsiteX0" fmla="*/ 0 w 3411020"/>
                <a:gd name="connsiteY0" fmla="*/ 362038 h 494727"/>
                <a:gd name="connsiteX1" fmla="*/ 1819382 w 3411020"/>
                <a:gd name="connsiteY1" fmla="*/ 22115 h 494727"/>
                <a:gd name="connsiteX2" fmla="*/ 3411020 w 3411020"/>
                <a:gd name="connsiteY2" fmla="*/ 494727 h 494727"/>
              </a:gdLst>
              <a:ahLst/>
              <a:cxnLst>
                <a:cxn ang="0">
                  <a:pos x="connsiteX0" y="connsiteY0"/>
                </a:cxn>
                <a:cxn ang="0">
                  <a:pos x="connsiteX1" y="connsiteY1"/>
                </a:cxn>
                <a:cxn ang="0">
                  <a:pos x="connsiteX2" y="connsiteY2"/>
                </a:cxn>
              </a:cxnLst>
              <a:rect l="l" t="t" r="r" b="b"/>
              <a:pathLst>
                <a:path w="3411020" h="494727">
                  <a:moveTo>
                    <a:pt x="0" y="362038"/>
                  </a:moveTo>
                  <a:cubicBezTo>
                    <a:pt x="434939" y="125732"/>
                    <a:pt x="1250879" y="0"/>
                    <a:pt x="1819382" y="22115"/>
                  </a:cubicBezTo>
                  <a:cubicBezTo>
                    <a:pt x="2387885" y="44230"/>
                    <a:pt x="2708952" y="258421"/>
                    <a:pt x="3411020" y="494727"/>
                  </a:cubicBezTo>
                </a:path>
              </a:pathLst>
            </a:custGeom>
            <a:noFill/>
            <a:ln w="19050" cap="flat" cmpd="sng">
              <a:solidFill>
                <a:schemeClr val="tx1"/>
              </a:solidFill>
              <a:prstDash val="solid"/>
              <a:round/>
              <a:headEnd type="none" w="lg" len="lg"/>
              <a:tailEnd type="stealth" w="lg" len="lg"/>
            </a:ln>
            <a:effectLst/>
          </p:spPr>
          <p:txBody>
            <a:bodyPr wrap="none" anchor="ctr">
              <a:noAutofit/>
            </a:bodyPr>
            <a:lstStyle/>
            <a:p>
              <a:pPr algn="ctr"/>
              <a:endParaRPr lang="en-US">
                <a:latin typeface="Arial" charset="0"/>
              </a:endParaRPr>
            </a:p>
          </p:txBody>
        </p:sp>
        <p:sp useBgFill="1">
          <p:nvSpPr>
            <p:cNvPr id="154" name="Text Box 23"/>
            <p:cNvSpPr txBox="1">
              <a:spLocks noChangeArrowheads="1"/>
            </p:cNvSpPr>
            <p:nvPr/>
          </p:nvSpPr>
          <p:spPr bwMode="auto">
            <a:xfrm>
              <a:off x="3810000" y="4267200"/>
              <a:ext cx="1066800" cy="523220"/>
            </a:xfrm>
            <a:prstGeom prst="rect">
              <a:avLst/>
            </a:prstGeom>
            <a:ln w="19050" algn="ctr">
              <a:noFill/>
              <a:miter lim="800000"/>
              <a:headEnd/>
              <a:tailEnd type="none" w="lg" len="lg"/>
            </a:ln>
            <a:effectLst/>
          </p:spPr>
          <p:txBody>
            <a:bodyPr wrap="square">
              <a:spAutoFit/>
            </a:bodyPr>
            <a:lstStyle/>
            <a:p>
              <a:pPr algn="ctr"/>
              <a:r>
                <a:rPr lang="en-US" sz="1400" i="1" dirty="0" smtClean="0">
                  <a:latin typeface="Calibri" pitchFamily="34" charset="0"/>
                </a:rPr>
                <a:t>7) Submit token</a:t>
              </a:r>
              <a:endParaRPr lang="en-US" sz="1400" i="1" dirty="0">
                <a:latin typeface="Calibri" pitchFamily="34" charset="0"/>
              </a:endParaRPr>
            </a:p>
          </p:txBody>
        </p:sp>
        <p:sp>
          <p:nvSpPr>
            <p:cNvPr id="99" name="Text Box 30"/>
            <p:cNvSpPr txBox="1">
              <a:spLocks noChangeArrowheads="1"/>
            </p:cNvSpPr>
            <p:nvPr/>
          </p:nvSpPr>
          <p:spPr bwMode="auto">
            <a:xfrm>
              <a:off x="5181600" y="4343400"/>
              <a:ext cx="1066800" cy="369332"/>
            </a:xfrm>
            <a:prstGeom prst="rect">
              <a:avLst/>
            </a:prstGeom>
            <a:ln>
              <a:headEnd/>
              <a:tailEnd type="none" w="lg" len="lg"/>
            </a:ln>
          </p:spPr>
          <p:style>
            <a:lnRef idx="0">
              <a:schemeClr val="accent3"/>
            </a:lnRef>
            <a:fillRef idx="3">
              <a:schemeClr val="accent3"/>
            </a:fillRef>
            <a:effectRef idx="3">
              <a:schemeClr val="accent3"/>
            </a:effectRef>
            <a:fontRef idx="minor">
              <a:schemeClr val="lt1"/>
            </a:fontRef>
          </p:style>
          <p:txBody>
            <a:bodyPr wrap="square">
              <a:spAutoFit/>
            </a:bodyPr>
            <a:lstStyle/>
            <a:p>
              <a:pPr algn="ctr"/>
              <a:r>
                <a:rPr lang="en-US" sz="1800" b="1" dirty="0" smtClean="0">
                  <a:latin typeface="Calibri" pitchFamily="34" charset="0"/>
                </a:rPr>
                <a:t>Token</a:t>
              </a:r>
              <a:endParaRPr lang="en-US" sz="1800" b="1" dirty="0">
                <a:latin typeface="Calibri" pitchFamily="34" charset="0"/>
              </a:endParaRPr>
            </a:p>
          </p:txBody>
        </p:sp>
      </p:grpSp>
      <p:grpSp>
        <p:nvGrpSpPr>
          <p:cNvPr id="108" name="Group 107"/>
          <p:cNvGrpSpPr/>
          <p:nvPr/>
        </p:nvGrpSpPr>
        <p:grpSpPr>
          <a:xfrm>
            <a:off x="3124201" y="1676400"/>
            <a:ext cx="4116135" cy="3018890"/>
            <a:chOff x="3124201" y="1676400"/>
            <a:chExt cx="4116135" cy="3018890"/>
          </a:xfrm>
        </p:grpSpPr>
        <p:sp>
          <p:nvSpPr>
            <p:cNvPr id="115" name="Freeform 114"/>
            <p:cNvSpPr/>
            <p:nvPr/>
          </p:nvSpPr>
          <p:spPr>
            <a:xfrm>
              <a:off x="3124201" y="1733577"/>
              <a:ext cx="4116135" cy="2961713"/>
            </a:xfrm>
            <a:custGeom>
              <a:avLst/>
              <a:gdLst>
                <a:gd name="connsiteX0" fmla="*/ 0 w 3935003"/>
                <a:gd name="connsiteY0" fmla="*/ 2558265 h 2558265"/>
                <a:gd name="connsiteX1" fmla="*/ 1345915 w 3935003"/>
                <a:gd name="connsiteY1" fmla="*/ 924674 h 2558265"/>
                <a:gd name="connsiteX2" fmla="*/ 3935003 w 3935003"/>
                <a:gd name="connsiteY2" fmla="*/ 0 h 2558265"/>
                <a:gd name="connsiteX0" fmla="*/ 0 w 3935003"/>
                <a:gd name="connsiteY0" fmla="*/ 2898168 h 2898168"/>
                <a:gd name="connsiteX1" fmla="*/ 1650715 w 3935003"/>
                <a:gd name="connsiteY1" fmla="*/ 426377 h 2898168"/>
                <a:gd name="connsiteX2" fmla="*/ 3935003 w 3935003"/>
                <a:gd name="connsiteY2" fmla="*/ 339903 h 2898168"/>
                <a:gd name="connsiteX0" fmla="*/ 0 w 3935003"/>
                <a:gd name="connsiteY0" fmla="*/ 2898168 h 2898168"/>
                <a:gd name="connsiteX1" fmla="*/ 1650715 w 3935003"/>
                <a:gd name="connsiteY1" fmla="*/ 426377 h 2898168"/>
                <a:gd name="connsiteX2" fmla="*/ 3935003 w 3935003"/>
                <a:gd name="connsiteY2" fmla="*/ 339903 h 2898168"/>
                <a:gd name="connsiteX0" fmla="*/ 0 w 3935003"/>
                <a:gd name="connsiteY0" fmla="*/ 2923184 h 2923184"/>
                <a:gd name="connsiteX1" fmla="*/ 1650715 w 3935003"/>
                <a:gd name="connsiteY1" fmla="*/ 451393 h 2923184"/>
                <a:gd name="connsiteX2" fmla="*/ 3935003 w 3935003"/>
                <a:gd name="connsiteY2" fmla="*/ 214825 h 2923184"/>
                <a:gd name="connsiteX0" fmla="*/ 0 w 3966822"/>
                <a:gd name="connsiteY0" fmla="*/ 2917823 h 2917823"/>
                <a:gd name="connsiteX1" fmla="*/ 1650715 w 3966822"/>
                <a:gd name="connsiteY1" fmla="*/ 446032 h 2917823"/>
                <a:gd name="connsiteX2" fmla="*/ 3966822 w 3966822"/>
                <a:gd name="connsiteY2" fmla="*/ 241628 h 2917823"/>
                <a:gd name="connsiteX0" fmla="*/ 0 w 4010549"/>
                <a:gd name="connsiteY0" fmla="*/ 2916903 h 2916903"/>
                <a:gd name="connsiteX1" fmla="*/ 1650715 w 4010549"/>
                <a:gd name="connsiteY1" fmla="*/ 445112 h 2916903"/>
                <a:gd name="connsiteX2" fmla="*/ 4010549 w 4010549"/>
                <a:gd name="connsiteY2" fmla="*/ 246233 h 2916903"/>
              </a:gdLst>
              <a:ahLst/>
              <a:cxnLst>
                <a:cxn ang="0">
                  <a:pos x="connsiteX0" y="connsiteY0"/>
                </a:cxn>
                <a:cxn ang="0">
                  <a:pos x="connsiteX1" y="connsiteY1"/>
                </a:cxn>
                <a:cxn ang="0">
                  <a:pos x="connsiteX2" y="connsiteY2"/>
                </a:cxn>
              </a:cxnLst>
              <a:rect l="l" t="t" r="r" b="b"/>
              <a:pathLst>
                <a:path w="4010549" h="2916903">
                  <a:moveTo>
                    <a:pt x="0" y="2916903"/>
                  </a:moveTo>
                  <a:cubicBezTo>
                    <a:pt x="345040" y="2313296"/>
                    <a:pt x="982290" y="890224"/>
                    <a:pt x="1650715" y="445112"/>
                  </a:cubicBezTo>
                  <a:cubicBezTo>
                    <a:pt x="2319140" y="0"/>
                    <a:pt x="2949742" y="64723"/>
                    <a:pt x="4010549" y="246233"/>
                  </a:cubicBezTo>
                </a:path>
              </a:pathLst>
            </a:custGeom>
            <a:noFill/>
            <a:ln w="19050" cap="flat" cmpd="sng">
              <a:solidFill>
                <a:schemeClr val="tx1"/>
              </a:solidFill>
              <a:prstDash val="solid"/>
              <a:round/>
              <a:headEnd type="none" w="lg" len="lg"/>
              <a:tailEnd type="stealth" w="lg" len="lg"/>
            </a:ln>
            <a:effectLst/>
          </p:spPr>
          <p:txBody>
            <a:bodyPr wrap="none" anchor="ctr">
              <a:noAutofit/>
            </a:bodyPr>
            <a:lstStyle/>
            <a:p>
              <a:pPr algn="ctr"/>
              <a:endParaRPr lang="en-US">
                <a:latin typeface="Arial" charset="0"/>
              </a:endParaRPr>
            </a:p>
          </p:txBody>
        </p:sp>
        <p:sp useBgFill="1">
          <p:nvSpPr>
            <p:cNvPr id="105" name="Text Box 23"/>
            <p:cNvSpPr txBox="1">
              <a:spLocks noChangeArrowheads="1"/>
            </p:cNvSpPr>
            <p:nvPr/>
          </p:nvSpPr>
          <p:spPr bwMode="auto">
            <a:xfrm>
              <a:off x="3733800" y="2438400"/>
              <a:ext cx="1447800" cy="523220"/>
            </a:xfrm>
            <a:prstGeom prst="rect">
              <a:avLst/>
            </a:prstGeom>
            <a:ln w="19050" algn="ctr">
              <a:noFill/>
              <a:miter lim="800000"/>
              <a:headEnd/>
              <a:tailEnd type="none" w="lg" len="lg"/>
            </a:ln>
            <a:effectLst/>
          </p:spPr>
          <p:txBody>
            <a:bodyPr wrap="square">
              <a:spAutoFit/>
            </a:bodyPr>
            <a:lstStyle/>
            <a:p>
              <a:pPr algn="ctr"/>
              <a:r>
                <a:rPr lang="en-US" sz="1400" i="1" dirty="0" smtClean="0">
                  <a:latin typeface="Calibri" pitchFamily="34" charset="0"/>
                </a:rPr>
                <a:t>5) Request token for application</a:t>
              </a:r>
              <a:endParaRPr lang="en-US" sz="1400" i="1" dirty="0">
                <a:latin typeface="Calibri" pitchFamily="34" charset="0"/>
              </a:endParaRPr>
            </a:p>
          </p:txBody>
        </p:sp>
        <p:sp>
          <p:nvSpPr>
            <p:cNvPr id="102" name="Text Box 30"/>
            <p:cNvSpPr txBox="1">
              <a:spLocks noChangeArrowheads="1"/>
            </p:cNvSpPr>
            <p:nvPr/>
          </p:nvSpPr>
          <p:spPr bwMode="auto">
            <a:xfrm>
              <a:off x="5257800" y="1676400"/>
              <a:ext cx="1066800" cy="646331"/>
            </a:xfrm>
            <a:prstGeom prst="rect">
              <a:avLst/>
            </a:prstGeom>
            <a:ln>
              <a:headEnd/>
              <a:tailEnd type="none" w="lg" len="lg"/>
            </a:ln>
          </p:spPr>
          <p:style>
            <a:lnRef idx="0">
              <a:schemeClr val="accent3"/>
            </a:lnRef>
            <a:fillRef idx="3">
              <a:schemeClr val="accent3"/>
            </a:fillRef>
            <a:effectRef idx="3">
              <a:schemeClr val="accent3"/>
            </a:effectRef>
            <a:fontRef idx="minor">
              <a:schemeClr val="lt1"/>
            </a:fontRef>
          </p:style>
          <p:txBody>
            <a:bodyPr wrap="square">
              <a:spAutoFit/>
            </a:bodyPr>
            <a:lstStyle/>
            <a:p>
              <a:pPr algn="ctr"/>
              <a:r>
                <a:rPr lang="en-US" sz="1800" b="1" dirty="0" smtClean="0">
                  <a:latin typeface="Calibri" pitchFamily="34" charset="0"/>
                </a:rPr>
                <a:t>Token for STS Y</a:t>
              </a:r>
              <a:endParaRPr lang="en-US" sz="1800" b="1" dirty="0">
                <a:latin typeface="Calibri" pitchFamily="34" charset="0"/>
              </a:endParaRPr>
            </a:p>
          </p:txBody>
        </p:sp>
      </p:grpSp>
      <p:grpSp>
        <p:nvGrpSpPr>
          <p:cNvPr id="107" name="Group 106"/>
          <p:cNvGrpSpPr/>
          <p:nvPr/>
        </p:nvGrpSpPr>
        <p:grpSpPr>
          <a:xfrm>
            <a:off x="533400" y="2362200"/>
            <a:ext cx="2150036" cy="2115671"/>
            <a:chOff x="533400" y="2362200"/>
            <a:chExt cx="2150036" cy="2115671"/>
          </a:xfrm>
        </p:grpSpPr>
        <p:sp>
          <p:nvSpPr>
            <p:cNvPr id="132" name="Freeform 131"/>
            <p:cNvSpPr/>
            <p:nvPr/>
          </p:nvSpPr>
          <p:spPr>
            <a:xfrm>
              <a:off x="1143000" y="2362200"/>
              <a:ext cx="1540436" cy="2115671"/>
            </a:xfrm>
            <a:custGeom>
              <a:avLst/>
              <a:gdLst>
                <a:gd name="connsiteX0" fmla="*/ 1540436 w 1540436"/>
                <a:gd name="connsiteY0" fmla="*/ 0 h 2115671"/>
                <a:gd name="connsiteX1" fmla="*/ 115047 w 1540436"/>
                <a:gd name="connsiteY1" fmla="*/ 1021977 h 2115671"/>
                <a:gd name="connsiteX2" fmla="*/ 850153 w 1540436"/>
                <a:gd name="connsiteY2" fmla="*/ 2115671 h 2115671"/>
              </a:gdLst>
              <a:ahLst/>
              <a:cxnLst>
                <a:cxn ang="0">
                  <a:pos x="connsiteX0" y="connsiteY0"/>
                </a:cxn>
                <a:cxn ang="0">
                  <a:pos x="connsiteX1" y="connsiteY1"/>
                </a:cxn>
                <a:cxn ang="0">
                  <a:pos x="connsiteX2" y="connsiteY2"/>
                </a:cxn>
              </a:cxnLst>
              <a:rect l="l" t="t" r="r" b="b"/>
              <a:pathLst>
                <a:path w="1540436" h="2115671">
                  <a:moveTo>
                    <a:pt x="1540436" y="0"/>
                  </a:moveTo>
                  <a:cubicBezTo>
                    <a:pt x="885265" y="334682"/>
                    <a:pt x="230094" y="669365"/>
                    <a:pt x="115047" y="1021977"/>
                  </a:cubicBezTo>
                  <a:cubicBezTo>
                    <a:pt x="0" y="1374589"/>
                    <a:pt x="425076" y="1745130"/>
                    <a:pt x="850153" y="2115671"/>
                  </a:cubicBezTo>
                </a:path>
              </a:pathLst>
            </a:custGeom>
            <a:noFill/>
            <a:ln w="19050" cap="flat" cmpd="sng">
              <a:solidFill>
                <a:schemeClr val="tx1"/>
              </a:solidFill>
              <a:prstDash val="solid"/>
              <a:round/>
              <a:headEnd type="none" w="lg" len="lg"/>
              <a:tailEnd type="stealth" w="lg" len="lg"/>
            </a:ln>
            <a:effectLst/>
          </p:spPr>
          <p:txBody>
            <a:bodyPr wrap="none" anchor="ctr">
              <a:noAutofit/>
            </a:bodyPr>
            <a:lstStyle/>
            <a:p>
              <a:pPr algn="ctr"/>
              <a:endParaRPr lang="en-US">
                <a:latin typeface="Arial" charset="0"/>
              </a:endParaRPr>
            </a:p>
          </p:txBody>
        </p:sp>
        <p:sp useBgFill="1">
          <p:nvSpPr>
            <p:cNvPr id="129" name="Text Box 25"/>
            <p:cNvSpPr txBox="1">
              <a:spLocks noChangeArrowheads="1"/>
            </p:cNvSpPr>
            <p:nvPr/>
          </p:nvSpPr>
          <p:spPr bwMode="auto">
            <a:xfrm>
              <a:off x="533400" y="3799115"/>
              <a:ext cx="1589314" cy="523220"/>
            </a:xfrm>
            <a:prstGeom prst="rect">
              <a:avLst/>
            </a:prstGeom>
            <a:ln w="19050" algn="ctr">
              <a:noFill/>
              <a:miter lim="800000"/>
              <a:headEnd/>
              <a:tailEnd type="none" w="lg" len="lg"/>
            </a:ln>
            <a:effectLst/>
          </p:spPr>
          <p:txBody>
            <a:bodyPr wrap="square">
              <a:spAutoFit/>
            </a:bodyPr>
            <a:lstStyle/>
            <a:p>
              <a:pPr algn="ctr"/>
              <a:r>
                <a:rPr lang="en-US" sz="1400" i="1" dirty="0">
                  <a:latin typeface="Calibri" pitchFamily="34" charset="0"/>
                </a:rPr>
                <a:t>4</a:t>
              </a:r>
              <a:r>
                <a:rPr lang="en-US" sz="1400" i="1" dirty="0" smtClean="0">
                  <a:latin typeface="Calibri" pitchFamily="34" charset="0"/>
                </a:rPr>
                <a:t>) Get token for Organization Y STS</a:t>
              </a:r>
              <a:endParaRPr lang="en-US" sz="1400" i="1" dirty="0">
                <a:latin typeface="Calibri" pitchFamily="34" charset="0"/>
              </a:endParaRPr>
            </a:p>
          </p:txBody>
        </p:sp>
        <p:sp>
          <p:nvSpPr>
            <p:cNvPr id="106" name="Text Box 30"/>
            <p:cNvSpPr txBox="1">
              <a:spLocks noChangeArrowheads="1"/>
            </p:cNvSpPr>
            <p:nvPr/>
          </p:nvSpPr>
          <p:spPr bwMode="auto">
            <a:xfrm>
              <a:off x="762000" y="3048000"/>
              <a:ext cx="1066800" cy="646331"/>
            </a:xfrm>
            <a:prstGeom prst="rect">
              <a:avLst/>
            </a:prstGeom>
            <a:ln>
              <a:headEnd/>
              <a:tailEnd type="none" w="lg" len="lg"/>
            </a:ln>
          </p:spPr>
          <p:style>
            <a:lnRef idx="0">
              <a:schemeClr val="accent3"/>
            </a:lnRef>
            <a:fillRef idx="3">
              <a:schemeClr val="accent3"/>
            </a:fillRef>
            <a:effectRef idx="3">
              <a:schemeClr val="accent3"/>
            </a:effectRef>
            <a:fontRef idx="minor">
              <a:schemeClr val="lt1"/>
            </a:fontRef>
          </p:style>
          <p:txBody>
            <a:bodyPr wrap="square">
              <a:spAutoFit/>
            </a:bodyPr>
            <a:lstStyle/>
            <a:p>
              <a:pPr algn="ctr"/>
              <a:r>
                <a:rPr lang="en-US" sz="1800" b="1" dirty="0" smtClean="0">
                  <a:latin typeface="Calibri" pitchFamily="34" charset="0"/>
                </a:rPr>
                <a:t>Token for STS Y</a:t>
              </a:r>
              <a:endParaRPr lang="en-US" sz="1800" b="1" dirty="0">
                <a:latin typeface="Calibri" pitchFamily="34" charset="0"/>
              </a:endParaRPr>
            </a:p>
          </p:txBody>
        </p:sp>
      </p:grpSp>
      <p:sp>
        <p:nvSpPr>
          <p:cNvPr id="133" name="Title 132"/>
          <p:cNvSpPr>
            <a:spLocks noGrp="1"/>
          </p:cNvSpPr>
          <p:nvPr>
            <p:ph type="title"/>
          </p:nvPr>
        </p:nvSpPr>
        <p:spPr/>
        <p:txBody>
          <a:bodyPr/>
          <a:lstStyle/>
          <a:p>
            <a:r>
              <a:rPr smtClean="0"/>
              <a:t>Identity Federation (2)</a:t>
            </a:r>
            <a:endParaRPr lang="en-US" dirty="0"/>
          </a:p>
        </p:txBody>
      </p:sp>
      <p:sp>
        <p:nvSpPr>
          <p:cNvPr id="74" name="Text Box 16"/>
          <p:cNvSpPr txBox="1">
            <a:spLocks noChangeArrowheads="1"/>
          </p:cNvSpPr>
          <p:nvPr/>
        </p:nvSpPr>
        <p:spPr bwMode="auto">
          <a:xfrm>
            <a:off x="990600" y="838200"/>
            <a:ext cx="1676400" cy="369332"/>
          </a:xfrm>
          <a:prstGeom prst="rect">
            <a:avLst/>
          </a:prstGeom>
          <a:noFill/>
          <a:ln w="19050" algn="ctr">
            <a:noFill/>
            <a:miter lim="800000"/>
            <a:headEnd/>
            <a:tailEnd type="none" w="lg" len="lg"/>
          </a:ln>
          <a:effectLst/>
        </p:spPr>
        <p:txBody>
          <a:bodyPr wrap="square">
            <a:spAutoFit/>
          </a:bodyPr>
          <a:lstStyle/>
          <a:p>
            <a:pPr algn="ctr"/>
            <a:r>
              <a:rPr lang="en-US" sz="1800" b="1" dirty="0" smtClean="0">
                <a:latin typeface="Calibri" pitchFamily="34" charset="0"/>
              </a:rPr>
              <a:t>Organization X</a:t>
            </a:r>
            <a:endParaRPr lang="en-US" sz="1800" b="1" dirty="0">
              <a:latin typeface="Calibri" pitchFamily="34" charset="0"/>
            </a:endParaRPr>
          </a:p>
        </p:txBody>
      </p:sp>
      <p:sp>
        <p:nvSpPr>
          <p:cNvPr id="76" name="Text Box 16"/>
          <p:cNvSpPr txBox="1">
            <a:spLocks noChangeArrowheads="1"/>
          </p:cNvSpPr>
          <p:nvPr/>
        </p:nvSpPr>
        <p:spPr bwMode="auto">
          <a:xfrm>
            <a:off x="6781800" y="838200"/>
            <a:ext cx="1600200" cy="369332"/>
          </a:xfrm>
          <a:prstGeom prst="rect">
            <a:avLst/>
          </a:prstGeom>
          <a:noFill/>
          <a:ln w="19050" algn="ctr">
            <a:noFill/>
            <a:miter lim="800000"/>
            <a:headEnd/>
            <a:tailEnd type="none" w="lg" len="lg"/>
          </a:ln>
          <a:effectLst/>
        </p:spPr>
        <p:txBody>
          <a:bodyPr wrap="square">
            <a:spAutoFit/>
          </a:bodyPr>
          <a:lstStyle/>
          <a:p>
            <a:pPr algn="ctr"/>
            <a:r>
              <a:rPr lang="en-US" sz="1800" b="1" dirty="0" smtClean="0">
                <a:latin typeface="Calibri" pitchFamily="34" charset="0"/>
              </a:rPr>
              <a:t>Organization Y</a:t>
            </a:r>
            <a:endParaRPr lang="en-US" sz="1800" b="1" dirty="0">
              <a:latin typeface="Calibri" pitchFamily="34" charset="0"/>
            </a:endParaRPr>
          </a:p>
        </p:txBody>
      </p:sp>
      <p:sp>
        <p:nvSpPr>
          <p:cNvPr id="123" name="AutoShape 4"/>
          <p:cNvSpPr>
            <a:spLocks noChangeArrowheads="1"/>
          </p:cNvSpPr>
          <p:nvPr/>
        </p:nvSpPr>
        <p:spPr bwMode="auto">
          <a:xfrm>
            <a:off x="2362200" y="2133601"/>
            <a:ext cx="838200" cy="533400"/>
          </a:xfrm>
          <a:prstGeom prst="hexagon">
            <a:avLst>
              <a:gd name="adj" fmla="val 37500"/>
              <a:gd name="vf" fmla="val 115470"/>
            </a:avLst>
          </a:prstGeom>
          <a:ln>
            <a:headEnd/>
            <a:tailEnd type="none" w="lg" len="lg"/>
          </a:ln>
        </p:spPr>
        <p:style>
          <a:lnRef idx="0">
            <a:schemeClr val="accent2"/>
          </a:lnRef>
          <a:fillRef idx="3">
            <a:schemeClr val="accent2"/>
          </a:fillRef>
          <a:effectRef idx="3">
            <a:schemeClr val="accent2"/>
          </a:effectRef>
          <a:fontRef idx="minor">
            <a:schemeClr val="lt1"/>
          </a:fontRef>
        </p:style>
        <p:txBody>
          <a:bodyPr anchor="ctr">
            <a:noAutofit/>
          </a:bodyPr>
          <a:lstStyle/>
          <a:p>
            <a:pPr algn="ctr"/>
            <a:endParaRPr lang="en-US"/>
          </a:p>
        </p:txBody>
      </p:sp>
      <p:sp>
        <p:nvSpPr>
          <p:cNvPr id="124" name="Text Box 16"/>
          <p:cNvSpPr txBox="1">
            <a:spLocks noChangeArrowheads="1"/>
          </p:cNvSpPr>
          <p:nvPr/>
        </p:nvSpPr>
        <p:spPr bwMode="auto">
          <a:xfrm>
            <a:off x="2362200" y="2209800"/>
            <a:ext cx="838200" cy="369332"/>
          </a:xfrm>
          <a:prstGeom prst="rect">
            <a:avLst/>
          </a:prstGeom>
          <a:noFill/>
          <a:ln w="19050" algn="ctr">
            <a:noFill/>
            <a:miter lim="800000"/>
            <a:headEnd/>
            <a:tailEnd type="none" w="lg" len="lg"/>
          </a:ln>
          <a:effectLst/>
        </p:spPr>
        <p:txBody>
          <a:bodyPr wrap="square">
            <a:spAutoFit/>
          </a:bodyPr>
          <a:lstStyle/>
          <a:p>
            <a:pPr algn="ctr"/>
            <a:r>
              <a:rPr lang="en-US" sz="1800" b="1" dirty="0" smtClean="0">
                <a:latin typeface="Calibri" pitchFamily="34" charset="0"/>
              </a:rPr>
              <a:t>STS</a:t>
            </a:r>
            <a:endParaRPr lang="en-US" sz="1800" b="1" dirty="0">
              <a:latin typeface="Calibri" pitchFamily="34" charset="0"/>
            </a:endParaRPr>
          </a:p>
        </p:txBody>
      </p:sp>
      <p:sp>
        <p:nvSpPr>
          <p:cNvPr id="51" name="Oval 32"/>
          <p:cNvSpPr>
            <a:spLocks noChangeArrowheads="1"/>
          </p:cNvSpPr>
          <p:nvPr/>
        </p:nvSpPr>
        <p:spPr bwMode="auto">
          <a:xfrm>
            <a:off x="1039812" y="4495800"/>
            <a:ext cx="2209800" cy="533400"/>
          </a:xfrm>
          <a:prstGeom prst="ellipse">
            <a:avLst/>
          </a:prstGeom>
          <a:ln>
            <a:headEnd/>
            <a:tailEnd type="none" w="lg" len="lg"/>
          </a:ln>
        </p:spPr>
        <p:style>
          <a:lnRef idx="0">
            <a:schemeClr val="accent6"/>
          </a:lnRef>
          <a:fillRef idx="3">
            <a:schemeClr val="accent6"/>
          </a:fillRef>
          <a:effectRef idx="3">
            <a:schemeClr val="accent6"/>
          </a:effectRef>
          <a:fontRef idx="minor">
            <a:schemeClr val="lt1"/>
          </a:fontRef>
        </p:style>
        <p:txBody>
          <a:bodyPr wrap="square" anchor="ctr">
            <a:noAutofit/>
          </a:bodyPr>
          <a:lstStyle/>
          <a:p>
            <a:pPr algn="ctr"/>
            <a:endParaRPr lang="en-US"/>
          </a:p>
        </p:txBody>
      </p:sp>
      <p:sp>
        <p:nvSpPr>
          <p:cNvPr id="52" name="Text Box 33"/>
          <p:cNvSpPr txBox="1">
            <a:spLocks noChangeArrowheads="1"/>
          </p:cNvSpPr>
          <p:nvPr/>
        </p:nvSpPr>
        <p:spPr bwMode="auto">
          <a:xfrm>
            <a:off x="1143000" y="4572000"/>
            <a:ext cx="1981200" cy="369332"/>
          </a:xfrm>
          <a:prstGeom prst="rect">
            <a:avLst/>
          </a:prstGeom>
          <a:noFill/>
          <a:ln w="19050" algn="ctr">
            <a:noFill/>
            <a:miter lim="800000"/>
            <a:headEnd/>
            <a:tailEnd type="none" w="lg" len="lg"/>
          </a:ln>
          <a:effectLst/>
        </p:spPr>
        <p:txBody>
          <a:bodyPr wrap="square">
            <a:spAutoFit/>
          </a:bodyPr>
          <a:lstStyle/>
          <a:p>
            <a:pPr algn="ctr"/>
            <a:r>
              <a:rPr lang="en-US" sz="1800" b="1" dirty="0" smtClean="0">
                <a:latin typeface="Calibri" pitchFamily="34" charset="0"/>
              </a:rPr>
              <a:t>Browser or Client</a:t>
            </a:r>
            <a:endParaRPr lang="en-US" sz="1800" b="1" dirty="0">
              <a:latin typeface="Calibri"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wipe(left)">
                                      <p:cBhvr>
                                        <p:cTn id="7" dur="500"/>
                                        <p:tgtEl>
                                          <p:spTgt spid="8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94"/>
                                        </p:tgtEl>
                                        <p:attrNameLst>
                                          <p:attrName>style.visibility</p:attrName>
                                        </p:attrNameLst>
                                      </p:cBhvr>
                                      <p:to>
                                        <p:strVal val="visible"/>
                                      </p:to>
                                    </p:set>
                                    <p:animEffect transition="in" filter="wipe(left)">
                                      <p:cBhvr>
                                        <p:cTn id="12" dur="500"/>
                                        <p:tgtEl>
                                          <p:spTgt spid="9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97"/>
                                        </p:tgtEl>
                                        <p:attrNameLst>
                                          <p:attrName>style.visibility</p:attrName>
                                        </p:attrNameLst>
                                      </p:cBhvr>
                                      <p:to>
                                        <p:strVal val="visible"/>
                                      </p:to>
                                    </p:set>
                                    <p:animEffect transition="in" filter="wipe(down)">
                                      <p:cBhvr>
                                        <p:cTn id="17" dur="500"/>
                                        <p:tgtEl>
                                          <p:spTgt spid="9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107"/>
                                        </p:tgtEl>
                                        <p:attrNameLst>
                                          <p:attrName>style.visibility</p:attrName>
                                        </p:attrNameLst>
                                      </p:cBhvr>
                                      <p:to>
                                        <p:strVal val="visible"/>
                                      </p:to>
                                    </p:set>
                                    <p:animEffect transition="in" filter="wipe(up)">
                                      <p:cBhvr>
                                        <p:cTn id="22" dur="500"/>
                                        <p:tgtEl>
                                          <p:spTgt spid="10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108"/>
                                        </p:tgtEl>
                                        <p:attrNameLst>
                                          <p:attrName>style.visibility</p:attrName>
                                        </p:attrNameLst>
                                      </p:cBhvr>
                                      <p:to>
                                        <p:strVal val="visible"/>
                                      </p:to>
                                    </p:set>
                                    <p:animEffect transition="in" filter="wipe(down)">
                                      <p:cBhvr>
                                        <p:cTn id="27" dur="500"/>
                                        <p:tgtEl>
                                          <p:spTgt spid="108"/>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nodeType="clickEffect">
                                  <p:stCondLst>
                                    <p:cond delay="0"/>
                                  </p:stCondLst>
                                  <p:childTnLst>
                                    <p:set>
                                      <p:cBhvr>
                                        <p:cTn id="31" dur="1" fill="hold">
                                          <p:stCondLst>
                                            <p:cond delay="0"/>
                                          </p:stCondLst>
                                        </p:cTn>
                                        <p:tgtEl>
                                          <p:spTgt spid="109"/>
                                        </p:tgtEl>
                                        <p:attrNameLst>
                                          <p:attrName>style.visibility</p:attrName>
                                        </p:attrNameLst>
                                      </p:cBhvr>
                                      <p:to>
                                        <p:strVal val="visible"/>
                                      </p:to>
                                    </p:set>
                                    <p:animEffect transition="in" filter="wipe(up)">
                                      <p:cBhvr>
                                        <p:cTn id="32" dur="500"/>
                                        <p:tgtEl>
                                          <p:spTgt spid="109"/>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110"/>
                                        </p:tgtEl>
                                        <p:attrNameLst>
                                          <p:attrName>style.visibility</p:attrName>
                                        </p:attrNameLst>
                                      </p:cBhvr>
                                      <p:to>
                                        <p:strVal val="visible"/>
                                      </p:to>
                                    </p:set>
                                    <p:animEffect transition="in" filter="wipe(left)">
                                      <p:cBhvr>
                                        <p:cTn id="37" dur="500"/>
                                        <p:tgtEl>
                                          <p:spTgt spid="110"/>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112"/>
                                        </p:tgtEl>
                                        <p:attrNameLst>
                                          <p:attrName>style.visibility</p:attrName>
                                        </p:attrNameLst>
                                      </p:cBhvr>
                                      <p:to>
                                        <p:strVal val="visible"/>
                                      </p:to>
                                    </p:set>
                                    <p:animEffect transition="in" filter="wipe(down)">
                                      <p:cBhvr>
                                        <p:cTn id="42"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Rounded Rectangle 65"/>
          <p:cNvSpPr/>
          <p:nvPr/>
        </p:nvSpPr>
        <p:spPr bwMode="auto">
          <a:xfrm>
            <a:off x="228600" y="1295400"/>
            <a:ext cx="8763000" cy="5334000"/>
          </a:xfrm>
          <a:prstGeom prst="roundRect">
            <a:avLst/>
          </a:prstGeom>
          <a:noFill/>
          <a:ln w="82550">
            <a:solidFill>
              <a:schemeClr val="accent4"/>
            </a:solidFill>
            <a:headEnd type="none" w="med" len="med"/>
            <a:tailEnd type="stealth" w="lg" len="lg"/>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ctr" anchorCtr="0" compatLnSpc="1">
            <a:prstTxWarp prst="textNoShape">
              <a:avLst/>
            </a:prstTxWarp>
            <a:noAutofit/>
          </a:bodyPr>
          <a:lstStyle/>
          <a:p>
            <a:pPr algn="ctr" defTabSz="914400"/>
            <a:endParaRPr lang="en-US" sz="2400" smtClean="0">
              <a:solidFill>
                <a:schemeClr val="tx1"/>
              </a:solidFill>
              <a:latin typeface="Arial" charset="0"/>
            </a:endParaRPr>
          </a:p>
        </p:txBody>
      </p:sp>
      <p:sp>
        <p:nvSpPr>
          <p:cNvPr id="131" name="Rectangle 130"/>
          <p:cNvSpPr/>
          <p:nvPr/>
        </p:nvSpPr>
        <p:spPr>
          <a:xfrm>
            <a:off x="2667000" y="1524000"/>
            <a:ext cx="990600" cy="1219200"/>
          </a:xfrm>
          <a:prstGeom prst="rect">
            <a:avLst/>
          </a:prstGeom>
          <a:ln>
            <a:tailEnd type="stealth" w="lg" len="lg"/>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solidFill>
                <a:schemeClr val="dk1"/>
              </a:solidFill>
            </a:endParaRPr>
          </a:p>
        </p:txBody>
      </p:sp>
      <p:grpSp>
        <p:nvGrpSpPr>
          <p:cNvPr id="101" name="Group 100"/>
          <p:cNvGrpSpPr/>
          <p:nvPr/>
        </p:nvGrpSpPr>
        <p:grpSpPr>
          <a:xfrm>
            <a:off x="6705600" y="4038600"/>
            <a:ext cx="1828800" cy="1131332"/>
            <a:chOff x="6705600" y="4038600"/>
            <a:chExt cx="1828800" cy="1131332"/>
          </a:xfrm>
        </p:grpSpPr>
        <p:cxnSp>
          <p:nvCxnSpPr>
            <p:cNvPr id="151" name="Straight Connector 150"/>
            <p:cNvCxnSpPr/>
            <p:nvPr/>
          </p:nvCxnSpPr>
          <p:spPr bwMode="auto">
            <a:xfrm rot="16200000" flipV="1">
              <a:off x="7223814" y="4670557"/>
              <a:ext cx="632992" cy="365757"/>
            </a:xfrm>
            <a:prstGeom prst="line">
              <a:avLst/>
            </a:prstGeom>
            <a:noFill/>
            <a:ln w="19050" cap="flat" cmpd="sng" algn="ctr">
              <a:solidFill>
                <a:schemeClr val="tx1"/>
              </a:solidFill>
              <a:prstDash val="sysDot"/>
              <a:round/>
              <a:headEnd type="none" w="med" len="med"/>
              <a:tailEnd type="none" w="lg" len="lg"/>
            </a:ln>
            <a:effectLst/>
          </p:spPr>
        </p:cxnSp>
        <p:cxnSp>
          <p:nvCxnSpPr>
            <p:cNvPr id="153" name="Straight Connector 152"/>
            <p:cNvCxnSpPr/>
            <p:nvPr/>
          </p:nvCxnSpPr>
          <p:spPr bwMode="auto">
            <a:xfrm rot="5400000" flipH="1" flipV="1">
              <a:off x="7577096" y="4683952"/>
              <a:ext cx="452023" cy="426540"/>
            </a:xfrm>
            <a:prstGeom prst="line">
              <a:avLst/>
            </a:prstGeom>
            <a:noFill/>
            <a:ln w="19050" cap="flat" cmpd="sng" algn="ctr">
              <a:solidFill>
                <a:schemeClr val="tx1"/>
              </a:solidFill>
              <a:prstDash val="sysDot"/>
              <a:round/>
              <a:headEnd type="none" w="med" len="med"/>
              <a:tailEnd type="none" w="lg" len="lg"/>
            </a:ln>
            <a:effectLst/>
          </p:spPr>
        </p:cxnSp>
        <p:sp>
          <p:nvSpPr>
            <p:cNvPr id="154" name="Rectangle 153"/>
            <p:cNvSpPr/>
            <p:nvPr/>
          </p:nvSpPr>
          <p:spPr bwMode="auto">
            <a:xfrm>
              <a:off x="7342188" y="4407932"/>
              <a:ext cx="533400" cy="138221"/>
            </a:xfrm>
            <a:prstGeom prst="rect">
              <a:avLst/>
            </a:prstGeom>
            <a:ln>
              <a:headEnd type="none" w="med" len="med"/>
              <a:tailEnd type="stealth" w="lg" len="lg"/>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155" name="Rectangle 154"/>
            <p:cNvSpPr/>
            <p:nvPr/>
          </p:nvSpPr>
          <p:spPr bwMode="auto">
            <a:xfrm>
              <a:off x="7418388" y="4477042"/>
              <a:ext cx="533400" cy="138221"/>
            </a:xfrm>
            <a:prstGeom prst="rect">
              <a:avLst/>
            </a:prstGeom>
            <a:ln>
              <a:headEnd type="none" w="med" len="med"/>
              <a:tailEnd type="stealth" w="lg" len="lg"/>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156" name="Rectangle 155"/>
            <p:cNvSpPr/>
            <p:nvPr/>
          </p:nvSpPr>
          <p:spPr bwMode="auto">
            <a:xfrm>
              <a:off x="7494588" y="4546153"/>
              <a:ext cx="533400" cy="138221"/>
            </a:xfrm>
            <a:prstGeom prst="rect">
              <a:avLst/>
            </a:prstGeom>
            <a:ln>
              <a:headEnd type="none" w="med" len="med"/>
              <a:tailEnd type="stealth" w="lg" len="lg"/>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useBgFill="1">
          <p:nvSpPr>
            <p:cNvPr id="162" name="Text Box 23"/>
            <p:cNvSpPr txBox="1">
              <a:spLocks noChangeArrowheads="1"/>
            </p:cNvSpPr>
            <p:nvPr/>
          </p:nvSpPr>
          <p:spPr bwMode="auto">
            <a:xfrm>
              <a:off x="6705600" y="4038600"/>
              <a:ext cx="1828800" cy="307777"/>
            </a:xfrm>
            <a:prstGeom prst="rect">
              <a:avLst/>
            </a:prstGeom>
            <a:ln w="19050" algn="ctr">
              <a:noFill/>
              <a:miter lim="800000"/>
              <a:headEnd/>
              <a:tailEnd type="none" w="lg" len="lg"/>
            </a:ln>
          </p:spPr>
          <p:txBody>
            <a:bodyPr wrap="square">
              <a:spAutoFit/>
            </a:bodyPr>
            <a:lstStyle/>
            <a:p>
              <a:pPr algn="ctr"/>
              <a:r>
                <a:rPr lang="en-US" sz="1400" i="1" dirty="0" smtClean="0"/>
                <a:t> </a:t>
              </a:r>
              <a:r>
                <a:rPr lang="en-US" sz="1400" i="1" dirty="0" smtClean="0">
                  <a:latin typeface="Calibri" pitchFamily="34" charset="0"/>
                </a:rPr>
                <a:t>8) </a:t>
              </a:r>
              <a:r>
                <a:rPr lang="en-US" sz="1400" i="1" dirty="0">
                  <a:latin typeface="Calibri" pitchFamily="34" charset="0"/>
                </a:rPr>
                <a:t>Use claims in token</a:t>
              </a:r>
            </a:p>
          </p:txBody>
        </p:sp>
      </p:grpSp>
      <p:sp>
        <p:nvSpPr>
          <p:cNvPr id="165" name="Oval 32"/>
          <p:cNvSpPr>
            <a:spLocks noChangeArrowheads="1"/>
          </p:cNvSpPr>
          <p:nvPr/>
        </p:nvSpPr>
        <p:spPr bwMode="auto">
          <a:xfrm>
            <a:off x="6934200" y="4876800"/>
            <a:ext cx="1524000" cy="685800"/>
          </a:xfrm>
          <a:prstGeom prst="ellipse">
            <a:avLst/>
          </a:prstGeom>
          <a:ln>
            <a:headEnd/>
            <a:tailEnd type="none" w="lg" len="lg"/>
          </a:ln>
        </p:spPr>
        <p:style>
          <a:lnRef idx="0">
            <a:schemeClr val="accent1"/>
          </a:lnRef>
          <a:fillRef idx="3">
            <a:schemeClr val="accent1"/>
          </a:fillRef>
          <a:effectRef idx="3">
            <a:schemeClr val="accent1"/>
          </a:effectRef>
          <a:fontRef idx="minor">
            <a:schemeClr val="lt1"/>
          </a:fontRef>
        </p:style>
        <p:txBody>
          <a:bodyPr wrap="square" anchor="ctr">
            <a:noAutofit/>
          </a:bodyPr>
          <a:lstStyle/>
          <a:p>
            <a:pPr algn="ctr"/>
            <a:endParaRPr lang="en-US"/>
          </a:p>
        </p:txBody>
      </p:sp>
      <p:sp>
        <p:nvSpPr>
          <p:cNvPr id="134" name="Text Box 16"/>
          <p:cNvSpPr txBox="1">
            <a:spLocks noChangeArrowheads="1"/>
          </p:cNvSpPr>
          <p:nvPr/>
        </p:nvSpPr>
        <p:spPr bwMode="auto">
          <a:xfrm>
            <a:off x="2590800" y="1600200"/>
            <a:ext cx="1143000" cy="369332"/>
          </a:xfrm>
          <a:prstGeom prst="rect">
            <a:avLst/>
          </a:prstGeom>
          <a:noFill/>
          <a:ln w="19050" algn="ctr">
            <a:noFill/>
            <a:miter lim="800000"/>
            <a:headEnd/>
            <a:tailEnd type="none" w="lg" len="lg"/>
          </a:ln>
          <a:effectLst/>
        </p:spPr>
        <p:txBody>
          <a:bodyPr wrap="square">
            <a:spAutoFit/>
          </a:bodyPr>
          <a:lstStyle/>
          <a:p>
            <a:pPr algn="ctr"/>
            <a:r>
              <a:rPr lang="en-US" sz="1800" b="1" dirty="0" smtClean="0">
                <a:latin typeface="Calibri" pitchFamily="34" charset="0"/>
              </a:rPr>
              <a:t>AD FS 2.0</a:t>
            </a:r>
            <a:endParaRPr lang="en-US" sz="1800" b="1" dirty="0">
              <a:latin typeface="Calibri" pitchFamily="34" charset="0"/>
            </a:endParaRPr>
          </a:p>
        </p:txBody>
      </p:sp>
      <p:sp>
        <p:nvSpPr>
          <p:cNvPr id="54" name="Text Box 38"/>
          <p:cNvSpPr txBox="1">
            <a:spLocks noChangeArrowheads="1"/>
          </p:cNvSpPr>
          <p:nvPr/>
        </p:nvSpPr>
        <p:spPr bwMode="auto">
          <a:xfrm>
            <a:off x="914400" y="6248400"/>
            <a:ext cx="685800" cy="369332"/>
          </a:xfrm>
          <a:prstGeom prst="rect">
            <a:avLst/>
          </a:prstGeom>
          <a:noFill/>
          <a:ln w="19050" algn="ctr">
            <a:noFill/>
            <a:miter lim="800000"/>
            <a:headEnd/>
            <a:tailEnd type="none" w="lg" len="lg"/>
          </a:ln>
          <a:effectLst/>
        </p:spPr>
        <p:txBody>
          <a:bodyPr wrap="square">
            <a:spAutoFit/>
          </a:bodyPr>
          <a:lstStyle/>
          <a:p>
            <a:pPr algn="ctr"/>
            <a:r>
              <a:rPr lang="en-US" sz="1800" b="1" dirty="0">
                <a:latin typeface="Calibri" pitchFamily="34" charset="0"/>
              </a:rPr>
              <a:t>User</a:t>
            </a:r>
          </a:p>
        </p:txBody>
      </p:sp>
      <p:sp>
        <p:nvSpPr>
          <p:cNvPr id="61" name="Oval 60" descr="Dark vertical"/>
          <p:cNvSpPr>
            <a:spLocks noChangeArrowheads="1"/>
          </p:cNvSpPr>
          <p:nvPr/>
        </p:nvSpPr>
        <p:spPr bwMode="auto">
          <a:xfrm>
            <a:off x="1189816" y="5638800"/>
            <a:ext cx="173360" cy="175314"/>
          </a:xfrm>
          <a:prstGeom prst="ellipse">
            <a:avLst/>
          </a:prstGeom>
          <a:pattFill prst="dkVert">
            <a:fgClr>
              <a:schemeClr val="tx1"/>
            </a:fgClr>
            <a:bgClr>
              <a:schemeClr val="bg2"/>
            </a:bgClr>
          </a:pattFill>
          <a:ln w="38100" algn="ctr">
            <a:noFill/>
            <a:round/>
            <a:headEnd/>
            <a:tailEnd type="none" w="lg" len="lg"/>
          </a:ln>
          <a:effectLst/>
        </p:spPr>
        <p:txBody>
          <a:bodyPr anchor="ctr">
            <a:spAutoFit/>
          </a:bodyPr>
          <a:lstStyle/>
          <a:p>
            <a:endParaRPr lang="en-US"/>
          </a:p>
        </p:txBody>
      </p:sp>
      <p:grpSp>
        <p:nvGrpSpPr>
          <p:cNvPr id="2" name="Group 61"/>
          <p:cNvGrpSpPr>
            <a:grpSpLocks/>
          </p:cNvGrpSpPr>
          <p:nvPr/>
        </p:nvGrpSpPr>
        <p:grpSpPr bwMode="auto">
          <a:xfrm>
            <a:off x="1143000" y="5828675"/>
            <a:ext cx="258763" cy="419725"/>
            <a:chOff x="2976" y="1433"/>
            <a:chExt cx="912" cy="1495"/>
          </a:xfrm>
        </p:grpSpPr>
        <p:sp>
          <p:nvSpPr>
            <p:cNvPr id="63" name="AutoShape 62" descr="Dark vertical"/>
            <p:cNvSpPr>
              <a:spLocks noChangeArrowheads="1"/>
            </p:cNvSpPr>
            <p:nvPr/>
          </p:nvSpPr>
          <p:spPr bwMode="auto">
            <a:xfrm rot="10800000">
              <a:off x="2976" y="1433"/>
              <a:ext cx="912" cy="834"/>
            </a:xfrm>
            <a:prstGeom prst="triangle">
              <a:avLst>
                <a:gd name="adj" fmla="val 50000"/>
              </a:avLst>
            </a:prstGeom>
            <a:pattFill prst="dkVert">
              <a:fgClr>
                <a:schemeClr val="tx1"/>
              </a:fgClr>
              <a:bgClr>
                <a:schemeClr val="bg2"/>
              </a:bgClr>
            </a:pattFill>
            <a:ln w="38100" algn="ctr">
              <a:noFill/>
              <a:miter lim="800000"/>
              <a:headEnd/>
              <a:tailEnd type="none" w="lg" len="lg"/>
            </a:ln>
            <a:effectLst/>
          </p:spPr>
          <p:txBody>
            <a:bodyPr anchor="ctr">
              <a:spAutoFit/>
            </a:bodyPr>
            <a:lstStyle/>
            <a:p>
              <a:endParaRPr lang="en-US"/>
            </a:p>
          </p:txBody>
        </p:sp>
        <p:sp>
          <p:nvSpPr>
            <p:cNvPr id="64" name="AutoShape 63" descr="Dark vertical"/>
            <p:cNvSpPr>
              <a:spLocks noChangeArrowheads="1"/>
            </p:cNvSpPr>
            <p:nvPr/>
          </p:nvSpPr>
          <p:spPr bwMode="auto">
            <a:xfrm rot="17803396" flipH="1">
              <a:off x="2644" y="2160"/>
              <a:ext cx="1275" cy="262"/>
            </a:xfrm>
            <a:prstGeom prst="parallelogram">
              <a:avLst>
                <a:gd name="adj" fmla="val 33502"/>
              </a:avLst>
            </a:prstGeom>
            <a:pattFill prst="dkVert">
              <a:fgClr>
                <a:schemeClr val="tx1"/>
              </a:fgClr>
              <a:bgClr>
                <a:schemeClr val="bg2"/>
              </a:bgClr>
            </a:pattFill>
            <a:ln w="38100" algn="ctr">
              <a:noFill/>
              <a:miter lim="800000"/>
              <a:headEnd/>
              <a:tailEnd type="none" w="lg" len="lg"/>
            </a:ln>
            <a:effectLst/>
          </p:spPr>
          <p:txBody>
            <a:bodyPr anchor="ctr">
              <a:spAutoFit/>
            </a:bodyPr>
            <a:lstStyle/>
            <a:p>
              <a:endParaRPr lang="en-US"/>
            </a:p>
          </p:txBody>
        </p:sp>
        <p:sp>
          <p:nvSpPr>
            <p:cNvPr id="65" name="AutoShape 64" descr="Dark vertical"/>
            <p:cNvSpPr>
              <a:spLocks noChangeArrowheads="1"/>
            </p:cNvSpPr>
            <p:nvPr/>
          </p:nvSpPr>
          <p:spPr bwMode="auto">
            <a:xfrm rot="3796604">
              <a:off x="2950" y="2160"/>
              <a:ext cx="1275" cy="262"/>
            </a:xfrm>
            <a:prstGeom prst="parallelogram">
              <a:avLst>
                <a:gd name="adj" fmla="val 33502"/>
              </a:avLst>
            </a:prstGeom>
            <a:pattFill prst="dkVert">
              <a:fgClr>
                <a:schemeClr val="tx1"/>
              </a:fgClr>
              <a:bgClr>
                <a:schemeClr val="bg2"/>
              </a:bgClr>
            </a:pattFill>
            <a:ln w="38100" algn="ctr">
              <a:noFill/>
              <a:miter lim="800000"/>
              <a:headEnd/>
              <a:tailEnd type="none" w="lg" len="lg"/>
            </a:ln>
            <a:effectLst/>
          </p:spPr>
          <p:txBody>
            <a:bodyPr anchor="ctr">
              <a:spAutoFit/>
            </a:bodyPr>
            <a:lstStyle/>
            <a:p>
              <a:endParaRPr lang="en-US"/>
            </a:p>
          </p:txBody>
        </p:sp>
      </p:grpSp>
      <p:sp>
        <p:nvSpPr>
          <p:cNvPr id="77" name="Isosceles Triangle 50"/>
          <p:cNvSpPr>
            <a:spLocks noChangeArrowheads="1"/>
          </p:cNvSpPr>
          <p:nvPr/>
        </p:nvSpPr>
        <p:spPr bwMode="auto">
          <a:xfrm>
            <a:off x="1165412" y="2057400"/>
            <a:ext cx="1061358" cy="685800"/>
          </a:xfrm>
          <a:prstGeom prst="triangle">
            <a:avLst>
              <a:gd name="adj" fmla="val 52088"/>
            </a:avLst>
          </a:prstGeom>
          <a:gradFill rotWithShape="1">
            <a:gsLst>
              <a:gs pos="0">
                <a:srgbClr val="FFC000"/>
              </a:gs>
              <a:gs pos="100000">
                <a:srgbClr val="FF0000"/>
              </a:gs>
            </a:gsLst>
            <a:lin ang="2700000"/>
          </a:gradFill>
          <a:ln w="19050" algn="ctr">
            <a:noFill/>
            <a:round/>
            <a:headEnd/>
            <a:tailEnd type="stealth" w="lg" len="lg"/>
          </a:ln>
          <a:effectLst>
            <a:outerShdw blurRad="50800" dist="38100" dir="2700000" algn="tl" rotWithShape="0">
              <a:prstClr val="black">
                <a:alpha val="40000"/>
              </a:prstClr>
            </a:outerShdw>
          </a:effectLst>
          <a:scene3d>
            <a:camera prst="orthographicFront"/>
            <a:lightRig rig="threePt" dir="t"/>
          </a:scene3d>
          <a:sp3d>
            <a:bevelT w="152400" h="50800" prst="softRound"/>
          </a:sp3d>
        </p:spPr>
        <p:txBody>
          <a:bodyPr wrap="square" anchor="ctr">
            <a:noAutofit/>
          </a:bodyPr>
          <a:lstStyle/>
          <a:p>
            <a:pPr algn="ctr"/>
            <a:endParaRPr lang="en-US" sz="5200" dirty="0"/>
          </a:p>
        </p:txBody>
      </p:sp>
      <p:grpSp>
        <p:nvGrpSpPr>
          <p:cNvPr id="3" name="Group 51"/>
          <p:cNvGrpSpPr/>
          <p:nvPr/>
        </p:nvGrpSpPr>
        <p:grpSpPr>
          <a:xfrm>
            <a:off x="1488427" y="2204357"/>
            <a:ext cx="461316" cy="431788"/>
            <a:chOff x="4343400" y="301242"/>
            <a:chExt cx="837965" cy="738857"/>
          </a:xfrm>
        </p:grpSpPr>
        <p:sp>
          <p:nvSpPr>
            <p:cNvPr id="79" name="Line 7"/>
            <p:cNvSpPr>
              <a:spLocks noChangeShapeType="1"/>
            </p:cNvSpPr>
            <p:nvPr/>
          </p:nvSpPr>
          <p:spPr bwMode="auto">
            <a:xfrm>
              <a:off x="4770807" y="377442"/>
              <a:ext cx="236309" cy="287901"/>
            </a:xfrm>
            <a:prstGeom prst="line">
              <a:avLst/>
            </a:prstGeom>
            <a:noFill/>
            <a:ln w="25400">
              <a:solidFill>
                <a:schemeClr val="tx1"/>
              </a:solidFill>
              <a:round/>
              <a:headEnd type="none" w="sm" len="sm"/>
              <a:tailEnd type="none" w="sm" len="sm"/>
            </a:ln>
            <a:effectLst/>
          </p:spPr>
          <p:txBody>
            <a:bodyPr wrap="none" anchor="ctr"/>
            <a:lstStyle/>
            <a:p>
              <a:pPr algn="ctr"/>
              <a:endParaRPr lang="en-US" sz="1000"/>
            </a:p>
          </p:txBody>
        </p:sp>
        <p:sp>
          <p:nvSpPr>
            <p:cNvPr id="82" name="Line 11"/>
            <p:cNvSpPr>
              <a:spLocks noChangeShapeType="1"/>
            </p:cNvSpPr>
            <p:nvPr/>
          </p:nvSpPr>
          <p:spPr bwMode="auto">
            <a:xfrm>
              <a:off x="4534257" y="674290"/>
              <a:ext cx="152400" cy="304800"/>
            </a:xfrm>
            <a:prstGeom prst="line">
              <a:avLst/>
            </a:prstGeom>
            <a:noFill/>
            <a:ln w="25400">
              <a:solidFill>
                <a:schemeClr val="tx1"/>
              </a:solidFill>
              <a:round/>
              <a:headEnd type="none" w="sm" len="sm"/>
              <a:tailEnd type="none" w="sm" len="sm"/>
            </a:ln>
            <a:effectLst/>
          </p:spPr>
          <p:txBody>
            <a:bodyPr wrap="none" anchor="ctr"/>
            <a:lstStyle/>
            <a:p>
              <a:pPr algn="ctr"/>
              <a:endParaRPr lang="en-US" sz="1000"/>
            </a:p>
          </p:txBody>
        </p:sp>
        <p:sp>
          <p:nvSpPr>
            <p:cNvPr id="83" name="Line 24"/>
            <p:cNvSpPr>
              <a:spLocks noChangeShapeType="1"/>
            </p:cNvSpPr>
            <p:nvPr/>
          </p:nvSpPr>
          <p:spPr bwMode="auto">
            <a:xfrm flipH="1">
              <a:off x="4530345" y="377442"/>
              <a:ext cx="240462" cy="291459"/>
            </a:xfrm>
            <a:prstGeom prst="line">
              <a:avLst/>
            </a:prstGeom>
            <a:noFill/>
            <a:ln w="25400">
              <a:solidFill>
                <a:schemeClr val="tx1"/>
              </a:solidFill>
              <a:round/>
              <a:headEnd type="none" w="sm" len="sm"/>
              <a:tailEnd type="none" w="sm" len="sm"/>
            </a:ln>
            <a:effectLst/>
          </p:spPr>
          <p:txBody>
            <a:bodyPr wrap="none" anchor="ctr"/>
            <a:lstStyle/>
            <a:p>
              <a:pPr algn="ctr"/>
              <a:endParaRPr lang="en-US" sz="1000"/>
            </a:p>
          </p:txBody>
        </p:sp>
        <p:sp>
          <p:nvSpPr>
            <p:cNvPr id="84" name="Rectangle 83"/>
            <p:cNvSpPr>
              <a:spLocks noChangeArrowheads="1"/>
            </p:cNvSpPr>
            <p:nvPr/>
          </p:nvSpPr>
          <p:spPr bwMode="auto">
            <a:xfrm>
              <a:off x="4705281" y="301242"/>
              <a:ext cx="136497" cy="136497"/>
            </a:xfrm>
            <a:prstGeom prst="rect">
              <a:avLst/>
            </a:prstGeom>
            <a:gradFill rotWithShape="0">
              <a:gsLst>
                <a:gs pos="0">
                  <a:schemeClr val="hlink"/>
                </a:gs>
                <a:gs pos="100000">
                  <a:schemeClr val="hlink">
                    <a:gamma/>
                    <a:shade val="69804"/>
                    <a:invGamma/>
                  </a:schemeClr>
                </a:gs>
              </a:gsLst>
              <a:path path="shape">
                <a:fillToRect l="50000" t="50000" r="50000" b="50000"/>
              </a:path>
            </a:gra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endParaRPr lang="en-US" sz="1000"/>
            </a:p>
          </p:txBody>
        </p:sp>
        <p:sp>
          <p:nvSpPr>
            <p:cNvPr id="85" name="Line 34"/>
            <p:cNvSpPr>
              <a:spLocks noChangeShapeType="1"/>
            </p:cNvSpPr>
            <p:nvPr/>
          </p:nvSpPr>
          <p:spPr bwMode="auto">
            <a:xfrm flipH="1">
              <a:off x="4381856" y="674290"/>
              <a:ext cx="152400" cy="304800"/>
            </a:xfrm>
            <a:prstGeom prst="line">
              <a:avLst/>
            </a:prstGeom>
            <a:noFill/>
            <a:ln w="25400">
              <a:solidFill>
                <a:schemeClr val="tx1"/>
              </a:solidFill>
              <a:round/>
              <a:headEnd type="none" w="sm" len="sm"/>
              <a:tailEnd type="none" w="sm" len="sm"/>
            </a:ln>
            <a:effectLst/>
          </p:spPr>
          <p:txBody>
            <a:bodyPr wrap="none" anchor="ctr"/>
            <a:lstStyle/>
            <a:p>
              <a:pPr algn="ctr"/>
              <a:endParaRPr lang="en-US" sz="1000"/>
            </a:p>
          </p:txBody>
        </p:sp>
        <p:sp>
          <p:nvSpPr>
            <p:cNvPr id="86" name="Rectangle 85"/>
            <p:cNvSpPr>
              <a:spLocks noChangeArrowheads="1"/>
            </p:cNvSpPr>
            <p:nvPr/>
          </p:nvSpPr>
          <p:spPr bwMode="auto">
            <a:xfrm>
              <a:off x="4466007" y="606042"/>
              <a:ext cx="136497" cy="136497"/>
            </a:xfrm>
            <a:prstGeom prst="rect">
              <a:avLst/>
            </a:prstGeom>
            <a:gradFill rotWithShape="0">
              <a:gsLst>
                <a:gs pos="0">
                  <a:schemeClr val="hlink"/>
                </a:gs>
                <a:gs pos="100000">
                  <a:schemeClr val="hlink">
                    <a:gamma/>
                    <a:shade val="69804"/>
                    <a:invGamma/>
                  </a:schemeClr>
                </a:gs>
              </a:gsLst>
              <a:path path="shape">
                <a:fillToRect l="50000" t="50000" r="50000" b="50000"/>
              </a:path>
            </a:gra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endParaRPr lang="en-US" sz="1000"/>
            </a:p>
          </p:txBody>
        </p:sp>
        <p:sp>
          <p:nvSpPr>
            <p:cNvPr id="87" name="Rectangle 86"/>
            <p:cNvSpPr>
              <a:spLocks noChangeArrowheads="1"/>
            </p:cNvSpPr>
            <p:nvPr/>
          </p:nvSpPr>
          <p:spPr bwMode="auto">
            <a:xfrm>
              <a:off x="4587668" y="902890"/>
              <a:ext cx="136497" cy="136497"/>
            </a:xfrm>
            <a:prstGeom prst="rect">
              <a:avLst/>
            </a:prstGeom>
            <a:gradFill rotWithShape="0">
              <a:gsLst>
                <a:gs pos="0">
                  <a:srgbClr val="E6DCAC"/>
                </a:gs>
                <a:gs pos="12000">
                  <a:srgbClr val="E6D78A"/>
                </a:gs>
                <a:gs pos="30000">
                  <a:srgbClr val="C7AC4C"/>
                </a:gs>
                <a:gs pos="45000">
                  <a:srgbClr val="E6D78A"/>
                </a:gs>
                <a:gs pos="77000">
                  <a:srgbClr val="C7AC4C"/>
                </a:gs>
                <a:gs pos="100000">
                  <a:srgbClr val="E6DCAC"/>
                </a:gs>
              </a:gsLst>
              <a:lin ang="2700000" scaled="1"/>
            </a:gra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endParaRPr lang="en-US" sz="1000"/>
            </a:p>
          </p:txBody>
        </p:sp>
        <p:sp>
          <p:nvSpPr>
            <p:cNvPr id="88" name="Rectangle 87"/>
            <p:cNvSpPr>
              <a:spLocks noChangeArrowheads="1"/>
            </p:cNvSpPr>
            <p:nvPr/>
          </p:nvSpPr>
          <p:spPr bwMode="auto">
            <a:xfrm>
              <a:off x="4343400" y="903602"/>
              <a:ext cx="136497" cy="136497"/>
            </a:xfrm>
            <a:prstGeom prst="rect">
              <a:avLst/>
            </a:prstGeom>
            <a:gradFill rotWithShape="0">
              <a:gsLst>
                <a:gs pos="0">
                  <a:srgbClr val="E6DCAC"/>
                </a:gs>
                <a:gs pos="12000">
                  <a:srgbClr val="E6D78A"/>
                </a:gs>
                <a:gs pos="30000">
                  <a:srgbClr val="C7AC4C"/>
                </a:gs>
                <a:gs pos="45000">
                  <a:srgbClr val="E6D78A"/>
                </a:gs>
                <a:gs pos="77000">
                  <a:srgbClr val="C7AC4C"/>
                </a:gs>
                <a:gs pos="100000">
                  <a:srgbClr val="E6DCAC"/>
                </a:gs>
              </a:gsLst>
              <a:lin ang="2700000" scaled="1"/>
            </a:gra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endParaRPr lang="en-US" sz="1000"/>
            </a:p>
          </p:txBody>
        </p:sp>
        <p:sp>
          <p:nvSpPr>
            <p:cNvPr id="89" name="Line 11"/>
            <p:cNvSpPr>
              <a:spLocks noChangeShapeType="1"/>
            </p:cNvSpPr>
            <p:nvPr/>
          </p:nvSpPr>
          <p:spPr bwMode="auto">
            <a:xfrm>
              <a:off x="4991457" y="674290"/>
              <a:ext cx="152400" cy="304800"/>
            </a:xfrm>
            <a:prstGeom prst="line">
              <a:avLst/>
            </a:prstGeom>
            <a:noFill/>
            <a:ln w="25400">
              <a:solidFill>
                <a:schemeClr val="tx1"/>
              </a:solidFill>
              <a:round/>
              <a:headEnd type="none" w="sm" len="sm"/>
              <a:tailEnd type="none" w="sm" len="sm"/>
            </a:ln>
            <a:effectLst/>
          </p:spPr>
          <p:txBody>
            <a:bodyPr wrap="none" anchor="ctr"/>
            <a:lstStyle/>
            <a:p>
              <a:pPr algn="ctr"/>
              <a:endParaRPr lang="en-US" sz="1000"/>
            </a:p>
          </p:txBody>
        </p:sp>
        <p:sp>
          <p:nvSpPr>
            <p:cNvPr id="90" name="Line 34"/>
            <p:cNvSpPr>
              <a:spLocks noChangeShapeType="1"/>
            </p:cNvSpPr>
            <p:nvPr/>
          </p:nvSpPr>
          <p:spPr bwMode="auto">
            <a:xfrm flipH="1">
              <a:off x="4839056" y="674290"/>
              <a:ext cx="152400" cy="304800"/>
            </a:xfrm>
            <a:prstGeom prst="line">
              <a:avLst/>
            </a:prstGeom>
            <a:noFill/>
            <a:ln w="25400">
              <a:solidFill>
                <a:schemeClr val="tx1"/>
              </a:solidFill>
              <a:round/>
              <a:headEnd type="none" w="sm" len="sm"/>
              <a:tailEnd type="none" w="sm" len="sm"/>
            </a:ln>
            <a:effectLst/>
          </p:spPr>
          <p:txBody>
            <a:bodyPr wrap="none" anchor="ctr"/>
            <a:lstStyle/>
            <a:p>
              <a:pPr algn="ctr"/>
              <a:endParaRPr lang="en-US" sz="1000"/>
            </a:p>
          </p:txBody>
        </p:sp>
        <p:sp>
          <p:nvSpPr>
            <p:cNvPr id="91" name="Rectangle 90"/>
            <p:cNvSpPr>
              <a:spLocks noChangeArrowheads="1"/>
            </p:cNvSpPr>
            <p:nvPr/>
          </p:nvSpPr>
          <p:spPr bwMode="auto">
            <a:xfrm>
              <a:off x="4923207" y="606042"/>
              <a:ext cx="136497" cy="136497"/>
            </a:xfrm>
            <a:prstGeom prst="rect">
              <a:avLst/>
            </a:prstGeom>
            <a:gradFill rotWithShape="0">
              <a:gsLst>
                <a:gs pos="0">
                  <a:schemeClr val="hlink"/>
                </a:gs>
                <a:gs pos="100000">
                  <a:schemeClr val="hlink">
                    <a:gamma/>
                    <a:shade val="69804"/>
                    <a:invGamma/>
                  </a:schemeClr>
                </a:gs>
              </a:gsLst>
              <a:path path="shape">
                <a:fillToRect l="50000" t="50000" r="50000" b="50000"/>
              </a:path>
            </a:gra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endParaRPr lang="en-US" sz="1000"/>
            </a:p>
          </p:txBody>
        </p:sp>
        <p:sp>
          <p:nvSpPr>
            <p:cNvPr id="92" name="Rectangle 91"/>
            <p:cNvSpPr>
              <a:spLocks noChangeArrowheads="1"/>
            </p:cNvSpPr>
            <p:nvPr/>
          </p:nvSpPr>
          <p:spPr bwMode="auto">
            <a:xfrm>
              <a:off x="5044868" y="902890"/>
              <a:ext cx="136497" cy="136497"/>
            </a:xfrm>
            <a:prstGeom prst="rect">
              <a:avLst/>
            </a:prstGeom>
            <a:gradFill rotWithShape="0">
              <a:gsLst>
                <a:gs pos="0">
                  <a:srgbClr val="E6DCAC"/>
                </a:gs>
                <a:gs pos="12000">
                  <a:srgbClr val="E6D78A"/>
                </a:gs>
                <a:gs pos="30000">
                  <a:srgbClr val="C7AC4C"/>
                </a:gs>
                <a:gs pos="45000">
                  <a:srgbClr val="E6D78A"/>
                </a:gs>
                <a:gs pos="77000">
                  <a:srgbClr val="C7AC4C"/>
                </a:gs>
                <a:gs pos="100000">
                  <a:srgbClr val="E6DCAC"/>
                </a:gs>
              </a:gsLst>
              <a:lin ang="2700000" scaled="1"/>
            </a:gra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endParaRPr lang="en-US" sz="1000"/>
            </a:p>
          </p:txBody>
        </p:sp>
        <p:sp>
          <p:nvSpPr>
            <p:cNvPr id="93" name="Rectangle 92"/>
            <p:cNvSpPr>
              <a:spLocks noChangeArrowheads="1"/>
            </p:cNvSpPr>
            <p:nvPr/>
          </p:nvSpPr>
          <p:spPr bwMode="auto">
            <a:xfrm>
              <a:off x="4800600" y="903602"/>
              <a:ext cx="136497" cy="136497"/>
            </a:xfrm>
            <a:prstGeom prst="rect">
              <a:avLst/>
            </a:prstGeom>
            <a:gradFill rotWithShape="0">
              <a:gsLst>
                <a:gs pos="0">
                  <a:srgbClr val="E6DCAC"/>
                </a:gs>
                <a:gs pos="12000">
                  <a:srgbClr val="E6D78A"/>
                </a:gs>
                <a:gs pos="30000">
                  <a:srgbClr val="C7AC4C"/>
                </a:gs>
                <a:gs pos="45000">
                  <a:srgbClr val="E6D78A"/>
                </a:gs>
                <a:gs pos="77000">
                  <a:srgbClr val="C7AC4C"/>
                </a:gs>
                <a:gs pos="100000">
                  <a:srgbClr val="E6DCAC"/>
                </a:gs>
              </a:gsLst>
              <a:lin ang="2700000" scaled="1"/>
            </a:gra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endParaRPr lang="en-US" sz="1000"/>
            </a:p>
          </p:txBody>
        </p:sp>
      </p:grpSp>
      <p:sp>
        <p:nvSpPr>
          <p:cNvPr id="96" name="Freeform 95"/>
          <p:cNvSpPr/>
          <p:nvPr/>
        </p:nvSpPr>
        <p:spPr>
          <a:xfrm flipH="1">
            <a:off x="1981200" y="2286000"/>
            <a:ext cx="762000" cy="76200"/>
          </a:xfrm>
          <a:custGeom>
            <a:avLst/>
            <a:gdLst>
              <a:gd name="connsiteX0" fmla="*/ 0 w 770965"/>
              <a:gd name="connsiteY0" fmla="*/ 222623 h 222623"/>
              <a:gd name="connsiteX1" fmla="*/ 394447 w 770965"/>
              <a:gd name="connsiteY1" fmla="*/ 7470 h 222623"/>
              <a:gd name="connsiteX2" fmla="*/ 770965 w 770965"/>
              <a:gd name="connsiteY2" fmla="*/ 177800 h 222623"/>
            </a:gdLst>
            <a:ahLst/>
            <a:cxnLst>
              <a:cxn ang="0">
                <a:pos x="connsiteX0" y="connsiteY0"/>
              </a:cxn>
              <a:cxn ang="0">
                <a:pos x="connsiteX1" y="connsiteY1"/>
              </a:cxn>
              <a:cxn ang="0">
                <a:pos x="connsiteX2" y="connsiteY2"/>
              </a:cxn>
            </a:cxnLst>
            <a:rect l="l" t="t" r="r" b="b"/>
            <a:pathLst>
              <a:path w="770965" h="222623">
                <a:moveTo>
                  <a:pt x="0" y="222623"/>
                </a:moveTo>
                <a:cubicBezTo>
                  <a:pt x="132976" y="118781"/>
                  <a:pt x="265953" y="14940"/>
                  <a:pt x="394447" y="7470"/>
                </a:cubicBezTo>
                <a:cubicBezTo>
                  <a:pt x="522941" y="0"/>
                  <a:pt x="646953" y="88900"/>
                  <a:pt x="770965" y="177800"/>
                </a:cubicBezTo>
              </a:path>
            </a:pathLst>
          </a:custGeom>
          <a:ln w="15875">
            <a:solidFill>
              <a:schemeClr val="tx1"/>
            </a:solidFill>
            <a:prstDash val="sysDash"/>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4" name="Text Box 16"/>
          <p:cNvSpPr txBox="1">
            <a:spLocks noChangeArrowheads="1"/>
          </p:cNvSpPr>
          <p:nvPr/>
        </p:nvSpPr>
        <p:spPr bwMode="auto">
          <a:xfrm>
            <a:off x="860612" y="1447800"/>
            <a:ext cx="1752600" cy="646331"/>
          </a:xfrm>
          <a:prstGeom prst="rect">
            <a:avLst/>
          </a:prstGeom>
          <a:noFill/>
          <a:ln w="19050" algn="ctr">
            <a:noFill/>
            <a:miter lim="800000"/>
            <a:headEnd/>
            <a:tailEnd type="none" w="lg" len="lg"/>
          </a:ln>
          <a:effectLst/>
        </p:spPr>
        <p:txBody>
          <a:bodyPr wrap="square">
            <a:spAutoFit/>
          </a:bodyPr>
          <a:lstStyle/>
          <a:p>
            <a:pPr algn="ctr"/>
            <a:r>
              <a:rPr lang="en-US" sz="1800" b="1" dirty="0" smtClean="0">
                <a:latin typeface="Calibri" pitchFamily="34" charset="0"/>
              </a:rPr>
              <a:t>Active Directory Domain Services</a:t>
            </a:r>
            <a:endParaRPr lang="en-US" sz="1800" b="1" dirty="0">
              <a:latin typeface="Calibri" pitchFamily="34" charset="0"/>
            </a:endParaRPr>
          </a:p>
        </p:txBody>
      </p:sp>
      <p:grpSp>
        <p:nvGrpSpPr>
          <p:cNvPr id="76" name="Group 75"/>
          <p:cNvGrpSpPr/>
          <p:nvPr/>
        </p:nvGrpSpPr>
        <p:grpSpPr>
          <a:xfrm>
            <a:off x="5105400" y="5334001"/>
            <a:ext cx="1893013" cy="1182706"/>
            <a:chOff x="5105400" y="5334001"/>
            <a:chExt cx="1893013" cy="1182706"/>
          </a:xfrm>
        </p:grpSpPr>
        <p:sp>
          <p:nvSpPr>
            <p:cNvPr id="143" name="Freeform 142"/>
            <p:cNvSpPr/>
            <p:nvPr/>
          </p:nvSpPr>
          <p:spPr>
            <a:xfrm>
              <a:off x="5105400" y="5334001"/>
              <a:ext cx="1893013" cy="791966"/>
            </a:xfrm>
            <a:custGeom>
              <a:avLst/>
              <a:gdLst>
                <a:gd name="connsiteX0" fmla="*/ 0 w 1931541"/>
                <a:gd name="connsiteY0" fmla="*/ 0 h 703779"/>
                <a:gd name="connsiteX1" fmla="*/ 565079 w 1931541"/>
                <a:gd name="connsiteY1" fmla="*/ 636997 h 703779"/>
                <a:gd name="connsiteX2" fmla="*/ 1931541 w 1931541"/>
                <a:gd name="connsiteY2" fmla="*/ 400692 h 703779"/>
              </a:gdLst>
              <a:ahLst/>
              <a:cxnLst>
                <a:cxn ang="0">
                  <a:pos x="connsiteX0" y="connsiteY0"/>
                </a:cxn>
                <a:cxn ang="0">
                  <a:pos x="connsiteX1" y="connsiteY1"/>
                </a:cxn>
                <a:cxn ang="0">
                  <a:pos x="connsiteX2" y="connsiteY2"/>
                </a:cxn>
              </a:cxnLst>
              <a:rect l="l" t="t" r="r" b="b"/>
              <a:pathLst>
                <a:path w="1931541" h="703779">
                  <a:moveTo>
                    <a:pt x="0" y="0"/>
                  </a:moveTo>
                  <a:cubicBezTo>
                    <a:pt x="121578" y="285107"/>
                    <a:pt x="243156" y="570215"/>
                    <a:pt x="565079" y="636997"/>
                  </a:cubicBezTo>
                  <a:cubicBezTo>
                    <a:pt x="887002" y="703779"/>
                    <a:pt x="1409271" y="552235"/>
                    <a:pt x="1931541" y="400692"/>
                  </a:cubicBezTo>
                </a:path>
              </a:pathLst>
            </a:custGeom>
            <a:noFill/>
            <a:ln w="19050" cap="flat" cmpd="sng">
              <a:solidFill>
                <a:schemeClr val="tx1"/>
              </a:solidFill>
              <a:prstDash val="solid"/>
              <a:round/>
              <a:headEnd type="none" w="lg" len="lg"/>
              <a:tailEnd type="stealth" w="lg" len="lg"/>
            </a:ln>
            <a:effectLst/>
          </p:spPr>
          <p:txBody>
            <a:bodyPr wrap="none" anchor="ctr">
              <a:noAutofit/>
            </a:bodyPr>
            <a:lstStyle/>
            <a:p>
              <a:pPr algn="ctr"/>
              <a:endParaRPr lang="en-US"/>
            </a:p>
          </p:txBody>
        </p:sp>
        <p:sp>
          <p:nvSpPr>
            <p:cNvPr id="103" name="Text Box 23"/>
            <p:cNvSpPr txBox="1">
              <a:spLocks noChangeArrowheads="1"/>
            </p:cNvSpPr>
            <p:nvPr/>
          </p:nvSpPr>
          <p:spPr bwMode="auto">
            <a:xfrm>
              <a:off x="5334000" y="5562600"/>
              <a:ext cx="1447800" cy="954107"/>
            </a:xfrm>
            <a:prstGeom prst="rect">
              <a:avLst/>
            </a:prstGeom>
            <a:solidFill>
              <a:schemeClr val="bg1"/>
            </a:solidFill>
            <a:ln w="19050" algn="ctr">
              <a:noFill/>
              <a:miter lim="800000"/>
              <a:headEnd/>
              <a:tailEnd type="none" w="lg" len="lg"/>
            </a:ln>
            <a:effectLst/>
          </p:spPr>
          <p:txBody>
            <a:bodyPr wrap="square">
              <a:spAutoFit/>
            </a:bodyPr>
            <a:lstStyle/>
            <a:p>
              <a:pPr algn="ctr"/>
              <a:r>
                <a:rPr lang="en-US" sz="1400" i="1" dirty="0" smtClean="0">
                  <a:latin typeface="Calibri" pitchFamily="34" charset="0"/>
                </a:rPr>
                <a:t>3) Access application and learn token requirements</a:t>
              </a:r>
              <a:endParaRPr lang="en-US" sz="1400" i="1" dirty="0">
                <a:latin typeface="Calibri" pitchFamily="34" charset="0"/>
              </a:endParaRPr>
            </a:p>
          </p:txBody>
        </p:sp>
      </p:grpSp>
      <p:grpSp>
        <p:nvGrpSpPr>
          <p:cNvPr id="94" name="Group 93"/>
          <p:cNvGrpSpPr/>
          <p:nvPr/>
        </p:nvGrpSpPr>
        <p:grpSpPr>
          <a:xfrm>
            <a:off x="3525748" y="1560863"/>
            <a:ext cx="2341652" cy="1040417"/>
            <a:chOff x="3525748" y="1560863"/>
            <a:chExt cx="2341652" cy="1040417"/>
          </a:xfrm>
        </p:grpSpPr>
        <p:sp>
          <p:nvSpPr>
            <p:cNvPr id="150" name="Freeform 149"/>
            <p:cNvSpPr/>
            <p:nvPr/>
          </p:nvSpPr>
          <p:spPr>
            <a:xfrm>
              <a:off x="3525748" y="2136168"/>
              <a:ext cx="1884452" cy="302232"/>
            </a:xfrm>
            <a:custGeom>
              <a:avLst/>
              <a:gdLst>
                <a:gd name="connsiteX0" fmla="*/ 0 w 1582221"/>
                <a:gd name="connsiteY0" fmla="*/ 172949 h 224320"/>
                <a:gd name="connsiteX1" fmla="*/ 852755 w 1582221"/>
                <a:gd name="connsiteY1" fmla="*/ 8562 h 224320"/>
                <a:gd name="connsiteX2" fmla="*/ 1582221 w 1582221"/>
                <a:gd name="connsiteY2" fmla="*/ 224320 h 224320"/>
              </a:gdLst>
              <a:ahLst/>
              <a:cxnLst>
                <a:cxn ang="0">
                  <a:pos x="connsiteX0" y="connsiteY0"/>
                </a:cxn>
                <a:cxn ang="0">
                  <a:pos x="connsiteX1" y="connsiteY1"/>
                </a:cxn>
                <a:cxn ang="0">
                  <a:pos x="connsiteX2" y="connsiteY2"/>
                </a:cxn>
              </a:cxnLst>
              <a:rect l="l" t="t" r="r" b="b"/>
              <a:pathLst>
                <a:path w="1582221" h="224320">
                  <a:moveTo>
                    <a:pt x="0" y="172949"/>
                  </a:moveTo>
                  <a:cubicBezTo>
                    <a:pt x="294526" y="86474"/>
                    <a:pt x="589052" y="0"/>
                    <a:pt x="852755" y="8562"/>
                  </a:cubicBezTo>
                  <a:cubicBezTo>
                    <a:pt x="1116458" y="17124"/>
                    <a:pt x="1349339" y="120722"/>
                    <a:pt x="1582221" y="224320"/>
                  </a:cubicBezTo>
                </a:path>
              </a:pathLst>
            </a:custGeom>
            <a:noFill/>
            <a:ln w="19050" cap="flat" cmpd="sng">
              <a:solidFill>
                <a:schemeClr val="tx1"/>
              </a:solidFill>
              <a:prstDash val="solid"/>
              <a:round/>
              <a:headEnd type="none" w="lg" len="lg"/>
              <a:tailEnd type="stealth" w="lg" len="lg"/>
            </a:ln>
            <a:effectLst/>
          </p:spPr>
          <p:txBody>
            <a:bodyPr wrap="none" anchor="ctr">
              <a:noAutofit/>
            </a:bodyPr>
            <a:lstStyle/>
            <a:p>
              <a:pPr algn="ctr"/>
              <a:endParaRPr lang="en-US">
                <a:latin typeface="Arial" charset="0"/>
              </a:endParaRPr>
            </a:p>
          </p:txBody>
        </p:sp>
        <p:sp useBgFill="1">
          <p:nvSpPr>
            <p:cNvPr id="149" name="Text Box 25"/>
            <p:cNvSpPr txBox="1">
              <a:spLocks noChangeArrowheads="1"/>
            </p:cNvSpPr>
            <p:nvPr/>
          </p:nvSpPr>
          <p:spPr bwMode="auto">
            <a:xfrm>
              <a:off x="3759849" y="1560863"/>
              <a:ext cx="1619036" cy="738664"/>
            </a:xfrm>
            <a:prstGeom prst="rect">
              <a:avLst/>
            </a:prstGeom>
            <a:ln w="19050" algn="ctr">
              <a:noFill/>
              <a:miter lim="800000"/>
              <a:headEnd/>
              <a:tailEnd type="none" w="lg" len="lg"/>
            </a:ln>
            <a:effectLst/>
          </p:spPr>
          <p:txBody>
            <a:bodyPr wrap="square">
              <a:spAutoFit/>
            </a:bodyPr>
            <a:lstStyle/>
            <a:p>
              <a:pPr algn="ctr"/>
              <a:r>
                <a:rPr lang="en-US" sz="1400" i="1" dirty="0" smtClean="0">
                  <a:latin typeface="Calibri" pitchFamily="34" charset="0"/>
                </a:rPr>
                <a:t>5) Check policy for user, application X, and application Y</a:t>
              </a:r>
              <a:endParaRPr lang="en-US" sz="1400" i="1" dirty="0">
                <a:latin typeface="Calibri" pitchFamily="34" charset="0"/>
              </a:endParaRPr>
            </a:p>
          </p:txBody>
        </p:sp>
        <p:grpSp>
          <p:nvGrpSpPr>
            <p:cNvPr id="9" name="Group 109"/>
            <p:cNvGrpSpPr/>
            <p:nvPr/>
          </p:nvGrpSpPr>
          <p:grpSpPr>
            <a:xfrm>
              <a:off x="5410200" y="2296480"/>
              <a:ext cx="457200" cy="304800"/>
              <a:chOff x="5562600" y="2525080"/>
              <a:chExt cx="457200" cy="304800"/>
            </a:xfrm>
          </p:grpSpPr>
          <p:sp>
            <p:nvSpPr>
              <p:cNvPr id="148" name="Flowchart: Punched Tape 147"/>
              <p:cNvSpPr/>
              <p:nvPr/>
            </p:nvSpPr>
            <p:spPr>
              <a:xfrm flipH="1">
                <a:off x="5562600" y="2525080"/>
                <a:ext cx="457200" cy="304800"/>
              </a:xfrm>
              <a:prstGeom prst="flowChartPunchedTape">
                <a:avLst/>
              </a:prstGeom>
              <a:ln>
                <a:headEnd type="none" w="lg" len="lg"/>
                <a:tailEnd type="stealth" w="lg" len="lg"/>
              </a:ln>
            </p:spPr>
            <p:style>
              <a:lnRef idx="0">
                <a:schemeClr val="accent6"/>
              </a:lnRef>
              <a:fillRef idx="3">
                <a:schemeClr val="accent6"/>
              </a:fillRef>
              <a:effectRef idx="3">
                <a:schemeClr val="accent6"/>
              </a:effectRef>
              <a:fontRef idx="minor">
                <a:schemeClr val="lt1"/>
              </a:fontRef>
            </p:style>
            <p:txBody>
              <a:bodyPr wrap="none" rtlCol="0" anchor="ctr">
                <a:noAutofit/>
              </a:bodyPr>
              <a:lstStyle/>
              <a:p>
                <a:pPr algn="ctr"/>
                <a:endParaRPr lang="en-US">
                  <a:latin typeface="Arial" charset="0"/>
                </a:endParaRPr>
              </a:p>
            </p:txBody>
          </p:sp>
          <p:cxnSp>
            <p:nvCxnSpPr>
              <p:cNvPr id="152" name="Straight Connector 151"/>
              <p:cNvCxnSpPr/>
              <p:nvPr/>
            </p:nvCxnSpPr>
            <p:spPr>
              <a:xfrm>
                <a:off x="5593914" y="2604016"/>
                <a:ext cx="161795" cy="41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a:off x="5593914" y="2653076"/>
                <a:ext cx="161795" cy="41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8" name="Straight Connector 157"/>
              <p:cNvCxnSpPr/>
              <p:nvPr/>
            </p:nvCxnSpPr>
            <p:spPr>
              <a:xfrm>
                <a:off x="5593914" y="2702136"/>
                <a:ext cx="161795" cy="41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9" name="Straight Connector 158"/>
              <p:cNvCxnSpPr/>
              <p:nvPr/>
            </p:nvCxnSpPr>
            <p:spPr>
              <a:xfrm>
                <a:off x="5819382" y="2634287"/>
                <a:ext cx="161795" cy="41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p:nvCxnSpPr>
            <p:spPr>
              <a:xfrm>
                <a:off x="5819382" y="2683347"/>
                <a:ext cx="161795" cy="41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1" name="Straight Connector 160"/>
              <p:cNvCxnSpPr/>
              <p:nvPr/>
            </p:nvCxnSpPr>
            <p:spPr>
              <a:xfrm>
                <a:off x="5819382" y="2732407"/>
                <a:ext cx="161795" cy="41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164" name="Text Box 15"/>
          <p:cNvSpPr txBox="1">
            <a:spLocks noChangeArrowheads="1"/>
          </p:cNvSpPr>
          <p:nvPr/>
        </p:nvSpPr>
        <p:spPr bwMode="auto">
          <a:xfrm>
            <a:off x="6705600" y="5029200"/>
            <a:ext cx="1981200" cy="369332"/>
          </a:xfrm>
          <a:prstGeom prst="rect">
            <a:avLst/>
          </a:prstGeom>
          <a:noFill/>
          <a:ln w="19050" algn="ctr">
            <a:noFill/>
            <a:miter lim="800000"/>
            <a:headEnd/>
            <a:tailEnd type="none" w="lg" len="lg"/>
          </a:ln>
          <a:effectLst/>
        </p:spPr>
        <p:txBody>
          <a:bodyPr wrap="square">
            <a:spAutoFit/>
          </a:bodyPr>
          <a:lstStyle/>
          <a:p>
            <a:pPr algn="ctr"/>
            <a:r>
              <a:rPr lang="en-US" sz="1800" b="1" dirty="0" smtClean="0">
                <a:latin typeface="Calibri" pitchFamily="34" charset="0"/>
              </a:rPr>
              <a:t>Application Y</a:t>
            </a:r>
          </a:p>
        </p:txBody>
      </p:sp>
      <p:sp>
        <p:nvSpPr>
          <p:cNvPr id="116" name="Text Box 33"/>
          <p:cNvSpPr txBox="1">
            <a:spLocks noChangeArrowheads="1"/>
          </p:cNvSpPr>
          <p:nvPr/>
        </p:nvSpPr>
        <p:spPr bwMode="auto">
          <a:xfrm>
            <a:off x="7010400" y="5562600"/>
            <a:ext cx="1371600" cy="369332"/>
          </a:xfrm>
          <a:prstGeom prst="rect">
            <a:avLst/>
          </a:prstGeom>
          <a:ln>
            <a:headEnd/>
            <a:tailEnd type="none" w="lg" len="lg"/>
          </a:ln>
        </p:spPr>
        <p:style>
          <a:lnRef idx="0">
            <a:schemeClr val="accent2"/>
          </a:lnRef>
          <a:fillRef idx="3">
            <a:schemeClr val="accent2"/>
          </a:fillRef>
          <a:effectRef idx="3">
            <a:schemeClr val="accent2"/>
          </a:effectRef>
          <a:fontRef idx="minor">
            <a:schemeClr val="lt1"/>
          </a:fontRef>
        </p:style>
        <p:txBody>
          <a:bodyPr wrap="square">
            <a:spAutoFit/>
          </a:bodyPr>
          <a:lstStyle/>
          <a:p>
            <a:pPr algn="ctr"/>
            <a:r>
              <a:rPr lang="en-US" sz="1800" b="1" dirty="0" smtClean="0">
                <a:latin typeface="Calibri" pitchFamily="34" charset="0"/>
              </a:rPr>
              <a:t>WIF</a:t>
            </a:r>
            <a:endParaRPr lang="en-US" sz="1800" b="1" dirty="0">
              <a:latin typeface="Calibri" pitchFamily="34" charset="0"/>
            </a:endParaRPr>
          </a:p>
        </p:txBody>
      </p:sp>
      <p:grpSp>
        <p:nvGrpSpPr>
          <p:cNvPr id="73" name="Group 72"/>
          <p:cNvGrpSpPr/>
          <p:nvPr/>
        </p:nvGrpSpPr>
        <p:grpSpPr>
          <a:xfrm>
            <a:off x="990600" y="2590801"/>
            <a:ext cx="1905000" cy="2209800"/>
            <a:chOff x="990600" y="2590801"/>
            <a:chExt cx="1905000" cy="2209800"/>
          </a:xfrm>
        </p:grpSpPr>
        <p:sp>
          <p:nvSpPr>
            <p:cNvPr id="142" name="Freeform 141"/>
            <p:cNvSpPr/>
            <p:nvPr/>
          </p:nvSpPr>
          <p:spPr>
            <a:xfrm>
              <a:off x="1371600" y="2590801"/>
              <a:ext cx="1524000" cy="2209800"/>
            </a:xfrm>
            <a:custGeom>
              <a:avLst/>
              <a:gdLst>
                <a:gd name="connsiteX0" fmla="*/ 1613647 w 1613647"/>
                <a:gd name="connsiteY0" fmla="*/ 0 h 2268071"/>
                <a:gd name="connsiteX1" fmla="*/ 708212 w 1613647"/>
                <a:gd name="connsiteY1" fmla="*/ 878541 h 2268071"/>
                <a:gd name="connsiteX2" fmla="*/ 0 w 1613647"/>
                <a:gd name="connsiteY2" fmla="*/ 2268071 h 2268071"/>
              </a:gdLst>
              <a:ahLst/>
              <a:cxnLst>
                <a:cxn ang="0">
                  <a:pos x="connsiteX0" y="connsiteY0"/>
                </a:cxn>
                <a:cxn ang="0">
                  <a:pos x="connsiteX1" y="connsiteY1"/>
                </a:cxn>
                <a:cxn ang="0">
                  <a:pos x="connsiteX2" y="connsiteY2"/>
                </a:cxn>
              </a:cxnLst>
              <a:rect l="l" t="t" r="r" b="b"/>
              <a:pathLst>
                <a:path w="1613647" h="2268071">
                  <a:moveTo>
                    <a:pt x="1613647" y="0"/>
                  </a:moveTo>
                  <a:cubicBezTo>
                    <a:pt x="1295400" y="250264"/>
                    <a:pt x="977153" y="500529"/>
                    <a:pt x="708212" y="878541"/>
                  </a:cubicBezTo>
                  <a:cubicBezTo>
                    <a:pt x="439271" y="1256553"/>
                    <a:pt x="219635" y="1762312"/>
                    <a:pt x="0" y="2268071"/>
                  </a:cubicBezTo>
                </a:path>
              </a:pathLst>
            </a:custGeom>
            <a:noFill/>
            <a:ln w="19050" cap="flat" cmpd="sng">
              <a:solidFill>
                <a:schemeClr val="tx1"/>
              </a:solidFill>
              <a:prstDash val="solid"/>
              <a:round/>
              <a:headEnd type="none" w="lg" len="lg"/>
              <a:tailEnd type="stealth" w="lg" len="lg"/>
            </a:ln>
            <a:effectLst/>
          </p:spPr>
          <p:txBody>
            <a:bodyPr wrap="none" anchor="ctr">
              <a:noAutofit/>
            </a:bodyPr>
            <a:lstStyle/>
            <a:p>
              <a:pPr algn="ctr"/>
              <a:endParaRPr lang="en-US">
                <a:latin typeface="Arial" charset="0"/>
              </a:endParaRPr>
            </a:p>
          </p:txBody>
        </p:sp>
        <p:sp useBgFill="1">
          <p:nvSpPr>
            <p:cNvPr id="115" name="Text Box 25"/>
            <p:cNvSpPr txBox="1">
              <a:spLocks noChangeArrowheads="1"/>
            </p:cNvSpPr>
            <p:nvPr/>
          </p:nvSpPr>
          <p:spPr bwMode="auto">
            <a:xfrm>
              <a:off x="990600" y="3886200"/>
              <a:ext cx="1143000" cy="738664"/>
            </a:xfrm>
            <a:prstGeom prst="rect">
              <a:avLst/>
            </a:prstGeom>
            <a:ln w="19050" algn="ctr">
              <a:noFill/>
              <a:miter lim="800000"/>
              <a:headEnd/>
              <a:tailEnd type="none" w="lg" len="lg"/>
            </a:ln>
            <a:effectLst/>
          </p:spPr>
          <p:txBody>
            <a:bodyPr wrap="square">
              <a:spAutoFit/>
            </a:bodyPr>
            <a:lstStyle/>
            <a:p>
              <a:pPr algn="ctr"/>
              <a:r>
                <a:rPr lang="en-US" sz="1400" i="1" dirty="0" smtClean="0">
                  <a:latin typeface="Calibri" pitchFamily="34" charset="0"/>
                </a:rPr>
                <a:t>1) Get token for application X</a:t>
              </a:r>
              <a:endParaRPr lang="en-US" sz="1400" i="1" dirty="0">
                <a:latin typeface="Calibri" pitchFamily="34" charset="0"/>
              </a:endParaRPr>
            </a:p>
          </p:txBody>
        </p:sp>
        <p:sp>
          <p:nvSpPr>
            <p:cNvPr id="99" name="Text Box 30"/>
            <p:cNvSpPr txBox="1">
              <a:spLocks noChangeArrowheads="1"/>
            </p:cNvSpPr>
            <p:nvPr/>
          </p:nvSpPr>
          <p:spPr bwMode="auto">
            <a:xfrm>
              <a:off x="1447800" y="2971800"/>
              <a:ext cx="1066800" cy="646331"/>
            </a:xfrm>
            <a:prstGeom prst="rect">
              <a:avLst/>
            </a:prstGeom>
            <a:ln>
              <a:headEnd/>
              <a:tailEnd type="none" w="lg" len="lg"/>
            </a:ln>
          </p:spPr>
          <p:style>
            <a:lnRef idx="0">
              <a:schemeClr val="accent3"/>
            </a:lnRef>
            <a:fillRef idx="3">
              <a:schemeClr val="accent3"/>
            </a:fillRef>
            <a:effectRef idx="3">
              <a:schemeClr val="accent3"/>
            </a:effectRef>
            <a:fontRef idx="minor">
              <a:schemeClr val="lt1"/>
            </a:fontRef>
          </p:style>
          <p:txBody>
            <a:bodyPr wrap="square">
              <a:spAutoFit/>
            </a:bodyPr>
            <a:lstStyle/>
            <a:p>
              <a:pPr algn="ctr"/>
              <a:r>
                <a:rPr lang="en-US" sz="1800" b="1" dirty="0" smtClean="0">
                  <a:latin typeface="Calibri" pitchFamily="34" charset="0"/>
                </a:rPr>
                <a:t>Token for X</a:t>
              </a:r>
              <a:endParaRPr lang="en-US" sz="1800" b="1" dirty="0">
                <a:latin typeface="Calibri" pitchFamily="34" charset="0"/>
              </a:endParaRPr>
            </a:p>
          </p:txBody>
        </p:sp>
      </p:grpSp>
      <p:grpSp>
        <p:nvGrpSpPr>
          <p:cNvPr id="80" name="Group 79"/>
          <p:cNvGrpSpPr/>
          <p:nvPr/>
        </p:nvGrpSpPr>
        <p:grpSpPr>
          <a:xfrm>
            <a:off x="2590800" y="2668712"/>
            <a:ext cx="1335640" cy="2291137"/>
            <a:chOff x="2590800" y="2668712"/>
            <a:chExt cx="1335640" cy="2291137"/>
          </a:xfrm>
        </p:grpSpPr>
        <p:sp>
          <p:nvSpPr>
            <p:cNvPr id="147" name="Freeform 146"/>
            <p:cNvSpPr/>
            <p:nvPr/>
          </p:nvSpPr>
          <p:spPr>
            <a:xfrm>
              <a:off x="3039439" y="2668712"/>
              <a:ext cx="887001" cy="2291137"/>
            </a:xfrm>
            <a:custGeom>
              <a:avLst/>
              <a:gdLst>
                <a:gd name="connsiteX0" fmla="*/ 887001 w 887001"/>
                <a:gd name="connsiteY0" fmla="*/ 2291137 h 2291137"/>
                <a:gd name="connsiteX1" fmla="*/ 126714 w 887001"/>
                <a:gd name="connsiteY1" fmla="*/ 1510301 h 2291137"/>
                <a:gd name="connsiteX2" fmla="*/ 126714 w 887001"/>
                <a:gd name="connsiteY2" fmla="*/ 0 h 2291137"/>
              </a:gdLst>
              <a:ahLst/>
              <a:cxnLst>
                <a:cxn ang="0">
                  <a:pos x="connsiteX0" y="connsiteY0"/>
                </a:cxn>
                <a:cxn ang="0">
                  <a:pos x="connsiteX1" y="connsiteY1"/>
                </a:cxn>
                <a:cxn ang="0">
                  <a:pos x="connsiteX2" y="connsiteY2"/>
                </a:cxn>
              </a:cxnLst>
              <a:rect l="l" t="t" r="r" b="b"/>
              <a:pathLst>
                <a:path w="887001" h="2291137">
                  <a:moveTo>
                    <a:pt x="887001" y="2291137"/>
                  </a:moveTo>
                  <a:cubicBezTo>
                    <a:pt x="570214" y="2091647"/>
                    <a:pt x="253428" y="1892157"/>
                    <a:pt x="126714" y="1510301"/>
                  </a:cubicBezTo>
                  <a:cubicBezTo>
                    <a:pt x="0" y="1128445"/>
                    <a:pt x="63357" y="564222"/>
                    <a:pt x="126714" y="0"/>
                  </a:cubicBezTo>
                </a:path>
              </a:pathLst>
            </a:custGeom>
            <a:noFill/>
            <a:ln w="19050" cap="flat" cmpd="sng">
              <a:solidFill>
                <a:schemeClr val="tx1"/>
              </a:solidFill>
              <a:prstDash val="solid"/>
              <a:round/>
              <a:headEnd type="none" w="lg" len="lg"/>
              <a:tailEnd type="stealth" w="lg" len="lg"/>
            </a:ln>
            <a:effectLst/>
          </p:spPr>
          <p:txBody>
            <a:bodyPr wrap="none" anchor="ctr">
              <a:noAutofit/>
            </a:bodyPr>
            <a:lstStyle/>
            <a:p>
              <a:pPr algn="ctr"/>
              <a:endParaRPr lang="en-US">
                <a:latin typeface="Arial" charset="0"/>
              </a:endParaRPr>
            </a:p>
          </p:txBody>
        </p:sp>
        <p:sp useBgFill="1">
          <p:nvSpPr>
            <p:cNvPr id="95" name="Text Box 25"/>
            <p:cNvSpPr txBox="1">
              <a:spLocks noChangeArrowheads="1"/>
            </p:cNvSpPr>
            <p:nvPr/>
          </p:nvSpPr>
          <p:spPr bwMode="auto">
            <a:xfrm>
              <a:off x="2590800" y="3886200"/>
              <a:ext cx="1143000" cy="738664"/>
            </a:xfrm>
            <a:prstGeom prst="rect">
              <a:avLst/>
            </a:prstGeom>
            <a:ln w="19050" algn="ctr">
              <a:noFill/>
              <a:miter lim="800000"/>
              <a:headEnd/>
              <a:tailEnd type="none" w="lg" len="lg"/>
            </a:ln>
            <a:effectLst/>
          </p:spPr>
          <p:txBody>
            <a:bodyPr wrap="square">
              <a:spAutoFit/>
            </a:bodyPr>
            <a:lstStyle/>
            <a:p>
              <a:pPr algn="ctr"/>
              <a:r>
                <a:rPr lang="en-US" sz="1400" i="1" dirty="0" smtClean="0">
                  <a:latin typeface="Calibri" pitchFamily="34" charset="0"/>
                </a:rPr>
                <a:t>4) Request token for application Y</a:t>
              </a:r>
              <a:endParaRPr lang="en-US" sz="1400" i="1" dirty="0">
                <a:latin typeface="Calibri" pitchFamily="34" charset="0"/>
              </a:endParaRPr>
            </a:p>
          </p:txBody>
        </p:sp>
        <p:sp>
          <p:nvSpPr>
            <p:cNvPr id="107" name="Text Box 30"/>
            <p:cNvSpPr txBox="1">
              <a:spLocks noChangeArrowheads="1"/>
            </p:cNvSpPr>
            <p:nvPr/>
          </p:nvSpPr>
          <p:spPr bwMode="auto">
            <a:xfrm>
              <a:off x="2667000" y="2971800"/>
              <a:ext cx="1066800" cy="646331"/>
            </a:xfrm>
            <a:prstGeom prst="rect">
              <a:avLst/>
            </a:prstGeom>
            <a:ln>
              <a:headEnd/>
              <a:tailEnd type="none" w="lg" len="lg"/>
            </a:ln>
          </p:spPr>
          <p:style>
            <a:lnRef idx="0">
              <a:schemeClr val="accent3"/>
            </a:lnRef>
            <a:fillRef idx="3">
              <a:schemeClr val="accent3"/>
            </a:fillRef>
            <a:effectRef idx="3">
              <a:schemeClr val="accent3"/>
            </a:effectRef>
            <a:fontRef idx="minor">
              <a:schemeClr val="lt1"/>
            </a:fontRef>
          </p:style>
          <p:txBody>
            <a:bodyPr wrap="square">
              <a:spAutoFit/>
            </a:bodyPr>
            <a:lstStyle/>
            <a:p>
              <a:pPr algn="ctr"/>
              <a:r>
                <a:rPr lang="en-US" sz="1800" b="1" dirty="0" smtClean="0">
                  <a:latin typeface="Calibri" pitchFamily="34" charset="0"/>
                </a:rPr>
                <a:t>Token for X</a:t>
              </a:r>
              <a:endParaRPr lang="en-US" sz="1800" b="1" dirty="0">
                <a:latin typeface="Calibri" pitchFamily="34" charset="0"/>
              </a:endParaRPr>
            </a:p>
          </p:txBody>
        </p:sp>
      </p:grpSp>
      <p:grpSp>
        <p:nvGrpSpPr>
          <p:cNvPr id="97" name="Group 96"/>
          <p:cNvGrpSpPr/>
          <p:nvPr/>
        </p:nvGrpSpPr>
        <p:grpSpPr>
          <a:xfrm>
            <a:off x="3464103" y="2514600"/>
            <a:ext cx="1869897" cy="2352782"/>
            <a:chOff x="3464103" y="2514600"/>
            <a:chExt cx="1869897" cy="2352782"/>
          </a:xfrm>
        </p:grpSpPr>
        <p:sp>
          <p:nvSpPr>
            <p:cNvPr id="166" name="Freeform 165"/>
            <p:cNvSpPr/>
            <p:nvPr/>
          </p:nvSpPr>
          <p:spPr>
            <a:xfrm>
              <a:off x="3464103" y="2514600"/>
              <a:ext cx="1101048" cy="2352782"/>
            </a:xfrm>
            <a:custGeom>
              <a:avLst/>
              <a:gdLst>
                <a:gd name="connsiteX0" fmla="*/ 0 w 1101048"/>
                <a:gd name="connsiteY0" fmla="*/ 10274 h 2352782"/>
                <a:gd name="connsiteX1" fmla="*/ 934949 w 1101048"/>
                <a:gd name="connsiteY1" fmla="*/ 390418 h 2352782"/>
                <a:gd name="connsiteX2" fmla="*/ 996594 w 1101048"/>
                <a:gd name="connsiteY2" fmla="*/ 2352782 h 2352782"/>
              </a:gdLst>
              <a:ahLst/>
              <a:cxnLst>
                <a:cxn ang="0">
                  <a:pos x="connsiteX0" y="connsiteY0"/>
                </a:cxn>
                <a:cxn ang="0">
                  <a:pos x="connsiteX1" y="connsiteY1"/>
                </a:cxn>
                <a:cxn ang="0">
                  <a:pos x="connsiteX2" y="connsiteY2"/>
                </a:cxn>
              </a:cxnLst>
              <a:rect l="l" t="t" r="r" b="b"/>
              <a:pathLst>
                <a:path w="1101048" h="2352782">
                  <a:moveTo>
                    <a:pt x="0" y="10274"/>
                  </a:moveTo>
                  <a:cubicBezTo>
                    <a:pt x="384425" y="5137"/>
                    <a:pt x="768850" y="0"/>
                    <a:pt x="934949" y="390418"/>
                  </a:cubicBezTo>
                  <a:cubicBezTo>
                    <a:pt x="1101048" y="780836"/>
                    <a:pt x="1048821" y="1566809"/>
                    <a:pt x="996594" y="2352782"/>
                  </a:cubicBezTo>
                </a:path>
              </a:pathLst>
            </a:custGeom>
            <a:noFill/>
            <a:ln w="19050" cap="flat" cmpd="sng">
              <a:solidFill>
                <a:schemeClr val="tx1"/>
              </a:solidFill>
              <a:prstDash val="solid"/>
              <a:round/>
              <a:headEnd type="none" w="lg" len="lg"/>
              <a:tailEnd type="stealth" w="lg" len="lg"/>
            </a:ln>
            <a:effectLst/>
          </p:spPr>
          <p:txBody>
            <a:bodyPr wrap="none" anchor="ctr">
              <a:noAutofit/>
            </a:bodyPr>
            <a:lstStyle/>
            <a:p>
              <a:pPr algn="ctr"/>
              <a:endParaRPr lang="en-US">
                <a:latin typeface="Arial" charset="0"/>
              </a:endParaRPr>
            </a:p>
          </p:txBody>
        </p:sp>
        <p:sp useBgFill="1">
          <p:nvSpPr>
            <p:cNvPr id="98" name="Text Box 25"/>
            <p:cNvSpPr txBox="1">
              <a:spLocks noChangeArrowheads="1"/>
            </p:cNvSpPr>
            <p:nvPr/>
          </p:nvSpPr>
          <p:spPr bwMode="auto">
            <a:xfrm>
              <a:off x="3733800" y="3886200"/>
              <a:ext cx="1600200" cy="738664"/>
            </a:xfrm>
            <a:prstGeom prst="rect">
              <a:avLst/>
            </a:prstGeom>
            <a:ln w="19050" algn="ctr">
              <a:noFill/>
              <a:miter lim="800000"/>
              <a:headEnd/>
              <a:tailEnd type="none" w="lg" len="lg"/>
            </a:ln>
            <a:effectLst/>
          </p:spPr>
          <p:txBody>
            <a:bodyPr wrap="square">
              <a:spAutoFit/>
            </a:bodyPr>
            <a:lstStyle/>
            <a:p>
              <a:pPr algn="ctr"/>
              <a:r>
                <a:rPr lang="en-US" sz="1400" i="1" dirty="0" smtClean="0">
                  <a:latin typeface="Calibri" pitchFamily="34" charset="0"/>
                </a:rPr>
                <a:t>6) If policy allows, issue token for application Y</a:t>
              </a:r>
              <a:endParaRPr lang="en-US" sz="1400" i="1" dirty="0">
                <a:latin typeface="Calibri" pitchFamily="34" charset="0"/>
              </a:endParaRPr>
            </a:p>
          </p:txBody>
        </p:sp>
        <p:sp>
          <p:nvSpPr>
            <p:cNvPr id="110" name="Text Box 30"/>
            <p:cNvSpPr txBox="1">
              <a:spLocks noChangeArrowheads="1"/>
            </p:cNvSpPr>
            <p:nvPr/>
          </p:nvSpPr>
          <p:spPr bwMode="auto">
            <a:xfrm>
              <a:off x="3886200" y="2971800"/>
              <a:ext cx="1066800" cy="646331"/>
            </a:xfrm>
            <a:prstGeom prst="rect">
              <a:avLst/>
            </a:prstGeom>
            <a:ln>
              <a:headEnd/>
              <a:tailEnd type="none" w="lg" len="lg"/>
            </a:ln>
          </p:spPr>
          <p:style>
            <a:lnRef idx="0">
              <a:schemeClr val="accent3"/>
            </a:lnRef>
            <a:fillRef idx="3">
              <a:schemeClr val="accent3"/>
            </a:fillRef>
            <a:effectRef idx="3">
              <a:schemeClr val="accent3"/>
            </a:effectRef>
            <a:fontRef idx="minor">
              <a:schemeClr val="lt1"/>
            </a:fontRef>
          </p:style>
          <p:txBody>
            <a:bodyPr wrap="square">
              <a:spAutoFit/>
            </a:bodyPr>
            <a:lstStyle/>
            <a:p>
              <a:pPr algn="ctr"/>
              <a:r>
                <a:rPr lang="en-US" sz="1800" b="1" dirty="0" smtClean="0">
                  <a:latin typeface="Calibri" pitchFamily="34" charset="0"/>
                </a:rPr>
                <a:t>Token for Y</a:t>
              </a:r>
              <a:endParaRPr lang="en-US" sz="1800" b="1" dirty="0">
                <a:latin typeface="Calibri" pitchFamily="34" charset="0"/>
              </a:endParaRPr>
            </a:p>
          </p:txBody>
        </p:sp>
      </p:grpSp>
      <p:grpSp>
        <p:nvGrpSpPr>
          <p:cNvPr id="100" name="Group 99"/>
          <p:cNvGrpSpPr/>
          <p:nvPr/>
        </p:nvGrpSpPr>
        <p:grpSpPr>
          <a:xfrm>
            <a:off x="5118242" y="4419600"/>
            <a:ext cx="1869897" cy="1249166"/>
            <a:chOff x="5118242" y="4419600"/>
            <a:chExt cx="1869897" cy="1249166"/>
          </a:xfrm>
        </p:grpSpPr>
        <p:sp>
          <p:nvSpPr>
            <p:cNvPr id="146" name="Freeform 145"/>
            <p:cNvSpPr/>
            <p:nvPr/>
          </p:nvSpPr>
          <p:spPr>
            <a:xfrm>
              <a:off x="5118242" y="4894780"/>
              <a:ext cx="1869897" cy="773986"/>
            </a:xfrm>
            <a:custGeom>
              <a:avLst/>
              <a:gdLst>
                <a:gd name="connsiteX0" fmla="*/ 0 w 1859622"/>
                <a:gd name="connsiteY0" fmla="*/ 280827 h 732890"/>
                <a:gd name="connsiteX1" fmla="*/ 965770 w 1859622"/>
                <a:gd name="connsiteY1" fmla="*/ 75344 h 732890"/>
                <a:gd name="connsiteX2" fmla="*/ 1859622 w 1859622"/>
                <a:gd name="connsiteY2" fmla="*/ 732890 h 732890"/>
              </a:gdLst>
              <a:ahLst/>
              <a:cxnLst>
                <a:cxn ang="0">
                  <a:pos x="connsiteX0" y="connsiteY0"/>
                </a:cxn>
                <a:cxn ang="0">
                  <a:pos x="connsiteX1" y="connsiteY1"/>
                </a:cxn>
                <a:cxn ang="0">
                  <a:pos x="connsiteX2" y="connsiteY2"/>
                </a:cxn>
              </a:cxnLst>
              <a:rect l="l" t="t" r="r" b="b"/>
              <a:pathLst>
                <a:path w="1859622" h="732890">
                  <a:moveTo>
                    <a:pt x="0" y="280827"/>
                  </a:moveTo>
                  <a:cubicBezTo>
                    <a:pt x="327916" y="140413"/>
                    <a:pt x="655833" y="0"/>
                    <a:pt x="965770" y="75344"/>
                  </a:cubicBezTo>
                  <a:cubicBezTo>
                    <a:pt x="1275707" y="150688"/>
                    <a:pt x="1567664" y="441789"/>
                    <a:pt x="1859622" y="732890"/>
                  </a:cubicBezTo>
                </a:path>
              </a:pathLst>
            </a:custGeom>
            <a:noFill/>
            <a:ln w="19050" cap="flat" cmpd="sng">
              <a:solidFill>
                <a:schemeClr val="tx1"/>
              </a:solidFill>
              <a:prstDash val="solid"/>
              <a:round/>
              <a:headEnd type="none" w="lg" len="lg"/>
              <a:tailEnd type="stealth" w="lg" len="lg"/>
            </a:ln>
            <a:effectLst/>
          </p:spPr>
          <p:txBody>
            <a:bodyPr wrap="none" anchor="ctr">
              <a:noAutofit/>
            </a:bodyPr>
            <a:lstStyle/>
            <a:p>
              <a:pPr algn="ctr"/>
              <a:endParaRPr lang="en-US">
                <a:latin typeface="Arial" charset="0"/>
              </a:endParaRPr>
            </a:p>
          </p:txBody>
        </p:sp>
        <p:sp useBgFill="1">
          <p:nvSpPr>
            <p:cNvPr id="127" name="Text Box 25"/>
            <p:cNvSpPr txBox="1">
              <a:spLocks noChangeArrowheads="1"/>
            </p:cNvSpPr>
            <p:nvPr/>
          </p:nvSpPr>
          <p:spPr bwMode="auto">
            <a:xfrm>
              <a:off x="5410200" y="4419600"/>
              <a:ext cx="1371600" cy="307777"/>
            </a:xfrm>
            <a:prstGeom prst="rect">
              <a:avLst/>
            </a:prstGeom>
            <a:ln w="19050" algn="ctr">
              <a:noFill/>
              <a:miter lim="800000"/>
              <a:headEnd/>
              <a:tailEnd type="none" w="lg" len="lg"/>
            </a:ln>
            <a:effectLst/>
          </p:spPr>
          <p:txBody>
            <a:bodyPr wrap="square">
              <a:spAutoFit/>
            </a:bodyPr>
            <a:lstStyle/>
            <a:p>
              <a:pPr algn="ctr"/>
              <a:r>
                <a:rPr lang="en-US" sz="1400" i="1" dirty="0" smtClean="0">
                  <a:latin typeface="Calibri" pitchFamily="34" charset="0"/>
                </a:rPr>
                <a:t>7) Submit token</a:t>
              </a:r>
              <a:endParaRPr lang="en-US" sz="1400" i="1" dirty="0">
                <a:latin typeface="Calibri" pitchFamily="34" charset="0"/>
              </a:endParaRPr>
            </a:p>
          </p:txBody>
        </p:sp>
        <p:sp>
          <p:nvSpPr>
            <p:cNvPr id="112" name="Text Box 30"/>
            <p:cNvSpPr txBox="1">
              <a:spLocks noChangeArrowheads="1"/>
            </p:cNvSpPr>
            <p:nvPr/>
          </p:nvSpPr>
          <p:spPr bwMode="auto">
            <a:xfrm>
              <a:off x="5562600" y="4800600"/>
              <a:ext cx="1066800" cy="646331"/>
            </a:xfrm>
            <a:prstGeom prst="rect">
              <a:avLst/>
            </a:prstGeom>
            <a:ln>
              <a:headEnd/>
              <a:tailEnd type="none" w="lg" len="lg"/>
            </a:ln>
          </p:spPr>
          <p:style>
            <a:lnRef idx="0">
              <a:schemeClr val="accent3"/>
            </a:lnRef>
            <a:fillRef idx="3">
              <a:schemeClr val="accent3"/>
            </a:fillRef>
            <a:effectRef idx="3">
              <a:schemeClr val="accent3"/>
            </a:effectRef>
            <a:fontRef idx="minor">
              <a:schemeClr val="lt1"/>
            </a:fontRef>
          </p:style>
          <p:txBody>
            <a:bodyPr wrap="square">
              <a:spAutoFit/>
            </a:bodyPr>
            <a:lstStyle/>
            <a:p>
              <a:pPr algn="ctr"/>
              <a:r>
                <a:rPr lang="en-US" sz="1800" b="1" dirty="0" smtClean="0">
                  <a:latin typeface="Calibri" pitchFamily="34" charset="0"/>
                </a:rPr>
                <a:t>Token for Y</a:t>
              </a:r>
              <a:endParaRPr lang="en-US" sz="1800" b="1" dirty="0">
                <a:latin typeface="Calibri" pitchFamily="34" charset="0"/>
              </a:endParaRPr>
            </a:p>
          </p:txBody>
        </p:sp>
      </p:grpSp>
      <p:grpSp>
        <p:nvGrpSpPr>
          <p:cNvPr id="74" name="Group 73"/>
          <p:cNvGrpSpPr/>
          <p:nvPr/>
        </p:nvGrpSpPr>
        <p:grpSpPr>
          <a:xfrm>
            <a:off x="2149011" y="5185881"/>
            <a:ext cx="1584789" cy="1065496"/>
            <a:chOff x="2149011" y="5185881"/>
            <a:chExt cx="1584789" cy="1065496"/>
          </a:xfrm>
        </p:grpSpPr>
        <p:sp>
          <p:nvSpPr>
            <p:cNvPr id="130" name="Freeform 129"/>
            <p:cNvSpPr/>
            <p:nvPr/>
          </p:nvSpPr>
          <p:spPr>
            <a:xfrm>
              <a:off x="2149011" y="5185881"/>
              <a:ext cx="1584789" cy="681519"/>
            </a:xfrm>
            <a:custGeom>
              <a:avLst/>
              <a:gdLst>
                <a:gd name="connsiteX0" fmla="*/ 0 w 1551398"/>
                <a:gd name="connsiteY0" fmla="*/ 0 h 732890"/>
                <a:gd name="connsiteX1" fmla="*/ 349321 w 1551398"/>
                <a:gd name="connsiteY1" fmla="*/ 636998 h 732890"/>
                <a:gd name="connsiteX2" fmla="*/ 1551398 w 1551398"/>
                <a:gd name="connsiteY2" fmla="*/ 575353 h 732890"/>
              </a:gdLst>
              <a:ahLst/>
              <a:cxnLst>
                <a:cxn ang="0">
                  <a:pos x="connsiteX0" y="connsiteY0"/>
                </a:cxn>
                <a:cxn ang="0">
                  <a:pos x="connsiteX1" y="connsiteY1"/>
                </a:cxn>
                <a:cxn ang="0">
                  <a:pos x="connsiteX2" y="connsiteY2"/>
                </a:cxn>
              </a:cxnLst>
              <a:rect l="l" t="t" r="r" b="b"/>
              <a:pathLst>
                <a:path w="1551398" h="732890">
                  <a:moveTo>
                    <a:pt x="0" y="0"/>
                  </a:moveTo>
                  <a:cubicBezTo>
                    <a:pt x="45377" y="270553"/>
                    <a:pt x="90755" y="541106"/>
                    <a:pt x="349321" y="636998"/>
                  </a:cubicBezTo>
                  <a:cubicBezTo>
                    <a:pt x="607887" y="732890"/>
                    <a:pt x="1079642" y="654121"/>
                    <a:pt x="1551398" y="575353"/>
                  </a:cubicBezTo>
                </a:path>
              </a:pathLst>
            </a:custGeom>
            <a:noFill/>
            <a:ln w="19050" cap="flat" cmpd="sng">
              <a:solidFill>
                <a:schemeClr val="tx1"/>
              </a:solidFill>
              <a:prstDash val="solid"/>
              <a:round/>
              <a:headEnd type="none" w="lg" len="lg"/>
              <a:tailEnd type="stealth" w="lg" len="lg"/>
            </a:ln>
            <a:effectLst/>
          </p:spPr>
          <p:txBody>
            <a:bodyPr wrap="none" anchor="ctr">
              <a:noAutofit/>
            </a:bodyPr>
            <a:lstStyle/>
            <a:p>
              <a:pPr algn="ctr"/>
              <a:endParaRPr lang="en-US">
                <a:latin typeface="Arial" charset="0"/>
              </a:endParaRPr>
            </a:p>
          </p:txBody>
        </p:sp>
        <p:sp>
          <p:nvSpPr>
            <p:cNvPr id="78" name="Text Box 25"/>
            <p:cNvSpPr txBox="1">
              <a:spLocks noChangeArrowheads="1"/>
            </p:cNvSpPr>
            <p:nvPr/>
          </p:nvSpPr>
          <p:spPr bwMode="auto">
            <a:xfrm>
              <a:off x="2209800" y="5943600"/>
              <a:ext cx="1371600" cy="307777"/>
            </a:xfrm>
            <a:prstGeom prst="rect">
              <a:avLst/>
            </a:prstGeom>
            <a:noFill/>
            <a:ln w="19050" algn="ctr">
              <a:noFill/>
              <a:miter lim="800000"/>
              <a:headEnd/>
              <a:tailEnd type="none" w="lg" len="lg"/>
            </a:ln>
            <a:effectLst/>
          </p:spPr>
          <p:txBody>
            <a:bodyPr wrap="square">
              <a:spAutoFit/>
            </a:bodyPr>
            <a:lstStyle/>
            <a:p>
              <a:pPr algn="ctr"/>
              <a:r>
                <a:rPr lang="en-US" sz="1400" i="1" dirty="0" smtClean="0">
                  <a:latin typeface="Calibri" pitchFamily="34" charset="0"/>
                </a:rPr>
                <a:t>2) Submit token</a:t>
              </a:r>
              <a:endParaRPr lang="en-US" sz="1400" i="1" dirty="0">
                <a:latin typeface="Calibri" pitchFamily="34" charset="0"/>
              </a:endParaRPr>
            </a:p>
          </p:txBody>
        </p:sp>
        <p:sp>
          <p:nvSpPr>
            <p:cNvPr id="113" name="Text Box 30"/>
            <p:cNvSpPr txBox="1">
              <a:spLocks noChangeArrowheads="1"/>
            </p:cNvSpPr>
            <p:nvPr/>
          </p:nvSpPr>
          <p:spPr bwMode="auto">
            <a:xfrm>
              <a:off x="2362200" y="5257800"/>
              <a:ext cx="1066800" cy="646331"/>
            </a:xfrm>
            <a:prstGeom prst="rect">
              <a:avLst/>
            </a:prstGeom>
            <a:ln>
              <a:headEnd/>
              <a:tailEnd type="none" w="lg" len="lg"/>
            </a:ln>
          </p:spPr>
          <p:style>
            <a:lnRef idx="0">
              <a:schemeClr val="accent3"/>
            </a:lnRef>
            <a:fillRef idx="3">
              <a:schemeClr val="accent3"/>
            </a:fillRef>
            <a:effectRef idx="3">
              <a:schemeClr val="accent3"/>
            </a:effectRef>
            <a:fontRef idx="minor">
              <a:schemeClr val="lt1"/>
            </a:fontRef>
          </p:style>
          <p:txBody>
            <a:bodyPr wrap="square">
              <a:spAutoFit/>
            </a:bodyPr>
            <a:lstStyle/>
            <a:p>
              <a:pPr algn="ctr"/>
              <a:r>
                <a:rPr lang="en-US" sz="1800" b="1" dirty="0" smtClean="0">
                  <a:latin typeface="Calibri" pitchFamily="34" charset="0"/>
                </a:rPr>
                <a:t>Token for X</a:t>
              </a:r>
              <a:endParaRPr lang="en-US" sz="1800" b="1" dirty="0">
                <a:latin typeface="Calibri" pitchFamily="34" charset="0"/>
              </a:endParaRPr>
            </a:p>
          </p:txBody>
        </p:sp>
      </p:grpSp>
      <p:sp>
        <p:nvSpPr>
          <p:cNvPr id="114" name="Title 113"/>
          <p:cNvSpPr>
            <a:spLocks noGrp="1"/>
          </p:cNvSpPr>
          <p:nvPr>
            <p:ph type="title"/>
          </p:nvPr>
        </p:nvSpPr>
        <p:spPr/>
        <p:txBody>
          <a:bodyPr/>
          <a:lstStyle/>
          <a:p>
            <a:r>
              <a:rPr smtClean="0"/>
              <a:t>Delegation</a:t>
            </a:r>
            <a:endParaRPr lang="en-US" dirty="0"/>
          </a:p>
        </p:txBody>
      </p:sp>
      <p:sp>
        <p:nvSpPr>
          <p:cNvPr id="132" name="AutoShape 4"/>
          <p:cNvSpPr>
            <a:spLocks noChangeArrowheads="1"/>
          </p:cNvSpPr>
          <p:nvPr/>
        </p:nvSpPr>
        <p:spPr bwMode="auto">
          <a:xfrm>
            <a:off x="2743200" y="2133601"/>
            <a:ext cx="838200" cy="533400"/>
          </a:xfrm>
          <a:prstGeom prst="hexagon">
            <a:avLst>
              <a:gd name="adj" fmla="val 37500"/>
              <a:gd name="vf" fmla="val 115470"/>
            </a:avLst>
          </a:prstGeom>
          <a:ln>
            <a:headEnd/>
            <a:tailEnd type="none" w="lg" len="lg"/>
          </a:ln>
        </p:spPr>
        <p:style>
          <a:lnRef idx="0">
            <a:schemeClr val="accent2"/>
          </a:lnRef>
          <a:fillRef idx="3">
            <a:schemeClr val="accent2"/>
          </a:fillRef>
          <a:effectRef idx="3">
            <a:schemeClr val="accent2"/>
          </a:effectRef>
          <a:fontRef idx="minor">
            <a:schemeClr val="lt1"/>
          </a:fontRef>
        </p:style>
        <p:txBody>
          <a:bodyPr anchor="ctr">
            <a:noAutofit/>
          </a:bodyPr>
          <a:lstStyle/>
          <a:p>
            <a:pPr algn="ctr"/>
            <a:endParaRPr lang="en-US"/>
          </a:p>
        </p:txBody>
      </p:sp>
      <p:sp>
        <p:nvSpPr>
          <p:cNvPr id="133" name="Text Box 16"/>
          <p:cNvSpPr txBox="1">
            <a:spLocks noChangeArrowheads="1"/>
          </p:cNvSpPr>
          <p:nvPr/>
        </p:nvSpPr>
        <p:spPr bwMode="auto">
          <a:xfrm>
            <a:off x="2743200" y="2209800"/>
            <a:ext cx="838200" cy="369332"/>
          </a:xfrm>
          <a:prstGeom prst="rect">
            <a:avLst/>
          </a:prstGeom>
          <a:noFill/>
          <a:ln w="19050" algn="ctr">
            <a:noFill/>
            <a:miter lim="800000"/>
            <a:headEnd/>
            <a:tailEnd type="none" w="lg" len="lg"/>
          </a:ln>
          <a:effectLst/>
        </p:spPr>
        <p:txBody>
          <a:bodyPr wrap="square">
            <a:spAutoFit/>
          </a:bodyPr>
          <a:lstStyle/>
          <a:p>
            <a:pPr algn="ctr"/>
            <a:r>
              <a:rPr lang="en-US" sz="1800" b="1" dirty="0" smtClean="0">
                <a:latin typeface="Calibri" pitchFamily="34" charset="0"/>
              </a:rPr>
              <a:t>STS</a:t>
            </a:r>
            <a:endParaRPr lang="en-US" sz="1800" b="1" dirty="0">
              <a:latin typeface="Calibri" pitchFamily="34" charset="0"/>
            </a:endParaRPr>
          </a:p>
        </p:txBody>
      </p:sp>
      <p:sp>
        <p:nvSpPr>
          <p:cNvPr id="51" name="Oval 32"/>
          <p:cNvSpPr>
            <a:spLocks noChangeArrowheads="1"/>
          </p:cNvSpPr>
          <p:nvPr/>
        </p:nvSpPr>
        <p:spPr bwMode="auto">
          <a:xfrm>
            <a:off x="457200" y="4800600"/>
            <a:ext cx="1752600" cy="762000"/>
          </a:xfrm>
          <a:prstGeom prst="ellipse">
            <a:avLst/>
          </a:prstGeom>
          <a:ln>
            <a:headEnd/>
            <a:tailEnd type="none" w="lg" len="lg"/>
          </a:ln>
        </p:spPr>
        <p:style>
          <a:lnRef idx="0">
            <a:schemeClr val="accent6"/>
          </a:lnRef>
          <a:fillRef idx="3">
            <a:schemeClr val="accent6"/>
          </a:fillRef>
          <a:effectRef idx="3">
            <a:schemeClr val="accent6"/>
          </a:effectRef>
          <a:fontRef idx="minor">
            <a:schemeClr val="lt1"/>
          </a:fontRef>
        </p:style>
        <p:txBody>
          <a:bodyPr wrap="square" anchor="ctr">
            <a:noAutofit/>
          </a:bodyPr>
          <a:lstStyle/>
          <a:p>
            <a:pPr algn="ctr"/>
            <a:endParaRPr lang="en-US"/>
          </a:p>
        </p:txBody>
      </p:sp>
      <p:sp>
        <p:nvSpPr>
          <p:cNvPr id="52" name="Text Box 33"/>
          <p:cNvSpPr txBox="1">
            <a:spLocks noChangeArrowheads="1"/>
          </p:cNvSpPr>
          <p:nvPr/>
        </p:nvSpPr>
        <p:spPr bwMode="auto">
          <a:xfrm>
            <a:off x="609600" y="4876800"/>
            <a:ext cx="1474788" cy="646331"/>
          </a:xfrm>
          <a:prstGeom prst="rect">
            <a:avLst/>
          </a:prstGeom>
          <a:noFill/>
          <a:ln w="19050" algn="ctr">
            <a:noFill/>
            <a:miter lim="800000"/>
            <a:headEnd/>
            <a:tailEnd type="none" w="lg" len="lg"/>
          </a:ln>
          <a:effectLst/>
        </p:spPr>
        <p:txBody>
          <a:bodyPr wrap="square">
            <a:spAutoFit/>
          </a:bodyPr>
          <a:lstStyle/>
          <a:p>
            <a:pPr algn="ctr"/>
            <a:r>
              <a:rPr lang="en-US" sz="1800" b="1" dirty="0" smtClean="0">
                <a:latin typeface="Calibri" pitchFamily="34" charset="0"/>
              </a:rPr>
              <a:t>Browser or Client</a:t>
            </a:r>
            <a:endParaRPr lang="en-US" sz="1800" b="1" dirty="0">
              <a:latin typeface="Calibri" pitchFamily="34" charset="0"/>
            </a:endParaRPr>
          </a:p>
        </p:txBody>
      </p:sp>
      <p:sp>
        <p:nvSpPr>
          <p:cNvPr id="67" name="Oval 32"/>
          <p:cNvSpPr>
            <a:spLocks noChangeArrowheads="1"/>
          </p:cNvSpPr>
          <p:nvPr/>
        </p:nvSpPr>
        <p:spPr bwMode="auto">
          <a:xfrm>
            <a:off x="3657600" y="4876800"/>
            <a:ext cx="1524000" cy="685800"/>
          </a:xfrm>
          <a:prstGeom prst="ellipse">
            <a:avLst/>
          </a:prstGeom>
          <a:ln>
            <a:headEnd/>
            <a:tailEnd type="none" w="lg" len="lg"/>
          </a:ln>
        </p:spPr>
        <p:style>
          <a:lnRef idx="0">
            <a:schemeClr val="accent1"/>
          </a:lnRef>
          <a:fillRef idx="3">
            <a:schemeClr val="accent1"/>
          </a:fillRef>
          <a:effectRef idx="3">
            <a:schemeClr val="accent1"/>
          </a:effectRef>
          <a:fontRef idx="minor">
            <a:schemeClr val="lt1"/>
          </a:fontRef>
        </p:style>
        <p:txBody>
          <a:bodyPr wrap="square" anchor="ctr">
            <a:noAutofit/>
          </a:bodyPr>
          <a:lstStyle/>
          <a:p>
            <a:pPr algn="ctr"/>
            <a:endParaRPr lang="en-US"/>
          </a:p>
        </p:txBody>
      </p:sp>
      <p:sp>
        <p:nvSpPr>
          <p:cNvPr id="75" name="Text Box 15"/>
          <p:cNvSpPr txBox="1">
            <a:spLocks noChangeArrowheads="1"/>
          </p:cNvSpPr>
          <p:nvPr/>
        </p:nvSpPr>
        <p:spPr bwMode="auto">
          <a:xfrm>
            <a:off x="3657600" y="5029200"/>
            <a:ext cx="1524000" cy="369332"/>
          </a:xfrm>
          <a:prstGeom prst="rect">
            <a:avLst/>
          </a:prstGeom>
          <a:noFill/>
          <a:ln w="19050" algn="ctr">
            <a:noFill/>
            <a:miter lim="800000"/>
            <a:headEnd/>
            <a:tailEnd type="none" w="lg" len="lg"/>
          </a:ln>
          <a:effectLst/>
        </p:spPr>
        <p:txBody>
          <a:bodyPr wrap="square">
            <a:spAutoFit/>
          </a:bodyPr>
          <a:lstStyle/>
          <a:p>
            <a:pPr algn="ctr"/>
            <a:r>
              <a:rPr lang="en-US" sz="1800" b="1" dirty="0" smtClean="0">
                <a:latin typeface="Calibri" pitchFamily="34" charset="0"/>
              </a:rPr>
              <a:t>Application X</a:t>
            </a:r>
          </a:p>
        </p:txBody>
      </p:sp>
      <p:sp>
        <p:nvSpPr>
          <p:cNvPr id="118" name="Text Box 33"/>
          <p:cNvSpPr txBox="1">
            <a:spLocks noChangeArrowheads="1"/>
          </p:cNvSpPr>
          <p:nvPr/>
        </p:nvSpPr>
        <p:spPr bwMode="auto">
          <a:xfrm>
            <a:off x="3733800" y="5562600"/>
            <a:ext cx="1371600" cy="369332"/>
          </a:xfrm>
          <a:prstGeom prst="rect">
            <a:avLst/>
          </a:prstGeom>
          <a:ln>
            <a:headEnd/>
            <a:tailEnd type="none" w="lg" len="lg"/>
          </a:ln>
        </p:spPr>
        <p:style>
          <a:lnRef idx="0">
            <a:schemeClr val="accent2"/>
          </a:lnRef>
          <a:fillRef idx="3">
            <a:schemeClr val="accent2"/>
          </a:fillRef>
          <a:effectRef idx="3">
            <a:schemeClr val="accent2"/>
          </a:effectRef>
          <a:fontRef idx="minor">
            <a:schemeClr val="lt1"/>
          </a:fontRef>
        </p:style>
        <p:txBody>
          <a:bodyPr wrap="square">
            <a:spAutoFit/>
          </a:bodyPr>
          <a:lstStyle/>
          <a:p>
            <a:pPr algn="ctr"/>
            <a:r>
              <a:rPr lang="en-US" sz="1800" b="1" dirty="0" smtClean="0">
                <a:latin typeface="Calibri" pitchFamily="34" charset="0"/>
              </a:rPr>
              <a:t>WIF</a:t>
            </a:r>
            <a:endParaRPr lang="en-US" sz="1800" b="1" dirty="0">
              <a:latin typeface="Calibri"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wipe(up)">
                                      <p:cBhvr>
                                        <p:cTn id="7" dur="500"/>
                                        <p:tgtEl>
                                          <p:spTgt spid="7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74"/>
                                        </p:tgtEl>
                                        <p:attrNameLst>
                                          <p:attrName>style.visibility</p:attrName>
                                        </p:attrNameLst>
                                      </p:cBhvr>
                                      <p:to>
                                        <p:strVal val="visible"/>
                                      </p:to>
                                    </p:set>
                                    <p:animEffect transition="in" filter="wipe(left)">
                                      <p:cBhvr>
                                        <p:cTn id="12" dur="500"/>
                                        <p:tgtEl>
                                          <p:spTgt spid="7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76"/>
                                        </p:tgtEl>
                                        <p:attrNameLst>
                                          <p:attrName>style.visibility</p:attrName>
                                        </p:attrNameLst>
                                      </p:cBhvr>
                                      <p:to>
                                        <p:strVal val="visible"/>
                                      </p:to>
                                    </p:set>
                                    <p:animEffect transition="in" filter="wipe(left)">
                                      <p:cBhvr>
                                        <p:cTn id="17" dur="500"/>
                                        <p:tgtEl>
                                          <p:spTgt spid="7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80"/>
                                        </p:tgtEl>
                                        <p:attrNameLst>
                                          <p:attrName>style.visibility</p:attrName>
                                        </p:attrNameLst>
                                      </p:cBhvr>
                                      <p:to>
                                        <p:strVal val="visible"/>
                                      </p:to>
                                    </p:set>
                                    <p:animEffect transition="in" filter="wipe(down)">
                                      <p:cBhvr>
                                        <p:cTn id="22" dur="500"/>
                                        <p:tgtEl>
                                          <p:spTgt spid="8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94"/>
                                        </p:tgtEl>
                                        <p:attrNameLst>
                                          <p:attrName>style.visibility</p:attrName>
                                        </p:attrNameLst>
                                      </p:cBhvr>
                                      <p:to>
                                        <p:strVal val="visible"/>
                                      </p:to>
                                    </p:set>
                                    <p:animEffect transition="in" filter="wipe(left)">
                                      <p:cBhvr>
                                        <p:cTn id="27" dur="500"/>
                                        <p:tgtEl>
                                          <p:spTgt spid="94"/>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nodeType="clickEffect">
                                  <p:stCondLst>
                                    <p:cond delay="0"/>
                                  </p:stCondLst>
                                  <p:childTnLst>
                                    <p:set>
                                      <p:cBhvr>
                                        <p:cTn id="31" dur="1" fill="hold">
                                          <p:stCondLst>
                                            <p:cond delay="0"/>
                                          </p:stCondLst>
                                        </p:cTn>
                                        <p:tgtEl>
                                          <p:spTgt spid="97"/>
                                        </p:tgtEl>
                                        <p:attrNameLst>
                                          <p:attrName>style.visibility</p:attrName>
                                        </p:attrNameLst>
                                      </p:cBhvr>
                                      <p:to>
                                        <p:strVal val="visible"/>
                                      </p:to>
                                    </p:set>
                                    <p:animEffect transition="in" filter="wipe(up)">
                                      <p:cBhvr>
                                        <p:cTn id="32" dur="500"/>
                                        <p:tgtEl>
                                          <p:spTgt spid="97"/>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100"/>
                                        </p:tgtEl>
                                        <p:attrNameLst>
                                          <p:attrName>style.visibility</p:attrName>
                                        </p:attrNameLst>
                                      </p:cBhvr>
                                      <p:to>
                                        <p:strVal val="visible"/>
                                      </p:to>
                                    </p:set>
                                    <p:animEffect transition="in" filter="wipe(left)">
                                      <p:cBhvr>
                                        <p:cTn id="37" dur="500"/>
                                        <p:tgtEl>
                                          <p:spTgt spid="100"/>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101"/>
                                        </p:tgtEl>
                                        <p:attrNameLst>
                                          <p:attrName>style.visibility</p:attrName>
                                        </p:attrNameLst>
                                      </p:cBhvr>
                                      <p:to>
                                        <p:strVal val="visible"/>
                                      </p:to>
                                    </p:set>
                                    <p:animEffect transition="in" filter="wipe(down)">
                                      <p:cBhvr>
                                        <p:cTn id="42"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3962400"/>
            <a:ext cx="8382000" cy="1523494"/>
          </a:xfrm>
        </p:spPr>
        <p:txBody>
          <a:bodyPr/>
          <a:lstStyle/>
          <a:p>
            <a:pPr>
              <a:defRPr/>
            </a:pPr>
            <a:r>
              <a:rPr lang="en-US" sz="6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cs typeface="+mn-cs"/>
              </a:rPr>
              <a:t>Microsoft Technologies for Claims-Based Identity: </a:t>
            </a:r>
            <a:br>
              <a:rPr lang="en-US" sz="6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cs typeface="+mn-cs"/>
              </a:rPr>
            </a:br>
            <a:r>
              <a:rPr lang="en-US" sz="6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cs typeface="+mn-cs"/>
              </a:rPr>
              <a:t>A Closer Look</a:t>
            </a:r>
            <a:br>
              <a:rPr lang="en-US" sz="6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cs typeface="+mn-cs"/>
              </a:rPr>
            </a:br>
            <a:endParaRPr lang="en-US" sz="6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cs typeface="+mn-cs"/>
            </a:endParaRPr>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smtClean="0"/>
              <a:t>Changes in AD FS 2.0</a:t>
            </a:r>
            <a:br>
              <a:rPr dirty="0" smtClean="0"/>
            </a:br>
            <a:r>
              <a:rPr sz="3200" dirty="0" smtClean="0">
                <a:solidFill>
                  <a:schemeClr val="tx2"/>
                </a:solidFill>
              </a:rPr>
              <a:t>From the previous release</a:t>
            </a:r>
            <a:endParaRPr sz="3200" dirty="0">
              <a:solidFill>
                <a:schemeClr val="tx2"/>
              </a:solidFill>
            </a:endParaRPr>
          </a:p>
        </p:txBody>
      </p:sp>
      <p:sp>
        <p:nvSpPr>
          <p:cNvPr id="3" name="Content Placeholder 2"/>
          <p:cNvSpPr>
            <a:spLocks noGrp="1"/>
          </p:cNvSpPr>
          <p:nvPr>
            <p:ph type="body" sz="quarter" idx="10"/>
          </p:nvPr>
        </p:nvSpPr>
        <p:spPr/>
        <p:txBody>
          <a:bodyPr/>
          <a:lstStyle/>
          <a:p>
            <a:r>
              <a:rPr lang="en-US" dirty="0" smtClean="0"/>
              <a:t>AD FS 1.1 supports only passive clients (i.e., browsers) using WS-Federation</a:t>
            </a:r>
          </a:p>
          <a:p>
            <a:pPr lvl="1"/>
            <a:r>
              <a:rPr lang="en-US" dirty="0" smtClean="0"/>
              <a:t>And it doesn’t provide an STS</a:t>
            </a:r>
          </a:p>
          <a:p>
            <a:r>
              <a:rPr lang="en-US" dirty="0" smtClean="0"/>
              <a:t>AD FS 2.0:</a:t>
            </a:r>
          </a:p>
          <a:p>
            <a:pPr lvl="1"/>
            <a:r>
              <a:rPr lang="en-US" dirty="0" smtClean="0"/>
              <a:t>Supports both active and passive clients</a:t>
            </a:r>
          </a:p>
          <a:p>
            <a:pPr lvl="1"/>
            <a:r>
              <a:rPr lang="en-US" dirty="0" smtClean="0"/>
              <a:t>Provides an STS</a:t>
            </a:r>
          </a:p>
          <a:p>
            <a:pPr lvl="1"/>
            <a:r>
              <a:rPr lang="en-US" dirty="0" smtClean="0"/>
              <a:t>Supports both WS-Federation and the SAML 2.0 protocol</a:t>
            </a:r>
          </a:p>
          <a:p>
            <a:pPr lvl="1"/>
            <a:r>
              <a:rPr lang="en-US" dirty="0" smtClean="0"/>
              <a:t>Improves management of trust relationships</a:t>
            </a:r>
          </a:p>
          <a:p>
            <a:pPr lvl="2"/>
            <a:r>
              <a:rPr lang="en-US" dirty="0" smtClean="0"/>
              <a:t>By automating some exchanges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dissolve">
                                      <p:cBhvr>
                                        <p:cTn id="15" dur="500"/>
                                        <p:tgtEl>
                                          <p:spTgt spid="3">
                                            <p:txEl>
                                              <p:pRg st="2" end="2"/>
                                            </p:txEl>
                                          </p:spTgt>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dissolve">
                                      <p:cBhvr>
                                        <p:cTn id="18" dur="500"/>
                                        <p:tgtEl>
                                          <p:spTgt spid="3">
                                            <p:txEl>
                                              <p:pRg st="3" end="3"/>
                                            </p:txEl>
                                          </p:spTgt>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dissolve">
                                      <p:cBhvr>
                                        <p:cTn id="21" dur="500"/>
                                        <p:tgtEl>
                                          <p:spTgt spid="3">
                                            <p:txEl>
                                              <p:pRg st="4" end="4"/>
                                            </p:txEl>
                                          </p:spTgt>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dissolve">
                                      <p:cBhvr>
                                        <p:cTn id="24" dur="500"/>
                                        <p:tgtEl>
                                          <p:spTgt spid="3">
                                            <p:txEl>
                                              <p:pRg st="5" end="5"/>
                                            </p:txEl>
                                          </p:spTgt>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dissolve">
                                      <p:cBhvr>
                                        <p:cTn id="27" dur="500"/>
                                        <p:tgtEl>
                                          <p:spTgt spid="3">
                                            <p:txEl>
                                              <p:pRg st="6" end="6"/>
                                            </p:txEl>
                                          </p:spTgt>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dissolve">
                                      <p:cBhvr>
                                        <p:cTn id="30"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dirty="0" smtClean="0"/>
              <a:t>CardSpace 2.0</a:t>
            </a:r>
            <a:br>
              <a:rPr dirty="0" smtClean="0"/>
            </a:br>
            <a:r>
              <a:rPr sz="3200" dirty="0" smtClean="0">
                <a:solidFill>
                  <a:schemeClr val="tx2"/>
                </a:solidFill>
              </a:rPr>
              <a:t>Selecting identities</a:t>
            </a:r>
          </a:p>
        </p:txBody>
      </p:sp>
      <p:sp>
        <p:nvSpPr>
          <p:cNvPr id="5" name="Content Placeholder 4"/>
          <p:cNvSpPr>
            <a:spLocks noGrp="1"/>
          </p:cNvSpPr>
          <p:nvPr>
            <p:ph type="body" sz="quarter" idx="10"/>
          </p:nvPr>
        </p:nvSpPr>
        <p:spPr/>
        <p:txBody>
          <a:bodyPr/>
          <a:lstStyle/>
          <a:p>
            <a:r>
              <a:rPr lang="en-US" dirty="0" smtClean="0"/>
              <a:t>CardSpace” provides a standard user interface for choosing an identity</a:t>
            </a:r>
          </a:p>
          <a:p>
            <a:pPr lvl="1"/>
            <a:r>
              <a:rPr lang="en-US" dirty="0" smtClean="0"/>
              <a:t>Using the metaphor of </a:t>
            </a:r>
            <a:r>
              <a:rPr lang="en-US" i="1" dirty="0" smtClean="0">
                <a:solidFill>
                  <a:schemeClr val="tx2"/>
                </a:solidFill>
              </a:rPr>
              <a:t>cards</a:t>
            </a:r>
          </a:p>
          <a:p>
            <a:pPr lvl="1"/>
            <a:r>
              <a:rPr lang="en-US" dirty="0" smtClean="0"/>
              <a:t>Choosing a card selects an identity (i.e., a token)</a:t>
            </a:r>
            <a:endParaRPr lang="en-US" dirty="0"/>
          </a:p>
        </p:txBody>
      </p:sp>
      <p:pic>
        <p:nvPicPr>
          <p:cNvPr id="6" name="Picture 5" descr="New screenshot.png"/>
          <p:cNvPicPr>
            <a:picLocks noChangeAspect="1"/>
          </p:cNvPicPr>
          <p:nvPr/>
        </p:nvPicPr>
        <p:blipFill>
          <a:blip r:embed="rId3"/>
          <a:stretch>
            <a:fillRect/>
          </a:stretch>
        </p:blipFill>
        <p:spPr>
          <a:xfrm>
            <a:off x="2590799" y="3361224"/>
            <a:ext cx="3657601" cy="3299339"/>
          </a:xfrm>
          <a:prstGeom prst="rect">
            <a:avLst/>
          </a:prstGeom>
        </p:spPr>
      </p:pic>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Information Cards</a:t>
            </a:r>
            <a:endParaRPr lang="en-US" dirty="0"/>
          </a:p>
        </p:txBody>
      </p:sp>
      <p:sp>
        <p:nvSpPr>
          <p:cNvPr id="3" name="Content Placeholder 2"/>
          <p:cNvSpPr>
            <a:spLocks noGrp="1"/>
          </p:cNvSpPr>
          <p:nvPr>
            <p:ph type="body" sz="quarter" idx="10"/>
          </p:nvPr>
        </p:nvSpPr>
        <p:spPr/>
        <p:txBody>
          <a:bodyPr/>
          <a:lstStyle/>
          <a:p>
            <a:r>
              <a:rPr lang="en-US" dirty="0" smtClean="0"/>
              <a:t>Behind each card a user sees is an </a:t>
            </a:r>
            <a:r>
              <a:rPr lang="en-US" i="1" dirty="0" smtClean="0">
                <a:solidFill>
                  <a:schemeClr val="tx2"/>
                </a:solidFill>
              </a:rPr>
              <a:t>information card</a:t>
            </a:r>
          </a:p>
          <a:p>
            <a:pPr lvl="1"/>
            <a:r>
              <a:rPr lang="en-US" dirty="0" smtClean="0"/>
              <a:t>It’s an XML file that represents a relationship with an identity provider</a:t>
            </a:r>
          </a:p>
          <a:p>
            <a:pPr lvl="1"/>
            <a:r>
              <a:rPr lang="en-US" dirty="0" smtClean="0"/>
              <a:t>It contains what’s needed to request a token for a particular identity</a:t>
            </a:r>
          </a:p>
          <a:p>
            <a:r>
              <a:rPr lang="en-US" dirty="0" smtClean="0"/>
              <a:t>Information cards don’t contain:</a:t>
            </a:r>
          </a:p>
          <a:p>
            <a:pPr lvl="1"/>
            <a:r>
              <a:rPr lang="en-US" dirty="0" smtClean="0"/>
              <a:t>Claims for the identity</a:t>
            </a:r>
          </a:p>
          <a:p>
            <a:pPr lvl="1"/>
            <a:r>
              <a:rPr lang="en-US" dirty="0" smtClean="0"/>
              <a:t>Whatever is required to authenticate to the identity provider’s STS</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dissolv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dissolve">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dissolve">
                                      <p:cBhvr>
                                        <p:cTn id="23" dur="50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dissolve">
                                      <p:cBhvr>
                                        <p:cTn id="28"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Rectangle 14"/>
          <p:cNvSpPr>
            <a:spLocks noChangeArrowheads="1"/>
          </p:cNvSpPr>
          <p:nvPr/>
        </p:nvSpPr>
        <p:spPr bwMode="auto">
          <a:xfrm>
            <a:off x="5638800" y="2514600"/>
            <a:ext cx="2286000" cy="2209800"/>
          </a:xfrm>
          <a:prstGeom prst="rect">
            <a:avLst/>
          </a:prstGeom>
          <a:ln>
            <a:headEnd/>
            <a:tailEnd type="none" w="lg" len="lg"/>
          </a:ln>
        </p:spPr>
        <p:style>
          <a:lnRef idx="0">
            <a:schemeClr val="accent2"/>
          </a:lnRef>
          <a:fillRef idx="3">
            <a:schemeClr val="accent2"/>
          </a:fillRef>
          <a:effectRef idx="3">
            <a:schemeClr val="accent2"/>
          </a:effectRef>
          <a:fontRef idx="minor">
            <a:schemeClr val="lt1"/>
          </a:fontRef>
        </p:style>
        <p:txBody>
          <a:bodyPr wrap="square" anchor="ctr">
            <a:noAutofit/>
          </a:bodyPr>
          <a:lstStyle/>
          <a:p>
            <a:endParaRPr lang="en-US"/>
          </a:p>
        </p:txBody>
      </p:sp>
      <p:sp>
        <p:nvSpPr>
          <p:cNvPr id="49" name="Text Box 16"/>
          <p:cNvSpPr txBox="1">
            <a:spLocks noChangeArrowheads="1"/>
          </p:cNvSpPr>
          <p:nvPr/>
        </p:nvSpPr>
        <p:spPr bwMode="auto">
          <a:xfrm>
            <a:off x="1219200" y="1524000"/>
            <a:ext cx="1981200" cy="369332"/>
          </a:xfrm>
          <a:prstGeom prst="rect">
            <a:avLst/>
          </a:prstGeom>
          <a:noFill/>
          <a:ln w="19050" algn="ctr">
            <a:noFill/>
            <a:miter lim="800000"/>
            <a:headEnd/>
            <a:tailEnd type="none" w="lg" len="lg"/>
          </a:ln>
          <a:effectLst/>
        </p:spPr>
        <p:txBody>
          <a:bodyPr wrap="square">
            <a:spAutoFit/>
          </a:bodyPr>
          <a:lstStyle/>
          <a:p>
            <a:pPr algn="ctr"/>
            <a:r>
              <a:rPr lang="en-US" sz="1800" b="1" dirty="0">
                <a:latin typeface="Calibri" pitchFamily="34" charset="0"/>
              </a:rPr>
              <a:t>Identity </a:t>
            </a:r>
            <a:r>
              <a:rPr lang="en-US" sz="1800" b="1" dirty="0" smtClean="0">
                <a:latin typeface="Calibri" pitchFamily="34" charset="0"/>
              </a:rPr>
              <a:t>Providers</a:t>
            </a:r>
            <a:endParaRPr lang="en-US" sz="1800" b="1" dirty="0">
              <a:latin typeface="Calibri" pitchFamily="34" charset="0"/>
            </a:endParaRPr>
          </a:p>
        </p:txBody>
      </p:sp>
      <p:sp>
        <p:nvSpPr>
          <p:cNvPr id="59" name="Rounded Rectangle 58"/>
          <p:cNvSpPr/>
          <p:nvPr/>
        </p:nvSpPr>
        <p:spPr bwMode="auto">
          <a:xfrm>
            <a:off x="2819400" y="1905000"/>
            <a:ext cx="1143000" cy="990600"/>
          </a:xfrm>
          <a:prstGeom prst="roundRect">
            <a:avLst/>
          </a:prstGeom>
          <a:ln>
            <a:headEnd type="none" w="med" len="med"/>
            <a:tailEnd type="stealth" w="lg" len="lg"/>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ctr" anchorCtr="0" compatLnSpc="1">
            <a:prstTxWarp prst="textNoShape">
              <a:avLst/>
            </a:prstTxWarp>
            <a:noAutofit/>
          </a:bodyPr>
          <a:lstStyle/>
          <a:p>
            <a:pPr algn="ctr" defTabSz="914400"/>
            <a:endParaRPr lang="en-US" sz="2400" smtClean="0">
              <a:solidFill>
                <a:schemeClr val="tx1"/>
              </a:solidFill>
              <a:latin typeface="Arial" charset="0"/>
            </a:endParaRPr>
          </a:p>
        </p:txBody>
      </p:sp>
      <p:sp>
        <p:nvSpPr>
          <p:cNvPr id="69" name="Rounded Rectangle 68"/>
          <p:cNvSpPr/>
          <p:nvPr/>
        </p:nvSpPr>
        <p:spPr bwMode="auto">
          <a:xfrm>
            <a:off x="381000" y="1905000"/>
            <a:ext cx="1143000" cy="990600"/>
          </a:xfrm>
          <a:prstGeom prst="roundRect">
            <a:avLst/>
          </a:prstGeom>
          <a:ln>
            <a:headEnd type="none" w="med" len="med"/>
            <a:tailEnd type="stealth" w="lg" len="lg"/>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ctr" anchorCtr="0" compatLnSpc="1">
            <a:prstTxWarp prst="textNoShape">
              <a:avLst/>
            </a:prstTxWarp>
            <a:noAutofit/>
          </a:bodyPr>
          <a:lstStyle/>
          <a:p>
            <a:pPr algn="ctr" defTabSz="914400"/>
            <a:endParaRPr lang="en-US" sz="2400" smtClean="0">
              <a:solidFill>
                <a:schemeClr val="tx1"/>
              </a:solidFill>
              <a:latin typeface="Arial" charset="0"/>
            </a:endParaRPr>
          </a:p>
        </p:txBody>
      </p:sp>
      <p:sp>
        <p:nvSpPr>
          <p:cNvPr id="74" name="Rounded Rectangle 73"/>
          <p:cNvSpPr/>
          <p:nvPr/>
        </p:nvSpPr>
        <p:spPr bwMode="auto">
          <a:xfrm>
            <a:off x="1600200" y="1905000"/>
            <a:ext cx="1143000" cy="990600"/>
          </a:xfrm>
          <a:prstGeom prst="roundRect">
            <a:avLst/>
          </a:prstGeom>
          <a:ln>
            <a:headEnd type="none" w="med" len="med"/>
            <a:tailEnd type="stealth" w="lg" len="lg"/>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ctr" anchorCtr="0" compatLnSpc="1">
            <a:prstTxWarp prst="textNoShape">
              <a:avLst/>
            </a:prstTxWarp>
            <a:noAutofit/>
          </a:bodyPr>
          <a:lstStyle/>
          <a:p>
            <a:pPr algn="ctr" defTabSz="914400"/>
            <a:endParaRPr lang="en-US" sz="2400" smtClean="0">
              <a:solidFill>
                <a:schemeClr val="tx1"/>
              </a:solidFill>
              <a:latin typeface="Arial" charset="0"/>
            </a:endParaRPr>
          </a:p>
        </p:txBody>
      </p:sp>
      <p:sp>
        <p:nvSpPr>
          <p:cNvPr id="76" name="AutoShape 4"/>
          <p:cNvSpPr>
            <a:spLocks noChangeArrowheads="1"/>
          </p:cNvSpPr>
          <p:nvPr/>
        </p:nvSpPr>
        <p:spPr bwMode="auto">
          <a:xfrm>
            <a:off x="2971800" y="2133601"/>
            <a:ext cx="838200" cy="533400"/>
          </a:xfrm>
          <a:prstGeom prst="hexagon">
            <a:avLst>
              <a:gd name="adj" fmla="val 37500"/>
              <a:gd name="vf" fmla="val 115470"/>
            </a:avLst>
          </a:prstGeom>
          <a:ln>
            <a:headEnd/>
            <a:tailEnd type="none" w="lg" len="lg"/>
          </a:ln>
        </p:spPr>
        <p:style>
          <a:lnRef idx="0">
            <a:schemeClr val="accent3"/>
          </a:lnRef>
          <a:fillRef idx="3">
            <a:schemeClr val="accent3"/>
          </a:fillRef>
          <a:effectRef idx="3">
            <a:schemeClr val="accent3"/>
          </a:effectRef>
          <a:fontRef idx="minor">
            <a:schemeClr val="lt1"/>
          </a:fontRef>
        </p:style>
        <p:txBody>
          <a:bodyPr anchor="ctr">
            <a:noAutofit/>
          </a:bodyPr>
          <a:lstStyle/>
          <a:p>
            <a:endParaRPr lang="en-US"/>
          </a:p>
        </p:txBody>
      </p:sp>
      <p:sp>
        <p:nvSpPr>
          <p:cNvPr id="77" name="Text Box 16"/>
          <p:cNvSpPr txBox="1">
            <a:spLocks noChangeArrowheads="1"/>
          </p:cNvSpPr>
          <p:nvPr/>
        </p:nvSpPr>
        <p:spPr bwMode="auto">
          <a:xfrm>
            <a:off x="2971800" y="2209800"/>
            <a:ext cx="838200" cy="369332"/>
          </a:xfrm>
          <a:prstGeom prst="rect">
            <a:avLst/>
          </a:prstGeom>
          <a:noFill/>
          <a:ln w="19050" algn="ctr">
            <a:noFill/>
            <a:miter lim="800000"/>
            <a:headEnd/>
            <a:tailEnd type="none" w="lg" len="lg"/>
          </a:ln>
          <a:effectLst/>
        </p:spPr>
        <p:txBody>
          <a:bodyPr wrap="square">
            <a:spAutoFit/>
          </a:bodyPr>
          <a:lstStyle/>
          <a:p>
            <a:pPr algn="ctr"/>
            <a:r>
              <a:rPr lang="en-US" sz="1800" b="1" dirty="0" smtClean="0">
                <a:latin typeface="Calibri" pitchFamily="34" charset="0"/>
              </a:rPr>
              <a:t>STS</a:t>
            </a:r>
            <a:endParaRPr lang="en-US" sz="1800" b="1" dirty="0">
              <a:latin typeface="Calibri" pitchFamily="34" charset="0"/>
            </a:endParaRPr>
          </a:p>
        </p:txBody>
      </p:sp>
      <p:sp>
        <p:nvSpPr>
          <p:cNvPr id="78" name="AutoShape 4"/>
          <p:cNvSpPr>
            <a:spLocks noChangeArrowheads="1"/>
          </p:cNvSpPr>
          <p:nvPr/>
        </p:nvSpPr>
        <p:spPr bwMode="auto">
          <a:xfrm>
            <a:off x="1752600" y="2133601"/>
            <a:ext cx="838200" cy="533400"/>
          </a:xfrm>
          <a:prstGeom prst="hexagon">
            <a:avLst>
              <a:gd name="adj" fmla="val 37500"/>
              <a:gd name="vf" fmla="val 115470"/>
            </a:avLst>
          </a:prstGeom>
          <a:ln>
            <a:headEnd/>
            <a:tailEnd type="none" w="lg" len="lg"/>
          </a:ln>
        </p:spPr>
        <p:style>
          <a:lnRef idx="0">
            <a:schemeClr val="accent3"/>
          </a:lnRef>
          <a:fillRef idx="3">
            <a:schemeClr val="accent3"/>
          </a:fillRef>
          <a:effectRef idx="3">
            <a:schemeClr val="accent3"/>
          </a:effectRef>
          <a:fontRef idx="minor">
            <a:schemeClr val="lt1"/>
          </a:fontRef>
        </p:style>
        <p:txBody>
          <a:bodyPr anchor="ctr">
            <a:noAutofit/>
          </a:bodyPr>
          <a:lstStyle/>
          <a:p>
            <a:endParaRPr lang="en-US"/>
          </a:p>
        </p:txBody>
      </p:sp>
      <p:sp>
        <p:nvSpPr>
          <p:cNvPr id="79" name="Text Box 16"/>
          <p:cNvSpPr txBox="1">
            <a:spLocks noChangeArrowheads="1"/>
          </p:cNvSpPr>
          <p:nvPr/>
        </p:nvSpPr>
        <p:spPr bwMode="auto">
          <a:xfrm>
            <a:off x="1752600" y="2209800"/>
            <a:ext cx="838200" cy="369332"/>
          </a:xfrm>
          <a:prstGeom prst="rect">
            <a:avLst/>
          </a:prstGeom>
          <a:noFill/>
          <a:ln w="19050" algn="ctr">
            <a:noFill/>
            <a:miter lim="800000"/>
            <a:headEnd/>
            <a:tailEnd type="none" w="lg" len="lg"/>
          </a:ln>
          <a:effectLst/>
        </p:spPr>
        <p:txBody>
          <a:bodyPr wrap="square">
            <a:spAutoFit/>
          </a:bodyPr>
          <a:lstStyle/>
          <a:p>
            <a:pPr algn="ctr"/>
            <a:r>
              <a:rPr lang="en-US" sz="1800" b="1" dirty="0" smtClean="0">
                <a:latin typeface="Calibri" pitchFamily="34" charset="0"/>
              </a:rPr>
              <a:t>STS</a:t>
            </a:r>
            <a:endParaRPr lang="en-US" sz="1800" b="1" dirty="0">
              <a:latin typeface="Calibri" pitchFamily="34" charset="0"/>
            </a:endParaRPr>
          </a:p>
        </p:txBody>
      </p:sp>
      <p:sp>
        <p:nvSpPr>
          <p:cNvPr id="81" name="AutoShape 4"/>
          <p:cNvSpPr>
            <a:spLocks noChangeArrowheads="1"/>
          </p:cNvSpPr>
          <p:nvPr/>
        </p:nvSpPr>
        <p:spPr bwMode="auto">
          <a:xfrm>
            <a:off x="533400" y="2133601"/>
            <a:ext cx="838200" cy="533400"/>
          </a:xfrm>
          <a:prstGeom prst="hexagon">
            <a:avLst>
              <a:gd name="adj" fmla="val 37500"/>
              <a:gd name="vf" fmla="val 115470"/>
            </a:avLst>
          </a:prstGeom>
          <a:ln>
            <a:headEnd/>
            <a:tailEnd type="none" w="lg" len="lg"/>
          </a:ln>
        </p:spPr>
        <p:style>
          <a:lnRef idx="0">
            <a:schemeClr val="accent3"/>
          </a:lnRef>
          <a:fillRef idx="3">
            <a:schemeClr val="accent3"/>
          </a:fillRef>
          <a:effectRef idx="3">
            <a:schemeClr val="accent3"/>
          </a:effectRef>
          <a:fontRef idx="minor">
            <a:schemeClr val="lt1"/>
          </a:fontRef>
        </p:style>
        <p:txBody>
          <a:bodyPr anchor="ctr">
            <a:noAutofit/>
          </a:bodyPr>
          <a:lstStyle/>
          <a:p>
            <a:endParaRPr lang="en-US"/>
          </a:p>
        </p:txBody>
      </p:sp>
      <p:sp>
        <p:nvSpPr>
          <p:cNvPr id="84" name="Text Box 16"/>
          <p:cNvSpPr txBox="1">
            <a:spLocks noChangeArrowheads="1"/>
          </p:cNvSpPr>
          <p:nvPr/>
        </p:nvSpPr>
        <p:spPr bwMode="auto">
          <a:xfrm>
            <a:off x="533400" y="2209800"/>
            <a:ext cx="838200" cy="369332"/>
          </a:xfrm>
          <a:prstGeom prst="rect">
            <a:avLst/>
          </a:prstGeom>
          <a:noFill/>
          <a:ln w="19050" algn="ctr">
            <a:noFill/>
            <a:miter lim="800000"/>
            <a:headEnd/>
            <a:tailEnd type="none" w="lg" len="lg"/>
          </a:ln>
          <a:effectLst/>
        </p:spPr>
        <p:txBody>
          <a:bodyPr wrap="square">
            <a:spAutoFit/>
          </a:bodyPr>
          <a:lstStyle/>
          <a:p>
            <a:pPr algn="ctr"/>
            <a:r>
              <a:rPr lang="en-US" sz="1800" b="1" dirty="0" smtClean="0">
                <a:latin typeface="Calibri" pitchFamily="34" charset="0"/>
              </a:rPr>
              <a:t>STS</a:t>
            </a:r>
            <a:endParaRPr lang="en-US" sz="1800" b="1" dirty="0">
              <a:latin typeface="Calibri" pitchFamily="34" charset="0"/>
            </a:endParaRPr>
          </a:p>
        </p:txBody>
      </p:sp>
      <p:sp>
        <p:nvSpPr>
          <p:cNvPr id="89" name="Rectangle 3"/>
          <p:cNvSpPr>
            <a:spLocks noChangeArrowheads="1"/>
          </p:cNvSpPr>
          <p:nvPr/>
        </p:nvSpPr>
        <p:spPr bwMode="auto">
          <a:xfrm>
            <a:off x="5562600" y="1828800"/>
            <a:ext cx="2438400" cy="2971800"/>
          </a:xfrm>
          <a:prstGeom prst="rect">
            <a:avLst/>
          </a:prstGeom>
          <a:noFill/>
          <a:ln w="19050" algn="ctr">
            <a:solidFill>
              <a:schemeClr val="tx1"/>
            </a:solidFill>
            <a:miter lim="800000"/>
            <a:headEnd/>
            <a:tailEnd type="none" w="lg" len="lg"/>
          </a:ln>
          <a:effectLst/>
        </p:spPr>
        <p:txBody>
          <a:bodyPr wrap="square" anchor="ctr">
            <a:noAutofit/>
          </a:bodyPr>
          <a:lstStyle/>
          <a:p>
            <a:endParaRPr lang="en-US">
              <a:solidFill>
                <a:schemeClr val="tx1"/>
              </a:solidFill>
              <a:latin typeface="Arial" charset="0"/>
            </a:endParaRPr>
          </a:p>
        </p:txBody>
      </p:sp>
      <p:sp>
        <p:nvSpPr>
          <p:cNvPr id="113" name="Rectangle 34"/>
          <p:cNvSpPr>
            <a:spLocks noChangeArrowheads="1"/>
          </p:cNvSpPr>
          <p:nvPr/>
        </p:nvSpPr>
        <p:spPr bwMode="auto">
          <a:xfrm>
            <a:off x="5867400" y="3015734"/>
            <a:ext cx="1905000" cy="1600200"/>
          </a:xfrm>
          <a:prstGeom prst="rect">
            <a:avLst/>
          </a:prstGeom>
          <a:noFill/>
          <a:ln w="19050" algn="ctr">
            <a:solidFill>
              <a:schemeClr val="tx1"/>
            </a:solidFill>
            <a:miter lim="800000"/>
            <a:headEnd/>
            <a:tailEnd type="none" w="lg" len="lg"/>
          </a:ln>
          <a:effectLst/>
        </p:spPr>
        <p:txBody>
          <a:bodyPr anchor="ctr">
            <a:noAutofit/>
          </a:bodyPr>
          <a:lstStyle/>
          <a:p>
            <a:endParaRPr lang="en-US"/>
          </a:p>
        </p:txBody>
      </p:sp>
      <p:sp>
        <p:nvSpPr>
          <p:cNvPr id="117" name="Freeform 47"/>
          <p:cNvSpPr>
            <a:spLocks/>
          </p:cNvSpPr>
          <p:nvPr/>
        </p:nvSpPr>
        <p:spPr bwMode="auto">
          <a:xfrm>
            <a:off x="6705600" y="4615934"/>
            <a:ext cx="122238" cy="438150"/>
          </a:xfrm>
          <a:custGeom>
            <a:avLst/>
            <a:gdLst/>
            <a:ahLst/>
            <a:cxnLst>
              <a:cxn ang="0">
                <a:pos x="77" y="0"/>
              </a:cxn>
              <a:cxn ang="0">
                <a:pos x="4" y="132"/>
              </a:cxn>
              <a:cxn ang="0">
                <a:pos x="52" y="276"/>
              </a:cxn>
            </a:cxnLst>
            <a:rect l="0" t="0" r="r" b="b"/>
            <a:pathLst>
              <a:path w="77" h="276">
                <a:moveTo>
                  <a:pt x="77" y="0"/>
                </a:moveTo>
                <a:cubicBezTo>
                  <a:pt x="64" y="22"/>
                  <a:pt x="8" y="86"/>
                  <a:pt x="4" y="132"/>
                </a:cubicBezTo>
                <a:cubicBezTo>
                  <a:pt x="0" y="178"/>
                  <a:pt x="24" y="224"/>
                  <a:pt x="52" y="276"/>
                </a:cubicBezTo>
              </a:path>
            </a:pathLst>
          </a:custGeom>
          <a:noFill/>
          <a:ln w="19050" cap="flat" cmpd="sng">
            <a:solidFill>
              <a:schemeClr val="tx1"/>
            </a:solidFill>
            <a:prstDash val="sysDot"/>
            <a:round/>
            <a:headEnd type="none" w="med" len="med"/>
            <a:tailEnd type="stealth" w="lg" len="lg"/>
          </a:ln>
          <a:effectLst/>
        </p:spPr>
        <p:txBody>
          <a:bodyPr wrap="none" anchor="ctr">
            <a:spAutoFit/>
          </a:bodyPr>
          <a:lstStyle/>
          <a:p>
            <a:endParaRPr lang="en-US"/>
          </a:p>
        </p:txBody>
      </p:sp>
      <p:sp>
        <p:nvSpPr>
          <p:cNvPr id="122" name="Oval 32"/>
          <p:cNvSpPr>
            <a:spLocks noChangeArrowheads="1"/>
          </p:cNvSpPr>
          <p:nvPr/>
        </p:nvSpPr>
        <p:spPr bwMode="auto">
          <a:xfrm>
            <a:off x="5688012" y="1905000"/>
            <a:ext cx="2209800" cy="533400"/>
          </a:xfrm>
          <a:prstGeom prst="ellipse">
            <a:avLst/>
          </a:prstGeom>
          <a:ln>
            <a:headEnd/>
            <a:tailEnd type="none" w="lg" len="lg"/>
          </a:ln>
        </p:spPr>
        <p:style>
          <a:lnRef idx="0">
            <a:schemeClr val="accent6"/>
          </a:lnRef>
          <a:fillRef idx="3">
            <a:schemeClr val="accent6"/>
          </a:fillRef>
          <a:effectRef idx="3">
            <a:schemeClr val="accent6"/>
          </a:effectRef>
          <a:fontRef idx="minor">
            <a:schemeClr val="lt1"/>
          </a:fontRef>
        </p:style>
        <p:txBody>
          <a:bodyPr wrap="square" anchor="ctr">
            <a:noAutofit/>
          </a:bodyPr>
          <a:lstStyle/>
          <a:p>
            <a:endParaRPr lang="en-US"/>
          </a:p>
        </p:txBody>
      </p:sp>
      <p:sp>
        <p:nvSpPr>
          <p:cNvPr id="123" name="Text Box 33"/>
          <p:cNvSpPr txBox="1">
            <a:spLocks noChangeArrowheads="1"/>
          </p:cNvSpPr>
          <p:nvPr/>
        </p:nvSpPr>
        <p:spPr bwMode="auto">
          <a:xfrm>
            <a:off x="5867400" y="1981200"/>
            <a:ext cx="1905000" cy="369332"/>
          </a:xfrm>
          <a:prstGeom prst="rect">
            <a:avLst/>
          </a:prstGeom>
          <a:noFill/>
          <a:ln w="19050" algn="ctr">
            <a:noFill/>
            <a:miter lim="800000"/>
            <a:headEnd/>
            <a:tailEnd type="none" w="lg" len="lg"/>
          </a:ln>
          <a:effectLst/>
        </p:spPr>
        <p:txBody>
          <a:bodyPr wrap="square">
            <a:spAutoFit/>
          </a:bodyPr>
          <a:lstStyle/>
          <a:p>
            <a:r>
              <a:rPr lang="en-US" sz="1800" b="1" dirty="0" smtClean="0">
                <a:latin typeface="Calibri" pitchFamily="34" charset="0"/>
              </a:rPr>
              <a:t>Browser or Client</a:t>
            </a:r>
            <a:endParaRPr lang="en-US" sz="1800" b="1" dirty="0">
              <a:latin typeface="Calibri" pitchFamily="34" charset="0"/>
            </a:endParaRPr>
          </a:p>
        </p:txBody>
      </p:sp>
      <p:sp>
        <p:nvSpPr>
          <p:cNvPr id="126" name="Text Box 33"/>
          <p:cNvSpPr txBox="1">
            <a:spLocks noChangeArrowheads="1"/>
          </p:cNvSpPr>
          <p:nvPr/>
        </p:nvSpPr>
        <p:spPr bwMode="auto">
          <a:xfrm>
            <a:off x="5638800" y="2590800"/>
            <a:ext cx="2286000" cy="369332"/>
          </a:xfrm>
          <a:prstGeom prst="rect">
            <a:avLst/>
          </a:prstGeom>
          <a:noFill/>
          <a:ln w="19050" algn="ctr">
            <a:noFill/>
            <a:miter lim="800000"/>
            <a:headEnd/>
            <a:tailEnd type="none" w="lg" len="lg"/>
          </a:ln>
          <a:effectLst/>
        </p:spPr>
        <p:txBody>
          <a:bodyPr wrap="square">
            <a:spAutoFit/>
          </a:bodyPr>
          <a:lstStyle/>
          <a:p>
            <a:pPr algn="ctr"/>
            <a:r>
              <a:rPr lang="en-US" sz="1800" b="1" dirty="0" smtClean="0">
                <a:latin typeface="Calibri" pitchFamily="34" charset="0"/>
              </a:rPr>
              <a:t>CardSpace 2.0</a:t>
            </a:r>
            <a:endParaRPr lang="en-US" sz="1800" b="1" dirty="0">
              <a:latin typeface="Calibri" pitchFamily="34" charset="0"/>
            </a:endParaRPr>
          </a:p>
        </p:txBody>
      </p:sp>
      <p:sp>
        <p:nvSpPr>
          <p:cNvPr id="127" name="Text Box 38"/>
          <p:cNvSpPr txBox="1">
            <a:spLocks noChangeArrowheads="1"/>
          </p:cNvSpPr>
          <p:nvPr/>
        </p:nvSpPr>
        <p:spPr bwMode="auto">
          <a:xfrm>
            <a:off x="6477000" y="6488668"/>
            <a:ext cx="685800" cy="369332"/>
          </a:xfrm>
          <a:prstGeom prst="rect">
            <a:avLst/>
          </a:prstGeom>
          <a:noFill/>
          <a:ln w="19050" algn="ctr">
            <a:noFill/>
            <a:miter lim="800000"/>
            <a:headEnd/>
            <a:tailEnd type="none" w="lg" len="lg"/>
          </a:ln>
          <a:effectLst/>
        </p:spPr>
        <p:txBody>
          <a:bodyPr wrap="square">
            <a:spAutoFit/>
          </a:bodyPr>
          <a:lstStyle/>
          <a:p>
            <a:pPr algn="ctr"/>
            <a:r>
              <a:rPr lang="en-US" sz="1800" b="1" dirty="0">
                <a:latin typeface="Calibri" pitchFamily="34" charset="0"/>
              </a:rPr>
              <a:t>User</a:t>
            </a:r>
          </a:p>
        </p:txBody>
      </p:sp>
      <p:sp>
        <p:nvSpPr>
          <p:cNvPr id="128" name="Oval 127" descr="Dark vertical"/>
          <p:cNvSpPr>
            <a:spLocks noChangeArrowheads="1"/>
          </p:cNvSpPr>
          <p:nvPr/>
        </p:nvSpPr>
        <p:spPr bwMode="auto">
          <a:xfrm>
            <a:off x="6752416" y="5955268"/>
            <a:ext cx="173360" cy="175314"/>
          </a:xfrm>
          <a:prstGeom prst="ellipse">
            <a:avLst/>
          </a:prstGeom>
          <a:pattFill prst="dkVert">
            <a:fgClr>
              <a:schemeClr val="tx1"/>
            </a:fgClr>
            <a:bgClr>
              <a:schemeClr val="bg2"/>
            </a:bgClr>
          </a:pattFill>
          <a:ln w="38100" algn="ctr">
            <a:noFill/>
            <a:round/>
            <a:headEnd/>
            <a:tailEnd type="none" w="lg" len="lg"/>
          </a:ln>
          <a:effectLst/>
        </p:spPr>
        <p:txBody>
          <a:bodyPr anchor="ctr">
            <a:spAutoFit/>
          </a:bodyPr>
          <a:lstStyle/>
          <a:p>
            <a:endParaRPr lang="en-US"/>
          </a:p>
        </p:txBody>
      </p:sp>
      <p:grpSp>
        <p:nvGrpSpPr>
          <p:cNvPr id="2" name="Group 61"/>
          <p:cNvGrpSpPr>
            <a:grpSpLocks/>
          </p:cNvGrpSpPr>
          <p:nvPr/>
        </p:nvGrpSpPr>
        <p:grpSpPr bwMode="auto">
          <a:xfrm>
            <a:off x="6705600" y="6145143"/>
            <a:ext cx="258763" cy="419725"/>
            <a:chOff x="2976" y="1433"/>
            <a:chExt cx="912" cy="1495"/>
          </a:xfrm>
        </p:grpSpPr>
        <p:sp>
          <p:nvSpPr>
            <p:cNvPr id="130" name="AutoShape 62" descr="Dark vertical"/>
            <p:cNvSpPr>
              <a:spLocks noChangeArrowheads="1"/>
            </p:cNvSpPr>
            <p:nvPr/>
          </p:nvSpPr>
          <p:spPr bwMode="auto">
            <a:xfrm rot="10800000">
              <a:off x="2976" y="1433"/>
              <a:ext cx="912" cy="834"/>
            </a:xfrm>
            <a:prstGeom prst="triangle">
              <a:avLst>
                <a:gd name="adj" fmla="val 50000"/>
              </a:avLst>
            </a:prstGeom>
            <a:pattFill prst="dkVert">
              <a:fgClr>
                <a:schemeClr val="tx1"/>
              </a:fgClr>
              <a:bgClr>
                <a:schemeClr val="bg2"/>
              </a:bgClr>
            </a:pattFill>
            <a:ln w="38100" algn="ctr">
              <a:noFill/>
              <a:miter lim="800000"/>
              <a:headEnd/>
              <a:tailEnd type="none" w="lg" len="lg"/>
            </a:ln>
            <a:effectLst/>
          </p:spPr>
          <p:txBody>
            <a:bodyPr anchor="ctr">
              <a:spAutoFit/>
            </a:bodyPr>
            <a:lstStyle/>
            <a:p>
              <a:endParaRPr lang="en-US"/>
            </a:p>
          </p:txBody>
        </p:sp>
        <p:sp>
          <p:nvSpPr>
            <p:cNvPr id="131" name="AutoShape 63" descr="Dark vertical"/>
            <p:cNvSpPr>
              <a:spLocks noChangeArrowheads="1"/>
            </p:cNvSpPr>
            <p:nvPr/>
          </p:nvSpPr>
          <p:spPr bwMode="auto">
            <a:xfrm rot="17803396" flipH="1">
              <a:off x="2644" y="2160"/>
              <a:ext cx="1275" cy="262"/>
            </a:xfrm>
            <a:prstGeom prst="parallelogram">
              <a:avLst>
                <a:gd name="adj" fmla="val 33502"/>
              </a:avLst>
            </a:prstGeom>
            <a:pattFill prst="dkVert">
              <a:fgClr>
                <a:schemeClr val="tx1"/>
              </a:fgClr>
              <a:bgClr>
                <a:schemeClr val="bg2"/>
              </a:bgClr>
            </a:pattFill>
            <a:ln w="38100" algn="ctr">
              <a:noFill/>
              <a:miter lim="800000"/>
              <a:headEnd/>
              <a:tailEnd type="none" w="lg" len="lg"/>
            </a:ln>
            <a:effectLst/>
          </p:spPr>
          <p:txBody>
            <a:bodyPr anchor="ctr">
              <a:spAutoFit/>
            </a:bodyPr>
            <a:lstStyle/>
            <a:p>
              <a:endParaRPr lang="en-US"/>
            </a:p>
          </p:txBody>
        </p:sp>
        <p:sp>
          <p:nvSpPr>
            <p:cNvPr id="132" name="AutoShape 64" descr="Dark vertical"/>
            <p:cNvSpPr>
              <a:spLocks noChangeArrowheads="1"/>
            </p:cNvSpPr>
            <p:nvPr/>
          </p:nvSpPr>
          <p:spPr bwMode="auto">
            <a:xfrm rot="3796604">
              <a:off x="2950" y="2160"/>
              <a:ext cx="1275" cy="262"/>
            </a:xfrm>
            <a:prstGeom prst="parallelogram">
              <a:avLst>
                <a:gd name="adj" fmla="val 33502"/>
              </a:avLst>
            </a:prstGeom>
            <a:pattFill prst="dkVert">
              <a:fgClr>
                <a:schemeClr val="tx1"/>
              </a:fgClr>
              <a:bgClr>
                <a:schemeClr val="bg2"/>
              </a:bgClr>
            </a:pattFill>
            <a:ln w="38100" algn="ctr">
              <a:noFill/>
              <a:miter lim="800000"/>
              <a:headEnd/>
              <a:tailEnd type="none" w="lg" len="lg"/>
            </a:ln>
            <a:effectLst/>
          </p:spPr>
          <p:txBody>
            <a:bodyPr anchor="ctr">
              <a:spAutoFit/>
            </a:bodyPr>
            <a:lstStyle/>
            <a:p>
              <a:endParaRPr lang="en-US"/>
            </a:p>
          </p:txBody>
        </p:sp>
      </p:grpSp>
      <p:grpSp>
        <p:nvGrpSpPr>
          <p:cNvPr id="39" name="Group 38"/>
          <p:cNvGrpSpPr/>
          <p:nvPr/>
        </p:nvGrpSpPr>
        <p:grpSpPr>
          <a:xfrm>
            <a:off x="3429000" y="2667000"/>
            <a:ext cx="4275138" cy="729734"/>
            <a:chOff x="3429000" y="2667000"/>
            <a:chExt cx="4275138" cy="729734"/>
          </a:xfrm>
        </p:grpSpPr>
        <p:sp>
          <p:nvSpPr>
            <p:cNvPr id="137" name="Freeform 136"/>
            <p:cNvSpPr/>
            <p:nvPr/>
          </p:nvSpPr>
          <p:spPr>
            <a:xfrm>
              <a:off x="3429000" y="2667000"/>
              <a:ext cx="2523565" cy="717176"/>
            </a:xfrm>
            <a:custGeom>
              <a:avLst/>
              <a:gdLst>
                <a:gd name="connsiteX0" fmla="*/ 2599765 w 2599765"/>
                <a:gd name="connsiteY0" fmla="*/ 1156447 h 1331258"/>
                <a:gd name="connsiteX1" fmla="*/ 1084729 w 2599765"/>
                <a:gd name="connsiteY1" fmla="*/ 1138517 h 1331258"/>
                <a:gd name="connsiteX2" fmla="*/ 0 w 2599765"/>
                <a:gd name="connsiteY2" fmla="*/ 0 h 1331258"/>
                <a:gd name="connsiteX0" fmla="*/ 2599765 w 2599765"/>
                <a:gd name="connsiteY0" fmla="*/ 1156447 h 1331258"/>
                <a:gd name="connsiteX1" fmla="*/ 779929 w 2599765"/>
                <a:gd name="connsiteY1" fmla="*/ 1138517 h 1331258"/>
                <a:gd name="connsiteX2" fmla="*/ 0 w 2599765"/>
                <a:gd name="connsiteY2" fmla="*/ 0 h 1331258"/>
              </a:gdLst>
              <a:ahLst/>
              <a:cxnLst>
                <a:cxn ang="0">
                  <a:pos x="connsiteX0" y="connsiteY0"/>
                </a:cxn>
                <a:cxn ang="0">
                  <a:pos x="connsiteX1" y="connsiteY1"/>
                </a:cxn>
                <a:cxn ang="0">
                  <a:pos x="connsiteX2" y="connsiteY2"/>
                </a:cxn>
              </a:cxnLst>
              <a:rect l="l" t="t" r="r" b="b"/>
              <a:pathLst>
                <a:path w="2599765" h="1331258">
                  <a:moveTo>
                    <a:pt x="2599765" y="1156447"/>
                  </a:moveTo>
                  <a:cubicBezTo>
                    <a:pt x="2058894" y="1243852"/>
                    <a:pt x="1213223" y="1331258"/>
                    <a:pt x="779929" y="1138517"/>
                  </a:cubicBezTo>
                  <a:cubicBezTo>
                    <a:pt x="346635" y="945776"/>
                    <a:pt x="325717" y="472888"/>
                    <a:pt x="0" y="0"/>
                  </a:cubicBezTo>
                </a:path>
              </a:pathLst>
            </a:custGeom>
            <a:ln>
              <a:solidFill>
                <a:schemeClr val="tx1"/>
              </a:solidFill>
              <a:prstDash val="dash"/>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8" name="Text Box 48"/>
            <p:cNvSpPr txBox="1">
              <a:spLocks noChangeArrowheads="1"/>
            </p:cNvSpPr>
            <p:nvPr/>
          </p:nvSpPr>
          <p:spPr bwMode="auto">
            <a:xfrm>
              <a:off x="5943600" y="3091934"/>
              <a:ext cx="1760538" cy="304800"/>
            </a:xfrm>
            <a:prstGeom prst="rect">
              <a:avLst/>
            </a:prstGeom>
            <a:gradFill rotWithShape="1">
              <a:gsLst>
                <a:gs pos="0">
                  <a:srgbClr val="FFCC66">
                    <a:gamma/>
                    <a:shade val="46275"/>
                    <a:invGamma/>
                  </a:srgbClr>
                </a:gs>
                <a:gs pos="50000">
                  <a:srgbClr val="FFCC66"/>
                </a:gs>
                <a:gs pos="100000">
                  <a:srgbClr val="FFCC66">
                    <a:gamma/>
                    <a:shade val="46275"/>
                    <a:invGamma/>
                  </a:srgbClr>
                </a:gs>
              </a:gsLst>
              <a:lin ang="5400000" scaled="1"/>
            </a:gradFill>
            <a:ln w="19050" algn="ctr">
              <a:noFill/>
              <a:miter lim="800000"/>
              <a:headEnd/>
              <a:tailEnd type="none" w="lg" len="lg"/>
            </a:ln>
            <a:effectLst/>
          </p:spPr>
          <p:txBody>
            <a:bodyPr wrap="none">
              <a:spAutoFit/>
            </a:bodyPr>
            <a:lstStyle/>
            <a:p>
              <a:r>
                <a:rPr lang="en-US" sz="1400" b="1" i="1" dirty="0">
                  <a:solidFill>
                    <a:schemeClr val="bg1"/>
                  </a:solidFill>
                </a:rPr>
                <a:t>Information Card 1</a:t>
              </a:r>
            </a:p>
          </p:txBody>
        </p:sp>
      </p:grpSp>
      <p:grpSp>
        <p:nvGrpSpPr>
          <p:cNvPr id="41" name="Group 40"/>
          <p:cNvGrpSpPr/>
          <p:nvPr/>
        </p:nvGrpSpPr>
        <p:grpSpPr>
          <a:xfrm>
            <a:off x="1921136" y="2701962"/>
            <a:ext cx="5783002" cy="1559477"/>
            <a:chOff x="1921136" y="2701962"/>
            <a:chExt cx="5783002" cy="1559477"/>
          </a:xfrm>
        </p:grpSpPr>
        <p:sp>
          <p:nvSpPr>
            <p:cNvPr id="141" name="Freeform 140"/>
            <p:cNvSpPr/>
            <p:nvPr/>
          </p:nvSpPr>
          <p:spPr>
            <a:xfrm>
              <a:off x="1921136" y="2701962"/>
              <a:ext cx="4044875" cy="1559477"/>
            </a:xfrm>
            <a:custGeom>
              <a:avLst/>
              <a:gdLst>
                <a:gd name="connsiteX0" fmla="*/ 4061011 w 4061011"/>
                <a:gd name="connsiteY0" fmla="*/ 1945341 h 2341283"/>
                <a:gd name="connsiteX1" fmla="*/ 654423 w 4061011"/>
                <a:gd name="connsiteY1" fmla="*/ 2017059 h 2341283"/>
                <a:gd name="connsiteX2" fmla="*/ 134470 w 4061011"/>
                <a:gd name="connsiteY2" fmla="*/ 0 h 2341283"/>
                <a:gd name="connsiteX0" fmla="*/ 4044875 w 4044875"/>
                <a:gd name="connsiteY0" fmla="*/ 2285303 h 2737905"/>
                <a:gd name="connsiteX1" fmla="*/ 638287 w 4044875"/>
                <a:gd name="connsiteY1" fmla="*/ 2357021 h 2737905"/>
                <a:gd name="connsiteX2" fmla="*/ 215153 w 4044875"/>
                <a:gd name="connsiteY2" fmla="*/ 0 h 2737905"/>
              </a:gdLst>
              <a:ahLst/>
              <a:cxnLst>
                <a:cxn ang="0">
                  <a:pos x="connsiteX0" y="connsiteY0"/>
                </a:cxn>
                <a:cxn ang="0">
                  <a:pos x="connsiteX1" y="connsiteY1"/>
                </a:cxn>
                <a:cxn ang="0">
                  <a:pos x="connsiteX2" y="connsiteY2"/>
                </a:cxn>
              </a:cxnLst>
              <a:rect l="l" t="t" r="r" b="b"/>
              <a:pathLst>
                <a:path w="4044875" h="2737905">
                  <a:moveTo>
                    <a:pt x="4044875" y="2285303"/>
                  </a:moveTo>
                  <a:cubicBezTo>
                    <a:pt x="2668793" y="2483274"/>
                    <a:pt x="1276574" y="2737905"/>
                    <a:pt x="638287" y="2357021"/>
                  </a:cubicBezTo>
                  <a:cubicBezTo>
                    <a:pt x="0" y="1976137"/>
                    <a:pt x="147918" y="846418"/>
                    <a:pt x="215153" y="0"/>
                  </a:cubicBezTo>
                </a:path>
              </a:pathLst>
            </a:custGeom>
            <a:ln>
              <a:solidFill>
                <a:schemeClr val="tx1"/>
              </a:solidFill>
              <a:prstDash val="dash"/>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endParaRPr lang="en-US"/>
            </a:p>
          </p:txBody>
        </p:sp>
        <p:sp>
          <p:nvSpPr>
            <p:cNvPr id="119" name="Text Box 49"/>
            <p:cNvSpPr txBox="1">
              <a:spLocks noChangeArrowheads="1"/>
            </p:cNvSpPr>
            <p:nvPr/>
          </p:nvSpPr>
          <p:spPr bwMode="auto">
            <a:xfrm>
              <a:off x="5943600" y="3853934"/>
              <a:ext cx="1760538" cy="304800"/>
            </a:xfrm>
            <a:prstGeom prst="rect">
              <a:avLst/>
            </a:prstGeom>
            <a:gradFill rotWithShape="1">
              <a:gsLst>
                <a:gs pos="0">
                  <a:srgbClr val="FFCC66">
                    <a:gamma/>
                    <a:shade val="46275"/>
                    <a:invGamma/>
                  </a:srgbClr>
                </a:gs>
                <a:gs pos="50000">
                  <a:srgbClr val="FFCC66"/>
                </a:gs>
                <a:gs pos="100000">
                  <a:srgbClr val="FFCC66">
                    <a:gamma/>
                    <a:shade val="46275"/>
                    <a:invGamma/>
                  </a:srgbClr>
                </a:gs>
              </a:gsLst>
              <a:lin ang="5400000" scaled="1"/>
            </a:gradFill>
            <a:ln w="19050" algn="ctr">
              <a:noFill/>
              <a:miter lim="800000"/>
              <a:headEnd/>
              <a:tailEnd type="none" w="lg" len="lg"/>
            </a:ln>
            <a:effectLst/>
          </p:spPr>
          <p:txBody>
            <a:bodyPr wrap="none">
              <a:spAutoFit/>
            </a:bodyPr>
            <a:lstStyle/>
            <a:p>
              <a:r>
                <a:rPr lang="en-US" sz="1400" b="1" i="1" dirty="0">
                  <a:solidFill>
                    <a:schemeClr val="bg1"/>
                  </a:solidFill>
                </a:rPr>
                <a:t>Information Card 3</a:t>
              </a:r>
            </a:p>
          </p:txBody>
        </p:sp>
      </p:grpSp>
      <p:grpSp>
        <p:nvGrpSpPr>
          <p:cNvPr id="40" name="Group 39"/>
          <p:cNvGrpSpPr/>
          <p:nvPr/>
        </p:nvGrpSpPr>
        <p:grpSpPr>
          <a:xfrm>
            <a:off x="3140338" y="2689412"/>
            <a:ext cx="4563800" cy="1088322"/>
            <a:chOff x="3140338" y="2689412"/>
            <a:chExt cx="4563800" cy="1088322"/>
          </a:xfrm>
        </p:grpSpPr>
        <p:sp>
          <p:nvSpPr>
            <p:cNvPr id="140" name="Freeform 139"/>
            <p:cNvSpPr/>
            <p:nvPr/>
          </p:nvSpPr>
          <p:spPr>
            <a:xfrm>
              <a:off x="3140338" y="2689412"/>
              <a:ext cx="2860040" cy="1053352"/>
            </a:xfrm>
            <a:custGeom>
              <a:avLst/>
              <a:gdLst>
                <a:gd name="connsiteX0" fmla="*/ 2876177 w 2876177"/>
                <a:gd name="connsiteY0" fmla="*/ 1577788 h 1804894"/>
                <a:gd name="connsiteX1" fmla="*/ 464671 w 2876177"/>
                <a:gd name="connsiteY1" fmla="*/ 1541929 h 1804894"/>
                <a:gd name="connsiteX2" fmla="*/ 88153 w 2876177"/>
                <a:gd name="connsiteY2" fmla="*/ 0 h 1804894"/>
                <a:gd name="connsiteX0" fmla="*/ 2876177 w 2876177"/>
                <a:gd name="connsiteY0" fmla="*/ 1577788 h 1804894"/>
                <a:gd name="connsiteX1" fmla="*/ 464671 w 2876177"/>
                <a:gd name="connsiteY1" fmla="*/ 1541929 h 1804894"/>
                <a:gd name="connsiteX2" fmla="*/ 88153 w 2876177"/>
                <a:gd name="connsiteY2" fmla="*/ 0 h 1804894"/>
                <a:gd name="connsiteX0" fmla="*/ 2876177 w 2876177"/>
                <a:gd name="connsiteY0" fmla="*/ 1577788 h 1804894"/>
                <a:gd name="connsiteX1" fmla="*/ 464671 w 2876177"/>
                <a:gd name="connsiteY1" fmla="*/ 1541929 h 1804894"/>
                <a:gd name="connsiteX2" fmla="*/ 88153 w 2876177"/>
                <a:gd name="connsiteY2" fmla="*/ 0 h 1804894"/>
                <a:gd name="connsiteX0" fmla="*/ 2860040 w 2860040"/>
                <a:gd name="connsiteY0" fmla="*/ 1675791 h 1919229"/>
                <a:gd name="connsiteX1" fmla="*/ 448534 w 2860040"/>
                <a:gd name="connsiteY1" fmla="*/ 1639932 h 1919229"/>
                <a:gd name="connsiteX2" fmla="*/ 168834 w 2860040"/>
                <a:gd name="connsiteY2" fmla="*/ 0 h 1919229"/>
              </a:gdLst>
              <a:ahLst/>
              <a:cxnLst>
                <a:cxn ang="0">
                  <a:pos x="connsiteX0" y="connsiteY0"/>
                </a:cxn>
                <a:cxn ang="0">
                  <a:pos x="connsiteX1" y="connsiteY1"/>
                </a:cxn>
                <a:cxn ang="0">
                  <a:pos x="connsiteX2" y="connsiteY2"/>
                </a:cxn>
              </a:cxnLst>
              <a:rect l="l" t="t" r="r" b="b"/>
              <a:pathLst>
                <a:path w="2860040" h="1919229">
                  <a:moveTo>
                    <a:pt x="2860040" y="1675791"/>
                  </a:moveTo>
                  <a:cubicBezTo>
                    <a:pt x="1886622" y="1789344"/>
                    <a:pt x="897068" y="1919230"/>
                    <a:pt x="448534" y="1639932"/>
                  </a:cubicBezTo>
                  <a:cubicBezTo>
                    <a:pt x="0" y="1360634"/>
                    <a:pt x="124757" y="639482"/>
                    <a:pt x="168834" y="0"/>
                  </a:cubicBezTo>
                </a:path>
              </a:pathLst>
            </a:custGeom>
            <a:ln>
              <a:solidFill>
                <a:schemeClr val="tx1"/>
              </a:solidFill>
              <a:prstDash val="dash"/>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endParaRPr lang="en-US"/>
            </a:p>
          </p:txBody>
        </p:sp>
        <p:sp>
          <p:nvSpPr>
            <p:cNvPr id="120" name="Text Box 50"/>
            <p:cNvSpPr txBox="1">
              <a:spLocks noChangeArrowheads="1"/>
            </p:cNvSpPr>
            <p:nvPr/>
          </p:nvSpPr>
          <p:spPr bwMode="auto">
            <a:xfrm>
              <a:off x="5943600" y="3472934"/>
              <a:ext cx="1760538" cy="304800"/>
            </a:xfrm>
            <a:prstGeom prst="rect">
              <a:avLst/>
            </a:prstGeom>
            <a:gradFill rotWithShape="1">
              <a:gsLst>
                <a:gs pos="0">
                  <a:srgbClr val="FFCC66">
                    <a:gamma/>
                    <a:shade val="46275"/>
                    <a:invGamma/>
                  </a:srgbClr>
                </a:gs>
                <a:gs pos="50000">
                  <a:srgbClr val="FFCC66"/>
                </a:gs>
                <a:gs pos="100000">
                  <a:srgbClr val="FFCC66">
                    <a:gamma/>
                    <a:shade val="46275"/>
                    <a:invGamma/>
                  </a:srgbClr>
                </a:gs>
              </a:gsLst>
              <a:lin ang="5400000" scaled="1"/>
            </a:gradFill>
            <a:ln w="19050" algn="ctr">
              <a:noFill/>
              <a:miter lim="800000"/>
              <a:headEnd/>
              <a:tailEnd type="none" w="lg" len="lg"/>
            </a:ln>
            <a:effectLst/>
          </p:spPr>
          <p:txBody>
            <a:bodyPr wrap="none">
              <a:spAutoFit/>
            </a:bodyPr>
            <a:lstStyle/>
            <a:p>
              <a:r>
                <a:rPr lang="en-US" sz="1400" b="1" i="1" dirty="0">
                  <a:solidFill>
                    <a:schemeClr val="bg1"/>
                  </a:solidFill>
                </a:rPr>
                <a:t>Information Card 2</a:t>
              </a:r>
            </a:p>
          </p:txBody>
        </p:sp>
      </p:grpSp>
      <p:grpSp>
        <p:nvGrpSpPr>
          <p:cNvPr id="42" name="Group 41"/>
          <p:cNvGrpSpPr/>
          <p:nvPr/>
        </p:nvGrpSpPr>
        <p:grpSpPr>
          <a:xfrm>
            <a:off x="333487" y="2678655"/>
            <a:ext cx="7386561" cy="2096898"/>
            <a:chOff x="333487" y="2678655"/>
            <a:chExt cx="7386561" cy="2096898"/>
          </a:xfrm>
        </p:grpSpPr>
        <p:sp>
          <p:nvSpPr>
            <p:cNvPr id="142" name="Freeform 141"/>
            <p:cNvSpPr/>
            <p:nvPr/>
          </p:nvSpPr>
          <p:spPr>
            <a:xfrm>
              <a:off x="333487" y="2678655"/>
              <a:ext cx="5607124" cy="2096898"/>
            </a:xfrm>
            <a:custGeom>
              <a:avLst/>
              <a:gdLst>
                <a:gd name="connsiteX0" fmla="*/ 5635811 w 5635811"/>
                <a:gd name="connsiteY0" fmla="*/ 2330824 h 2916518"/>
                <a:gd name="connsiteX1" fmla="*/ 857623 w 5635811"/>
                <a:gd name="connsiteY1" fmla="*/ 2528047 h 2916518"/>
                <a:gd name="connsiteX2" fmla="*/ 490070 w 5635811"/>
                <a:gd name="connsiteY2" fmla="*/ 0 h 2916518"/>
                <a:gd name="connsiteX0" fmla="*/ 5614296 w 5614296"/>
                <a:gd name="connsiteY0" fmla="*/ 3029633 h 3731795"/>
                <a:gd name="connsiteX1" fmla="*/ 836108 w 5614296"/>
                <a:gd name="connsiteY1" fmla="*/ 3226856 h 3731795"/>
                <a:gd name="connsiteX2" fmla="*/ 597647 w 5614296"/>
                <a:gd name="connsiteY2" fmla="*/ 0 h 3731795"/>
              </a:gdLst>
              <a:ahLst/>
              <a:cxnLst>
                <a:cxn ang="0">
                  <a:pos x="connsiteX0" y="connsiteY0"/>
                </a:cxn>
                <a:cxn ang="0">
                  <a:pos x="connsiteX1" y="connsiteY1"/>
                </a:cxn>
                <a:cxn ang="0">
                  <a:pos x="connsiteX2" y="connsiteY2"/>
                </a:cxn>
              </a:cxnLst>
              <a:rect l="l" t="t" r="r" b="b"/>
              <a:pathLst>
                <a:path w="5614296" h="3731795">
                  <a:moveTo>
                    <a:pt x="5614296" y="3029633"/>
                  </a:moveTo>
                  <a:cubicBezTo>
                    <a:pt x="3654013" y="3322480"/>
                    <a:pt x="1672216" y="3731795"/>
                    <a:pt x="836108" y="3226856"/>
                  </a:cubicBezTo>
                  <a:cubicBezTo>
                    <a:pt x="0" y="2721917"/>
                    <a:pt x="352612" y="1069788"/>
                    <a:pt x="597647" y="0"/>
                  </a:cubicBezTo>
                </a:path>
              </a:pathLst>
            </a:custGeom>
            <a:ln>
              <a:solidFill>
                <a:schemeClr val="tx1"/>
              </a:solidFill>
              <a:prstDash val="dash"/>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endParaRPr lang="en-US"/>
            </a:p>
          </p:txBody>
        </p:sp>
        <p:sp>
          <p:nvSpPr>
            <p:cNvPr id="136" name="Text Box 49"/>
            <p:cNvSpPr txBox="1">
              <a:spLocks noChangeArrowheads="1"/>
            </p:cNvSpPr>
            <p:nvPr/>
          </p:nvSpPr>
          <p:spPr bwMode="auto">
            <a:xfrm>
              <a:off x="5943600" y="4234934"/>
              <a:ext cx="1776448" cy="307777"/>
            </a:xfrm>
            <a:prstGeom prst="rect">
              <a:avLst/>
            </a:prstGeom>
            <a:gradFill rotWithShape="1">
              <a:gsLst>
                <a:gs pos="0">
                  <a:srgbClr val="FFCC66">
                    <a:gamma/>
                    <a:shade val="46275"/>
                    <a:invGamma/>
                  </a:srgbClr>
                </a:gs>
                <a:gs pos="50000">
                  <a:srgbClr val="FFCC66"/>
                </a:gs>
                <a:gs pos="100000">
                  <a:srgbClr val="FFCC66">
                    <a:gamma/>
                    <a:shade val="46275"/>
                    <a:invGamma/>
                  </a:srgbClr>
                </a:gs>
              </a:gsLst>
              <a:lin ang="5400000" scaled="1"/>
            </a:gradFill>
            <a:ln w="19050" algn="ctr">
              <a:noFill/>
              <a:miter lim="800000"/>
              <a:headEnd/>
              <a:tailEnd type="none" w="lg" len="lg"/>
            </a:ln>
            <a:effectLst/>
          </p:spPr>
          <p:txBody>
            <a:bodyPr wrap="none">
              <a:spAutoFit/>
            </a:bodyPr>
            <a:lstStyle/>
            <a:p>
              <a:r>
                <a:rPr lang="en-US" sz="1400" b="1" i="1" dirty="0">
                  <a:solidFill>
                    <a:schemeClr val="bg1"/>
                  </a:solidFill>
                </a:rPr>
                <a:t>Information Card </a:t>
              </a:r>
              <a:r>
                <a:rPr lang="en-US" sz="1400" b="1" i="1" dirty="0" smtClean="0">
                  <a:solidFill>
                    <a:schemeClr val="bg1"/>
                  </a:solidFill>
                </a:rPr>
                <a:t>4</a:t>
              </a:r>
              <a:endParaRPr lang="en-US" sz="1400" b="1" i="1" dirty="0">
                <a:solidFill>
                  <a:schemeClr val="bg1"/>
                </a:solidFill>
              </a:endParaRPr>
            </a:p>
          </p:txBody>
        </p:sp>
      </p:grpSp>
      <p:pic>
        <p:nvPicPr>
          <p:cNvPr id="38" name="Picture 37" descr="Screenshot2.png"/>
          <p:cNvPicPr>
            <a:picLocks noChangeAspect="1"/>
          </p:cNvPicPr>
          <p:nvPr/>
        </p:nvPicPr>
        <p:blipFill>
          <a:blip r:embed="rId3" cstate="print"/>
          <a:stretch>
            <a:fillRect/>
          </a:stretch>
        </p:blipFill>
        <p:spPr>
          <a:xfrm>
            <a:off x="6288024" y="5059680"/>
            <a:ext cx="1066800" cy="840803"/>
          </a:xfrm>
          <a:prstGeom prst="rect">
            <a:avLst/>
          </a:prstGeom>
        </p:spPr>
      </p:pic>
      <p:sp>
        <p:nvSpPr>
          <p:cNvPr id="37" name="Title 36"/>
          <p:cNvSpPr>
            <a:spLocks noGrp="1"/>
          </p:cNvSpPr>
          <p:nvPr>
            <p:ph type="title"/>
          </p:nvPr>
        </p:nvSpPr>
        <p:spPr/>
        <p:txBody>
          <a:bodyPr/>
          <a:lstStyle/>
          <a:p>
            <a:r>
              <a:rPr smtClean="0"/>
              <a:t>Information Cards</a:t>
            </a:r>
            <a:br>
              <a:rPr smtClean="0"/>
            </a:br>
            <a:r>
              <a:rPr sz="3200" smtClean="0">
                <a:solidFill>
                  <a:schemeClr val="tx2"/>
                </a:solidFill>
              </a:rPr>
              <a:t>An illustration</a:t>
            </a:r>
            <a:endParaRPr sz="3200" dirty="0">
              <a:solidFill>
                <a:schemeClr val="tx2"/>
              </a:solidFill>
            </a:endParaRPr>
          </a:p>
        </p:txBody>
      </p:sp>
      <p:sp>
        <p:nvSpPr>
          <p:cNvPr id="44" name="Text Placeholder 43"/>
          <p:cNvSpPr>
            <a:spLocks noGrp="1"/>
          </p:cNvSpPr>
          <p:nvPr>
            <p:ph type="body" sz="quarter" idx="10"/>
          </p:nvPr>
        </p:nvSpPr>
        <p:spPr/>
        <p:txBody>
          <a:bodyPr/>
          <a:lstStyle/>
          <a:p>
            <a:endParaRPr 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right)">
                                      <p:cBhvr>
                                        <p:cTn id="7" dur="500"/>
                                        <p:tgtEl>
                                          <p:spTgt spid="3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40"/>
                                        </p:tgtEl>
                                        <p:attrNameLst>
                                          <p:attrName>style.visibility</p:attrName>
                                        </p:attrNameLst>
                                      </p:cBhvr>
                                      <p:to>
                                        <p:strVal val="visible"/>
                                      </p:to>
                                    </p:set>
                                    <p:animEffect transition="in" filter="wipe(right)">
                                      <p:cBhvr>
                                        <p:cTn id="12" dur="500"/>
                                        <p:tgtEl>
                                          <p:spTgt spid="4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nodeType="click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wipe(right)">
                                      <p:cBhvr>
                                        <p:cTn id="17" dur="500"/>
                                        <p:tgtEl>
                                          <p:spTgt spid="4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nodeType="click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wipe(right)">
                                      <p:cBhvr>
                                        <p:cTn id="22"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solidFill>
                <a:schemeClr val="tx2"/>
              </a:solidFill>
            </a:endParaRPr>
          </a:p>
        </p:txBody>
      </p:sp>
      <p:sp>
        <p:nvSpPr>
          <p:cNvPr id="3" name="Text Placeholder 2"/>
          <p:cNvSpPr>
            <a:spLocks noGrp="1"/>
          </p:cNvSpPr>
          <p:nvPr>
            <p:ph idx="1"/>
          </p:nvPr>
        </p:nvSpPr>
        <p:spPr>
          <a:xfrm>
            <a:off x="381000" y="1412875"/>
            <a:ext cx="8382000" cy="2511457"/>
          </a:xfrm>
        </p:spPr>
        <p:txBody>
          <a:bodyPr/>
          <a:lstStyle/>
          <a:p>
            <a:endParaRPr lang="en-US" dirty="0" smtClean="0"/>
          </a:p>
          <a:p>
            <a:r>
              <a:rPr lang="en-US" dirty="0" smtClean="0"/>
              <a:t>Introducing Claims-Based Identity </a:t>
            </a:r>
          </a:p>
          <a:p>
            <a:endParaRPr lang="en-US" dirty="0" smtClean="0"/>
          </a:p>
          <a:p>
            <a:r>
              <a:rPr lang="en-US" dirty="0" smtClean="0"/>
              <a:t>Using Claims-Based Identity: Scenarios</a:t>
            </a:r>
          </a:p>
          <a:p>
            <a:endParaRPr lang="en-US" dirty="0" smtClean="0"/>
          </a:p>
          <a:p>
            <a:r>
              <a:rPr lang="en-US" dirty="0" smtClean="0"/>
              <a:t>Microsoft Technologies for Claims-Based Identity: A Closer Look</a:t>
            </a:r>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smtClean="0"/>
              <a:t>Creating Industry Agreement</a:t>
            </a:r>
            <a:br>
              <a:rPr smtClean="0"/>
            </a:br>
            <a:endParaRPr lang="en-US" dirty="0"/>
          </a:p>
        </p:txBody>
      </p:sp>
      <p:sp>
        <p:nvSpPr>
          <p:cNvPr id="4" name="Content Placeholder 3"/>
          <p:cNvSpPr>
            <a:spLocks noGrp="1"/>
          </p:cNvSpPr>
          <p:nvPr>
            <p:ph type="body" sz="quarter" idx="10"/>
          </p:nvPr>
        </p:nvSpPr>
        <p:spPr/>
        <p:txBody>
          <a:bodyPr/>
          <a:lstStyle/>
          <a:p>
            <a:r>
              <a:rPr lang="en-US" dirty="0" smtClean="0"/>
              <a:t>The Information Card Foundation is a multi-vendor group dedicated to making this technology successful</a:t>
            </a:r>
          </a:p>
          <a:p>
            <a:pPr lvl="1"/>
            <a:r>
              <a:rPr lang="en-US" dirty="0" smtClean="0"/>
              <a:t>Its board members include Google, Microsoft, Novell, Oracle, and PayPal</a:t>
            </a:r>
          </a:p>
          <a:p>
            <a:r>
              <a:rPr lang="en-US" dirty="0" smtClean="0"/>
              <a:t>A Web site can display a standard icon to indicate that it accepts card-based logins:</a:t>
            </a:r>
          </a:p>
          <a:p>
            <a:endParaRPr lang="en-US" dirty="0" smtClean="0"/>
          </a:p>
          <a:p>
            <a:endParaRPr lang="en-US" dirty="0" smtClean="0"/>
          </a:p>
          <a:p>
            <a:endParaRPr lang="en-US" dirty="0" smtClean="0"/>
          </a:p>
          <a:p>
            <a:pPr lvl="4"/>
            <a:endParaRPr lang="en-US" dirty="0" smtClean="0"/>
          </a:p>
        </p:txBody>
      </p:sp>
      <p:pic>
        <p:nvPicPr>
          <p:cNvPr id="5" name="Content Placeholder 3"/>
          <p:cNvPicPr>
            <a:picLocks/>
          </p:cNvPicPr>
          <p:nvPr/>
        </p:nvPicPr>
        <p:blipFill>
          <a:blip r:embed="rId3"/>
          <a:stretch>
            <a:fillRect/>
          </a:stretch>
        </p:blipFill>
        <p:spPr bwMode="auto">
          <a:xfrm>
            <a:off x="3048000" y="4800600"/>
            <a:ext cx="2455515" cy="175260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dissolve">
                                      <p:cBhvr>
                                        <p:cTn id="7" dur="500"/>
                                        <p:tgtEl>
                                          <p:spTgt spid="4">
                                            <p:txEl>
                                              <p:pRg st="2" end="2"/>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dissolve">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smtClean="0"/>
              <a:t>Changes in CardSpace 2.0</a:t>
            </a:r>
            <a:br>
              <a:rPr dirty="0" smtClean="0"/>
            </a:br>
            <a:r>
              <a:rPr sz="3200" dirty="0" smtClean="0">
                <a:solidFill>
                  <a:schemeClr val="tx2"/>
                </a:solidFill>
              </a:rPr>
              <a:t>From the first CardSpace release</a:t>
            </a:r>
          </a:p>
        </p:txBody>
      </p:sp>
      <p:sp>
        <p:nvSpPr>
          <p:cNvPr id="3" name="Content Placeholder 2"/>
          <p:cNvSpPr>
            <a:spLocks noGrp="1"/>
          </p:cNvSpPr>
          <p:nvPr>
            <p:ph type="body" sz="quarter" idx="10"/>
          </p:nvPr>
        </p:nvSpPr>
        <p:spPr/>
        <p:txBody>
          <a:bodyPr/>
          <a:lstStyle/>
          <a:p>
            <a:r>
              <a:rPr lang="en-US" dirty="0" smtClean="0"/>
              <a:t>CardSpace 2.0 is available separately from the .NET Framework</a:t>
            </a:r>
          </a:p>
          <a:p>
            <a:pPr lvl="1"/>
            <a:r>
              <a:rPr lang="en-US" dirty="0" smtClean="0"/>
              <a:t>It’s smaller and faster </a:t>
            </a:r>
          </a:p>
          <a:p>
            <a:r>
              <a:rPr lang="en-US" dirty="0" smtClean="0"/>
              <a:t>CardSpace 2.0 contains optimizations for applications that users visit repeatedly</a:t>
            </a:r>
          </a:p>
          <a:p>
            <a:pPr lvl="1"/>
            <a:r>
              <a:rPr lang="en-US" dirty="0" smtClean="0"/>
              <a:t>A Web site can display the card you last used to log in the site </a:t>
            </a:r>
          </a:p>
          <a:p>
            <a:pPr lvl="1"/>
            <a:r>
              <a:rPr lang="en-US" dirty="0" smtClean="0"/>
              <a:t>The CardSpace screen needn’t appear</a:t>
            </a:r>
          </a:p>
          <a:p>
            <a:r>
              <a:rPr lang="en-US" dirty="0" smtClean="0"/>
              <a:t>Cards can be set using Group Policy</a:t>
            </a:r>
          </a:p>
          <a:p>
            <a:r>
              <a:rPr lang="en-US" dirty="0" smtClean="0"/>
              <a:t>The self-issued identity provider has been dropped</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dissolve">
                                      <p:cBhvr>
                                        <p:cTn id="15" dur="500"/>
                                        <p:tgtEl>
                                          <p:spTgt spid="3">
                                            <p:txEl>
                                              <p:pRg st="2" end="2"/>
                                            </p:txEl>
                                          </p:spTgt>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dissolve">
                                      <p:cBhvr>
                                        <p:cTn id="18" dur="500"/>
                                        <p:tgtEl>
                                          <p:spTgt spid="3">
                                            <p:txEl>
                                              <p:pRg st="3" end="3"/>
                                            </p:txEl>
                                          </p:spTgt>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dissolve">
                                      <p:cBhvr>
                                        <p:cTn id="21" dur="500"/>
                                        <p:tgtEl>
                                          <p:spTgt spid="3">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grpId="0"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dissolve">
                                      <p:cBhvr>
                                        <p:cTn id="26" dur="500"/>
                                        <p:tgtEl>
                                          <p:spTgt spid="3">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dissolve">
                                      <p:cBhvr>
                                        <p:cTn id="31"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dirty="0" smtClean="0"/>
              <a:t>Windows Identity Foundation</a:t>
            </a:r>
            <a:endParaRPr lang="en-US" dirty="0"/>
          </a:p>
        </p:txBody>
      </p:sp>
      <p:sp>
        <p:nvSpPr>
          <p:cNvPr id="4" name="Content Placeholder 3"/>
          <p:cNvSpPr>
            <a:spLocks noGrp="1"/>
          </p:cNvSpPr>
          <p:nvPr>
            <p:ph type="body" sz="quarter" idx="10"/>
          </p:nvPr>
        </p:nvSpPr>
        <p:spPr/>
        <p:txBody>
          <a:bodyPr/>
          <a:lstStyle/>
          <a:p>
            <a:r>
              <a:rPr lang="en-US" dirty="0" smtClean="0"/>
              <a:t>The goal: Make it easier for developers to create claims-aware applications</a:t>
            </a:r>
          </a:p>
          <a:p>
            <a:r>
              <a:rPr lang="en-US" dirty="0" smtClean="0"/>
              <a:t>WIF provides:</a:t>
            </a:r>
          </a:p>
          <a:p>
            <a:pPr lvl="1"/>
            <a:r>
              <a:rPr lang="en-US" dirty="0" smtClean="0"/>
              <a:t>Support for verifying a token’s signature and extracting its claims</a:t>
            </a:r>
          </a:p>
          <a:p>
            <a:pPr lvl="1"/>
            <a:r>
              <a:rPr lang="en-US" dirty="0" smtClean="0"/>
              <a:t>Classes for working with claims</a:t>
            </a:r>
          </a:p>
          <a:p>
            <a:pPr lvl="1"/>
            <a:r>
              <a:rPr lang="en-US" dirty="0" smtClean="0"/>
              <a:t>Support for creating a custom STS</a:t>
            </a:r>
          </a:p>
          <a:p>
            <a:pPr lvl="1"/>
            <a:r>
              <a:rPr lang="en-US" dirty="0" smtClean="0"/>
              <a:t>Visual Studio project types</a:t>
            </a:r>
          </a:p>
          <a:p>
            <a:pPr lvl="1"/>
            <a:r>
              <a:rPr lang="en-US" dirty="0" smtClean="0"/>
              <a:t>An STS for development and testing</a:t>
            </a:r>
          </a:p>
          <a:p>
            <a:pPr lvl="1"/>
            <a:r>
              <a:rPr lang="en-US" dirty="0" smtClean="0"/>
              <a:t>More</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dissolve">
                                      <p:cBhvr>
                                        <p:cTn id="12" dur="500"/>
                                        <p:tgtEl>
                                          <p:spTgt spid="4">
                                            <p:txEl>
                                              <p:pRg st="1" end="1"/>
                                            </p:txEl>
                                          </p:spTgt>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Effect transition="in" filter="dissolve">
                                      <p:cBhvr>
                                        <p:cTn id="15" dur="500"/>
                                        <p:tgtEl>
                                          <p:spTgt spid="4">
                                            <p:txEl>
                                              <p:pRg st="2" end="2"/>
                                            </p:txEl>
                                          </p:spTgt>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4">
                                            <p:txEl>
                                              <p:pRg st="3" end="3"/>
                                            </p:txEl>
                                          </p:spTgt>
                                        </p:tgtEl>
                                        <p:attrNameLst>
                                          <p:attrName>style.visibility</p:attrName>
                                        </p:attrNameLst>
                                      </p:cBhvr>
                                      <p:to>
                                        <p:strVal val="visible"/>
                                      </p:to>
                                    </p:set>
                                    <p:animEffect transition="in" filter="dissolve">
                                      <p:cBhvr>
                                        <p:cTn id="18" dur="500"/>
                                        <p:tgtEl>
                                          <p:spTgt spid="4">
                                            <p:txEl>
                                              <p:pRg st="3" end="3"/>
                                            </p:txEl>
                                          </p:spTgt>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animEffect transition="in" filter="dissolve">
                                      <p:cBhvr>
                                        <p:cTn id="21" dur="500"/>
                                        <p:tgtEl>
                                          <p:spTgt spid="4">
                                            <p:txEl>
                                              <p:pRg st="4" end="4"/>
                                            </p:txEl>
                                          </p:spTgt>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4">
                                            <p:txEl>
                                              <p:pRg st="5" end="5"/>
                                            </p:txEl>
                                          </p:spTgt>
                                        </p:tgtEl>
                                        <p:attrNameLst>
                                          <p:attrName>style.visibility</p:attrName>
                                        </p:attrNameLst>
                                      </p:cBhvr>
                                      <p:to>
                                        <p:strVal val="visible"/>
                                      </p:to>
                                    </p:set>
                                    <p:animEffect transition="in" filter="dissolve">
                                      <p:cBhvr>
                                        <p:cTn id="24" dur="500"/>
                                        <p:tgtEl>
                                          <p:spTgt spid="4">
                                            <p:txEl>
                                              <p:pRg st="5" end="5"/>
                                            </p:txEl>
                                          </p:spTgt>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animEffect transition="in" filter="dissolve">
                                      <p:cBhvr>
                                        <p:cTn id="27" dur="500"/>
                                        <p:tgtEl>
                                          <p:spTgt spid="4">
                                            <p:txEl>
                                              <p:pRg st="6" end="6"/>
                                            </p:txEl>
                                          </p:spTgt>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4">
                                            <p:txEl>
                                              <p:pRg st="7" end="7"/>
                                            </p:txEl>
                                          </p:spTgt>
                                        </p:tgtEl>
                                        <p:attrNameLst>
                                          <p:attrName>style.visibility</p:attrName>
                                        </p:attrNameLst>
                                      </p:cBhvr>
                                      <p:to>
                                        <p:strVal val="visible"/>
                                      </p:to>
                                    </p:set>
                                    <p:animEffect transition="in" filter="dissolve">
                                      <p:cBhvr>
                                        <p:cTn id="30" dur="500"/>
                                        <p:tgtEl>
                                          <p:spTgt spid="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smtClean="0"/>
              <a:t>Conclusions</a:t>
            </a:r>
            <a:endParaRPr lang="en-US" dirty="0" smtClean="0"/>
          </a:p>
        </p:txBody>
      </p:sp>
      <p:sp>
        <p:nvSpPr>
          <p:cNvPr id="1192963" name="Rectangle 3"/>
          <p:cNvSpPr>
            <a:spLocks noGrp="1" noChangeArrowheads="1"/>
          </p:cNvSpPr>
          <p:nvPr>
            <p:ph type="body" sz="quarter" idx="10"/>
          </p:nvPr>
        </p:nvSpPr>
        <p:spPr/>
        <p:txBody>
          <a:bodyPr/>
          <a:lstStyle/>
          <a:p>
            <a:r>
              <a:rPr lang="en-US" dirty="0" smtClean="0"/>
              <a:t>Changing how applications (and people) work with identity is not a small thing</a:t>
            </a:r>
          </a:p>
          <a:p>
            <a:pPr lvl="1"/>
            <a:r>
              <a:rPr lang="en-US" dirty="0" smtClean="0"/>
              <a:t>Widespread adoption of claims-based identity will take time</a:t>
            </a:r>
          </a:p>
          <a:p>
            <a:endParaRPr lang="en-US" dirty="0" smtClean="0"/>
          </a:p>
          <a:p>
            <a:r>
              <a:rPr lang="en-US" dirty="0" smtClean="0"/>
              <a:t>Yet all of the pieces required to make claims-based identity real on Windows are here:</a:t>
            </a:r>
          </a:p>
          <a:p>
            <a:pPr lvl="1"/>
            <a:r>
              <a:rPr lang="en-US" dirty="0" smtClean="0"/>
              <a:t>AD FS 2.0</a:t>
            </a:r>
          </a:p>
          <a:p>
            <a:pPr lvl="1"/>
            <a:r>
              <a:rPr lang="en-US" dirty="0" smtClean="0"/>
              <a:t>CardSpace 2.0</a:t>
            </a:r>
          </a:p>
          <a:p>
            <a:pPr lvl="1"/>
            <a:r>
              <a:rPr lang="en-US" dirty="0" smtClean="0"/>
              <a:t>Windows Identity Framework</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92963">
                                            <p:txEl>
                                              <p:pRg st="0" end="0"/>
                                            </p:txEl>
                                          </p:spTgt>
                                        </p:tgtEl>
                                        <p:attrNameLst>
                                          <p:attrName>style.visibility</p:attrName>
                                        </p:attrNameLst>
                                      </p:cBhvr>
                                      <p:to>
                                        <p:strVal val="visible"/>
                                      </p:to>
                                    </p:set>
                                    <p:animEffect transition="in" filter="dissolve">
                                      <p:cBhvr>
                                        <p:cTn id="7" dur="500"/>
                                        <p:tgtEl>
                                          <p:spTgt spid="1192963">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192963">
                                            <p:txEl>
                                              <p:pRg st="1" end="1"/>
                                            </p:txEl>
                                          </p:spTgt>
                                        </p:tgtEl>
                                        <p:attrNameLst>
                                          <p:attrName>style.visibility</p:attrName>
                                        </p:attrNameLst>
                                      </p:cBhvr>
                                      <p:to>
                                        <p:strVal val="visible"/>
                                      </p:to>
                                    </p:set>
                                    <p:animEffect transition="in" filter="dissolve">
                                      <p:cBhvr>
                                        <p:cTn id="10" dur="500"/>
                                        <p:tgtEl>
                                          <p:spTgt spid="119296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1192963">
                                            <p:txEl>
                                              <p:pRg st="3" end="3"/>
                                            </p:txEl>
                                          </p:spTgt>
                                        </p:tgtEl>
                                        <p:attrNameLst>
                                          <p:attrName>style.visibility</p:attrName>
                                        </p:attrNameLst>
                                      </p:cBhvr>
                                      <p:to>
                                        <p:strVal val="visible"/>
                                      </p:to>
                                    </p:set>
                                    <p:animEffect transition="in" filter="dissolve">
                                      <p:cBhvr>
                                        <p:cTn id="15" dur="500"/>
                                        <p:tgtEl>
                                          <p:spTgt spid="1192963">
                                            <p:txEl>
                                              <p:pRg st="3" end="3"/>
                                            </p:txEl>
                                          </p:spTgt>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1192963">
                                            <p:txEl>
                                              <p:pRg st="4" end="4"/>
                                            </p:txEl>
                                          </p:spTgt>
                                        </p:tgtEl>
                                        <p:attrNameLst>
                                          <p:attrName>style.visibility</p:attrName>
                                        </p:attrNameLst>
                                      </p:cBhvr>
                                      <p:to>
                                        <p:strVal val="visible"/>
                                      </p:to>
                                    </p:set>
                                    <p:animEffect transition="in" filter="dissolve">
                                      <p:cBhvr>
                                        <p:cTn id="18" dur="500"/>
                                        <p:tgtEl>
                                          <p:spTgt spid="1192963">
                                            <p:txEl>
                                              <p:pRg st="4" end="4"/>
                                            </p:txEl>
                                          </p:spTgt>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1192963">
                                            <p:txEl>
                                              <p:pRg st="5" end="5"/>
                                            </p:txEl>
                                          </p:spTgt>
                                        </p:tgtEl>
                                        <p:attrNameLst>
                                          <p:attrName>style.visibility</p:attrName>
                                        </p:attrNameLst>
                                      </p:cBhvr>
                                      <p:to>
                                        <p:strVal val="visible"/>
                                      </p:to>
                                    </p:set>
                                    <p:animEffect transition="in" filter="dissolve">
                                      <p:cBhvr>
                                        <p:cTn id="21" dur="500"/>
                                        <p:tgtEl>
                                          <p:spTgt spid="1192963">
                                            <p:txEl>
                                              <p:pRg st="5" end="5"/>
                                            </p:txEl>
                                          </p:spTgt>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1192963">
                                            <p:txEl>
                                              <p:pRg st="6" end="6"/>
                                            </p:txEl>
                                          </p:spTgt>
                                        </p:tgtEl>
                                        <p:attrNameLst>
                                          <p:attrName>style.visibility</p:attrName>
                                        </p:attrNameLst>
                                      </p:cBhvr>
                                      <p:to>
                                        <p:strVal val="visible"/>
                                      </p:to>
                                    </p:set>
                                    <p:animEffect transition="in" filter="dissolve">
                                      <p:cBhvr>
                                        <p:cTn id="24" dur="500"/>
                                        <p:tgtEl>
                                          <p:spTgt spid="119296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296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References</a:t>
            </a:r>
            <a:endParaRPr lang="en-US" dirty="0"/>
          </a:p>
        </p:txBody>
      </p:sp>
      <p:sp>
        <p:nvSpPr>
          <p:cNvPr id="3" name="Content Placeholder 2"/>
          <p:cNvSpPr>
            <a:spLocks noGrp="1"/>
          </p:cNvSpPr>
          <p:nvPr>
            <p:ph type="body" sz="quarter" idx="10"/>
          </p:nvPr>
        </p:nvSpPr>
        <p:spPr/>
        <p:txBody>
          <a:bodyPr/>
          <a:lstStyle/>
          <a:p>
            <a:r>
              <a:rPr lang="en-US" sz="2800" i="1" dirty="0" smtClean="0"/>
              <a:t>Introducing “Geneva”: An Overview of the “Geneva” Server, CardSpace “Geneva”, and the “Geneva” Framework</a:t>
            </a:r>
            <a:endParaRPr lang="en-US" sz="2800" dirty="0" smtClean="0"/>
          </a:p>
          <a:p>
            <a:pPr lvl="1">
              <a:buNone/>
            </a:pPr>
            <a:r>
              <a:rPr lang="en-US" sz="2400" dirty="0" smtClean="0"/>
              <a:t>	</a:t>
            </a:r>
            <a:r>
              <a:rPr lang="en-US" sz="2400" dirty="0" smtClean="0">
                <a:hlinkClick r:id="rId3"/>
              </a:rPr>
              <a:t>http://download.microsoft.com/download/7/d/0/7d0b5166-6a8a-418a-addd-95ee9b046994/GenevaBeta1_Whitepaper_Chappell.docx</a:t>
            </a:r>
            <a:endParaRPr lang="en-US" i="1" dirty="0" smtClean="0"/>
          </a:p>
          <a:p>
            <a:pPr marL="463550" lvl="1" indent="-463550">
              <a:buSzPct val="120000"/>
            </a:pPr>
            <a:endParaRPr lang="en-US" dirty="0" smtClean="0"/>
          </a:p>
          <a:p>
            <a:pPr marL="463550" lvl="1" indent="-463550">
              <a:buSzPct val="120000"/>
            </a:pPr>
            <a:r>
              <a:rPr lang="en-US" dirty="0" smtClean="0"/>
              <a:t>Keith Brown’s </a:t>
            </a:r>
            <a:r>
              <a:rPr lang="en-US" i="1" dirty="0" smtClean="0"/>
              <a:t>Windows Identity Framework White Paper for Developers</a:t>
            </a:r>
          </a:p>
          <a:p>
            <a:pPr lvl="1">
              <a:buNone/>
            </a:pPr>
            <a:r>
              <a:rPr lang="en-US" dirty="0" smtClean="0"/>
              <a:t>	</a:t>
            </a:r>
            <a:r>
              <a:rPr lang="en-US" sz="2400" dirty="0" smtClean="0">
                <a:hlinkClick r:id="rId3"/>
              </a:rPr>
              <a:t>http://download.microsoft.com/download/7/d/0/7d0b5166-6a8a-418a-addd-95ee9b046994/GenevaFrameworkWhitepaperForDevelopers.pdf</a:t>
            </a:r>
          </a:p>
        </p:txBody>
      </p:sp>
    </p:spTree>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5" descr="David Chappell Blog"/>
          <p:cNvPicPr>
            <a:picLocks noChangeAspect="1" noChangeArrowheads="1"/>
          </p:cNvPicPr>
          <p:nvPr/>
        </p:nvPicPr>
        <p:blipFill>
          <a:blip r:embed="rId3"/>
          <a:srcRect/>
          <a:stretch>
            <a:fillRect/>
          </a:stretch>
        </p:blipFill>
        <p:spPr bwMode="auto">
          <a:xfrm>
            <a:off x="304800" y="1295400"/>
            <a:ext cx="1162050" cy="1381125"/>
          </a:xfrm>
          <a:prstGeom prst="rect">
            <a:avLst/>
          </a:prstGeom>
          <a:noFill/>
          <a:ln w="9525">
            <a:noFill/>
            <a:miter lim="800000"/>
            <a:headEnd/>
            <a:tailEnd/>
          </a:ln>
        </p:spPr>
      </p:pic>
      <p:sp>
        <p:nvSpPr>
          <p:cNvPr id="35843" name="Rectangle 2"/>
          <p:cNvSpPr>
            <a:spLocks noGrp="1" noChangeArrowheads="1"/>
          </p:cNvSpPr>
          <p:nvPr>
            <p:ph type="title"/>
          </p:nvPr>
        </p:nvSpPr>
        <p:spPr>
          <a:noFill/>
        </p:spPr>
        <p:txBody>
          <a:bodyPr lIns="97454" tIns="48728" rIns="97454" bIns="48728" anchor="b"/>
          <a:lstStyle/>
          <a:p>
            <a:pPr defTabSz="722313" eaLnBrk="1" hangingPunct="1"/>
            <a:r>
              <a:rPr lang="en-US" dirty="0" smtClean="0"/>
              <a:t>About the Speaker</a:t>
            </a:r>
          </a:p>
        </p:txBody>
      </p:sp>
      <p:sp>
        <p:nvSpPr>
          <p:cNvPr id="1180675" name="Rectangle 3"/>
          <p:cNvSpPr>
            <a:spLocks noGrp="1" noChangeArrowheads="1"/>
          </p:cNvSpPr>
          <p:nvPr>
            <p:ph type="body" sz="quarter" idx="10"/>
          </p:nvPr>
        </p:nvSpPr>
        <p:spPr>
          <a:xfrm>
            <a:off x="1295400" y="1295400"/>
            <a:ext cx="7848600" cy="2200602"/>
          </a:xfrm>
        </p:spPr>
        <p:txBody>
          <a:bodyPr lIns="97454" tIns="48728" rIns="97454" bIns="48728"/>
          <a:lstStyle/>
          <a:p>
            <a:pPr marL="303213" indent="-303213" defTabSz="722313" eaLnBrk="1" hangingPunct="1">
              <a:lnSpc>
                <a:spcPct val="90000"/>
              </a:lnSpc>
              <a:buFontTx/>
              <a:buNone/>
              <a:defRPr/>
            </a:pPr>
            <a:r>
              <a:rPr lang="en-US" sz="2100" b="1" dirty="0" smtClean="0">
                <a:effectLst>
                  <a:outerShdw blurRad="38100" dist="38100" dir="2700000" algn="tl">
                    <a:srgbClr val="000000"/>
                  </a:outerShdw>
                </a:effectLst>
              </a:rPr>
              <a:t>	</a:t>
            </a:r>
            <a:r>
              <a:rPr lang="en-US" sz="2100" b="1" dirty="0" smtClean="0">
                <a:effectLst>
                  <a:outerShdw blurRad="38100" dist="38100" dir="2700000" algn="tl">
                    <a:srgbClr val="000000"/>
                  </a:outerShdw>
                </a:effectLst>
                <a:cs typeface="Times New Roman" pitchFamily="18" charset="0"/>
              </a:rPr>
              <a:t>David Chappell is Principal of Chappell &amp; Associates (www.davidchappell.com) in San Francisco, California. Through his speaking, writing, and consulting, he helps people around the world understand, use, and make better decisions about new technology. David has been the keynote speaker for many events and conferences on five continents, and his seminars have been attended by tens of thousands of IT decision makers, architects, and developers in forty countries. His award-winning books have been published in a dozen languages and used regularly in courses at MIT, ETH Zurich, and other universities. In his consulting practice, he has helped clients such as Hewlett-Packard, IBM, Microsoft, Stanford University, and Target Corporation adopt new technologies, market new products, train their sales staffs, and create business plans. Earlier in his career, David wrote networking software, chaired a U.S. national standards working group, and played keyboards with the Peabody-award-winning Children’s Radio Theater. He holds a B.S. in Economics and an M.S. in Computer Science, both from the University of Wisconsin-Madison. </a:t>
            </a:r>
          </a:p>
        </p:txBody>
      </p:sp>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3"/>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00" y="1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3962400"/>
            <a:ext cx="8382000" cy="1523494"/>
          </a:xfrm>
        </p:spPr>
        <p:txBody>
          <a:bodyPr/>
          <a:lstStyle/>
          <a:p>
            <a:pPr eaLnBrk="1" hangingPunct="1">
              <a:defRPr/>
            </a:pPr>
            <a:r>
              <a:rPr sz="6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cs typeface="+mn-cs"/>
              </a:rPr>
              <a:t>Introducing Claims-Based Identity</a:t>
            </a:r>
            <a:endParaRPr sz="6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cs typeface="+mn-cs"/>
            </a:endParaRP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Claims-Based Identity </a:t>
            </a:r>
            <a:r>
              <a:rPr lang="en-US" dirty="0"/>
              <a:t/>
            </a:r>
            <a:br>
              <a:rPr lang="en-US" dirty="0"/>
            </a:br>
            <a:r>
              <a:rPr lang="en-US" sz="3600" dirty="0">
                <a:solidFill>
                  <a:schemeClr val="tx2"/>
                </a:solidFill>
              </a:rPr>
              <a:t>The core Microsoft technologies</a:t>
            </a:r>
          </a:p>
        </p:txBody>
      </p:sp>
      <p:sp>
        <p:nvSpPr>
          <p:cNvPr id="3" name="Content Placeholder 2"/>
          <p:cNvSpPr>
            <a:spLocks noGrp="1"/>
          </p:cNvSpPr>
          <p:nvPr>
            <p:ph type="body" sz="quarter" idx="10"/>
          </p:nvPr>
        </p:nvSpPr>
        <p:spPr/>
        <p:txBody>
          <a:bodyPr/>
          <a:lstStyle/>
          <a:p>
            <a:r>
              <a:rPr lang="en-US" dirty="0" smtClean="0"/>
              <a:t>Active Directory Federation Services (AD FS) 2.0</a:t>
            </a:r>
          </a:p>
          <a:p>
            <a:pPr lvl="1"/>
            <a:r>
              <a:rPr lang="en-US" dirty="0" smtClean="0"/>
              <a:t>The next release of AD FS</a:t>
            </a:r>
          </a:p>
          <a:p>
            <a:r>
              <a:rPr lang="en-US" dirty="0" smtClean="0"/>
              <a:t>CardSpace 2.0</a:t>
            </a:r>
          </a:p>
          <a:p>
            <a:pPr lvl="1"/>
            <a:r>
              <a:rPr lang="en-US" dirty="0" smtClean="0"/>
              <a:t>The next release of CardSpace</a:t>
            </a:r>
          </a:p>
          <a:p>
            <a:r>
              <a:rPr lang="en-US" dirty="0" smtClean="0"/>
              <a:t>Windows Identity Foundation (WIF) 1.0</a:t>
            </a:r>
          </a:p>
          <a:p>
            <a:pPr lvl="1"/>
            <a:r>
              <a:rPr lang="en-US" dirty="0" smtClean="0"/>
              <a:t>Pronounced “Dub-I-F”</a:t>
            </a:r>
          </a:p>
          <a:p>
            <a:endParaRPr lang="en-US" dirty="0" smtClean="0"/>
          </a:p>
          <a:p>
            <a:r>
              <a:rPr lang="en-US" dirty="0" smtClean="0"/>
              <a:t>These three technologies were previously code-named “Geneva”</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dissolve">
                                      <p:cBhvr>
                                        <p:cTn id="15" dur="500"/>
                                        <p:tgtEl>
                                          <p:spTgt spid="3">
                                            <p:txEl>
                                              <p:pRg st="2" end="2"/>
                                            </p:txEl>
                                          </p:spTgt>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dissolve">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dissolve">
                                      <p:cBhvr>
                                        <p:cTn id="23" dur="500"/>
                                        <p:tgtEl>
                                          <p:spTgt spid="3">
                                            <p:txEl>
                                              <p:pRg st="4" end="4"/>
                                            </p:txEl>
                                          </p:spTgt>
                                        </p:tgtEl>
                                      </p:cBhvr>
                                    </p:animEffect>
                                  </p:childTnLst>
                                </p:cTn>
                              </p:par>
                              <p:par>
                                <p:cTn id="24" presetID="9" presetClass="entr" presetSubtype="0" fill="hold" grpId="0"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dissolve">
                                      <p:cBhvr>
                                        <p:cTn id="26" dur="500"/>
                                        <p:tgtEl>
                                          <p:spTgt spid="3">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dissolve">
                                      <p:cBhvr>
                                        <p:cTn id="31"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kern="1200" spc="-125" smtClean="0">
                <a:ln w="3175">
                  <a:noFill/>
                </a:ln>
              </a:rPr>
              <a:t>What is Identity?</a:t>
            </a:r>
            <a:endParaRPr lang="en-US" kern="1200" spc="-125" dirty="0">
              <a:ln w="3175">
                <a:noFill/>
              </a:ln>
            </a:endParaRPr>
          </a:p>
        </p:txBody>
      </p:sp>
      <p:sp>
        <p:nvSpPr>
          <p:cNvPr id="4" name="Content Placeholder 3"/>
          <p:cNvSpPr>
            <a:spLocks noGrp="1"/>
          </p:cNvSpPr>
          <p:nvPr>
            <p:ph type="body" sz="quarter" idx="10"/>
          </p:nvPr>
        </p:nvSpPr>
        <p:spPr/>
        <p:txBody>
          <a:bodyPr/>
          <a:lstStyle/>
          <a:p>
            <a:pPr lvl="0"/>
            <a:r>
              <a:rPr lang="en-US" dirty="0" smtClean="0"/>
              <a:t>An </a:t>
            </a:r>
            <a:r>
              <a:rPr lang="en-US" i="1" dirty="0" smtClean="0">
                <a:solidFill>
                  <a:schemeClr val="tx2"/>
                </a:solidFill>
              </a:rPr>
              <a:t>identity</a:t>
            </a:r>
            <a:r>
              <a:rPr lang="en-US" dirty="0" smtClean="0">
                <a:solidFill>
                  <a:schemeClr val="accent2"/>
                </a:solidFill>
              </a:rPr>
              <a:t> </a:t>
            </a:r>
            <a:r>
              <a:rPr lang="en-US" dirty="0" smtClean="0"/>
              <a:t>is a set of information about some entity, such as a user</a:t>
            </a:r>
          </a:p>
          <a:p>
            <a:endParaRPr lang="en-US" dirty="0" smtClean="0"/>
          </a:p>
          <a:p>
            <a:r>
              <a:rPr lang="en-US" dirty="0" smtClean="0"/>
              <a:t>Most applications work with identity</a:t>
            </a:r>
          </a:p>
          <a:p>
            <a:pPr lvl="1"/>
            <a:r>
              <a:rPr lang="en-US" dirty="0" smtClean="0"/>
              <a:t>Identity information drives important aspects of an application’s behavior, such as:</a:t>
            </a:r>
          </a:p>
          <a:p>
            <a:pPr lvl="2"/>
            <a:r>
              <a:rPr lang="en-US" dirty="0" smtClean="0"/>
              <a:t>Determining what a user is allowed to do</a:t>
            </a:r>
          </a:p>
          <a:p>
            <a:pPr lvl="2"/>
            <a:r>
              <a:rPr lang="en-US" dirty="0" smtClean="0"/>
              <a:t>Controlling how the application interacts with the user</a:t>
            </a:r>
          </a:p>
          <a:p>
            <a:pPr>
              <a:buNone/>
            </a:pPr>
            <a:endParaRPr lang="en-US" dirty="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dissolve">
                                      <p:cBhvr>
                                        <p:cTn id="12" dur="500"/>
                                        <p:tgtEl>
                                          <p:spTgt spid="4">
                                            <p:txEl>
                                              <p:pRg st="2" end="2"/>
                                            </p:txEl>
                                          </p:spTgt>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animEffect transition="in" filter="dissolve">
                                      <p:cBhvr>
                                        <p:cTn id="15" dur="500"/>
                                        <p:tgtEl>
                                          <p:spTgt spid="4">
                                            <p:txEl>
                                              <p:pRg st="3" end="3"/>
                                            </p:txEl>
                                          </p:spTgt>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4">
                                            <p:txEl>
                                              <p:pRg st="4" end="4"/>
                                            </p:txEl>
                                          </p:spTgt>
                                        </p:tgtEl>
                                        <p:attrNameLst>
                                          <p:attrName>style.visibility</p:attrName>
                                        </p:attrNameLst>
                                      </p:cBhvr>
                                      <p:to>
                                        <p:strVal val="visible"/>
                                      </p:to>
                                    </p:set>
                                    <p:animEffect transition="in" filter="dissolve">
                                      <p:cBhvr>
                                        <p:cTn id="18" dur="500"/>
                                        <p:tgtEl>
                                          <p:spTgt spid="4">
                                            <p:txEl>
                                              <p:pRg st="4" end="4"/>
                                            </p:txEl>
                                          </p:spTgt>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4">
                                            <p:txEl>
                                              <p:pRg st="5" end="5"/>
                                            </p:txEl>
                                          </p:spTgt>
                                        </p:tgtEl>
                                        <p:attrNameLst>
                                          <p:attrName>style.visibility</p:attrName>
                                        </p:attrNameLst>
                                      </p:cBhvr>
                                      <p:to>
                                        <p:strVal val="visible"/>
                                      </p:to>
                                    </p:set>
                                    <p:animEffect transition="in" filter="dissolve">
                                      <p:cBhvr>
                                        <p:cTn id="21"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Defining the Problem</a:t>
            </a:r>
            <a:br>
              <a:rPr smtClean="0"/>
            </a:br>
            <a:r>
              <a:rPr sz="3200" smtClean="0">
                <a:solidFill>
                  <a:schemeClr val="tx2"/>
                </a:solidFill>
              </a:rPr>
              <a:t>Working with identity is too hard</a:t>
            </a:r>
            <a:endParaRPr sz="3200" dirty="0" smtClean="0">
              <a:solidFill>
                <a:schemeClr val="tx2"/>
              </a:solidFill>
            </a:endParaRPr>
          </a:p>
        </p:txBody>
      </p:sp>
      <p:sp>
        <p:nvSpPr>
          <p:cNvPr id="3" name="Content Placeholder 2"/>
          <p:cNvSpPr>
            <a:spLocks noGrp="1"/>
          </p:cNvSpPr>
          <p:nvPr>
            <p:ph type="body" sz="quarter" idx="10"/>
          </p:nvPr>
        </p:nvSpPr>
        <p:spPr/>
        <p:txBody>
          <a:bodyPr/>
          <a:lstStyle/>
          <a:p>
            <a:r>
              <a:rPr lang="en-US" dirty="0" smtClean="0"/>
              <a:t>Applications must use different identity technologies in different situations:</a:t>
            </a:r>
          </a:p>
          <a:p>
            <a:pPr lvl="1"/>
            <a:r>
              <a:rPr lang="en-US" dirty="0" smtClean="0"/>
              <a:t>Active Directory (Kerberos) inside a Windows domain</a:t>
            </a:r>
          </a:p>
          <a:p>
            <a:pPr lvl="1"/>
            <a:r>
              <a:rPr lang="en-US" dirty="0" smtClean="0"/>
              <a:t>Username/password on the Internet</a:t>
            </a:r>
          </a:p>
          <a:p>
            <a:pPr lvl="1"/>
            <a:r>
              <a:rPr lang="en-US" dirty="0" smtClean="0"/>
              <a:t>WS-Federation and the Security Assertion Markup Language (SAML) between organizations</a:t>
            </a:r>
          </a:p>
          <a:p>
            <a:r>
              <a:rPr lang="en-US" dirty="0" smtClean="0"/>
              <a:t>Why not define one approach that applications can use in all of these cases?</a:t>
            </a:r>
          </a:p>
          <a:p>
            <a:pPr lvl="1"/>
            <a:r>
              <a:rPr lang="en-US" dirty="0" smtClean="0"/>
              <a:t>Claims-based identity allows this</a:t>
            </a:r>
          </a:p>
          <a:p>
            <a:pPr lvl="1"/>
            <a:r>
              <a:rPr lang="en-US" dirty="0" smtClean="0"/>
              <a:t>It can make life simpler for developers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ssolv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dissolve">
                                      <p:cBhvr>
                                        <p:cTn id="27" dur="500"/>
                                        <p:tgtEl>
                                          <p:spTgt spid="3">
                                            <p:txEl>
                                              <p:pRg st="4" end="4"/>
                                            </p:txEl>
                                          </p:spTgt>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dissolve">
                                      <p:cBhvr>
                                        <p:cTn id="30" dur="500"/>
                                        <p:tgtEl>
                                          <p:spTgt spid="3">
                                            <p:txEl>
                                              <p:pRg st="5" end="5"/>
                                            </p:txEl>
                                          </p:spTgt>
                                        </p:tgtEl>
                                      </p:cBhvr>
                                    </p:animEffect>
                                  </p:childTnLst>
                                </p:cTn>
                              </p:par>
                              <p:par>
                                <p:cTn id="31" presetID="9" presetClass="entr" presetSubtype="0" fill="hold" grpId="0" nodeType="with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dissolve">
                                      <p:cBhvr>
                                        <p:cTn id="33"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p:cNvGrpSpPr/>
          <p:nvPr/>
        </p:nvGrpSpPr>
        <p:grpSpPr>
          <a:xfrm>
            <a:off x="3429000" y="3962400"/>
            <a:ext cx="1981200" cy="2686110"/>
            <a:chOff x="3429000" y="3962400"/>
            <a:chExt cx="1981200" cy="2686110"/>
          </a:xfrm>
        </p:grpSpPr>
        <p:sp>
          <p:nvSpPr>
            <p:cNvPr id="154667" name="Text Box 43"/>
            <p:cNvSpPr txBox="1">
              <a:spLocks noChangeArrowheads="1"/>
            </p:cNvSpPr>
            <p:nvPr/>
          </p:nvSpPr>
          <p:spPr bwMode="auto">
            <a:xfrm>
              <a:off x="3505200" y="3962400"/>
              <a:ext cx="1820863" cy="400110"/>
            </a:xfrm>
            <a:prstGeom prst="rect">
              <a:avLst/>
            </a:prstGeom>
            <a:noFill/>
            <a:ln w="19050" algn="ctr">
              <a:noFill/>
              <a:miter lim="800000"/>
              <a:headEnd/>
              <a:tailEnd type="none" w="lg" len="lg"/>
            </a:ln>
            <a:effectLst/>
          </p:spPr>
          <p:txBody>
            <a:bodyPr>
              <a:spAutoFit/>
            </a:bodyPr>
            <a:lstStyle/>
            <a:p>
              <a:pPr algn="ctr"/>
              <a:r>
                <a:rPr lang="en-US" sz="2000" b="1" dirty="0" smtClean="0">
                  <a:latin typeface="Calibri" pitchFamily="34" charset="0"/>
                </a:rPr>
                <a:t>Token</a:t>
              </a:r>
              <a:endParaRPr lang="en-US" sz="2000" b="1" dirty="0">
                <a:latin typeface="Calibri" pitchFamily="34" charset="0"/>
              </a:endParaRPr>
            </a:p>
          </p:txBody>
        </p:sp>
        <p:sp>
          <p:nvSpPr>
            <p:cNvPr id="154709" name="Rectangle 85"/>
            <p:cNvSpPr>
              <a:spLocks noChangeArrowheads="1"/>
            </p:cNvSpPr>
            <p:nvPr/>
          </p:nvSpPr>
          <p:spPr bwMode="auto">
            <a:xfrm>
              <a:off x="3429000" y="4343400"/>
              <a:ext cx="1981200" cy="1905000"/>
            </a:xfrm>
            <a:prstGeom prst="rect">
              <a:avLst/>
            </a:prstGeom>
            <a:ln>
              <a:headEnd/>
              <a:tailEnd type="none" w="lg" len="lg"/>
            </a:ln>
          </p:spPr>
          <p:style>
            <a:lnRef idx="0">
              <a:schemeClr val="accent3"/>
            </a:lnRef>
            <a:fillRef idx="3">
              <a:schemeClr val="accent3"/>
            </a:fillRef>
            <a:effectRef idx="3">
              <a:schemeClr val="accent3"/>
            </a:effectRef>
            <a:fontRef idx="minor">
              <a:schemeClr val="lt1"/>
            </a:fontRef>
          </p:style>
          <p:txBody>
            <a:bodyPr>
              <a:noAutofit/>
            </a:bodyPr>
            <a:lstStyle/>
            <a:p>
              <a:pPr algn="ctr"/>
              <a:endParaRPr lang="en-US" sz="3200"/>
            </a:p>
          </p:txBody>
        </p:sp>
        <p:sp>
          <p:nvSpPr>
            <p:cNvPr id="21" name="Rectangle 20"/>
            <p:cNvSpPr/>
            <p:nvPr/>
          </p:nvSpPr>
          <p:spPr>
            <a:xfrm>
              <a:off x="3429000" y="6248400"/>
              <a:ext cx="1981200" cy="381000"/>
            </a:xfrm>
            <a:prstGeom prst="rect">
              <a:avLst/>
            </a:prstGeom>
            <a:ln>
              <a:headEnd type="none" w="lg" len="lg"/>
              <a:tailEnd type="stealth" w="lg" len="lg"/>
            </a:ln>
          </p:spPr>
          <p:style>
            <a:lnRef idx="0">
              <a:schemeClr val="accent2"/>
            </a:lnRef>
            <a:fillRef idx="3">
              <a:schemeClr val="accent2"/>
            </a:fillRef>
            <a:effectRef idx="3">
              <a:schemeClr val="accent2"/>
            </a:effectRef>
            <a:fontRef idx="minor">
              <a:schemeClr val="lt1"/>
            </a:fontRef>
          </p:style>
          <p:txBody>
            <a:bodyPr wrap="none" rtlCol="0" anchor="ctr">
              <a:noAutofit/>
            </a:bodyPr>
            <a:lstStyle/>
            <a:p>
              <a:pPr algn="ctr"/>
              <a:endParaRPr lang="en-US">
                <a:latin typeface="Arial" charset="0"/>
              </a:endParaRPr>
            </a:p>
          </p:txBody>
        </p:sp>
        <p:sp>
          <p:nvSpPr>
            <p:cNvPr id="20" name="Text Box 89"/>
            <p:cNvSpPr txBox="1">
              <a:spLocks noChangeArrowheads="1"/>
            </p:cNvSpPr>
            <p:nvPr/>
          </p:nvSpPr>
          <p:spPr bwMode="auto">
            <a:xfrm>
              <a:off x="3505200" y="6248400"/>
              <a:ext cx="1820863" cy="400110"/>
            </a:xfrm>
            <a:prstGeom prst="rect">
              <a:avLst/>
            </a:prstGeom>
            <a:noFill/>
            <a:ln w="19050" algn="ctr">
              <a:noFill/>
              <a:miter lim="800000"/>
              <a:headEnd/>
              <a:tailEnd type="none" w="lg" len="lg"/>
            </a:ln>
            <a:effectLst/>
          </p:spPr>
          <p:txBody>
            <a:bodyPr>
              <a:spAutoFit/>
            </a:bodyPr>
            <a:lstStyle/>
            <a:p>
              <a:pPr algn="ctr"/>
              <a:r>
                <a:rPr lang="en-US" sz="2000" b="1" i="1" dirty="0" smtClean="0">
                  <a:latin typeface="Calibri" pitchFamily="34" charset="0"/>
                </a:rPr>
                <a:t>Signature</a:t>
              </a:r>
              <a:endParaRPr lang="en-US" sz="2000" b="1" i="1" dirty="0">
                <a:latin typeface="Calibri" pitchFamily="34" charset="0"/>
              </a:endParaRPr>
            </a:p>
          </p:txBody>
        </p:sp>
      </p:grpSp>
      <p:sp>
        <p:nvSpPr>
          <p:cNvPr id="40" name="Text Box 43"/>
          <p:cNvSpPr txBox="1">
            <a:spLocks noChangeArrowheads="1"/>
          </p:cNvSpPr>
          <p:nvPr/>
        </p:nvSpPr>
        <p:spPr bwMode="auto">
          <a:xfrm>
            <a:off x="6705600" y="4114800"/>
            <a:ext cx="1828800" cy="400110"/>
          </a:xfrm>
          <a:prstGeom prst="rect">
            <a:avLst/>
          </a:prstGeom>
          <a:noFill/>
          <a:ln w="19050" algn="ctr">
            <a:noFill/>
            <a:miter lim="800000"/>
            <a:headEnd/>
            <a:tailEnd type="none" w="lg" len="lg"/>
          </a:ln>
        </p:spPr>
        <p:txBody>
          <a:bodyPr wrap="square">
            <a:spAutoFit/>
          </a:bodyPr>
          <a:lstStyle/>
          <a:p>
            <a:pPr algn="ctr"/>
            <a:r>
              <a:rPr lang="en-US" sz="2000" i="1" dirty="0" smtClean="0">
                <a:solidFill>
                  <a:schemeClr val="tx1"/>
                </a:solidFill>
                <a:latin typeface="+mn-lt"/>
              </a:rPr>
              <a:t>Example Claims</a:t>
            </a:r>
            <a:endParaRPr lang="en-US" sz="2000" i="1" dirty="0">
              <a:solidFill>
                <a:schemeClr val="tx1"/>
              </a:solidFill>
              <a:latin typeface="+mn-lt"/>
            </a:endParaRPr>
          </a:p>
        </p:txBody>
      </p:sp>
      <p:grpSp>
        <p:nvGrpSpPr>
          <p:cNvPr id="31" name="Group 30"/>
          <p:cNvGrpSpPr/>
          <p:nvPr/>
        </p:nvGrpSpPr>
        <p:grpSpPr>
          <a:xfrm>
            <a:off x="5410200" y="4495800"/>
            <a:ext cx="2581834" cy="437166"/>
            <a:chOff x="5410200" y="4495800"/>
            <a:chExt cx="2581834" cy="437166"/>
          </a:xfrm>
        </p:grpSpPr>
        <p:sp>
          <p:nvSpPr>
            <p:cNvPr id="39" name="Text Box 43"/>
            <p:cNvSpPr txBox="1">
              <a:spLocks noChangeArrowheads="1"/>
            </p:cNvSpPr>
            <p:nvPr/>
          </p:nvSpPr>
          <p:spPr bwMode="auto">
            <a:xfrm>
              <a:off x="7077635" y="4594412"/>
              <a:ext cx="914399" cy="338554"/>
            </a:xfrm>
            <a:prstGeom prst="rect">
              <a:avLst/>
            </a:prstGeom>
            <a:noFill/>
            <a:ln w="19050" algn="ctr">
              <a:noFill/>
              <a:miter lim="800000"/>
              <a:headEnd/>
              <a:tailEnd type="none" w="lg" len="lg"/>
            </a:ln>
          </p:spPr>
          <p:txBody>
            <a:bodyPr wrap="square">
              <a:spAutoFit/>
            </a:bodyPr>
            <a:lstStyle/>
            <a:p>
              <a:pPr algn="ctr"/>
              <a:r>
                <a:rPr lang="en-US" sz="1600" dirty="0" smtClean="0">
                  <a:solidFill>
                    <a:schemeClr val="tx1"/>
                  </a:solidFill>
                </a:rPr>
                <a:t>Name</a:t>
              </a:r>
              <a:endParaRPr lang="en-US" sz="1600" dirty="0">
                <a:solidFill>
                  <a:schemeClr val="tx1"/>
                </a:solidFill>
              </a:endParaRPr>
            </a:p>
          </p:txBody>
        </p:sp>
        <p:sp>
          <p:nvSpPr>
            <p:cNvPr id="41" name="Freeform 40"/>
            <p:cNvSpPr/>
            <p:nvPr/>
          </p:nvSpPr>
          <p:spPr>
            <a:xfrm>
              <a:off x="5410200" y="4495800"/>
              <a:ext cx="1631576" cy="277906"/>
            </a:xfrm>
            <a:custGeom>
              <a:avLst/>
              <a:gdLst>
                <a:gd name="connsiteX0" fmla="*/ 1631576 w 1631576"/>
                <a:gd name="connsiteY0" fmla="*/ 277906 h 277906"/>
                <a:gd name="connsiteX1" fmla="*/ 690282 w 1631576"/>
                <a:gd name="connsiteY1" fmla="*/ 224118 h 277906"/>
                <a:gd name="connsiteX2" fmla="*/ 0 w 1631576"/>
                <a:gd name="connsiteY2" fmla="*/ 0 h 277906"/>
              </a:gdLst>
              <a:ahLst/>
              <a:cxnLst>
                <a:cxn ang="0">
                  <a:pos x="connsiteX0" y="connsiteY0"/>
                </a:cxn>
                <a:cxn ang="0">
                  <a:pos x="connsiteX1" y="connsiteY1"/>
                </a:cxn>
                <a:cxn ang="0">
                  <a:pos x="connsiteX2" y="connsiteY2"/>
                </a:cxn>
              </a:cxnLst>
              <a:rect l="l" t="t" r="r" b="b"/>
              <a:pathLst>
                <a:path w="1631576" h="277906">
                  <a:moveTo>
                    <a:pt x="1631576" y="277906"/>
                  </a:moveTo>
                  <a:cubicBezTo>
                    <a:pt x="1296893" y="274171"/>
                    <a:pt x="962211" y="270436"/>
                    <a:pt x="690282" y="224118"/>
                  </a:cubicBezTo>
                  <a:cubicBezTo>
                    <a:pt x="418353" y="177800"/>
                    <a:pt x="209176" y="88900"/>
                    <a:pt x="0" y="0"/>
                  </a:cubicBezTo>
                </a:path>
              </a:pathLst>
            </a:custGeom>
            <a:ln w="19050">
              <a:solidFill>
                <a:schemeClr val="tx1"/>
              </a:solidFill>
              <a:prstDash val="sysDot"/>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32" name="Group 31"/>
          <p:cNvGrpSpPr/>
          <p:nvPr/>
        </p:nvGrpSpPr>
        <p:grpSpPr>
          <a:xfrm>
            <a:off x="5410200" y="4876800"/>
            <a:ext cx="2590800" cy="437166"/>
            <a:chOff x="5410200" y="4876800"/>
            <a:chExt cx="2590800" cy="437166"/>
          </a:xfrm>
        </p:grpSpPr>
        <p:sp>
          <p:nvSpPr>
            <p:cNvPr id="43" name="Text Box 43"/>
            <p:cNvSpPr txBox="1">
              <a:spLocks noChangeArrowheads="1"/>
            </p:cNvSpPr>
            <p:nvPr/>
          </p:nvSpPr>
          <p:spPr bwMode="auto">
            <a:xfrm>
              <a:off x="7077635" y="4975412"/>
              <a:ext cx="923365" cy="338554"/>
            </a:xfrm>
            <a:prstGeom prst="rect">
              <a:avLst/>
            </a:prstGeom>
            <a:noFill/>
            <a:ln w="19050" algn="ctr">
              <a:noFill/>
              <a:miter lim="800000"/>
              <a:headEnd/>
              <a:tailEnd type="none" w="lg" len="lg"/>
            </a:ln>
          </p:spPr>
          <p:txBody>
            <a:bodyPr wrap="square">
              <a:spAutoFit/>
            </a:bodyPr>
            <a:lstStyle/>
            <a:p>
              <a:pPr algn="ctr"/>
              <a:r>
                <a:rPr lang="en-US" sz="1600" dirty="0" smtClean="0">
                  <a:solidFill>
                    <a:schemeClr val="tx1"/>
                  </a:solidFill>
                </a:rPr>
                <a:t>Group  </a:t>
              </a:r>
              <a:endParaRPr lang="en-US" sz="1600" dirty="0">
                <a:solidFill>
                  <a:schemeClr val="tx1"/>
                </a:solidFill>
              </a:endParaRPr>
            </a:p>
          </p:txBody>
        </p:sp>
        <p:sp>
          <p:nvSpPr>
            <p:cNvPr id="44" name="Freeform 43"/>
            <p:cNvSpPr/>
            <p:nvPr/>
          </p:nvSpPr>
          <p:spPr>
            <a:xfrm>
              <a:off x="5410200" y="4876800"/>
              <a:ext cx="1631576" cy="277906"/>
            </a:xfrm>
            <a:custGeom>
              <a:avLst/>
              <a:gdLst>
                <a:gd name="connsiteX0" fmla="*/ 1631576 w 1631576"/>
                <a:gd name="connsiteY0" fmla="*/ 277906 h 277906"/>
                <a:gd name="connsiteX1" fmla="*/ 690282 w 1631576"/>
                <a:gd name="connsiteY1" fmla="*/ 224118 h 277906"/>
                <a:gd name="connsiteX2" fmla="*/ 0 w 1631576"/>
                <a:gd name="connsiteY2" fmla="*/ 0 h 277906"/>
              </a:gdLst>
              <a:ahLst/>
              <a:cxnLst>
                <a:cxn ang="0">
                  <a:pos x="connsiteX0" y="connsiteY0"/>
                </a:cxn>
                <a:cxn ang="0">
                  <a:pos x="connsiteX1" y="connsiteY1"/>
                </a:cxn>
                <a:cxn ang="0">
                  <a:pos x="connsiteX2" y="connsiteY2"/>
                </a:cxn>
              </a:cxnLst>
              <a:rect l="l" t="t" r="r" b="b"/>
              <a:pathLst>
                <a:path w="1631576" h="277906">
                  <a:moveTo>
                    <a:pt x="1631576" y="277906"/>
                  </a:moveTo>
                  <a:cubicBezTo>
                    <a:pt x="1296893" y="274171"/>
                    <a:pt x="962211" y="270436"/>
                    <a:pt x="690282" y="224118"/>
                  </a:cubicBezTo>
                  <a:cubicBezTo>
                    <a:pt x="418353" y="177800"/>
                    <a:pt x="209176" y="88900"/>
                    <a:pt x="0" y="0"/>
                  </a:cubicBezTo>
                </a:path>
              </a:pathLst>
            </a:custGeom>
            <a:ln w="19050">
              <a:solidFill>
                <a:schemeClr val="tx1"/>
              </a:solidFill>
              <a:prstDash val="sysDot"/>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33" name="Group 32"/>
          <p:cNvGrpSpPr/>
          <p:nvPr/>
        </p:nvGrpSpPr>
        <p:grpSpPr>
          <a:xfrm>
            <a:off x="5410200" y="5257800"/>
            <a:ext cx="2590800" cy="437166"/>
            <a:chOff x="5410200" y="5257800"/>
            <a:chExt cx="2590800" cy="437166"/>
          </a:xfrm>
        </p:grpSpPr>
        <p:sp>
          <p:nvSpPr>
            <p:cNvPr id="46" name="Text Box 43"/>
            <p:cNvSpPr txBox="1">
              <a:spLocks noChangeArrowheads="1"/>
            </p:cNvSpPr>
            <p:nvPr/>
          </p:nvSpPr>
          <p:spPr bwMode="auto">
            <a:xfrm>
              <a:off x="7077635" y="5356412"/>
              <a:ext cx="923365" cy="338554"/>
            </a:xfrm>
            <a:prstGeom prst="rect">
              <a:avLst/>
            </a:prstGeom>
            <a:noFill/>
            <a:ln w="19050" algn="ctr">
              <a:noFill/>
              <a:miter lim="800000"/>
              <a:headEnd/>
              <a:tailEnd type="none" w="lg" len="lg"/>
            </a:ln>
          </p:spPr>
          <p:txBody>
            <a:bodyPr wrap="square">
              <a:spAutoFit/>
            </a:bodyPr>
            <a:lstStyle/>
            <a:p>
              <a:pPr algn="ctr"/>
              <a:r>
                <a:rPr lang="en-US" sz="1600" dirty="0" smtClean="0">
                  <a:solidFill>
                    <a:schemeClr val="tx1"/>
                  </a:solidFill>
                </a:rPr>
                <a:t>Age</a:t>
              </a:r>
              <a:endParaRPr lang="en-US" sz="1600" dirty="0">
                <a:solidFill>
                  <a:schemeClr val="tx1"/>
                </a:solidFill>
              </a:endParaRPr>
            </a:p>
          </p:txBody>
        </p:sp>
        <p:sp>
          <p:nvSpPr>
            <p:cNvPr id="47" name="Freeform 46"/>
            <p:cNvSpPr/>
            <p:nvPr/>
          </p:nvSpPr>
          <p:spPr>
            <a:xfrm>
              <a:off x="5410200" y="5257800"/>
              <a:ext cx="1631576" cy="277906"/>
            </a:xfrm>
            <a:custGeom>
              <a:avLst/>
              <a:gdLst>
                <a:gd name="connsiteX0" fmla="*/ 1631576 w 1631576"/>
                <a:gd name="connsiteY0" fmla="*/ 277906 h 277906"/>
                <a:gd name="connsiteX1" fmla="*/ 690282 w 1631576"/>
                <a:gd name="connsiteY1" fmla="*/ 224118 h 277906"/>
                <a:gd name="connsiteX2" fmla="*/ 0 w 1631576"/>
                <a:gd name="connsiteY2" fmla="*/ 0 h 277906"/>
              </a:gdLst>
              <a:ahLst/>
              <a:cxnLst>
                <a:cxn ang="0">
                  <a:pos x="connsiteX0" y="connsiteY0"/>
                </a:cxn>
                <a:cxn ang="0">
                  <a:pos x="connsiteX1" y="connsiteY1"/>
                </a:cxn>
                <a:cxn ang="0">
                  <a:pos x="connsiteX2" y="connsiteY2"/>
                </a:cxn>
              </a:cxnLst>
              <a:rect l="l" t="t" r="r" b="b"/>
              <a:pathLst>
                <a:path w="1631576" h="277906">
                  <a:moveTo>
                    <a:pt x="1631576" y="277906"/>
                  </a:moveTo>
                  <a:cubicBezTo>
                    <a:pt x="1296893" y="274171"/>
                    <a:pt x="962211" y="270436"/>
                    <a:pt x="690282" y="224118"/>
                  </a:cubicBezTo>
                  <a:cubicBezTo>
                    <a:pt x="418353" y="177800"/>
                    <a:pt x="209176" y="88900"/>
                    <a:pt x="0" y="0"/>
                  </a:cubicBezTo>
                </a:path>
              </a:pathLst>
            </a:custGeom>
            <a:ln w="19050">
              <a:solidFill>
                <a:schemeClr val="tx1"/>
              </a:solidFill>
              <a:prstDash val="sysDot"/>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29" name="Group 28"/>
          <p:cNvGrpSpPr/>
          <p:nvPr/>
        </p:nvGrpSpPr>
        <p:grpSpPr>
          <a:xfrm>
            <a:off x="3429000" y="4343400"/>
            <a:ext cx="1981200" cy="1924110"/>
            <a:chOff x="3429000" y="4343400"/>
            <a:chExt cx="1981200" cy="1924110"/>
          </a:xfrm>
        </p:grpSpPr>
        <p:sp>
          <p:nvSpPr>
            <p:cNvPr id="154710" name="Text Box 86"/>
            <p:cNvSpPr txBox="1">
              <a:spLocks noChangeArrowheads="1"/>
            </p:cNvSpPr>
            <p:nvPr/>
          </p:nvSpPr>
          <p:spPr bwMode="auto">
            <a:xfrm>
              <a:off x="3505200" y="4343400"/>
              <a:ext cx="1820863" cy="400110"/>
            </a:xfrm>
            <a:prstGeom prst="rect">
              <a:avLst/>
            </a:prstGeom>
            <a:noFill/>
            <a:ln w="19050" algn="ctr">
              <a:noFill/>
              <a:miter lim="800000"/>
              <a:headEnd/>
              <a:tailEnd type="none" w="lg" len="lg"/>
            </a:ln>
            <a:effectLst/>
          </p:spPr>
          <p:txBody>
            <a:bodyPr>
              <a:spAutoFit/>
            </a:bodyPr>
            <a:lstStyle/>
            <a:p>
              <a:pPr algn="ctr"/>
              <a:r>
                <a:rPr lang="en-US" sz="2000" b="1" i="1">
                  <a:latin typeface="Calibri" pitchFamily="34" charset="0"/>
                </a:rPr>
                <a:t>Claim 1</a:t>
              </a:r>
            </a:p>
          </p:txBody>
        </p:sp>
        <p:sp>
          <p:nvSpPr>
            <p:cNvPr id="154711" name="Text Box 87"/>
            <p:cNvSpPr txBox="1">
              <a:spLocks noChangeArrowheads="1"/>
            </p:cNvSpPr>
            <p:nvPr/>
          </p:nvSpPr>
          <p:spPr bwMode="auto">
            <a:xfrm>
              <a:off x="3505200" y="4724400"/>
              <a:ext cx="1820863" cy="400110"/>
            </a:xfrm>
            <a:prstGeom prst="rect">
              <a:avLst/>
            </a:prstGeom>
            <a:noFill/>
            <a:ln w="19050" algn="ctr">
              <a:noFill/>
              <a:miter lim="800000"/>
              <a:headEnd/>
              <a:tailEnd type="none" w="lg" len="lg"/>
            </a:ln>
            <a:effectLst/>
          </p:spPr>
          <p:txBody>
            <a:bodyPr>
              <a:spAutoFit/>
            </a:bodyPr>
            <a:lstStyle/>
            <a:p>
              <a:pPr algn="ctr"/>
              <a:r>
                <a:rPr lang="en-US" sz="2000" b="1" i="1" dirty="0">
                  <a:latin typeface="Calibri" pitchFamily="34" charset="0"/>
                </a:rPr>
                <a:t>Claim 2</a:t>
              </a:r>
            </a:p>
          </p:txBody>
        </p:sp>
        <p:sp>
          <p:nvSpPr>
            <p:cNvPr id="154712" name="Text Box 88"/>
            <p:cNvSpPr txBox="1">
              <a:spLocks noChangeArrowheads="1"/>
            </p:cNvSpPr>
            <p:nvPr/>
          </p:nvSpPr>
          <p:spPr bwMode="auto">
            <a:xfrm>
              <a:off x="3505200" y="5486400"/>
              <a:ext cx="1820863" cy="400110"/>
            </a:xfrm>
            <a:prstGeom prst="rect">
              <a:avLst/>
            </a:prstGeom>
            <a:noFill/>
            <a:ln w="19050" algn="ctr">
              <a:noFill/>
              <a:miter lim="800000"/>
              <a:headEnd/>
              <a:tailEnd type="none" w="lg" len="lg"/>
            </a:ln>
            <a:effectLst/>
          </p:spPr>
          <p:txBody>
            <a:bodyPr>
              <a:spAutoFit/>
            </a:bodyPr>
            <a:lstStyle/>
            <a:p>
              <a:pPr algn="ctr"/>
              <a:r>
                <a:rPr lang="en-US" sz="2000" b="1">
                  <a:latin typeface="Calibri" pitchFamily="34" charset="0"/>
                </a:rPr>
                <a:t>. . .</a:t>
              </a:r>
            </a:p>
          </p:txBody>
        </p:sp>
        <p:sp>
          <p:nvSpPr>
            <p:cNvPr id="154713" name="Text Box 89"/>
            <p:cNvSpPr txBox="1">
              <a:spLocks noChangeArrowheads="1"/>
            </p:cNvSpPr>
            <p:nvPr/>
          </p:nvSpPr>
          <p:spPr bwMode="auto">
            <a:xfrm>
              <a:off x="3505200" y="5867400"/>
              <a:ext cx="1820863" cy="400110"/>
            </a:xfrm>
            <a:prstGeom prst="rect">
              <a:avLst/>
            </a:prstGeom>
            <a:noFill/>
            <a:ln w="19050" algn="ctr">
              <a:noFill/>
              <a:miter lim="800000"/>
              <a:headEnd/>
              <a:tailEnd type="none" w="lg" len="lg"/>
            </a:ln>
            <a:effectLst/>
          </p:spPr>
          <p:txBody>
            <a:bodyPr>
              <a:spAutoFit/>
            </a:bodyPr>
            <a:lstStyle/>
            <a:p>
              <a:pPr algn="ctr"/>
              <a:r>
                <a:rPr lang="en-US" sz="2000" b="1" i="1" dirty="0">
                  <a:latin typeface="Calibri" pitchFamily="34" charset="0"/>
                </a:rPr>
                <a:t>Claim n</a:t>
              </a:r>
            </a:p>
          </p:txBody>
        </p:sp>
        <p:sp>
          <p:nvSpPr>
            <p:cNvPr id="154715" name="Line 91"/>
            <p:cNvSpPr>
              <a:spLocks noChangeShapeType="1"/>
            </p:cNvSpPr>
            <p:nvPr/>
          </p:nvSpPr>
          <p:spPr bwMode="auto">
            <a:xfrm>
              <a:off x="3429000" y="4724400"/>
              <a:ext cx="1981200" cy="0"/>
            </a:xfrm>
            <a:prstGeom prst="line">
              <a:avLst/>
            </a:prstGeom>
            <a:noFill/>
            <a:ln w="25400">
              <a:solidFill>
                <a:schemeClr val="bg2"/>
              </a:solidFill>
              <a:round/>
              <a:headEnd/>
              <a:tailEnd type="none" w="lg" len="lg"/>
            </a:ln>
            <a:effectLst/>
          </p:spPr>
          <p:txBody>
            <a:bodyPr anchor="ctr">
              <a:spAutoFit/>
            </a:bodyPr>
            <a:lstStyle/>
            <a:p>
              <a:pPr algn="ctr"/>
              <a:endParaRPr lang="en-US" sz="3200"/>
            </a:p>
          </p:txBody>
        </p:sp>
        <p:sp>
          <p:nvSpPr>
            <p:cNvPr id="154716" name="Line 92"/>
            <p:cNvSpPr>
              <a:spLocks noChangeShapeType="1"/>
            </p:cNvSpPr>
            <p:nvPr/>
          </p:nvSpPr>
          <p:spPr bwMode="auto">
            <a:xfrm>
              <a:off x="3429000" y="5486400"/>
              <a:ext cx="1981200" cy="0"/>
            </a:xfrm>
            <a:prstGeom prst="line">
              <a:avLst/>
            </a:prstGeom>
            <a:noFill/>
            <a:ln w="25400">
              <a:solidFill>
                <a:schemeClr val="bg2"/>
              </a:solidFill>
              <a:round/>
              <a:headEnd/>
              <a:tailEnd type="none" w="lg" len="lg"/>
            </a:ln>
            <a:effectLst/>
          </p:spPr>
          <p:txBody>
            <a:bodyPr anchor="ctr">
              <a:spAutoFit/>
            </a:bodyPr>
            <a:lstStyle/>
            <a:p>
              <a:pPr algn="ctr"/>
              <a:endParaRPr lang="en-US" sz="3200"/>
            </a:p>
          </p:txBody>
        </p:sp>
        <p:sp>
          <p:nvSpPr>
            <p:cNvPr id="154717" name="Line 93"/>
            <p:cNvSpPr>
              <a:spLocks noChangeShapeType="1"/>
            </p:cNvSpPr>
            <p:nvPr/>
          </p:nvSpPr>
          <p:spPr bwMode="auto">
            <a:xfrm>
              <a:off x="3429000" y="5867400"/>
              <a:ext cx="1981200" cy="0"/>
            </a:xfrm>
            <a:prstGeom prst="line">
              <a:avLst/>
            </a:prstGeom>
            <a:noFill/>
            <a:ln w="25400">
              <a:solidFill>
                <a:schemeClr val="bg2"/>
              </a:solidFill>
              <a:round/>
              <a:headEnd/>
              <a:tailEnd type="none" w="lg" len="lg"/>
            </a:ln>
            <a:effectLst/>
          </p:spPr>
          <p:txBody>
            <a:bodyPr anchor="ctr">
              <a:spAutoFit/>
            </a:bodyPr>
            <a:lstStyle/>
            <a:p>
              <a:pPr algn="ctr"/>
              <a:endParaRPr lang="en-US" sz="3200"/>
            </a:p>
          </p:txBody>
        </p:sp>
        <p:sp>
          <p:nvSpPr>
            <p:cNvPr id="48" name="Line 91"/>
            <p:cNvSpPr>
              <a:spLocks noChangeShapeType="1"/>
            </p:cNvSpPr>
            <p:nvPr/>
          </p:nvSpPr>
          <p:spPr bwMode="auto">
            <a:xfrm>
              <a:off x="3429000" y="5105400"/>
              <a:ext cx="1981200" cy="0"/>
            </a:xfrm>
            <a:prstGeom prst="line">
              <a:avLst/>
            </a:prstGeom>
            <a:noFill/>
            <a:ln w="25400">
              <a:solidFill>
                <a:schemeClr val="bg2"/>
              </a:solidFill>
              <a:round/>
              <a:headEnd/>
              <a:tailEnd type="none" w="lg" len="lg"/>
            </a:ln>
            <a:effectLst/>
          </p:spPr>
          <p:txBody>
            <a:bodyPr anchor="ctr">
              <a:spAutoFit/>
            </a:bodyPr>
            <a:lstStyle/>
            <a:p>
              <a:pPr algn="ctr"/>
              <a:endParaRPr lang="en-US" sz="3200"/>
            </a:p>
          </p:txBody>
        </p:sp>
        <p:sp>
          <p:nvSpPr>
            <p:cNvPr id="49" name="Text Box 87"/>
            <p:cNvSpPr txBox="1">
              <a:spLocks noChangeArrowheads="1"/>
            </p:cNvSpPr>
            <p:nvPr/>
          </p:nvSpPr>
          <p:spPr bwMode="auto">
            <a:xfrm>
              <a:off x="3505200" y="5105400"/>
              <a:ext cx="1820863" cy="400110"/>
            </a:xfrm>
            <a:prstGeom prst="rect">
              <a:avLst/>
            </a:prstGeom>
            <a:noFill/>
            <a:ln w="19050" algn="ctr">
              <a:noFill/>
              <a:miter lim="800000"/>
              <a:headEnd/>
              <a:tailEnd type="none" w="lg" len="lg"/>
            </a:ln>
            <a:effectLst/>
          </p:spPr>
          <p:txBody>
            <a:bodyPr>
              <a:spAutoFit/>
            </a:bodyPr>
            <a:lstStyle/>
            <a:p>
              <a:pPr algn="ctr"/>
              <a:r>
                <a:rPr lang="en-US" sz="2000" b="1" i="1" dirty="0">
                  <a:latin typeface="Calibri" pitchFamily="34" charset="0"/>
                </a:rPr>
                <a:t>Claim </a:t>
              </a:r>
              <a:r>
                <a:rPr lang="en-US" sz="2000" b="1" i="1" dirty="0" smtClean="0">
                  <a:latin typeface="Calibri" pitchFamily="34" charset="0"/>
                </a:rPr>
                <a:t>3</a:t>
              </a:r>
              <a:endParaRPr lang="en-US" sz="2000" b="1" i="1" dirty="0">
                <a:latin typeface="Calibri" pitchFamily="34" charset="0"/>
              </a:endParaRPr>
            </a:p>
          </p:txBody>
        </p:sp>
      </p:grpSp>
      <p:sp>
        <p:nvSpPr>
          <p:cNvPr id="22" name="Title 21"/>
          <p:cNvSpPr>
            <a:spLocks noGrp="1"/>
          </p:cNvSpPr>
          <p:nvPr>
            <p:ph type="title"/>
          </p:nvPr>
        </p:nvSpPr>
        <p:spPr/>
        <p:txBody>
          <a:bodyPr/>
          <a:lstStyle/>
          <a:p>
            <a:r>
              <a:rPr lang="en-US" dirty="0" smtClean="0"/>
              <a:t>Tokens and Claims </a:t>
            </a:r>
            <a:br>
              <a:rPr lang="en-US" dirty="0" smtClean="0"/>
            </a:br>
            <a:r>
              <a:rPr sz="3200" smtClean="0">
                <a:solidFill>
                  <a:schemeClr val="tx2"/>
                </a:solidFill>
              </a:rPr>
              <a:t>Representing identity on the wire</a:t>
            </a:r>
            <a:r>
              <a:rPr smtClean="0">
                <a:solidFill>
                  <a:schemeClr val="tx2"/>
                </a:solidFill>
              </a:rPr>
              <a:t/>
            </a:r>
            <a:br>
              <a:rPr smtClean="0">
                <a:solidFill>
                  <a:schemeClr val="tx2"/>
                </a:solidFill>
              </a:rPr>
            </a:br>
            <a:endParaRPr lang="en-US" dirty="0"/>
          </a:p>
        </p:txBody>
      </p:sp>
      <p:sp>
        <p:nvSpPr>
          <p:cNvPr id="26" name="Content Placeholder 25"/>
          <p:cNvSpPr>
            <a:spLocks noGrp="1"/>
          </p:cNvSpPr>
          <p:nvPr>
            <p:ph type="body" sz="quarter" idx="10"/>
          </p:nvPr>
        </p:nvSpPr>
        <p:spPr/>
        <p:txBody>
          <a:bodyPr/>
          <a:lstStyle/>
          <a:p>
            <a:r>
              <a:rPr lang="en-US" dirty="0" smtClean="0"/>
              <a:t>A </a:t>
            </a:r>
            <a:r>
              <a:rPr lang="en-US" i="1" dirty="0" smtClean="0">
                <a:solidFill>
                  <a:schemeClr val="tx2"/>
                </a:solidFill>
              </a:rPr>
              <a:t>token</a:t>
            </a:r>
            <a:r>
              <a:rPr lang="en-US" dirty="0" smtClean="0"/>
              <a:t> is a set of bytes that expresses information about an identity</a:t>
            </a:r>
          </a:p>
          <a:p>
            <a:pPr lvl="1"/>
            <a:r>
              <a:rPr lang="en-US" dirty="0" smtClean="0"/>
              <a:t>This information consists of one or more </a:t>
            </a:r>
            <a:r>
              <a:rPr lang="en-US" i="1" dirty="0" smtClean="0">
                <a:solidFill>
                  <a:schemeClr val="tx2"/>
                </a:solidFill>
              </a:rPr>
              <a:t>claims</a:t>
            </a:r>
          </a:p>
          <a:p>
            <a:pPr lvl="1"/>
            <a:r>
              <a:rPr lang="en-US" dirty="0" smtClean="0"/>
              <a:t>Each claim contains some information about the entity to which this token applies</a:t>
            </a:r>
          </a:p>
        </p:txBody>
      </p:sp>
      <p:grpSp>
        <p:nvGrpSpPr>
          <p:cNvPr id="28" name="Group 27"/>
          <p:cNvGrpSpPr/>
          <p:nvPr/>
        </p:nvGrpSpPr>
        <p:grpSpPr>
          <a:xfrm>
            <a:off x="304800" y="4953000"/>
            <a:ext cx="3113442" cy="1667435"/>
            <a:chOff x="304800" y="4953000"/>
            <a:chExt cx="3113442" cy="1667435"/>
          </a:xfrm>
        </p:grpSpPr>
        <p:sp>
          <p:nvSpPr>
            <p:cNvPr id="23" name="Text Box 43"/>
            <p:cNvSpPr txBox="1">
              <a:spLocks noChangeArrowheads="1"/>
            </p:cNvSpPr>
            <p:nvPr/>
          </p:nvSpPr>
          <p:spPr bwMode="auto">
            <a:xfrm>
              <a:off x="304800" y="4953000"/>
              <a:ext cx="2133600" cy="1323439"/>
            </a:xfrm>
            <a:prstGeom prst="rect">
              <a:avLst/>
            </a:prstGeom>
            <a:noFill/>
            <a:ln w="19050" algn="ctr">
              <a:noFill/>
              <a:miter lim="800000"/>
              <a:headEnd/>
              <a:tailEnd type="none" w="lg" len="lg"/>
            </a:ln>
          </p:spPr>
          <p:txBody>
            <a:bodyPr wrap="square">
              <a:spAutoFit/>
            </a:bodyPr>
            <a:lstStyle/>
            <a:p>
              <a:pPr algn="ctr"/>
              <a:r>
                <a:rPr lang="en-US" sz="2000" i="1" dirty="0" smtClean="0">
                  <a:latin typeface="+mn-lt"/>
                </a:rPr>
                <a:t>Indicates who created this token and guards against changes</a:t>
              </a:r>
              <a:endParaRPr lang="en-US" sz="2000" i="1" dirty="0">
                <a:latin typeface="+mn-lt"/>
              </a:endParaRPr>
            </a:p>
          </p:txBody>
        </p:sp>
        <p:sp>
          <p:nvSpPr>
            <p:cNvPr id="30" name="Freeform 29"/>
            <p:cNvSpPr/>
            <p:nvPr/>
          </p:nvSpPr>
          <p:spPr>
            <a:xfrm>
              <a:off x="1320501" y="6272605"/>
              <a:ext cx="2097741" cy="347830"/>
            </a:xfrm>
            <a:custGeom>
              <a:avLst/>
              <a:gdLst>
                <a:gd name="connsiteX0" fmla="*/ 0 w 2097741"/>
                <a:gd name="connsiteY0" fmla="*/ 0 h 652630"/>
                <a:gd name="connsiteX1" fmla="*/ 613186 w 2097741"/>
                <a:gd name="connsiteY1" fmla="*/ 623943 h 652630"/>
                <a:gd name="connsiteX2" fmla="*/ 2097741 w 2097741"/>
                <a:gd name="connsiteY2" fmla="*/ 172122 h 652630"/>
              </a:gdLst>
              <a:ahLst/>
              <a:cxnLst>
                <a:cxn ang="0">
                  <a:pos x="connsiteX0" y="connsiteY0"/>
                </a:cxn>
                <a:cxn ang="0">
                  <a:pos x="connsiteX1" y="connsiteY1"/>
                </a:cxn>
                <a:cxn ang="0">
                  <a:pos x="connsiteX2" y="connsiteY2"/>
                </a:cxn>
              </a:cxnLst>
              <a:rect l="l" t="t" r="r" b="b"/>
              <a:pathLst>
                <a:path w="2097741" h="652630">
                  <a:moveTo>
                    <a:pt x="0" y="0"/>
                  </a:moveTo>
                  <a:cubicBezTo>
                    <a:pt x="131781" y="297628"/>
                    <a:pt x="263563" y="595256"/>
                    <a:pt x="613186" y="623943"/>
                  </a:cubicBezTo>
                  <a:cubicBezTo>
                    <a:pt x="962809" y="652630"/>
                    <a:pt x="1530275" y="412376"/>
                    <a:pt x="2097741" y="172122"/>
                  </a:cubicBezTo>
                </a:path>
              </a:pathLst>
            </a:custGeom>
            <a:ln w="19050">
              <a:solidFill>
                <a:schemeClr val="tx1"/>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dissolve">
                                      <p:cBhvr>
                                        <p:cTn id="7" dur="500"/>
                                        <p:tgtEl>
                                          <p:spTgt spid="26">
                                            <p:txEl>
                                              <p:pRg st="0" end="0"/>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dissolve">
                                      <p:cBhvr>
                                        <p:cTn id="10" dur="500"/>
                                        <p:tgtEl>
                                          <p:spTgt spid="27"/>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wipe(left)">
                                      <p:cBhvr>
                                        <p:cTn id="15" dur="500"/>
                                        <p:tgtEl>
                                          <p:spTgt spid="28"/>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nodeType="clickEffect">
                                  <p:stCondLst>
                                    <p:cond delay="0"/>
                                  </p:stCondLst>
                                  <p:childTnLst>
                                    <p:set>
                                      <p:cBhvr>
                                        <p:cTn id="19" dur="1" fill="hold">
                                          <p:stCondLst>
                                            <p:cond delay="0"/>
                                          </p:stCondLst>
                                        </p:cTn>
                                        <p:tgtEl>
                                          <p:spTgt spid="26">
                                            <p:txEl>
                                              <p:pRg st="1" end="1"/>
                                            </p:txEl>
                                          </p:spTgt>
                                        </p:tgtEl>
                                        <p:attrNameLst>
                                          <p:attrName>style.visibility</p:attrName>
                                        </p:attrNameLst>
                                      </p:cBhvr>
                                      <p:to>
                                        <p:strVal val="visible"/>
                                      </p:to>
                                    </p:set>
                                    <p:animEffect transition="in" filter="dissolve">
                                      <p:cBhvr>
                                        <p:cTn id="20" dur="500"/>
                                        <p:tgtEl>
                                          <p:spTgt spid="26">
                                            <p:txEl>
                                              <p:pRg st="1" end="1"/>
                                            </p:txEl>
                                          </p:spTgt>
                                        </p:tgtEl>
                                      </p:cBhvr>
                                    </p:animEffect>
                                  </p:childTnLst>
                                </p:cTn>
                              </p:par>
                              <p:par>
                                <p:cTn id="21" presetID="9" presetClass="entr" presetSubtype="0" fill="hold" nodeType="withEffect">
                                  <p:stCondLst>
                                    <p:cond delay="0"/>
                                  </p:stCondLst>
                                  <p:childTnLst>
                                    <p:set>
                                      <p:cBhvr>
                                        <p:cTn id="22" dur="1" fill="hold">
                                          <p:stCondLst>
                                            <p:cond delay="0"/>
                                          </p:stCondLst>
                                        </p:cTn>
                                        <p:tgtEl>
                                          <p:spTgt spid="26">
                                            <p:txEl>
                                              <p:pRg st="2" end="2"/>
                                            </p:txEl>
                                          </p:spTgt>
                                        </p:tgtEl>
                                        <p:attrNameLst>
                                          <p:attrName>style.visibility</p:attrName>
                                        </p:attrNameLst>
                                      </p:cBhvr>
                                      <p:to>
                                        <p:strVal val="visible"/>
                                      </p:to>
                                    </p:set>
                                    <p:animEffect transition="in" filter="dissolve">
                                      <p:cBhvr>
                                        <p:cTn id="23" dur="500"/>
                                        <p:tgtEl>
                                          <p:spTgt spid="26">
                                            <p:txEl>
                                              <p:pRg st="2" end="2"/>
                                            </p:txEl>
                                          </p:spTgt>
                                        </p:tgtEl>
                                      </p:cBhvr>
                                    </p:animEffect>
                                  </p:childTnLst>
                                </p:cTn>
                              </p:par>
                              <p:par>
                                <p:cTn id="24" presetID="9" presetClass="entr" presetSubtype="0" fill="hold" nodeType="with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dissolve">
                                      <p:cBhvr>
                                        <p:cTn id="26" dur="500"/>
                                        <p:tgtEl>
                                          <p:spTgt spid="29"/>
                                        </p:tgtEl>
                                      </p:cBhvr>
                                    </p:animEffect>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grpId="0" nodeType="clickEffect">
                                  <p:stCondLst>
                                    <p:cond delay="0"/>
                                  </p:stCondLst>
                                  <p:childTnLst>
                                    <p:set>
                                      <p:cBhvr>
                                        <p:cTn id="30" dur="1" fill="hold">
                                          <p:stCondLst>
                                            <p:cond delay="0"/>
                                          </p:stCondLst>
                                        </p:cTn>
                                        <p:tgtEl>
                                          <p:spTgt spid="40"/>
                                        </p:tgtEl>
                                        <p:attrNameLst>
                                          <p:attrName>style.visibility</p:attrName>
                                        </p:attrNameLst>
                                      </p:cBhvr>
                                      <p:to>
                                        <p:strVal val="visible"/>
                                      </p:to>
                                    </p:set>
                                    <p:animEffect transition="in" filter="dissolve">
                                      <p:cBhvr>
                                        <p:cTn id="31" dur="500"/>
                                        <p:tgtEl>
                                          <p:spTgt spid="40"/>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2" fill="hold" nodeType="click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wipe(right)">
                                      <p:cBhvr>
                                        <p:cTn id="36" dur="500"/>
                                        <p:tgtEl>
                                          <p:spTgt spid="31"/>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2" fill="hold" nodeType="click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right)">
                                      <p:cBhvr>
                                        <p:cTn id="41" dur="500"/>
                                        <p:tgtEl>
                                          <p:spTgt spid="32"/>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2" fill="hold" nodeType="click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wipe(right)">
                                      <p:cBhvr>
                                        <p:cTn id="46"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kern="1200" spc="-125" dirty="0" smtClean="0">
                <a:ln w="3175">
                  <a:noFill/>
                </a:ln>
              </a:rPr>
              <a:t>Identity Providers and STSs</a:t>
            </a:r>
            <a:endParaRPr lang="en-US" kern="1200" spc="-125" dirty="0">
              <a:ln w="3175">
                <a:noFill/>
              </a:ln>
            </a:endParaRPr>
          </a:p>
        </p:txBody>
      </p:sp>
      <p:sp>
        <p:nvSpPr>
          <p:cNvPr id="4" name="Content Placeholder 3"/>
          <p:cNvSpPr>
            <a:spLocks noGrp="1"/>
          </p:cNvSpPr>
          <p:nvPr>
            <p:ph type="body" sz="quarter" idx="10"/>
          </p:nvPr>
        </p:nvSpPr>
        <p:spPr/>
        <p:txBody>
          <a:bodyPr/>
          <a:lstStyle/>
          <a:p>
            <a:r>
              <a:rPr lang="en-US" dirty="0" smtClean="0"/>
              <a:t>An </a:t>
            </a:r>
            <a:r>
              <a:rPr lang="en-US" i="1" dirty="0" smtClean="0">
                <a:solidFill>
                  <a:schemeClr val="tx2"/>
                </a:solidFill>
              </a:rPr>
              <a:t>identity provider </a:t>
            </a:r>
            <a:r>
              <a:rPr lang="en-US" dirty="0" smtClean="0"/>
              <a:t>(or </a:t>
            </a:r>
            <a:r>
              <a:rPr lang="en-US" i="1" dirty="0" smtClean="0">
                <a:solidFill>
                  <a:schemeClr val="tx2"/>
                </a:solidFill>
              </a:rPr>
              <a:t>issuer</a:t>
            </a:r>
            <a:r>
              <a:rPr lang="en-US" dirty="0" smtClean="0"/>
              <a:t>) is an authority that makes claims about an entity</a:t>
            </a:r>
          </a:p>
          <a:p>
            <a:pPr lvl="1"/>
            <a:r>
              <a:rPr lang="en-US" dirty="0" smtClean="0"/>
              <a:t>Common identity providers today:</a:t>
            </a:r>
          </a:p>
          <a:p>
            <a:pPr lvl="2"/>
            <a:r>
              <a:rPr lang="en-US" dirty="0" smtClean="0"/>
              <a:t>On your company’s network: Your employer</a:t>
            </a:r>
          </a:p>
          <a:p>
            <a:pPr lvl="2"/>
            <a:r>
              <a:rPr lang="en-US" dirty="0" smtClean="0"/>
              <a:t>On the Internet: Most often, you</a:t>
            </a:r>
            <a:endParaRPr lang="en-US" sz="2800" dirty="0" smtClean="0"/>
          </a:p>
          <a:p>
            <a:r>
              <a:rPr lang="en-US" dirty="0" smtClean="0"/>
              <a:t>An identity provider implements a </a:t>
            </a:r>
            <a:r>
              <a:rPr lang="en-US" i="1" dirty="0" smtClean="0">
                <a:solidFill>
                  <a:schemeClr val="tx2"/>
                </a:solidFill>
              </a:rPr>
              <a:t>security token service (STS)</a:t>
            </a:r>
          </a:p>
          <a:p>
            <a:pPr lvl="1"/>
            <a:r>
              <a:rPr lang="en-US" dirty="0" smtClean="0"/>
              <a:t>It’s software that issues tokens</a:t>
            </a:r>
          </a:p>
          <a:p>
            <a:pPr lvl="2"/>
            <a:r>
              <a:rPr lang="en-US" dirty="0" smtClean="0"/>
              <a:t>Requests for tokens are made via WS-Trust</a:t>
            </a:r>
          </a:p>
          <a:p>
            <a:pPr lvl="1"/>
            <a:r>
              <a:rPr lang="en-US" dirty="0" smtClean="0"/>
              <a:t>Many token formats can be used</a:t>
            </a:r>
          </a:p>
          <a:p>
            <a:pPr lvl="2"/>
            <a:r>
              <a:rPr lang="en-US" dirty="0" smtClean="0"/>
              <a:t>The SAML format is popular</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dissolv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dissolve">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dissolve">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dissolve">
                                      <p:cBhvr>
                                        <p:cTn id="27" dur="500"/>
                                        <p:tgtEl>
                                          <p:spTgt spid="4">
                                            <p:txEl>
                                              <p:pRg st="4" end="4"/>
                                            </p:txEl>
                                          </p:spTgt>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4">
                                            <p:txEl>
                                              <p:pRg st="5" end="5"/>
                                            </p:txEl>
                                          </p:spTgt>
                                        </p:tgtEl>
                                        <p:attrNameLst>
                                          <p:attrName>style.visibility</p:attrName>
                                        </p:attrNameLst>
                                      </p:cBhvr>
                                      <p:to>
                                        <p:strVal val="visible"/>
                                      </p:to>
                                    </p:set>
                                    <p:animEffect transition="in" filter="dissolve">
                                      <p:cBhvr>
                                        <p:cTn id="30" dur="500"/>
                                        <p:tgtEl>
                                          <p:spTgt spid="4">
                                            <p:txEl>
                                              <p:pRg st="5" end="5"/>
                                            </p:txEl>
                                          </p:spTgt>
                                        </p:tgtEl>
                                      </p:cBhvr>
                                    </p:animEffect>
                                  </p:childTnLst>
                                </p:cTn>
                              </p:par>
                              <p:par>
                                <p:cTn id="31" presetID="9" presetClass="entr" presetSubtype="0" fill="hold" grpId="0" nodeType="withEffect">
                                  <p:stCondLst>
                                    <p:cond delay="0"/>
                                  </p:stCondLst>
                                  <p:childTnLst>
                                    <p:set>
                                      <p:cBhvr>
                                        <p:cTn id="32" dur="1" fill="hold">
                                          <p:stCondLst>
                                            <p:cond delay="0"/>
                                          </p:stCondLst>
                                        </p:cTn>
                                        <p:tgtEl>
                                          <p:spTgt spid="4">
                                            <p:txEl>
                                              <p:pRg st="6" end="6"/>
                                            </p:txEl>
                                          </p:spTgt>
                                        </p:tgtEl>
                                        <p:attrNameLst>
                                          <p:attrName>style.visibility</p:attrName>
                                        </p:attrNameLst>
                                      </p:cBhvr>
                                      <p:to>
                                        <p:strVal val="visible"/>
                                      </p:to>
                                    </p:set>
                                    <p:animEffect transition="in" filter="dissolve">
                                      <p:cBhvr>
                                        <p:cTn id="33" dur="500"/>
                                        <p:tgtEl>
                                          <p:spTgt spid="4">
                                            <p:txEl>
                                              <p:pRg st="6" end="6"/>
                                            </p:txEl>
                                          </p:spTgt>
                                        </p:tgtEl>
                                      </p:cBhvr>
                                    </p:animEffect>
                                  </p:childTnLst>
                                </p:cTn>
                              </p:par>
                              <p:par>
                                <p:cTn id="34" presetID="9" presetClass="entr" presetSubtype="0" fill="hold" grpId="0" nodeType="withEffect">
                                  <p:stCondLst>
                                    <p:cond delay="0"/>
                                  </p:stCondLst>
                                  <p:childTnLst>
                                    <p:set>
                                      <p:cBhvr>
                                        <p:cTn id="35" dur="1" fill="hold">
                                          <p:stCondLst>
                                            <p:cond delay="0"/>
                                          </p:stCondLst>
                                        </p:cTn>
                                        <p:tgtEl>
                                          <p:spTgt spid="4">
                                            <p:txEl>
                                              <p:pRg st="7" end="7"/>
                                            </p:txEl>
                                          </p:spTgt>
                                        </p:tgtEl>
                                        <p:attrNameLst>
                                          <p:attrName>style.visibility</p:attrName>
                                        </p:attrNameLst>
                                      </p:cBhvr>
                                      <p:to>
                                        <p:strVal val="visible"/>
                                      </p:to>
                                    </p:set>
                                    <p:animEffect transition="in" filter="dissolve">
                                      <p:cBhvr>
                                        <p:cTn id="36" dur="500"/>
                                        <p:tgtEl>
                                          <p:spTgt spid="4">
                                            <p:txEl>
                                              <p:pRg st="7" end="7"/>
                                            </p:txEl>
                                          </p:spTgt>
                                        </p:tgtEl>
                                      </p:cBhvr>
                                    </p:animEffect>
                                  </p:childTnLst>
                                </p:cTn>
                              </p:par>
                              <p:par>
                                <p:cTn id="37" presetID="9" presetClass="entr" presetSubtype="0" fill="hold" grpId="0" nodeType="withEffect">
                                  <p:stCondLst>
                                    <p:cond delay="0"/>
                                  </p:stCondLst>
                                  <p:childTnLst>
                                    <p:set>
                                      <p:cBhvr>
                                        <p:cTn id="38" dur="1" fill="hold">
                                          <p:stCondLst>
                                            <p:cond delay="0"/>
                                          </p:stCondLst>
                                        </p:cTn>
                                        <p:tgtEl>
                                          <p:spTgt spid="4">
                                            <p:txEl>
                                              <p:pRg st="8" end="8"/>
                                            </p:txEl>
                                          </p:spTgt>
                                        </p:tgtEl>
                                        <p:attrNameLst>
                                          <p:attrName>style.visibility</p:attrName>
                                        </p:attrNameLst>
                                      </p:cBhvr>
                                      <p:to>
                                        <p:strVal val="visible"/>
                                      </p:to>
                                    </p:set>
                                    <p:animEffect transition="in" filter="dissolve">
                                      <p:cBhvr>
                                        <p:cTn id="39" dur="500"/>
                                        <p:tgtEl>
                                          <p:spTgt spid="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theme/theme1.xml><?xml version="1.0" encoding="utf-8"?>
<a:theme xmlns:a="http://schemas.openxmlformats.org/drawingml/2006/main" name="5-00399 TechReady7 Breakout Chalktalk Template">
  <a:themeElements>
    <a:clrScheme name="TechReady 7">
      <a:dk1>
        <a:srgbClr val="000000"/>
      </a:dk1>
      <a:lt1>
        <a:srgbClr val="FFFFFF"/>
      </a:lt1>
      <a:dk2>
        <a:srgbClr val="9C2828"/>
      </a:dk2>
      <a:lt2>
        <a:srgbClr val="FFFF99"/>
      </a:lt2>
      <a:accent1>
        <a:srgbClr val="FFC409"/>
      </a:accent1>
      <a:accent2>
        <a:srgbClr val="0099FF"/>
      </a:accent2>
      <a:accent3>
        <a:srgbClr val="D476A1"/>
      </a:accent3>
      <a:accent4>
        <a:srgbClr val="66CC33"/>
      </a:accent4>
      <a:accent5>
        <a:srgbClr val="F69660"/>
      </a:accent5>
      <a:accent6>
        <a:srgbClr val="9D6DCD"/>
      </a:accent6>
      <a:hlink>
        <a:srgbClr val="F0ED7B"/>
      </a:hlink>
      <a:folHlink>
        <a:srgbClr val="F3EB4F"/>
      </a:folHlink>
    </a:clrScheme>
    <a:fontScheme name="Blue-Purple TT">
      <a:majorFont>
        <a:latin typeface="Segoe"/>
        <a:ea typeface=""/>
        <a:cs typeface=""/>
      </a:majorFont>
      <a:minorFont>
        <a:latin typeface="Segoe"/>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lIns="91436" tIns="45718" rIns="91436" bIns="45718" anchor="ctr"/>
      <a:lstStyle>
        <a:defPPr algn="ctr" defTabSz="914099">
          <a:defRPr sz="2400" dirty="0">
            <a:gradFill>
              <a:gsLst>
                <a:gs pos="50000">
                  <a:schemeClr val="tx1"/>
                </a:gs>
                <a:gs pos="100000">
                  <a:schemeClr val="tx1"/>
                </a:gs>
              </a:gsLst>
              <a:lin ang="5400000" scaled="0"/>
            </a:gradFill>
            <a:effectLst>
              <a:outerShdw blurRad="38100" dist="38100" dir="2700000" algn="tl">
                <a:srgbClr val="000000">
                  <a:alpha val="43137"/>
                </a:srgbClr>
              </a:outerShdw>
            </a:effectLst>
          </a:defRPr>
        </a:defPPr>
      </a:lstStyle>
      <a:style>
        <a:lnRef idx="0">
          <a:schemeClr val="accent2"/>
        </a:lnRef>
        <a:fillRef idx="3">
          <a:schemeClr val="accent2"/>
        </a:fillRef>
        <a:effectRef idx="3">
          <a:schemeClr val="accent2"/>
        </a:effectRef>
        <a:fontRef idx="minor">
          <a:schemeClr val="lt1"/>
        </a:fontRef>
      </a:style>
    </a:spDef>
    <a:txDef>
      <a:spPr>
        <a:noFill/>
      </a:spPr>
      <a:bodyPr wrap="none" rtlCol="0">
        <a:spAutoFit/>
      </a:bodyPr>
      <a:lstStyle>
        <a:defPPr>
          <a:defRPr sz="2400" dirty="0" err="1" smtClean="0">
            <a:gradFill>
              <a:gsLst>
                <a:gs pos="36000">
                  <a:schemeClr val="tx1"/>
                </a:gs>
                <a:gs pos="86000">
                  <a:schemeClr val="tx1"/>
                </a:gs>
              </a:gsLst>
              <a:lin ang="5400000" scaled="0"/>
            </a:gradFill>
            <a:effectLst>
              <a:outerShdw blurRad="38100" dist="38100" dir="2700000" algn="tl">
                <a:srgbClr val="000000">
                  <a:alpha val="43137"/>
                </a:srgbClr>
              </a:outerShdw>
            </a:effectLst>
            <a:latin typeface="+mj-lt"/>
          </a:defRPr>
        </a:defPPr>
      </a:lstStyle>
    </a:txDef>
  </a:objectDefaults>
  <a:extraClrScheme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White with Courier font for code slides">
  <a:themeElements>
    <a:clrScheme name="Blue Template-Template">
      <a:dk1>
        <a:srgbClr val="000000"/>
      </a:dk1>
      <a:lt1>
        <a:srgbClr val="FFFFFF"/>
      </a:lt1>
      <a:dk2>
        <a:srgbClr val="050595"/>
      </a:dk2>
      <a:lt2>
        <a:srgbClr val="FFFFFF"/>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Blue-Purple TT">
      <a:majorFont>
        <a:latin typeface="Segoe"/>
        <a:ea typeface=""/>
        <a:cs typeface=""/>
      </a:majorFont>
      <a:minorFont>
        <a:latin typeface="Segoe"/>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TechEd2008_Dev_4-3 (2)">
  <a:themeElements>
    <a:clrScheme name="TechEd 2008 Developer">
      <a:dk1>
        <a:srgbClr val="000000"/>
      </a:dk1>
      <a:lt1>
        <a:srgbClr val="FFFFFF"/>
      </a:lt1>
      <a:dk2>
        <a:srgbClr val="5F5F5F"/>
      </a:dk2>
      <a:lt2>
        <a:srgbClr val="F2803A"/>
      </a:lt2>
      <a:accent1>
        <a:srgbClr val="FFC000"/>
      </a:accent1>
      <a:accent2>
        <a:srgbClr val="2DB557"/>
      </a:accent2>
      <a:accent3>
        <a:srgbClr val="DF8045"/>
      </a:accent3>
      <a:accent4>
        <a:srgbClr val="2A86DA"/>
      </a:accent4>
      <a:accent5>
        <a:srgbClr val="FF9929"/>
      </a:accent5>
      <a:accent6>
        <a:srgbClr val="808080"/>
      </a:accent6>
      <a:hlink>
        <a:srgbClr val="F9B883"/>
      </a:hlink>
      <a:folHlink>
        <a:srgbClr val="F0ED7B"/>
      </a:folHlink>
    </a:clrScheme>
    <a:fontScheme name="Custom 2">
      <a:majorFont>
        <a:latin typeface="Calibri"/>
        <a:ea typeface=""/>
        <a:cs typeface=""/>
      </a:majorFont>
      <a:minorFont>
        <a:latin typeface="Calibri"/>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4"/>
        </a:lnRef>
        <a:fillRef idx="3">
          <a:schemeClr val="accent4"/>
        </a:fillRef>
        <a:effectRef idx="3">
          <a:schemeClr val="accent4"/>
        </a:effectRef>
        <a:fontRef idx="minor">
          <a:schemeClr val="lt1"/>
        </a:fontRef>
      </a:style>
    </a:spDef>
  </a:objectDefaults>
  <a:extraClrSchemeLst/>
</a:theme>
</file>

<file path=ppt/theme/theme4.xml><?xml version="1.0" encoding="utf-8"?>
<a:theme xmlns:a="http://schemas.openxmlformats.org/drawingml/2006/main" name="TENA09-FINAL">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5.xml><?xml version="1.0" encoding="utf-8"?>
<a:theme xmlns:a="http://schemas.openxmlformats.org/drawingml/2006/main" name="TechEd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6.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7.xml><?xml version="1.0" encoding="utf-8"?>
<a:theme xmlns:a="http://schemas.openxmlformats.org/drawingml/2006/main" name="TechEd_Europe4x3">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8.xml><?xml version="1.0" encoding="utf-8"?>
<a:theme xmlns:a="http://schemas.openxmlformats.org/drawingml/2006/main" name="1_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8619</TotalTime>
  <Words>1772</Words>
  <Application>Microsoft Office PowerPoint</Application>
  <PresentationFormat>On-screen Show (4:3)</PresentationFormat>
  <Paragraphs>354</Paragraphs>
  <Slides>38</Slides>
  <Notes>38</Notes>
  <HiddenSlides>0</HiddenSlides>
  <MMClips>0</MMClips>
  <ScaleCrop>false</ScaleCrop>
  <HeadingPairs>
    <vt:vector size="4" baseType="variant">
      <vt:variant>
        <vt:lpstr>Theme</vt:lpstr>
      </vt:variant>
      <vt:variant>
        <vt:i4>8</vt:i4>
      </vt:variant>
      <vt:variant>
        <vt:lpstr>Slide Titles</vt:lpstr>
      </vt:variant>
      <vt:variant>
        <vt:i4>38</vt:i4>
      </vt:variant>
    </vt:vector>
  </HeadingPairs>
  <TitlesOfParts>
    <vt:vector size="46" baseType="lpstr">
      <vt:lpstr>5-00399 TechReady7 Breakout Chalktalk Template</vt:lpstr>
      <vt:lpstr>White with Courier font for code slides</vt:lpstr>
      <vt:lpstr>TechEd2008_Dev_4-3 (2)</vt:lpstr>
      <vt:lpstr>TENA09-FINAL</vt:lpstr>
      <vt:lpstr>TechEd_Europe</vt:lpstr>
      <vt:lpstr>TechEd09_Europe template</vt:lpstr>
      <vt:lpstr>TechEd_Europe4x3</vt:lpstr>
      <vt:lpstr>1_TechEd09_Europe template</vt:lpstr>
      <vt:lpstr>Slide 1</vt:lpstr>
      <vt:lpstr>Claims-Based Identity: An Introduction to AD FS 2.0, CardSpace 2.0, and Windows Identity Foundation</vt:lpstr>
      <vt:lpstr>Agenda</vt:lpstr>
      <vt:lpstr>Introducing Claims-Based Identity</vt:lpstr>
      <vt:lpstr>Claims-Based Identity  The core Microsoft technologies</vt:lpstr>
      <vt:lpstr>What is Identity?</vt:lpstr>
      <vt:lpstr>Defining the Problem Working with identity is too hard</vt:lpstr>
      <vt:lpstr>Tokens and Claims  Representing identity on the wire </vt:lpstr>
      <vt:lpstr>Identity Providers and STSs</vt:lpstr>
      <vt:lpstr>Getting a Token Illustrating an identity provider and an STS</vt:lpstr>
      <vt:lpstr>Acquiring and Using a Token</vt:lpstr>
      <vt:lpstr>Why Claims Are an Improvement</vt:lpstr>
      <vt:lpstr>How Applications Can Use Claims Some examples </vt:lpstr>
      <vt:lpstr>Supporting Multiple Identities Using an identity selector</vt:lpstr>
      <vt:lpstr>Claims-Based Identity for Windows</vt:lpstr>
      <vt:lpstr>Using Claims-Based Identity: Scenarios</vt:lpstr>
      <vt:lpstr>An Enterprise Scenario</vt:lpstr>
      <vt:lpstr>Allowing Internet Access</vt:lpstr>
      <vt:lpstr>Using an External Identity Provider</vt:lpstr>
      <vt:lpstr>Identity Across Organizations Describing the problem </vt:lpstr>
      <vt:lpstr>Identity Across Organizations Possible solutions</vt:lpstr>
      <vt:lpstr>Identity Federation (1)</vt:lpstr>
      <vt:lpstr>Identity Federation (2)</vt:lpstr>
      <vt:lpstr>Delegation</vt:lpstr>
      <vt:lpstr>Microsoft Technologies for Claims-Based Identity:  A Closer Look </vt:lpstr>
      <vt:lpstr>Changes in AD FS 2.0 From the previous release</vt:lpstr>
      <vt:lpstr>CardSpace 2.0 Selecting identities</vt:lpstr>
      <vt:lpstr>Information Cards</vt:lpstr>
      <vt:lpstr>Information Cards An illustration</vt:lpstr>
      <vt:lpstr>Creating Industry Agreement </vt:lpstr>
      <vt:lpstr>Changes in CardSpace 2.0 From the first CardSpace release</vt:lpstr>
      <vt:lpstr>Windows Identity Foundation</vt:lpstr>
      <vt:lpstr>Conclusions</vt:lpstr>
      <vt:lpstr>References</vt:lpstr>
      <vt:lpstr>About the Speaker</vt:lpstr>
      <vt:lpstr>Slide 36</vt:lpstr>
      <vt:lpstr>Slide 37</vt:lpstr>
      <vt:lpstr>Slide 38</vt:lpstr>
    </vt:vector>
  </TitlesOfParts>
  <Manager>&lt;Content Manager Name Here&gt;</Manager>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Claims-Based Identity: An Overview of "Geneva"</dc:title>
  <dc:subject>tech·ed Europe 2009</dc:subject>
  <dc:creator>David Chappell</dc:creator>
  <dc:description>tech·ed Europe 2009</dc:description>
  <cp:lastModifiedBy>cn_user</cp:lastModifiedBy>
  <cp:revision>566</cp:revision>
  <dcterms:created xsi:type="dcterms:W3CDTF">2008-04-30T16:16:04Z</dcterms:created>
  <dcterms:modified xsi:type="dcterms:W3CDTF">2009-11-10T18:21:30Z</dcterms:modified>
</cp:coreProperties>
</file>