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customXml/itemProps1.xml" ContentType="application/vnd.openxmlformats-officedocument.customXmlProperties+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Override PartName="/ppt/notesSlides/notesSlide27.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32.xml" ContentType="application/vnd.openxmlformats-officedocument.presentationml.notesSlide+xml"/>
  <Override PartName="/ppt/commentAuthors.xml" ContentType="application/vnd.openxmlformats-officedocument.presentationml.commentAuthors+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theme/theme4.xml" ContentType="application/vnd.openxmlformats-officedocument.theme+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notesSlides/notesSlide28.xml" ContentType="application/vnd.openxmlformats-officedocument.presentationml.notesSlide+xml"/>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93" r:id="rId2"/>
    <p:sldMasterId id="2147483728" r:id="rId3"/>
  </p:sldMasterIdLst>
  <p:notesMasterIdLst>
    <p:notesMasterId r:id="rId40"/>
  </p:notesMasterIdLst>
  <p:handoutMasterIdLst>
    <p:handoutMasterId r:id="rId41"/>
  </p:handoutMasterIdLst>
  <p:sldIdLst>
    <p:sldId id="256" r:id="rId4"/>
    <p:sldId id="257" r:id="rId5"/>
    <p:sldId id="283" r:id="rId6"/>
    <p:sldId id="292" r:id="rId7"/>
    <p:sldId id="284" r:id="rId8"/>
    <p:sldId id="285" r:id="rId9"/>
    <p:sldId id="316" r:id="rId10"/>
    <p:sldId id="317" r:id="rId11"/>
    <p:sldId id="318" r:id="rId12"/>
    <p:sldId id="335" r:id="rId13"/>
    <p:sldId id="336" r:id="rId14"/>
    <p:sldId id="352" r:id="rId15"/>
    <p:sldId id="308" r:id="rId16"/>
    <p:sldId id="350" r:id="rId17"/>
    <p:sldId id="296" r:id="rId18"/>
    <p:sldId id="309" r:id="rId19"/>
    <p:sldId id="332" r:id="rId20"/>
    <p:sldId id="333" r:id="rId21"/>
    <p:sldId id="334" r:id="rId22"/>
    <p:sldId id="310" r:id="rId23"/>
    <p:sldId id="346" r:id="rId24"/>
    <p:sldId id="347" r:id="rId25"/>
    <p:sldId id="353" r:id="rId26"/>
    <p:sldId id="351" r:id="rId27"/>
    <p:sldId id="311" r:id="rId28"/>
    <p:sldId id="337" r:id="rId29"/>
    <p:sldId id="338" r:id="rId30"/>
    <p:sldId id="339" r:id="rId31"/>
    <p:sldId id="341" r:id="rId32"/>
    <p:sldId id="342" r:id="rId33"/>
    <p:sldId id="343" r:id="rId34"/>
    <p:sldId id="340" r:id="rId35"/>
    <p:sldId id="274" r:id="rId36"/>
    <p:sldId id="282" r:id="rId37"/>
    <p:sldId id="354" r:id="rId38"/>
    <p:sldId id="280" r:id="rId39"/>
  </p:sldIdLst>
  <p:sldSz cx="9144000" cy="6858000" type="screen4x3"/>
  <p:notesSz cx="6858000" cy="9144000"/>
  <p:defaultTex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Heather Simmonsen" initials="H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 xmlns:p14="http://schemas.microsoft.com/office/powerpoint/2007/7/12/main">
          <a:srgbClr xmlns:mc="http://schemas.openxmlformats.org/markup-compatibility/2006" xmlns:a14="http://schemas.microsoft.com/office/drawing/2007/7/7/main" val="FF0000" mc:Ignorable=""/>
        </p14:laserClr>
      </p:ext>
      <p:ext uri="{2FDB2607-1784-4EEB-B798-7EB5836EED8A}">
        <p14:showMediaCtrls xmlns="" xmlns:p14="http://schemas.microsoft.com/office/powerpoint/2007/7/12/main" val="1"/>
      </p:ext>
    </p:extLst>
  </p:showPr>
  <p:clrMru>
    <a:srgbClr val="CCFFCC"/>
    <a:srgbClr val="CCCCCC"/>
    <a:srgbClr val="99CC99"/>
    <a:srgbClr val="F6AE1E"/>
    <a:srgbClr val="FFFFFF"/>
    <a:srgbClr val="FF0066"/>
    <a:srgbClr val="000000"/>
    <a:srgbClr val="F3AF35"/>
    <a:srgbClr val="9C42E6"/>
    <a:srgbClr val="D1943B"/>
  </p:clrMru>
  <p:extLst>
    <p:ext uri="{E76CE94A-603C-4142-B9EB-6D1370010A27}">
      <p14:discardImageEditData xmlns="" xmlns:p14="http://schemas.microsoft.com/office/powerpoint/2007/7/12/main" val="0"/>
    </p:ext>
    <p:ext uri="{D31A062A-798A-4329-ABDD-BBA856620510}">
      <p14:defaultImageDpi xmlns="" xmlns:p14="http://schemas.microsoft.com/office/powerpoint/2007/7/12/main" val="220"/>
    </p:ext>
  </p:extLst>
</p:presentationPr>
</file>

<file path=ppt/tableStyles.xml><?xml version="1.0" encoding="utf-8"?>
<a:tblStyleLst xmlns:a="http://schemas.openxmlformats.org/drawingml/2006/main" def="{5C22544A-7EE6-4342-B048-85BDC9FD1C3A}">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0188" autoAdjust="0"/>
    <p:restoredTop sz="90241" autoAdjust="0"/>
  </p:normalViewPr>
  <p:slideViewPr>
    <p:cSldViewPr snapToGrid="0">
      <p:cViewPr>
        <p:scale>
          <a:sx n="70" d="100"/>
          <a:sy n="70" d="100"/>
        </p:scale>
        <p:origin x="-2154" y="-1086"/>
      </p:cViewPr>
      <p:guideLst>
        <p:guide orient="horz" pos="144"/>
        <p:guide orient="horz" pos="895"/>
        <p:guide orient="horz" pos="1484"/>
        <p:guide orient="horz" pos="1200"/>
        <p:guide orient="horz" pos="2736"/>
        <p:guide orient="horz" pos="3897"/>
        <p:guide pos="2880"/>
        <p:guide pos="240"/>
        <p:guide pos="460"/>
        <p:guide pos="5520"/>
        <p:guide pos="863"/>
        <p:guide pos="5299"/>
      </p:guideLst>
    </p:cSldViewPr>
  </p:slideViewPr>
  <p:notesTextViewPr>
    <p:cViewPr>
      <p:scale>
        <a:sx n="100" d="100"/>
        <a:sy n="100" d="100"/>
      </p:scale>
      <p:origin x="0" y="0"/>
    </p:cViewPr>
  </p:notesTextViewPr>
  <p:sorterViewPr>
    <p:cViewPr>
      <p:scale>
        <a:sx n="100" d="100"/>
        <a:sy n="100" d="100"/>
      </p:scale>
      <p:origin x="0" y="1878"/>
    </p:cViewPr>
  </p:sorterViewPr>
  <p:notesViewPr>
    <p:cSldViewPr snapToGrid="0" showGuides="1">
      <p:cViewPr varScale="1">
        <p:scale>
          <a:sx n="101" d="100"/>
          <a:sy n="101" d="100"/>
        </p:scale>
        <p:origin x="-2532" y="-108"/>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3" Type="http://schemas.openxmlformats.org/officeDocument/2006/relationships/slideMaster" Target="slideMasters/slideMaster2.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commentAuthors" Target="commentAuthor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tableStyles" Target="tableStyles.xml"/><Relationship Id="rId2" Type="http://schemas.openxmlformats.org/officeDocument/2006/relationships/slideMaster" Target="slideMasters/slideMaster1.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41"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notesMaster" Target="notesMasters/notesMaster1.xml"/><Relationship Id="rId45" Type="http://schemas.openxmlformats.org/officeDocument/2006/relationships/theme" Target="theme/theme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viewProps" Target="viewProp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sz="1400" smtClean="0"/>
              <a:t>Tech·Ed Europe 2009</a:t>
            </a:r>
            <a:endParaRPr lang="en-US" sz="1400" dirty="0">
              <a:latin typeface="Trebuchet MS" pitchFamily="34" charset="0"/>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r>
              <a:rPr lang="en-US" sz="1400" smtClean="0">
                <a:latin typeface="Trebuchet MS" pitchFamily="34" charset="0"/>
              </a:rPr>
              <a:t>11/12/2009</a:t>
            </a:r>
            <a:endParaRPr lang="en-US" sz="1400" dirty="0">
              <a:latin typeface="Trebuchet MS" pitchFamily="34" charset="0"/>
            </a:endParaRPr>
          </a:p>
        </p:txBody>
      </p:sp>
      <p:sp>
        <p:nvSpPr>
          <p:cNvPr id="4" name="Footer Placeholder 3"/>
          <p:cNvSpPr>
            <a:spLocks noGrp="1"/>
          </p:cNvSpPr>
          <p:nvPr>
            <p:ph type="ftr" sz="quarter" idx="2"/>
          </p:nvPr>
        </p:nvSpPr>
        <p:spPr>
          <a:xfrm>
            <a:off x="0" y="8685213"/>
            <a:ext cx="6248400" cy="457200"/>
          </a:xfrm>
          <a:prstGeom prst="rect">
            <a:avLst/>
          </a:prstGeom>
        </p:spPr>
        <p:txBody>
          <a:bodyPr vert="horz" lIns="91440" tIns="45720" rIns="91440" bIns="45720" rtlCol="0" anchor="b"/>
          <a:lstStyle>
            <a:lvl1pPr algn="l">
              <a:defRPr sz="1200"/>
            </a:lvl1pPr>
          </a:lstStyle>
          <a:p>
            <a:r>
              <a:rPr lang="en-US" sz="1400" smtClean="0">
                <a:solidFill>
                  <a:srgbClr val="000000"/>
                </a:solidFill>
                <a:latin typeface="Trebuchet MS" pitchFamily="34" charset="0"/>
              </a:rPr>
              <a:t>ofs321_dzinic.pptx</a:t>
            </a:r>
            <a:endParaRPr lang="en-US" sz="1400" dirty="0" smtClean="0">
              <a:solidFill>
                <a:srgbClr val="000000"/>
              </a:solidFill>
              <a:latin typeface="Trebuchet MS" pitchFamily="34" charset="0"/>
            </a:endParaRPr>
          </a:p>
        </p:txBody>
      </p:sp>
      <p:sp>
        <p:nvSpPr>
          <p:cNvPr id="5" name="Slide Number Placeholder 4"/>
          <p:cNvSpPr>
            <a:spLocks noGrp="1"/>
          </p:cNvSpPr>
          <p:nvPr>
            <p:ph type="sldNum" sz="quarter" idx="3"/>
          </p:nvPr>
        </p:nvSpPr>
        <p:spPr>
          <a:xfrm>
            <a:off x="6248399" y="8685213"/>
            <a:ext cx="608013" cy="457200"/>
          </a:xfrm>
          <a:prstGeom prst="rect">
            <a:avLst/>
          </a:prstGeom>
        </p:spPr>
        <p:txBody>
          <a:bodyPr vert="horz" lIns="91440" tIns="45720" rIns="91440" bIns="45720" rtlCol="0" anchor="b"/>
          <a:lstStyle>
            <a:lvl1pPr algn="r">
              <a:defRPr sz="1200"/>
            </a:lvl1pPr>
          </a:lstStyle>
          <a:p>
            <a:fld id="{8980CB99-47E3-46F4-AAEB-3919FBEFC014}" type="slidenum">
              <a:rPr lang="en-US" sz="1400" smtClean="0">
                <a:latin typeface="Trebuchet MS" pitchFamily="34" charset="0"/>
              </a:rPr>
              <a:pPr/>
              <a:t>‹#›</a:t>
            </a:fld>
            <a:endParaRPr lang="en-US" sz="1400" dirty="0">
              <a:latin typeface="Trebuchet MS" pitchFamily="34" charset="0"/>
            </a:endParaRPr>
          </a:p>
        </p:txBody>
      </p:sp>
    </p:spTree>
    <p:extLst>
      <p:ext uri="{BB962C8B-B14F-4D97-AF65-F5344CB8AC3E}">
        <p14:creationId xmlns="" xmlns:p14="http://schemas.microsoft.com/office/powerpoint/2007/7/12/main" val="214448709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Trebuchet MS" pitchFamily="34" charset="0"/>
              </a:defRPr>
            </a:lvl1pPr>
          </a:lstStyle>
          <a:p>
            <a:r>
              <a:rPr lang="en-US" dirty="0" err="1" smtClean="0"/>
              <a:t>Tech·Ed</a:t>
            </a:r>
            <a:r>
              <a:rPr lang="en-US" dirty="0" smtClean="0"/>
              <a:t>  North America 2009</a:t>
            </a:r>
            <a:endParaRPr lang="en-US" dirty="0">
              <a:latin typeface="Trebuchet MS" pitchFamily="34" charset="0"/>
            </a:endParaRPr>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Trebuchet MS" pitchFamily="34" charset="0"/>
              </a:defRPr>
            </a:lvl1pPr>
          </a:lstStyle>
          <a:p>
            <a:r>
              <a:rPr lang="en-US" dirty="0" smtClean="0"/>
              <a:t>May 11 – 15, 2009</a:t>
            </a:r>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0" y="8685213"/>
            <a:ext cx="6172200" cy="457200"/>
          </a:xfrm>
          <a:prstGeom prst="rect">
            <a:avLst/>
          </a:prstGeom>
        </p:spPr>
        <p:txBody>
          <a:bodyPr vert="horz" lIns="91440" tIns="45720" rIns="91440" bIns="45720" rtlCol="0" anchor="b"/>
          <a:lstStyle>
            <a:lvl1pPr algn="l">
              <a:defRPr sz="400">
                <a:latin typeface="Segoe" pitchFamily="34" charset="0"/>
              </a:defRPr>
            </a:lvl1pPr>
          </a:lstStyle>
          <a:p>
            <a:r>
              <a:rPr lang="en-US" smtClean="0">
                <a:solidFill>
                  <a:srgbClr val="000000"/>
                </a:solidFill>
                <a:latin typeface="Trebuchet MS" pitchFamily="34" charset="0"/>
              </a:rPr>
              <a:t>© 2009 Microsoft Corporation. All rights reserved. Microsoft, Windows, Windows Vista and other product names are or may be registered trademarks and/or trademarks in the U.S. and/or other countries.</a:t>
            </a:r>
          </a:p>
          <a:p>
            <a:r>
              <a:rPr lang="en-US" sz="500" smtClean="0">
                <a:solidFill>
                  <a:srgbClr val="000000"/>
                </a:solidFill>
                <a:latin typeface="Trebuchet MS"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smtClean="0">
                <a:solidFill>
                  <a:srgbClr val="000000"/>
                </a:solidFill>
                <a:latin typeface="Trebuchet MS" pitchFamily="34" charset="0"/>
              </a:rPr>
            </a:br>
            <a:r>
              <a:rPr lang="en-US" sz="500" smtClean="0">
                <a:solidFill>
                  <a:srgbClr val="000000"/>
                </a:solidFill>
                <a:latin typeface="Trebuchet MS" pitchFamily="34" charset="0"/>
              </a:rPr>
              <a:t>MICROSOFT MAKES NO WARRANTIES, EXPRESS, IMPLIED OR STATUTORY, AS TO THE INFORMATION IN THIS PRESENTATION.</a:t>
            </a:r>
            <a:endParaRPr lang="en-US" sz="500" dirty="0" smtClean="0">
              <a:solidFill>
                <a:srgbClr val="000000"/>
              </a:solidFill>
              <a:latin typeface="Trebuchet MS" pitchFamily="34" charset="0"/>
            </a:endParaRPr>
          </a:p>
        </p:txBody>
      </p:sp>
      <p:sp>
        <p:nvSpPr>
          <p:cNvPr id="7" name="Slide Number Placeholder 6"/>
          <p:cNvSpPr>
            <a:spLocks noGrp="1"/>
          </p:cNvSpPr>
          <p:nvPr>
            <p:ph type="sldNum" sz="quarter" idx="5"/>
          </p:nvPr>
        </p:nvSpPr>
        <p:spPr>
          <a:xfrm>
            <a:off x="6172199" y="8685213"/>
            <a:ext cx="684213" cy="457200"/>
          </a:xfrm>
          <a:prstGeom prst="rect">
            <a:avLst/>
          </a:prstGeom>
        </p:spPr>
        <p:txBody>
          <a:bodyPr vert="horz" lIns="91440" tIns="45720" rIns="91440" bIns="45720" rtlCol="0" anchor="b"/>
          <a:lstStyle>
            <a:lvl1pPr algn="r">
              <a:defRPr sz="1200">
                <a:latin typeface="Trebuchet MS" pitchFamily="34" charset="0"/>
              </a:defRPr>
            </a:lvl1pPr>
          </a:lstStyle>
          <a:p>
            <a:fld id="{8B263312-38AA-4E1E-B2B5-0F8F122B24FE}" type="slidenum">
              <a:rPr lang="en-US" smtClean="0"/>
              <a:pPr/>
              <a:t>‹#›</a:t>
            </a:fld>
            <a:endParaRPr lang="en-US" dirty="0"/>
          </a:p>
        </p:txBody>
      </p:sp>
    </p:spTree>
    <p:extLst>
      <p:ext uri="{BB962C8B-B14F-4D97-AF65-F5344CB8AC3E}">
        <p14:creationId xmlns="" xmlns:p14="http://schemas.microsoft.com/office/powerpoint/2007/7/12/main" val="1199519575"/>
      </p:ext>
    </p:extLst>
  </p:cSld>
  <p:clrMap bg1="lt1" tx1="dk1" bg2="lt2" tx2="dk2" accent1="accent1" accent2="accent2" accent3="accent3" accent4="accent4" accent5="accent5" accent6="accent6" hlink="hlink" folHlink="folHlink"/>
  <p:notesStyle>
    <a:lvl1pPr marL="0" algn="l" defTabSz="914363" rtl="0" eaLnBrk="1" latinLnBrk="0" hangingPunct="1">
      <a:lnSpc>
        <a:spcPct val="90000"/>
      </a:lnSpc>
      <a:spcAft>
        <a:spcPts val="333"/>
      </a:spcAft>
      <a:defRPr sz="900" kern="1200">
        <a:solidFill>
          <a:schemeClr val="tx1"/>
        </a:solidFill>
        <a:latin typeface="Trebuchet MS" pitchFamily="34" charset="0"/>
        <a:ea typeface="+mn-ea"/>
        <a:cs typeface="+mn-cs"/>
      </a:defRPr>
    </a:lvl1pPr>
    <a:lvl2pPr marL="212981" indent="-105829" algn="l" defTabSz="914363" rtl="0" eaLnBrk="1" latinLnBrk="0" hangingPunct="1">
      <a:lnSpc>
        <a:spcPct val="90000"/>
      </a:lnSpc>
      <a:spcAft>
        <a:spcPts val="333"/>
      </a:spcAft>
      <a:buFont typeface="Arial" pitchFamily="34" charset="0"/>
      <a:buChar char="•"/>
      <a:defRPr sz="900" kern="1200">
        <a:solidFill>
          <a:schemeClr val="tx1"/>
        </a:solidFill>
        <a:latin typeface="Trebuchet MS" pitchFamily="34" charset="0"/>
        <a:ea typeface="+mn-ea"/>
        <a:cs typeface="+mn-cs"/>
      </a:defRPr>
    </a:lvl2pPr>
    <a:lvl3pPr marL="328070" indent="-115090" algn="l" defTabSz="914363" rtl="0" eaLnBrk="1" latinLnBrk="0" hangingPunct="1">
      <a:lnSpc>
        <a:spcPct val="90000"/>
      </a:lnSpc>
      <a:spcAft>
        <a:spcPts val="333"/>
      </a:spcAft>
      <a:buFont typeface="Arial" pitchFamily="34" charset="0"/>
      <a:buChar char="•"/>
      <a:defRPr sz="900" kern="1200">
        <a:solidFill>
          <a:schemeClr val="tx1"/>
        </a:solidFill>
        <a:latin typeface="Trebuchet MS" pitchFamily="34" charset="0"/>
        <a:ea typeface="+mn-ea"/>
        <a:cs typeface="+mn-cs"/>
      </a:defRPr>
    </a:lvl3pPr>
    <a:lvl4pPr marL="482846" indent="-146838" algn="l" defTabSz="914363" rtl="0" eaLnBrk="1" latinLnBrk="0" hangingPunct="1">
      <a:lnSpc>
        <a:spcPct val="90000"/>
      </a:lnSpc>
      <a:spcAft>
        <a:spcPts val="333"/>
      </a:spcAft>
      <a:buFont typeface="Arial" pitchFamily="34" charset="0"/>
      <a:buChar char="•"/>
      <a:defRPr sz="900" kern="1200">
        <a:solidFill>
          <a:schemeClr val="tx1"/>
        </a:solidFill>
        <a:latin typeface="Trebuchet MS" pitchFamily="34" charset="0"/>
        <a:ea typeface="+mn-ea"/>
        <a:cs typeface="+mn-cs"/>
      </a:defRPr>
    </a:lvl4pPr>
    <a:lvl5pPr marL="615132" indent="-115090" algn="l" defTabSz="914363" rtl="0" eaLnBrk="1" latinLnBrk="0" hangingPunct="1">
      <a:lnSpc>
        <a:spcPct val="90000"/>
      </a:lnSpc>
      <a:spcAft>
        <a:spcPts val="333"/>
      </a:spcAft>
      <a:buFont typeface="Arial" pitchFamily="34" charset="0"/>
      <a:buChar char="•"/>
      <a:defRPr sz="900" kern="1200">
        <a:solidFill>
          <a:schemeClr val="tx1"/>
        </a:solidFill>
        <a:latin typeface="Trebuchet MS" pitchFamily="34" charset="0"/>
        <a:ea typeface="+mn-ea"/>
        <a:cs typeface="+mn-cs"/>
      </a:defRPr>
    </a:lvl5pPr>
    <a:lvl6pPr marL="2285909" algn="l" defTabSz="914363" rtl="0" eaLnBrk="1" latinLnBrk="0" hangingPunct="1">
      <a:defRPr sz="1200" kern="1200">
        <a:solidFill>
          <a:schemeClr val="tx1"/>
        </a:solidFill>
        <a:latin typeface="+mn-lt"/>
        <a:ea typeface="+mn-ea"/>
        <a:cs typeface="+mn-cs"/>
      </a:defRPr>
    </a:lvl6pPr>
    <a:lvl7pPr marL="2743090" algn="l" defTabSz="914363" rtl="0" eaLnBrk="1" latinLnBrk="0" hangingPunct="1">
      <a:defRPr sz="1200" kern="1200">
        <a:solidFill>
          <a:schemeClr val="tx1"/>
        </a:solidFill>
        <a:latin typeface="+mn-lt"/>
        <a:ea typeface="+mn-ea"/>
        <a:cs typeface="+mn-cs"/>
      </a:defRPr>
    </a:lvl7pPr>
    <a:lvl8pPr marL="3200272" algn="l" defTabSz="914363" rtl="0" eaLnBrk="1" latinLnBrk="0" hangingPunct="1">
      <a:defRPr sz="1200" kern="1200">
        <a:solidFill>
          <a:schemeClr val="tx1"/>
        </a:solidFill>
        <a:latin typeface="+mn-lt"/>
        <a:ea typeface="+mn-ea"/>
        <a:cs typeface="+mn-cs"/>
      </a:defRPr>
    </a:lvl8pPr>
    <a:lvl9pPr marL="3657454" algn="l" defTabSz="914363"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smtClean="0"/>
          </a:p>
        </p:txBody>
      </p:sp>
      <p:sp>
        <p:nvSpPr>
          <p:cNvPr id="5" name="Date Placeholder 4"/>
          <p:cNvSpPr>
            <a:spLocks noGrp="1"/>
          </p:cNvSpPr>
          <p:nvPr>
            <p:ph type="dt" idx="11"/>
          </p:nvPr>
        </p:nvSpPr>
        <p:spPr/>
        <p:txBody>
          <a:bodyPr/>
          <a:lstStyle/>
          <a:p>
            <a:endParaRPr lang="en-US" dirty="0"/>
          </a:p>
        </p:txBody>
      </p:sp>
      <p:sp>
        <p:nvSpPr>
          <p:cNvPr id="6" name="Footer Placeholder 5"/>
          <p:cNvSpPr>
            <a:spLocks noGrp="1"/>
          </p:cNvSpPr>
          <p:nvPr>
            <p:ph type="ftr" sz="quarter" idx="12"/>
          </p:nvPr>
        </p:nvSpPr>
        <p:spPr/>
        <p:txBody>
          <a:bodyPr/>
          <a:lstStyle/>
          <a:p>
            <a:endParaRPr lang="en-US" dirty="0"/>
          </a:p>
        </p:txBody>
      </p:sp>
      <p:sp>
        <p:nvSpPr>
          <p:cNvPr id="7" name="Slide Number Placeholder 6"/>
          <p:cNvSpPr>
            <a:spLocks noGrp="1"/>
          </p:cNvSpPr>
          <p:nvPr>
            <p:ph type="sldNum" sz="quarter" idx="13"/>
          </p:nvPr>
        </p:nvSpPr>
        <p:spPr/>
        <p:txBody>
          <a:bodyPr/>
          <a:lstStyle/>
          <a:p>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endParaRPr lang="en-US" dirty="0"/>
          </a:p>
        </p:txBody>
      </p:sp>
    </p:spTree>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baseline="0" dirty="0" smtClean="0"/>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endParaRPr lang="en-US"/>
          </a:p>
        </p:txBody>
      </p:sp>
      <p:sp>
        <p:nvSpPr>
          <p:cNvPr id="6" name="Footer Placeholder 5"/>
          <p:cNvSpPr>
            <a:spLocks noGrp="1"/>
          </p:cNvSpPr>
          <p:nvPr>
            <p:ph type="ftr" sz="quarter" idx="12"/>
          </p:nvPr>
        </p:nvSpPr>
        <p:spPr/>
        <p:txBody>
          <a:bodyPr/>
          <a:lstStyle/>
          <a:p>
            <a:endParaRPr lang="en-US" dirty="0"/>
          </a:p>
        </p:txBody>
      </p:sp>
      <p:sp>
        <p:nvSpPr>
          <p:cNvPr id="7" name="Slide Number Placeholder 6"/>
          <p:cNvSpPr>
            <a:spLocks noGrp="1"/>
          </p:cNvSpPr>
          <p:nvPr>
            <p:ph type="sldNum" sz="quarter" idx="13"/>
          </p:nvPr>
        </p:nvSpPr>
        <p:spPr/>
        <p:txBody>
          <a:bodyPr/>
          <a:lstStyle/>
          <a:p>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endParaRPr lang="en-US" dirty="0"/>
          </a:p>
        </p:txBody>
      </p:sp>
    </p:spTree>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endParaRPr lang="en-US"/>
          </a:p>
        </p:txBody>
      </p:sp>
      <p:sp>
        <p:nvSpPr>
          <p:cNvPr id="6" name="Footer Placeholder 5"/>
          <p:cNvSpPr>
            <a:spLocks noGrp="1"/>
          </p:cNvSpPr>
          <p:nvPr>
            <p:ph type="ftr" sz="quarter" idx="12"/>
          </p:nvPr>
        </p:nvSpPr>
        <p:spPr/>
        <p:txBody>
          <a:bodyPr/>
          <a:lstStyle/>
          <a:p>
            <a:endParaRPr lang="en-US" dirty="0"/>
          </a:p>
        </p:txBody>
      </p:sp>
      <p:sp>
        <p:nvSpPr>
          <p:cNvPr id="7" name="Slide Number Placeholder 6"/>
          <p:cNvSpPr>
            <a:spLocks noGrp="1"/>
          </p:cNvSpPr>
          <p:nvPr>
            <p:ph type="sldNum" sz="quarter" idx="13"/>
          </p:nvPr>
        </p:nvSpPr>
        <p:spPr/>
        <p:txBody>
          <a:bodyPr/>
          <a:lstStyle/>
          <a:p>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endParaRPr lang="en-US" dirty="0"/>
          </a:p>
        </p:txBody>
      </p:sp>
      <p:sp>
        <p:nvSpPr>
          <p:cNvPr id="6" name="Footer Placeholder 5"/>
          <p:cNvSpPr>
            <a:spLocks noGrp="1"/>
          </p:cNvSpPr>
          <p:nvPr>
            <p:ph type="ftr" sz="quarter" idx="12"/>
          </p:nvPr>
        </p:nvSpPr>
        <p:spPr/>
        <p:txBody>
          <a:bodyPr/>
          <a:lstStyle/>
          <a:p>
            <a:endParaRPr lang="en-US" dirty="0" smtClean="0">
              <a:solidFill>
                <a:srgbClr val="000000"/>
              </a:solidFill>
            </a:endParaRPr>
          </a:p>
        </p:txBody>
      </p:sp>
      <p:sp>
        <p:nvSpPr>
          <p:cNvPr id="7" name="Slide Number Placeholder 6"/>
          <p:cNvSpPr>
            <a:spLocks noGrp="1"/>
          </p:cNvSpPr>
          <p:nvPr>
            <p:ph type="sldNum" sz="quarter" idx="13"/>
          </p:nvPr>
        </p:nvSpPr>
        <p:spPr/>
        <p:txBody>
          <a:bodyPr/>
          <a:lstStyle/>
          <a:p>
            <a:endParaRPr lang="en-US" dirty="0"/>
          </a:p>
        </p:txBody>
      </p:sp>
    </p:spTree>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endParaRPr lang="en-US" dirty="0"/>
          </a:p>
        </p:txBody>
      </p:sp>
      <p:sp>
        <p:nvSpPr>
          <p:cNvPr id="6" name="Footer Placeholder 5"/>
          <p:cNvSpPr>
            <a:spLocks noGrp="1"/>
          </p:cNvSpPr>
          <p:nvPr>
            <p:ph type="ftr" sz="quarter" idx="12"/>
          </p:nvPr>
        </p:nvSpPr>
        <p:spPr/>
        <p:txBody>
          <a:bodyPr/>
          <a:lstStyle/>
          <a:p>
            <a:endParaRPr lang="en-US" dirty="0" smtClean="0">
              <a:solidFill>
                <a:srgbClr val="000000"/>
              </a:solidFill>
            </a:endParaRPr>
          </a:p>
        </p:txBody>
      </p:sp>
      <p:sp>
        <p:nvSpPr>
          <p:cNvPr id="7" name="Slide Number Placeholder 6"/>
          <p:cNvSpPr>
            <a:spLocks noGrp="1"/>
          </p:cNvSpPr>
          <p:nvPr>
            <p:ph type="sldNum" sz="quarter" idx="13"/>
          </p:nvPr>
        </p:nvSpPr>
        <p:spPr/>
        <p:txBody>
          <a:bodyPr/>
          <a:lstStyle/>
          <a:p>
            <a:endParaRPr lang="en-US" dirty="0"/>
          </a:p>
        </p:txBody>
      </p:sp>
    </p:spTree>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endParaRPr lang="en-US" dirty="0"/>
          </a:p>
        </p:txBody>
      </p:sp>
      <p:sp>
        <p:nvSpPr>
          <p:cNvPr id="6" name="Footer Placeholder 5"/>
          <p:cNvSpPr>
            <a:spLocks noGrp="1"/>
          </p:cNvSpPr>
          <p:nvPr>
            <p:ph type="ftr" sz="quarter" idx="12"/>
          </p:nvPr>
        </p:nvSpPr>
        <p:spPr/>
        <p:txBody>
          <a:bodyPr/>
          <a:lstStyle/>
          <a:p>
            <a:endParaRPr lang="en-US" dirty="0" smtClean="0">
              <a:solidFill>
                <a:srgbClr val="000000"/>
              </a:solidFill>
            </a:endParaRPr>
          </a:p>
        </p:txBody>
      </p:sp>
      <p:sp>
        <p:nvSpPr>
          <p:cNvPr id="7" name="Slide Number Placeholder 6"/>
          <p:cNvSpPr>
            <a:spLocks noGrp="1"/>
          </p:cNvSpPr>
          <p:nvPr>
            <p:ph type="sldNum" sz="quarter" idx="13"/>
          </p:nvPr>
        </p:nvSpPr>
        <p:spPr/>
        <p:txBody>
          <a:bodyPr/>
          <a:lstStyle/>
          <a:p>
            <a:endParaRPr lang="en-US" dirty="0"/>
          </a:p>
        </p:txBody>
      </p:sp>
    </p:spTree>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smtClean="0"/>
          </a:p>
        </p:txBody>
      </p:sp>
      <p:sp>
        <p:nvSpPr>
          <p:cNvPr id="5" name="Date Placeholder 4"/>
          <p:cNvSpPr>
            <a:spLocks noGrp="1"/>
          </p:cNvSpPr>
          <p:nvPr>
            <p:ph type="dt" idx="11"/>
          </p:nvPr>
        </p:nvSpPr>
        <p:spPr/>
        <p:txBody>
          <a:bodyPr/>
          <a:lstStyle/>
          <a:p>
            <a:endParaRPr lang="en-US" dirty="0"/>
          </a:p>
        </p:txBody>
      </p:sp>
      <p:sp>
        <p:nvSpPr>
          <p:cNvPr id="6" name="Footer Placeholder 5"/>
          <p:cNvSpPr>
            <a:spLocks noGrp="1"/>
          </p:cNvSpPr>
          <p:nvPr>
            <p:ph type="ftr" sz="quarter" idx="12"/>
          </p:nvPr>
        </p:nvSpPr>
        <p:spPr/>
        <p:txBody>
          <a:bodyPr/>
          <a:lstStyle/>
          <a:p>
            <a:endParaRPr lang="en-US" dirty="0"/>
          </a:p>
        </p:txBody>
      </p:sp>
      <p:sp>
        <p:nvSpPr>
          <p:cNvPr id="7" name="Slide Number Placeholder 6"/>
          <p:cNvSpPr>
            <a:spLocks noGrp="1"/>
          </p:cNvSpPr>
          <p:nvPr>
            <p:ph type="sldNum" sz="quarter" idx="13"/>
          </p:nvPr>
        </p:nvSpPr>
        <p:spPr/>
        <p:txBody>
          <a:bodyPr/>
          <a:lstStyle/>
          <a:p>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endParaRPr lang="en-US"/>
          </a:p>
        </p:txBody>
      </p:sp>
      <p:sp>
        <p:nvSpPr>
          <p:cNvPr id="6" name="Footer Placeholder 5"/>
          <p:cNvSpPr>
            <a:spLocks noGrp="1"/>
          </p:cNvSpPr>
          <p:nvPr>
            <p:ph type="ftr" sz="quarter" idx="12"/>
          </p:nvPr>
        </p:nvSpPr>
        <p:spPr/>
        <p:txBody>
          <a:bodyPr/>
          <a:lstStyle/>
          <a:p>
            <a:endParaRPr lang="en-US" dirty="0"/>
          </a:p>
        </p:txBody>
      </p:sp>
      <p:sp>
        <p:nvSpPr>
          <p:cNvPr id="7" name="Slide Number Placeholder 6"/>
          <p:cNvSpPr>
            <a:spLocks noGrp="1"/>
          </p:cNvSpPr>
          <p:nvPr>
            <p:ph type="sldNum" sz="quarter" idx="13"/>
          </p:nvPr>
        </p:nvSpPr>
        <p:spPr/>
        <p:txBody>
          <a:bodyPr/>
          <a:lstStyle/>
          <a:p>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b="1" dirty="0"/>
          </a:p>
        </p:txBody>
      </p:sp>
      <p:sp>
        <p:nvSpPr>
          <p:cNvPr id="4" name="Slide Number Placeholder 3"/>
          <p:cNvSpPr>
            <a:spLocks noGrp="1"/>
          </p:cNvSpPr>
          <p:nvPr>
            <p:ph type="sldNum" sz="quarter" idx="10"/>
          </p:nvPr>
        </p:nvSpPr>
        <p:spPr/>
        <p:txBody>
          <a:bodyPr/>
          <a:lstStyle/>
          <a:p>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b="1" dirty="0"/>
          </a:p>
        </p:txBody>
      </p:sp>
      <p:sp>
        <p:nvSpPr>
          <p:cNvPr id="4" name="Slide Number Placeholder 3"/>
          <p:cNvSpPr>
            <a:spLocks noGrp="1"/>
          </p:cNvSpPr>
          <p:nvPr>
            <p:ph type="sldNum" sz="quarter" idx="10"/>
          </p:nvPr>
        </p:nvSpPr>
        <p:spPr/>
        <p:txBody>
          <a:bodyPr/>
          <a:lstStyle/>
          <a:p>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301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endParaRPr lang="en-US" dirty="0"/>
          </a:p>
        </p:txBody>
      </p:sp>
      <p:sp>
        <p:nvSpPr>
          <p:cNvPr id="6" name="Footer Placeholder 5"/>
          <p:cNvSpPr>
            <a:spLocks noGrp="1"/>
          </p:cNvSpPr>
          <p:nvPr>
            <p:ph type="ftr" sz="quarter" idx="12"/>
          </p:nvPr>
        </p:nvSpPr>
        <p:spPr/>
        <p:txBody>
          <a:bodyPr/>
          <a:lstStyle/>
          <a:p>
            <a:endParaRPr lang="en-US" dirty="0"/>
          </a:p>
        </p:txBody>
      </p:sp>
      <p:sp>
        <p:nvSpPr>
          <p:cNvPr id="7" name="Slide Number Placeholder 6"/>
          <p:cNvSpPr>
            <a:spLocks noGrp="1"/>
          </p:cNvSpPr>
          <p:nvPr>
            <p:ph type="sldNum" sz="quarter" idx="13"/>
          </p:nvPr>
        </p:nvSpPr>
        <p:spPr/>
        <p:txBody>
          <a:bodyPr/>
          <a:lstStyle/>
          <a:p>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8" name="Date Placeholder 7"/>
          <p:cNvSpPr>
            <a:spLocks noGrp="1"/>
          </p:cNvSpPr>
          <p:nvPr>
            <p:ph type="dt" idx="10"/>
          </p:nvPr>
        </p:nvSpPr>
        <p:spPr/>
        <p:txBody>
          <a:bodyPr/>
          <a:lstStyle/>
          <a:p>
            <a:endParaRPr lang="en-US" dirty="0"/>
          </a:p>
        </p:txBody>
      </p:sp>
      <p:sp>
        <p:nvSpPr>
          <p:cNvPr id="9" name="Slide Number Placeholder 8"/>
          <p:cNvSpPr>
            <a:spLocks noGrp="1"/>
          </p:cNvSpPr>
          <p:nvPr>
            <p:ph type="sldNum" sz="quarter" idx="11"/>
          </p:nvPr>
        </p:nvSpPr>
        <p:spPr/>
        <p:txBody>
          <a:bodyPr/>
          <a:lstStyle/>
          <a:p>
            <a:endParaRPr lang="en-US" dirty="0"/>
          </a:p>
        </p:txBody>
      </p:sp>
      <p:sp>
        <p:nvSpPr>
          <p:cNvPr id="10" name="Footer Placeholder 9"/>
          <p:cNvSpPr>
            <a:spLocks noGrp="1"/>
          </p:cNvSpPr>
          <p:nvPr>
            <p:ph type="ftr" sz="quarter" idx="12"/>
          </p:nvPr>
        </p:nvSpPr>
        <p:spPr/>
        <p:txBody>
          <a:bodyPr/>
          <a:lstStyle/>
          <a:p>
            <a:endParaRPr lang="en-US" dirty="0" smtClean="0">
              <a:solidFill>
                <a:srgbClr val="000000"/>
              </a:solidFill>
            </a:endParaRPr>
          </a:p>
        </p:txBody>
      </p:sp>
      <p:sp>
        <p:nvSpPr>
          <p:cNvPr id="11" name="Header Placeholder 10"/>
          <p:cNvSpPr>
            <a:spLocks noGrp="1"/>
          </p:cNvSpPr>
          <p:nvPr>
            <p:ph type="hdr" sz="quarter" idx="13"/>
          </p:nvPr>
        </p:nvSpPr>
        <p:spPr/>
        <p:txBody>
          <a:bodyPr/>
          <a:lstStyle/>
          <a:p>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endParaRPr lang="en-US"/>
          </a:p>
        </p:txBody>
      </p:sp>
      <p:sp>
        <p:nvSpPr>
          <p:cNvPr id="6" name="Footer Placeholder 5"/>
          <p:cNvSpPr>
            <a:spLocks noGrp="1"/>
          </p:cNvSpPr>
          <p:nvPr>
            <p:ph type="ftr" sz="quarter" idx="12"/>
          </p:nvPr>
        </p:nvSpPr>
        <p:spPr/>
        <p:txBody>
          <a:bodyPr/>
          <a:lstStyle/>
          <a:p>
            <a:endParaRPr lang="en-US" dirty="0"/>
          </a:p>
        </p:txBody>
      </p:sp>
      <p:sp>
        <p:nvSpPr>
          <p:cNvPr id="7" name="Slide Number Placeholder 6"/>
          <p:cNvSpPr>
            <a:spLocks noGrp="1"/>
          </p:cNvSpPr>
          <p:nvPr>
            <p:ph type="sldNum" sz="quarter" idx="13"/>
          </p:nvPr>
        </p:nvSpPr>
        <p:spPr/>
        <p:txBody>
          <a:bodyPr/>
          <a:lstStyle/>
          <a:p>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8" name="Date Placeholder 7"/>
          <p:cNvSpPr>
            <a:spLocks noGrp="1"/>
          </p:cNvSpPr>
          <p:nvPr>
            <p:ph type="dt" idx="10"/>
          </p:nvPr>
        </p:nvSpPr>
        <p:spPr/>
        <p:txBody>
          <a:bodyPr/>
          <a:lstStyle/>
          <a:p>
            <a:endParaRPr lang="en-US" dirty="0"/>
          </a:p>
        </p:txBody>
      </p:sp>
      <p:sp>
        <p:nvSpPr>
          <p:cNvPr id="9" name="Slide Number Placeholder 8"/>
          <p:cNvSpPr>
            <a:spLocks noGrp="1"/>
          </p:cNvSpPr>
          <p:nvPr>
            <p:ph type="sldNum" sz="quarter" idx="11"/>
          </p:nvPr>
        </p:nvSpPr>
        <p:spPr/>
        <p:txBody>
          <a:bodyPr/>
          <a:lstStyle/>
          <a:p>
            <a:endParaRPr lang="en-US" dirty="0"/>
          </a:p>
        </p:txBody>
      </p:sp>
      <p:sp>
        <p:nvSpPr>
          <p:cNvPr id="10" name="Footer Placeholder 9"/>
          <p:cNvSpPr>
            <a:spLocks noGrp="1"/>
          </p:cNvSpPr>
          <p:nvPr>
            <p:ph type="ftr" sz="quarter" idx="12"/>
          </p:nvPr>
        </p:nvSpPr>
        <p:spPr/>
        <p:txBody>
          <a:bodyPr/>
          <a:lstStyle/>
          <a:p>
            <a:endParaRPr lang="en-US" dirty="0" smtClean="0">
              <a:solidFill>
                <a:srgbClr val="000000"/>
              </a:solidFill>
            </a:endParaRPr>
          </a:p>
        </p:txBody>
      </p:sp>
      <p:sp>
        <p:nvSpPr>
          <p:cNvPr id="11" name="Header Placeholder 10"/>
          <p:cNvSpPr>
            <a:spLocks noGrp="1"/>
          </p:cNvSpPr>
          <p:nvPr>
            <p:ph type="hdr" sz="quarter" idx="13"/>
          </p:nvPr>
        </p:nvSpPr>
        <p:spPr/>
        <p:txBody>
          <a:bodyPr/>
          <a:lstStyle/>
          <a:p>
            <a:endParaRPr lang="en-US"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8" name="Date Placeholder 7"/>
          <p:cNvSpPr>
            <a:spLocks noGrp="1"/>
          </p:cNvSpPr>
          <p:nvPr>
            <p:ph type="dt" idx="10"/>
          </p:nvPr>
        </p:nvSpPr>
        <p:spPr/>
        <p:txBody>
          <a:bodyPr/>
          <a:lstStyle/>
          <a:p>
            <a:endParaRPr lang="en-US" dirty="0"/>
          </a:p>
        </p:txBody>
      </p:sp>
      <p:sp>
        <p:nvSpPr>
          <p:cNvPr id="9" name="Slide Number Placeholder 8"/>
          <p:cNvSpPr>
            <a:spLocks noGrp="1"/>
          </p:cNvSpPr>
          <p:nvPr>
            <p:ph type="sldNum" sz="quarter" idx="11"/>
          </p:nvPr>
        </p:nvSpPr>
        <p:spPr/>
        <p:txBody>
          <a:bodyPr/>
          <a:lstStyle/>
          <a:p>
            <a:endParaRPr lang="en-US" dirty="0"/>
          </a:p>
        </p:txBody>
      </p:sp>
      <p:sp>
        <p:nvSpPr>
          <p:cNvPr id="10" name="Footer Placeholder 9"/>
          <p:cNvSpPr>
            <a:spLocks noGrp="1"/>
          </p:cNvSpPr>
          <p:nvPr>
            <p:ph type="ftr" sz="quarter" idx="12"/>
          </p:nvPr>
        </p:nvSpPr>
        <p:spPr/>
        <p:txBody>
          <a:bodyPr/>
          <a:lstStyle/>
          <a:p>
            <a:endParaRPr lang="en-US" dirty="0" smtClean="0">
              <a:solidFill>
                <a:srgbClr val="000000"/>
              </a:solidFill>
            </a:endParaRPr>
          </a:p>
        </p:txBody>
      </p:sp>
      <p:sp>
        <p:nvSpPr>
          <p:cNvPr id="11" name="Header Placeholder 10"/>
          <p:cNvSpPr>
            <a:spLocks noGrp="1"/>
          </p:cNvSpPr>
          <p:nvPr>
            <p:ph type="hdr" sz="quarter" idx="13"/>
          </p:nvPr>
        </p:nvSpPr>
        <p:spPr/>
        <p:txBody>
          <a:bodyPr/>
          <a:lstStyle/>
          <a:p>
            <a:endParaRPr lang="en-US"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endParaRPr lang="en-US"/>
          </a:p>
        </p:txBody>
      </p:sp>
      <p:sp>
        <p:nvSpPr>
          <p:cNvPr id="6" name="Footer Placeholder 5"/>
          <p:cNvSpPr>
            <a:spLocks noGrp="1"/>
          </p:cNvSpPr>
          <p:nvPr>
            <p:ph type="ftr" sz="quarter" idx="12"/>
          </p:nvPr>
        </p:nvSpPr>
        <p:spPr/>
        <p:txBody>
          <a:bodyPr/>
          <a:lstStyle/>
          <a:p>
            <a:endParaRPr lang="en-US" dirty="0"/>
          </a:p>
        </p:txBody>
      </p:sp>
      <p:sp>
        <p:nvSpPr>
          <p:cNvPr id="7" name="Slide Number Placeholder 6"/>
          <p:cNvSpPr>
            <a:spLocks noGrp="1"/>
          </p:cNvSpPr>
          <p:nvPr>
            <p:ph type="sldNum" sz="quarter" idx="13"/>
          </p:nvPr>
        </p:nvSpPr>
        <p:spPr/>
        <p:txBody>
          <a:bodyPr/>
          <a:lstStyle/>
          <a:p>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endParaRPr lang="en-US"/>
          </a:p>
        </p:txBody>
      </p:sp>
      <p:sp>
        <p:nvSpPr>
          <p:cNvPr id="6" name="Footer Placeholder 5"/>
          <p:cNvSpPr>
            <a:spLocks noGrp="1"/>
          </p:cNvSpPr>
          <p:nvPr>
            <p:ph type="ftr" sz="quarter" idx="12"/>
          </p:nvPr>
        </p:nvSpPr>
        <p:spPr/>
        <p:txBody>
          <a:bodyPr/>
          <a:lstStyle/>
          <a:p>
            <a:endParaRPr lang="en-US" dirty="0"/>
          </a:p>
        </p:txBody>
      </p:sp>
      <p:sp>
        <p:nvSpPr>
          <p:cNvPr id="7" name="Slide Number Placeholder 6"/>
          <p:cNvSpPr>
            <a:spLocks noGrp="1"/>
          </p:cNvSpPr>
          <p:nvPr>
            <p:ph type="sldNum" sz="quarter" idx="13"/>
          </p:nvPr>
        </p:nvSpPr>
        <p:spPr/>
        <p:txBody>
          <a:bodyPr/>
          <a:lstStyle/>
          <a:p>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3"/>
          <p:cNvSpPr>
            <a:spLocks noGrp="1" noChangeArrowheads="1"/>
          </p:cNvSpPr>
          <p:nvPr>
            <p:ph type="dt" sz="quarter" idx="1"/>
          </p:nvPr>
        </p:nvSpPr>
        <p:spPr/>
        <p:txBody>
          <a:bodyPr/>
          <a:lstStyle/>
          <a:p>
            <a:pPr>
              <a:defRPr/>
            </a:pPr>
            <a:endParaRPr lang="en-US" smtClean="0">
              <a:latin typeface="Segoe"/>
            </a:endParaRPr>
          </a:p>
        </p:txBody>
      </p:sp>
      <p:sp>
        <p:nvSpPr>
          <p:cNvPr id="46083" name="Rectangle 6"/>
          <p:cNvSpPr>
            <a:spLocks noGrp="1" noChangeArrowheads="1"/>
          </p:cNvSpPr>
          <p:nvPr>
            <p:ph type="ftr" sz="quarter" idx="4"/>
          </p:nvPr>
        </p:nvSpPr>
        <p:spPr>
          <a:noFill/>
          <a:ln>
            <a:headEnd/>
            <a:tailEnd/>
          </a:ln>
        </p:spPr>
        <p:txBody>
          <a:bodyPr/>
          <a:lstStyle/>
          <a:p>
            <a:pPr eaLnBrk="1" hangingPunct="1"/>
            <a:endParaRPr lang="en-US" smtClean="0">
              <a:latin typeface="Segoe"/>
              <a:cs typeface="Arial" pitchFamily="34" charset="0"/>
            </a:endParaRPr>
          </a:p>
        </p:txBody>
      </p:sp>
      <p:sp>
        <p:nvSpPr>
          <p:cNvPr id="53252" name="Rectangle 7"/>
          <p:cNvSpPr>
            <a:spLocks noGrp="1" noChangeArrowheads="1"/>
          </p:cNvSpPr>
          <p:nvPr>
            <p:ph type="sldNum" sz="quarter" idx="5"/>
          </p:nvPr>
        </p:nvSpPr>
        <p:spPr/>
        <p:txBody>
          <a:bodyPr/>
          <a:lstStyle/>
          <a:p>
            <a:pPr>
              <a:defRPr/>
            </a:pPr>
            <a:endParaRPr lang="en-US" smtClean="0">
              <a:latin typeface="Segoe"/>
            </a:endParaRPr>
          </a:p>
        </p:txBody>
      </p:sp>
      <p:sp>
        <p:nvSpPr>
          <p:cNvPr id="46085" name="Shape 5"/>
          <p:cNvSpPr txBox="1">
            <a:spLocks noGrp="1" noChangeArrowheads="1"/>
          </p:cNvSpPr>
          <p:nvPr/>
        </p:nvSpPr>
        <p:spPr bwMode="auto">
          <a:xfrm>
            <a:off x="3884027" y="8684926"/>
            <a:ext cx="2972421" cy="457513"/>
          </a:xfrm>
          <a:prstGeom prst="rect">
            <a:avLst/>
          </a:prstGeom>
          <a:noFill/>
          <a:ln w="9525">
            <a:noFill/>
            <a:miter lim="800000"/>
            <a:headEnd/>
            <a:tailEnd/>
          </a:ln>
        </p:spPr>
        <p:txBody>
          <a:bodyPr lIns="91430" tIns="45716" rIns="91430" bIns="45716" anchor="b"/>
          <a:lstStyle/>
          <a:p>
            <a:pPr algn="r"/>
            <a:endParaRPr lang="en-US" sz="1200" dirty="0"/>
          </a:p>
        </p:txBody>
      </p:sp>
      <p:sp>
        <p:nvSpPr>
          <p:cNvPr id="46086" name="Rectangle 492545"/>
          <p:cNvSpPr>
            <a:spLocks noGrp="1" noRot="1" noChangeAspect="1" noChangeArrowheads="1" noTextEdit="1"/>
          </p:cNvSpPr>
          <p:nvPr>
            <p:ph type="sldImg"/>
          </p:nvPr>
        </p:nvSpPr>
        <p:spPr>
          <a:xfrm>
            <a:off x="782638" y="1381125"/>
            <a:ext cx="5284787" cy="3965575"/>
          </a:xfrm>
          <a:ln cap="flat">
            <a:headEnd type="none" w="med" len="med"/>
            <a:tailEnd type="none" w="med" len="med"/>
          </a:ln>
        </p:spPr>
      </p:sp>
      <p:sp>
        <p:nvSpPr>
          <p:cNvPr id="46087" name="Rectangle 492546"/>
          <p:cNvSpPr>
            <a:spLocks noGrp="1" noChangeArrowheads="1"/>
          </p:cNvSpPr>
          <p:nvPr>
            <p:ph type="body" idx="1"/>
          </p:nvPr>
        </p:nvSpPr>
        <p:spPr>
          <a:xfrm>
            <a:off x="96286" y="5644735"/>
            <a:ext cx="6663877" cy="2982418"/>
          </a:xfrm>
          <a:noFill/>
          <a:ln/>
        </p:spPr>
        <p:txBody>
          <a:bodyPr lIns="91430" tIns="45716" rIns="91430" bIns="45716"/>
          <a:lstStyle/>
          <a:p>
            <a:pPr eaLnBrk="1" hangingPunct="1"/>
            <a:endParaRPr lang="en-US" smtClean="0">
              <a:latin typeface="Segoe"/>
            </a:endParaRPr>
          </a:p>
        </p:txBody>
      </p:sp>
      <p:sp>
        <p:nvSpPr>
          <p:cNvPr id="46088" name="TextBox 492547"/>
          <p:cNvSpPr txBox="1">
            <a:spLocks noChangeArrowheads="1"/>
          </p:cNvSpPr>
          <p:nvPr/>
        </p:nvSpPr>
        <p:spPr bwMode="auto">
          <a:xfrm>
            <a:off x="153746" y="412230"/>
            <a:ext cx="6572250" cy="184666"/>
          </a:xfrm>
          <a:prstGeom prst="rect">
            <a:avLst/>
          </a:prstGeom>
          <a:noFill/>
          <a:ln w="12700" algn="ctr">
            <a:noFill/>
            <a:miter lim="800000"/>
            <a:headEnd/>
            <a:tailEnd/>
          </a:ln>
        </p:spPr>
        <p:txBody>
          <a:bodyPr lIns="0" tIns="0" rIns="0" bIns="0">
            <a:spAutoFit/>
          </a:bodyPr>
          <a:lstStyle/>
          <a:p>
            <a:pPr eaLnBrk="0" hangingPunct="0"/>
            <a:endParaRPr lang="en-US" sz="1200" b="1" dirty="0">
              <a:solidFill>
                <a:schemeClr val="hlink"/>
              </a:solidFil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3"/>
          <p:cNvSpPr>
            <a:spLocks noGrp="1" noChangeArrowheads="1"/>
          </p:cNvSpPr>
          <p:nvPr>
            <p:ph type="dt" sz="quarter" idx="1"/>
          </p:nvPr>
        </p:nvSpPr>
        <p:spPr/>
        <p:txBody>
          <a:bodyPr/>
          <a:lstStyle/>
          <a:p>
            <a:pPr>
              <a:defRPr/>
            </a:pPr>
            <a:endParaRPr lang="en-US" smtClean="0">
              <a:latin typeface="Arial" pitchFamily="34" charset="0"/>
            </a:endParaRPr>
          </a:p>
        </p:txBody>
      </p:sp>
      <p:sp>
        <p:nvSpPr>
          <p:cNvPr id="47107" name="Rectangle 6"/>
          <p:cNvSpPr>
            <a:spLocks noGrp="1" noChangeArrowheads="1"/>
          </p:cNvSpPr>
          <p:nvPr>
            <p:ph type="ftr" sz="quarter" idx="4"/>
          </p:nvPr>
        </p:nvSpPr>
        <p:spPr>
          <a:noFill/>
          <a:ln>
            <a:headEnd/>
            <a:tailEnd/>
          </a:ln>
        </p:spPr>
        <p:txBody>
          <a:bodyPr/>
          <a:lstStyle/>
          <a:p>
            <a:endParaRPr lang="en-US" smtClean="0">
              <a:latin typeface="Arial" pitchFamily="34" charset="0"/>
              <a:cs typeface="Arial" pitchFamily="34" charset="0"/>
            </a:endParaRPr>
          </a:p>
        </p:txBody>
      </p:sp>
      <p:sp>
        <p:nvSpPr>
          <p:cNvPr id="54276" name="Rectangle 7"/>
          <p:cNvSpPr>
            <a:spLocks noGrp="1" noChangeArrowheads="1"/>
          </p:cNvSpPr>
          <p:nvPr>
            <p:ph type="sldNum" sz="quarter" idx="5"/>
          </p:nvPr>
        </p:nvSpPr>
        <p:spPr/>
        <p:txBody>
          <a:bodyPr/>
          <a:lstStyle/>
          <a:p>
            <a:pPr>
              <a:defRPr/>
            </a:pPr>
            <a:endParaRPr lang="en-US" smtClean="0">
              <a:latin typeface="Arial" pitchFamily="34" charset="0"/>
            </a:endParaRPr>
          </a:p>
        </p:txBody>
      </p:sp>
      <p:sp>
        <p:nvSpPr>
          <p:cNvPr id="47109" name="Shape 4"/>
          <p:cNvSpPr txBox="1">
            <a:spLocks noGrp="1" noChangeArrowheads="1"/>
          </p:cNvSpPr>
          <p:nvPr/>
        </p:nvSpPr>
        <p:spPr bwMode="auto">
          <a:xfrm>
            <a:off x="3884027" y="8684926"/>
            <a:ext cx="2972421" cy="457513"/>
          </a:xfrm>
          <a:prstGeom prst="rect">
            <a:avLst/>
          </a:prstGeom>
          <a:noFill/>
          <a:ln w="9525">
            <a:noFill/>
            <a:miter lim="800000"/>
            <a:headEnd/>
            <a:tailEnd/>
          </a:ln>
        </p:spPr>
        <p:txBody>
          <a:bodyPr lIns="91430" tIns="45716" rIns="91430" bIns="45716" anchor="b"/>
          <a:lstStyle/>
          <a:p>
            <a:pPr algn="r"/>
            <a:endParaRPr lang="en-US" sz="1200" dirty="0"/>
          </a:p>
        </p:txBody>
      </p:sp>
      <p:sp>
        <p:nvSpPr>
          <p:cNvPr id="47110" name="Rectangle 364545"/>
          <p:cNvSpPr>
            <a:spLocks noGrp="1" noRot="1" noChangeAspect="1" noChangeArrowheads="1" noTextEdit="1"/>
          </p:cNvSpPr>
          <p:nvPr>
            <p:ph type="sldImg"/>
          </p:nvPr>
        </p:nvSpPr>
        <p:spPr>
          <a:ln/>
        </p:spPr>
      </p:sp>
      <p:sp>
        <p:nvSpPr>
          <p:cNvPr id="47111" name="Rectangle 364546"/>
          <p:cNvSpPr>
            <a:spLocks noGrp="1" noChangeArrowheads="1"/>
          </p:cNvSpPr>
          <p:nvPr>
            <p:ph type="body" idx="1"/>
          </p:nvPr>
        </p:nvSpPr>
        <p:spPr>
          <a:noFill/>
          <a:ln/>
        </p:spPr>
        <p:txBody>
          <a:bodyPr lIns="91430" tIns="45716" rIns="91430" bIns="45716"/>
          <a:lstStyle/>
          <a:p>
            <a:endParaRPr lang="en-US" b="1" i="1" smtClean="0">
              <a:latin typeface="Segoe"/>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endParaRPr lang="en-US" dirty="0"/>
          </a:p>
        </p:txBody>
      </p:sp>
      <p:sp>
        <p:nvSpPr>
          <p:cNvPr id="6" name="Footer Placeholder 5"/>
          <p:cNvSpPr>
            <a:spLocks noGrp="1"/>
          </p:cNvSpPr>
          <p:nvPr>
            <p:ph type="ftr" sz="quarter" idx="12"/>
          </p:nvPr>
        </p:nvSpPr>
        <p:spPr/>
        <p:txBody>
          <a:bodyPr/>
          <a:lstStyle/>
          <a:p>
            <a:endParaRPr lang="en-US" dirty="0" smtClean="0">
              <a:solidFill>
                <a:srgbClr val="000000"/>
              </a:solidFill>
            </a:endParaRPr>
          </a:p>
        </p:txBody>
      </p:sp>
      <p:sp>
        <p:nvSpPr>
          <p:cNvPr id="7" name="Slide Number Placeholder 6"/>
          <p:cNvSpPr>
            <a:spLocks noGrp="1"/>
          </p:cNvSpPr>
          <p:nvPr>
            <p:ph type="sldNum" sz="quarter" idx="13"/>
          </p:nvPr>
        </p:nvSpPr>
        <p:spPr/>
        <p:txBody>
          <a:bodyPr/>
          <a:lstStyle/>
          <a:p>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endParaRPr lang="en-US" dirty="0"/>
          </a:p>
        </p:txBody>
      </p:sp>
      <p:sp>
        <p:nvSpPr>
          <p:cNvPr id="6" name="Footer Placeholder 5"/>
          <p:cNvSpPr>
            <a:spLocks noGrp="1"/>
          </p:cNvSpPr>
          <p:nvPr>
            <p:ph type="ftr" sz="quarter" idx="12"/>
          </p:nvPr>
        </p:nvSpPr>
        <p:spPr/>
        <p:txBody>
          <a:bodyPr/>
          <a:lstStyle/>
          <a:p>
            <a:endParaRPr lang="en-US" dirty="0" smtClean="0">
              <a:solidFill>
                <a:srgbClr val="000000"/>
              </a:solidFill>
            </a:endParaRPr>
          </a:p>
        </p:txBody>
      </p:sp>
      <p:sp>
        <p:nvSpPr>
          <p:cNvPr id="7" name="Slide Number Placeholder 6"/>
          <p:cNvSpPr>
            <a:spLocks noGrp="1"/>
          </p:cNvSpPr>
          <p:nvPr>
            <p:ph type="sldNum" sz="quarter" idx="13"/>
          </p:nvPr>
        </p:nvSpPr>
        <p:spPr/>
        <p:txBody>
          <a:bodyPr/>
          <a:lstStyle/>
          <a:p>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normAutofit fontScale="85000" lnSpcReduction="20000"/>
          </a:bodyPr>
          <a:lstStyle/>
          <a:p>
            <a:pPr>
              <a:defRPr/>
            </a:pPr>
            <a:endParaRPr lang="en-US" dirty="0"/>
          </a:p>
        </p:txBody>
      </p:sp>
      <p:sp>
        <p:nvSpPr>
          <p:cNvPr id="39940" name="Slide Number Placeholder 3"/>
          <p:cNvSpPr>
            <a:spLocks noGrp="1"/>
          </p:cNvSpPr>
          <p:nvPr>
            <p:ph type="sldNum" sz="quarter" idx="5"/>
          </p:nvPr>
        </p:nvSpPr>
        <p:spPr>
          <a:noFill/>
        </p:spPr>
        <p:txBody>
          <a:bodyPr/>
          <a:lstStyle/>
          <a:p>
            <a:pPr algn="r" defTabSz="914363" rtl="0"/>
            <a:endParaRPr lang="en-US" sz="1200" kern="1200">
              <a:solidFill>
                <a:prstClr val="black"/>
              </a:solidFill>
              <a:latin typeface="Arial" pitchFamily="34" charset="0"/>
              <a:ea typeface="+mn-ea"/>
              <a:cs typeface="+mn-cs"/>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bwMode="white">
          <a:xfrm>
            <a:off x="490251" y="3929349"/>
            <a:ext cx="7921912" cy="1337595"/>
          </a:xfrm>
        </p:spPr>
        <p:txBody>
          <a:bodyPr>
            <a:noAutofit/>
          </a:bodyPr>
          <a:lstStyle>
            <a:lvl1pPr algn="l" defTabSz="914363" rtl="0" eaLnBrk="1" latinLnBrk="0" hangingPunct="1">
              <a:lnSpc>
                <a:spcPct val="90000"/>
              </a:lnSpc>
              <a:spcBef>
                <a:spcPct val="0"/>
              </a:spcBef>
              <a:buNone/>
              <a:defRPr lang="en-US" sz="6000" b="1" kern="1200" cap="none" spc="-150" dirty="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latin typeface="+mj-lt"/>
                <a:ea typeface="+mn-ea"/>
                <a:cs typeface="+mn-cs"/>
              </a:defRPr>
            </a:lvl1pPr>
          </a:lstStyle>
          <a:p>
            <a:r>
              <a:rPr lang="en-US" smtClean="0"/>
              <a:t>Click to edit Master title style</a:t>
            </a:r>
            <a:endParaRPr lang="en-US" dirty="0"/>
          </a:p>
        </p:txBody>
      </p:sp>
      <p:sp>
        <p:nvSpPr>
          <p:cNvPr id="3" name="Subtitle 2"/>
          <p:cNvSpPr>
            <a:spLocks noGrp="1"/>
          </p:cNvSpPr>
          <p:nvPr>
            <p:ph type="subTitle" idx="1"/>
          </p:nvPr>
        </p:nvSpPr>
        <p:spPr bwMode="white">
          <a:xfrm>
            <a:off x="4475221" y="5341785"/>
            <a:ext cx="3812443" cy="461665"/>
          </a:xfrm>
        </p:spPr>
        <p:txBody>
          <a:bodyPr>
            <a:noAutofit/>
          </a:bodyPr>
          <a:lstStyle>
            <a:lvl1pPr marL="0" indent="0" algn="l">
              <a:lnSpc>
                <a:spcPct val="90000"/>
              </a:lnSpc>
              <a:spcBef>
                <a:spcPts val="0"/>
              </a:spcBef>
              <a:buNone/>
              <a:defRPr sz="2400">
                <a:solidFill>
                  <a:schemeClr val="tx1"/>
                </a:solidFill>
                <a:latin typeface="+mn-lt"/>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2_Title and Content">
    <p:bg bwMode="black">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81000" y="1411553"/>
            <a:ext cx="8382000" cy="2200602"/>
          </a:xfrm>
        </p:spPr>
        <p:txBody>
          <a:bodyPr/>
          <a:lstStyle>
            <a:lvl1pPr>
              <a:buClr>
                <a:schemeClr val="tx1"/>
              </a:buClr>
              <a:buSzPct val="100000"/>
              <a:buFontTx/>
              <a:buBlip>
                <a:blip r:embed="rId2"/>
              </a:buBlip>
              <a:defRPr/>
            </a:lvl1pPr>
            <a:lvl2pPr>
              <a:buClr>
                <a:schemeClr val="tx1"/>
              </a:buClr>
              <a:buSzPct val="90000"/>
              <a:buFontTx/>
              <a:buBlip>
                <a:blip r:embed="rId3"/>
              </a:buBlip>
              <a:defRPr/>
            </a:lvl2pPr>
            <a:lvl3pPr>
              <a:buClr>
                <a:schemeClr val="tx1"/>
              </a:buClr>
              <a:buSzPct val="90000"/>
              <a:buFontTx/>
              <a:buBlip>
                <a:blip r:embed="rId3"/>
              </a:buBlip>
              <a:defRPr/>
            </a:lvl3pPr>
            <a:lvl4pPr>
              <a:buClr>
                <a:schemeClr val="tx1"/>
              </a:buClr>
              <a:buSzPct val="90000"/>
              <a:buFontTx/>
              <a:buBlip>
                <a:blip r:embed="rId3"/>
              </a:buBlip>
              <a:defRPr/>
            </a:lvl4pPr>
            <a:lvl5pPr>
              <a:buClr>
                <a:schemeClr val="tx1"/>
              </a:buClr>
              <a:buSzPct val="90000"/>
              <a:buFontTx/>
              <a:buBlip>
                <a:blip r:embed="rId3"/>
              </a:buBlip>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Text Placeholder 2"/>
          <p:cNvSpPr>
            <a:spLocks noGrp="1"/>
          </p:cNvSpPr>
          <p:nvPr>
            <p:ph type="body"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 xmlns:p14="http://schemas.microsoft.com/office/powerpoint/2007/7/12/main" val="3388491506"/>
      </p:ext>
    </p:extLst>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Demo, Video etc. &quot;special&quot; slides">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bwMode="white">
          <a:xfrm>
            <a:off x="730249" y="4992403"/>
            <a:ext cx="7651245" cy="752822"/>
          </a:xfrm>
        </p:spPr>
        <p:txBody>
          <a:bodyPr vert="horz" wrap="square" lIns="0" tIns="0" rIns="0" bIns="0" rtlCol="0" anchor="t">
            <a:noAutofit/>
          </a:bodyPr>
          <a:lstStyle>
            <a:lvl1pPr algn="l" defTabSz="914363" rtl="0" eaLnBrk="1" latinLnBrk="0" hangingPunct="1">
              <a:lnSpc>
                <a:spcPct val="90000"/>
              </a:lnSpc>
              <a:spcBef>
                <a:spcPct val="0"/>
              </a:spcBef>
              <a:buNone/>
              <a:defRPr lang="en-US" sz="4000" b="0" kern="1200" cap="none" spc="-150" dirty="0">
                <a:ln w="3175">
                  <a:noFill/>
                </a:ln>
                <a:solidFill>
                  <a:schemeClr val="bg1"/>
                </a:solidFill>
                <a:effectLst/>
                <a:latin typeface="+mn-lt"/>
                <a:ea typeface="+mn-ea"/>
                <a:cs typeface="Arial" charset="0"/>
              </a:defRPr>
            </a:lvl1pPr>
          </a:lstStyle>
          <a:p>
            <a:r>
              <a:rPr lang="en-US" smtClean="0"/>
              <a:t>Click to edit Master title style</a:t>
            </a:r>
            <a:endParaRPr lang="en-US" dirty="0"/>
          </a:p>
        </p:txBody>
      </p:sp>
      <p:sp>
        <p:nvSpPr>
          <p:cNvPr id="3" name="Subtitle 2"/>
          <p:cNvSpPr>
            <a:spLocks noGrp="1"/>
          </p:cNvSpPr>
          <p:nvPr>
            <p:ph type="subTitle" idx="1"/>
          </p:nvPr>
        </p:nvSpPr>
        <p:spPr bwMode="white">
          <a:xfrm>
            <a:off x="730249" y="5746265"/>
            <a:ext cx="6803209" cy="461665"/>
          </a:xfrm>
        </p:spPr>
        <p:txBody>
          <a:bodyPr>
            <a:noAutofit/>
          </a:bodyPr>
          <a:lstStyle>
            <a:lvl1pPr marL="0" indent="0" algn="l">
              <a:lnSpc>
                <a:spcPct val="90000"/>
              </a:lnSpc>
              <a:spcBef>
                <a:spcPts val="0"/>
              </a:spcBef>
              <a:buNone/>
              <a:defRPr sz="2000">
                <a:solidFill>
                  <a:schemeClr val="tx1">
                    <a:tint val="75000"/>
                  </a:schemeClr>
                </a:solidFill>
                <a:latin typeface="+mn-lt"/>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bwMode="white">
          <a:xfrm>
            <a:off x="510793" y="3813437"/>
            <a:ext cx="7681913" cy="1059925"/>
          </a:xfrm>
        </p:spPr>
        <p:txBody>
          <a:bodyPr anchor="t" anchorCtr="0">
            <a:noAutofit/>
          </a:bodyPr>
          <a:lstStyle>
            <a:lvl1pPr marL="0" indent="0" algn="l">
              <a:buFont typeface="Arial" pitchFamily="34" charset="0"/>
              <a:buNone/>
              <a:defRPr kumimoji="0" lang="en-US" sz="8000" b="1" i="0" u="none" strike="noStrike" kern="1200" cap="none" spc="-560" normalizeH="0" baseline="0" noProof="0" dirty="0"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uLnTx/>
                <a:uFillTx/>
                <a:latin typeface="+mj-lt"/>
                <a:ea typeface="+mn-ea"/>
                <a:cs typeface="+mn-cs"/>
              </a:defRPr>
            </a:lvl1pPr>
          </a:lstStyle>
          <a:p>
            <a:pPr lvl="0"/>
            <a:r>
              <a:rPr lang="en-US" dirty="0" smtClean="0"/>
              <a:t>click to…</a:t>
            </a:r>
          </a:p>
        </p:txBody>
      </p:sp>
    </p:spTree>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mj-lt"/>
              </a:defRPr>
            </a:lvl1pPr>
          </a:lstStyle>
          <a:p>
            <a:r>
              <a:rPr lang="en-US" smtClean="0"/>
              <a:t>Click to edit Master title style</a:t>
            </a:r>
            <a:endParaRPr lang="en-US" dirty="0"/>
          </a:p>
        </p:txBody>
      </p:sp>
      <p:sp>
        <p:nvSpPr>
          <p:cNvPr id="6" name="Text Placeholder 5"/>
          <p:cNvSpPr>
            <a:spLocks noGrp="1"/>
          </p:cNvSpPr>
          <p:nvPr>
            <p:ph type="body" sz="quarter" idx="10"/>
          </p:nvPr>
        </p:nvSpPr>
        <p:spPr>
          <a:xfrm>
            <a:off x="381000" y="1411552"/>
            <a:ext cx="8382000" cy="2210862"/>
          </a:xfrm>
        </p:spPr>
        <p:txBody>
          <a:bodyPr/>
          <a:lstStyle>
            <a:lvl1pPr>
              <a:lnSpc>
                <a:spcPct val="90000"/>
              </a:lnSpc>
              <a:defRPr>
                <a:latin typeface="+mn-lt"/>
              </a:defRPr>
            </a:lvl1pPr>
            <a:lvl2pPr>
              <a:lnSpc>
                <a:spcPct val="90000"/>
              </a:lnSpc>
              <a:defRPr>
                <a:latin typeface="+mn-lt"/>
              </a:defRPr>
            </a:lvl2pPr>
            <a:lvl3pPr>
              <a:lnSpc>
                <a:spcPct val="90000"/>
              </a:lnSpc>
              <a:defRPr>
                <a:latin typeface="+mn-lt"/>
              </a:defRPr>
            </a:lvl3pPr>
            <a:lvl4pPr>
              <a:lnSpc>
                <a:spcPct val="90000"/>
              </a:lnSpc>
              <a:defRPr>
                <a:latin typeface="+mn-lt"/>
              </a:defRPr>
            </a:lvl4pPr>
            <a:lvl5pPr>
              <a:lnSpc>
                <a:spcPct val="90000"/>
              </a:lnSpc>
              <a:defRPr>
                <a:latin typeface="+mn-l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381000" y="1412874"/>
            <a:ext cx="8382000" cy="4561205"/>
          </a:xfrm>
        </p:spPr>
        <p:txBody>
          <a:bodyPr>
            <a:noAutofit/>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381000" y="1411553"/>
            <a:ext cx="4114800" cy="2129814"/>
          </a:xfrm>
        </p:spPr>
        <p:txBody>
          <a:bodyPr/>
          <a:lstStyle>
            <a:lvl1pPr marL="339976" indent="-339976">
              <a:lnSpc>
                <a:spcPct val="90000"/>
              </a:lnSpc>
              <a:defRPr sz="2800"/>
            </a:lvl1pPr>
            <a:lvl2pPr marL="673338" indent="-325424">
              <a:lnSpc>
                <a:spcPct val="90000"/>
              </a:lnSpc>
              <a:defRPr sz="2400"/>
            </a:lvl2pPr>
            <a:lvl3pPr marL="953785" indent="-288384">
              <a:lnSpc>
                <a:spcPct val="90000"/>
              </a:lnSpc>
              <a:defRPr sz="2000"/>
            </a:lvl3pPr>
            <a:lvl4pPr marL="1227618" indent="-273833">
              <a:lnSpc>
                <a:spcPct val="90000"/>
              </a:lnSpc>
              <a:defRPr sz="1800"/>
            </a:lvl4pPr>
            <a:lvl5pPr marL="1516002" indent="-280447">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411553"/>
            <a:ext cx="4114800" cy="2129814"/>
          </a:xfrm>
        </p:spPr>
        <p:txBody>
          <a:bodyPr/>
          <a:lstStyle>
            <a:lvl1pPr marL="347914" indent="-347914">
              <a:lnSpc>
                <a:spcPct val="90000"/>
              </a:lnSpc>
              <a:defRPr sz="2800"/>
            </a:lvl1pPr>
            <a:lvl2pPr marL="673338" indent="-339976">
              <a:lnSpc>
                <a:spcPct val="90000"/>
              </a:lnSpc>
              <a:defRPr sz="2400"/>
            </a:lvl2pPr>
            <a:lvl3pPr marL="961722" indent="-302936">
              <a:lnSpc>
                <a:spcPct val="90000"/>
              </a:lnSpc>
              <a:defRPr sz="2000"/>
            </a:lvl3pPr>
            <a:lvl4pPr marL="1227618" indent="-265896">
              <a:lnSpc>
                <a:spcPct val="90000"/>
              </a:lnSpc>
              <a:defRPr sz="1800"/>
            </a:lvl4pPr>
            <a:lvl5pPr marL="1516002" indent="-273833">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381000" y="1411553"/>
            <a:ext cx="4114800" cy="692498"/>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380999" y="2174875"/>
            <a:ext cx="4114800" cy="1537344"/>
          </a:xfrm>
        </p:spPr>
        <p:txBody>
          <a:bodyPr/>
          <a:lstStyle>
            <a:lvl1pPr marL="281770" indent="-281770">
              <a:defRPr sz="2300"/>
            </a:lvl1pPr>
            <a:lvl2pPr marL="562218" indent="-265896">
              <a:defRPr sz="2000"/>
            </a:lvl2pPr>
            <a:lvl3pPr marL="813562" indent="-243407">
              <a:defRPr sz="1800"/>
            </a:lvl3pPr>
            <a:lvl4pPr marL="1050354" indent="-228856">
              <a:defRPr sz="1700"/>
            </a:lvl4pPr>
            <a:lvl5pPr marL="1279210" indent="-206367">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981" y="1411553"/>
            <a:ext cx="4117019" cy="692498"/>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2174875"/>
            <a:ext cx="4117974" cy="1537344"/>
          </a:xfrm>
        </p:spPr>
        <p:txBody>
          <a:bodyPr/>
          <a:lstStyle>
            <a:lvl1pPr marL="296321" indent="-296321">
              <a:defRPr sz="2300"/>
            </a:lvl1pPr>
            <a:lvl2pPr marL="570155" indent="-273833">
              <a:defRPr sz="2000"/>
            </a:lvl2pPr>
            <a:lvl3pPr marL="821499" indent="-244730">
              <a:defRPr sz="1800"/>
            </a:lvl3pPr>
            <a:lvl4pPr marL="1050354" indent="-236793">
              <a:defRPr sz="1700"/>
            </a:lvl4pPr>
            <a:lvl5pPr marL="1279210" indent="-220919">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Tree>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WALKIN - Prints in GRAYSCALE">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8" Type="http://schemas.openxmlformats.org/officeDocument/2006/relationships/image" Target="NULL"/><Relationship Id="rId3" Type="http://schemas.openxmlformats.org/officeDocument/2006/relationships/image" Target="../media/image1.jpeg"/><Relationship Id="rId7" Type="http://schemas.openxmlformats.org/officeDocument/2006/relationships/image" Target="NULL"/><Relationship Id="rId2" Type="http://schemas.openxmlformats.org/officeDocument/2006/relationships/theme" Target="../theme/theme2.xml"/><Relationship Id="rId1" Type="http://schemas.openxmlformats.org/officeDocument/2006/relationships/slideLayout" Target="../slideLayouts/slideLayout12.xml"/><Relationship Id="rId6" Type="http://schemas.openxmlformats.org/officeDocument/2006/relationships/image" Target="NULL"/><Relationship Id="rId5" Type="http://schemas.openxmlformats.org/officeDocument/2006/relationships/image" Target="NULL"/><Relationship Id="rId4" Type="http://schemas.openxmlformats.org/officeDocument/2006/relationships/image" Target="NUL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blackWhite">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1000" y="230188"/>
            <a:ext cx="8382000" cy="664797"/>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381000" y="1412875"/>
            <a:ext cx="8381999" cy="2135969"/>
          </a:xfrm>
          <a:prstGeom prst="rect">
            <a:avLst/>
          </a:prstGeom>
        </p:spPr>
        <p:txBody>
          <a:bodyPr vert="horz" wrap="square" lIns="0" tIns="0" rIns="0" bIns="0" rtlCol="0">
            <a:no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 bg1="dk1" tx1="lt1" bg2="dk2" tx2="lt2" accent1="accent1" accent2="accent2" accent3="accent3" accent4="accent4" accent5="accent5" accent6="accent6" hlink="hlink" folHlink="folHlink"/>
  <p:sldLayoutIdLst>
    <p:sldLayoutId id="2147483694" r:id="rId1"/>
    <p:sldLayoutId id="2147483695" r:id="rId2"/>
    <p:sldLayoutId id="2147483696" r:id="rId3"/>
    <p:sldLayoutId id="2147483697" r:id="rId4"/>
    <p:sldLayoutId id="2147483698" r:id="rId5"/>
    <p:sldLayoutId id="2147483699" r:id="rId6"/>
    <p:sldLayoutId id="2147483700" r:id="rId7"/>
    <p:sldLayoutId id="2147483701" r:id="rId8"/>
    <p:sldLayoutId id="2147483702" r:id="rId9"/>
    <p:sldLayoutId id="2147483703" r:id="rId10"/>
    <p:sldLayoutId id="2147483727" r:id="rId11"/>
  </p:sldLayoutIdLst>
  <p:transition>
    <p:fade/>
  </p:transition>
  <p:txStyles>
    <p:titleStyle>
      <a:lvl1pPr algn="l" defTabSz="914363" rtl="0" eaLnBrk="1" latinLnBrk="0" hangingPunct="1">
        <a:lnSpc>
          <a:spcPct val="90000"/>
        </a:lnSpc>
        <a:spcBef>
          <a:spcPct val="0"/>
        </a:spcBef>
        <a:buNone/>
        <a:defRPr lang="en-US" sz="4800" b="0" kern="1200" cap="none" spc="-150" dirty="0" smtClean="0">
          <a:ln w="3175">
            <a:noFill/>
          </a:ln>
          <a:solidFill>
            <a:srgbClr val="CCFFCC"/>
          </a:solidFill>
          <a:effectLst/>
          <a:latin typeface="+mj-lt"/>
          <a:ea typeface="+mn-ea"/>
          <a:cs typeface="Arial" charset="0"/>
        </a:defRPr>
      </a:lvl1pPr>
    </p:titleStyle>
    <p:bodyStyle>
      <a:lvl1pPr marL="396875" indent="-396875" algn="l" defTabSz="914363" rtl="0" eaLnBrk="1" latinLnBrk="0" hangingPunct="1">
        <a:lnSpc>
          <a:spcPct val="90000"/>
        </a:lnSpc>
        <a:spcBef>
          <a:spcPct val="20000"/>
        </a:spcBef>
        <a:buFontTx/>
        <a:buBlip>
          <a:blip r:embed="rId14"/>
        </a:buBlip>
        <a:defRPr sz="3200" kern="1200">
          <a:solidFill>
            <a:srgbClr val="99CC99"/>
          </a:solidFill>
          <a:latin typeface="+mn-lt"/>
          <a:ea typeface="+mn-ea"/>
          <a:cs typeface="+mn-cs"/>
        </a:defRPr>
      </a:lvl1pPr>
      <a:lvl2pPr marL="914400" indent="-396875" algn="l" defTabSz="914363" rtl="0" eaLnBrk="1" latinLnBrk="0" hangingPunct="1">
        <a:lnSpc>
          <a:spcPct val="90000"/>
        </a:lnSpc>
        <a:spcBef>
          <a:spcPct val="20000"/>
        </a:spcBef>
        <a:buSzPct val="90000"/>
        <a:buFontTx/>
        <a:buBlip>
          <a:blip r:embed="rId15"/>
        </a:buBlip>
        <a:defRPr sz="2800" kern="1200">
          <a:solidFill>
            <a:srgbClr val="99CC99"/>
          </a:solidFill>
          <a:latin typeface="+mn-lt"/>
          <a:ea typeface="+mn-ea"/>
          <a:cs typeface="+mn-cs"/>
        </a:defRPr>
      </a:lvl2pPr>
      <a:lvl3pPr marL="1258888" indent="-344488" algn="l" defTabSz="914363" rtl="0" eaLnBrk="1" latinLnBrk="0" hangingPunct="1">
        <a:lnSpc>
          <a:spcPct val="90000"/>
        </a:lnSpc>
        <a:spcBef>
          <a:spcPct val="20000"/>
        </a:spcBef>
        <a:buSzPct val="90000"/>
        <a:buFontTx/>
        <a:buBlip>
          <a:blip r:embed="rId15"/>
        </a:buBlip>
        <a:defRPr sz="2400" kern="1200">
          <a:solidFill>
            <a:srgbClr val="99CC99"/>
          </a:soli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15"/>
        </a:buBlip>
        <a:defRPr sz="2400" kern="1200">
          <a:solidFill>
            <a:srgbClr val="99CC99"/>
          </a:soli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15"/>
        </a:buBlip>
        <a:defRPr sz="2400" kern="1200">
          <a:solidFill>
            <a:srgbClr val="99CC99"/>
          </a:soli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blackWhite">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1000" y="230188"/>
            <a:ext cx="8382000" cy="664797"/>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381000" y="1412875"/>
            <a:ext cx="8381999" cy="2135969"/>
          </a:xfrm>
          <a:prstGeom prst="rect">
            <a:avLst/>
          </a:prstGeom>
        </p:spPr>
        <p:txBody>
          <a:bodyPr vert="horz" wrap="square" lIns="0" tIns="0" rIns="0" bIns="0" rtlCol="0">
            <a:no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 bg1="dk1" tx1="lt1" bg2="dk2" tx2="lt2" accent1="accent1" accent2="accent2" accent3="accent3" accent4="accent4" accent5="accent5" accent6="accent6" hlink="hlink" folHlink="folHlink"/>
  <p:sldLayoutIdLst>
    <p:sldLayoutId id="2147483729" r:id="rId1"/>
  </p:sldLayoutIdLst>
  <p:transition>
    <p:fade/>
  </p:transition>
  <p:txStyles>
    <p:titleStyle>
      <a:lvl1pPr algn="l" defTabSz="914363" rtl="0" eaLnBrk="1" latinLnBrk="0" hangingPunct="1">
        <a:lnSpc>
          <a:spcPct val="90000"/>
        </a:lnSpc>
        <a:spcBef>
          <a:spcPct val="0"/>
        </a:spcBef>
        <a:buNone/>
        <a:defRPr lang="en-US" sz="4800" b="0" kern="1200" cap="none" spc="-150" dirty="0" smtClean="0">
          <a:ln w="3175">
            <a:noFill/>
          </a:ln>
          <a:solidFill>
            <a:srgbClr val="CCFFCC"/>
          </a:solidFill>
          <a:effectLst/>
          <a:latin typeface="+mj-lt"/>
          <a:ea typeface="+mn-ea"/>
          <a:cs typeface="Arial" charset="0"/>
        </a:defRPr>
      </a:lvl1pPr>
    </p:titleStyle>
    <p:bodyStyle>
      <a:lvl1pPr marL="396875" indent="-396875" algn="l" defTabSz="914363" rtl="0" eaLnBrk="1" latinLnBrk="0" hangingPunct="1">
        <a:lnSpc>
          <a:spcPct val="90000"/>
        </a:lnSpc>
        <a:spcBef>
          <a:spcPct val="20000"/>
        </a:spcBef>
        <a:buFontTx/>
        <a:buBlip>
          <a:blip r:embed="rId4"/>
        </a:buBlip>
        <a:defRPr sz="3200" kern="1200">
          <a:solidFill>
            <a:srgbClr val="99CC99"/>
          </a:solidFill>
          <a:latin typeface="+mn-lt"/>
          <a:ea typeface="+mn-ea"/>
          <a:cs typeface="+mn-cs"/>
        </a:defRPr>
      </a:lvl1pPr>
      <a:lvl2pPr marL="914400" indent="-396875" algn="l" defTabSz="914363" rtl="0" eaLnBrk="1" latinLnBrk="0" hangingPunct="1">
        <a:lnSpc>
          <a:spcPct val="90000"/>
        </a:lnSpc>
        <a:spcBef>
          <a:spcPct val="20000"/>
        </a:spcBef>
        <a:buSzPct val="90000"/>
        <a:buFontTx/>
        <a:buBlip>
          <a:blip r:embed="rId5"/>
        </a:buBlip>
        <a:defRPr sz="2800" kern="1200">
          <a:solidFill>
            <a:srgbClr val="99CC99"/>
          </a:solidFill>
          <a:latin typeface="+mn-lt"/>
          <a:ea typeface="+mn-ea"/>
          <a:cs typeface="+mn-cs"/>
        </a:defRPr>
      </a:lvl2pPr>
      <a:lvl3pPr marL="1258888" indent="-344488" algn="l" defTabSz="914363" rtl="0" eaLnBrk="1" latinLnBrk="0" hangingPunct="1">
        <a:lnSpc>
          <a:spcPct val="90000"/>
        </a:lnSpc>
        <a:spcBef>
          <a:spcPct val="20000"/>
        </a:spcBef>
        <a:buSzPct val="90000"/>
        <a:buFontTx/>
        <a:buBlip>
          <a:blip r:embed="rId6"/>
        </a:buBlip>
        <a:defRPr sz="2400" kern="1200">
          <a:solidFill>
            <a:srgbClr val="99CC99"/>
          </a:soli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7"/>
        </a:buBlip>
        <a:defRPr sz="2400" kern="1200">
          <a:solidFill>
            <a:srgbClr val="99CC99"/>
          </a:soli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8"/>
        </a:buBlip>
        <a:defRPr sz="2400" kern="1200">
          <a:solidFill>
            <a:srgbClr val="99CC99"/>
          </a:soli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9.xml"/></Relationships>
</file>

<file path=ppt/slides/_rels/slide10.xml.rels><?xml version="1.0" encoding="UTF-8" standalone="yes"?>
<Relationships xmlns="http://schemas.openxmlformats.org/package/2006/relationships"><Relationship Id="rId8" Type="http://schemas.openxmlformats.org/officeDocument/2006/relationships/image" Target="../media/image24.png"/><Relationship Id="rId13" Type="http://schemas.openxmlformats.org/officeDocument/2006/relationships/image" Target="../media/image29.png"/><Relationship Id="rId3" Type="http://schemas.openxmlformats.org/officeDocument/2006/relationships/image" Target="../media/image19.png"/><Relationship Id="rId7" Type="http://schemas.openxmlformats.org/officeDocument/2006/relationships/image" Target="../media/image23.png"/><Relationship Id="rId12" Type="http://schemas.openxmlformats.org/officeDocument/2006/relationships/image" Target="../media/image28.png"/><Relationship Id="rId2" Type="http://schemas.openxmlformats.org/officeDocument/2006/relationships/notesSlide" Target="../notesSlides/notesSlide10.xml"/><Relationship Id="rId1" Type="http://schemas.openxmlformats.org/officeDocument/2006/relationships/slideLayout" Target="../slideLayouts/slideLayout3.xml"/><Relationship Id="rId6" Type="http://schemas.openxmlformats.org/officeDocument/2006/relationships/image" Target="../media/image22.jpeg"/><Relationship Id="rId11" Type="http://schemas.openxmlformats.org/officeDocument/2006/relationships/image" Target="../media/image27.png"/><Relationship Id="rId5" Type="http://schemas.openxmlformats.org/officeDocument/2006/relationships/image" Target="../media/image21.png"/><Relationship Id="rId10" Type="http://schemas.openxmlformats.org/officeDocument/2006/relationships/image" Target="../media/image26.png"/><Relationship Id="rId4" Type="http://schemas.openxmlformats.org/officeDocument/2006/relationships/image" Target="../media/image20.png"/><Relationship Id="rId9" Type="http://schemas.openxmlformats.org/officeDocument/2006/relationships/image" Target="../media/image25.png"/><Relationship Id="rId14" Type="http://schemas.openxmlformats.org/officeDocument/2006/relationships/image" Target="../media/image30.png"/></Relationships>
</file>

<file path=ppt/slides/_rels/slide1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1.xml"/><Relationship Id="rId1" Type="http://schemas.openxmlformats.org/officeDocument/2006/relationships/slideLayout" Target="../slideLayouts/slideLayout5.xml"/><Relationship Id="rId4" Type="http://schemas.openxmlformats.org/officeDocument/2006/relationships/image" Target="../media/image32.png"/></Relationships>
</file>

<file path=ppt/slides/_rels/slide12.xml.rels><?xml version="1.0" encoding="UTF-8" standalone="yes"?>
<Relationships xmlns="http://schemas.openxmlformats.org/package/2006/relationships"><Relationship Id="rId8" Type="http://schemas.openxmlformats.org/officeDocument/2006/relationships/image" Target="../media/image38.png"/><Relationship Id="rId13" Type="http://schemas.openxmlformats.org/officeDocument/2006/relationships/image" Target="../media/image43.png"/><Relationship Id="rId3" Type="http://schemas.openxmlformats.org/officeDocument/2006/relationships/image" Target="../media/image33.png"/><Relationship Id="rId7" Type="http://schemas.openxmlformats.org/officeDocument/2006/relationships/image" Target="../media/image37.png"/><Relationship Id="rId12" Type="http://schemas.openxmlformats.org/officeDocument/2006/relationships/image" Target="../media/image42.png"/><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image" Target="../media/image36.png"/><Relationship Id="rId11" Type="http://schemas.openxmlformats.org/officeDocument/2006/relationships/image" Target="../media/image41.png"/><Relationship Id="rId5" Type="http://schemas.openxmlformats.org/officeDocument/2006/relationships/image" Target="../media/image35.png"/><Relationship Id="rId10" Type="http://schemas.openxmlformats.org/officeDocument/2006/relationships/image" Target="../media/image40.png"/><Relationship Id="rId4" Type="http://schemas.openxmlformats.org/officeDocument/2006/relationships/image" Target="../media/image34.png"/><Relationship Id="rId9" Type="http://schemas.openxmlformats.org/officeDocument/2006/relationships/image" Target="../media/image39.png"/><Relationship Id="rId14" Type="http://schemas.openxmlformats.org/officeDocument/2006/relationships/image" Target="../media/image44.png"/></Relationships>
</file>

<file path=ppt/slides/_rels/slide13.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8" Type="http://schemas.openxmlformats.org/officeDocument/2006/relationships/image" Target="../media/image51.png"/><Relationship Id="rId3" Type="http://schemas.openxmlformats.org/officeDocument/2006/relationships/image" Target="../media/image46.png"/><Relationship Id="rId7" Type="http://schemas.openxmlformats.org/officeDocument/2006/relationships/image" Target="../media/image50.png"/><Relationship Id="rId2" Type="http://schemas.openxmlformats.org/officeDocument/2006/relationships/notesSlide" Target="../notesSlides/notesSlide14.xml"/><Relationship Id="rId1" Type="http://schemas.openxmlformats.org/officeDocument/2006/relationships/slideLayout" Target="../slideLayouts/slideLayout7.xml"/><Relationship Id="rId6" Type="http://schemas.openxmlformats.org/officeDocument/2006/relationships/image" Target="../media/image49.png"/><Relationship Id="rId11" Type="http://schemas.openxmlformats.org/officeDocument/2006/relationships/image" Target="../media/image54.png"/><Relationship Id="rId5" Type="http://schemas.openxmlformats.org/officeDocument/2006/relationships/image" Target="../media/image48.png"/><Relationship Id="rId10" Type="http://schemas.openxmlformats.org/officeDocument/2006/relationships/image" Target="../media/image53.png"/><Relationship Id="rId4" Type="http://schemas.openxmlformats.org/officeDocument/2006/relationships/image" Target="../media/image47.png"/><Relationship Id="rId9" Type="http://schemas.openxmlformats.org/officeDocument/2006/relationships/image" Target="../media/image52.jpe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19.xml"/><Relationship Id="rId1" Type="http://schemas.openxmlformats.org/officeDocument/2006/relationships/slideLayout" Target="../slideLayouts/slideLayout3.xml"/><Relationship Id="rId6" Type="http://schemas.openxmlformats.org/officeDocument/2006/relationships/image" Target="../media/image60.png"/><Relationship Id="rId5" Type="http://schemas.openxmlformats.org/officeDocument/2006/relationships/image" Target="../media/image59.png"/><Relationship Id="rId4" Type="http://schemas.openxmlformats.org/officeDocument/2006/relationships/image" Target="../media/image58.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8" Type="http://schemas.openxmlformats.org/officeDocument/2006/relationships/image" Target="../media/image67.png"/><Relationship Id="rId13" Type="http://schemas.openxmlformats.org/officeDocument/2006/relationships/image" Target="../media/image72.png"/><Relationship Id="rId18" Type="http://schemas.openxmlformats.org/officeDocument/2006/relationships/image" Target="../media/image77.png"/><Relationship Id="rId3" Type="http://schemas.openxmlformats.org/officeDocument/2006/relationships/image" Target="../media/image62.png"/><Relationship Id="rId21" Type="http://schemas.openxmlformats.org/officeDocument/2006/relationships/image" Target="../media/image80.png"/><Relationship Id="rId7" Type="http://schemas.openxmlformats.org/officeDocument/2006/relationships/image" Target="../media/image66.png"/><Relationship Id="rId12" Type="http://schemas.openxmlformats.org/officeDocument/2006/relationships/image" Target="../media/image71.png"/><Relationship Id="rId17" Type="http://schemas.openxmlformats.org/officeDocument/2006/relationships/image" Target="../media/image76.png"/><Relationship Id="rId2" Type="http://schemas.openxmlformats.org/officeDocument/2006/relationships/notesSlide" Target="../notesSlides/notesSlide21.xml"/><Relationship Id="rId16" Type="http://schemas.openxmlformats.org/officeDocument/2006/relationships/image" Target="../media/image75.png"/><Relationship Id="rId20" Type="http://schemas.openxmlformats.org/officeDocument/2006/relationships/image" Target="../media/image79.png"/><Relationship Id="rId1" Type="http://schemas.openxmlformats.org/officeDocument/2006/relationships/slideLayout" Target="../slideLayouts/slideLayout7.xml"/><Relationship Id="rId6" Type="http://schemas.openxmlformats.org/officeDocument/2006/relationships/image" Target="../media/image65.png"/><Relationship Id="rId11" Type="http://schemas.openxmlformats.org/officeDocument/2006/relationships/image" Target="../media/image70.png"/><Relationship Id="rId5" Type="http://schemas.openxmlformats.org/officeDocument/2006/relationships/image" Target="../media/image64.png"/><Relationship Id="rId15" Type="http://schemas.openxmlformats.org/officeDocument/2006/relationships/image" Target="../media/image74.png"/><Relationship Id="rId23" Type="http://schemas.openxmlformats.org/officeDocument/2006/relationships/image" Target="../media/image82.png"/><Relationship Id="rId10" Type="http://schemas.openxmlformats.org/officeDocument/2006/relationships/image" Target="../media/image69.png"/><Relationship Id="rId19" Type="http://schemas.openxmlformats.org/officeDocument/2006/relationships/image" Target="../media/image78.png"/><Relationship Id="rId4" Type="http://schemas.openxmlformats.org/officeDocument/2006/relationships/image" Target="../media/image63.png"/><Relationship Id="rId9" Type="http://schemas.openxmlformats.org/officeDocument/2006/relationships/image" Target="../media/image68.png"/><Relationship Id="rId14" Type="http://schemas.openxmlformats.org/officeDocument/2006/relationships/image" Target="../media/image73.png"/><Relationship Id="rId22" Type="http://schemas.openxmlformats.org/officeDocument/2006/relationships/image" Target="../media/image81.png"/></Relationships>
</file>

<file path=ppt/slides/_rels/slide22.xml.rels><?xml version="1.0" encoding="UTF-8" standalone="yes"?>
<Relationships xmlns="http://schemas.openxmlformats.org/package/2006/relationships"><Relationship Id="rId8" Type="http://schemas.openxmlformats.org/officeDocument/2006/relationships/image" Target="../media/image65.png"/><Relationship Id="rId13" Type="http://schemas.openxmlformats.org/officeDocument/2006/relationships/image" Target="../media/image70.png"/><Relationship Id="rId18" Type="http://schemas.openxmlformats.org/officeDocument/2006/relationships/image" Target="../media/image75.png"/><Relationship Id="rId3" Type="http://schemas.openxmlformats.org/officeDocument/2006/relationships/image" Target="../media/image83.png"/><Relationship Id="rId21" Type="http://schemas.openxmlformats.org/officeDocument/2006/relationships/image" Target="../media/image78.png"/><Relationship Id="rId7" Type="http://schemas.openxmlformats.org/officeDocument/2006/relationships/image" Target="../media/image64.png"/><Relationship Id="rId12" Type="http://schemas.openxmlformats.org/officeDocument/2006/relationships/image" Target="../media/image69.png"/><Relationship Id="rId17" Type="http://schemas.openxmlformats.org/officeDocument/2006/relationships/image" Target="../media/image74.png"/><Relationship Id="rId25" Type="http://schemas.openxmlformats.org/officeDocument/2006/relationships/image" Target="../media/image82.png"/><Relationship Id="rId2" Type="http://schemas.openxmlformats.org/officeDocument/2006/relationships/notesSlide" Target="../notesSlides/notesSlide22.xml"/><Relationship Id="rId16" Type="http://schemas.openxmlformats.org/officeDocument/2006/relationships/image" Target="../media/image73.png"/><Relationship Id="rId20" Type="http://schemas.openxmlformats.org/officeDocument/2006/relationships/image" Target="../media/image77.png"/><Relationship Id="rId1" Type="http://schemas.openxmlformats.org/officeDocument/2006/relationships/slideLayout" Target="../slideLayouts/slideLayout7.xml"/><Relationship Id="rId6" Type="http://schemas.openxmlformats.org/officeDocument/2006/relationships/image" Target="../media/image63.png"/><Relationship Id="rId11" Type="http://schemas.openxmlformats.org/officeDocument/2006/relationships/image" Target="../media/image68.png"/><Relationship Id="rId24" Type="http://schemas.openxmlformats.org/officeDocument/2006/relationships/image" Target="../media/image81.png"/><Relationship Id="rId5" Type="http://schemas.openxmlformats.org/officeDocument/2006/relationships/image" Target="../media/image62.png"/><Relationship Id="rId15" Type="http://schemas.openxmlformats.org/officeDocument/2006/relationships/image" Target="../media/image72.png"/><Relationship Id="rId23" Type="http://schemas.openxmlformats.org/officeDocument/2006/relationships/image" Target="../media/image80.png"/><Relationship Id="rId10" Type="http://schemas.openxmlformats.org/officeDocument/2006/relationships/image" Target="../media/image67.png"/><Relationship Id="rId19" Type="http://schemas.openxmlformats.org/officeDocument/2006/relationships/image" Target="../media/image76.png"/><Relationship Id="rId4" Type="http://schemas.openxmlformats.org/officeDocument/2006/relationships/image" Target="../media/image84.png"/><Relationship Id="rId9" Type="http://schemas.openxmlformats.org/officeDocument/2006/relationships/image" Target="../media/image66.png"/><Relationship Id="rId14" Type="http://schemas.openxmlformats.org/officeDocument/2006/relationships/image" Target="../media/image71.png"/><Relationship Id="rId22" Type="http://schemas.openxmlformats.org/officeDocument/2006/relationships/image" Target="../media/image79.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8" Type="http://schemas.openxmlformats.org/officeDocument/2006/relationships/image" Target="../media/image90.png"/><Relationship Id="rId3" Type="http://schemas.openxmlformats.org/officeDocument/2006/relationships/image" Target="../media/image85.png"/><Relationship Id="rId7" Type="http://schemas.openxmlformats.org/officeDocument/2006/relationships/image" Target="../media/image89.png"/><Relationship Id="rId2" Type="http://schemas.openxmlformats.org/officeDocument/2006/relationships/notesSlide" Target="../notesSlides/notesSlide24.xml"/><Relationship Id="rId1" Type="http://schemas.openxmlformats.org/officeDocument/2006/relationships/slideLayout" Target="../slideLayouts/slideLayout4.xml"/><Relationship Id="rId6" Type="http://schemas.openxmlformats.org/officeDocument/2006/relationships/image" Target="../media/image88.png"/><Relationship Id="rId5" Type="http://schemas.openxmlformats.org/officeDocument/2006/relationships/image" Target="../media/image87.png"/><Relationship Id="rId10" Type="http://schemas.openxmlformats.org/officeDocument/2006/relationships/image" Target="../media/image92.png"/><Relationship Id="rId4" Type="http://schemas.openxmlformats.org/officeDocument/2006/relationships/image" Target="../media/image86.png"/><Relationship Id="rId9" Type="http://schemas.openxmlformats.org/officeDocument/2006/relationships/image" Target="../media/image91.png"/></Relationships>
</file>

<file path=ppt/slides/_rels/slide25.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94.png"/><Relationship Id="rId2" Type="http://schemas.openxmlformats.org/officeDocument/2006/relationships/notesSlide" Target="../notesSlides/notesSlide26.xml"/><Relationship Id="rId1" Type="http://schemas.openxmlformats.org/officeDocument/2006/relationships/slideLayout" Target="../slideLayouts/slideLayout4.xml"/><Relationship Id="rId6" Type="http://schemas.openxmlformats.org/officeDocument/2006/relationships/image" Target="../media/image97.png"/><Relationship Id="rId5" Type="http://schemas.openxmlformats.org/officeDocument/2006/relationships/image" Target="../media/image96.png"/><Relationship Id="rId4" Type="http://schemas.openxmlformats.org/officeDocument/2006/relationships/image" Target="../media/image95.png"/></Relationships>
</file>

<file path=ppt/slides/_rels/slide27.xml.rels><?xml version="1.0" encoding="UTF-8" standalone="yes"?>
<Relationships xmlns="http://schemas.openxmlformats.org/package/2006/relationships"><Relationship Id="rId3" Type="http://schemas.openxmlformats.org/officeDocument/2006/relationships/image" Target="../media/image98.png"/><Relationship Id="rId2" Type="http://schemas.openxmlformats.org/officeDocument/2006/relationships/notesSlide" Target="../notesSlides/notesSlide27.xml"/><Relationship Id="rId1" Type="http://schemas.openxmlformats.org/officeDocument/2006/relationships/slideLayout" Target="../slideLayouts/slideLayout4.xml"/><Relationship Id="rId5" Type="http://schemas.openxmlformats.org/officeDocument/2006/relationships/image" Target="../media/image100.png"/><Relationship Id="rId4" Type="http://schemas.openxmlformats.org/officeDocument/2006/relationships/image" Target="../media/image99.png"/></Relationships>
</file>

<file path=ppt/slides/_rels/slide28.xml.rels><?xml version="1.0" encoding="UTF-8" standalone="yes"?>
<Relationships xmlns="http://schemas.openxmlformats.org/package/2006/relationships"><Relationship Id="rId3" Type="http://schemas.openxmlformats.org/officeDocument/2006/relationships/image" Target="../media/image98.png"/><Relationship Id="rId2" Type="http://schemas.openxmlformats.org/officeDocument/2006/relationships/notesSlide" Target="../notesSlides/notesSlide28.xml"/><Relationship Id="rId1" Type="http://schemas.openxmlformats.org/officeDocument/2006/relationships/slideLayout" Target="../slideLayouts/slideLayout4.xml"/><Relationship Id="rId6" Type="http://schemas.openxmlformats.org/officeDocument/2006/relationships/image" Target="../media/image102.png"/><Relationship Id="rId5" Type="http://schemas.openxmlformats.org/officeDocument/2006/relationships/image" Target="../media/image100.png"/><Relationship Id="rId4" Type="http://schemas.openxmlformats.org/officeDocument/2006/relationships/image" Target="../media/image101.png"/></Relationships>
</file>

<file path=ppt/slides/_rels/slide29.xml.rels><?xml version="1.0" encoding="UTF-8" standalone="yes"?>
<Relationships xmlns="http://schemas.openxmlformats.org/package/2006/relationships"><Relationship Id="rId3" Type="http://schemas.openxmlformats.org/officeDocument/2006/relationships/image" Target="../media/image103.png"/><Relationship Id="rId2" Type="http://schemas.openxmlformats.org/officeDocument/2006/relationships/notesSlide" Target="../notesSlides/notesSlide29.xml"/><Relationship Id="rId1" Type="http://schemas.openxmlformats.org/officeDocument/2006/relationships/slideLayout" Target="../slideLayouts/slideLayout3.xml"/><Relationship Id="rId6" Type="http://schemas.openxmlformats.org/officeDocument/2006/relationships/image" Target="../media/image106.png"/><Relationship Id="rId5" Type="http://schemas.openxmlformats.org/officeDocument/2006/relationships/image" Target="../media/image105.png"/><Relationship Id="rId4" Type="http://schemas.openxmlformats.org/officeDocument/2006/relationships/image" Target="../media/image104.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3" Type="http://schemas.openxmlformats.org/officeDocument/2006/relationships/image" Target="../media/image107.jpeg"/><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3" Type="http://schemas.openxmlformats.org/officeDocument/2006/relationships/image" Target="../media/image108.pn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8" Type="http://schemas.openxmlformats.org/officeDocument/2006/relationships/hyperlink" Target="http://microsoft.com/msdn" TargetMode="External"/><Relationship Id="rId3" Type="http://schemas.openxmlformats.org/officeDocument/2006/relationships/image" Target="../media/image109.png"/><Relationship Id="rId7" Type="http://schemas.openxmlformats.org/officeDocument/2006/relationships/image" Target="../media/image111.png"/><Relationship Id="rId2" Type="http://schemas.openxmlformats.org/officeDocument/2006/relationships/notesSlide" Target="../notesSlides/notesSlide34.xml"/><Relationship Id="rId1" Type="http://schemas.openxmlformats.org/officeDocument/2006/relationships/slideLayout" Target="../slideLayouts/slideLayout7.xml"/><Relationship Id="rId6" Type="http://schemas.openxmlformats.org/officeDocument/2006/relationships/image" Target="../media/image110.png"/><Relationship Id="rId11" Type="http://schemas.openxmlformats.org/officeDocument/2006/relationships/image" Target="../media/image113.png"/><Relationship Id="rId5" Type="http://schemas.openxmlformats.org/officeDocument/2006/relationships/hyperlink" Target="http://microsoft.com/technet" TargetMode="External"/><Relationship Id="rId10" Type="http://schemas.openxmlformats.org/officeDocument/2006/relationships/image" Target="../media/image112.emf"/><Relationship Id="rId4" Type="http://schemas.openxmlformats.org/officeDocument/2006/relationships/hyperlink" Target="http://www.microsoft.com/teched" TargetMode="External"/><Relationship Id="rId9" Type="http://schemas.openxmlformats.org/officeDocument/2006/relationships/hyperlink" Target="http://www.microsoft.com/learning" TargetMode="External"/></Relationships>
</file>

<file path=ppt/slides/_rels/slide35.xml.rels><?xml version="1.0" encoding="UTF-8" standalone="yes"?>
<Relationships xmlns="http://schemas.openxmlformats.org/package/2006/relationships"><Relationship Id="rId2" Type="http://schemas.openxmlformats.org/officeDocument/2006/relationships/image" Target="../media/image114.png"/><Relationship Id="rId1" Type="http://schemas.openxmlformats.org/officeDocument/2006/relationships/slideLayout" Target="../slideLayouts/slideLayout12.xml"/></Relationships>
</file>

<file path=ppt/slides/_rels/slide36.xml.rels><?xml version="1.0" encoding="UTF-8" standalone="yes"?>
<Relationships xmlns="http://schemas.openxmlformats.org/package/2006/relationships"><Relationship Id="rId3" Type="http://schemas.openxmlformats.org/officeDocument/2006/relationships/image" Target="../media/image115.png"/><Relationship Id="rId2" Type="http://schemas.openxmlformats.org/officeDocument/2006/relationships/notesSlide" Target="../notesSlides/notesSlide35.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7.png"/><Relationship Id="rId7"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11.xml"/><Relationship Id="rId6" Type="http://schemas.openxmlformats.org/officeDocument/2006/relationships/image" Target="../media/image10.png"/><Relationship Id="rId5" Type="http://schemas.openxmlformats.org/officeDocument/2006/relationships/image" Target="../media/image9.png"/><Relationship Id="rId10" Type="http://schemas.openxmlformats.org/officeDocument/2006/relationships/image" Target="../media/image14.png"/><Relationship Id="rId4" Type="http://schemas.openxmlformats.org/officeDocument/2006/relationships/image" Target="../media/image8.png"/><Relationship Id="rId9" Type="http://schemas.openxmlformats.org/officeDocument/2006/relationships/image" Target="../media/image13.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1.xml"/></Relationships>
</file>

<file path=ppt/slides/_rels/slide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9.xml"/><Relationship Id="rId1" Type="http://schemas.openxmlformats.org/officeDocument/2006/relationships/slideLayout" Target="../slideLayouts/slideLayout11.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Excel 2010 Vision</a:t>
            </a:r>
            <a:endParaRPr lang="en-US" dirty="0"/>
          </a:p>
        </p:txBody>
      </p:sp>
      <p:sp>
        <p:nvSpPr>
          <p:cNvPr id="55" name="&quot;GLASS&quot;; Transparent to White Linear; Reflection; Stroke"/>
          <p:cNvSpPr/>
          <p:nvPr/>
        </p:nvSpPr>
        <p:spPr bwMode="auto">
          <a:xfrm>
            <a:off x="3019787" y="1043441"/>
            <a:ext cx="2920603" cy="5622099"/>
          </a:xfrm>
          <a:prstGeom prst="roundRect">
            <a:avLst>
              <a:gd name="adj" fmla="val 0"/>
            </a:avLst>
          </a:prstGeom>
          <a:gradFill flip="none" rotWithShape="1">
            <a:gsLst>
              <a:gs pos="2000">
                <a:srgbClr val="000036">
                  <a:alpha val="0"/>
                </a:srgbClr>
              </a:gs>
              <a:gs pos="33000">
                <a:srgbClr val="000000">
                  <a:alpha val="7000"/>
                </a:srgbClr>
              </a:gs>
              <a:gs pos="77000">
                <a:srgbClr val="080808">
                  <a:alpha val="24000"/>
                </a:srgbClr>
              </a:gs>
              <a:gs pos="88000">
                <a:srgbClr val="0070C0">
                  <a:alpha val="40000"/>
                </a:srgbClr>
              </a:gs>
              <a:gs pos="100000">
                <a:srgbClr val="00B0F0">
                  <a:alpha val="83000"/>
                </a:srgbClr>
              </a:gs>
            </a:gsLst>
            <a:lin ang="16200000" scaled="1"/>
            <a:tileRect/>
          </a:gradFill>
          <a:ln w="38100" cap="flat" cmpd="sng" algn="ctr">
            <a:gradFill flip="none" rotWithShape="1">
              <a:gsLst>
                <a:gs pos="0">
                  <a:srgbClr val="000066">
                    <a:alpha val="0"/>
                  </a:srgbClr>
                </a:gs>
                <a:gs pos="50000">
                  <a:srgbClr val="00B0F0">
                    <a:alpha val="39000"/>
                  </a:srgbClr>
                </a:gs>
                <a:gs pos="100000">
                  <a:srgbClr val="00B0F0">
                    <a:alpha val="36000"/>
                  </a:srgbClr>
                </a:gs>
              </a:gsLst>
              <a:lin ang="16200000" scaled="1"/>
              <a:tileRect/>
            </a:gradFill>
            <a:prstDash val="sysDot"/>
            <a:miter lim="800000"/>
            <a:headEnd type="none" w="med" len="med"/>
            <a:tailEnd type="none" w="med" len="med"/>
          </a:ln>
          <a:effectLst>
            <a:outerShdw blurRad="63500" sx="102000" sy="102000" algn="ctr" rotWithShape="0">
              <a:prstClr val="black">
                <a:alpha val="40000"/>
              </a:prstClr>
            </a:outerShdw>
          </a:effectLst>
        </p:spPr>
        <p:txBody>
          <a:bodyPr vert="horz" wrap="square" lIns="91440" tIns="1371600" rIns="41153" bIns="41153" numCol="1" rtlCol="0" anchor="t" anchorCtr="0" compatLnSpc="1">
            <a:prstTxWarp prst="textNoShape">
              <a:avLst/>
            </a:prstTxWarp>
          </a:bodyPr>
          <a:lstStyle/>
          <a:p>
            <a:pPr marL="227178" indent="-227178" defTabSz="914287" fontAlgn="base">
              <a:lnSpc>
                <a:spcPct val="90000"/>
              </a:lnSpc>
              <a:spcBef>
                <a:spcPts val="631"/>
              </a:spcBef>
              <a:spcAft>
                <a:spcPct val="0"/>
              </a:spcAft>
              <a:buSzPct val="70000"/>
              <a:buBlip>
                <a:blip r:embed="rId3"/>
              </a:buBlip>
              <a:defRPr/>
            </a:pPr>
            <a:endParaRPr lang="en-US" altLang="zh-CN" sz="2300" spc="-40" dirty="0">
              <a:solidFill>
                <a:srgbClr val="FFFFFF"/>
              </a:solidFill>
              <a:latin typeface="Segoe UI" pitchFamily="34" charset="0"/>
            </a:endParaRPr>
          </a:p>
        </p:txBody>
      </p:sp>
      <p:sp>
        <p:nvSpPr>
          <p:cNvPr id="56" name="Rectangle 55"/>
          <p:cNvSpPr/>
          <p:nvPr/>
        </p:nvSpPr>
        <p:spPr>
          <a:xfrm>
            <a:off x="3033136" y="1115453"/>
            <a:ext cx="2911938" cy="590931"/>
          </a:xfrm>
          <a:prstGeom prst="rect">
            <a:avLst/>
          </a:prstGeom>
        </p:spPr>
        <p:txBody>
          <a:bodyPr wrap="square" lIns="0" tIns="0" rIns="0" bIns="0" anchor="ctr" anchorCtr="0">
            <a:spAutoFit/>
          </a:bodyPr>
          <a:lstStyle/>
          <a:p>
            <a:pPr algn="ctr">
              <a:lnSpc>
                <a:spcPct val="80000"/>
              </a:lnSpc>
            </a:pPr>
            <a:r>
              <a:rPr lang="en-US" sz="2400" spc="-100" dirty="0" smtClean="0">
                <a:gradFill>
                  <a:gsLst>
                    <a:gs pos="0">
                      <a:srgbClr val="FFFFFF"/>
                    </a:gs>
                    <a:gs pos="100000">
                      <a:srgbClr val="FFFFFF"/>
                    </a:gs>
                  </a:gsLst>
                  <a:lin ang="5400000" scaled="0"/>
                </a:gradFill>
                <a:latin typeface="+mj-lt"/>
              </a:rPr>
              <a:t>Data Analysis and Visualization</a:t>
            </a:r>
            <a:endParaRPr lang="en-US" sz="2400" spc="-100" dirty="0">
              <a:gradFill>
                <a:gsLst>
                  <a:gs pos="0">
                    <a:srgbClr val="FFFFFF"/>
                  </a:gs>
                  <a:gs pos="100000">
                    <a:srgbClr val="FFFFFF"/>
                  </a:gs>
                </a:gsLst>
                <a:lin ang="5400000" scaled="0"/>
              </a:gradFill>
              <a:latin typeface="+mj-lt"/>
            </a:endParaRPr>
          </a:p>
        </p:txBody>
      </p:sp>
      <p:sp>
        <p:nvSpPr>
          <p:cNvPr id="73" name="&quot;GLASS&quot;; Transparent to White Linear; Reflection; Stroke"/>
          <p:cNvSpPr/>
          <p:nvPr/>
        </p:nvSpPr>
        <p:spPr bwMode="auto">
          <a:xfrm flipH="1">
            <a:off x="76200" y="1043441"/>
            <a:ext cx="2889530" cy="5622099"/>
          </a:xfrm>
          <a:prstGeom prst="round1Rect">
            <a:avLst>
              <a:gd name="adj" fmla="val 11648"/>
            </a:avLst>
          </a:prstGeom>
          <a:gradFill flip="none" rotWithShape="1">
            <a:gsLst>
              <a:gs pos="2000">
                <a:srgbClr val="000036">
                  <a:alpha val="0"/>
                </a:srgbClr>
              </a:gs>
              <a:gs pos="33000">
                <a:srgbClr val="000000">
                  <a:alpha val="7000"/>
                </a:srgbClr>
              </a:gs>
              <a:gs pos="77000">
                <a:srgbClr val="080808">
                  <a:alpha val="24000"/>
                </a:srgbClr>
              </a:gs>
              <a:gs pos="88000">
                <a:srgbClr val="A38401">
                  <a:alpha val="40000"/>
                </a:srgbClr>
              </a:gs>
              <a:gs pos="100000">
                <a:srgbClr val="EFC201">
                  <a:alpha val="83000"/>
                </a:srgbClr>
              </a:gs>
            </a:gsLst>
            <a:lin ang="16200000" scaled="1"/>
            <a:tileRect/>
          </a:gradFill>
          <a:ln w="38100" cap="flat" cmpd="sng" algn="ctr">
            <a:gradFill flip="none" rotWithShape="1">
              <a:gsLst>
                <a:gs pos="0">
                  <a:srgbClr val="000066">
                    <a:alpha val="0"/>
                  </a:srgbClr>
                </a:gs>
                <a:gs pos="50000">
                  <a:srgbClr val="FFC000">
                    <a:alpha val="39000"/>
                  </a:srgbClr>
                </a:gs>
                <a:gs pos="100000">
                  <a:srgbClr val="FFE38B">
                    <a:alpha val="36000"/>
                  </a:srgbClr>
                </a:gs>
              </a:gsLst>
              <a:lin ang="16200000" scaled="1"/>
              <a:tileRect/>
            </a:gradFill>
            <a:prstDash val="sysDot"/>
            <a:miter lim="800000"/>
            <a:headEnd type="none" w="med" len="med"/>
            <a:tailEnd type="none" w="med" len="med"/>
          </a:ln>
          <a:effectLst>
            <a:outerShdw blurRad="63500" sx="102000" sy="102000" algn="ctr" rotWithShape="0">
              <a:prstClr val="black">
                <a:alpha val="40000"/>
              </a:prstClr>
            </a:outerShdw>
          </a:effectLst>
        </p:spPr>
        <p:txBody>
          <a:bodyPr vert="horz" wrap="square" lIns="91440" tIns="1371600" rIns="41153" bIns="41153" numCol="1" rtlCol="0" anchor="t" anchorCtr="0" compatLnSpc="1">
            <a:prstTxWarp prst="textNoShape">
              <a:avLst/>
            </a:prstTxWarp>
          </a:bodyPr>
          <a:lstStyle/>
          <a:p>
            <a:pPr marL="227178" indent="-227178" defTabSz="914287" fontAlgn="base">
              <a:lnSpc>
                <a:spcPct val="90000"/>
              </a:lnSpc>
              <a:spcBef>
                <a:spcPts val="631"/>
              </a:spcBef>
              <a:spcAft>
                <a:spcPct val="0"/>
              </a:spcAft>
              <a:buSzPct val="70000"/>
              <a:buBlip>
                <a:blip r:embed="rId3"/>
              </a:buBlip>
              <a:defRPr/>
            </a:pPr>
            <a:endParaRPr lang="en-US" altLang="zh-CN" sz="1600" spc="-40" dirty="0">
              <a:solidFill>
                <a:srgbClr val="FFFFFF"/>
              </a:solidFill>
              <a:latin typeface="Segoe UI" pitchFamily="34" charset="0"/>
            </a:endParaRPr>
          </a:p>
        </p:txBody>
      </p:sp>
      <p:pic>
        <p:nvPicPr>
          <p:cNvPr id="74" name="Picture 3" descr="C:\DVD_ART35\Artwork_Imagery\Hardware Photos\OEM HW\Windows Mobile devices (cell phone, pda)\Smartphone cell phones\Samsung Blackjack II red_front_v2.png"/>
          <p:cNvPicPr>
            <a:picLocks noChangeAspect="1" noChangeArrowheads="1"/>
          </p:cNvPicPr>
          <p:nvPr/>
        </p:nvPicPr>
        <p:blipFill>
          <a:blip r:embed="rId4" cstate="screen"/>
          <a:srcRect/>
          <a:stretch>
            <a:fillRect/>
          </a:stretch>
        </p:blipFill>
        <p:spPr bwMode="auto">
          <a:xfrm rot="21061497">
            <a:off x="519873" y="3646818"/>
            <a:ext cx="551784" cy="1062713"/>
          </a:xfrm>
          <a:prstGeom prst="rect">
            <a:avLst/>
          </a:prstGeom>
          <a:noFill/>
          <a:effectLst>
            <a:outerShdw blurRad="190500" dir="5400000" sx="95000" sy="95000" algn="ctr" rotWithShape="0">
              <a:schemeClr val="tx1">
                <a:alpha val="85000"/>
              </a:schemeClr>
            </a:outerShdw>
          </a:effectLst>
        </p:spPr>
      </p:pic>
      <p:sp>
        <p:nvSpPr>
          <p:cNvPr id="75" name="Rectangle 74"/>
          <p:cNvSpPr/>
          <p:nvPr/>
        </p:nvSpPr>
        <p:spPr>
          <a:xfrm>
            <a:off x="283768" y="1115151"/>
            <a:ext cx="2481449" cy="590931"/>
          </a:xfrm>
          <a:prstGeom prst="rect">
            <a:avLst/>
          </a:prstGeom>
        </p:spPr>
        <p:txBody>
          <a:bodyPr wrap="none" lIns="0" tIns="0" rIns="0" bIns="0" anchor="ctr" anchorCtr="0">
            <a:spAutoFit/>
          </a:bodyPr>
          <a:lstStyle/>
          <a:p>
            <a:pPr algn="ctr">
              <a:lnSpc>
                <a:spcPct val="80000"/>
              </a:lnSpc>
            </a:pPr>
            <a:r>
              <a:rPr lang="en-US" sz="2400" dirty="0" smtClean="0">
                <a:gradFill>
                  <a:gsLst>
                    <a:gs pos="0">
                      <a:srgbClr val="FFFFFF"/>
                    </a:gs>
                    <a:gs pos="100000">
                      <a:srgbClr val="FFFFFF"/>
                    </a:gs>
                  </a:gsLst>
                  <a:lin ang="5400000" scaled="0"/>
                </a:gradFill>
                <a:latin typeface="+mj-lt"/>
              </a:rPr>
              <a:t>User Experience </a:t>
            </a:r>
          </a:p>
          <a:p>
            <a:pPr algn="ctr">
              <a:lnSpc>
                <a:spcPct val="80000"/>
              </a:lnSpc>
            </a:pPr>
            <a:r>
              <a:rPr lang="en-US" sz="2400" dirty="0" smtClean="0">
                <a:gradFill>
                  <a:gsLst>
                    <a:gs pos="0">
                      <a:srgbClr val="FFFFFF"/>
                    </a:gs>
                    <a:gs pos="100000">
                      <a:srgbClr val="FFFFFF"/>
                    </a:gs>
                  </a:gsLst>
                  <a:lin ang="5400000" scaled="0"/>
                </a:gradFill>
                <a:latin typeface="+mj-lt"/>
              </a:rPr>
              <a:t>And Collaboration</a:t>
            </a:r>
            <a:endParaRPr lang="en-US" sz="2400" dirty="0">
              <a:gradFill>
                <a:gsLst>
                  <a:gs pos="0">
                    <a:srgbClr val="FFFFFF"/>
                  </a:gs>
                  <a:gs pos="100000">
                    <a:srgbClr val="FFFFFF"/>
                  </a:gs>
                </a:gsLst>
                <a:lin ang="5400000" scaled="0"/>
              </a:gradFill>
              <a:latin typeface="+mj-lt"/>
            </a:endParaRPr>
          </a:p>
        </p:txBody>
      </p:sp>
      <p:pic>
        <p:nvPicPr>
          <p:cNvPr id="68" name="Picture 67" descr="o14 browser.png"/>
          <p:cNvPicPr>
            <a:picLocks noChangeAspect="1"/>
          </p:cNvPicPr>
          <p:nvPr/>
        </p:nvPicPr>
        <p:blipFill>
          <a:blip r:embed="rId5" cstate="print"/>
          <a:stretch>
            <a:fillRect/>
          </a:stretch>
        </p:blipFill>
        <p:spPr>
          <a:xfrm>
            <a:off x="1532576" y="4848326"/>
            <a:ext cx="1240929" cy="1308060"/>
          </a:xfrm>
          <a:prstGeom prst="rect">
            <a:avLst/>
          </a:prstGeom>
          <a:noFill/>
          <a:effectLst>
            <a:outerShdw blurRad="190500" dir="5400000" sx="95000" sy="95000" algn="ctr" rotWithShape="0">
              <a:schemeClr val="tx1">
                <a:alpha val="85000"/>
              </a:schemeClr>
            </a:outerShdw>
          </a:effectLst>
        </p:spPr>
      </p:pic>
      <p:pic>
        <p:nvPicPr>
          <p:cNvPr id="69" name="Picture 7" descr="E:\Clients\Artitudes\z_MS_08-00461_eventsTeam_work\CES_2009\Artwork\client_supplied\Brand Photography\CES09_Photography_jpegs\Windows_photos\Win08_SantosFmly082.jpg"/>
          <p:cNvPicPr>
            <a:picLocks noChangeArrowheads="1"/>
          </p:cNvPicPr>
          <p:nvPr/>
        </p:nvPicPr>
        <p:blipFill>
          <a:blip r:embed="rId6" cstate="print"/>
          <a:srcRect r="15861"/>
          <a:stretch>
            <a:fillRect/>
          </a:stretch>
        </p:blipFill>
        <p:spPr bwMode="auto">
          <a:xfrm>
            <a:off x="1343567" y="2003693"/>
            <a:ext cx="1429688" cy="1301773"/>
          </a:xfrm>
          <a:prstGeom prst="rect">
            <a:avLst/>
          </a:prstGeom>
          <a:noFill/>
          <a:effectLst>
            <a:outerShdw blurRad="190500" dir="5400000" sx="95000" sy="95000" algn="ctr" rotWithShape="0">
              <a:schemeClr val="tx1">
                <a:alpha val="85000"/>
              </a:schemeClr>
            </a:outerShdw>
          </a:effectLst>
        </p:spPr>
      </p:pic>
      <p:sp>
        <p:nvSpPr>
          <p:cNvPr id="70" name="Rectangle 69"/>
          <p:cNvSpPr/>
          <p:nvPr/>
        </p:nvSpPr>
        <p:spPr>
          <a:xfrm>
            <a:off x="321423" y="2291364"/>
            <a:ext cx="973906" cy="553998"/>
          </a:xfrm>
          <a:prstGeom prst="rect">
            <a:avLst/>
          </a:prstGeom>
          <a:noFill/>
        </p:spPr>
        <p:txBody>
          <a:bodyPr wrap="square" lIns="0" tIns="0" rIns="0" bIns="0">
            <a:spAutoFit/>
            <a:scene3d>
              <a:camera prst="orthographicFront"/>
              <a:lightRig rig="threePt" dir="t"/>
            </a:scene3d>
            <a:sp3d/>
          </a:bodyPr>
          <a:lstStyle/>
          <a:p>
            <a:pPr defTabSz="914287" fontAlgn="base">
              <a:lnSpc>
                <a:spcPct val="90000"/>
              </a:lnSpc>
              <a:spcBef>
                <a:spcPct val="0"/>
              </a:spcBef>
              <a:spcAft>
                <a:spcPct val="0"/>
              </a:spcAft>
              <a:defRPr/>
            </a:pPr>
            <a:r>
              <a:rPr lang="en-US" sz="2000" dirty="0">
                <a:ln w="12700" cmpd="sng">
                  <a:noFill/>
                  <a:prstDash val="solid"/>
                </a:ln>
                <a:gradFill>
                  <a:gsLst>
                    <a:gs pos="0">
                      <a:srgbClr val="FFFFFF"/>
                    </a:gs>
                    <a:gs pos="100000">
                      <a:srgbClr val="FFFFFF"/>
                    </a:gs>
                  </a:gsLst>
                  <a:lin ang="5400000" scaled="0"/>
                </a:gradFill>
                <a:effectLst>
                  <a:outerShdw blurRad="38100" dist="38100" dir="2700000" algn="tl">
                    <a:srgbClr val="000000">
                      <a:alpha val="43137"/>
                    </a:srgbClr>
                  </a:outerShdw>
                </a:effectLst>
                <a:cs typeface="Segoe UI" pitchFamily="34" charset="0"/>
              </a:rPr>
              <a:t>Work </a:t>
            </a:r>
            <a:r>
              <a:rPr lang="en-US" sz="2000" dirty="0" smtClean="0">
                <a:ln w="12700" cmpd="sng">
                  <a:noFill/>
                  <a:prstDash val="solid"/>
                </a:ln>
                <a:gradFill>
                  <a:gsLst>
                    <a:gs pos="0">
                      <a:srgbClr val="FFFFFF"/>
                    </a:gs>
                    <a:gs pos="100000">
                      <a:srgbClr val="FFFFFF"/>
                    </a:gs>
                  </a:gsLst>
                  <a:lin ang="5400000" scaled="0"/>
                </a:gradFill>
                <a:effectLst>
                  <a:outerShdw blurRad="38100" dist="38100" dir="2700000" algn="tl">
                    <a:srgbClr val="000000">
                      <a:alpha val="43137"/>
                    </a:srgbClr>
                  </a:outerShdw>
                </a:effectLst>
                <a:cs typeface="Segoe UI" pitchFamily="34" charset="0"/>
              </a:rPr>
              <a:t>together</a:t>
            </a:r>
            <a:endParaRPr lang="en-US" sz="2000" dirty="0">
              <a:ln w="12700" cmpd="sng">
                <a:noFill/>
                <a:prstDash val="solid"/>
              </a:ln>
              <a:gradFill>
                <a:gsLst>
                  <a:gs pos="0">
                    <a:srgbClr val="FFFFFF"/>
                  </a:gs>
                  <a:gs pos="100000">
                    <a:srgbClr val="FFFFFF"/>
                  </a:gs>
                </a:gsLst>
                <a:lin ang="5400000" scaled="0"/>
              </a:gradFill>
              <a:effectLst>
                <a:outerShdw blurRad="38100" dist="38100" dir="2700000" algn="tl">
                  <a:srgbClr val="000000">
                    <a:alpha val="43137"/>
                  </a:srgbClr>
                </a:outerShdw>
              </a:effectLst>
              <a:cs typeface="Segoe UI" pitchFamily="34" charset="0"/>
            </a:endParaRPr>
          </a:p>
        </p:txBody>
      </p:sp>
      <p:sp>
        <p:nvSpPr>
          <p:cNvPr id="71" name="Rectangle 70"/>
          <p:cNvSpPr/>
          <p:nvPr/>
        </p:nvSpPr>
        <p:spPr>
          <a:xfrm>
            <a:off x="1200975" y="3656151"/>
            <a:ext cx="1547070" cy="830997"/>
          </a:xfrm>
          <a:prstGeom prst="rect">
            <a:avLst/>
          </a:prstGeom>
          <a:noFill/>
        </p:spPr>
        <p:txBody>
          <a:bodyPr wrap="square" lIns="0" tIns="0" rIns="0" bIns="0">
            <a:spAutoFit/>
            <a:scene3d>
              <a:camera prst="orthographicFront"/>
              <a:lightRig rig="threePt" dir="t"/>
            </a:scene3d>
            <a:sp3d/>
          </a:bodyPr>
          <a:lstStyle/>
          <a:p>
            <a:pPr marL="169863" indent="-169863" defTabSz="914287" fontAlgn="base">
              <a:lnSpc>
                <a:spcPct val="90000"/>
              </a:lnSpc>
              <a:spcBef>
                <a:spcPct val="0"/>
              </a:spcBef>
              <a:spcAft>
                <a:spcPct val="0"/>
              </a:spcAft>
              <a:defRPr/>
            </a:pPr>
            <a:r>
              <a:rPr lang="en-US" sz="2000" dirty="0" smtClean="0">
                <a:ln w="12700" cmpd="sng">
                  <a:noFill/>
                  <a:prstDash val="solid"/>
                </a:ln>
                <a:gradFill>
                  <a:gsLst>
                    <a:gs pos="0">
                      <a:srgbClr val="FFFFFF"/>
                    </a:gs>
                    <a:gs pos="100000">
                      <a:srgbClr val="FFFFFF"/>
                    </a:gs>
                  </a:gsLst>
                  <a:lin ang="5400000" scaled="0"/>
                </a:gradFill>
                <a:effectLst>
                  <a:outerShdw blurRad="38100" dist="38100" dir="2700000" algn="tl">
                    <a:srgbClr val="000000">
                      <a:alpha val="43137"/>
                    </a:srgbClr>
                  </a:outerShdw>
                </a:effectLst>
                <a:cs typeface="Segoe UI" pitchFamily="34" charset="0"/>
              </a:rPr>
              <a:t>across the</a:t>
            </a:r>
          </a:p>
          <a:p>
            <a:pPr marL="169863" indent="-169863" defTabSz="914287" fontAlgn="base">
              <a:lnSpc>
                <a:spcPct val="90000"/>
              </a:lnSpc>
              <a:spcBef>
                <a:spcPct val="0"/>
              </a:spcBef>
              <a:spcAft>
                <a:spcPct val="0"/>
              </a:spcAft>
              <a:defRPr/>
            </a:pPr>
            <a:r>
              <a:rPr lang="en-US" sz="2000" dirty="0" smtClean="0">
                <a:ln w="12700" cmpd="sng">
                  <a:noFill/>
                  <a:prstDash val="solid"/>
                </a:ln>
                <a:gradFill>
                  <a:gsLst>
                    <a:gs pos="0">
                      <a:srgbClr val="FFFFFF"/>
                    </a:gs>
                    <a:gs pos="100000">
                      <a:srgbClr val="FFFFFF"/>
                    </a:gs>
                  </a:gsLst>
                  <a:lin ang="5400000" scaled="0"/>
                </a:gradFill>
                <a:effectLst>
                  <a:outerShdw blurRad="38100" dist="38100" dir="2700000" algn="tl">
                    <a:srgbClr val="000000">
                      <a:alpha val="43137"/>
                    </a:srgbClr>
                  </a:outerShdw>
                </a:effectLst>
                <a:cs typeface="Segoe UI" pitchFamily="34" charset="0"/>
              </a:rPr>
              <a:t>PC</a:t>
            </a:r>
            <a:r>
              <a:rPr lang="en-US" sz="2000" dirty="0">
                <a:ln w="12700" cmpd="sng">
                  <a:noFill/>
                  <a:prstDash val="solid"/>
                </a:ln>
                <a:gradFill>
                  <a:gsLst>
                    <a:gs pos="0">
                      <a:srgbClr val="FFFFFF"/>
                    </a:gs>
                    <a:gs pos="100000">
                      <a:srgbClr val="FFFFFF"/>
                    </a:gs>
                  </a:gsLst>
                  <a:lin ang="5400000" scaled="0"/>
                </a:gradFill>
                <a:effectLst>
                  <a:outerShdw blurRad="38100" dist="38100" dir="2700000" algn="tl">
                    <a:srgbClr val="000000">
                      <a:alpha val="43137"/>
                    </a:srgbClr>
                  </a:outerShdw>
                </a:effectLst>
                <a:cs typeface="Segoe UI" pitchFamily="34" charset="0"/>
              </a:rPr>
              <a:t>, phone,  </a:t>
            </a:r>
            <a:endParaRPr lang="en-US" sz="2000" dirty="0" smtClean="0">
              <a:ln w="12700" cmpd="sng">
                <a:noFill/>
                <a:prstDash val="solid"/>
              </a:ln>
              <a:gradFill>
                <a:gsLst>
                  <a:gs pos="0">
                    <a:srgbClr val="FFFFFF"/>
                  </a:gs>
                  <a:gs pos="100000">
                    <a:srgbClr val="FFFFFF"/>
                  </a:gs>
                </a:gsLst>
                <a:lin ang="5400000" scaled="0"/>
              </a:gradFill>
              <a:effectLst>
                <a:outerShdw blurRad="38100" dist="38100" dir="2700000" algn="tl">
                  <a:srgbClr val="000000">
                    <a:alpha val="43137"/>
                  </a:srgbClr>
                </a:outerShdw>
              </a:effectLst>
              <a:cs typeface="Segoe UI" pitchFamily="34" charset="0"/>
            </a:endParaRPr>
          </a:p>
          <a:p>
            <a:pPr marL="169863" indent="-169863" defTabSz="914287" fontAlgn="base">
              <a:lnSpc>
                <a:spcPct val="90000"/>
              </a:lnSpc>
              <a:spcBef>
                <a:spcPct val="0"/>
              </a:spcBef>
              <a:spcAft>
                <a:spcPct val="0"/>
              </a:spcAft>
              <a:defRPr/>
            </a:pPr>
            <a:r>
              <a:rPr lang="en-US" sz="2000" dirty="0" smtClean="0">
                <a:ln w="12700" cmpd="sng">
                  <a:noFill/>
                  <a:prstDash val="solid"/>
                </a:ln>
                <a:gradFill>
                  <a:gsLst>
                    <a:gs pos="0">
                      <a:srgbClr val="FFFFFF"/>
                    </a:gs>
                    <a:gs pos="100000">
                      <a:srgbClr val="FFFFFF"/>
                    </a:gs>
                  </a:gsLst>
                  <a:lin ang="5400000" scaled="0"/>
                </a:gradFill>
                <a:effectLst>
                  <a:outerShdw blurRad="38100" dist="38100" dir="2700000" algn="tl">
                    <a:srgbClr val="000000">
                      <a:alpha val="43137"/>
                    </a:srgbClr>
                  </a:outerShdw>
                </a:effectLst>
                <a:cs typeface="Segoe UI" pitchFamily="34" charset="0"/>
              </a:rPr>
              <a:t>and browser</a:t>
            </a:r>
            <a:endParaRPr lang="en-US" sz="2000" dirty="0">
              <a:ln w="12700" cmpd="sng">
                <a:noFill/>
                <a:prstDash val="solid"/>
              </a:ln>
              <a:gradFill>
                <a:gsLst>
                  <a:gs pos="0">
                    <a:srgbClr val="FFFFFF"/>
                  </a:gs>
                  <a:gs pos="100000">
                    <a:srgbClr val="FFFFFF"/>
                  </a:gs>
                </a:gsLst>
                <a:lin ang="5400000" scaled="0"/>
              </a:gradFill>
              <a:effectLst>
                <a:outerShdw blurRad="38100" dist="38100" dir="2700000" algn="tl">
                  <a:srgbClr val="000000">
                    <a:alpha val="43137"/>
                  </a:srgbClr>
                </a:outerShdw>
              </a:effectLst>
              <a:cs typeface="Segoe UI" pitchFamily="34" charset="0"/>
            </a:endParaRPr>
          </a:p>
        </p:txBody>
      </p:sp>
      <p:sp>
        <p:nvSpPr>
          <p:cNvPr id="72" name="Rectangle 71"/>
          <p:cNvSpPr/>
          <p:nvPr/>
        </p:nvSpPr>
        <p:spPr>
          <a:xfrm>
            <a:off x="195989" y="5221863"/>
            <a:ext cx="1181998" cy="830997"/>
          </a:xfrm>
          <a:prstGeom prst="rect">
            <a:avLst/>
          </a:prstGeom>
          <a:noFill/>
        </p:spPr>
        <p:txBody>
          <a:bodyPr wrap="square" lIns="0" tIns="0" rIns="0" bIns="0">
            <a:spAutoFit/>
            <a:scene3d>
              <a:camera prst="orthographicFront"/>
              <a:lightRig rig="threePt" dir="t"/>
            </a:scene3d>
            <a:sp3d/>
          </a:bodyPr>
          <a:lstStyle/>
          <a:p>
            <a:pPr marL="169863" indent="-169863" defTabSz="914287" fontAlgn="base">
              <a:lnSpc>
                <a:spcPct val="90000"/>
              </a:lnSpc>
              <a:spcBef>
                <a:spcPct val="0"/>
              </a:spcBef>
              <a:spcAft>
                <a:spcPct val="0"/>
              </a:spcAft>
              <a:defRPr/>
            </a:pPr>
            <a:r>
              <a:rPr lang="en-US" sz="2000" dirty="0" smtClean="0">
                <a:ln w="12700" cmpd="sng">
                  <a:noFill/>
                  <a:prstDash val="solid"/>
                </a:ln>
                <a:gradFill>
                  <a:gsLst>
                    <a:gs pos="0">
                      <a:srgbClr val="FFFFFF"/>
                    </a:gs>
                    <a:gs pos="100000">
                      <a:srgbClr val="FFFFFF"/>
                    </a:gs>
                  </a:gsLst>
                  <a:lin ang="5400000" scaled="0"/>
                </a:gradFill>
                <a:effectLst>
                  <a:outerShdw blurRad="38100" dist="38100" dir="2700000" algn="tl">
                    <a:srgbClr val="000000">
                      <a:alpha val="43137"/>
                    </a:srgbClr>
                  </a:outerShdw>
                </a:effectLst>
                <a:cs typeface="Segoe UI" pitchFamily="34" charset="0"/>
              </a:rPr>
              <a:t>bring </a:t>
            </a:r>
          </a:p>
          <a:p>
            <a:pPr marL="169863" indent="-169863" defTabSz="914287" fontAlgn="base">
              <a:lnSpc>
                <a:spcPct val="90000"/>
              </a:lnSpc>
              <a:spcBef>
                <a:spcPct val="0"/>
              </a:spcBef>
              <a:spcAft>
                <a:spcPct val="0"/>
              </a:spcAft>
              <a:defRPr/>
            </a:pPr>
            <a:r>
              <a:rPr lang="en-US" sz="2000" dirty="0" smtClean="0">
                <a:ln w="12700" cmpd="sng">
                  <a:noFill/>
                  <a:prstDash val="solid"/>
                </a:ln>
                <a:gradFill>
                  <a:gsLst>
                    <a:gs pos="0">
                      <a:srgbClr val="FFFFFF"/>
                    </a:gs>
                    <a:gs pos="100000">
                      <a:srgbClr val="FFFFFF"/>
                    </a:gs>
                  </a:gsLst>
                  <a:lin ang="5400000" scaled="0"/>
                </a:gradFill>
                <a:effectLst>
                  <a:outerShdw blurRad="38100" dist="38100" dir="2700000" algn="tl">
                    <a:srgbClr val="000000">
                      <a:alpha val="43137"/>
                    </a:srgbClr>
                  </a:outerShdw>
                </a:effectLst>
                <a:cs typeface="Segoe UI" pitchFamily="34" charset="0"/>
              </a:rPr>
              <a:t>ideas </a:t>
            </a:r>
            <a:r>
              <a:rPr lang="en-US" sz="2000" dirty="0">
                <a:ln w="12700" cmpd="sng">
                  <a:noFill/>
                  <a:prstDash val="solid"/>
                </a:ln>
                <a:gradFill>
                  <a:gsLst>
                    <a:gs pos="0">
                      <a:srgbClr val="FFFFFF"/>
                    </a:gs>
                    <a:gs pos="100000">
                      <a:srgbClr val="FFFFFF"/>
                    </a:gs>
                  </a:gsLst>
                  <a:lin ang="5400000" scaled="0"/>
                </a:gradFill>
                <a:effectLst>
                  <a:outerShdw blurRad="38100" dist="38100" dir="2700000" algn="tl">
                    <a:srgbClr val="000000">
                      <a:alpha val="43137"/>
                    </a:srgbClr>
                  </a:outerShdw>
                </a:effectLst>
                <a:cs typeface="Segoe UI" pitchFamily="34" charset="0"/>
              </a:rPr>
              <a:t>to </a:t>
            </a:r>
            <a:endParaRPr lang="en-US" sz="2000" dirty="0" smtClean="0">
              <a:ln w="12700" cmpd="sng">
                <a:noFill/>
                <a:prstDash val="solid"/>
              </a:ln>
              <a:gradFill>
                <a:gsLst>
                  <a:gs pos="0">
                    <a:srgbClr val="FFFFFF"/>
                  </a:gs>
                  <a:gs pos="100000">
                    <a:srgbClr val="FFFFFF"/>
                  </a:gs>
                </a:gsLst>
                <a:lin ang="5400000" scaled="0"/>
              </a:gradFill>
              <a:effectLst>
                <a:outerShdw blurRad="38100" dist="38100" dir="2700000" algn="tl">
                  <a:srgbClr val="000000">
                    <a:alpha val="43137"/>
                  </a:srgbClr>
                </a:outerShdw>
              </a:effectLst>
              <a:cs typeface="Segoe UI" pitchFamily="34" charset="0"/>
            </a:endParaRPr>
          </a:p>
          <a:p>
            <a:pPr marL="169863" indent="-169863" defTabSz="914287" fontAlgn="base">
              <a:lnSpc>
                <a:spcPct val="90000"/>
              </a:lnSpc>
              <a:spcBef>
                <a:spcPct val="0"/>
              </a:spcBef>
              <a:spcAft>
                <a:spcPct val="0"/>
              </a:spcAft>
              <a:defRPr/>
            </a:pPr>
            <a:r>
              <a:rPr lang="en-US" sz="2000" dirty="0" smtClean="0">
                <a:ln w="12700" cmpd="sng">
                  <a:noFill/>
                  <a:prstDash val="solid"/>
                </a:ln>
                <a:gradFill>
                  <a:gsLst>
                    <a:gs pos="0">
                      <a:srgbClr val="FFFFFF"/>
                    </a:gs>
                    <a:gs pos="100000">
                      <a:srgbClr val="FFFFFF"/>
                    </a:gs>
                  </a:gsLst>
                  <a:lin ang="5400000" scaled="0"/>
                </a:gradFill>
                <a:effectLst>
                  <a:outerShdw blurRad="38100" dist="38100" dir="2700000" algn="tl">
                    <a:srgbClr val="000000">
                      <a:alpha val="43137"/>
                    </a:srgbClr>
                  </a:outerShdw>
                </a:effectLst>
                <a:cs typeface="Segoe UI" pitchFamily="34" charset="0"/>
              </a:rPr>
              <a:t>life</a:t>
            </a:r>
            <a:endParaRPr lang="en-US" sz="2000" dirty="0">
              <a:ln w="12700" cmpd="sng">
                <a:noFill/>
                <a:prstDash val="solid"/>
              </a:ln>
              <a:gradFill>
                <a:gsLst>
                  <a:gs pos="0">
                    <a:srgbClr val="FFFFFF"/>
                  </a:gs>
                  <a:gs pos="100000">
                    <a:srgbClr val="FFFFFF"/>
                  </a:gs>
                </a:gsLst>
                <a:lin ang="5400000" scaled="0"/>
              </a:gradFill>
              <a:effectLst>
                <a:outerShdw blurRad="38100" dist="38100" dir="2700000" algn="tl">
                  <a:srgbClr val="000000">
                    <a:alpha val="43137"/>
                  </a:srgbClr>
                </a:outerShdw>
              </a:effectLst>
              <a:cs typeface="Segoe UI" pitchFamily="34" charset="0"/>
            </a:endParaRPr>
          </a:p>
        </p:txBody>
      </p:sp>
      <p:sp>
        <p:nvSpPr>
          <p:cNvPr id="90" name="&quot;GLASS&quot;; Transparent to White Linear; Reflection; Stroke"/>
          <p:cNvSpPr/>
          <p:nvPr/>
        </p:nvSpPr>
        <p:spPr bwMode="auto">
          <a:xfrm>
            <a:off x="6003373" y="1043441"/>
            <a:ext cx="2976084" cy="5622099"/>
          </a:xfrm>
          <a:prstGeom prst="round1Rect">
            <a:avLst/>
          </a:prstGeom>
          <a:gradFill flip="none" rotWithShape="1">
            <a:gsLst>
              <a:gs pos="2000">
                <a:srgbClr val="000036">
                  <a:alpha val="0"/>
                </a:srgbClr>
              </a:gs>
              <a:gs pos="33000">
                <a:srgbClr val="000000">
                  <a:alpha val="7000"/>
                </a:srgbClr>
              </a:gs>
              <a:gs pos="77000">
                <a:srgbClr val="080808">
                  <a:alpha val="24000"/>
                </a:srgbClr>
              </a:gs>
              <a:gs pos="88000">
                <a:srgbClr val="2E9233">
                  <a:alpha val="40000"/>
                </a:srgbClr>
              </a:gs>
              <a:gs pos="100000">
                <a:srgbClr val="78D41C">
                  <a:alpha val="83000"/>
                </a:srgbClr>
              </a:gs>
            </a:gsLst>
            <a:lin ang="16200000" scaled="1"/>
            <a:tileRect/>
          </a:gradFill>
          <a:ln w="38100" cap="flat" cmpd="sng" algn="ctr">
            <a:gradFill flip="none" rotWithShape="1">
              <a:gsLst>
                <a:gs pos="0">
                  <a:srgbClr val="000066">
                    <a:alpha val="0"/>
                  </a:srgbClr>
                </a:gs>
                <a:gs pos="50000">
                  <a:srgbClr val="37A31D">
                    <a:alpha val="39000"/>
                  </a:srgbClr>
                </a:gs>
                <a:gs pos="100000">
                  <a:srgbClr val="78D41C">
                    <a:alpha val="36000"/>
                  </a:srgbClr>
                </a:gs>
              </a:gsLst>
              <a:lin ang="16200000" scaled="1"/>
              <a:tileRect/>
            </a:gradFill>
            <a:prstDash val="sysDot"/>
            <a:miter lim="800000"/>
            <a:headEnd type="none" w="med" len="med"/>
            <a:tailEnd type="none" w="med" len="med"/>
          </a:ln>
          <a:effectLst>
            <a:outerShdw blurRad="63500" sx="102000" sy="102000" algn="ctr" rotWithShape="0">
              <a:prstClr val="black">
                <a:alpha val="40000"/>
              </a:prstClr>
            </a:outerShdw>
          </a:effectLst>
        </p:spPr>
        <p:txBody>
          <a:bodyPr vert="horz" wrap="square" lIns="182880" tIns="1371600" rIns="41153" bIns="41153" numCol="1" rtlCol="0" anchor="t" anchorCtr="0" compatLnSpc="1">
            <a:prstTxWarp prst="textNoShape">
              <a:avLst/>
            </a:prstTxWarp>
          </a:bodyPr>
          <a:lstStyle/>
          <a:p>
            <a:pPr marL="227178" indent="-227178" defTabSz="914287" fontAlgn="base">
              <a:lnSpc>
                <a:spcPct val="90000"/>
              </a:lnSpc>
              <a:spcBef>
                <a:spcPts val="631"/>
              </a:spcBef>
              <a:spcAft>
                <a:spcPct val="0"/>
              </a:spcAft>
              <a:buSzPct val="70000"/>
              <a:buBlip>
                <a:blip r:embed="rId7"/>
              </a:buBlip>
              <a:defRPr/>
            </a:pPr>
            <a:endParaRPr lang="en-US" altLang="zh-CN" sz="2300" spc="-40" dirty="0">
              <a:solidFill>
                <a:srgbClr val="FFFFFF"/>
              </a:solidFill>
              <a:latin typeface="Segoe UI" pitchFamily="34" charset="0"/>
            </a:endParaRPr>
          </a:p>
        </p:txBody>
      </p:sp>
      <p:sp>
        <p:nvSpPr>
          <p:cNvPr id="91" name="Rectangle 90"/>
          <p:cNvSpPr/>
          <p:nvPr/>
        </p:nvSpPr>
        <p:spPr>
          <a:xfrm>
            <a:off x="5959308" y="1066800"/>
            <a:ext cx="2889746" cy="590931"/>
          </a:xfrm>
          <a:prstGeom prst="rect">
            <a:avLst/>
          </a:prstGeom>
        </p:spPr>
        <p:txBody>
          <a:bodyPr wrap="square" lIns="0" tIns="0" rIns="0" bIns="0" anchor="ctr" anchorCtr="0">
            <a:spAutoFit/>
          </a:bodyPr>
          <a:lstStyle/>
          <a:p>
            <a:pPr algn="ctr" defTabSz="914287">
              <a:lnSpc>
                <a:spcPct val="80000"/>
              </a:lnSpc>
            </a:pPr>
            <a:r>
              <a:rPr lang="en-US" sz="2400" spc="-100" dirty="0" smtClean="0">
                <a:gradFill>
                  <a:gsLst>
                    <a:gs pos="0">
                      <a:srgbClr val="FFFFFF"/>
                    </a:gs>
                    <a:gs pos="100000">
                      <a:srgbClr val="FFFFFF"/>
                    </a:gs>
                  </a:gsLst>
                  <a:lin ang="5400000" scaled="0"/>
                </a:gradFill>
                <a:latin typeface="+mj-lt"/>
              </a:rPr>
              <a:t>Hosted Spreadsheet</a:t>
            </a:r>
          </a:p>
          <a:p>
            <a:pPr algn="ctr" defTabSz="914287">
              <a:lnSpc>
                <a:spcPct val="80000"/>
              </a:lnSpc>
            </a:pPr>
            <a:r>
              <a:rPr lang="en-US" sz="2400" spc="-100" dirty="0" smtClean="0">
                <a:gradFill>
                  <a:gsLst>
                    <a:gs pos="0">
                      <a:srgbClr val="FFFFFF"/>
                    </a:gs>
                    <a:gs pos="100000">
                      <a:srgbClr val="FFFFFF"/>
                    </a:gs>
                  </a:gsLst>
                  <a:lin ang="5400000" scaled="0"/>
                </a:gradFill>
                <a:latin typeface="+mj-lt"/>
              </a:rPr>
              <a:t>and Programmability</a:t>
            </a:r>
            <a:endParaRPr lang="en-US" sz="1000" spc="-100" dirty="0">
              <a:gradFill>
                <a:gsLst>
                  <a:gs pos="0">
                    <a:srgbClr val="FFFFFF"/>
                  </a:gs>
                  <a:gs pos="100000">
                    <a:srgbClr val="FFFFFF"/>
                  </a:gs>
                </a:gsLst>
                <a:lin ang="5400000" scaled="0"/>
              </a:gradFill>
              <a:latin typeface="+mj-lt"/>
            </a:endParaRPr>
          </a:p>
        </p:txBody>
      </p:sp>
      <p:sp>
        <p:nvSpPr>
          <p:cNvPr id="102" name="Rectangle 101"/>
          <p:cNvSpPr/>
          <p:nvPr/>
        </p:nvSpPr>
        <p:spPr>
          <a:xfrm>
            <a:off x="3200400" y="1981200"/>
            <a:ext cx="2743200" cy="276999"/>
          </a:xfrm>
          <a:prstGeom prst="rect">
            <a:avLst/>
          </a:prstGeom>
          <a:noFill/>
        </p:spPr>
        <p:txBody>
          <a:bodyPr wrap="square" lIns="0" tIns="0" rIns="0" bIns="0">
            <a:spAutoFit/>
            <a:scene3d>
              <a:camera prst="orthographicFront"/>
              <a:lightRig rig="threePt" dir="t"/>
            </a:scene3d>
            <a:sp3d/>
          </a:bodyPr>
          <a:lstStyle/>
          <a:p>
            <a:pPr defTabSz="914287" fontAlgn="base">
              <a:lnSpc>
                <a:spcPct val="90000"/>
              </a:lnSpc>
              <a:spcBef>
                <a:spcPct val="0"/>
              </a:spcBef>
              <a:spcAft>
                <a:spcPct val="0"/>
              </a:spcAft>
              <a:defRPr/>
            </a:pPr>
            <a:r>
              <a:rPr lang="en-US" sz="2000" dirty="0" smtClean="0">
                <a:ln w="12700" cmpd="sng">
                  <a:noFill/>
                  <a:prstDash val="solid"/>
                </a:ln>
                <a:gradFill>
                  <a:gsLst>
                    <a:gs pos="0">
                      <a:srgbClr val="FFFFFF"/>
                    </a:gs>
                    <a:gs pos="100000">
                      <a:srgbClr val="FFFFFF"/>
                    </a:gs>
                  </a:gsLst>
                  <a:lin ang="5400000" scaled="0"/>
                </a:gradFill>
                <a:effectLst>
                  <a:outerShdw blurRad="38100" dist="38100" dir="2700000" algn="tl">
                    <a:srgbClr val="000000">
                      <a:alpha val="43137"/>
                    </a:srgbClr>
                  </a:outerShdw>
                </a:effectLst>
                <a:cs typeface="Segoe UI" pitchFamily="34" charset="0"/>
              </a:rPr>
              <a:t>Slice</a:t>
            </a:r>
            <a:endParaRPr lang="en-US" sz="2000" dirty="0">
              <a:ln w="12700" cmpd="sng">
                <a:noFill/>
                <a:prstDash val="solid"/>
              </a:ln>
              <a:gradFill>
                <a:gsLst>
                  <a:gs pos="0">
                    <a:srgbClr val="FFFFFF"/>
                  </a:gs>
                  <a:gs pos="100000">
                    <a:srgbClr val="FFFFFF"/>
                  </a:gs>
                </a:gsLst>
                <a:lin ang="5400000" scaled="0"/>
              </a:gradFill>
              <a:effectLst>
                <a:outerShdw blurRad="38100" dist="38100" dir="2700000" algn="tl">
                  <a:srgbClr val="000000">
                    <a:alpha val="43137"/>
                  </a:srgbClr>
                </a:outerShdw>
              </a:effectLst>
              <a:cs typeface="Segoe UI" pitchFamily="34" charset="0"/>
            </a:endParaRPr>
          </a:p>
        </p:txBody>
      </p:sp>
      <p:sp>
        <p:nvSpPr>
          <p:cNvPr id="103" name="Rectangle 102"/>
          <p:cNvSpPr/>
          <p:nvPr/>
        </p:nvSpPr>
        <p:spPr>
          <a:xfrm>
            <a:off x="3105998" y="3577491"/>
            <a:ext cx="1446952" cy="553998"/>
          </a:xfrm>
          <a:prstGeom prst="rect">
            <a:avLst/>
          </a:prstGeom>
          <a:noFill/>
        </p:spPr>
        <p:txBody>
          <a:bodyPr wrap="square" lIns="0" tIns="0" rIns="0" bIns="0">
            <a:spAutoFit/>
            <a:scene3d>
              <a:camera prst="orthographicFront"/>
              <a:lightRig rig="threePt" dir="t"/>
            </a:scene3d>
            <a:sp3d/>
          </a:bodyPr>
          <a:lstStyle/>
          <a:p>
            <a:pPr defTabSz="914287" fontAlgn="base">
              <a:lnSpc>
                <a:spcPct val="90000"/>
              </a:lnSpc>
              <a:spcBef>
                <a:spcPct val="0"/>
              </a:spcBef>
              <a:spcAft>
                <a:spcPct val="0"/>
              </a:spcAft>
              <a:defRPr/>
            </a:pPr>
            <a:r>
              <a:rPr lang="en-US" sz="2000" dirty="0" smtClean="0">
                <a:ln w="12700" cmpd="sng">
                  <a:noFill/>
                  <a:prstDash val="solid"/>
                </a:ln>
                <a:gradFill>
                  <a:gsLst>
                    <a:gs pos="0">
                      <a:srgbClr val="FFFFFF"/>
                    </a:gs>
                    <a:gs pos="100000">
                      <a:srgbClr val="FFFFFF"/>
                    </a:gs>
                  </a:gsLst>
                  <a:lin ang="5400000" scaled="0"/>
                </a:gradFill>
                <a:effectLst>
                  <a:outerShdw blurRad="38100" dist="38100" dir="2700000" algn="tl">
                    <a:srgbClr val="000000">
                      <a:alpha val="43137"/>
                    </a:srgbClr>
                  </a:outerShdw>
                </a:effectLst>
                <a:cs typeface="Segoe UI" pitchFamily="34" charset="0"/>
              </a:rPr>
              <a:t>Recognize Trends</a:t>
            </a:r>
            <a:endParaRPr lang="en-US" sz="2000" dirty="0">
              <a:ln w="12700" cmpd="sng">
                <a:noFill/>
                <a:prstDash val="solid"/>
              </a:ln>
              <a:gradFill>
                <a:gsLst>
                  <a:gs pos="0">
                    <a:srgbClr val="FFFFFF"/>
                  </a:gs>
                  <a:gs pos="100000">
                    <a:srgbClr val="FFFFFF"/>
                  </a:gs>
                </a:gsLst>
                <a:lin ang="5400000" scaled="0"/>
              </a:gradFill>
              <a:effectLst>
                <a:outerShdw blurRad="38100" dist="38100" dir="2700000" algn="tl">
                  <a:srgbClr val="000000">
                    <a:alpha val="43137"/>
                  </a:srgbClr>
                </a:outerShdw>
              </a:effectLst>
              <a:cs typeface="Segoe UI" pitchFamily="34" charset="0"/>
            </a:endParaRPr>
          </a:p>
        </p:txBody>
      </p:sp>
      <p:sp>
        <p:nvSpPr>
          <p:cNvPr id="106" name="Rectangle 105"/>
          <p:cNvSpPr/>
          <p:nvPr/>
        </p:nvSpPr>
        <p:spPr>
          <a:xfrm>
            <a:off x="4531341" y="5522997"/>
            <a:ext cx="1368390" cy="553998"/>
          </a:xfrm>
          <a:prstGeom prst="rect">
            <a:avLst/>
          </a:prstGeom>
          <a:noFill/>
        </p:spPr>
        <p:txBody>
          <a:bodyPr wrap="square" lIns="0" tIns="0" rIns="0" bIns="0">
            <a:spAutoFit/>
            <a:scene3d>
              <a:camera prst="orthographicFront"/>
              <a:lightRig rig="threePt" dir="t"/>
            </a:scene3d>
            <a:sp3d/>
          </a:bodyPr>
          <a:lstStyle/>
          <a:p>
            <a:pPr defTabSz="914287" fontAlgn="base">
              <a:lnSpc>
                <a:spcPct val="90000"/>
              </a:lnSpc>
              <a:spcBef>
                <a:spcPct val="0"/>
              </a:spcBef>
              <a:spcAft>
                <a:spcPct val="0"/>
              </a:spcAft>
              <a:defRPr/>
            </a:pPr>
            <a:r>
              <a:rPr lang="en-US" sz="2000" dirty="0" smtClean="0">
                <a:ln w="12700" cmpd="sng">
                  <a:noFill/>
                  <a:prstDash val="solid"/>
                </a:ln>
                <a:gradFill>
                  <a:gsLst>
                    <a:gs pos="0">
                      <a:srgbClr val="FFFFFF"/>
                    </a:gs>
                    <a:gs pos="100000">
                      <a:srgbClr val="FFFFFF"/>
                    </a:gs>
                  </a:gsLst>
                  <a:lin ang="5400000" scaled="0"/>
                </a:gradFill>
                <a:effectLst>
                  <a:outerShdw blurRad="38100" dist="38100" dir="2700000" algn="tl">
                    <a:srgbClr val="000000">
                      <a:alpha val="43137"/>
                    </a:srgbClr>
                  </a:outerShdw>
                </a:effectLst>
                <a:cs typeface="Segoe UI" pitchFamily="34" charset="0"/>
              </a:rPr>
              <a:t>Enable Self-Service</a:t>
            </a:r>
            <a:endParaRPr lang="en-US" sz="2000" dirty="0">
              <a:ln w="12700" cmpd="sng">
                <a:noFill/>
                <a:prstDash val="solid"/>
              </a:ln>
              <a:gradFill>
                <a:gsLst>
                  <a:gs pos="0">
                    <a:srgbClr val="FFFFFF"/>
                  </a:gs>
                  <a:gs pos="100000">
                    <a:srgbClr val="FFFFFF"/>
                  </a:gs>
                </a:gsLst>
                <a:lin ang="5400000" scaled="0"/>
              </a:gradFill>
              <a:effectLst>
                <a:outerShdw blurRad="38100" dist="38100" dir="2700000" algn="tl">
                  <a:srgbClr val="000000">
                    <a:alpha val="43137"/>
                  </a:srgbClr>
                </a:outerShdw>
              </a:effectLst>
              <a:cs typeface="Segoe UI" pitchFamily="34" charset="0"/>
            </a:endParaRPr>
          </a:p>
        </p:txBody>
      </p:sp>
      <p:pic>
        <p:nvPicPr>
          <p:cNvPr id="1026" name="Picture 2"/>
          <p:cNvPicPr>
            <a:picLocks noChangeAspect="1" noChangeArrowheads="1"/>
          </p:cNvPicPr>
          <p:nvPr/>
        </p:nvPicPr>
        <p:blipFill>
          <a:blip r:embed="rId8">
            <a:extLst>
              <a:ext uri="{28A0092B-C50C-407E-A947-70E740481C1C}">
                <a14:useLocalDpi xmlns="" xmlns:a14="http://schemas.microsoft.com/office/drawing/2010/main" val="0"/>
              </a:ext>
            </a:extLst>
          </a:blip>
          <a:srcRect/>
          <a:stretch>
            <a:fillRect/>
          </a:stretch>
        </p:blipFill>
        <p:spPr bwMode="auto">
          <a:xfrm>
            <a:off x="3200400" y="2362201"/>
            <a:ext cx="2514599" cy="4064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p:spPr>
      </p:pic>
      <p:pic>
        <p:nvPicPr>
          <p:cNvPr id="1029" name="Picture 5"/>
          <p:cNvPicPr>
            <a:picLocks noChangeAspect="1" noChangeArrowheads="1"/>
          </p:cNvPicPr>
          <p:nvPr/>
        </p:nvPicPr>
        <p:blipFill>
          <a:blip r:embed="rId9">
            <a:extLst>
              <a:ext uri="{28A0092B-C50C-407E-A947-70E740481C1C}">
                <a14:useLocalDpi xmlns="" xmlns:a14="http://schemas.microsoft.com/office/drawing/2010/main" val="0"/>
              </a:ext>
            </a:extLst>
          </a:blip>
          <a:srcRect/>
          <a:stretch>
            <a:fillRect/>
          </a:stretch>
        </p:blipFill>
        <p:spPr bwMode="auto">
          <a:xfrm>
            <a:off x="4724400" y="3427755"/>
            <a:ext cx="1110387" cy="643893"/>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perspectiveHeroicExtremeLeftFacing"/>
            <a:lightRig rig="threePt" dir="t"/>
          </a:scene3d>
          <a:extLst/>
        </p:spPr>
      </p:pic>
      <p:pic>
        <p:nvPicPr>
          <p:cNvPr id="110" name="Picture 109"/>
          <p:cNvPicPr/>
          <p:nvPr/>
        </p:nvPicPr>
        <p:blipFill>
          <a:blip r:embed="rId10">
            <a:extLst>
              <a:ext uri="{28A0092B-C50C-407E-A947-70E740481C1C}">
                <a14:useLocalDpi xmlns="" xmlns:a14="http://schemas.microsoft.com/office/drawing/2010/main" val="0"/>
              </a:ext>
            </a:extLst>
          </a:blip>
          <a:srcRect/>
          <a:stretch>
            <a:fillRect/>
          </a:stretch>
        </p:blipFill>
        <p:spPr bwMode="auto">
          <a:xfrm>
            <a:off x="3067474" y="4833225"/>
            <a:ext cx="1600200" cy="1338262"/>
          </a:xfrm>
          <a:prstGeom prst="rect">
            <a:avLst/>
          </a:prstGeom>
          <a:ln>
            <a:noFill/>
          </a:ln>
          <a:effectLst>
            <a:reflection blurRad="12700" stA="30000" endPos="30000" dist="5000" dir="5400000" sy="-100000" algn="bl" rotWithShape="0"/>
          </a:effectLst>
          <a:scene3d>
            <a:camera prst="perspectiveHeroicExtremeRightFacing"/>
            <a:lightRig rig="threePt" dir="t">
              <a:rot lat="0" lon="0" rev="2700000"/>
            </a:lightRig>
          </a:scene3d>
          <a:sp3d>
            <a:bevelT w="63500" h="50800"/>
          </a:sp3d>
          <a:extLst/>
        </p:spPr>
      </p:pic>
      <p:sp>
        <p:nvSpPr>
          <p:cNvPr id="111" name="Rectangle 110"/>
          <p:cNvSpPr/>
          <p:nvPr/>
        </p:nvSpPr>
        <p:spPr>
          <a:xfrm>
            <a:off x="7663514" y="2512692"/>
            <a:ext cx="1321357" cy="572055"/>
          </a:xfrm>
          <a:prstGeom prst="rect">
            <a:avLst/>
          </a:prstGeom>
          <a:noFill/>
        </p:spPr>
        <p:txBody>
          <a:bodyPr wrap="square" lIns="0" tIns="0" rIns="0" bIns="0">
            <a:spAutoFit/>
            <a:scene3d>
              <a:camera prst="orthographicFront"/>
              <a:lightRig rig="threePt" dir="t"/>
            </a:scene3d>
            <a:sp3d/>
          </a:bodyPr>
          <a:lstStyle/>
          <a:p>
            <a:pPr defTabSz="914287" fontAlgn="base">
              <a:lnSpc>
                <a:spcPct val="90000"/>
              </a:lnSpc>
              <a:spcBef>
                <a:spcPct val="0"/>
              </a:spcBef>
              <a:spcAft>
                <a:spcPct val="0"/>
              </a:spcAft>
              <a:defRPr/>
            </a:pPr>
            <a:r>
              <a:rPr lang="en-US" sz="2000" dirty="0" smtClean="0">
                <a:ln w="12700" cmpd="sng">
                  <a:noFill/>
                  <a:prstDash val="solid"/>
                </a:ln>
                <a:gradFill>
                  <a:gsLst>
                    <a:gs pos="0">
                      <a:srgbClr val="FFFFFF"/>
                    </a:gs>
                    <a:gs pos="100000">
                      <a:srgbClr val="FFFFFF"/>
                    </a:gs>
                  </a:gsLst>
                  <a:lin ang="5400000" scaled="0"/>
                </a:gradFill>
                <a:effectLst>
                  <a:outerShdw blurRad="38100" dist="38100" dir="2700000" algn="tl">
                    <a:srgbClr val="000000">
                      <a:alpha val="43137"/>
                    </a:srgbClr>
                  </a:outerShdw>
                </a:effectLst>
                <a:cs typeface="Segoe UI" pitchFamily="34" charset="0"/>
              </a:rPr>
              <a:t>Excel Web App</a:t>
            </a:r>
            <a:endParaRPr lang="en-US" sz="2000" dirty="0">
              <a:ln w="12700" cmpd="sng">
                <a:noFill/>
                <a:prstDash val="solid"/>
              </a:ln>
              <a:gradFill>
                <a:gsLst>
                  <a:gs pos="0">
                    <a:srgbClr val="FFFFFF"/>
                  </a:gs>
                  <a:gs pos="100000">
                    <a:srgbClr val="FFFFFF"/>
                  </a:gs>
                </a:gsLst>
                <a:lin ang="5400000" scaled="0"/>
              </a:gradFill>
              <a:effectLst>
                <a:outerShdw blurRad="38100" dist="38100" dir="2700000" algn="tl">
                  <a:srgbClr val="000000">
                    <a:alpha val="43137"/>
                  </a:srgbClr>
                </a:outerShdw>
              </a:effectLst>
              <a:cs typeface="Segoe UI" pitchFamily="34" charset="0"/>
            </a:endParaRPr>
          </a:p>
        </p:txBody>
      </p:sp>
      <p:sp>
        <p:nvSpPr>
          <p:cNvPr id="112" name="Rectangle 111"/>
          <p:cNvSpPr/>
          <p:nvPr/>
        </p:nvSpPr>
        <p:spPr>
          <a:xfrm>
            <a:off x="6220238" y="4350603"/>
            <a:ext cx="1219200" cy="830997"/>
          </a:xfrm>
          <a:prstGeom prst="rect">
            <a:avLst/>
          </a:prstGeom>
          <a:noFill/>
        </p:spPr>
        <p:txBody>
          <a:bodyPr wrap="square" lIns="0" tIns="0" rIns="0" bIns="0">
            <a:spAutoFit/>
            <a:scene3d>
              <a:camera prst="orthographicFront"/>
              <a:lightRig rig="threePt" dir="t"/>
            </a:scene3d>
            <a:sp3d/>
          </a:bodyPr>
          <a:lstStyle/>
          <a:p>
            <a:pPr defTabSz="914287" fontAlgn="base">
              <a:lnSpc>
                <a:spcPct val="90000"/>
              </a:lnSpc>
              <a:spcBef>
                <a:spcPct val="0"/>
              </a:spcBef>
              <a:spcAft>
                <a:spcPct val="0"/>
              </a:spcAft>
              <a:defRPr/>
            </a:pPr>
            <a:r>
              <a:rPr lang="en-US" sz="2000" dirty="0" smtClean="0">
                <a:ln w="12700" cmpd="sng">
                  <a:noFill/>
                  <a:prstDash val="solid"/>
                </a:ln>
                <a:gradFill>
                  <a:gsLst>
                    <a:gs pos="0">
                      <a:srgbClr val="FFFFFF"/>
                    </a:gs>
                    <a:gs pos="100000">
                      <a:srgbClr val="FFFFFF"/>
                    </a:gs>
                  </a:gsLst>
                  <a:lin ang="5400000" scaled="0"/>
                </a:gradFill>
                <a:effectLst>
                  <a:outerShdw blurRad="38100" dist="38100" dir="2700000" algn="tl">
                    <a:srgbClr val="000000">
                      <a:alpha val="43137"/>
                    </a:srgbClr>
                  </a:outerShdw>
                </a:effectLst>
                <a:cs typeface="Segoe UI" pitchFamily="34" charset="0"/>
              </a:rPr>
              <a:t>Extensible Platform </a:t>
            </a:r>
          </a:p>
          <a:p>
            <a:pPr defTabSz="914287" fontAlgn="base">
              <a:lnSpc>
                <a:spcPct val="90000"/>
              </a:lnSpc>
              <a:spcBef>
                <a:spcPct val="0"/>
              </a:spcBef>
              <a:spcAft>
                <a:spcPct val="0"/>
              </a:spcAft>
              <a:defRPr/>
            </a:pPr>
            <a:endParaRPr lang="en-US" sz="2000" dirty="0">
              <a:ln w="12700" cmpd="sng">
                <a:noFill/>
                <a:prstDash val="solid"/>
              </a:ln>
              <a:gradFill>
                <a:gsLst>
                  <a:gs pos="0">
                    <a:srgbClr val="FFFFFF"/>
                  </a:gs>
                  <a:gs pos="100000">
                    <a:srgbClr val="FFFFFF"/>
                  </a:gs>
                </a:gsLst>
                <a:lin ang="5400000" scaled="0"/>
              </a:gradFill>
              <a:effectLst>
                <a:outerShdw blurRad="38100" dist="38100" dir="2700000" algn="tl">
                  <a:srgbClr val="000000">
                    <a:alpha val="43137"/>
                  </a:srgbClr>
                </a:outerShdw>
              </a:effectLst>
              <a:cs typeface="Segoe UI" pitchFamily="34" charset="0"/>
            </a:endParaRPr>
          </a:p>
        </p:txBody>
      </p:sp>
      <p:pic>
        <p:nvPicPr>
          <p:cNvPr id="3" name="Picture 2" descr="\\eventsql\dvd\Online_ART\DVD_ART36\Artwork_Imagery\Icons - Illustrations\_ WINDOWS LIVE ICONS\windows live skydrive icon.png"/>
          <p:cNvPicPr>
            <a:picLocks noChangeAspect="1" noChangeArrowheads="1"/>
          </p:cNvPicPr>
          <p:nvPr/>
        </p:nvPicPr>
        <p:blipFill>
          <a:blip r:embed="rId11">
            <a:extLst>
              <a:ext uri="{28A0092B-C50C-407E-A947-70E740481C1C}">
                <a14:useLocalDpi xmlns="" xmlns:a14="http://schemas.microsoft.com/office/drawing/2010/main" val="0"/>
              </a:ext>
            </a:extLst>
          </a:blip>
          <a:srcRect/>
          <a:stretch>
            <a:fillRect/>
          </a:stretch>
        </p:blipFill>
        <p:spPr bwMode="auto">
          <a:xfrm>
            <a:off x="7848600" y="4350603"/>
            <a:ext cx="787276" cy="615565"/>
          </a:xfrm>
          <a:prstGeom prst="rect">
            <a:avLst/>
          </a:prstGeom>
          <a:extLst/>
        </p:spPr>
      </p:pic>
      <p:pic>
        <p:nvPicPr>
          <p:cNvPr id="7" name="Picture 2"/>
          <p:cNvPicPr>
            <a:picLocks noChangeAspect="1" noChangeArrowheads="1"/>
          </p:cNvPicPr>
          <p:nvPr/>
        </p:nvPicPr>
        <p:blipFill>
          <a:blip r:embed="rId12">
            <a:extLst>
              <a:ext uri="{28A0092B-C50C-407E-A947-70E740481C1C}">
                <a14:useLocalDpi xmlns="" xmlns:a14="http://schemas.microsoft.com/office/drawing/2010/main" val="0"/>
              </a:ext>
            </a:extLst>
          </a:blip>
          <a:srcRect/>
          <a:stretch>
            <a:fillRect/>
          </a:stretch>
        </p:blipFill>
        <p:spPr bwMode="auto">
          <a:xfrm>
            <a:off x="4480088" y="4071649"/>
            <a:ext cx="1066800" cy="759985"/>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perspectiveHeroicExtremeLeftFacing"/>
            <a:lightRig rig="threePt" dir="t"/>
          </a:scene3d>
          <a:extLst/>
        </p:spPr>
      </p:pic>
      <p:pic>
        <p:nvPicPr>
          <p:cNvPr id="8" name="Picture 3" descr="\\eventsql\dvd\Online_ART\DVD_ART36\Logos\SharePoint Server 2010\SharePoint Server 2010 logo v.png"/>
          <p:cNvPicPr>
            <a:picLocks noChangeAspect="1" noChangeArrowheads="1"/>
          </p:cNvPicPr>
          <p:nvPr/>
        </p:nvPicPr>
        <p:blipFill>
          <a:blip r:embed="rId13">
            <a:extLst>
              <a:ext uri="{28A0092B-C50C-407E-A947-70E740481C1C}">
                <a14:useLocalDpi xmlns="" xmlns:a14="http://schemas.microsoft.com/office/drawing/2010/main" val="0"/>
              </a:ext>
            </a:extLst>
          </a:blip>
          <a:srcRect/>
          <a:stretch>
            <a:fillRect/>
          </a:stretch>
        </p:blipFill>
        <p:spPr bwMode="auto">
          <a:xfrm>
            <a:off x="6175928" y="5105400"/>
            <a:ext cx="2587072" cy="1066800"/>
          </a:xfrm>
          <a:prstGeom prst="rect">
            <a:avLst/>
          </a:prstGeom>
          <a:noFill/>
          <a:extLst/>
        </p:spPr>
      </p:pic>
      <p:cxnSp>
        <p:nvCxnSpPr>
          <p:cNvPr id="5" name="Straight Connector 4"/>
          <p:cNvCxnSpPr/>
          <p:nvPr/>
        </p:nvCxnSpPr>
        <p:spPr>
          <a:xfrm>
            <a:off x="195989" y="1719145"/>
            <a:ext cx="2699611"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51" name="Straight Connector 50"/>
          <p:cNvCxnSpPr/>
          <p:nvPr/>
        </p:nvCxnSpPr>
        <p:spPr>
          <a:xfrm>
            <a:off x="3105998" y="1720947"/>
            <a:ext cx="2699611"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52" name="Straight Connector 51"/>
          <p:cNvCxnSpPr/>
          <p:nvPr/>
        </p:nvCxnSpPr>
        <p:spPr>
          <a:xfrm>
            <a:off x="6172200" y="1720048"/>
            <a:ext cx="2676854" cy="899"/>
          </a:xfrm>
          <a:prstGeom prst="line">
            <a:avLst/>
          </a:prstGeom>
        </p:spPr>
        <p:style>
          <a:lnRef idx="2">
            <a:schemeClr val="accent1"/>
          </a:lnRef>
          <a:fillRef idx="0">
            <a:schemeClr val="accent1"/>
          </a:fillRef>
          <a:effectRef idx="1">
            <a:schemeClr val="accent1"/>
          </a:effectRef>
          <a:fontRef idx="minor">
            <a:schemeClr val="tx1"/>
          </a:fontRef>
        </p:style>
      </p:cxnSp>
      <p:pic>
        <p:nvPicPr>
          <p:cNvPr id="17" name="Picture 2"/>
          <p:cNvPicPr>
            <a:picLocks noChangeAspect="1" noChangeArrowheads="1"/>
          </p:cNvPicPr>
          <p:nvPr/>
        </p:nvPicPr>
        <p:blipFill>
          <a:blip r:embed="rId14">
            <a:extLst>
              <a:ext uri="{28A0092B-C50C-407E-A947-70E740481C1C}">
                <a14:useLocalDpi xmlns="" xmlns:a14="http://schemas.microsoft.com/office/drawing/2010/main" val="0"/>
              </a:ext>
            </a:extLst>
          </a:blip>
          <a:srcRect/>
          <a:stretch>
            <a:fillRect/>
          </a:stretch>
        </p:blipFill>
        <p:spPr bwMode="auto">
          <a:xfrm>
            <a:off x="6172199" y="2420425"/>
            <a:ext cx="1448031" cy="1157066"/>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a:extLst/>
        </p:spPr>
      </p:pic>
    </p:spTree>
    <p:extLst>
      <p:ext uri="{BB962C8B-B14F-4D97-AF65-F5344CB8AC3E}">
        <p14:creationId xmlns="" xmlns:p14="http://schemas.microsoft.com/office/powerpoint/2007/7/12/main" val="4126179810"/>
      </p:ext>
    </p:extLst>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Top 10 Features …</a:t>
            </a:r>
            <a:endParaRPr lang="en-US" dirty="0"/>
          </a:p>
        </p:txBody>
      </p:sp>
      <p:sp>
        <p:nvSpPr>
          <p:cNvPr id="5" name="Content Placeholder 4"/>
          <p:cNvSpPr>
            <a:spLocks noGrp="1"/>
          </p:cNvSpPr>
          <p:nvPr>
            <p:ph sz="half" idx="1"/>
          </p:nvPr>
        </p:nvSpPr>
        <p:spPr>
          <a:xfrm>
            <a:off x="381000" y="2133600"/>
            <a:ext cx="4114800" cy="2283702"/>
          </a:xfrm>
        </p:spPr>
        <p:txBody>
          <a:bodyPr/>
          <a:lstStyle/>
          <a:p>
            <a:r>
              <a:rPr lang="en-US" dirty="0" smtClean="0"/>
              <a:t>Conditional </a:t>
            </a:r>
            <a:r>
              <a:rPr lang="en-US" dirty="0"/>
              <a:t>Formatting</a:t>
            </a:r>
          </a:p>
          <a:p>
            <a:r>
              <a:rPr lang="en-US" dirty="0" err="1"/>
              <a:t>Sparklines</a:t>
            </a:r>
            <a:endParaRPr lang="en-US" dirty="0"/>
          </a:p>
          <a:p>
            <a:r>
              <a:rPr lang="en-US" dirty="0"/>
              <a:t>Slicers</a:t>
            </a:r>
          </a:p>
          <a:p>
            <a:r>
              <a:rPr lang="en-US" dirty="0"/>
              <a:t>Search Filters</a:t>
            </a:r>
          </a:p>
          <a:p>
            <a:r>
              <a:rPr lang="en-US" dirty="0"/>
              <a:t>Named </a:t>
            </a:r>
            <a:r>
              <a:rPr lang="en-US" dirty="0" smtClean="0"/>
              <a:t>Sets</a:t>
            </a:r>
            <a:endParaRPr lang="en-US" dirty="0"/>
          </a:p>
        </p:txBody>
      </p:sp>
      <p:sp>
        <p:nvSpPr>
          <p:cNvPr id="6" name="Content Placeholder 5"/>
          <p:cNvSpPr>
            <a:spLocks noGrp="1"/>
          </p:cNvSpPr>
          <p:nvPr>
            <p:ph sz="half" idx="2"/>
          </p:nvPr>
        </p:nvSpPr>
        <p:spPr>
          <a:xfrm>
            <a:off x="4953000" y="2133600"/>
            <a:ext cx="4114800" cy="2283702"/>
          </a:xfrm>
        </p:spPr>
        <p:txBody>
          <a:bodyPr/>
          <a:lstStyle/>
          <a:p>
            <a:r>
              <a:rPr lang="en-US" dirty="0" smtClean="0"/>
              <a:t>More </a:t>
            </a:r>
            <a:r>
              <a:rPr lang="en-US" dirty="0"/>
              <a:t>workbooks</a:t>
            </a:r>
          </a:p>
          <a:p>
            <a:r>
              <a:rPr lang="en-US" dirty="0"/>
              <a:t>Client Fidelity</a:t>
            </a:r>
          </a:p>
          <a:p>
            <a:r>
              <a:rPr lang="en-US" dirty="0"/>
              <a:t>Edit</a:t>
            </a:r>
          </a:p>
          <a:p>
            <a:r>
              <a:rPr lang="en-US" dirty="0"/>
              <a:t>Collaboration</a:t>
            </a:r>
          </a:p>
          <a:p>
            <a:r>
              <a:rPr lang="en-US" dirty="0" smtClean="0"/>
              <a:t>REST</a:t>
            </a:r>
            <a:endParaRPr lang="en-US" dirty="0"/>
          </a:p>
        </p:txBody>
      </p:sp>
      <p:sp>
        <p:nvSpPr>
          <p:cNvPr id="8" name="TextBox 7"/>
          <p:cNvSpPr txBox="1"/>
          <p:nvPr/>
        </p:nvSpPr>
        <p:spPr>
          <a:xfrm>
            <a:off x="228600" y="1429596"/>
            <a:ext cx="3429000" cy="615553"/>
          </a:xfrm>
          <a:prstGeom prst="rect">
            <a:avLst/>
          </a:prstGeom>
          <a:noFill/>
        </p:spPr>
        <p:txBody>
          <a:bodyPr wrap="square" lIns="0" tIns="0" rIns="0" bIns="0" rtlCol="0">
            <a:spAutoFit/>
          </a:bodyPr>
          <a:lstStyle/>
          <a:p>
            <a:pPr algn="ctr"/>
            <a:r>
              <a:rPr lang="en-US" sz="4000" b="1" dirty="0" smtClean="0">
                <a:gradFill>
                  <a:gsLst>
                    <a:gs pos="0">
                      <a:schemeClr val="tx1"/>
                    </a:gs>
                    <a:gs pos="86000">
                      <a:schemeClr val="tx1"/>
                    </a:gs>
                  </a:gsLst>
                  <a:lin ang="5400000" scaled="0"/>
                </a:gradFill>
              </a:rPr>
              <a:t>Excel </a:t>
            </a:r>
          </a:p>
        </p:txBody>
      </p:sp>
      <p:sp>
        <p:nvSpPr>
          <p:cNvPr id="9" name="TextBox 8"/>
          <p:cNvSpPr txBox="1"/>
          <p:nvPr/>
        </p:nvSpPr>
        <p:spPr>
          <a:xfrm>
            <a:off x="4648200" y="1455940"/>
            <a:ext cx="4267200" cy="615553"/>
          </a:xfrm>
          <a:prstGeom prst="rect">
            <a:avLst/>
          </a:prstGeom>
          <a:noFill/>
        </p:spPr>
        <p:txBody>
          <a:bodyPr wrap="square" lIns="0" tIns="0" rIns="0" bIns="0" rtlCol="0">
            <a:spAutoFit/>
          </a:bodyPr>
          <a:lstStyle/>
          <a:p>
            <a:pPr algn="ctr"/>
            <a:r>
              <a:rPr lang="en-US" sz="4000" b="1" dirty="0" smtClean="0">
                <a:gradFill>
                  <a:gsLst>
                    <a:gs pos="0">
                      <a:schemeClr val="tx1"/>
                    </a:gs>
                    <a:gs pos="86000">
                      <a:schemeClr val="tx1"/>
                    </a:gs>
                  </a:gsLst>
                  <a:lin ang="5400000" scaled="0"/>
                </a:gradFill>
              </a:rPr>
              <a:t>Excel Services </a:t>
            </a:r>
          </a:p>
        </p:txBody>
      </p:sp>
      <p:sp>
        <p:nvSpPr>
          <p:cNvPr id="10" name="TextBox 9"/>
          <p:cNvSpPr txBox="1"/>
          <p:nvPr/>
        </p:nvSpPr>
        <p:spPr>
          <a:xfrm>
            <a:off x="762000" y="5792213"/>
            <a:ext cx="7315200" cy="443198"/>
          </a:xfrm>
          <a:prstGeom prst="rect">
            <a:avLst/>
          </a:prstGeom>
          <a:noFill/>
        </p:spPr>
        <p:txBody>
          <a:bodyPr wrap="square" lIns="0" tIns="0" rIns="0" bIns="0" rtlCol="0">
            <a:spAutoFit/>
          </a:bodyPr>
          <a:lstStyle/>
          <a:p>
            <a:pPr marL="457200" indent="-457200">
              <a:lnSpc>
                <a:spcPct val="90000"/>
              </a:lnSpc>
              <a:spcBef>
                <a:spcPct val="20000"/>
              </a:spcBef>
              <a:buFont typeface="Arial" pitchFamily="34" charset="0"/>
              <a:buChar char="•"/>
            </a:pPr>
            <a:r>
              <a:rPr lang="en-US" sz="3200" dirty="0" err="1">
                <a:gradFill>
                  <a:gsLst>
                    <a:gs pos="0">
                      <a:schemeClr val="tx1"/>
                    </a:gs>
                    <a:gs pos="86000">
                      <a:schemeClr val="tx1"/>
                    </a:gs>
                  </a:gsLst>
                  <a:lin ang="5400000" scaled="0"/>
                </a:gradFill>
              </a:rPr>
              <a:t>PowerPivot</a:t>
            </a:r>
            <a:r>
              <a:rPr lang="en-US" sz="3200" dirty="0">
                <a:gradFill>
                  <a:gsLst>
                    <a:gs pos="0">
                      <a:schemeClr val="tx1"/>
                    </a:gs>
                    <a:gs pos="86000">
                      <a:schemeClr val="tx1"/>
                    </a:gs>
                  </a:gsLst>
                  <a:lin ang="5400000" scaled="0"/>
                </a:gradFill>
              </a:rPr>
              <a:t> for Excel and SharePoint</a:t>
            </a:r>
          </a:p>
        </p:txBody>
      </p:sp>
      <p:sp>
        <p:nvSpPr>
          <p:cNvPr id="13" name="Content Placeholder 4"/>
          <p:cNvSpPr txBox="1">
            <a:spLocks/>
          </p:cNvSpPr>
          <p:nvPr/>
        </p:nvSpPr>
        <p:spPr>
          <a:xfrm>
            <a:off x="381000" y="4472226"/>
            <a:ext cx="4114800" cy="861774"/>
          </a:xfrm>
          <a:prstGeom prst="rect">
            <a:avLst/>
          </a:prstGeom>
        </p:spPr>
        <p:txBody>
          <a:bodyPr vert="horz" wrap="square" lIns="0" tIns="0" rIns="0" bIns="0" rtlCol="0">
            <a:spAutoFit/>
          </a:bodyPr>
          <a:lstStyle>
            <a:lvl1pPr marL="339976" indent="-339976" algn="l" defTabSz="914363" rtl="0" eaLnBrk="1" latinLnBrk="0" hangingPunct="1">
              <a:lnSpc>
                <a:spcPct val="90000"/>
              </a:lnSpc>
              <a:spcBef>
                <a:spcPct val="20000"/>
              </a:spcBef>
              <a:buFontTx/>
              <a:buBlip>
                <a:blip r:embed="rId3"/>
              </a:buBlip>
              <a:defRPr sz="2800" kern="1200">
                <a:gradFill>
                  <a:gsLst>
                    <a:gs pos="0">
                      <a:schemeClr val="tx1"/>
                    </a:gs>
                    <a:gs pos="86000">
                      <a:schemeClr val="tx1"/>
                    </a:gs>
                  </a:gsLst>
                  <a:lin ang="5400000" scaled="0"/>
                </a:gradFill>
                <a:latin typeface="+mn-lt"/>
                <a:ea typeface="+mn-ea"/>
                <a:cs typeface="+mn-cs"/>
              </a:defRPr>
            </a:lvl1pPr>
            <a:lvl2pPr marL="673338" indent="-325424" algn="l" defTabSz="914363" rtl="0" eaLnBrk="1" latinLnBrk="0" hangingPunct="1">
              <a:lnSpc>
                <a:spcPct val="90000"/>
              </a:lnSpc>
              <a:spcBef>
                <a:spcPct val="20000"/>
              </a:spcBef>
              <a:buFontTx/>
              <a:buBlip>
                <a:blip r:embed="rId4"/>
              </a:buBlip>
              <a:defRPr sz="2400" kern="1200">
                <a:gradFill>
                  <a:gsLst>
                    <a:gs pos="0">
                      <a:schemeClr val="tx1"/>
                    </a:gs>
                    <a:gs pos="86000">
                      <a:schemeClr val="tx1"/>
                    </a:gs>
                  </a:gsLst>
                  <a:lin ang="5400000" scaled="0"/>
                </a:gradFill>
                <a:latin typeface="+mn-lt"/>
                <a:ea typeface="+mn-ea"/>
                <a:cs typeface="+mn-cs"/>
              </a:defRPr>
            </a:lvl2pPr>
            <a:lvl3pPr marL="953785" indent="-288384" algn="l" defTabSz="914363" rtl="0" eaLnBrk="1" latinLnBrk="0" hangingPunct="1">
              <a:lnSpc>
                <a:spcPct val="90000"/>
              </a:lnSpc>
              <a:spcBef>
                <a:spcPct val="20000"/>
              </a:spcBef>
              <a:buFontTx/>
              <a:buBlip>
                <a:blip r:embed="rId4"/>
              </a:buBlip>
              <a:defRPr sz="2000" kern="1200">
                <a:gradFill>
                  <a:gsLst>
                    <a:gs pos="0">
                      <a:schemeClr val="tx1"/>
                    </a:gs>
                    <a:gs pos="86000">
                      <a:schemeClr val="tx1"/>
                    </a:gs>
                  </a:gsLst>
                  <a:lin ang="5400000" scaled="0"/>
                </a:gradFill>
                <a:latin typeface="+mn-lt"/>
                <a:ea typeface="+mn-ea"/>
                <a:cs typeface="+mn-cs"/>
              </a:defRPr>
            </a:lvl3pPr>
            <a:lvl4pPr marL="1227618" indent="-273833" algn="l" defTabSz="914363" rtl="0" eaLnBrk="1" latinLnBrk="0" hangingPunct="1">
              <a:lnSpc>
                <a:spcPct val="90000"/>
              </a:lnSpc>
              <a:spcBef>
                <a:spcPct val="20000"/>
              </a:spcBef>
              <a:buFontTx/>
              <a:buBlip>
                <a:blip r:embed="rId4"/>
              </a:buBlip>
              <a:defRPr sz="1800" kern="1200">
                <a:gradFill>
                  <a:gsLst>
                    <a:gs pos="0">
                      <a:schemeClr val="tx1"/>
                    </a:gs>
                    <a:gs pos="86000">
                      <a:schemeClr val="tx1"/>
                    </a:gs>
                  </a:gsLst>
                  <a:lin ang="5400000" scaled="0"/>
                </a:gradFill>
                <a:latin typeface="+mn-lt"/>
                <a:ea typeface="+mn-ea"/>
                <a:cs typeface="+mn-cs"/>
              </a:defRPr>
            </a:lvl4pPr>
            <a:lvl5pPr marL="1516002" indent="-280447" algn="l" defTabSz="914363" rtl="0" eaLnBrk="1" latinLnBrk="0" hangingPunct="1">
              <a:lnSpc>
                <a:spcPct val="90000"/>
              </a:lnSpc>
              <a:spcBef>
                <a:spcPct val="20000"/>
              </a:spcBef>
              <a:buFontTx/>
              <a:buBlip>
                <a:blip r:embed="rId4"/>
              </a:buBlip>
              <a:defRPr sz="18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18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18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18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1800" kern="1200">
                <a:solidFill>
                  <a:schemeClr val="tx1"/>
                </a:solidFill>
                <a:latin typeface="+mn-lt"/>
                <a:ea typeface="+mn-ea"/>
                <a:cs typeface="+mn-cs"/>
              </a:defRPr>
            </a:lvl9pPr>
          </a:lstStyle>
          <a:p>
            <a:r>
              <a:rPr lang="en-US" dirty="0" smtClean="0"/>
              <a:t>Pivot Charts</a:t>
            </a:r>
          </a:p>
          <a:p>
            <a:endParaRPr lang="en-US" dirty="0"/>
          </a:p>
        </p:txBody>
      </p:sp>
      <p:sp>
        <p:nvSpPr>
          <p:cNvPr id="14" name="Content Placeholder 5"/>
          <p:cNvSpPr txBox="1">
            <a:spLocks/>
          </p:cNvSpPr>
          <p:nvPr/>
        </p:nvSpPr>
        <p:spPr>
          <a:xfrm>
            <a:off x="4953000" y="4495800"/>
            <a:ext cx="4114800" cy="861774"/>
          </a:xfrm>
          <a:prstGeom prst="rect">
            <a:avLst/>
          </a:prstGeom>
        </p:spPr>
        <p:txBody>
          <a:bodyPr vert="horz" wrap="square" lIns="0" tIns="0" rIns="0" bIns="0" rtlCol="0">
            <a:spAutoFit/>
          </a:bodyPr>
          <a:lstStyle>
            <a:lvl1pPr marL="347914" indent="-347914" algn="l" defTabSz="914363" rtl="0" eaLnBrk="1" latinLnBrk="0" hangingPunct="1">
              <a:lnSpc>
                <a:spcPct val="90000"/>
              </a:lnSpc>
              <a:spcBef>
                <a:spcPct val="20000"/>
              </a:spcBef>
              <a:buFontTx/>
              <a:buBlip>
                <a:blip r:embed="rId3"/>
              </a:buBlip>
              <a:defRPr sz="2800" kern="1200">
                <a:gradFill>
                  <a:gsLst>
                    <a:gs pos="0">
                      <a:schemeClr val="tx1"/>
                    </a:gs>
                    <a:gs pos="86000">
                      <a:schemeClr val="tx1"/>
                    </a:gs>
                  </a:gsLst>
                  <a:lin ang="5400000" scaled="0"/>
                </a:gradFill>
                <a:latin typeface="+mn-lt"/>
                <a:ea typeface="+mn-ea"/>
                <a:cs typeface="+mn-cs"/>
              </a:defRPr>
            </a:lvl1pPr>
            <a:lvl2pPr marL="673338" indent="-339976" algn="l" defTabSz="914363" rtl="0" eaLnBrk="1" latinLnBrk="0" hangingPunct="1">
              <a:lnSpc>
                <a:spcPct val="90000"/>
              </a:lnSpc>
              <a:spcBef>
                <a:spcPct val="20000"/>
              </a:spcBef>
              <a:buFontTx/>
              <a:buBlip>
                <a:blip r:embed="rId4"/>
              </a:buBlip>
              <a:defRPr sz="2400" kern="1200">
                <a:gradFill>
                  <a:gsLst>
                    <a:gs pos="0">
                      <a:schemeClr val="tx1"/>
                    </a:gs>
                    <a:gs pos="86000">
                      <a:schemeClr val="tx1"/>
                    </a:gs>
                  </a:gsLst>
                  <a:lin ang="5400000" scaled="0"/>
                </a:gradFill>
                <a:latin typeface="+mn-lt"/>
                <a:ea typeface="+mn-ea"/>
                <a:cs typeface="+mn-cs"/>
              </a:defRPr>
            </a:lvl2pPr>
            <a:lvl3pPr marL="961722" indent="-302936" algn="l" defTabSz="914363" rtl="0" eaLnBrk="1" latinLnBrk="0" hangingPunct="1">
              <a:lnSpc>
                <a:spcPct val="90000"/>
              </a:lnSpc>
              <a:spcBef>
                <a:spcPct val="20000"/>
              </a:spcBef>
              <a:buFontTx/>
              <a:buBlip>
                <a:blip r:embed="rId4"/>
              </a:buBlip>
              <a:defRPr sz="2000" kern="1200">
                <a:gradFill>
                  <a:gsLst>
                    <a:gs pos="0">
                      <a:schemeClr val="tx1"/>
                    </a:gs>
                    <a:gs pos="86000">
                      <a:schemeClr val="tx1"/>
                    </a:gs>
                  </a:gsLst>
                  <a:lin ang="5400000" scaled="0"/>
                </a:gradFill>
                <a:latin typeface="+mn-lt"/>
                <a:ea typeface="+mn-ea"/>
                <a:cs typeface="+mn-cs"/>
              </a:defRPr>
            </a:lvl3pPr>
            <a:lvl4pPr marL="1227618" indent="-265896" algn="l" defTabSz="914363" rtl="0" eaLnBrk="1" latinLnBrk="0" hangingPunct="1">
              <a:lnSpc>
                <a:spcPct val="90000"/>
              </a:lnSpc>
              <a:spcBef>
                <a:spcPct val="20000"/>
              </a:spcBef>
              <a:buFontTx/>
              <a:buBlip>
                <a:blip r:embed="rId4"/>
              </a:buBlip>
              <a:defRPr sz="1800" kern="1200">
                <a:gradFill>
                  <a:gsLst>
                    <a:gs pos="0">
                      <a:schemeClr val="tx1"/>
                    </a:gs>
                    <a:gs pos="86000">
                      <a:schemeClr val="tx1"/>
                    </a:gs>
                  </a:gsLst>
                  <a:lin ang="5400000" scaled="0"/>
                </a:gradFill>
                <a:latin typeface="+mn-lt"/>
                <a:ea typeface="+mn-ea"/>
                <a:cs typeface="+mn-cs"/>
              </a:defRPr>
            </a:lvl4pPr>
            <a:lvl5pPr marL="1516002" indent="-273833" algn="l" defTabSz="914363" rtl="0" eaLnBrk="1" latinLnBrk="0" hangingPunct="1">
              <a:lnSpc>
                <a:spcPct val="90000"/>
              </a:lnSpc>
              <a:spcBef>
                <a:spcPct val="20000"/>
              </a:spcBef>
              <a:buFontTx/>
              <a:buBlip>
                <a:blip r:embed="rId4"/>
              </a:buBlip>
              <a:defRPr sz="18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18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18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18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1800" kern="1200">
                <a:solidFill>
                  <a:schemeClr val="tx1"/>
                </a:solidFill>
                <a:latin typeface="+mn-lt"/>
                <a:ea typeface="+mn-ea"/>
                <a:cs typeface="+mn-cs"/>
              </a:defRPr>
            </a:lvl9pPr>
          </a:lstStyle>
          <a:p>
            <a:r>
              <a:rPr lang="en-US" dirty="0" smtClean="0"/>
              <a:t>JSOM</a:t>
            </a:r>
          </a:p>
          <a:p>
            <a:endParaRPr lang="en-US" dirty="0"/>
          </a:p>
        </p:txBody>
      </p:sp>
    </p:spTree>
    <p:extLst>
      <p:ext uri="{BB962C8B-B14F-4D97-AF65-F5344CB8AC3E}">
        <p14:creationId xmlns="" xmlns:p14="http://schemas.microsoft.com/office/powerpoint/2007/7/12/main" val="100619695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4"/>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3" grpId="0"/>
      <p:bldP spid="1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Rounded Rectangle 57"/>
          <p:cNvSpPr/>
          <p:nvPr/>
        </p:nvSpPr>
        <p:spPr bwMode="blackWhite">
          <a:xfrm>
            <a:off x="368303" y="1169670"/>
            <a:ext cx="8470901" cy="5181600"/>
          </a:xfrm>
          <a:prstGeom prst="roundRect">
            <a:avLst>
              <a:gd name="adj" fmla="val 7234"/>
            </a:avLst>
          </a:prstGeom>
          <a:gradFill flip="none" rotWithShape="1">
            <a:gsLst>
              <a:gs pos="0">
                <a:schemeClr val="accent4">
                  <a:lumMod val="50000"/>
                  <a:shade val="30000"/>
                  <a:satMod val="115000"/>
                </a:schemeClr>
              </a:gs>
              <a:gs pos="50000">
                <a:schemeClr val="accent4">
                  <a:lumMod val="50000"/>
                  <a:shade val="67500"/>
                  <a:satMod val="115000"/>
                </a:schemeClr>
              </a:gs>
              <a:gs pos="100000">
                <a:schemeClr val="accent4">
                  <a:lumMod val="50000"/>
                  <a:shade val="100000"/>
                  <a:satMod val="115000"/>
                </a:schemeClr>
              </a:gs>
            </a:gsLst>
            <a:lin ang="5400000" scaled="1"/>
            <a:tileRect/>
          </a:gradFill>
          <a:ln>
            <a:solidFill>
              <a:schemeClr val="accent4">
                <a:lumMod val="50000"/>
              </a:schemeClr>
            </a:solidFill>
            <a:headEnd type="none" w="med" len="med"/>
            <a:tailEnd type="none" w="med" len="med"/>
          </a:ln>
          <a:effectLst>
            <a:outerShdw blurRad="50800" dist="38100" dir="2700000" algn="tl" rotWithShape="0">
              <a:prstClr val="black">
                <a:alpha val="40000"/>
              </a:prstClr>
            </a:outerShdw>
          </a:effectLst>
        </p:spPr>
        <p:style>
          <a:lnRef idx="0">
            <a:schemeClr val="accent2"/>
          </a:lnRef>
          <a:fillRef idx="3">
            <a:schemeClr val="accent2"/>
          </a:fillRef>
          <a:effectRef idx="3">
            <a:schemeClr val="accent2"/>
          </a:effectRef>
          <a:fontRef idx="minor">
            <a:schemeClr val="lt1"/>
          </a:fontRef>
        </p:style>
        <p:txBody>
          <a:bodyPr vert="horz" wrap="square" lIns="109688" tIns="54845" rIns="109688" bIns="54845" numCol="1" rtlCol="0" anchor="ctr" anchorCtr="0" compatLnSpc="1">
            <a:prstTxWarp prst="textNoShape">
              <a:avLst/>
            </a:prstTxWarp>
          </a:bodyPr>
          <a:lstStyle/>
          <a:p>
            <a:pPr algn="ctr" defTabSz="1096575" fontAlgn="base">
              <a:spcBef>
                <a:spcPct val="0"/>
              </a:spcBef>
              <a:spcAft>
                <a:spcPct val="0"/>
              </a:spcAft>
            </a:pPr>
            <a:endParaRPr lang="en-US" sz="2800" b="1" dirty="0" smtClean="0">
              <a:solidFill>
                <a:schemeClr val="tx1"/>
              </a:solidFill>
              <a:effectLst>
                <a:outerShdw blurRad="38100" dist="38100" dir="2700000" algn="tl">
                  <a:srgbClr val="000000">
                    <a:alpha val="43137"/>
                  </a:srgbClr>
                </a:outerShdw>
              </a:effectLst>
              <a:latin typeface="Arial" pitchFamily="34" charset="0"/>
            </a:endParaRPr>
          </a:p>
        </p:txBody>
      </p:sp>
      <p:sp>
        <p:nvSpPr>
          <p:cNvPr id="41" name="Straight Connector 40"/>
          <p:cNvSpPr>
            <a:spLocks noChangeShapeType="1"/>
          </p:cNvSpPr>
          <p:nvPr/>
        </p:nvSpPr>
        <p:spPr bwMode="auto">
          <a:xfrm>
            <a:off x="4159572" y="1206187"/>
            <a:ext cx="45719" cy="5068887"/>
          </a:xfrm>
          <a:prstGeom prst="line">
            <a:avLst/>
          </a:prstGeom>
          <a:noFill/>
          <a:ln w="12700" algn="ctr">
            <a:solidFill>
              <a:schemeClr val="tx1"/>
            </a:solidFill>
            <a:round/>
            <a:headEnd/>
            <a:tailEnd/>
          </a:ln>
        </p:spPr>
        <p:txBody>
          <a:bodyPr lIns="91408" tIns="45704" rIns="91408" bIns="45704" anchor="ctr"/>
          <a:lstStyle/>
          <a:p>
            <a:pPr algn="ctr"/>
            <a:endParaRPr lang="en-US"/>
          </a:p>
        </p:txBody>
      </p:sp>
      <p:sp useBgFill="1">
        <p:nvSpPr>
          <p:cNvPr id="61" name="Rounded Rectangle 60"/>
          <p:cNvSpPr/>
          <p:nvPr/>
        </p:nvSpPr>
        <p:spPr bwMode="blackGray">
          <a:xfrm>
            <a:off x="3990109" y="2619724"/>
            <a:ext cx="580304" cy="1397925"/>
          </a:xfrm>
          <a:prstGeom prst="roundRect">
            <a:avLst/>
          </a:prstGeom>
          <a:ln>
            <a:noFill/>
            <a:headEnd type="none" w="med" len="med"/>
            <a:tailEnd type="none" w="med" len="med"/>
          </a:ln>
          <a:effectLst/>
          <a:scene3d>
            <a:camera prst="orthographicFront">
              <a:rot lat="0" lon="0" rev="0"/>
            </a:camera>
            <a:lightRig rig="contrasting" dir="t">
              <a:rot lat="0" lon="0" rev="7800000"/>
            </a:lightRig>
          </a:scene3d>
          <a:sp3d/>
        </p:spPr>
        <p:style>
          <a:lnRef idx="0">
            <a:schemeClr val="accent2"/>
          </a:lnRef>
          <a:fillRef idx="3">
            <a:schemeClr val="accent2"/>
          </a:fillRef>
          <a:effectRef idx="3">
            <a:schemeClr val="accent2"/>
          </a:effectRef>
          <a:fontRef idx="minor">
            <a:schemeClr val="lt1"/>
          </a:fontRef>
        </p:style>
        <p:txBody>
          <a:bodyPr vert="horz" wrap="square" lIns="109688" tIns="54845" rIns="109688" bIns="54845" numCol="1" rtlCol="0" anchor="ctr" anchorCtr="0" compatLnSpc="1">
            <a:prstTxWarp prst="textNoShape">
              <a:avLst/>
            </a:prstTxWarp>
          </a:bodyPr>
          <a:lstStyle/>
          <a:p>
            <a:pPr algn="ctr" defTabSz="1096575" fontAlgn="base">
              <a:spcBef>
                <a:spcPct val="0"/>
              </a:spcBef>
              <a:spcAft>
                <a:spcPct val="0"/>
              </a:spcAft>
            </a:pPr>
            <a:endParaRPr lang="en-US" sz="2800" dirty="0" smtClean="0">
              <a:solidFill>
                <a:schemeClr val="tx1"/>
              </a:solidFill>
              <a:effectLst>
                <a:outerShdw blurRad="38100" dist="38100" dir="2700000" algn="tl">
                  <a:srgbClr val="000000">
                    <a:alpha val="43137"/>
                  </a:srgbClr>
                </a:outerShdw>
              </a:effectLst>
            </a:endParaRPr>
          </a:p>
        </p:txBody>
      </p:sp>
      <p:sp>
        <p:nvSpPr>
          <p:cNvPr id="2" name="Title 1"/>
          <p:cNvSpPr>
            <a:spLocks noGrp="1"/>
          </p:cNvSpPr>
          <p:nvPr>
            <p:ph type="title"/>
          </p:nvPr>
        </p:nvSpPr>
        <p:spPr/>
        <p:txBody>
          <a:bodyPr/>
          <a:lstStyle/>
          <a:p>
            <a:r>
              <a:rPr lang="en-US" dirty="0" smtClean="0"/>
              <a:t>Excel Services ‘14’</a:t>
            </a:r>
            <a:endParaRPr lang="en-US" dirty="0"/>
          </a:p>
        </p:txBody>
      </p:sp>
      <p:sp>
        <p:nvSpPr>
          <p:cNvPr id="59" name="Rectangle 58"/>
          <p:cNvSpPr>
            <a:spLocks noChangeArrowheads="1"/>
          </p:cNvSpPr>
          <p:nvPr/>
        </p:nvSpPr>
        <p:spPr bwMode="auto">
          <a:xfrm>
            <a:off x="4572004" y="1626872"/>
            <a:ext cx="1383026" cy="258500"/>
          </a:xfrm>
          <a:prstGeom prst="rect">
            <a:avLst/>
          </a:prstGeom>
          <a:noFill/>
          <a:ln w="9525">
            <a:noFill/>
            <a:miter lim="800000"/>
            <a:headEnd/>
            <a:tailEnd/>
          </a:ln>
        </p:spPr>
        <p:txBody>
          <a:bodyPr wrap="square" lIns="91408" tIns="45704" rIns="91408" bIns="45704">
            <a:spAutoFit/>
          </a:bodyPr>
          <a:lstStyle/>
          <a:p>
            <a:pPr algn="ctr" eaLnBrk="0" hangingPunct="0">
              <a:lnSpc>
                <a:spcPct val="90000"/>
              </a:lnSpc>
              <a:spcBef>
                <a:spcPct val="30000"/>
              </a:spcBef>
              <a:spcAft>
                <a:spcPct val="25000"/>
              </a:spcAft>
            </a:pPr>
            <a:r>
              <a:rPr lang="en-US" sz="1200" b="1" dirty="0" smtClean="0">
                <a:cs typeface="Arial" charset="0"/>
              </a:rPr>
              <a:t>View, Interact </a:t>
            </a:r>
            <a:endParaRPr lang="en-US" b="1" dirty="0"/>
          </a:p>
        </p:txBody>
      </p:sp>
      <p:sp>
        <p:nvSpPr>
          <p:cNvPr id="70" name="Rectangle 69"/>
          <p:cNvSpPr>
            <a:spLocks noChangeArrowheads="1"/>
          </p:cNvSpPr>
          <p:nvPr/>
        </p:nvSpPr>
        <p:spPr bwMode="auto">
          <a:xfrm>
            <a:off x="5141476" y="3989070"/>
            <a:ext cx="1305044" cy="461633"/>
          </a:xfrm>
          <a:prstGeom prst="rect">
            <a:avLst/>
          </a:prstGeom>
          <a:noFill/>
          <a:ln w="9525">
            <a:noFill/>
            <a:miter lim="800000"/>
            <a:headEnd/>
            <a:tailEnd/>
          </a:ln>
        </p:spPr>
        <p:txBody>
          <a:bodyPr wrap="square" lIns="91408" tIns="45704" rIns="91408" bIns="45704">
            <a:spAutoFit/>
          </a:bodyPr>
          <a:lstStyle/>
          <a:p>
            <a:pPr algn="ctr" eaLnBrk="0" hangingPunct="0"/>
            <a:r>
              <a:rPr lang="en-US" sz="1200" b="1" dirty="0">
                <a:cs typeface="Arial" charset="0"/>
              </a:rPr>
              <a:t>Web </a:t>
            </a:r>
            <a:r>
              <a:rPr lang="en-US" sz="1200" b="1" dirty="0" smtClean="0">
                <a:cs typeface="Arial" charset="0"/>
              </a:rPr>
              <a:t>Services,</a:t>
            </a:r>
          </a:p>
          <a:p>
            <a:pPr algn="ctr" eaLnBrk="0" hangingPunct="0"/>
            <a:r>
              <a:rPr lang="en-US" sz="1200" b="1" dirty="0" smtClean="0">
                <a:cs typeface="Arial" charset="0"/>
              </a:rPr>
              <a:t>UDFs</a:t>
            </a:r>
            <a:endParaRPr lang="en-US" b="1" dirty="0"/>
          </a:p>
        </p:txBody>
      </p:sp>
      <p:sp>
        <p:nvSpPr>
          <p:cNvPr id="81" name="Rectangle 80"/>
          <p:cNvSpPr>
            <a:spLocks noChangeArrowheads="1"/>
          </p:cNvSpPr>
          <p:nvPr/>
        </p:nvSpPr>
        <p:spPr bwMode="auto">
          <a:xfrm>
            <a:off x="4953004" y="2957198"/>
            <a:ext cx="1939925" cy="424699"/>
          </a:xfrm>
          <a:prstGeom prst="rect">
            <a:avLst/>
          </a:prstGeom>
          <a:noFill/>
          <a:ln w="9525">
            <a:noFill/>
            <a:miter lim="800000"/>
            <a:headEnd/>
            <a:tailEnd/>
          </a:ln>
        </p:spPr>
        <p:txBody>
          <a:bodyPr lIns="91408" tIns="45704" rIns="91408" bIns="45704">
            <a:spAutoFit/>
          </a:bodyPr>
          <a:lstStyle/>
          <a:p>
            <a:pPr algn="ctr" eaLnBrk="0" hangingPunct="0">
              <a:lnSpc>
                <a:spcPct val="90000"/>
              </a:lnSpc>
              <a:spcBef>
                <a:spcPct val="30000"/>
              </a:spcBef>
              <a:spcAft>
                <a:spcPct val="25000"/>
              </a:spcAft>
            </a:pPr>
            <a:r>
              <a:rPr lang="en-US" sz="1200" b="1" dirty="0">
                <a:cs typeface="Arial" charset="0"/>
              </a:rPr>
              <a:t>Open </a:t>
            </a:r>
            <a:r>
              <a:rPr lang="en-US" sz="1200" b="1" dirty="0" smtClean="0">
                <a:cs typeface="Arial" charset="0"/>
              </a:rPr>
              <a:t>Spreadsheet </a:t>
            </a:r>
            <a:br>
              <a:rPr lang="en-US" sz="1200" b="1" dirty="0" smtClean="0">
                <a:cs typeface="Arial" charset="0"/>
              </a:rPr>
            </a:br>
            <a:r>
              <a:rPr lang="en-US" sz="1200" b="1" dirty="0" smtClean="0">
                <a:cs typeface="Arial" charset="0"/>
              </a:rPr>
              <a:t>or Snapshot</a:t>
            </a:r>
            <a:endParaRPr lang="en-US" b="1" dirty="0"/>
          </a:p>
        </p:txBody>
      </p:sp>
      <p:sp>
        <p:nvSpPr>
          <p:cNvPr id="86" name="Rectangle 85"/>
          <p:cNvSpPr>
            <a:spLocks noChangeArrowheads="1"/>
          </p:cNvSpPr>
          <p:nvPr/>
        </p:nvSpPr>
        <p:spPr bwMode="auto">
          <a:xfrm>
            <a:off x="1600200" y="6178627"/>
            <a:ext cx="1084262" cy="312737"/>
          </a:xfrm>
          <a:prstGeom prst="rect">
            <a:avLst/>
          </a:prstGeom>
          <a:noFill/>
          <a:ln w="9525">
            <a:noFill/>
            <a:miter lim="800000"/>
            <a:headEnd/>
            <a:tailEnd/>
          </a:ln>
        </p:spPr>
        <p:txBody>
          <a:bodyPr wrap="none" lIns="91408" tIns="45704" rIns="91408" bIns="45704">
            <a:spAutoFit/>
          </a:bodyPr>
          <a:lstStyle/>
          <a:p>
            <a:pPr algn="ctr" eaLnBrk="0" hangingPunct="0">
              <a:lnSpc>
                <a:spcPct val="90000"/>
              </a:lnSpc>
              <a:spcBef>
                <a:spcPct val="30000"/>
              </a:spcBef>
              <a:spcAft>
                <a:spcPct val="25000"/>
              </a:spcAft>
            </a:pPr>
            <a:r>
              <a:rPr lang="en-US" sz="1600" b="1" dirty="0">
                <a:cs typeface="Arial" charset="0"/>
              </a:rPr>
              <a:t>Authoring</a:t>
            </a:r>
            <a:endParaRPr lang="en-US" b="1" dirty="0"/>
          </a:p>
        </p:txBody>
      </p:sp>
      <p:sp>
        <p:nvSpPr>
          <p:cNvPr id="87" name="Rectangle 86"/>
          <p:cNvSpPr>
            <a:spLocks noChangeArrowheads="1"/>
          </p:cNvSpPr>
          <p:nvPr/>
        </p:nvSpPr>
        <p:spPr bwMode="auto">
          <a:xfrm>
            <a:off x="5199058" y="6189738"/>
            <a:ext cx="2872902" cy="313932"/>
          </a:xfrm>
          <a:prstGeom prst="rect">
            <a:avLst/>
          </a:prstGeom>
          <a:noFill/>
          <a:ln w="9525">
            <a:noFill/>
            <a:miter lim="800000"/>
            <a:headEnd/>
            <a:tailEnd/>
          </a:ln>
        </p:spPr>
        <p:txBody>
          <a:bodyPr wrap="none" lIns="91408" tIns="45704" rIns="91408" bIns="45704">
            <a:spAutoFit/>
          </a:bodyPr>
          <a:lstStyle/>
          <a:p>
            <a:pPr algn="ctr" eaLnBrk="0" hangingPunct="0">
              <a:lnSpc>
                <a:spcPct val="90000"/>
              </a:lnSpc>
              <a:spcBef>
                <a:spcPct val="30000"/>
              </a:spcBef>
              <a:spcAft>
                <a:spcPct val="25000"/>
              </a:spcAft>
            </a:pPr>
            <a:r>
              <a:rPr lang="en-US" sz="1600" b="1" dirty="0">
                <a:cs typeface="Arial" charset="0"/>
              </a:rPr>
              <a:t>Exploration and Consumption</a:t>
            </a:r>
            <a:endParaRPr lang="en-US" b="1" dirty="0"/>
          </a:p>
        </p:txBody>
      </p:sp>
      <p:pic>
        <p:nvPicPr>
          <p:cNvPr id="235" name="Picture 4" descr="D:\Pennie's documents\Images for TechEd06\Shapes_and_Graphics\Arrows\arrow 0 blue arrow 1.png"/>
          <p:cNvPicPr>
            <a:picLocks noChangeAspect="1" noChangeArrowheads="1"/>
          </p:cNvPicPr>
          <p:nvPr/>
        </p:nvPicPr>
        <p:blipFill>
          <a:blip r:embed="rId3">
            <a:duotone>
              <a:prstClr val="black"/>
              <a:srgbClr val="0070C0">
                <a:tint val="45000"/>
                <a:satMod val="400000"/>
              </a:srgbClr>
            </a:duotone>
          </a:blip>
          <a:srcRect/>
          <a:stretch>
            <a:fillRect/>
          </a:stretch>
        </p:blipFill>
        <p:spPr bwMode="auto">
          <a:xfrm>
            <a:off x="2603252" y="2980691"/>
            <a:ext cx="1206747" cy="1144327"/>
          </a:xfrm>
          <a:prstGeom prst="rect">
            <a:avLst/>
          </a:prstGeom>
          <a:noFill/>
        </p:spPr>
      </p:pic>
      <p:pic>
        <p:nvPicPr>
          <p:cNvPr id="236" name="Picture 9" descr="D:\Pennie's documents\Images for TechEd06\Shapes_and_Graphics\Arrows\arrow 0 blue shadow arrow left.png"/>
          <p:cNvPicPr>
            <a:picLocks noChangeAspect="1" noChangeArrowheads="1"/>
          </p:cNvPicPr>
          <p:nvPr/>
        </p:nvPicPr>
        <p:blipFill>
          <a:blip r:embed="rId4">
            <a:duotone>
              <a:prstClr val="black"/>
              <a:srgbClr val="0070C0">
                <a:tint val="45000"/>
                <a:satMod val="400000"/>
              </a:srgbClr>
            </a:duotone>
          </a:blip>
          <a:srcRect/>
          <a:stretch>
            <a:fillRect/>
          </a:stretch>
        </p:blipFill>
        <p:spPr bwMode="auto">
          <a:xfrm rot="10800000">
            <a:off x="5059218" y="3137482"/>
            <a:ext cx="1848281" cy="747178"/>
          </a:xfrm>
          <a:prstGeom prst="rect">
            <a:avLst/>
          </a:prstGeom>
          <a:noFill/>
        </p:spPr>
      </p:pic>
      <p:pic>
        <p:nvPicPr>
          <p:cNvPr id="237" name="Picture 9" descr="D:\Pennie's documents\Images for TechEd06\Shapes_and_Graphics\Arrows\arrow 0 blue shadow arrow left.png"/>
          <p:cNvPicPr>
            <a:picLocks noChangeAspect="1" noChangeArrowheads="1"/>
          </p:cNvPicPr>
          <p:nvPr/>
        </p:nvPicPr>
        <p:blipFill>
          <a:blip r:embed="rId4">
            <a:duotone>
              <a:prstClr val="black"/>
              <a:srgbClr val="0070C0">
                <a:tint val="45000"/>
                <a:satMod val="400000"/>
              </a:srgbClr>
            </a:duotone>
          </a:blip>
          <a:srcRect/>
          <a:stretch>
            <a:fillRect/>
          </a:stretch>
        </p:blipFill>
        <p:spPr bwMode="auto">
          <a:xfrm rot="8835223">
            <a:off x="4649557" y="2031533"/>
            <a:ext cx="1848281" cy="747178"/>
          </a:xfrm>
          <a:prstGeom prst="rect">
            <a:avLst/>
          </a:prstGeom>
          <a:noFill/>
        </p:spPr>
      </p:pic>
      <p:pic>
        <p:nvPicPr>
          <p:cNvPr id="238" name="Picture 9" descr="D:\Pennie's documents\Images for TechEd06\Shapes_and_Graphics\Arrows\arrow 0 blue shadow arrow left.png"/>
          <p:cNvPicPr>
            <a:picLocks noChangeAspect="1" noChangeArrowheads="1"/>
          </p:cNvPicPr>
          <p:nvPr/>
        </p:nvPicPr>
        <p:blipFill>
          <a:blip r:embed="rId4">
            <a:duotone>
              <a:prstClr val="black"/>
              <a:srgbClr val="0070C0">
                <a:tint val="45000"/>
                <a:satMod val="400000"/>
              </a:srgbClr>
            </a:duotone>
          </a:blip>
          <a:srcRect/>
          <a:stretch>
            <a:fillRect/>
          </a:stretch>
        </p:blipFill>
        <p:spPr bwMode="auto">
          <a:xfrm rot="12682118">
            <a:off x="4607612" y="4414006"/>
            <a:ext cx="1848281" cy="747178"/>
          </a:xfrm>
          <a:prstGeom prst="rect">
            <a:avLst/>
          </a:prstGeom>
          <a:noFill/>
        </p:spPr>
      </p:pic>
      <p:grpSp>
        <p:nvGrpSpPr>
          <p:cNvPr id="3" name="Group 59"/>
          <p:cNvGrpSpPr/>
          <p:nvPr/>
        </p:nvGrpSpPr>
        <p:grpSpPr>
          <a:xfrm>
            <a:off x="60325" y="2253617"/>
            <a:ext cx="2578102" cy="2546350"/>
            <a:chOff x="60325" y="2333625"/>
            <a:chExt cx="2578102" cy="2546350"/>
          </a:xfrm>
        </p:grpSpPr>
        <p:grpSp>
          <p:nvGrpSpPr>
            <p:cNvPr id="4" name="Group 53"/>
            <p:cNvGrpSpPr>
              <a:grpSpLocks/>
            </p:cNvGrpSpPr>
            <p:nvPr/>
          </p:nvGrpSpPr>
          <p:grpSpPr bwMode="grayWhite">
            <a:xfrm>
              <a:off x="60325" y="2333625"/>
              <a:ext cx="2578102" cy="2546350"/>
              <a:chOff x="38" y="1308"/>
              <a:chExt cx="1624" cy="1604"/>
            </a:xfrm>
          </p:grpSpPr>
          <p:pic>
            <p:nvPicPr>
              <p:cNvPr id="46" name="Rectangle 6187"/>
              <p:cNvPicPr>
                <a:picLocks noChangeArrowheads="1"/>
              </p:cNvPicPr>
              <p:nvPr/>
            </p:nvPicPr>
            <p:blipFill>
              <a:blip r:embed="rId5"/>
              <a:srcRect l="63542"/>
              <a:stretch>
                <a:fillRect/>
              </a:stretch>
            </p:blipFill>
            <p:spPr bwMode="grayWhite">
              <a:xfrm>
                <a:off x="838" y="1308"/>
                <a:ext cx="824" cy="1604"/>
              </a:xfrm>
              <a:prstGeom prst="rect">
                <a:avLst/>
              </a:prstGeom>
              <a:noFill/>
              <a:ln w="9525">
                <a:noFill/>
                <a:miter lim="800000"/>
                <a:headEnd/>
                <a:tailEnd/>
              </a:ln>
            </p:spPr>
          </p:pic>
          <p:pic>
            <p:nvPicPr>
              <p:cNvPr id="47" name="Rectangle 6188"/>
              <p:cNvPicPr>
                <a:picLocks noChangeArrowheads="1"/>
              </p:cNvPicPr>
              <p:nvPr/>
            </p:nvPicPr>
            <p:blipFill>
              <a:blip r:embed="rId5"/>
              <a:srcRect r="64662"/>
              <a:stretch>
                <a:fillRect/>
              </a:stretch>
            </p:blipFill>
            <p:spPr bwMode="grayWhite">
              <a:xfrm>
                <a:off x="38" y="1308"/>
                <a:ext cx="800" cy="1604"/>
              </a:xfrm>
              <a:prstGeom prst="rect">
                <a:avLst/>
              </a:prstGeom>
              <a:noFill/>
              <a:ln w="9525">
                <a:noFill/>
                <a:miter lim="800000"/>
                <a:headEnd/>
                <a:tailEnd/>
              </a:ln>
            </p:spPr>
          </p:pic>
          <p:sp>
            <p:nvSpPr>
              <p:cNvPr id="48" name="Rounded Rectangle 47"/>
              <p:cNvSpPr>
                <a:spLocks noChangeArrowheads="1"/>
              </p:cNvSpPr>
              <p:nvPr/>
            </p:nvSpPr>
            <p:spPr bwMode="grayWhite">
              <a:xfrm>
                <a:off x="285" y="1547"/>
                <a:ext cx="1097" cy="1081"/>
              </a:xfrm>
              <a:prstGeom prst="roundRect">
                <a:avLst>
                  <a:gd name="adj" fmla="val 12509"/>
                </a:avLst>
              </a:prstGeom>
              <a:gradFill rotWithShape="1">
                <a:gsLst>
                  <a:gs pos="0">
                    <a:schemeClr val="bg1"/>
                  </a:gs>
                  <a:gs pos="100000">
                    <a:schemeClr val="hlink"/>
                  </a:gs>
                </a:gsLst>
                <a:lin ang="2700000" scaled="1"/>
              </a:gradFill>
              <a:ln w="12700" algn="ctr">
                <a:solidFill>
                  <a:srgbClr val="003300"/>
                </a:solidFill>
                <a:round/>
                <a:headEnd/>
                <a:tailEnd/>
              </a:ln>
            </p:spPr>
            <p:txBody>
              <a:bodyPr wrap="none" anchor="ctr"/>
              <a:lstStyle/>
              <a:p>
                <a:pPr algn="ctr"/>
                <a:endParaRPr lang="en-US">
                  <a:solidFill>
                    <a:srgbClr val="000000"/>
                  </a:solidFill>
                </a:endParaRPr>
              </a:p>
            </p:txBody>
          </p:sp>
          <p:sp>
            <p:nvSpPr>
              <p:cNvPr id="49" name="Rounded Rectangle 48"/>
              <p:cNvSpPr>
                <a:spLocks noChangeArrowheads="1"/>
              </p:cNvSpPr>
              <p:nvPr/>
            </p:nvSpPr>
            <p:spPr bwMode="grayWhite">
              <a:xfrm>
                <a:off x="313" y="1576"/>
                <a:ext cx="1040" cy="1025"/>
              </a:xfrm>
              <a:prstGeom prst="roundRect">
                <a:avLst>
                  <a:gd name="adj" fmla="val 11630"/>
                </a:avLst>
              </a:prstGeom>
              <a:gradFill rotWithShape="1">
                <a:gsLst>
                  <a:gs pos="0">
                    <a:schemeClr val="hlink"/>
                  </a:gs>
                  <a:gs pos="100000">
                    <a:schemeClr val="bg1"/>
                  </a:gs>
                </a:gsLst>
                <a:lin ang="2700000" scaled="1"/>
              </a:gradFill>
              <a:ln w="12700" algn="ctr">
                <a:solidFill>
                  <a:schemeClr val="tx1"/>
                </a:solidFill>
                <a:round/>
                <a:headEnd/>
                <a:tailEnd/>
              </a:ln>
            </p:spPr>
            <p:txBody>
              <a:bodyPr wrap="none" anchor="ctr"/>
              <a:lstStyle/>
              <a:p>
                <a:pPr algn="ctr"/>
                <a:endParaRPr lang="en-US">
                  <a:solidFill>
                    <a:srgbClr val="000000"/>
                  </a:solidFill>
                </a:endParaRPr>
              </a:p>
            </p:txBody>
          </p:sp>
          <p:sp>
            <p:nvSpPr>
              <p:cNvPr id="50" name="Rounded Rectangle 49"/>
              <p:cNvSpPr>
                <a:spLocks noChangeArrowheads="1"/>
              </p:cNvSpPr>
              <p:nvPr/>
            </p:nvSpPr>
            <p:spPr bwMode="grayWhite">
              <a:xfrm>
                <a:off x="315" y="1584"/>
                <a:ext cx="1040" cy="1017"/>
              </a:xfrm>
              <a:prstGeom prst="roundRect">
                <a:avLst>
                  <a:gd name="adj" fmla="val 11630"/>
                </a:avLst>
              </a:prstGeom>
              <a:gradFill rotWithShape="1">
                <a:gsLst>
                  <a:gs pos="0">
                    <a:schemeClr val="bg1">
                      <a:alpha val="50000"/>
                    </a:schemeClr>
                  </a:gs>
                  <a:gs pos="100000">
                    <a:schemeClr val="bg1">
                      <a:gamma/>
                      <a:shade val="46275"/>
                      <a:invGamma/>
                      <a:alpha val="0"/>
                    </a:schemeClr>
                  </a:gs>
                </a:gsLst>
                <a:path path="rect">
                  <a:fillToRect r="100000" b="100000"/>
                </a:path>
              </a:gradFill>
              <a:ln w="12700" cap="flat" cmpd="sng" algn="ctr">
                <a:noFill/>
                <a:prstDash val="solid"/>
                <a:round/>
                <a:headEnd type="none" w="med" len="med"/>
                <a:tailEnd type="none" w="med" len="med"/>
              </a:ln>
              <a:effectLst/>
            </p:spPr>
            <p:txBody>
              <a:bodyPr wrap="none" anchor="ctr"/>
              <a:lstStyle/>
              <a:p>
                <a:pPr algn="ctr"/>
                <a:endParaRPr lang="en-US">
                  <a:solidFill>
                    <a:srgbClr val="000000"/>
                  </a:solidFill>
                </a:endParaRPr>
              </a:p>
            </p:txBody>
          </p:sp>
        </p:grpSp>
        <p:sp>
          <p:nvSpPr>
            <p:cNvPr id="44" name="Rectangle 43"/>
            <p:cNvSpPr>
              <a:spLocks noChangeArrowheads="1"/>
            </p:cNvSpPr>
            <p:nvPr/>
          </p:nvSpPr>
          <p:spPr bwMode="auto">
            <a:xfrm>
              <a:off x="514350" y="3894138"/>
              <a:ext cx="1497526" cy="458587"/>
            </a:xfrm>
            <a:prstGeom prst="rect">
              <a:avLst/>
            </a:prstGeom>
            <a:noFill/>
            <a:ln w="9525" cap="flat" cmpd="sng" algn="ctr">
              <a:noFill/>
              <a:prstDash val="solid"/>
              <a:miter lim="800000"/>
              <a:headEnd type="none" w="med" len="med"/>
              <a:tailEnd type="none" w="med" len="med"/>
            </a:ln>
            <a:effectLst/>
          </p:spPr>
          <p:txBody>
            <a:bodyPr wrap="none">
              <a:spAutoFit/>
            </a:bodyPr>
            <a:lstStyle/>
            <a:p>
              <a:pPr algn="ctr" eaLnBrk="0" hangingPunct="0">
                <a:lnSpc>
                  <a:spcPct val="85000"/>
                </a:lnSpc>
                <a:spcAft>
                  <a:spcPct val="25000"/>
                </a:spcAft>
              </a:pPr>
              <a:r>
                <a:rPr lang="en-US" sz="1400" dirty="0" smtClean="0">
                  <a:effectLst>
                    <a:outerShdw blurRad="38100" dist="38100" dir="2700000" algn="tl">
                      <a:srgbClr val="000000"/>
                    </a:outerShdw>
                  </a:effectLst>
                  <a:cs typeface="Arial" charset="0"/>
                </a:rPr>
                <a:t>Microsoft Office</a:t>
              </a:r>
              <a:br>
                <a:rPr lang="en-US" sz="1400" dirty="0" smtClean="0">
                  <a:effectLst>
                    <a:outerShdw blurRad="38100" dist="38100" dir="2700000" algn="tl">
                      <a:srgbClr val="000000"/>
                    </a:outerShdw>
                  </a:effectLst>
                  <a:cs typeface="Arial" charset="0"/>
                </a:rPr>
              </a:br>
              <a:r>
                <a:rPr lang="en-US" sz="1400" dirty="0" smtClean="0">
                  <a:effectLst>
                    <a:outerShdw blurRad="38100" dist="38100" dir="2700000" algn="tl">
                      <a:srgbClr val="000000"/>
                    </a:outerShdw>
                  </a:effectLst>
                  <a:cs typeface="Arial" charset="0"/>
                </a:rPr>
                <a:t>Excel 2007</a:t>
              </a:r>
              <a:endParaRPr lang="en-US" sz="1400" dirty="0">
                <a:solidFill>
                  <a:srgbClr val="000000"/>
                </a:solidFill>
              </a:endParaRPr>
            </a:p>
          </p:txBody>
        </p:sp>
        <p:grpSp>
          <p:nvGrpSpPr>
            <p:cNvPr id="5" name="Group 70"/>
            <p:cNvGrpSpPr/>
            <p:nvPr/>
          </p:nvGrpSpPr>
          <p:grpSpPr>
            <a:xfrm>
              <a:off x="621611" y="2881812"/>
              <a:ext cx="1435788" cy="1107967"/>
              <a:chOff x="621611" y="2624637"/>
              <a:chExt cx="1435788" cy="1107967"/>
            </a:xfrm>
          </p:grpSpPr>
          <p:pic>
            <p:nvPicPr>
              <p:cNvPr id="2051" name="Picture 3" descr="C:\Documents and Settings\jocelyn\My Documents\My Pictures\clip_art_library\Microsoft_Art_Brand_etc\EventsDVD_FY07\HARDWARE_IMAGERY\Windows_Vista_BrandShortcut_to_Vista_iconsWindows_Vista_Icons_ for_Marketing_use\GenericUser.png"/>
              <p:cNvPicPr>
                <a:picLocks noChangeAspect="1" noChangeArrowheads="1"/>
              </p:cNvPicPr>
              <p:nvPr/>
            </p:nvPicPr>
            <p:blipFill>
              <a:blip r:embed="rId6"/>
              <a:srcRect/>
              <a:stretch>
                <a:fillRect/>
              </a:stretch>
            </p:blipFill>
            <p:spPr bwMode="auto">
              <a:xfrm>
                <a:off x="1146976" y="2624637"/>
                <a:ext cx="910423" cy="1107967"/>
              </a:xfrm>
              <a:prstGeom prst="rect">
                <a:avLst/>
              </a:prstGeom>
              <a:noFill/>
            </p:spPr>
          </p:pic>
          <p:pic>
            <p:nvPicPr>
              <p:cNvPr id="2054" name="Picture 6" descr="C:\Documents and Settings\jocelyn\My Documents\My Pictures\excel.png"/>
              <p:cNvPicPr>
                <a:picLocks noChangeAspect="1" noChangeArrowheads="1"/>
              </p:cNvPicPr>
              <p:nvPr/>
            </p:nvPicPr>
            <p:blipFill>
              <a:blip r:embed="rId7"/>
              <a:srcRect/>
              <a:stretch>
                <a:fillRect/>
              </a:stretch>
            </p:blipFill>
            <p:spPr bwMode="auto">
              <a:xfrm>
                <a:off x="621611" y="2849673"/>
                <a:ext cx="674459" cy="805847"/>
              </a:xfrm>
              <a:prstGeom prst="rect">
                <a:avLst/>
              </a:prstGeom>
              <a:noFill/>
            </p:spPr>
          </p:pic>
        </p:grpSp>
      </p:grpSp>
      <p:grpSp>
        <p:nvGrpSpPr>
          <p:cNvPr id="6" name="Group 61"/>
          <p:cNvGrpSpPr/>
          <p:nvPr/>
        </p:nvGrpSpPr>
        <p:grpSpPr>
          <a:xfrm>
            <a:off x="5980113" y="80645"/>
            <a:ext cx="2578100" cy="2546350"/>
            <a:chOff x="5980113" y="434975"/>
            <a:chExt cx="2578100" cy="2546350"/>
          </a:xfrm>
        </p:grpSpPr>
        <p:grpSp>
          <p:nvGrpSpPr>
            <p:cNvPr id="7" name="Group 14"/>
            <p:cNvGrpSpPr>
              <a:grpSpLocks/>
            </p:cNvGrpSpPr>
            <p:nvPr/>
          </p:nvGrpSpPr>
          <p:grpSpPr bwMode="grayWhite">
            <a:xfrm>
              <a:off x="5980113" y="434975"/>
              <a:ext cx="2578100" cy="2546350"/>
              <a:chOff x="-1249" y="1393"/>
              <a:chExt cx="1460" cy="1442"/>
            </a:xfrm>
          </p:grpSpPr>
          <p:pic>
            <p:nvPicPr>
              <p:cNvPr id="52" name="Rectangle 6179"/>
              <p:cNvPicPr>
                <a:picLocks noChangeArrowheads="1"/>
              </p:cNvPicPr>
              <p:nvPr/>
            </p:nvPicPr>
            <p:blipFill>
              <a:blip r:embed="rId5">
                <a:duotone>
                  <a:schemeClr val="bg2">
                    <a:shade val="45000"/>
                    <a:satMod val="135000"/>
                  </a:schemeClr>
                  <a:prstClr val="white"/>
                </a:duotone>
              </a:blip>
              <a:srcRect l="63542"/>
              <a:stretch>
                <a:fillRect/>
              </a:stretch>
            </p:blipFill>
            <p:spPr bwMode="grayWhite">
              <a:xfrm>
                <a:off x="-530" y="1393"/>
                <a:ext cx="741" cy="1442"/>
              </a:xfrm>
              <a:prstGeom prst="rect">
                <a:avLst/>
              </a:prstGeom>
              <a:noFill/>
            </p:spPr>
          </p:pic>
          <p:pic>
            <p:nvPicPr>
              <p:cNvPr id="53" name="Rectangle 6180"/>
              <p:cNvPicPr>
                <a:picLocks noChangeArrowheads="1"/>
              </p:cNvPicPr>
              <p:nvPr/>
            </p:nvPicPr>
            <p:blipFill>
              <a:blip r:embed="rId5">
                <a:duotone>
                  <a:schemeClr val="bg2">
                    <a:shade val="45000"/>
                    <a:satMod val="135000"/>
                  </a:schemeClr>
                  <a:prstClr val="white"/>
                </a:duotone>
              </a:blip>
              <a:srcRect r="64662"/>
              <a:stretch>
                <a:fillRect/>
              </a:stretch>
            </p:blipFill>
            <p:spPr bwMode="grayWhite">
              <a:xfrm>
                <a:off x="-1249" y="1393"/>
                <a:ext cx="719" cy="1442"/>
              </a:xfrm>
              <a:prstGeom prst="rect">
                <a:avLst/>
              </a:prstGeom>
              <a:noFill/>
            </p:spPr>
          </p:pic>
          <p:sp>
            <p:nvSpPr>
              <p:cNvPr id="54" name="Rounded Rectangle 53"/>
              <p:cNvSpPr>
                <a:spLocks noChangeArrowheads="1"/>
              </p:cNvSpPr>
              <p:nvPr/>
            </p:nvSpPr>
            <p:spPr bwMode="grayWhite">
              <a:xfrm>
                <a:off x="-1027" y="1608"/>
                <a:ext cx="986" cy="972"/>
              </a:xfrm>
              <a:prstGeom prst="roundRect">
                <a:avLst>
                  <a:gd name="adj" fmla="val 12509"/>
                </a:avLst>
              </a:prstGeom>
              <a:gradFill rotWithShape="1">
                <a:gsLst>
                  <a:gs pos="0">
                    <a:schemeClr val="bg1"/>
                  </a:gs>
                  <a:gs pos="100000">
                    <a:schemeClr val="hlink"/>
                  </a:gs>
                </a:gsLst>
                <a:lin ang="2700000" scaled="1"/>
              </a:gradFill>
              <a:ln w="12700" algn="ctr">
                <a:solidFill>
                  <a:srgbClr val="003300"/>
                </a:solidFill>
                <a:round/>
                <a:headEnd/>
                <a:tailEnd/>
              </a:ln>
            </p:spPr>
            <p:txBody>
              <a:bodyPr wrap="none" anchor="ctr"/>
              <a:lstStyle/>
              <a:p>
                <a:pPr algn="ctr"/>
                <a:endParaRPr lang="en-US">
                  <a:solidFill>
                    <a:srgbClr val="000000"/>
                  </a:solidFill>
                </a:endParaRPr>
              </a:p>
            </p:txBody>
          </p:sp>
          <p:sp>
            <p:nvSpPr>
              <p:cNvPr id="55" name="Rounded Rectangle 54"/>
              <p:cNvSpPr>
                <a:spLocks noChangeArrowheads="1"/>
              </p:cNvSpPr>
              <p:nvPr/>
            </p:nvSpPr>
            <p:spPr bwMode="grayWhite">
              <a:xfrm>
                <a:off x="-1002" y="1634"/>
                <a:ext cx="935" cy="921"/>
              </a:xfrm>
              <a:prstGeom prst="roundRect">
                <a:avLst>
                  <a:gd name="adj" fmla="val 11630"/>
                </a:avLst>
              </a:prstGeom>
              <a:gradFill rotWithShape="1">
                <a:gsLst>
                  <a:gs pos="0">
                    <a:schemeClr val="hlink"/>
                  </a:gs>
                  <a:gs pos="100000">
                    <a:schemeClr val="bg1"/>
                  </a:gs>
                </a:gsLst>
                <a:lin ang="2700000" scaled="1"/>
              </a:gradFill>
              <a:ln w="12700" algn="ctr">
                <a:solidFill>
                  <a:schemeClr val="tx1"/>
                </a:solidFill>
                <a:round/>
                <a:headEnd/>
                <a:tailEnd/>
              </a:ln>
            </p:spPr>
            <p:txBody>
              <a:bodyPr wrap="none" anchor="ctr"/>
              <a:lstStyle/>
              <a:p>
                <a:pPr algn="ctr"/>
                <a:endParaRPr lang="en-US">
                  <a:solidFill>
                    <a:srgbClr val="000000"/>
                  </a:solidFill>
                </a:endParaRPr>
              </a:p>
            </p:txBody>
          </p:sp>
          <p:sp>
            <p:nvSpPr>
              <p:cNvPr id="56" name="Rounded Rectangle 55"/>
              <p:cNvSpPr>
                <a:spLocks noChangeArrowheads="1"/>
              </p:cNvSpPr>
              <p:nvPr/>
            </p:nvSpPr>
            <p:spPr bwMode="grayWhite">
              <a:xfrm>
                <a:off x="-1000" y="1641"/>
                <a:ext cx="935" cy="914"/>
              </a:xfrm>
              <a:prstGeom prst="roundRect">
                <a:avLst>
                  <a:gd name="adj" fmla="val 11630"/>
                </a:avLst>
              </a:prstGeom>
              <a:gradFill rotWithShape="1">
                <a:gsLst>
                  <a:gs pos="0">
                    <a:schemeClr val="bg1">
                      <a:alpha val="50000"/>
                    </a:schemeClr>
                  </a:gs>
                  <a:gs pos="100000">
                    <a:schemeClr val="bg1">
                      <a:gamma/>
                      <a:shade val="46275"/>
                      <a:invGamma/>
                      <a:alpha val="0"/>
                    </a:schemeClr>
                  </a:gs>
                </a:gsLst>
                <a:path path="rect">
                  <a:fillToRect r="100000" b="100000"/>
                </a:path>
              </a:gradFill>
              <a:ln w="12700" cap="flat" cmpd="sng" algn="ctr">
                <a:noFill/>
                <a:prstDash val="solid"/>
                <a:round/>
                <a:headEnd type="none" w="med" len="med"/>
                <a:tailEnd type="none" w="med" len="med"/>
              </a:ln>
              <a:effectLst/>
            </p:spPr>
            <p:txBody>
              <a:bodyPr wrap="none" anchor="ctr"/>
              <a:lstStyle/>
              <a:p>
                <a:pPr algn="ctr"/>
                <a:endParaRPr lang="en-US">
                  <a:solidFill>
                    <a:srgbClr val="000000"/>
                  </a:solidFill>
                </a:endParaRPr>
              </a:p>
            </p:txBody>
          </p:sp>
        </p:grpSp>
        <p:sp>
          <p:nvSpPr>
            <p:cNvPr id="57" name="Rectangle 56"/>
            <p:cNvSpPr>
              <a:spLocks noChangeArrowheads="1"/>
            </p:cNvSpPr>
            <p:nvPr/>
          </p:nvSpPr>
          <p:spPr bwMode="auto">
            <a:xfrm>
              <a:off x="6496050" y="1884363"/>
              <a:ext cx="1491114" cy="458587"/>
            </a:xfrm>
            <a:prstGeom prst="rect">
              <a:avLst/>
            </a:prstGeom>
            <a:noFill/>
            <a:ln w="9525" cap="flat" cmpd="sng" algn="ctr">
              <a:noFill/>
              <a:prstDash val="solid"/>
              <a:miter lim="800000"/>
              <a:headEnd type="none" w="med" len="med"/>
              <a:tailEnd type="none" w="med" len="med"/>
            </a:ln>
            <a:effectLst/>
          </p:spPr>
          <p:txBody>
            <a:bodyPr wrap="none">
              <a:spAutoFit/>
            </a:bodyPr>
            <a:lstStyle/>
            <a:p>
              <a:pPr algn="ctr" eaLnBrk="0" hangingPunct="0">
                <a:lnSpc>
                  <a:spcPct val="85000"/>
                </a:lnSpc>
                <a:spcAft>
                  <a:spcPct val="25000"/>
                </a:spcAft>
              </a:pPr>
              <a:r>
                <a:rPr lang="en-US" sz="1400" dirty="0">
                  <a:effectLst>
                    <a:outerShdw blurRad="38100" dist="38100" dir="2700000" algn="tl">
                      <a:srgbClr val="000000"/>
                    </a:outerShdw>
                  </a:effectLst>
                </a:rPr>
                <a:t>Thin </a:t>
              </a:r>
              <a:r>
                <a:rPr lang="en-US" sz="1400" dirty="0">
                  <a:effectLst>
                    <a:outerShdw blurRad="38100" dist="38100" dir="2700000" algn="tl">
                      <a:srgbClr val="000000"/>
                    </a:outerShdw>
                  </a:effectLst>
                  <a:cs typeface="Arial" charset="0"/>
                </a:rPr>
                <a:t>R</a:t>
              </a:r>
              <a:r>
                <a:rPr lang="en-US" sz="1400" dirty="0" smtClean="0">
                  <a:effectLst>
                    <a:outerShdw blurRad="38100" dist="38100" dir="2700000" algn="tl">
                      <a:srgbClr val="000000"/>
                    </a:outerShdw>
                  </a:effectLst>
                  <a:cs typeface="Arial" charset="0"/>
                </a:rPr>
                <a:t>endering</a:t>
              </a:r>
              <a:r>
                <a:rPr lang="en-US" sz="1400" dirty="0">
                  <a:effectLst>
                    <a:outerShdw blurRad="38100" dist="38100" dir="2700000" algn="tl">
                      <a:srgbClr val="000000"/>
                    </a:outerShdw>
                  </a:effectLst>
                  <a:cs typeface="Arial" charset="0"/>
                </a:rPr>
                <a:t/>
              </a:r>
              <a:br>
                <a:rPr lang="en-US" sz="1400" dirty="0">
                  <a:effectLst>
                    <a:outerShdw blurRad="38100" dist="38100" dir="2700000" algn="tl">
                      <a:srgbClr val="000000"/>
                    </a:outerShdw>
                  </a:effectLst>
                  <a:cs typeface="Arial" charset="0"/>
                </a:rPr>
              </a:br>
              <a:r>
                <a:rPr lang="en-US" sz="1400" dirty="0">
                  <a:effectLst>
                    <a:outerShdw blurRad="38100" dist="38100" dir="2700000" algn="tl">
                      <a:srgbClr val="000000"/>
                    </a:outerShdw>
                  </a:effectLst>
                  <a:cs typeface="Arial" charset="0"/>
                </a:rPr>
                <a:t>in </a:t>
              </a:r>
              <a:r>
                <a:rPr lang="en-US" sz="1400" dirty="0" smtClean="0">
                  <a:effectLst>
                    <a:outerShdw blurRad="38100" dist="38100" dir="2700000" algn="tl">
                      <a:srgbClr val="000000"/>
                    </a:outerShdw>
                  </a:effectLst>
                  <a:cs typeface="Arial" charset="0"/>
                </a:rPr>
                <a:t>Browser</a:t>
              </a:r>
              <a:endParaRPr lang="en-US" sz="1400" dirty="0">
                <a:solidFill>
                  <a:srgbClr val="000000"/>
                </a:solidFill>
              </a:endParaRPr>
            </a:p>
          </p:txBody>
        </p:sp>
        <p:grpSp>
          <p:nvGrpSpPr>
            <p:cNvPr id="8" name="Group 88"/>
            <p:cNvGrpSpPr/>
            <p:nvPr/>
          </p:nvGrpSpPr>
          <p:grpSpPr>
            <a:xfrm>
              <a:off x="6600305" y="727404"/>
              <a:ext cx="1562549" cy="1407895"/>
              <a:chOff x="6600305" y="470229"/>
              <a:chExt cx="1562549" cy="1407895"/>
            </a:xfrm>
          </p:grpSpPr>
          <p:pic>
            <p:nvPicPr>
              <p:cNvPr id="2050" name="Picture 2" descr="C:\Documents and Settings\jocelyn\My Documents\My Pictures\clip_art_library\Microsoft_Art_Brand_etc\EventsDVD_FY07\HARDWARE_IMAGERY\Windows_Vista_BrandShortcut_to_Vista_iconsWindows_Vista_Icons_ for_Marketing_use\FemaleUser.png"/>
              <p:cNvPicPr>
                <a:picLocks noChangeAspect="1" noChangeArrowheads="1"/>
              </p:cNvPicPr>
              <p:nvPr/>
            </p:nvPicPr>
            <p:blipFill>
              <a:blip r:embed="rId8"/>
              <a:srcRect/>
              <a:stretch>
                <a:fillRect/>
              </a:stretch>
            </p:blipFill>
            <p:spPr bwMode="auto">
              <a:xfrm flipH="1">
                <a:off x="6784439" y="470229"/>
                <a:ext cx="1378415" cy="1407895"/>
              </a:xfrm>
              <a:prstGeom prst="rect">
                <a:avLst/>
              </a:prstGeom>
              <a:noFill/>
            </p:spPr>
          </p:pic>
          <p:pic>
            <p:nvPicPr>
              <p:cNvPr id="2055" name="Picture 7" descr="C:\Documents and Settings\jocelyn\My Documents\My Pictures\thinbrowserrendering.png"/>
              <p:cNvPicPr>
                <a:picLocks noChangeAspect="1" noChangeArrowheads="1"/>
              </p:cNvPicPr>
              <p:nvPr/>
            </p:nvPicPr>
            <p:blipFill>
              <a:blip r:embed="rId9"/>
              <a:srcRect/>
              <a:stretch>
                <a:fillRect/>
              </a:stretch>
            </p:blipFill>
            <p:spPr bwMode="auto">
              <a:xfrm>
                <a:off x="6600305" y="781808"/>
                <a:ext cx="668005" cy="830493"/>
              </a:xfrm>
              <a:prstGeom prst="rect">
                <a:avLst/>
              </a:prstGeom>
              <a:noFill/>
            </p:spPr>
          </p:pic>
        </p:grpSp>
      </p:grpSp>
      <p:grpSp>
        <p:nvGrpSpPr>
          <p:cNvPr id="9" name="Group 68"/>
          <p:cNvGrpSpPr/>
          <p:nvPr/>
        </p:nvGrpSpPr>
        <p:grpSpPr>
          <a:xfrm>
            <a:off x="6634166" y="2006283"/>
            <a:ext cx="2578100" cy="2546350"/>
            <a:chOff x="6634163" y="2360613"/>
            <a:chExt cx="2578100" cy="2546350"/>
          </a:xfrm>
        </p:grpSpPr>
        <p:grpSp>
          <p:nvGrpSpPr>
            <p:cNvPr id="10" name="Group 35"/>
            <p:cNvGrpSpPr>
              <a:grpSpLocks/>
            </p:cNvGrpSpPr>
            <p:nvPr/>
          </p:nvGrpSpPr>
          <p:grpSpPr bwMode="grayWhite">
            <a:xfrm>
              <a:off x="6634163" y="2360613"/>
              <a:ext cx="2578100" cy="2546350"/>
              <a:chOff x="3750" y="1537"/>
              <a:chExt cx="1624" cy="1604"/>
            </a:xfrm>
          </p:grpSpPr>
          <p:pic>
            <p:nvPicPr>
              <p:cNvPr id="75" name="Rectangle 6166"/>
              <p:cNvPicPr>
                <a:picLocks noChangeArrowheads="1"/>
              </p:cNvPicPr>
              <p:nvPr/>
            </p:nvPicPr>
            <p:blipFill>
              <a:blip r:embed="rId5"/>
              <a:srcRect l="63542"/>
              <a:stretch>
                <a:fillRect/>
              </a:stretch>
            </p:blipFill>
            <p:spPr bwMode="grayWhite">
              <a:xfrm>
                <a:off x="4550" y="1537"/>
                <a:ext cx="824" cy="1604"/>
              </a:xfrm>
              <a:prstGeom prst="rect">
                <a:avLst/>
              </a:prstGeom>
              <a:noFill/>
              <a:ln w="9525">
                <a:noFill/>
                <a:miter lim="800000"/>
                <a:headEnd/>
                <a:tailEnd/>
              </a:ln>
            </p:spPr>
          </p:pic>
          <p:pic>
            <p:nvPicPr>
              <p:cNvPr id="76" name="Rectangle 6167"/>
              <p:cNvPicPr>
                <a:picLocks noChangeArrowheads="1"/>
              </p:cNvPicPr>
              <p:nvPr/>
            </p:nvPicPr>
            <p:blipFill>
              <a:blip r:embed="rId5"/>
              <a:srcRect r="64662"/>
              <a:stretch>
                <a:fillRect/>
              </a:stretch>
            </p:blipFill>
            <p:spPr bwMode="grayWhite">
              <a:xfrm>
                <a:off x="3750" y="1537"/>
                <a:ext cx="800" cy="1604"/>
              </a:xfrm>
              <a:prstGeom prst="rect">
                <a:avLst/>
              </a:prstGeom>
              <a:noFill/>
              <a:ln w="9525">
                <a:noFill/>
                <a:miter lim="800000"/>
                <a:headEnd/>
                <a:tailEnd/>
              </a:ln>
            </p:spPr>
          </p:pic>
          <p:sp>
            <p:nvSpPr>
              <p:cNvPr id="77" name="Rounded Rectangle 76"/>
              <p:cNvSpPr>
                <a:spLocks noChangeArrowheads="1"/>
              </p:cNvSpPr>
              <p:nvPr/>
            </p:nvSpPr>
            <p:spPr bwMode="grayWhite">
              <a:xfrm>
                <a:off x="3997" y="1776"/>
                <a:ext cx="1097" cy="1081"/>
              </a:xfrm>
              <a:prstGeom prst="roundRect">
                <a:avLst>
                  <a:gd name="adj" fmla="val 12509"/>
                </a:avLst>
              </a:prstGeom>
              <a:gradFill rotWithShape="1">
                <a:gsLst>
                  <a:gs pos="0">
                    <a:schemeClr val="bg1"/>
                  </a:gs>
                  <a:gs pos="100000">
                    <a:schemeClr val="hlink"/>
                  </a:gs>
                </a:gsLst>
                <a:lin ang="2700000" scaled="1"/>
              </a:gradFill>
              <a:ln w="12700" algn="ctr">
                <a:solidFill>
                  <a:srgbClr val="003300"/>
                </a:solidFill>
                <a:round/>
                <a:headEnd/>
                <a:tailEnd/>
              </a:ln>
            </p:spPr>
            <p:txBody>
              <a:bodyPr wrap="none" anchor="ctr"/>
              <a:lstStyle/>
              <a:p>
                <a:pPr algn="ctr"/>
                <a:endParaRPr lang="en-US">
                  <a:solidFill>
                    <a:srgbClr val="000000"/>
                  </a:solidFill>
                </a:endParaRPr>
              </a:p>
            </p:txBody>
          </p:sp>
          <p:sp>
            <p:nvSpPr>
              <p:cNvPr id="78" name="Rounded Rectangle 77"/>
              <p:cNvSpPr>
                <a:spLocks noChangeArrowheads="1"/>
              </p:cNvSpPr>
              <p:nvPr/>
            </p:nvSpPr>
            <p:spPr bwMode="grayWhite">
              <a:xfrm>
                <a:off x="4025" y="1805"/>
                <a:ext cx="1040" cy="1025"/>
              </a:xfrm>
              <a:prstGeom prst="roundRect">
                <a:avLst>
                  <a:gd name="adj" fmla="val 11630"/>
                </a:avLst>
              </a:prstGeom>
              <a:gradFill rotWithShape="1">
                <a:gsLst>
                  <a:gs pos="0">
                    <a:schemeClr val="hlink"/>
                  </a:gs>
                  <a:gs pos="100000">
                    <a:schemeClr val="bg1"/>
                  </a:gs>
                </a:gsLst>
                <a:lin ang="2700000" scaled="1"/>
              </a:gradFill>
              <a:ln w="12700" algn="ctr">
                <a:solidFill>
                  <a:schemeClr val="tx1"/>
                </a:solidFill>
                <a:round/>
                <a:headEnd/>
                <a:tailEnd/>
              </a:ln>
            </p:spPr>
            <p:txBody>
              <a:bodyPr wrap="none" anchor="ctr"/>
              <a:lstStyle/>
              <a:p>
                <a:pPr algn="ctr"/>
                <a:endParaRPr lang="en-US">
                  <a:solidFill>
                    <a:srgbClr val="000000"/>
                  </a:solidFill>
                </a:endParaRPr>
              </a:p>
            </p:txBody>
          </p:sp>
          <p:sp>
            <p:nvSpPr>
              <p:cNvPr id="79" name="Rounded Rectangle 78"/>
              <p:cNvSpPr>
                <a:spLocks noChangeArrowheads="1"/>
              </p:cNvSpPr>
              <p:nvPr/>
            </p:nvSpPr>
            <p:spPr bwMode="grayWhite">
              <a:xfrm>
                <a:off x="4027" y="1813"/>
                <a:ext cx="1040" cy="1017"/>
              </a:xfrm>
              <a:prstGeom prst="roundRect">
                <a:avLst>
                  <a:gd name="adj" fmla="val 11630"/>
                </a:avLst>
              </a:prstGeom>
              <a:gradFill rotWithShape="1">
                <a:gsLst>
                  <a:gs pos="0">
                    <a:schemeClr val="bg1">
                      <a:alpha val="50000"/>
                    </a:schemeClr>
                  </a:gs>
                  <a:gs pos="100000">
                    <a:schemeClr val="bg1">
                      <a:gamma/>
                      <a:shade val="46275"/>
                      <a:invGamma/>
                      <a:alpha val="0"/>
                    </a:schemeClr>
                  </a:gs>
                </a:gsLst>
                <a:path path="rect">
                  <a:fillToRect r="100000" b="100000"/>
                </a:path>
              </a:gradFill>
              <a:ln w="12700" cap="flat" cmpd="sng" algn="ctr">
                <a:noFill/>
                <a:prstDash val="solid"/>
                <a:round/>
                <a:headEnd type="none" w="med" len="med"/>
                <a:tailEnd type="none" w="med" len="med"/>
              </a:ln>
              <a:effectLst/>
            </p:spPr>
            <p:txBody>
              <a:bodyPr wrap="none" anchor="ctr"/>
              <a:lstStyle/>
              <a:p>
                <a:pPr algn="ctr"/>
                <a:endParaRPr lang="en-US">
                  <a:solidFill>
                    <a:srgbClr val="000000"/>
                  </a:solidFill>
                </a:endParaRPr>
              </a:p>
            </p:txBody>
          </p:sp>
        </p:grpSp>
        <p:sp>
          <p:nvSpPr>
            <p:cNvPr id="73" name="Rectangle 72"/>
            <p:cNvSpPr>
              <a:spLocks noChangeArrowheads="1"/>
            </p:cNvSpPr>
            <p:nvPr/>
          </p:nvSpPr>
          <p:spPr bwMode="auto">
            <a:xfrm>
              <a:off x="7362826" y="3886201"/>
              <a:ext cx="1073499" cy="523990"/>
            </a:xfrm>
            <a:prstGeom prst="rect">
              <a:avLst/>
            </a:prstGeom>
            <a:noFill/>
            <a:ln w="9525" cap="flat" cmpd="sng" algn="ctr">
              <a:noFill/>
              <a:prstDash val="solid"/>
              <a:miter lim="800000"/>
              <a:headEnd type="none" w="med" len="med"/>
              <a:tailEnd type="none" w="med" len="med"/>
            </a:ln>
            <a:effectLst/>
          </p:spPr>
          <p:txBody>
            <a:bodyPr wrap="none">
              <a:spAutoFit/>
            </a:bodyPr>
            <a:lstStyle/>
            <a:p>
              <a:pPr algn="ctr" eaLnBrk="0" hangingPunct="0">
                <a:lnSpc>
                  <a:spcPct val="85000"/>
                </a:lnSpc>
                <a:spcAft>
                  <a:spcPct val="25000"/>
                </a:spcAft>
              </a:pPr>
              <a:r>
                <a:rPr lang="en-US" sz="1600" dirty="0">
                  <a:effectLst>
                    <a:outerShdw blurRad="38100" dist="38100" dir="2700000" algn="tl">
                      <a:srgbClr val="000000"/>
                    </a:outerShdw>
                  </a:effectLst>
                  <a:cs typeface="Arial" charset="0"/>
                </a:rPr>
                <a:t>Excel 2007</a:t>
              </a:r>
              <a:br>
                <a:rPr lang="en-US" sz="1600" dirty="0">
                  <a:effectLst>
                    <a:outerShdw blurRad="38100" dist="38100" dir="2700000" algn="tl">
                      <a:srgbClr val="000000"/>
                    </a:outerShdw>
                  </a:effectLst>
                  <a:cs typeface="Arial" charset="0"/>
                </a:rPr>
              </a:br>
              <a:r>
                <a:rPr lang="en-US" sz="1600" dirty="0" smtClean="0">
                  <a:effectLst>
                    <a:outerShdw blurRad="38100" dist="38100" dir="2700000" algn="tl">
                      <a:srgbClr val="000000"/>
                    </a:outerShdw>
                  </a:effectLst>
                  <a:cs typeface="Arial" charset="0"/>
                </a:rPr>
                <a:t>Client</a:t>
              </a:r>
              <a:endParaRPr lang="en-US" dirty="0">
                <a:solidFill>
                  <a:srgbClr val="000000"/>
                </a:solidFill>
              </a:endParaRPr>
            </a:p>
          </p:txBody>
        </p:sp>
        <p:grpSp>
          <p:nvGrpSpPr>
            <p:cNvPr id="11" name="Group 79"/>
            <p:cNvGrpSpPr/>
            <p:nvPr/>
          </p:nvGrpSpPr>
          <p:grpSpPr>
            <a:xfrm>
              <a:off x="7256787" y="2864479"/>
              <a:ext cx="1435788" cy="1107967"/>
              <a:chOff x="621611" y="2624637"/>
              <a:chExt cx="1435788" cy="1107967"/>
            </a:xfrm>
          </p:grpSpPr>
          <p:pic>
            <p:nvPicPr>
              <p:cNvPr id="83" name="Picture 3" descr="C:\Documents and Settings\jocelyn\My Documents\My Pictures\clip_art_library\Microsoft_Art_Brand_etc\EventsDVD_FY07\HARDWARE_IMAGERY\Windows_Vista_BrandShortcut_to_Vista_iconsWindows_Vista_Icons_ for_Marketing_use\GenericUser.png"/>
              <p:cNvPicPr>
                <a:picLocks noChangeAspect="1" noChangeArrowheads="1"/>
              </p:cNvPicPr>
              <p:nvPr/>
            </p:nvPicPr>
            <p:blipFill>
              <a:blip r:embed="rId6"/>
              <a:srcRect/>
              <a:stretch>
                <a:fillRect/>
              </a:stretch>
            </p:blipFill>
            <p:spPr bwMode="auto">
              <a:xfrm>
                <a:off x="1146976" y="2624637"/>
                <a:ext cx="910423" cy="1107967"/>
              </a:xfrm>
              <a:prstGeom prst="rect">
                <a:avLst/>
              </a:prstGeom>
              <a:noFill/>
            </p:spPr>
          </p:pic>
          <p:pic>
            <p:nvPicPr>
              <p:cNvPr id="84" name="Picture 6" descr="C:\Documents and Settings\jocelyn\My Documents\My Pictures\excel.png"/>
              <p:cNvPicPr>
                <a:picLocks noChangeAspect="1" noChangeArrowheads="1"/>
              </p:cNvPicPr>
              <p:nvPr/>
            </p:nvPicPr>
            <p:blipFill>
              <a:blip r:embed="rId7"/>
              <a:srcRect/>
              <a:stretch>
                <a:fillRect/>
              </a:stretch>
            </p:blipFill>
            <p:spPr bwMode="auto">
              <a:xfrm>
                <a:off x="621611" y="2849673"/>
                <a:ext cx="674459" cy="805847"/>
              </a:xfrm>
              <a:prstGeom prst="rect">
                <a:avLst/>
              </a:prstGeom>
              <a:noFill/>
            </p:spPr>
          </p:pic>
        </p:grpSp>
      </p:grpSp>
      <p:pic>
        <p:nvPicPr>
          <p:cNvPr id="96" name="Picture 9" descr="D:\Pennie's documents\Images for TechEd06\Shapes_and_Graphics\Arrows\arrow 0 blue shadow arrow left.png"/>
          <p:cNvPicPr>
            <a:picLocks noChangeAspect="1" noChangeArrowheads="1"/>
          </p:cNvPicPr>
          <p:nvPr/>
        </p:nvPicPr>
        <p:blipFill>
          <a:blip r:embed="rId4">
            <a:duotone>
              <a:prstClr val="black"/>
              <a:srgbClr val="0070C0">
                <a:tint val="45000"/>
                <a:satMod val="400000"/>
              </a:srgbClr>
            </a:duotone>
          </a:blip>
          <a:srcRect/>
          <a:stretch>
            <a:fillRect/>
          </a:stretch>
        </p:blipFill>
        <p:spPr bwMode="auto">
          <a:xfrm rot="12682118">
            <a:off x="2040598" y="2434319"/>
            <a:ext cx="1848281" cy="747178"/>
          </a:xfrm>
          <a:prstGeom prst="rect">
            <a:avLst/>
          </a:prstGeom>
          <a:noFill/>
        </p:spPr>
      </p:pic>
      <p:pic>
        <p:nvPicPr>
          <p:cNvPr id="97" name="Picture 9" descr="D:\Pennie's documents\Images for TechEd06\Shapes_and_Graphics\Arrows\arrow 0 blue shadow arrow left.png"/>
          <p:cNvPicPr>
            <a:picLocks noChangeAspect="1" noChangeArrowheads="1"/>
          </p:cNvPicPr>
          <p:nvPr/>
        </p:nvPicPr>
        <p:blipFill>
          <a:blip r:embed="rId4">
            <a:duotone>
              <a:prstClr val="black"/>
              <a:srgbClr val="0070C0">
                <a:tint val="45000"/>
                <a:satMod val="400000"/>
              </a:srgbClr>
            </a:duotone>
          </a:blip>
          <a:srcRect/>
          <a:stretch>
            <a:fillRect/>
          </a:stretch>
        </p:blipFill>
        <p:spPr bwMode="auto">
          <a:xfrm rot="8835223">
            <a:off x="2044779" y="3944378"/>
            <a:ext cx="1848281" cy="747178"/>
          </a:xfrm>
          <a:prstGeom prst="rect">
            <a:avLst/>
          </a:prstGeom>
          <a:noFill/>
        </p:spPr>
      </p:pic>
      <p:grpSp>
        <p:nvGrpSpPr>
          <p:cNvPr id="12" name="Group 70"/>
          <p:cNvGrpSpPr/>
          <p:nvPr/>
        </p:nvGrpSpPr>
        <p:grpSpPr>
          <a:xfrm>
            <a:off x="5980113" y="3957320"/>
            <a:ext cx="2578100" cy="2546350"/>
            <a:chOff x="5980113" y="4311650"/>
            <a:chExt cx="2578100" cy="2546350"/>
          </a:xfrm>
        </p:grpSpPr>
        <p:grpSp>
          <p:nvGrpSpPr>
            <p:cNvPr id="13" name="Group 24"/>
            <p:cNvGrpSpPr>
              <a:grpSpLocks/>
            </p:cNvGrpSpPr>
            <p:nvPr/>
          </p:nvGrpSpPr>
          <p:grpSpPr bwMode="grayWhite">
            <a:xfrm>
              <a:off x="5980113" y="4311650"/>
              <a:ext cx="2578100" cy="2546350"/>
              <a:chOff x="3750" y="1537"/>
              <a:chExt cx="1624" cy="1604"/>
            </a:xfrm>
          </p:grpSpPr>
          <p:pic>
            <p:nvPicPr>
              <p:cNvPr id="64" name="Rectangle 6174"/>
              <p:cNvPicPr>
                <a:picLocks noChangeArrowheads="1"/>
              </p:cNvPicPr>
              <p:nvPr/>
            </p:nvPicPr>
            <p:blipFill>
              <a:blip r:embed="rId5"/>
              <a:srcRect l="63542"/>
              <a:stretch>
                <a:fillRect/>
              </a:stretch>
            </p:blipFill>
            <p:spPr bwMode="grayWhite">
              <a:xfrm>
                <a:off x="4550" y="1537"/>
                <a:ext cx="824" cy="1604"/>
              </a:xfrm>
              <a:prstGeom prst="rect">
                <a:avLst/>
              </a:prstGeom>
              <a:noFill/>
              <a:ln w="9525">
                <a:noFill/>
                <a:miter lim="800000"/>
                <a:headEnd/>
                <a:tailEnd/>
              </a:ln>
            </p:spPr>
          </p:pic>
          <p:pic>
            <p:nvPicPr>
              <p:cNvPr id="65" name="Rectangle 6175"/>
              <p:cNvPicPr>
                <a:picLocks noChangeArrowheads="1"/>
              </p:cNvPicPr>
              <p:nvPr/>
            </p:nvPicPr>
            <p:blipFill>
              <a:blip r:embed="rId5"/>
              <a:srcRect r="64662"/>
              <a:stretch>
                <a:fillRect/>
              </a:stretch>
            </p:blipFill>
            <p:spPr bwMode="grayWhite">
              <a:xfrm>
                <a:off x="3750" y="1537"/>
                <a:ext cx="800" cy="1604"/>
              </a:xfrm>
              <a:prstGeom prst="rect">
                <a:avLst/>
              </a:prstGeom>
              <a:noFill/>
              <a:ln w="9525">
                <a:noFill/>
                <a:miter lim="800000"/>
                <a:headEnd/>
                <a:tailEnd/>
              </a:ln>
            </p:spPr>
          </p:pic>
          <p:sp>
            <p:nvSpPr>
              <p:cNvPr id="66" name="Rounded Rectangle 65"/>
              <p:cNvSpPr>
                <a:spLocks noChangeArrowheads="1"/>
              </p:cNvSpPr>
              <p:nvPr/>
            </p:nvSpPr>
            <p:spPr bwMode="grayWhite">
              <a:xfrm>
                <a:off x="3997" y="1776"/>
                <a:ext cx="1097" cy="1081"/>
              </a:xfrm>
              <a:prstGeom prst="roundRect">
                <a:avLst>
                  <a:gd name="adj" fmla="val 12509"/>
                </a:avLst>
              </a:prstGeom>
              <a:gradFill rotWithShape="1">
                <a:gsLst>
                  <a:gs pos="0">
                    <a:schemeClr val="bg1"/>
                  </a:gs>
                  <a:gs pos="100000">
                    <a:schemeClr val="hlink"/>
                  </a:gs>
                </a:gsLst>
                <a:lin ang="2700000" scaled="1"/>
              </a:gradFill>
              <a:ln w="12700" algn="ctr">
                <a:solidFill>
                  <a:srgbClr val="003300"/>
                </a:solidFill>
                <a:round/>
                <a:headEnd/>
                <a:tailEnd/>
              </a:ln>
            </p:spPr>
            <p:txBody>
              <a:bodyPr wrap="none" anchor="ctr"/>
              <a:lstStyle/>
              <a:p>
                <a:pPr algn="ctr"/>
                <a:endParaRPr lang="en-US">
                  <a:solidFill>
                    <a:srgbClr val="000000"/>
                  </a:solidFill>
                </a:endParaRPr>
              </a:p>
            </p:txBody>
          </p:sp>
          <p:sp>
            <p:nvSpPr>
              <p:cNvPr id="67" name="Rounded Rectangle 66"/>
              <p:cNvSpPr>
                <a:spLocks noChangeArrowheads="1"/>
              </p:cNvSpPr>
              <p:nvPr/>
            </p:nvSpPr>
            <p:spPr bwMode="grayWhite">
              <a:xfrm>
                <a:off x="4025" y="1805"/>
                <a:ext cx="1040" cy="1025"/>
              </a:xfrm>
              <a:prstGeom prst="roundRect">
                <a:avLst>
                  <a:gd name="adj" fmla="val 11630"/>
                </a:avLst>
              </a:prstGeom>
              <a:gradFill rotWithShape="1">
                <a:gsLst>
                  <a:gs pos="0">
                    <a:schemeClr val="hlink"/>
                  </a:gs>
                  <a:gs pos="100000">
                    <a:schemeClr val="bg1"/>
                  </a:gs>
                </a:gsLst>
                <a:lin ang="2700000" scaled="1"/>
              </a:gradFill>
              <a:ln w="12700" algn="ctr">
                <a:solidFill>
                  <a:schemeClr val="tx1"/>
                </a:solidFill>
                <a:round/>
                <a:headEnd/>
                <a:tailEnd/>
              </a:ln>
            </p:spPr>
            <p:txBody>
              <a:bodyPr wrap="none" anchor="ctr"/>
              <a:lstStyle/>
              <a:p>
                <a:pPr algn="ctr"/>
                <a:endParaRPr lang="en-US">
                  <a:solidFill>
                    <a:srgbClr val="000000"/>
                  </a:solidFill>
                </a:endParaRPr>
              </a:p>
            </p:txBody>
          </p:sp>
          <p:sp>
            <p:nvSpPr>
              <p:cNvPr id="68" name="Rounded Rectangle 67"/>
              <p:cNvSpPr>
                <a:spLocks noChangeArrowheads="1"/>
              </p:cNvSpPr>
              <p:nvPr/>
            </p:nvSpPr>
            <p:spPr bwMode="grayWhite">
              <a:xfrm>
                <a:off x="4027" y="1813"/>
                <a:ext cx="1040" cy="1017"/>
              </a:xfrm>
              <a:prstGeom prst="roundRect">
                <a:avLst>
                  <a:gd name="adj" fmla="val 11630"/>
                </a:avLst>
              </a:prstGeom>
              <a:gradFill rotWithShape="1">
                <a:gsLst>
                  <a:gs pos="0">
                    <a:schemeClr val="bg1">
                      <a:alpha val="50000"/>
                    </a:schemeClr>
                  </a:gs>
                  <a:gs pos="100000">
                    <a:schemeClr val="bg1">
                      <a:gamma/>
                      <a:shade val="46275"/>
                      <a:invGamma/>
                      <a:alpha val="0"/>
                    </a:schemeClr>
                  </a:gs>
                </a:gsLst>
                <a:path path="rect">
                  <a:fillToRect r="100000" b="100000"/>
                </a:path>
              </a:gradFill>
              <a:ln w="12700" cap="flat" cmpd="sng" algn="ctr">
                <a:noFill/>
                <a:prstDash val="solid"/>
                <a:round/>
                <a:headEnd type="none" w="med" len="med"/>
                <a:tailEnd type="none" w="med" len="med"/>
              </a:ln>
              <a:effectLst/>
            </p:spPr>
            <p:txBody>
              <a:bodyPr wrap="none" anchor="ctr"/>
              <a:lstStyle/>
              <a:p>
                <a:pPr algn="ctr"/>
                <a:endParaRPr lang="en-US">
                  <a:solidFill>
                    <a:srgbClr val="000000"/>
                  </a:solidFill>
                </a:endParaRPr>
              </a:p>
            </p:txBody>
          </p:sp>
        </p:grpSp>
        <p:sp>
          <p:nvSpPr>
            <p:cNvPr id="63" name="Rectangle 62"/>
            <p:cNvSpPr>
              <a:spLocks noChangeArrowheads="1"/>
            </p:cNvSpPr>
            <p:nvPr/>
          </p:nvSpPr>
          <p:spPr bwMode="auto">
            <a:xfrm>
              <a:off x="6643688" y="5749925"/>
              <a:ext cx="1239442" cy="510909"/>
            </a:xfrm>
            <a:prstGeom prst="rect">
              <a:avLst/>
            </a:prstGeom>
            <a:noFill/>
            <a:ln w="9525" cap="flat" cmpd="sng" algn="ctr">
              <a:noFill/>
              <a:prstDash val="solid"/>
              <a:miter lim="800000"/>
              <a:headEnd type="none" w="med" len="med"/>
              <a:tailEnd type="none" w="med" len="med"/>
            </a:ln>
            <a:effectLst/>
          </p:spPr>
          <p:txBody>
            <a:bodyPr wrap="none">
              <a:spAutoFit/>
            </a:bodyPr>
            <a:lstStyle/>
            <a:p>
              <a:pPr algn="ctr" eaLnBrk="0" hangingPunct="0">
                <a:lnSpc>
                  <a:spcPct val="85000"/>
                </a:lnSpc>
                <a:spcAft>
                  <a:spcPct val="25000"/>
                </a:spcAft>
              </a:pPr>
              <a:r>
                <a:rPr lang="en-US" sz="1600" dirty="0">
                  <a:effectLst>
                    <a:outerShdw blurRad="38100" dist="38100" dir="2700000" algn="tl">
                      <a:srgbClr val="000000"/>
                    </a:outerShdw>
                  </a:effectLst>
                  <a:cs typeface="Arial" charset="0"/>
                </a:rPr>
                <a:t>Custom</a:t>
              </a:r>
              <a:br>
                <a:rPr lang="en-US" sz="1600" dirty="0">
                  <a:effectLst>
                    <a:outerShdw blurRad="38100" dist="38100" dir="2700000" algn="tl">
                      <a:srgbClr val="000000"/>
                    </a:outerShdw>
                  </a:effectLst>
                  <a:cs typeface="Arial" charset="0"/>
                </a:rPr>
              </a:br>
              <a:r>
                <a:rPr lang="en-US" sz="1600" dirty="0" smtClean="0">
                  <a:effectLst>
                    <a:outerShdw blurRad="38100" dist="38100" dir="2700000" algn="tl">
                      <a:srgbClr val="000000"/>
                    </a:outerShdw>
                  </a:effectLst>
                  <a:cs typeface="Arial" charset="0"/>
                </a:rPr>
                <a:t>Applications</a:t>
              </a:r>
              <a:endParaRPr lang="en-US" dirty="0">
                <a:solidFill>
                  <a:srgbClr val="000000"/>
                </a:solidFill>
              </a:endParaRPr>
            </a:p>
          </p:txBody>
        </p:sp>
        <p:grpSp>
          <p:nvGrpSpPr>
            <p:cNvPr id="14" name="Group 87"/>
            <p:cNvGrpSpPr/>
            <p:nvPr/>
          </p:nvGrpSpPr>
          <p:grpSpPr>
            <a:xfrm>
              <a:off x="6618578" y="4736335"/>
              <a:ext cx="1534865" cy="1167206"/>
              <a:chOff x="6618578" y="4479160"/>
              <a:chExt cx="1534865" cy="1167206"/>
            </a:xfrm>
          </p:grpSpPr>
          <p:pic>
            <p:nvPicPr>
              <p:cNvPr id="2052" name="Picture 4" descr="C:\Documents and Settings\jocelyn\My Documents\My Pictures\clip_art_library\Microsoft_Art_Brand_etc\EventsDVD_FY07\HARDWARE_IMAGERY\Windows_Vista_BrandShortcut_to_Vista_iconsWindows_Vista_Icons_ for_Marketing_use\MaleUser.png"/>
              <p:cNvPicPr>
                <a:picLocks noChangeAspect="1" noChangeArrowheads="1"/>
              </p:cNvPicPr>
              <p:nvPr/>
            </p:nvPicPr>
            <p:blipFill>
              <a:blip r:embed="rId10"/>
              <a:srcRect/>
              <a:stretch>
                <a:fillRect/>
              </a:stretch>
            </p:blipFill>
            <p:spPr bwMode="auto">
              <a:xfrm>
                <a:off x="6986237" y="4479160"/>
                <a:ext cx="1167206" cy="1167206"/>
              </a:xfrm>
              <a:prstGeom prst="rect">
                <a:avLst/>
              </a:prstGeom>
              <a:noFill/>
            </p:spPr>
          </p:pic>
          <p:pic>
            <p:nvPicPr>
              <p:cNvPr id="2056" name="Picture 8" descr="C:\Documents and Settings\jocelyn\My Documents\My Pictures\custom.png"/>
              <p:cNvPicPr>
                <a:picLocks noChangeAspect="1" noChangeArrowheads="1"/>
              </p:cNvPicPr>
              <p:nvPr/>
            </p:nvPicPr>
            <p:blipFill>
              <a:blip r:embed="rId11"/>
              <a:srcRect/>
              <a:stretch>
                <a:fillRect/>
              </a:stretch>
            </p:blipFill>
            <p:spPr bwMode="auto">
              <a:xfrm>
                <a:off x="6618578" y="4713213"/>
                <a:ext cx="662770" cy="817114"/>
              </a:xfrm>
              <a:prstGeom prst="rect">
                <a:avLst/>
              </a:prstGeom>
              <a:noFill/>
            </p:spPr>
          </p:pic>
        </p:grpSp>
      </p:grpSp>
      <p:pic>
        <p:nvPicPr>
          <p:cNvPr id="229" name="Picture 50" descr="D:\Pennie's documents\MS Image\NEWFeb15\Windows_Vista_Icons_ for_Marketing_use\VPN.png"/>
          <p:cNvPicPr>
            <a:picLocks noChangeAspect="1" noChangeArrowheads="1"/>
          </p:cNvPicPr>
          <p:nvPr/>
        </p:nvPicPr>
        <p:blipFill>
          <a:blip r:embed="rId12"/>
          <a:srcRect/>
          <a:stretch>
            <a:fillRect/>
          </a:stretch>
        </p:blipFill>
        <p:spPr bwMode="auto">
          <a:xfrm>
            <a:off x="3654585" y="2596871"/>
            <a:ext cx="1106624" cy="1548064"/>
          </a:xfrm>
          <a:prstGeom prst="rect">
            <a:avLst/>
          </a:prstGeom>
          <a:noFill/>
        </p:spPr>
      </p:pic>
      <p:pic>
        <p:nvPicPr>
          <p:cNvPr id="2053" name="Picture 5" descr="C:\Documents and Settings\jocelyn\My Documents\My Pictures\clip_art_library\Microsoft_Art_Brand_etc\EventsDVD_FY07\HARDWARE_IMAGERY\Vista Icons off the web\netcenter.dll_I0007_0409.png"/>
          <p:cNvPicPr>
            <a:picLocks noChangeAspect="1" noChangeArrowheads="1"/>
          </p:cNvPicPr>
          <p:nvPr/>
        </p:nvPicPr>
        <p:blipFill>
          <a:blip r:embed="rId13"/>
          <a:srcRect/>
          <a:stretch>
            <a:fillRect/>
          </a:stretch>
        </p:blipFill>
        <p:spPr bwMode="auto">
          <a:xfrm>
            <a:off x="4205477" y="3431979"/>
            <a:ext cx="896129" cy="896129"/>
          </a:xfrm>
          <a:prstGeom prst="rect">
            <a:avLst/>
          </a:prstGeom>
          <a:noFill/>
        </p:spPr>
      </p:pic>
      <p:sp>
        <p:nvSpPr>
          <p:cNvPr id="100" name="Rectangle 99"/>
          <p:cNvSpPr>
            <a:spLocks noChangeArrowheads="1"/>
          </p:cNvSpPr>
          <p:nvPr/>
        </p:nvSpPr>
        <p:spPr bwMode="auto">
          <a:xfrm>
            <a:off x="4602480" y="1604012"/>
            <a:ext cx="1371600" cy="461633"/>
          </a:xfrm>
          <a:prstGeom prst="rect">
            <a:avLst/>
          </a:prstGeom>
          <a:noFill/>
          <a:ln w="9525">
            <a:noFill/>
            <a:miter lim="800000"/>
            <a:headEnd/>
            <a:tailEnd/>
          </a:ln>
        </p:spPr>
        <p:txBody>
          <a:bodyPr wrap="square" lIns="91408" tIns="45704" rIns="91408" bIns="45704">
            <a:spAutoFit/>
          </a:bodyPr>
          <a:lstStyle/>
          <a:p>
            <a:pPr algn="ctr" eaLnBrk="0" hangingPunct="0"/>
            <a:r>
              <a:rPr lang="en-US" sz="1200" b="1" dirty="0" smtClean="0">
                <a:cs typeface="Arial" charset="0"/>
              </a:rPr>
              <a:t>View, Interact, </a:t>
            </a:r>
          </a:p>
          <a:p>
            <a:pPr algn="ctr" eaLnBrk="0" hangingPunct="0"/>
            <a:r>
              <a:rPr lang="en-US" sz="1200" b="1" dirty="0" smtClean="0">
                <a:solidFill>
                  <a:srgbClr val="FF0000"/>
                </a:solidFill>
                <a:cs typeface="Arial" charset="0"/>
              </a:rPr>
              <a:t>&amp; Edit</a:t>
            </a:r>
            <a:endParaRPr lang="en-US" b="1" dirty="0">
              <a:solidFill>
                <a:srgbClr val="FF0000"/>
              </a:solidFill>
            </a:endParaRPr>
          </a:p>
        </p:txBody>
      </p:sp>
      <p:sp>
        <p:nvSpPr>
          <p:cNvPr id="101" name="Rectangle 100"/>
          <p:cNvSpPr>
            <a:spLocks noChangeArrowheads="1"/>
          </p:cNvSpPr>
          <p:nvPr/>
        </p:nvSpPr>
        <p:spPr bwMode="auto">
          <a:xfrm>
            <a:off x="4901446" y="3989074"/>
            <a:ext cx="1796534" cy="858664"/>
          </a:xfrm>
          <a:prstGeom prst="rect">
            <a:avLst/>
          </a:prstGeom>
          <a:noFill/>
          <a:ln w="9525">
            <a:noFill/>
            <a:miter lim="800000"/>
            <a:headEnd/>
            <a:tailEnd/>
          </a:ln>
        </p:spPr>
        <p:txBody>
          <a:bodyPr wrap="square" lIns="91408" tIns="45704" rIns="91408" bIns="45704">
            <a:spAutoFit/>
          </a:bodyPr>
          <a:lstStyle/>
          <a:p>
            <a:pPr algn="ctr" eaLnBrk="0" hangingPunct="0"/>
            <a:r>
              <a:rPr lang="en-US" sz="1200" b="1" dirty="0">
                <a:cs typeface="Arial" charset="0"/>
              </a:rPr>
              <a:t>Web </a:t>
            </a:r>
            <a:r>
              <a:rPr lang="en-US" sz="1200" b="1" dirty="0" smtClean="0">
                <a:cs typeface="Arial" charset="0"/>
              </a:rPr>
              <a:t>Services,</a:t>
            </a:r>
          </a:p>
          <a:p>
            <a:pPr algn="ctr" eaLnBrk="0" hangingPunct="0"/>
            <a:r>
              <a:rPr lang="en-US" sz="1200" b="1" dirty="0" smtClean="0">
                <a:cs typeface="Arial" charset="0"/>
              </a:rPr>
              <a:t>UDFs, </a:t>
            </a:r>
            <a:r>
              <a:rPr lang="en-US" sz="1200" b="1" dirty="0">
                <a:solidFill>
                  <a:schemeClr val="accent2"/>
                </a:solidFill>
                <a:cs typeface="Arial" charset="0"/>
              </a:rPr>
              <a:t/>
            </a:r>
            <a:br>
              <a:rPr lang="en-US" sz="1200" b="1" dirty="0">
                <a:solidFill>
                  <a:schemeClr val="accent2"/>
                </a:solidFill>
                <a:cs typeface="Arial" charset="0"/>
              </a:rPr>
            </a:br>
            <a:r>
              <a:rPr lang="en-US" sz="1200" b="1" dirty="0" smtClean="0">
                <a:solidFill>
                  <a:srgbClr val="FF0000"/>
                </a:solidFill>
                <a:cs typeface="Arial" charset="0"/>
              </a:rPr>
              <a:t>JavaScript OM, </a:t>
            </a:r>
          </a:p>
          <a:p>
            <a:pPr algn="ctr" eaLnBrk="0" hangingPunct="0"/>
            <a:r>
              <a:rPr lang="en-US" sz="1200" b="1" dirty="0" smtClean="0">
                <a:solidFill>
                  <a:srgbClr val="FF0000"/>
                </a:solidFill>
                <a:cs typeface="Arial" charset="0"/>
              </a:rPr>
              <a:t>&amp; REST</a:t>
            </a:r>
            <a:endParaRPr lang="en-US" b="1" dirty="0">
              <a:solidFill>
                <a:srgbClr val="FF0000"/>
              </a:solidFill>
            </a:endParaRPr>
          </a:p>
        </p:txBody>
      </p:sp>
      <p:grpSp>
        <p:nvGrpSpPr>
          <p:cNvPr id="15" name="Group 102"/>
          <p:cNvGrpSpPr/>
          <p:nvPr/>
        </p:nvGrpSpPr>
        <p:grpSpPr>
          <a:xfrm>
            <a:off x="110490" y="3957320"/>
            <a:ext cx="2578102" cy="2546350"/>
            <a:chOff x="76200" y="4311650"/>
            <a:chExt cx="2578102" cy="2546350"/>
          </a:xfrm>
        </p:grpSpPr>
        <p:grpSp>
          <p:nvGrpSpPr>
            <p:cNvPr id="16" name="Group 98"/>
            <p:cNvGrpSpPr/>
            <p:nvPr/>
          </p:nvGrpSpPr>
          <p:grpSpPr>
            <a:xfrm>
              <a:off x="76200" y="4311650"/>
              <a:ext cx="2578102" cy="2546350"/>
              <a:chOff x="76200" y="4311650"/>
              <a:chExt cx="2578102" cy="2546350"/>
            </a:xfrm>
          </p:grpSpPr>
          <p:grpSp>
            <p:nvGrpSpPr>
              <p:cNvPr id="17" name="Group 71"/>
              <p:cNvGrpSpPr/>
              <p:nvPr/>
            </p:nvGrpSpPr>
            <p:grpSpPr>
              <a:xfrm>
                <a:off x="76200" y="4311650"/>
                <a:ext cx="2578102" cy="2546350"/>
                <a:chOff x="60325" y="2333625"/>
                <a:chExt cx="2578102" cy="2546350"/>
              </a:xfrm>
            </p:grpSpPr>
            <p:grpSp>
              <p:nvGrpSpPr>
                <p:cNvPr id="18" name="Group 53"/>
                <p:cNvGrpSpPr>
                  <a:grpSpLocks/>
                </p:cNvGrpSpPr>
                <p:nvPr/>
              </p:nvGrpSpPr>
              <p:grpSpPr bwMode="grayWhite">
                <a:xfrm>
                  <a:off x="60325" y="2333625"/>
                  <a:ext cx="2578102" cy="2546350"/>
                  <a:chOff x="38" y="1308"/>
                  <a:chExt cx="1624" cy="1604"/>
                </a:xfrm>
              </p:grpSpPr>
              <p:pic>
                <p:nvPicPr>
                  <p:cNvPr id="90" name="Rectangle 6187"/>
                  <p:cNvPicPr>
                    <a:picLocks noChangeArrowheads="1"/>
                  </p:cNvPicPr>
                  <p:nvPr/>
                </p:nvPicPr>
                <p:blipFill>
                  <a:blip r:embed="rId5"/>
                  <a:srcRect l="63542"/>
                  <a:stretch>
                    <a:fillRect/>
                  </a:stretch>
                </p:blipFill>
                <p:spPr bwMode="grayWhite">
                  <a:xfrm>
                    <a:off x="838" y="1308"/>
                    <a:ext cx="824" cy="1604"/>
                  </a:xfrm>
                  <a:prstGeom prst="rect">
                    <a:avLst/>
                  </a:prstGeom>
                  <a:noFill/>
                  <a:ln w="9525">
                    <a:noFill/>
                    <a:miter lim="800000"/>
                    <a:headEnd/>
                    <a:tailEnd/>
                  </a:ln>
                </p:spPr>
              </p:pic>
              <p:pic>
                <p:nvPicPr>
                  <p:cNvPr id="91" name="Rectangle 6188"/>
                  <p:cNvPicPr>
                    <a:picLocks noChangeArrowheads="1"/>
                  </p:cNvPicPr>
                  <p:nvPr/>
                </p:nvPicPr>
                <p:blipFill>
                  <a:blip r:embed="rId5"/>
                  <a:srcRect r="64662"/>
                  <a:stretch>
                    <a:fillRect/>
                  </a:stretch>
                </p:blipFill>
                <p:spPr bwMode="grayWhite">
                  <a:xfrm>
                    <a:off x="38" y="1308"/>
                    <a:ext cx="800" cy="1604"/>
                  </a:xfrm>
                  <a:prstGeom prst="rect">
                    <a:avLst/>
                  </a:prstGeom>
                  <a:noFill/>
                  <a:ln w="9525">
                    <a:noFill/>
                    <a:miter lim="800000"/>
                    <a:headEnd/>
                    <a:tailEnd/>
                  </a:ln>
                </p:spPr>
              </p:pic>
              <p:sp>
                <p:nvSpPr>
                  <p:cNvPr id="92" name="Rounded Rectangle 91"/>
                  <p:cNvSpPr>
                    <a:spLocks noChangeArrowheads="1"/>
                  </p:cNvSpPr>
                  <p:nvPr/>
                </p:nvSpPr>
                <p:spPr bwMode="grayWhite">
                  <a:xfrm>
                    <a:off x="285" y="1547"/>
                    <a:ext cx="1097" cy="1081"/>
                  </a:xfrm>
                  <a:prstGeom prst="roundRect">
                    <a:avLst>
                      <a:gd name="adj" fmla="val 12509"/>
                    </a:avLst>
                  </a:prstGeom>
                  <a:gradFill rotWithShape="1">
                    <a:gsLst>
                      <a:gs pos="0">
                        <a:schemeClr val="bg1"/>
                      </a:gs>
                      <a:gs pos="100000">
                        <a:schemeClr val="hlink"/>
                      </a:gs>
                    </a:gsLst>
                    <a:lin ang="2700000" scaled="1"/>
                  </a:gradFill>
                  <a:ln w="12700" algn="ctr">
                    <a:solidFill>
                      <a:srgbClr val="003300"/>
                    </a:solidFill>
                    <a:round/>
                    <a:headEnd/>
                    <a:tailEnd/>
                  </a:ln>
                </p:spPr>
                <p:txBody>
                  <a:bodyPr wrap="none" anchor="ctr"/>
                  <a:lstStyle/>
                  <a:p>
                    <a:pPr algn="ctr"/>
                    <a:endParaRPr lang="en-US">
                      <a:solidFill>
                        <a:srgbClr val="000000"/>
                      </a:solidFill>
                    </a:endParaRPr>
                  </a:p>
                </p:txBody>
              </p:sp>
              <p:sp>
                <p:nvSpPr>
                  <p:cNvPr id="93" name="Rounded Rectangle 92"/>
                  <p:cNvSpPr>
                    <a:spLocks noChangeArrowheads="1"/>
                  </p:cNvSpPr>
                  <p:nvPr/>
                </p:nvSpPr>
                <p:spPr bwMode="grayWhite">
                  <a:xfrm>
                    <a:off x="313" y="1576"/>
                    <a:ext cx="1040" cy="1025"/>
                  </a:xfrm>
                  <a:prstGeom prst="roundRect">
                    <a:avLst>
                      <a:gd name="adj" fmla="val 11630"/>
                    </a:avLst>
                  </a:prstGeom>
                  <a:gradFill rotWithShape="1">
                    <a:gsLst>
                      <a:gs pos="0">
                        <a:schemeClr val="hlink"/>
                      </a:gs>
                      <a:gs pos="100000">
                        <a:schemeClr val="bg1"/>
                      </a:gs>
                    </a:gsLst>
                    <a:lin ang="2700000" scaled="1"/>
                  </a:gradFill>
                  <a:ln w="12700" algn="ctr">
                    <a:solidFill>
                      <a:schemeClr val="tx1"/>
                    </a:solidFill>
                    <a:round/>
                    <a:headEnd/>
                    <a:tailEnd/>
                  </a:ln>
                </p:spPr>
                <p:txBody>
                  <a:bodyPr wrap="none" anchor="ctr"/>
                  <a:lstStyle/>
                  <a:p>
                    <a:pPr algn="ctr"/>
                    <a:endParaRPr lang="en-US">
                      <a:solidFill>
                        <a:srgbClr val="000000"/>
                      </a:solidFill>
                    </a:endParaRPr>
                  </a:p>
                </p:txBody>
              </p:sp>
              <p:sp>
                <p:nvSpPr>
                  <p:cNvPr id="94" name="Rounded Rectangle 93"/>
                  <p:cNvSpPr>
                    <a:spLocks noChangeArrowheads="1"/>
                  </p:cNvSpPr>
                  <p:nvPr/>
                </p:nvSpPr>
                <p:spPr bwMode="grayWhite">
                  <a:xfrm>
                    <a:off x="315" y="1584"/>
                    <a:ext cx="1040" cy="1017"/>
                  </a:xfrm>
                  <a:prstGeom prst="roundRect">
                    <a:avLst>
                      <a:gd name="adj" fmla="val 11630"/>
                    </a:avLst>
                  </a:prstGeom>
                  <a:gradFill rotWithShape="1">
                    <a:gsLst>
                      <a:gs pos="0">
                        <a:schemeClr val="bg1">
                          <a:alpha val="50000"/>
                        </a:schemeClr>
                      </a:gs>
                      <a:gs pos="100000">
                        <a:schemeClr val="bg1">
                          <a:gamma/>
                          <a:shade val="46275"/>
                          <a:invGamma/>
                          <a:alpha val="0"/>
                        </a:schemeClr>
                      </a:gs>
                    </a:gsLst>
                    <a:path path="rect">
                      <a:fillToRect r="100000" b="100000"/>
                    </a:path>
                  </a:gradFill>
                  <a:ln w="12700" cap="flat" cmpd="sng" algn="ctr">
                    <a:noFill/>
                    <a:prstDash val="solid"/>
                    <a:round/>
                    <a:headEnd type="none" w="med" len="med"/>
                    <a:tailEnd type="none" w="med" len="med"/>
                  </a:ln>
                  <a:effectLst/>
                </p:spPr>
                <p:txBody>
                  <a:bodyPr wrap="none" anchor="ctr"/>
                  <a:lstStyle/>
                  <a:p>
                    <a:pPr algn="ctr"/>
                    <a:endParaRPr lang="en-US">
                      <a:solidFill>
                        <a:srgbClr val="000000"/>
                      </a:solidFill>
                    </a:endParaRPr>
                  </a:p>
                </p:txBody>
              </p:sp>
            </p:grpSp>
            <p:sp>
              <p:nvSpPr>
                <p:cNvPr id="80" name="Rectangle 79"/>
                <p:cNvSpPr>
                  <a:spLocks noChangeArrowheads="1"/>
                </p:cNvSpPr>
                <p:nvPr/>
              </p:nvSpPr>
              <p:spPr bwMode="auto">
                <a:xfrm>
                  <a:off x="441325" y="3894138"/>
                  <a:ext cx="1755775" cy="458587"/>
                </a:xfrm>
                <a:prstGeom prst="rect">
                  <a:avLst/>
                </a:prstGeom>
                <a:noFill/>
                <a:ln w="9525" cap="flat" cmpd="sng" algn="ctr">
                  <a:noFill/>
                  <a:prstDash val="solid"/>
                  <a:miter lim="800000"/>
                  <a:headEnd type="none" w="med" len="med"/>
                  <a:tailEnd type="none" w="med" len="med"/>
                </a:ln>
                <a:effectLst/>
              </p:spPr>
              <p:txBody>
                <a:bodyPr wrap="square">
                  <a:spAutoFit/>
                </a:bodyPr>
                <a:lstStyle/>
                <a:p>
                  <a:pPr algn="ctr" eaLnBrk="0" hangingPunct="0">
                    <a:lnSpc>
                      <a:spcPct val="85000"/>
                    </a:lnSpc>
                    <a:spcAft>
                      <a:spcPct val="25000"/>
                    </a:spcAft>
                  </a:pPr>
                  <a:r>
                    <a:rPr lang="en-US" sz="1400" dirty="0" smtClean="0">
                      <a:effectLst>
                        <a:outerShdw blurRad="38100" dist="38100" dir="2700000" algn="tl">
                          <a:srgbClr val="000000"/>
                        </a:outerShdw>
                      </a:effectLst>
                      <a:cs typeface="Arial" charset="0"/>
                    </a:rPr>
                    <a:t>Internet Explorer, Firefox, Safari</a:t>
                  </a:r>
                  <a:endParaRPr lang="en-US" sz="1600" dirty="0">
                    <a:solidFill>
                      <a:srgbClr val="000000"/>
                    </a:solidFill>
                  </a:endParaRPr>
                </a:p>
              </p:txBody>
            </p:sp>
            <p:pic>
              <p:nvPicPr>
                <p:cNvPr id="88" name="Picture 3" descr="C:\Documents and Settings\jocelyn\My Documents\My Pictures\clip_art_library\Microsoft_Art_Brand_etc\EventsDVD_FY07\HARDWARE_IMAGERY\Windows_Vista_BrandShortcut_to_Vista_iconsWindows_Vista_Icons_ for_Marketing_use\GenericUser.png"/>
                <p:cNvPicPr>
                  <a:picLocks noChangeAspect="1" noChangeArrowheads="1"/>
                </p:cNvPicPr>
                <p:nvPr/>
              </p:nvPicPr>
              <p:blipFill>
                <a:blip r:embed="rId6"/>
                <a:srcRect/>
                <a:stretch>
                  <a:fillRect/>
                </a:stretch>
              </p:blipFill>
              <p:spPr bwMode="auto">
                <a:xfrm>
                  <a:off x="1146976" y="2881812"/>
                  <a:ext cx="910423" cy="1107967"/>
                </a:xfrm>
                <a:prstGeom prst="rect">
                  <a:avLst/>
                </a:prstGeom>
                <a:noFill/>
              </p:spPr>
            </p:pic>
          </p:grpSp>
          <p:pic>
            <p:nvPicPr>
              <p:cNvPr id="98" name="Picture 7" descr="C:\Documents and Settings\jocelyn\My Documents\My Pictures\thinbrowserrendering.png"/>
              <p:cNvPicPr>
                <a:picLocks noChangeAspect="1" noChangeArrowheads="1"/>
              </p:cNvPicPr>
              <p:nvPr/>
            </p:nvPicPr>
            <p:blipFill>
              <a:blip r:embed="rId9"/>
              <a:srcRect/>
              <a:stretch>
                <a:fillRect/>
              </a:stretch>
            </p:blipFill>
            <p:spPr bwMode="auto">
              <a:xfrm>
                <a:off x="533400" y="5036907"/>
                <a:ext cx="668005" cy="830493"/>
              </a:xfrm>
              <a:prstGeom prst="rect">
                <a:avLst/>
              </a:prstGeom>
              <a:noFill/>
            </p:spPr>
          </p:pic>
        </p:grpSp>
        <p:pic>
          <p:nvPicPr>
            <p:cNvPr id="17410" name="Picture 2"/>
            <p:cNvPicPr>
              <a:picLocks noChangeAspect="1" noChangeArrowheads="1"/>
            </p:cNvPicPr>
            <p:nvPr/>
          </p:nvPicPr>
          <p:blipFill>
            <a:blip r:embed="rId14"/>
            <a:srcRect/>
            <a:stretch>
              <a:fillRect/>
            </a:stretch>
          </p:blipFill>
          <p:spPr bwMode="auto">
            <a:xfrm>
              <a:off x="784772" y="5499100"/>
              <a:ext cx="282028" cy="292100"/>
            </a:xfrm>
            <a:prstGeom prst="rect">
              <a:avLst/>
            </a:prstGeom>
            <a:noFill/>
            <a:ln w="9525">
              <a:noFill/>
              <a:miter lim="800000"/>
              <a:headEnd/>
              <a:tailEnd/>
            </a:ln>
            <a:effectLst/>
          </p:spPr>
        </p:pic>
      </p:grpSp>
      <p:sp>
        <p:nvSpPr>
          <p:cNvPr id="82" name="Rectangle 81"/>
          <p:cNvSpPr>
            <a:spLocks noChangeArrowheads="1"/>
          </p:cNvSpPr>
          <p:nvPr/>
        </p:nvSpPr>
        <p:spPr bwMode="auto">
          <a:xfrm>
            <a:off x="491490" y="4377691"/>
            <a:ext cx="1677987" cy="424699"/>
          </a:xfrm>
          <a:prstGeom prst="rect">
            <a:avLst/>
          </a:prstGeom>
          <a:noFill/>
          <a:ln w="9525">
            <a:noFill/>
            <a:miter lim="800000"/>
            <a:headEnd/>
            <a:tailEnd/>
          </a:ln>
        </p:spPr>
        <p:txBody>
          <a:bodyPr wrap="square" lIns="91408" tIns="45704" rIns="91408" bIns="45704">
            <a:spAutoFit/>
          </a:bodyPr>
          <a:lstStyle/>
          <a:p>
            <a:pPr algn="ctr" eaLnBrk="0" hangingPunct="0">
              <a:lnSpc>
                <a:spcPct val="90000"/>
              </a:lnSpc>
              <a:spcBef>
                <a:spcPct val="30000"/>
              </a:spcBef>
              <a:spcAft>
                <a:spcPct val="25000"/>
              </a:spcAft>
            </a:pPr>
            <a:r>
              <a:rPr lang="en-US" sz="1200" b="1" dirty="0">
                <a:cs typeface="Arial" charset="0"/>
              </a:rPr>
              <a:t>Author and Publish </a:t>
            </a:r>
            <a:br>
              <a:rPr lang="en-US" sz="1200" b="1" dirty="0">
                <a:cs typeface="Arial" charset="0"/>
              </a:rPr>
            </a:br>
            <a:r>
              <a:rPr lang="en-US" sz="1200" b="1" dirty="0">
                <a:cs typeface="Arial" charset="0"/>
              </a:rPr>
              <a:t>Spreadsheets</a:t>
            </a:r>
            <a:endParaRPr lang="en-US" b="1" dirty="0"/>
          </a:p>
        </p:txBody>
      </p:sp>
    </p:spTree>
    <p:extLst>
      <p:ext uri="{BB962C8B-B14F-4D97-AF65-F5344CB8AC3E}">
        <p14:creationId xmlns="" xmlns:p14="http://schemas.microsoft.com/office/powerpoint/2007/7/12/main" val="70203275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4" presetClass="path" presetSubtype="0" accel="50000" decel="50000" fill="hold" nodeType="clickEffect">
                                  <p:stCondLst>
                                    <p:cond delay="0"/>
                                  </p:stCondLst>
                                  <p:childTnLst>
                                    <p:animMotion origin="layout" path="M 1.66667E-6 2.22222E-6 L 0.01111 -0.19491 " pathEditMode="relative" rAng="0" ptsTypes="AA">
                                      <p:cBhvr>
                                        <p:cTn id="6" dur="1000" fill="hold"/>
                                        <p:tgtEl>
                                          <p:spTgt spid="3"/>
                                        </p:tgtEl>
                                        <p:attrNameLst>
                                          <p:attrName>ppt_x</p:attrName>
                                          <p:attrName>ppt_y</p:attrName>
                                        </p:attrNameLst>
                                      </p:cBhvr>
                                      <p:rCtr x="6" y="-97"/>
                                    </p:animMotion>
                                  </p:childTnLst>
                                </p:cTn>
                              </p:par>
                              <p:par>
                                <p:cTn id="7" presetID="9" presetClass="exit" presetSubtype="0" fill="hold" nodeType="withEffect">
                                  <p:stCondLst>
                                    <p:cond delay="0"/>
                                  </p:stCondLst>
                                  <p:childTnLst>
                                    <p:animEffect transition="out" filter="dissolve">
                                      <p:cBhvr>
                                        <p:cTn id="8" dur="1000"/>
                                        <p:tgtEl>
                                          <p:spTgt spid="235"/>
                                        </p:tgtEl>
                                      </p:cBhvr>
                                    </p:animEffect>
                                    <p:set>
                                      <p:cBhvr>
                                        <p:cTn id="9" dur="1" fill="hold">
                                          <p:stCondLst>
                                            <p:cond delay="999"/>
                                          </p:stCondLst>
                                        </p:cTn>
                                        <p:tgtEl>
                                          <p:spTgt spid="235"/>
                                        </p:tgtEl>
                                        <p:attrNameLst>
                                          <p:attrName>style.visibility</p:attrName>
                                        </p:attrNameLst>
                                      </p:cBhvr>
                                      <p:to>
                                        <p:strVal val="hidden"/>
                                      </p:to>
                                    </p:set>
                                  </p:childTnLst>
                                </p:cTn>
                              </p:par>
                            </p:childTnLst>
                          </p:cTn>
                        </p:par>
                        <p:par>
                          <p:cTn id="10" fill="hold">
                            <p:stCondLst>
                              <p:cond delay="1000"/>
                            </p:stCondLst>
                            <p:childTnLst>
                              <p:par>
                                <p:cTn id="11" presetID="0" presetClass="path" presetSubtype="0" accel="50000" decel="50000" fill="hold" grpId="0" nodeType="afterEffect">
                                  <p:stCondLst>
                                    <p:cond delay="0"/>
                                  </p:stCondLst>
                                  <p:childTnLst>
                                    <p:animMotion origin="layout" path="M -0.00209 -0.00393 L -0.00278 -0.13055 " pathEditMode="relative" rAng="0" ptsTypes="AA">
                                      <p:cBhvr>
                                        <p:cTn id="12" dur="1000" fill="hold"/>
                                        <p:tgtEl>
                                          <p:spTgt spid="82"/>
                                        </p:tgtEl>
                                        <p:attrNameLst>
                                          <p:attrName>ppt_x</p:attrName>
                                          <p:attrName>ppt_y</p:attrName>
                                        </p:attrNameLst>
                                      </p:cBhvr>
                                      <p:rCtr x="0" y="-63"/>
                                    </p:animMotion>
                                  </p:childTnLst>
                                </p:cTn>
                              </p:par>
                            </p:childTnLst>
                          </p:cTn>
                        </p:par>
                        <p:par>
                          <p:cTn id="13" fill="hold">
                            <p:stCondLst>
                              <p:cond delay="2000"/>
                            </p:stCondLst>
                            <p:childTnLst>
                              <p:par>
                                <p:cTn id="14" presetID="9" presetClass="entr" presetSubtype="0" fill="hold" nodeType="after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dissolve">
                                      <p:cBhvr>
                                        <p:cTn id="16" dur="1000"/>
                                        <p:tgtEl>
                                          <p:spTgt spid="15"/>
                                        </p:tgtEl>
                                      </p:cBhvr>
                                    </p:animEffect>
                                  </p:childTnLst>
                                </p:cTn>
                              </p:par>
                              <p:par>
                                <p:cTn id="17" presetID="9" presetClass="entr" presetSubtype="0" fill="hold" nodeType="withEffect">
                                  <p:stCondLst>
                                    <p:cond delay="0"/>
                                  </p:stCondLst>
                                  <p:childTnLst>
                                    <p:set>
                                      <p:cBhvr>
                                        <p:cTn id="18" dur="1" fill="hold">
                                          <p:stCondLst>
                                            <p:cond delay="0"/>
                                          </p:stCondLst>
                                        </p:cTn>
                                        <p:tgtEl>
                                          <p:spTgt spid="97"/>
                                        </p:tgtEl>
                                        <p:attrNameLst>
                                          <p:attrName>style.visibility</p:attrName>
                                        </p:attrNameLst>
                                      </p:cBhvr>
                                      <p:to>
                                        <p:strVal val="visible"/>
                                      </p:to>
                                    </p:set>
                                    <p:animEffect transition="in" filter="dissolve">
                                      <p:cBhvr>
                                        <p:cTn id="19" dur="1000"/>
                                        <p:tgtEl>
                                          <p:spTgt spid="97"/>
                                        </p:tgtEl>
                                      </p:cBhvr>
                                    </p:animEffect>
                                  </p:childTnLst>
                                </p:cTn>
                              </p:par>
                              <p:par>
                                <p:cTn id="20" presetID="9" presetClass="entr" presetSubtype="0" fill="hold" nodeType="withEffect">
                                  <p:stCondLst>
                                    <p:cond delay="0"/>
                                  </p:stCondLst>
                                  <p:childTnLst>
                                    <p:set>
                                      <p:cBhvr>
                                        <p:cTn id="21" dur="1" fill="hold">
                                          <p:stCondLst>
                                            <p:cond delay="0"/>
                                          </p:stCondLst>
                                        </p:cTn>
                                        <p:tgtEl>
                                          <p:spTgt spid="96"/>
                                        </p:tgtEl>
                                        <p:attrNameLst>
                                          <p:attrName>style.visibility</p:attrName>
                                        </p:attrNameLst>
                                      </p:cBhvr>
                                      <p:to>
                                        <p:strVal val="visible"/>
                                      </p:to>
                                    </p:set>
                                    <p:animEffect transition="in" filter="dissolve">
                                      <p:cBhvr>
                                        <p:cTn id="22" dur="1000"/>
                                        <p:tgtEl>
                                          <p:spTgt spid="96"/>
                                        </p:tgtEl>
                                      </p:cBhvr>
                                    </p:animEffect>
                                  </p:childTnLst>
                                </p:cTn>
                              </p:par>
                            </p:childTnLst>
                          </p:cTn>
                        </p:par>
                        <p:par>
                          <p:cTn id="23" fill="hold">
                            <p:stCondLst>
                              <p:cond delay="3000"/>
                            </p:stCondLst>
                            <p:childTnLst>
                              <p:par>
                                <p:cTn id="24" presetID="9" presetClass="exit" presetSubtype="0" fill="hold" grpId="0" nodeType="afterEffect">
                                  <p:stCondLst>
                                    <p:cond delay="0"/>
                                  </p:stCondLst>
                                  <p:childTnLst>
                                    <p:animEffect transition="out" filter="dissolve">
                                      <p:cBhvr>
                                        <p:cTn id="25" dur="1000"/>
                                        <p:tgtEl>
                                          <p:spTgt spid="59"/>
                                        </p:tgtEl>
                                      </p:cBhvr>
                                    </p:animEffect>
                                    <p:set>
                                      <p:cBhvr>
                                        <p:cTn id="26" dur="1" fill="hold">
                                          <p:stCondLst>
                                            <p:cond delay="999"/>
                                          </p:stCondLst>
                                        </p:cTn>
                                        <p:tgtEl>
                                          <p:spTgt spid="59"/>
                                        </p:tgtEl>
                                        <p:attrNameLst>
                                          <p:attrName>style.visibility</p:attrName>
                                        </p:attrNameLst>
                                      </p:cBhvr>
                                      <p:to>
                                        <p:strVal val="hidden"/>
                                      </p:to>
                                    </p:set>
                                  </p:childTnLst>
                                </p:cTn>
                              </p:par>
                              <p:par>
                                <p:cTn id="27" presetID="9" presetClass="entr" presetSubtype="0" fill="hold" grpId="0" nodeType="withEffect">
                                  <p:stCondLst>
                                    <p:cond delay="0"/>
                                  </p:stCondLst>
                                  <p:childTnLst>
                                    <p:set>
                                      <p:cBhvr>
                                        <p:cTn id="28" dur="1" fill="hold">
                                          <p:stCondLst>
                                            <p:cond delay="0"/>
                                          </p:stCondLst>
                                        </p:cTn>
                                        <p:tgtEl>
                                          <p:spTgt spid="100"/>
                                        </p:tgtEl>
                                        <p:attrNameLst>
                                          <p:attrName>style.visibility</p:attrName>
                                        </p:attrNameLst>
                                      </p:cBhvr>
                                      <p:to>
                                        <p:strVal val="visible"/>
                                      </p:to>
                                    </p:set>
                                    <p:animEffect transition="in" filter="dissolve">
                                      <p:cBhvr>
                                        <p:cTn id="29" dur="1000"/>
                                        <p:tgtEl>
                                          <p:spTgt spid="100"/>
                                        </p:tgtEl>
                                      </p:cBhvr>
                                    </p:animEffect>
                                  </p:childTnLst>
                                </p:cTn>
                              </p:par>
                              <p:par>
                                <p:cTn id="30" presetID="9" presetClass="exit" presetSubtype="0" fill="hold" grpId="0" nodeType="withEffect">
                                  <p:stCondLst>
                                    <p:cond delay="0"/>
                                  </p:stCondLst>
                                  <p:childTnLst>
                                    <p:animEffect transition="out" filter="dissolve">
                                      <p:cBhvr>
                                        <p:cTn id="31" dur="1000"/>
                                        <p:tgtEl>
                                          <p:spTgt spid="70"/>
                                        </p:tgtEl>
                                      </p:cBhvr>
                                    </p:animEffect>
                                    <p:set>
                                      <p:cBhvr>
                                        <p:cTn id="32" dur="1" fill="hold">
                                          <p:stCondLst>
                                            <p:cond delay="999"/>
                                          </p:stCondLst>
                                        </p:cTn>
                                        <p:tgtEl>
                                          <p:spTgt spid="70"/>
                                        </p:tgtEl>
                                        <p:attrNameLst>
                                          <p:attrName>style.visibility</p:attrName>
                                        </p:attrNameLst>
                                      </p:cBhvr>
                                      <p:to>
                                        <p:strVal val="hidden"/>
                                      </p:to>
                                    </p:set>
                                  </p:childTnLst>
                                </p:cTn>
                              </p:par>
                              <p:par>
                                <p:cTn id="33" presetID="9" presetClass="entr" presetSubtype="0" fill="hold" grpId="0" nodeType="withEffect">
                                  <p:stCondLst>
                                    <p:cond delay="0"/>
                                  </p:stCondLst>
                                  <p:childTnLst>
                                    <p:set>
                                      <p:cBhvr>
                                        <p:cTn id="34" dur="1" fill="hold">
                                          <p:stCondLst>
                                            <p:cond delay="0"/>
                                          </p:stCondLst>
                                        </p:cTn>
                                        <p:tgtEl>
                                          <p:spTgt spid="101"/>
                                        </p:tgtEl>
                                        <p:attrNameLst>
                                          <p:attrName>style.visibility</p:attrName>
                                        </p:attrNameLst>
                                      </p:cBhvr>
                                      <p:to>
                                        <p:strVal val="visible"/>
                                      </p:to>
                                    </p:set>
                                    <p:animEffect transition="in" filter="dissolve">
                                      <p:cBhvr>
                                        <p:cTn id="35" dur="1000"/>
                                        <p:tgtEl>
                                          <p:spTgt spid="1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p:bldP spid="70" grpId="0"/>
      <p:bldP spid="100" grpId="0"/>
      <p:bldP spid="101" grpId="0"/>
      <p:bldP spid="8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Excel Services</a:t>
            </a:r>
            <a:endParaRPr lang="en-US" dirty="0"/>
          </a:p>
        </p:txBody>
      </p:sp>
      <p:sp>
        <p:nvSpPr>
          <p:cNvPr id="3" name="Subtitle 2"/>
          <p:cNvSpPr>
            <a:spLocks noGrp="1"/>
          </p:cNvSpPr>
          <p:nvPr>
            <p:ph type="subTitle" idx="1"/>
          </p:nvPr>
        </p:nvSpPr>
        <p:spPr/>
        <p:txBody>
          <a:bodyPr/>
          <a:lstStyle/>
          <a:p>
            <a:r>
              <a:rPr lang="en-US" dirty="0" err="1"/>
              <a:t>Zlatan</a:t>
            </a:r>
            <a:r>
              <a:rPr lang="en-US" dirty="0"/>
              <a:t> </a:t>
            </a:r>
            <a:r>
              <a:rPr lang="en-US" dirty="0" err="1"/>
              <a:t>Dzinic</a:t>
            </a:r>
            <a:endParaRPr lang="en-US" dirty="0">
              <a:solidFill>
                <a:schemeClr val="tx1"/>
              </a:solidFill>
            </a:endParaRPr>
          </a:p>
          <a:p>
            <a:r>
              <a:rPr lang="en-US" dirty="0"/>
              <a:t>SharePoint MVP</a:t>
            </a:r>
            <a:endParaRPr lang="en-US" dirty="0">
              <a:solidFill>
                <a:schemeClr val="tx1"/>
              </a:solidFill>
            </a:endParaRPr>
          </a:p>
          <a:p>
            <a:r>
              <a:rPr lang="en-US" dirty="0"/>
              <a:t>SMC Enterprise</a:t>
            </a:r>
            <a:endParaRPr lang="en-US" dirty="0">
              <a:solidFill>
                <a:schemeClr val="tx1"/>
              </a:solidFill>
            </a:endParaRPr>
          </a:p>
          <a:p>
            <a:endParaRPr lang="en-US" dirty="0"/>
          </a:p>
        </p:txBody>
      </p:sp>
      <p:sp>
        <p:nvSpPr>
          <p:cNvPr id="4" name="Text Placeholder 3"/>
          <p:cNvSpPr>
            <a:spLocks noGrp="1"/>
          </p:cNvSpPr>
          <p:nvPr>
            <p:ph type="body" sz="quarter" idx="10"/>
          </p:nvPr>
        </p:nvSpPr>
        <p:spPr/>
        <p:txBody>
          <a:bodyPr/>
          <a:lstStyle/>
          <a:p>
            <a:r>
              <a:rPr lang="en-US" smtClean="0"/>
              <a:t>demo</a:t>
            </a:r>
            <a:endParaRPr lang="en-US" dirty="0"/>
          </a:p>
        </p:txBody>
      </p:sp>
      <p:pic>
        <p:nvPicPr>
          <p:cNvPr id="8194" name="Picture 2"/>
          <p:cNvPicPr>
            <a:picLocks noChangeAspect="1" noChangeArrowheads="1"/>
          </p:cNvPicPr>
          <p:nvPr/>
        </p:nvPicPr>
        <p:blipFill>
          <a:blip r:embed="rId3">
            <a:extLst>
              <a:ext uri="28A0092B-C50C-407e-A947-70E740481C1C">
                <a14:useLocalDpi xmlns="" xmlns:a14="http://schemas.microsoft.com/office/drawing/2007/7/7/main" val="0"/>
              </a:ext>
            </a:extLst>
          </a:blip>
          <a:srcRect/>
          <a:stretch>
            <a:fillRect/>
          </a:stretch>
        </p:blipFill>
        <p:spPr bwMode="auto">
          <a:xfrm>
            <a:off x="3787142" y="199506"/>
            <a:ext cx="4891346" cy="3127491"/>
          </a:xfrm>
          <a:prstGeom prst="rect">
            <a:avLst/>
          </a:prstGeom>
          <a:extLst>
            <a:ext uri="{909E8E84-426E-40dd-AFC4-6F175D3DCCD1}">
              <a14:hiddenFill xmlns="" xmlns:a14="http://schemas.microsoft.com/office/drawing/2007/7/7/main">
                <a:solidFill>
                  <a:schemeClr val="accent1"/>
                </a:solidFill>
              </a14:hiddenFill>
            </a:ext>
            <a:ext uri="{91240B29-F687-4f45-9708-019B960494DF}">
              <a14:hiddenLine xmlns="" xmlns:a14="http://schemas.microsoft.com/office/drawing/2007/7/7/main" w="9525">
                <a:solidFill>
                  <a:schemeClr val="tx1"/>
                </a:solidFill>
                <a:miter lim="800000"/>
                <a:headEnd/>
                <a:tailEnd/>
              </a14:hiddenLine>
            </a:ext>
            <a:ext uri="{AF507438-7753-43e0-B8FC-AC1667EBCBE1}">
              <a14:hiddenEffects xmlns="" xmlns:a14="http://schemas.microsoft.com/office/drawing/2007/7/7/main">
                <a:effectLst>
                  <a:outerShdw blurRad="63500" dist="35921" dir="2700000" algn="ctr" rotWithShape="0">
                    <a:schemeClr val="bg2"/>
                  </a:outerShdw>
                </a:effectLst>
              </a14:hiddenEffects>
            </a:ext>
          </a:extLst>
        </p:spPr>
      </p:pic>
    </p:spTree>
    <p:extLst>
      <p:ext uri="{BB962C8B-B14F-4D97-AF65-F5344CB8AC3E}">
        <p14:creationId xmlns="" xmlns:p14="http://schemas.microsoft.com/office/powerpoint/2007/7/12/main" val="3212325041"/>
      </p:ext>
    </p:extLst>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a:spLocks noGrp="1"/>
          </p:cNvSpPr>
          <p:nvPr>
            <p:ph type="title"/>
          </p:nvPr>
        </p:nvSpPr>
        <p:spPr>
          <a:xfrm>
            <a:off x="228600" y="173403"/>
            <a:ext cx="8382000" cy="664797"/>
          </a:xfrm>
        </p:spPr>
        <p:txBody>
          <a:bodyPr>
            <a:noAutofit/>
          </a:bodyPr>
          <a:lstStyle/>
          <a:p>
            <a:pPr lvl="0"/>
            <a:r>
              <a:rPr lang="en-US" sz="4000" dirty="0" err="1" smtClean="0">
                <a:latin typeface="Arial" pitchFamily="34" charset="0"/>
                <a:cs typeface="Arial" pitchFamily="34" charset="0"/>
              </a:rPr>
              <a:t>PowerPivot</a:t>
            </a:r>
            <a:r>
              <a:rPr lang="en-US" sz="4000" dirty="0" smtClean="0">
                <a:latin typeface="Arial" pitchFamily="34" charset="0"/>
                <a:cs typeface="Arial" pitchFamily="34" charset="0"/>
              </a:rPr>
              <a:t> and Excel Services</a:t>
            </a:r>
            <a:endParaRPr lang="en-US" sz="4000" spc="-380" dirty="0">
              <a:latin typeface="Arial" pitchFamily="34" charset="0"/>
              <a:cs typeface="Arial" pitchFamily="34" charset="0"/>
            </a:endParaRPr>
          </a:p>
        </p:txBody>
      </p:sp>
      <p:pic>
        <p:nvPicPr>
          <p:cNvPr id="22" name="Picture 2"/>
          <p:cNvPicPr>
            <a:picLocks noChangeAspect="1" noChangeArrowheads="1"/>
          </p:cNvPicPr>
          <p:nvPr/>
        </p:nvPicPr>
        <p:blipFill>
          <a:blip r:embed="rId3" cstate="email">
            <a:extLst>
              <a:ext uri="{28A0092B-C50C-407E-A947-70E740481C1C}">
                <a14:useLocalDpi xmlns:a14="http://schemas.microsoft.com/office/drawing/2010/main" xmlns=""/>
              </a:ext>
            </a:extLst>
          </a:blip>
          <a:srcRect/>
          <a:stretch>
            <a:fillRect/>
          </a:stretch>
        </p:blipFill>
        <p:spPr bwMode="auto">
          <a:xfrm>
            <a:off x="216082" y="1282880"/>
            <a:ext cx="4127318" cy="3163087"/>
          </a:xfrm>
          <a:prstGeom prst="rect">
            <a:avLst/>
          </a:prstGeom>
          <a:ln>
            <a:noFill/>
          </a:ln>
          <a:effectLst>
            <a:outerShdw blurRad="292100" dist="139700" dir="2700000" algn="tl" rotWithShape="0">
              <a:srgbClr val="333333">
                <a:alpha val="65000"/>
              </a:srgbClr>
            </a:outerShdw>
          </a:effectLst>
        </p:spPr>
      </p:pic>
      <p:grpSp>
        <p:nvGrpSpPr>
          <p:cNvPr id="23" name="Group 22"/>
          <p:cNvGrpSpPr/>
          <p:nvPr/>
        </p:nvGrpSpPr>
        <p:grpSpPr>
          <a:xfrm>
            <a:off x="76200" y="4571336"/>
            <a:ext cx="2280347" cy="1558776"/>
            <a:chOff x="152399" y="4003824"/>
            <a:chExt cx="2280347" cy="1558776"/>
          </a:xfrm>
        </p:grpSpPr>
        <p:pic>
          <p:nvPicPr>
            <p:cNvPr id="26" name="Picture 12" descr="C:\Users\KayU.INTERNAL\Desktop\Notebook_Black_Med_A copy.png"/>
            <p:cNvPicPr>
              <a:picLocks noChangeAspect="1" noChangeArrowheads="1"/>
            </p:cNvPicPr>
            <p:nvPr/>
          </p:nvPicPr>
          <p:blipFill>
            <a:blip r:embed="rId4" cstate="email">
              <a:extLst>
                <a:ext uri="{28A0092B-C50C-407E-A947-70E740481C1C}">
                  <a14:useLocalDpi xmlns:a14="http://schemas.microsoft.com/office/drawing/2010/main" xmlns=""/>
                </a:ext>
              </a:extLst>
            </a:blip>
            <a:srcRect/>
            <a:stretch>
              <a:fillRect/>
            </a:stretch>
          </p:blipFill>
          <p:spPr bwMode="auto">
            <a:xfrm>
              <a:off x="152399" y="4003824"/>
              <a:ext cx="2280347" cy="1558776"/>
            </a:xfrm>
            <a:prstGeom prst="rect">
              <a:avLst/>
            </a:prstGeom>
            <a:noFill/>
          </p:spPr>
        </p:pic>
        <p:pic>
          <p:nvPicPr>
            <p:cNvPr id="28" name="Picture 2"/>
            <p:cNvPicPr>
              <a:picLocks noChangeAspect="1" noChangeArrowheads="1"/>
            </p:cNvPicPr>
            <p:nvPr/>
          </p:nvPicPr>
          <p:blipFill>
            <a:blip r:embed="rId5" cstate="email">
              <a:extLst>
                <a:ext uri="{28A0092B-C50C-407E-A947-70E740481C1C}">
                  <a14:useLocalDpi xmlns:a14="http://schemas.microsoft.com/office/drawing/2010/main" xmlns=""/>
                </a:ext>
              </a:extLst>
            </a:blip>
            <a:srcRect/>
            <a:stretch>
              <a:fillRect/>
            </a:stretch>
          </p:blipFill>
          <p:spPr bwMode="auto">
            <a:xfrm>
              <a:off x="609600" y="4267200"/>
              <a:ext cx="609600" cy="609600"/>
            </a:xfrm>
            <a:prstGeom prst="rect">
              <a:avLst/>
            </a:prstGeom>
            <a:noFill/>
            <a:ln w="9525">
              <a:noFill/>
              <a:miter lim="800000"/>
              <a:headEnd/>
              <a:tailEnd/>
            </a:ln>
            <a:effectLst/>
          </p:spPr>
        </p:pic>
      </p:grpSp>
      <p:sp>
        <p:nvSpPr>
          <p:cNvPr id="32" name="TextBox 31"/>
          <p:cNvSpPr txBox="1"/>
          <p:nvPr/>
        </p:nvSpPr>
        <p:spPr>
          <a:xfrm>
            <a:off x="-152400" y="990600"/>
            <a:ext cx="4953000" cy="707886"/>
          </a:xfrm>
          <a:prstGeom prst="rect">
            <a:avLst/>
          </a:prstGeom>
          <a:noFill/>
        </p:spPr>
        <p:txBody>
          <a:bodyPr wrap="square" rtlCol="0">
            <a:spAutoFit/>
          </a:bodyPr>
          <a:lstStyle/>
          <a:p>
            <a:pPr indent="-396875" algn="ctr">
              <a:lnSpc>
                <a:spcPct val="90000"/>
              </a:lnSpc>
              <a:spcBef>
                <a:spcPct val="20000"/>
              </a:spcBef>
              <a:buClr>
                <a:srgbClr val="777777"/>
              </a:buClr>
            </a:pPr>
            <a:r>
              <a:rPr lang="en-US" sz="2000" dirty="0" smtClean="0">
                <a:solidFill>
                  <a:schemeClr val="bg1"/>
                </a:solidFill>
                <a:effectLst>
                  <a:outerShdw blurRad="38100" dist="38100" dir="2700000" algn="tl">
                    <a:srgbClr val="000000">
                      <a:alpha val="43137"/>
                    </a:srgbClr>
                  </a:outerShdw>
                </a:effectLst>
                <a:latin typeface="Arial" pitchFamily="34" charset="0"/>
                <a:cs typeface="Arial" pitchFamily="34" charset="0"/>
              </a:rPr>
              <a:t>PowerPivot add-in </a:t>
            </a:r>
          </a:p>
          <a:p>
            <a:pPr indent="-396875" algn="ctr">
              <a:lnSpc>
                <a:spcPct val="90000"/>
              </a:lnSpc>
              <a:spcBef>
                <a:spcPct val="20000"/>
              </a:spcBef>
              <a:buClr>
                <a:srgbClr val="777777"/>
              </a:buClr>
            </a:pPr>
            <a:r>
              <a:rPr lang="en-US" sz="2000" dirty="0" smtClean="0">
                <a:solidFill>
                  <a:schemeClr val="bg1"/>
                </a:solidFill>
                <a:effectLst>
                  <a:outerShdw blurRad="38100" dist="38100" dir="2700000" algn="tl">
                    <a:srgbClr val="000000">
                      <a:alpha val="43137"/>
                    </a:srgbClr>
                  </a:outerShdw>
                </a:effectLst>
                <a:latin typeface="Arial" pitchFamily="34" charset="0"/>
                <a:cs typeface="Arial" pitchFamily="34" charset="0"/>
              </a:rPr>
              <a:t>for Excel </a:t>
            </a:r>
          </a:p>
        </p:txBody>
      </p:sp>
      <p:sp>
        <p:nvSpPr>
          <p:cNvPr id="33" name="TextBox 32"/>
          <p:cNvSpPr txBox="1"/>
          <p:nvPr/>
        </p:nvSpPr>
        <p:spPr>
          <a:xfrm>
            <a:off x="4191000" y="990600"/>
            <a:ext cx="4953000" cy="707886"/>
          </a:xfrm>
          <a:prstGeom prst="rect">
            <a:avLst/>
          </a:prstGeom>
          <a:noFill/>
        </p:spPr>
        <p:txBody>
          <a:bodyPr wrap="square" rtlCol="0">
            <a:spAutoFit/>
          </a:bodyPr>
          <a:lstStyle/>
          <a:p>
            <a:pPr indent="-396875" algn="ctr">
              <a:lnSpc>
                <a:spcPct val="90000"/>
              </a:lnSpc>
              <a:spcBef>
                <a:spcPct val="20000"/>
              </a:spcBef>
              <a:buClr>
                <a:srgbClr val="777777"/>
              </a:buClr>
            </a:pPr>
            <a:r>
              <a:rPr lang="en-US" sz="2000" dirty="0" smtClean="0">
                <a:solidFill>
                  <a:schemeClr val="bg1"/>
                </a:solidFill>
                <a:effectLst>
                  <a:outerShdw blurRad="38100" dist="38100" dir="2700000" algn="tl">
                    <a:srgbClr val="000000">
                      <a:alpha val="43137"/>
                    </a:srgbClr>
                  </a:outerShdw>
                </a:effectLst>
                <a:latin typeface="Arial" pitchFamily="34" charset="0"/>
                <a:cs typeface="Arial" pitchFamily="34" charset="0"/>
              </a:rPr>
              <a:t>PowerPivot add-in </a:t>
            </a:r>
          </a:p>
          <a:p>
            <a:pPr indent="-396875" algn="ctr">
              <a:lnSpc>
                <a:spcPct val="90000"/>
              </a:lnSpc>
              <a:spcBef>
                <a:spcPct val="20000"/>
              </a:spcBef>
              <a:buClr>
                <a:srgbClr val="777777"/>
              </a:buClr>
            </a:pPr>
            <a:r>
              <a:rPr lang="en-US" sz="2000" dirty="0" smtClean="0">
                <a:solidFill>
                  <a:schemeClr val="bg1"/>
                </a:solidFill>
                <a:effectLst>
                  <a:outerShdw blurRad="38100" dist="38100" dir="2700000" algn="tl">
                    <a:srgbClr val="000000">
                      <a:alpha val="43137"/>
                    </a:srgbClr>
                  </a:outerShdw>
                </a:effectLst>
                <a:latin typeface="Arial" pitchFamily="34" charset="0"/>
                <a:cs typeface="Arial" pitchFamily="34" charset="0"/>
              </a:rPr>
              <a:t>for SharePoint</a:t>
            </a:r>
          </a:p>
        </p:txBody>
      </p:sp>
      <p:pic>
        <p:nvPicPr>
          <p:cNvPr id="34" name="Picture 3" descr="C:\Users\KayU.INTERNAL\Desktop\Logos\SQL08r2_h_rgb_r.png"/>
          <p:cNvPicPr>
            <a:picLocks noChangeAspect="1" noChangeArrowheads="1"/>
          </p:cNvPicPr>
          <p:nvPr/>
        </p:nvPicPr>
        <p:blipFill>
          <a:blip r:embed="rId6" cstate="email">
            <a:extLst>
              <a:ext uri="{28A0092B-C50C-407E-A947-70E740481C1C}">
                <a14:useLocalDpi xmlns:a14="http://schemas.microsoft.com/office/drawing/2010/main" xmlns=""/>
              </a:ext>
            </a:extLst>
          </a:blip>
          <a:srcRect/>
          <a:stretch>
            <a:fillRect/>
          </a:stretch>
        </p:blipFill>
        <p:spPr bwMode="auto">
          <a:xfrm>
            <a:off x="4702386" y="5525066"/>
            <a:ext cx="2441800" cy="452646"/>
          </a:xfrm>
          <a:prstGeom prst="rect">
            <a:avLst/>
          </a:prstGeom>
          <a:noFill/>
        </p:spPr>
      </p:pic>
      <p:pic>
        <p:nvPicPr>
          <p:cNvPr id="35" name="Picture 3" descr="C:\Users\pavc\Desktop\ShrPt10_h_rgb_r.png"/>
          <p:cNvPicPr>
            <a:picLocks noChangeAspect="1" noChangeArrowheads="1"/>
          </p:cNvPicPr>
          <p:nvPr/>
        </p:nvPicPr>
        <p:blipFill>
          <a:blip r:embed="rId7" cstate="email">
            <a:extLst>
              <a:ext uri="{28A0092B-C50C-407E-A947-70E740481C1C}">
                <a14:useLocalDpi xmlns:a14="http://schemas.microsoft.com/office/drawing/2010/main" xmlns=""/>
              </a:ext>
            </a:extLst>
          </a:blip>
          <a:srcRect/>
          <a:stretch>
            <a:fillRect/>
          </a:stretch>
        </p:blipFill>
        <p:spPr bwMode="auto">
          <a:xfrm>
            <a:off x="4724400" y="5063312"/>
            <a:ext cx="2267385" cy="453372"/>
          </a:xfrm>
          <a:prstGeom prst="rect">
            <a:avLst/>
          </a:prstGeom>
          <a:noFill/>
        </p:spPr>
      </p:pic>
      <p:pic>
        <p:nvPicPr>
          <p:cNvPr id="40" name="Picture 2" descr="\\eventsql\dvd\Online_ART\DVD_ART36\Logos\Microsoft Office 2010 - temporary logos\Excel 2010\excel 2010 rev.png"/>
          <p:cNvPicPr>
            <a:picLocks noChangeAspect="1" noChangeArrowheads="1"/>
          </p:cNvPicPr>
          <p:nvPr/>
        </p:nvPicPr>
        <p:blipFill>
          <a:blip r:embed="rId8" cstate="email">
            <a:extLst>
              <a:ext uri="{28A0092B-C50C-407E-A947-70E740481C1C}">
                <a14:useLocalDpi xmlns:a14="http://schemas.microsoft.com/office/drawing/2010/main" xmlns=""/>
              </a:ext>
            </a:extLst>
          </a:blip>
          <a:srcRect/>
          <a:stretch>
            <a:fillRect/>
          </a:stretch>
        </p:blipFill>
        <p:spPr bwMode="auto">
          <a:xfrm>
            <a:off x="2438400" y="5368112"/>
            <a:ext cx="1676400" cy="588836"/>
          </a:xfrm>
          <a:prstGeom prst="rect">
            <a:avLst/>
          </a:prstGeom>
          <a:extLst/>
        </p:spPr>
      </p:pic>
      <p:pic>
        <p:nvPicPr>
          <p:cNvPr id="41" name="Picture 40" descr="image002"/>
          <p:cNvPicPr>
            <a:picLocks noChangeAspect="1" noChangeArrowheads="1"/>
          </p:cNvPicPr>
          <p:nvPr/>
        </p:nvPicPr>
        <p:blipFill>
          <a:blip r:embed="rId9" cstate="email">
            <a:extLst>
              <a:ext uri="{28A0092B-C50C-407E-A947-70E740481C1C}">
                <a14:useLocalDpi xmlns:a14="http://schemas.microsoft.com/office/drawing/2010/main" xmlns=""/>
              </a:ext>
            </a:extLst>
          </a:blip>
          <a:srcRect/>
          <a:stretch>
            <a:fillRect/>
          </a:stretch>
        </p:blipFill>
        <p:spPr bwMode="auto">
          <a:xfrm>
            <a:off x="4648200" y="1282881"/>
            <a:ext cx="4267200" cy="3200399"/>
          </a:xfrm>
          <a:prstGeom prst="rect">
            <a:avLst/>
          </a:prstGeom>
          <a:ln>
            <a:noFill/>
          </a:ln>
          <a:effectLst>
            <a:outerShdw blurRad="292100" dist="139700" dir="2700000" algn="tl" rotWithShape="0">
              <a:srgbClr val="333333">
                <a:alpha val="65000"/>
              </a:srgbClr>
            </a:outerShdw>
          </a:effectLst>
          <a:extLst/>
        </p:spPr>
      </p:pic>
      <p:grpSp>
        <p:nvGrpSpPr>
          <p:cNvPr id="42" name="Group 6"/>
          <p:cNvGrpSpPr/>
          <p:nvPr/>
        </p:nvGrpSpPr>
        <p:grpSpPr>
          <a:xfrm>
            <a:off x="7315200" y="4529912"/>
            <a:ext cx="1487372" cy="1600200"/>
            <a:chOff x="3276600" y="1295400"/>
            <a:chExt cx="1216270" cy="1219200"/>
          </a:xfrm>
        </p:grpSpPr>
        <p:pic>
          <p:nvPicPr>
            <p:cNvPr id="43" name="Picture 42" descr="C:\Program Files\Microsoft Resource DVD Artwork\DVD_ART\Artwork_Imagery\HARDWARE_IMAGERY\Illustration - Misc Hardware\Windows Vista Illustration Icons\Server.png"/>
            <p:cNvPicPr>
              <a:picLocks noChangeAspect="1" noChangeArrowheads="1"/>
            </p:cNvPicPr>
            <p:nvPr/>
          </p:nvPicPr>
          <p:blipFill>
            <a:blip r:embed="rId10" cstate="email">
              <a:extLst>
                <a:ext uri="{28A0092B-C50C-407E-A947-70E740481C1C}">
                  <a14:useLocalDpi xmlns:a14="http://schemas.microsoft.com/office/drawing/2010/main" xmlns=""/>
                </a:ext>
              </a:extLst>
            </a:blip>
            <a:srcRect/>
            <a:stretch>
              <a:fillRect/>
            </a:stretch>
          </p:blipFill>
          <p:spPr bwMode="auto">
            <a:xfrm>
              <a:off x="3276600" y="1295400"/>
              <a:ext cx="835270" cy="1143000"/>
            </a:xfrm>
            <a:prstGeom prst="rect">
              <a:avLst/>
            </a:prstGeom>
            <a:noFill/>
          </p:spPr>
        </p:pic>
        <p:pic>
          <p:nvPicPr>
            <p:cNvPr id="47" name="Picture 46" descr="C:\Program Files\Microsoft Resource DVD Artwork\DVD_ART\Artwork_Imagery\HARDWARE_IMAGERY\Illustration - Misc Hardware\Windows Vista Illustration Icons\Server.png"/>
            <p:cNvPicPr>
              <a:picLocks noChangeAspect="1" noChangeArrowheads="1"/>
            </p:cNvPicPr>
            <p:nvPr/>
          </p:nvPicPr>
          <p:blipFill>
            <a:blip r:embed="rId10" cstate="email">
              <a:extLst>
                <a:ext uri="{28A0092B-C50C-407E-A947-70E740481C1C}">
                  <a14:useLocalDpi xmlns:a14="http://schemas.microsoft.com/office/drawing/2010/main" xmlns=""/>
                </a:ext>
              </a:extLst>
            </a:blip>
            <a:srcRect/>
            <a:stretch>
              <a:fillRect/>
            </a:stretch>
          </p:blipFill>
          <p:spPr bwMode="auto">
            <a:xfrm>
              <a:off x="3657600" y="1371600"/>
              <a:ext cx="835270" cy="1143000"/>
            </a:xfrm>
            <a:prstGeom prst="rect">
              <a:avLst/>
            </a:prstGeom>
            <a:noFill/>
          </p:spPr>
        </p:pic>
      </p:grpSp>
      <p:pic>
        <p:nvPicPr>
          <p:cNvPr id="48" name="Picture 2"/>
          <p:cNvPicPr>
            <a:picLocks noChangeAspect="1" noChangeArrowheads="1"/>
          </p:cNvPicPr>
          <p:nvPr/>
        </p:nvPicPr>
        <p:blipFill>
          <a:blip r:embed="rId11" cstate="email">
            <a:extLst>
              <a:ext uri="{28A0092B-C50C-407E-A947-70E740481C1C}">
                <a14:useLocalDpi xmlns:a14="http://schemas.microsoft.com/office/drawing/2010/main" xmlns=""/>
              </a:ext>
            </a:extLst>
          </a:blip>
          <a:srcRect/>
          <a:stretch>
            <a:fillRect/>
          </a:stretch>
        </p:blipFill>
        <p:spPr bwMode="auto">
          <a:xfrm>
            <a:off x="8153400" y="5291912"/>
            <a:ext cx="762000" cy="762000"/>
          </a:xfrm>
          <a:prstGeom prst="rect">
            <a:avLst/>
          </a:prstGeom>
          <a:noFill/>
          <a:ln w="9525">
            <a:noFill/>
            <a:miter lim="800000"/>
            <a:headEnd/>
            <a:tailEnd/>
          </a:ln>
          <a:effectLst/>
        </p:spPr>
      </p:pic>
    </p:spTree>
    <p:extLst>
      <p:ext uri="{BB962C8B-B14F-4D97-AF65-F5344CB8AC3E}">
        <p14:creationId xmlns="" xmlns:p14="http://schemas.microsoft.com/office/powerpoint/2007/7/12/main" val="4202407770"/>
      </p:ext>
    </p:extLst>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ZA" dirty="0"/>
              <a:t>Excel and </a:t>
            </a:r>
            <a:r>
              <a:rPr lang="en-ZA" dirty="0" err="1"/>
              <a:t>PowerPivot</a:t>
            </a:r>
            <a:r>
              <a:rPr lang="en-ZA" dirty="0"/>
              <a:t> Add-in</a:t>
            </a:r>
          </a:p>
        </p:txBody>
      </p:sp>
      <p:sp>
        <p:nvSpPr>
          <p:cNvPr id="3" name="Content Placeholder 2"/>
          <p:cNvSpPr>
            <a:spLocks noGrp="1"/>
          </p:cNvSpPr>
          <p:nvPr>
            <p:ph idx="1"/>
          </p:nvPr>
        </p:nvSpPr>
        <p:spPr>
          <a:xfrm>
            <a:off x="381000" y="1188423"/>
            <a:ext cx="8382000" cy="4561205"/>
          </a:xfrm>
        </p:spPr>
        <p:txBody>
          <a:bodyPr/>
          <a:lstStyle/>
          <a:p>
            <a:r>
              <a:rPr lang="en-ZA" sz="2200" dirty="0"/>
              <a:t>Excel 2010 is the end user's analyst's tool of choice for viewing, manipulating, performing analysis on, generating intelligence from, and creating reports about their organization's data.  As the end user tool of Microsoft for Business Intelligence, Excel is where BI begins. </a:t>
            </a:r>
          </a:p>
          <a:p>
            <a:r>
              <a:rPr lang="en-ZA" sz="2200" dirty="0" smtClean="0"/>
              <a:t>Excel </a:t>
            </a:r>
            <a:r>
              <a:rPr lang="en-ZA" sz="2200" dirty="0"/>
              <a:t>2010 </a:t>
            </a:r>
            <a:r>
              <a:rPr lang="en-ZA" sz="2200" dirty="0" err="1"/>
              <a:t>PowerPivot</a:t>
            </a:r>
            <a:r>
              <a:rPr lang="en-ZA" sz="2200" dirty="0"/>
              <a:t> Add-in is an extension to Excel that adds support for large-scale data. It has an in-memory data store as an option for Analysis Services. Multiple data sources include corporate databases, worksheets, reports, and data feeds. Can publish to SharePoint Server 2010</a:t>
            </a:r>
            <a:r>
              <a:rPr lang="en-ZA" sz="2200" dirty="0" smtClean="0"/>
              <a:t>.</a:t>
            </a:r>
          </a:p>
          <a:p>
            <a:r>
              <a:rPr lang="en-ZA" sz="2200" dirty="0"/>
              <a:t>Consider using Excel and </a:t>
            </a:r>
            <a:r>
              <a:rPr lang="en-ZA" sz="2200" dirty="0" err="1"/>
              <a:t>PowerPivot</a:t>
            </a:r>
            <a:r>
              <a:rPr lang="en-ZA" sz="2200" dirty="0"/>
              <a:t> Add-in when </a:t>
            </a:r>
            <a:r>
              <a:rPr lang="en-ZA" sz="2200" dirty="0" smtClean="0"/>
              <a:t>...</a:t>
            </a:r>
          </a:p>
          <a:p>
            <a:pPr lvl="1"/>
            <a:r>
              <a:rPr lang="en-ZA" sz="2000" dirty="0" err="1" smtClean="0"/>
              <a:t>PowerPivot</a:t>
            </a:r>
            <a:r>
              <a:rPr lang="en-ZA" sz="2000" dirty="0" smtClean="0"/>
              <a:t> </a:t>
            </a:r>
            <a:r>
              <a:rPr lang="en-ZA" sz="2000" dirty="0"/>
              <a:t>Add-in with Excel: You can combine native Excel 2010 functionality with the </a:t>
            </a:r>
            <a:r>
              <a:rPr lang="en-ZA" sz="2000" dirty="0" err="1"/>
              <a:t>PowerPivot</a:t>
            </a:r>
            <a:r>
              <a:rPr lang="en-ZA" sz="2000" dirty="0"/>
              <a:t> Add-in in-memory engine to allow users to interactively explore and perform calculations on large data sets. Use Excel and </a:t>
            </a:r>
            <a:r>
              <a:rPr lang="en-ZA" sz="2000" dirty="0" err="1"/>
              <a:t>PowerPivot</a:t>
            </a:r>
            <a:r>
              <a:rPr lang="en-ZA" sz="2000" dirty="0"/>
              <a:t> Add-in when you want to quickly manipulate millions of rows of data into a single Excel workbook for </a:t>
            </a:r>
            <a:r>
              <a:rPr lang="en-ZA" sz="2000" dirty="0" smtClean="0"/>
              <a:t/>
            </a:r>
            <a:br>
              <a:rPr lang="en-ZA" sz="2000" dirty="0" smtClean="0"/>
            </a:br>
            <a:r>
              <a:rPr lang="en-ZA" sz="2000" dirty="0" smtClean="0"/>
              <a:t>ad-hoc </a:t>
            </a:r>
            <a:r>
              <a:rPr lang="en-ZA" sz="2000" dirty="0"/>
              <a:t>reports. </a:t>
            </a:r>
          </a:p>
        </p:txBody>
      </p:sp>
    </p:spTree>
    <p:extLst>
      <p:ext uri="{BB962C8B-B14F-4D97-AF65-F5344CB8AC3E}">
        <p14:creationId xmlns="" xmlns:p14="http://schemas.microsoft.com/office/powerpoint/2007/7/12/main" val="3023358404"/>
      </p:ext>
    </p:extLst>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Excel Services and </a:t>
            </a:r>
            <a:r>
              <a:rPr lang="en-US" dirty="0" err="1" smtClean="0"/>
              <a:t>PowerPivot</a:t>
            </a:r>
            <a:endParaRPr lang="en-US" dirty="0"/>
          </a:p>
        </p:txBody>
      </p:sp>
      <p:sp>
        <p:nvSpPr>
          <p:cNvPr id="3" name="Subtitle 2"/>
          <p:cNvSpPr>
            <a:spLocks noGrp="1"/>
          </p:cNvSpPr>
          <p:nvPr>
            <p:ph type="subTitle" idx="1"/>
          </p:nvPr>
        </p:nvSpPr>
        <p:spPr/>
        <p:txBody>
          <a:bodyPr/>
          <a:lstStyle/>
          <a:p>
            <a:r>
              <a:rPr lang="en-US" dirty="0" err="1"/>
              <a:t>Zlatan</a:t>
            </a:r>
            <a:r>
              <a:rPr lang="en-US" dirty="0"/>
              <a:t> </a:t>
            </a:r>
            <a:r>
              <a:rPr lang="en-US" dirty="0" err="1"/>
              <a:t>Dzinic</a:t>
            </a:r>
            <a:endParaRPr lang="en-US" dirty="0">
              <a:solidFill>
                <a:schemeClr val="tx1"/>
              </a:solidFill>
            </a:endParaRPr>
          </a:p>
          <a:p>
            <a:r>
              <a:rPr lang="en-US" dirty="0"/>
              <a:t>SharePoint MVP</a:t>
            </a:r>
            <a:endParaRPr lang="en-US" dirty="0">
              <a:solidFill>
                <a:schemeClr val="tx1"/>
              </a:solidFill>
            </a:endParaRPr>
          </a:p>
          <a:p>
            <a:r>
              <a:rPr lang="en-US" dirty="0"/>
              <a:t>SMC Enterprise</a:t>
            </a:r>
            <a:endParaRPr lang="en-US" dirty="0">
              <a:solidFill>
                <a:schemeClr val="tx1"/>
              </a:solidFill>
            </a:endParaRPr>
          </a:p>
        </p:txBody>
      </p:sp>
      <p:sp>
        <p:nvSpPr>
          <p:cNvPr id="4" name="Text Placeholder 3"/>
          <p:cNvSpPr>
            <a:spLocks noGrp="1"/>
          </p:cNvSpPr>
          <p:nvPr>
            <p:ph type="body" sz="quarter" idx="10"/>
          </p:nvPr>
        </p:nvSpPr>
        <p:spPr/>
        <p:txBody>
          <a:bodyPr/>
          <a:lstStyle/>
          <a:p>
            <a:r>
              <a:rPr lang="en-US" dirty="0" smtClean="0"/>
              <a:t>demo</a:t>
            </a:r>
            <a:endParaRPr lang="en-US" dirty="0"/>
          </a:p>
        </p:txBody>
      </p:sp>
      <p:pic>
        <p:nvPicPr>
          <p:cNvPr id="7170" name="Picture 2"/>
          <p:cNvPicPr>
            <a:picLocks noChangeAspect="1" noChangeArrowheads="1"/>
          </p:cNvPicPr>
          <p:nvPr/>
        </p:nvPicPr>
        <p:blipFill>
          <a:blip r:embed="rId3">
            <a:extLst>
              <a:ext uri="28A0092B-C50C-407e-A947-70E740481C1C">
                <a14:useLocalDpi xmlns="" xmlns:a14="http://schemas.microsoft.com/office/drawing/2007/7/7/main" val="0"/>
              </a:ext>
            </a:extLst>
          </a:blip>
          <a:srcRect/>
          <a:stretch>
            <a:fillRect/>
          </a:stretch>
        </p:blipFill>
        <p:spPr bwMode="auto">
          <a:xfrm>
            <a:off x="3888365" y="290945"/>
            <a:ext cx="4731933" cy="2938080"/>
          </a:xfrm>
          <a:prstGeom prst="rect">
            <a:avLst/>
          </a:prstGeom>
          <a:extLst>
            <a:ext uri="{909E8E84-426E-40dd-AFC4-6F175D3DCCD1}">
              <a14:hiddenFill xmlns="" xmlns:a14="http://schemas.microsoft.com/office/drawing/2007/7/7/main">
                <a:solidFill>
                  <a:schemeClr val="accent1"/>
                </a:solidFill>
              </a14:hiddenFill>
            </a:ext>
            <a:ext uri="{91240B29-F687-4f45-9708-019B960494DF}">
              <a14:hiddenLine xmlns="" xmlns:a14="http://schemas.microsoft.com/office/drawing/2007/7/7/main" w="9525">
                <a:solidFill>
                  <a:schemeClr val="tx1"/>
                </a:solidFill>
                <a:miter lim="800000"/>
                <a:headEnd/>
                <a:tailEnd/>
              </a14:hiddenLine>
            </a:ext>
            <a:ext uri="{AF507438-7753-43e0-B8FC-AC1667EBCBE1}">
              <a14:hiddenEffects xmlns="" xmlns:a14="http://schemas.microsoft.com/office/drawing/2007/7/7/main">
                <a:effectLst>
                  <a:outerShdw blurRad="63500" dist="35921" dir="2700000" algn="ctr" rotWithShape="0">
                    <a:schemeClr val="bg2"/>
                  </a:outerShdw>
                </a:effectLst>
              </a14:hiddenEffects>
            </a:ext>
          </a:extLst>
        </p:spPr>
      </p:pic>
    </p:spTree>
    <p:extLst>
      <p:ext uri="{BB962C8B-B14F-4D97-AF65-F5344CB8AC3E}">
        <p14:creationId xmlns="" xmlns:p14="http://schemas.microsoft.com/office/powerpoint/2007/7/12/main" val="3212325041"/>
      </p:ext>
    </p:extLst>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00"/>
            <a:ext cx="8382000" cy="1329595"/>
          </a:xfrm>
        </p:spPr>
        <p:txBody>
          <a:bodyPr/>
          <a:lstStyle/>
          <a:p>
            <a:r>
              <a:rPr lang="en-US" dirty="0" smtClean="0"/>
              <a:t>What is PerformancePoint Services for SharePoint 2010?</a:t>
            </a:r>
            <a:endParaRPr lang="en-US" dirty="0"/>
          </a:p>
        </p:txBody>
      </p:sp>
      <p:pic>
        <p:nvPicPr>
          <p:cNvPr id="4" name="Picture 3"/>
          <p:cNvPicPr>
            <a:picLocks noChangeAspect="1" noChangeArrowheads="1"/>
          </p:cNvPicPr>
          <p:nvPr/>
        </p:nvPicPr>
        <p:blipFill rotWithShape="1">
          <a:blip r:embed="rId3">
            <a:extLst>
              <a:ext uri="{28A0092B-C50C-407E-A947-70E740481C1C}">
                <a14:useLocalDpi xmlns="" xmlns:a14="http://schemas.microsoft.com/office/drawing/2010/main" val="0"/>
              </a:ext>
            </a:extLst>
          </a:blip>
          <a:srcRect t="7811" b="4948"/>
          <a:stretch/>
        </p:blipFill>
        <p:spPr bwMode="auto">
          <a:xfrm>
            <a:off x="2148386" y="1752601"/>
            <a:ext cx="6005014" cy="4191000"/>
          </a:xfrm>
          <a:prstGeom prst="rect">
            <a:avLst/>
          </a:prstGeom>
          <a:ln>
            <a:noFill/>
          </a:ln>
          <a:effectLst>
            <a:reflection blurRad="12700" stA="30000" endPos="30000" dist="5000" dir="5400000" sy="-100000" algn="bl" rotWithShape="0"/>
          </a:effectLst>
          <a:scene3d>
            <a:camera prst="perspectiveRight">
              <a:rot lat="0" lon="1799990" rev="0"/>
            </a:camera>
            <a:lightRig rig="threePt" dir="t">
              <a:rot lat="0" lon="0" rev="2700000"/>
            </a:lightRig>
          </a:scene3d>
          <a:sp3d>
            <a:bevelT w="63500" h="50800"/>
          </a:sp3d>
          <a:extLst/>
        </p:spPr>
      </p:pic>
      <p:sp>
        <p:nvSpPr>
          <p:cNvPr id="5" name="Rectangle 4"/>
          <p:cNvSpPr/>
          <p:nvPr/>
        </p:nvSpPr>
        <p:spPr>
          <a:xfrm>
            <a:off x="380999" y="6048935"/>
            <a:ext cx="4641720" cy="461665"/>
          </a:xfrm>
          <a:prstGeom prst="rect">
            <a:avLst/>
          </a:prstGeom>
        </p:spPr>
        <p:txBody>
          <a:bodyPr wrap="none">
            <a:spAutoFit/>
          </a:bodyPr>
          <a:lstStyle/>
          <a:p>
            <a:r>
              <a:rPr lang="en-US" sz="2400" dirty="0" smtClean="0"/>
              <a:t>Business Intelligence dashboards</a:t>
            </a:r>
            <a:endParaRPr lang="en-US" sz="2400" dirty="0"/>
          </a:p>
        </p:txBody>
      </p:sp>
    </p:spTree>
    <p:extLst>
      <p:ext uri="{BB962C8B-B14F-4D97-AF65-F5344CB8AC3E}">
        <p14:creationId xmlns="" xmlns:p14="http://schemas.microsoft.com/office/powerpoint/2007/7/12/main" val="383171554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81000" y="228600"/>
            <a:ext cx="8382000" cy="664797"/>
          </a:xfrm>
        </p:spPr>
        <p:txBody>
          <a:bodyPr/>
          <a:lstStyle/>
          <a:p>
            <a:r>
              <a:rPr lang="en-US" dirty="0" smtClean="0"/>
              <a:t>What are BI dashboards?</a:t>
            </a:r>
            <a:endParaRPr lang="en-US" dirty="0"/>
          </a:p>
        </p:txBody>
      </p:sp>
      <p:sp>
        <p:nvSpPr>
          <p:cNvPr id="8" name="Rectangle 7"/>
          <p:cNvSpPr/>
          <p:nvPr/>
        </p:nvSpPr>
        <p:spPr bwMode="auto">
          <a:xfrm>
            <a:off x="3124200" y="3568700"/>
            <a:ext cx="2819400" cy="1981200"/>
          </a:xfrm>
          <a:prstGeom prst="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2400" dirty="0" smtClean="0">
                <a:gradFill>
                  <a:gsLst>
                    <a:gs pos="0">
                      <a:srgbClr val="FFFFFF"/>
                    </a:gs>
                    <a:gs pos="100000">
                      <a:srgbClr val="FFFFFF"/>
                    </a:gs>
                  </a:gsLst>
                  <a:lin ang="5400000" scaled="0"/>
                </a:gradFill>
              </a:rPr>
              <a:t>BI Dashboard</a:t>
            </a:r>
          </a:p>
        </p:txBody>
      </p:sp>
      <p:sp>
        <p:nvSpPr>
          <p:cNvPr id="9" name="Rectangle 8"/>
          <p:cNvSpPr/>
          <p:nvPr/>
        </p:nvSpPr>
        <p:spPr bwMode="auto">
          <a:xfrm>
            <a:off x="3124200" y="1268896"/>
            <a:ext cx="2819400" cy="1981200"/>
          </a:xfrm>
          <a:prstGeom prst="rect">
            <a:avLst/>
          </a:prstGeom>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2400" dirty="0" smtClean="0">
                <a:gradFill>
                  <a:gsLst>
                    <a:gs pos="0">
                      <a:srgbClr val="FFFFFF"/>
                    </a:gs>
                    <a:gs pos="100000">
                      <a:srgbClr val="FFFFFF"/>
                    </a:gs>
                  </a:gsLst>
                  <a:lin ang="5400000" scaled="0"/>
                </a:gradFill>
              </a:rPr>
              <a:t>Spreadsheets</a:t>
            </a:r>
          </a:p>
        </p:txBody>
      </p:sp>
      <p:sp>
        <p:nvSpPr>
          <p:cNvPr id="10" name="Rectangle 9"/>
          <p:cNvSpPr/>
          <p:nvPr/>
        </p:nvSpPr>
        <p:spPr bwMode="auto">
          <a:xfrm>
            <a:off x="304800" y="3543300"/>
            <a:ext cx="2438400" cy="1981200"/>
          </a:xfrm>
          <a:prstGeom prst="rect">
            <a:avLst/>
          </a:prstGeom>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2400" dirty="0" smtClean="0">
                <a:gradFill>
                  <a:gsLst>
                    <a:gs pos="0">
                      <a:srgbClr val="FFFFFF"/>
                    </a:gs>
                    <a:gs pos="100000">
                      <a:srgbClr val="FFFFFF"/>
                    </a:gs>
                  </a:gsLst>
                  <a:lin ang="5400000" scaled="0"/>
                </a:gradFill>
              </a:rPr>
              <a:t>Diagrams</a:t>
            </a:r>
          </a:p>
        </p:txBody>
      </p:sp>
      <p:sp>
        <p:nvSpPr>
          <p:cNvPr id="11" name="Rectangle 10"/>
          <p:cNvSpPr/>
          <p:nvPr/>
        </p:nvSpPr>
        <p:spPr bwMode="auto">
          <a:xfrm>
            <a:off x="304800" y="1243496"/>
            <a:ext cx="2438400" cy="1981200"/>
          </a:xfrm>
          <a:prstGeom prst="rect">
            <a:avLst/>
          </a:prstGeom>
          <a:ln>
            <a:headEnd type="none" w="med" len="med"/>
            <a:tailEnd type="none" w="med" len="med"/>
          </a:ln>
        </p:spPr>
        <p:style>
          <a:lnRef idx="0">
            <a:schemeClr val="accent5"/>
          </a:lnRef>
          <a:fillRef idx="3">
            <a:schemeClr val="accent5"/>
          </a:fillRef>
          <a:effectRef idx="3">
            <a:schemeClr val="accent5"/>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2400" dirty="0" smtClean="0">
                <a:solidFill>
                  <a:schemeClr val="bg1"/>
                </a:solidFill>
              </a:rPr>
              <a:t>Visualizations</a:t>
            </a:r>
          </a:p>
        </p:txBody>
      </p:sp>
      <p:sp>
        <p:nvSpPr>
          <p:cNvPr id="12" name="Rectangle 11"/>
          <p:cNvSpPr/>
          <p:nvPr/>
        </p:nvSpPr>
        <p:spPr bwMode="auto">
          <a:xfrm>
            <a:off x="6400800" y="1268896"/>
            <a:ext cx="2438400" cy="1981200"/>
          </a:xfrm>
          <a:prstGeom prst="rect">
            <a:avLst/>
          </a:prstGeom>
          <a:ln>
            <a:headEnd type="none" w="med" len="med"/>
            <a:tailEnd type="none" w="med" len="med"/>
          </a:ln>
        </p:spPr>
        <p:style>
          <a:lnRef idx="0">
            <a:schemeClr val="accent5"/>
          </a:lnRef>
          <a:fillRef idx="3">
            <a:schemeClr val="accent5"/>
          </a:fillRef>
          <a:effectRef idx="3">
            <a:schemeClr val="accent5"/>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2400" dirty="0" smtClean="0">
                <a:solidFill>
                  <a:schemeClr val="bg1"/>
                </a:solidFill>
              </a:rPr>
              <a:t>Metrics</a:t>
            </a:r>
          </a:p>
        </p:txBody>
      </p:sp>
      <p:sp>
        <p:nvSpPr>
          <p:cNvPr id="13" name="Rectangle 12"/>
          <p:cNvSpPr/>
          <p:nvPr/>
        </p:nvSpPr>
        <p:spPr bwMode="auto">
          <a:xfrm>
            <a:off x="6400800" y="3543300"/>
            <a:ext cx="2438400" cy="1981200"/>
          </a:xfrm>
          <a:prstGeom prst="rect">
            <a:avLst/>
          </a:prstGeom>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2400" dirty="0" smtClean="0">
                <a:gradFill>
                  <a:gsLst>
                    <a:gs pos="0">
                      <a:srgbClr val="FFFFFF"/>
                    </a:gs>
                    <a:gs pos="100000">
                      <a:srgbClr val="FFFFFF"/>
                    </a:gs>
                  </a:gsLst>
                  <a:lin ang="5400000" scaled="0"/>
                </a:gradFill>
              </a:rPr>
              <a:t>Lists</a:t>
            </a:r>
          </a:p>
        </p:txBody>
      </p:sp>
      <p:grpSp>
        <p:nvGrpSpPr>
          <p:cNvPr id="3" name="Group 2"/>
          <p:cNvGrpSpPr/>
          <p:nvPr/>
        </p:nvGrpSpPr>
        <p:grpSpPr>
          <a:xfrm>
            <a:off x="2004076" y="2527346"/>
            <a:ext cx="4930125" cy="2806654"/>
            <a:chOff x="2004076" y="2527346"/>
            <a:chExt cx="4930125" cy="2806654"/>
          </a:xfrm>
        </p:grpSpPr>
        <p:sp>
          <p:nvSpPr>
            <p:cNvPr id="2" name="Right Arrow 1"/>
            <p:cNvSpPr/>
            <p:nvPr/>
          </p:nvSpPr>
          <p:spPr bwMode="auto">
            <a:xfrm rot="3196232">
              <a:off x="2194576" y="2526196"/>
              <a:ext cx="1066800" cy="1447800"/>
            </a:xfrm>
            <a:prstGeom prst="rightArrow">
              <a:avLst/>
            </a:prstGeom>
            <a:ln>
              <a:headEnd type="none" w="med" len="med"/>
              <a:tailEnd type="none" w="med" len="med"/>
            </a:ln>
            <a:scene3d>
              <a:camera prst="perspectiveAbove">
                <a:rot lat="0" lon="240000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gradFill>
                  <a:gsLst>
                    <a:gs pos="0">
                      <a:srgbClr val="FFFFFF"/>
                    </a:gs>
                    <a:gs pos="100000">
                      <a:srgbClr val="FFFFFF"/>
                    </a:gs>
                  </a:gsLst>
                  <a:lin ang="5400000" scaled="0"/>
                </a:gradFill>
              </a:endParaRPr>
            </a:p>
          </p:txBody>
        </p:sp>
        <p:sp>
          <p:nvSpPr>
            <p:cNvPr id="16" name="Right Arrow 15"/>
            <p:cNvSpPr/>
            <p:nvPr/>
          </p:nvSpPr>
          <p:spPr bwMode="auto">
            <a:xfrm rot="5400000">
              <a:off x="3924300" y="2438905"/>
              <a:ext cx="1066800" cy="1447800"/>
            </a:xfrm>
            <a:prstGeom prst="rightArrow">
              <a:avLst/>
            </a:prstGeom>
            <a:ln>
              <a:headEnd type="none" w="med" len="med"/>
              <a:tailEnd type="none" w="med" len="med"/>
            </a:ln>
            <a:scene3d>
              <a:camera prst="perspectiveAbove">
                <a:rot lat="0" lon="240000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gradFill>
                  <a:gsLst>
                    <a:gs pos="0">
                      <a:srgbClr val="FFFFFF"/>
                    </a:gs>
                    <a:gs pos="100000">
                      <a:srgbClr val="FFFFFF"/>
                    </a:gs>
                  </a:gsLst>
                  <a:lin ang="5400000" scaled="0"/>
                </a:gradFill>
              </a:endParaRPr>
            </a:p>
          </p:txBody>
        </p:sp>
        <p:sp>
          <p:nvSpPr>
            <p:cNvPr id="17" name="Right Arrow 16"/>
            <p:cNvSpPr/>
            <p:nvPr/>
          </p:nvSpPr>
          <p:spPr bwMode="auto">
            <a:xfrm rot="8100000">
              <a:off x="5740354" y="2527346"/>
              <a:ext cx="1066800" cy="1447800"/>
            </a:xfrm>
            <a:prstGeom prst="rightArrow">
              <a:avLst/>
            </a:prstGeom>
            <a:ln>
              <a:headEnd type="none" w="med" len="med"/>
              <a:tailEnd type="none" w="med" len="med"/>
            </a:ln>
            <a:scene3d>
              <a:camera prst="perspectiveAbove">
                <a:rot lat="0" lon="240000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gradFill>
                  <a:gsLst>
                    <a:gs pos="0">
                      <a:srgbClr val="FFFFFF"/>
                    </a:gs>
                    <a:gs pos="100000">
                      <a:srgbClr val="FFFFFF"/>
                    </a:gs>
                  </a:gsLst>
                  <a:lin ang="5400000" scaled="0"/>
                </a:gradFill>
              </a:endParaRPr>
            </a:p>
          </p:txBody>
        </p:sp>
        <p:sp>
          <p:nvSpPr>
            <p:cNvPr id="18" name="Right Arrow 17"/>
            <p:cNvSpPr/>
            <p:nvPr/>
          </p:nvSpPr>
          <p:spPr bwMode="auto">
            <a:xfrm>
              <a:off x="2057400" y="3886200"/>
              <a:ext cx="1066800" cy="1447800"/>
            </a:xfrm>
            <a:prstGeom prst="rightArrow">
              <a:avLst/>
            </a:prstGeom>
            <a:ln>
              <a:headEnd type="none" w="med" len="med"/>
              <a:tailEnd type="none" w="med" len="med"/>
            </a:ln>
            <a:scene3d>
              <a:camera prst="perspectiveAbove">
                <a:rot lat="0" lon="240000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gradFill>
                  <a:gsLst>
                    <a:gs pos="0">
                      <a:srgbClr val="FFFFFF"/>
                    </a:gs>
                    <a:gs pos="100000">
                      <a:srgbClr val="FFFFFF"/>
                    </a:gs>
                  </a:gsLst>
                  <a:lin ang="5400000" scaled="0"/>
                </a:gradFill>
              </a:endParaRPr>
            </a:p>
          </p:txBody>
        </p:sp>
        <p:sp>
          <p:nvSpPr>
            <p:cNvPr id="19" name="Right Arrow 18"/>
            <p:cNvSpPr/>
            <p:nvPr/>
          </p:nvSpPr>
          <p:spPr bwMode="auto">
            <a:xfrm rot="10800000">
              <a:off x="5867401" y="3886199"/>
              <a:ext cx="1066800" cy="1447800"/>
            </a:xfrm>
            <a:prstGeom prst="rightArrow">
              <a:avLst/>
            </a:prstGeom>
            <a:ln>
              <a:headEnd type="none" w="med" len="med"/>
              <a:tailEnd type="none" w="med" len="med"/>
            </a:ln>
            <a:scene3d>
              <a:camera prst="perspectiveAbove">
                <a:rot lat="0" lon="240000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gradFill>
                  <a:gsLst>
                    <a:gs pos="0">
                      <a:srgbClr val="FFFFFF"/>
                    </a:gs>
                    <a:gs pos="100000">
                      <a:srgbClr val="FFFFFF"/>
                    </a:gs>
                  </a:gsLst>
                  <a:lin ang="5400000" scaled="0"/>
                </a:gradFill>
              </a:endParaRPr>
            </a:p>
          </p:txBody>
        </p:sp>
      </p:grpSp>
      <p:pic>
        <p:nvPicPr>
          <p:cNvPr id="20" name="Picture 19"/>
          <p:cNvPicPr>
            <a:picLocks noChangeAspect="1" noChangeArrowheads="1"/>
          </p:cNvPicPr>
          <p:nvPr/>
        </p:nvPicPr>
        <p:blipFill rotWithShape="1">
          <a:blip r:embed="rId3">
            <a:extLst>
              <a:ext uri="{28A0092B-C50C-407E-A947-70E740481C1C}">
                <a14:useLocalDpi xmlns="" xmlns:a14="http://schemas.microsoft.com/office/drawing/2010/main" val="0"/>
              </a:ext>
            </a:extLst>
          </a:blip>
          <a:srcRect t="7811" b="4948"/>
          <a:stretch/>
        </p:blipFill>
        <p:spPr bwMode="auto">
          <a:xfrm>
            <a:off x="3445979" y="5118485"/>
            <a:ext cx="1938729" cy="1353072"/>
          </a:xfrm>
          <a:prstGeom prst="rect">
            <a:avLst/>
          </a:prstGeom>
          <a:ln>
            <a:noFill/>
          </a:ln>
          <a:effectLst>
            <a:reflection blurRad="12700" stA="30000" endPos="30000" dist="5000" dir="5400000" sy="-100000" algn="bl" rotWithShape="0"/>
          </a:effectLst>
          <a:scene3d>
            <a:camera prst="perspectiveRight">
              <a:rot lat="0" lon="1799990" rev="0"/>
            </a:camera>
            <a:lightRig rig="threePt" dir="t">
              <a:rot lat="0" lon="0" rev="2700000"/>
            </a:lightRig>
          </a:scene3d>
          <a:sp3d>
            <a:bevelT w="63500" h="50800"/>
          </a:sp3d>
          <a:extLst/>
        </p:spPr>
      </p:pic>
    </p:spTree>
    <p:extLst>
      <p:ext uri="{BB962C8B-B14F-4D97-AF65-F5344CB8AC3E}">
        <p14:creationId xmlns="" xmlns:p14="http://schemas.microsoft.com/office/powerpoint/2007/7/12/main" val="123475557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500"/>
                                        <p:tgtEl>
                                          <p:spTgt spid="13"/>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13"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bwMode="auto">
          <a:xfrm>
            <a:off x="304800" y="1143000"/>
            <a:ext cx="8534400" cy="2667000"/>
          </a:xfrm>
          <a:prstGeom prst="rect">
            <a:avLst/>
          </a:prstGeom>
          <a:ln>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vert="horz" wrap="square" lIns="91436" tIns="45718" rIns="91436" bIns="45718" numCol="1" rtlCol="0" anchor="t" anchorCtr="0" compatLnSpc="1">
            <a:prstTxWarp prst="textNoShape">
              <a:avLst/>
            </a:prstTxWarp>
          </a:bodyPr>
          <a:lstStyle/>
          <a:p>
            <a:pPr defTabSz="914099"/>
            <a:r>
              <a:rPr lang="en-US" sz="2000" dirty="0" smtClean="0">
                <a:solidFill>
                  <a:srgbClr val="292929"/>
                </a:solidFill>
              </a:rPr>
              <a:t>Content</a:t>
            </a:r>
          </a:p>
        </p:txBody>
      </p:sp>
      <p:sp>
        <p:nvSpPr>
          <p:cNvPr id="32" name="Rectangle 31"/>
          <p:cNvSpPr/>
          <p:nvPr/>
        </p:nvSpPr>
        <p:spPr bwMode="auto">
          <a:xfrm>
            <a:off x="286657" y="4038600"/>
            <a:ext cx="8534400" cy="2514600"/>
          </a:xfrm>
          <a:prstGeom prst="rect">
            <a:avLst/>
          </a:prstGeom>
          <a:ln>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vert="horz" wrap="square" lIns="91436" tIns="45718" rIns="91436" bIns="45718" numCol="1" rtlCol="0" anchor="t" anchorCtr="0" compatLnSpc="1">
            <a:prstTxWarp prst="textNoShape">
              <a:avLst/>
            </a:prstTxWarp>
          </a:bodyPr>
          <a:lstStyle/>
          <a:p>
            <a:pPr defTabSz="914099"/>
            <a:r>
              <a:rPr lang="en-US" sz="2000" dirty="0" smtClean="0">
                <a:solidFill>
                  <a:srgbClr val="292929"/>
                </a:solidFill>
              </a:rPr>
              <a:t>Data</a:t>
            </a:r>
            <a:endParaRPr lang="en-US" sz="2800" dirty="0" smtClean="0">
              <a:solidFill>
                <a:srgbClr val="292929"/>
              </a:solidFill>
            </a:endParaRPr>
          </a:p>
        </p:txBody>
      </p:sp>
      <p:sp>
        <p:nvSpPr>
          <p:cNvPr id="2" name="Title 1"/>
          <p:cNvSpPr>
            <a:spLocks noGrp="1"/>
          </p:cNvSpPr>
          <p:nvPr>
            <p:ph type="title"/>
          </p:nvPr>
        </p:nvSpPr>
        <p:spPr/>
        <p:txBody>
          <a:bodyPr/>
          <a:lstStyle/>
          <a:p>
            <a:r>
              <a:rPr lang="en-US" dirty="0"/>
              <a:t>A</a:t>
            </a:r>
            <a:r>
              <a:rPr lang="en-US" dirty="0" smtClean="0"/>
              <a:t>ggregate what?</a:t>
            </a:r>
            <a:endParaRPr lang="en-US" dirty="0"/>
          </a:p>
        </p:txBody>
      </p:sp>
      <p:grpSp>
        <p:nvGrpSpPr>
          <p:cNvPr id="15" name="Group 14"/>
          <p:cNvGrpSpPr/>
          <p:nvPr/>
        </p:nvGrpSpPr>
        <p:grpSpPr>
          <a:xfrm>
            <a:off x="6781800" y="1738945"/>
            <a:ext cx="1752600" cy="1918655"/>
            <a:chOff x="6324600" y="1485900"/>
            <a:chExt cx="1752600" cy="1918655"/>
          </a:xfrm>
        </p:grpSpPr>
        <p:sp>
          <p:nvSpPr>
            <p:cNvPr id="22" name="Rectangle 21"/>
            <p:cNvSpPr/>
            <p:nvPr/>
          </p:nvSpPr>
          <p:spPr bwMode="auto">
            <a:xfrm>
              <a:off x="6324600" y="1485900"/>
              <a:ext cx="1752600" cy="990600"/>
            </a:xfrm>
            <a:prstGeom prst="rect">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1600" dirty="0" smtClean="0">
                  <a:gradFill>
                    <a:gsLst>
                      <a:gs pos="0">
                        <a:srgbClr val="FFFFFF"/>
                      </a:gs>
                      <a:gs pos="100000">
                        <a:srgbClr val="FFFFFF"/>
                      </a:gs>
                    </a:gsLst>
                    <a:lin ang="5400000" scaled="0"/>
                  </a:gradFill>
                </a:rPr>
                <a:t>Reports</a:t>
              </a:r>
            </a:p>
          </p:txBody>
        </p:sp>
        <p:pic>
          <p:nvPicPr>
            <p:cNvPr id="8" name="Picture 7"/>
            <p:cNvPicPr>
              <a:picLocks noChangeAspect="1"/>
            </p:cNvPicPr>
            <p:nvPr/>
          </p:nvPicPr>
          <p:blipFill>
            <a:blip r:embed="rId3">
              <a:extLst>
                <a:ext uri="{28A0092B-C50C-407E-A947-70E740481C1C}">
                  <a14:useLocalDpi xmlns="" xmlns:a14="http://schemas.microsoft.com/office/drawing/2010/main" val="0"/>
                </a:ext>
              </a:extLst>
            </a:blip>
            <a:stretch>
              <a:fillRect/>
            </a:stretch>
          </p:blipFill>
          <p:spPr>
            <a:xfrm>
              <a:off x="6566614" y="2353128"/>
              <a:ext cx="1281986" cy="1051427"/>
            </a:xfrm>
            <a:prstGeom prst="rect">
              <a:avLst/>
            </a:prstGeom>
          </p:spPr>
        </p:pic>
      </p:grpSp>
      <p:grpSp>
        <p:nvGrpSpPr>
          <p:cNvPr id="7" name="Group 6"/>
          <p:cNvGrpSpPr/>
          <p:nvPr/>
        </p:nvGrpSpPr>
        <p:grpSpPr>
          <a:xfrm>
            <a:off x="3810000" y="1738945"/>
            <a:ext cx="2743200" cy="1889627"/>
            <a:chOff x="3886200" y="1485900"/>
            <a:chExt cx="2743200" cy="1889627"/>
          </a:xfrm>
        </p:grpSpPr>
        <p:sp>
          <p:nvSpPr>
            <p:cNvPr id="21" name="Rectangle 20"/>
            <p:cNvSpPr/>
            <p:nvPr/>
          </p:nvSpPr>
          <p:spPr bwMode="auto">
            <a:xfrm>
              <a:off x="3886200" y="1485900"/>
              <a:ext cx="2743200" cy="990600"/>
            </a:xfrm>
            <a:prstGeom prst="rect">
              <a:avLst/>
            </a:prstGeom>
            <a:ln>
              <a:headEnd type="none" w="med" len="med"/>
              <a:tailEnd type="none" w="med" len="med"/>
            </a:ln>
          </p:spPr>
          <p:style>
            <a:lnRef idx="0">
              <a:schemeClr val="accent5"/>
            </a:lnRef>
            <a:fillRef idx="3">
              <a:schemeClr val="accent5"/>
            </a:fillRef>
            <a:effectRef idx="3">
              <a:schemeClr val="accent5"/>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1600" dirty="0" smtClean="0">
                  <a:solidFill>
                    <a:schemeClr val="bg1"/>
                  </a:solidFill>
                </a:rPr>
                <a:t>PerformancePoint Reports</a:t>
              </a:r>
            </a:p>
          </p:txBody>
        </p:sp>
        <p:pic>
          <p:nvPicPr>
            <p:cNvPr id="23" name="Picture 22"/>
            <p:cNvPicPr>
              <a:picLocks noChangeAspect="1"/>
            </p:cNvPicPr>
            <p:nvPr/>
          </p:nvPicPr>
          <p:blipFill>
            <a:blip r:embed="rId4">
              <a:extLst>
                <a:ext uri="{28A0092B-C50C-407E-A947-70E740481C1C}">
                  <a14:useLocalDpi xmlns="" xmlns:a14="http://schemas.microsoft.com/office/drawing/2010/main" val="0"/>
                </a:ext>
              </a:extLst>
            </a:blip>
            <a:stretch>
              <a:fillRect/>
            </a:stretch>
          </p:blipFill>
          <p:spPr>
            <a:xfrm>
              <a:off x="4445501" y="2318343"/>
              <a:ext cx="2107699" cy="1057184"/>
            </a:xfrm>
            <a:prstGeom prst="rect">
              <a:avLst/>
            </a:prstGeom>
          </p:spPr>
        </p:pic>
      </p:grpSp>
      <p:grpSp>
        <p:nvGrpSpPr>
          <p:cNvPr id="5" name="Group 4"/>
          <p:cNvGrpSpPr/>
          <p:nvPr/>
        </p:nvGrpSpPr>
        <p:grpSpPr>
          <a:xfrm>
            <a:off x="649513" y="1738945"/>
            <a:ext cx="1447800" cy="1703603"/>
            <a:chOff x="573313" y="1485900"/>
            <a:chExt cx="1447800" cy="1703603"/>
          </a:xfrm>
        </p:grpSpPr>
        <p:sp>
          <p:nvSpPr>
            <p:cNvPr id="16" name="Rectangle 15"/>
            <p:cNvSpPr/>
            <p:nvPr/>
          </p:nvSpPr>
          <p:spPr bwMode="auto">
            <a:xfrm>
              <a:off x="573313" y="1485900"/>
              <a:ext cx="1447800" cy="990600"/>
            </a:xfrm>
            <a:prstGeom prst="rect">
              <a:avLst/>
            </a:prstGeom>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1600" dirty="0" smtClean="0">
                  <a:gradFill>
                    <a:gsLst>
                      <a:gs pos="0">
                        <a:srgbClr val="FFFFFF"/>
                      </a:gs>
                      <a:gs pos="100000">
                        <a:srgbClr val="FFFFFF"/>
                      </a:gs>
                    </a:gsLst>
                    <a:lin ang="5400000" scaled="0"/>
                  </a:gradFill>
                </a:rPr>
                <a:t>Spreadsheets</a:t>
              </a:r>
            </a:p>
          </p:txBody>
        </p:sp>
        <p:pic>
          <p:nvPicPr>
            <p:cNvPr id="24" name="Picture 23"/>
            <p:cNvPicPr>
              <a:picLocks noChangeAspect="1"/>
            </p:cNvPicPr>
            <p:nvPr/>
          </p:nvPicPr>
          <p:blipFill>
            <a:blip r:embed="rId5">
              <a:extLst>
                <a:ext uri="{28A0092B-C50C-407E-A947-70E740481C1C}">
                  <a14:useLocalDpi xmlns="" xmlns:a14="http://schemas.microsoft.com/office/drawing/2010/main" val="0"/>
                </a:ext>
              </a:extLst>
            </a:blip>
            <a:stretch>
              <a:fillRect/>
            </a:stretch>
          </p:blipFill>
          <p:spPr>
            <a:xfrm>
              <a:off x="739003" y="2765927"/>
              <a:ext cx="1205910" cy="423576"/>
            </a:xfrm>
            <a:prstGeom prst="rect">
              <a:avLst/>
            </a:prstGeom>
          </p:spPr>
        </p:pic>
      </p:grpSp>
      <p:grpSp>
        <p:nvGrpSpPr>
          <p:cNvPr id="6" name="Group 5"/>
          <p:cNvGrpSpPr/>
          <p:nvPr/>
        </p:nvGrpSpPr>
        <p:grpSpPr>
          <a:xfrm>
            <a:off x="2325913" y="1738945"/>
            <a:ext cx="1228774" cy="1661027"/>
            <a:chOff x="2249713" y="1485900"/>
            <a:chExt cx="1228774" cy="1661027"/>
          </a:xfrm>
        </p:grpSpPr>
        <p:sp>
          <p:nvSpPr>
            <p:cNvPr id="18" name="Rectangle 17"/>
            <p:cNvSpPr/>
            <p:nvPr/>
          </p:nvSpPr>
          <p:spPr bwMode="auto">
            <a:xfrm>
              <a:off x="2249713" y="1485900"/>
              <a:ext cx="1228774" cy="990600"/>
            </a:xfrm>
            <a:prstGeom prst="rect">
              <a:avLst/>
            </a:prstGeom>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1600" dirty="0" smtClean="0">
                  <a:gradFill>
                    <a:gsLst>
                      <a:gs pos="0">
                        <a:srgbClr val="FFFFFF"/>
                      </a:gs>
                      <a:gs pos="100000">
                        <a:srgbClr val="FFFFFF"/>
                      </a:gs>
                    </a:gsLst>
                    <a:lin ang="5400000" scaled="0"/>
                  </a:gradFill>
                </a:rPr>
                <a:t>Diagrams</a:t>
              </a:r>
            </a:p>
          </p:txBody>
        </p:sp>
        <p:pic>
          <p:nvPicPr>
            <p:cNvPr id="13" name="Picture 12"/>
            <p:cNvPicPr>
              <a:picLocks noChangeAspect="1"/>
            </p:cNvPicPr>
            <p:nvPr/>
          </p:nvPicPr>
          <p:blipFill>
            <a:blip r:embed="rId6">
              <a:extLst>
                <a:ext uri="{28A0092B-C50C-407E-A947-70E740481C1C}">
                  <a14:useLocalDpi xmlns="" xmlns:a14="http://schemas.microsoft.com/office/drawing/2010/main" val="0"/>
                </a:ext>
              </a:extLst>
            </a:blip>
            <a:stretch>
              <a:fillRect/>
            </a:stretch>
          </p:blipFill>
          <p:spPr>
            <a:xfrm>
              <a:off x="2349725" y="2790214"/>
              <a:ext cx="1119188" cy="356713"/>
            </a:xfrm>
            <a:prstGeom prst="rect">
              <a:avLst/>
            </a:prstGeom>
            <a:effectLst>
              <a:outerShdw blurRad="25400" dist="12700" dir="2700000" algn="tl" rotWithShape="0">
                <a:prstClr val="black">
                  <a:alpha val="40000"/>
                </a:prstClr>
              </a:outerShdw>
            </a:effectLst>
          </p:spPr>
        </p:pic>
      </p:grpSp>
      <p:grpSp>
        <p:nvGrpSpPr>
          <p:cNvPr id="17" name="Group 16"/>
          <p:cNvGrpSpPr/>
          <p:nvPr/>
        </p:nvGrpSpPr>
        <p:grpSpPr>
          <a:xfrm>
            <a:off x="664026" y="4548500"/>
            <a:ext cx="1661885" cy="1633160"/>
            <a:chOff x="587827" y="3800069"/>
            <a:chExt cx="1661885" cy="1633160"/>
          </a:xfrm>
        </p:grpSpPr>
        <p:sp>
          <p:nvSpPr>
            <p:cNvPr id="25" name="Rectangle 24"/>
            <p:cNvSpPr/>
            <p:nvPr/>
          </p:nvSpPr>
          <p:spPr bwMode="auto">
            <a:xfrm>
              <a:off x="587827" y="3800069"/>
              <a:ext cx="1661885" cy="990600"/>
            </a:xfrm>
            <a:prstGeom prst="rect">
              <a:avLst/>
            </a:prstGeom>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1600" dirty="0" smtClean="0">
                  <a:gradFill>
                    <a:gsLst>
                      <a:gs pos="0">
                        <a:srgbClr val="FFFFFF"/>
                      </a:gs>
                      <a:gs pos="100000">
                        <a:srgbClr val="FFFFFF"/>
                      </a:gs>
                    </a:gsLst>
                    <a:lin ang="5400000" scaled="0"/>
                  </a:gradFill>
                </a:rPr>
                <a:t>Spreadsheet</a:t>
              </a:r>
            </a:p>
          </p:txBody>
        </p:sp>
        <p:pic>
          <p:nvPicPr>
            <p:cNvPr id="27" name="Picture 26"/>
            <p:cNvPicPr>
              <a:picLocks noChangeAspect="1"/>
            </p:cNvPicPr>
            <p:nvPr/>
          </p:nvPicPr>
          <p:blipFill>
            <a:blip r:embed="rId5">
              <a:extLst>
                <a:ext uri="{28A0092B-C50C-407E-A947-70E740481C1C}">
                  <a14:useLocalDpi xmlns="" xmlns:a14="http://schemas.microsoft.com/office/drawing/2010/main" val="0"/>
                </a:ext>
              </a:extLst>
            </a:blip>
            <a:stretch>
              <a:fillRect/>
            </a:stretch>
          </p:blipFill>
          <p:spPr>
            <a:xfrm>
              <a:off x="815814" y="5009653"/>
              <a:ext cx="1205910" cy="423576"/>
            </a:xfrm>
            <a:prstGeom prst="rect">
              <a:avLst/>
            </a:prstGeom>
          </p:spPr>
        </p:pic>
      </p:grpSp>
      <p:grpSp>
        <p:nvGrpSpPr>
          <p:cNvPr id="30" name="Group 29"/>
          <p:cNvGrpSpPr/>
          <p:nvPr/>
        </p:nvGrpSpPr>
        <p:grpSpPr>
          <a:xfrm>
            <a:off x="2514599" y="4533986"/>
            <a:ext cx="2107699" cy="1819184"/>
            <a:chOff x="2895600" y="3785555"/>
            <a:chExt cx="2107699" cy="1819184"/>
          </a:xfrm>
        </p:grpSpPr>
        <p:sp>
          <p:nvSpPr>
            <p:cNvPr id="26" name="Rectangle 25"/>
            <p:cNvSpPr/>
            <p:nvPr/>
          </p:nvSpPr>
          <p:spPr bwMode="auto">
            <a:xfrm>
              <a:off x="2942771" y="3785555"/>
              <a:ext cx="1629229" cy="990600"/>
            </a:xfrm>
            <a:prstGeom prst="rect">
              <a:avLst/>
            </a:prstGeom>
            <a:ln>
              <a:headEnd type="none" w="med" len="med"/>
              <a:tailEnd type="none" w="med" len="med"/>
            </a:ln>
          </p:spPr>
          <p:style>
            <a:lnRef idx="0">
              <a:schemeClr val="accent5"/>
            </a:lnRef>
            <a:fillRef idx="3">
              <a:schemeClr val="accent5"/>
            </a:fillRef>
            <a:effectRef idx="3">
              <a:schemeClr val="accent5"/>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1600" dirty="0" smtClean="0">
                  <a:solidFill>
                    <a:schemeClr val="bg1"/>
                  </a:solidFill>
                </a:rPr>
                <a:t>List</a:t>
              </a:r>
            </a:p>
          </p:txBody>
        </p:sp>
        <p:pic>
          <p:nvPicPr>
            <p:cNvPr id="28" name="Picture 27"/>
            <p:cNvPicPr>
              <a:picLocks noChangeAspect="1"/>
            </p:cNvPicPr>
            <p:nvPr/>
          </p:nvPicPr>
          <p:blipFill>
            <a:blip r:embed="rId4">
              <a:extLst>
                <a:ext uri="{28A0092B-C50C-407E-A947-70E740481C1C}">
                  <a14:useLocalDpi xmlns="" xmlns:a14="http://schemas.microsoft.com/office/drawing/2010/main" val="0"/>
                </a:ext>
              </a:extLst>
            </a:blip>
            <a:stretch>
              <a:fillRect/>
            </a:stretch>
          </p:blipFill>
          <p:spPr>
            <a:xfrm>
              <a:off x="2895600" y="4547555"/>
              <a:ext cx="2107699" cy="1057184"/>
            </a:xfrm>
            <a:prstGeom prst="rect">
              <a:avLst/>
            </a:prstGeom>
          </p:spPr>
        </p:pic>
      </p:grpSp>
      <p:grpSp>
        <p:nvGrpSpPr>
          <p:cNvPr id="31" name="Group 30"/>
          <p:cNvGrpSpPr/>
          <p:nvPr/>
        </p:nvGrpSpPr>
        <p:grpSpPr>
          <a:xfrm>
            <a:off x="4571999" y="4533986"/>
            <a:ext cx="2086429" cy="1866814"/>
            <a:chOff x="5304971" y="3785555"/>
            <a:chExt cx="2086429" cy="1866814"/>
          </a:xfrm>
        </p:grpSpPr>
        <p:sp>
          <p:nvSpPr>
            <p:cNvPr id="19" name="Rectangle 18"/>
            <p:cNvSpPr/>
            <p:nvPr/>
          </p:nvSpPr>
          <p:spPr bwMode="auto">
            <a:xfrm>
              <a:off x="5304971" y="3785555"/>
              <a:ext cx="2086429" cy="990600"/>
            </a:xfrm>
            <a:prstGeom prst="rect">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1600" dirty="0" smtClean="0">
                  <a:gradFill>
                    <a:gsLst>
                      <a:gs pos="0">
                        <a:srgbClr val="FFFFFF"/>
                      </a:gs>
                      <a:gs pos="100000">
                        <a:srgbClr val="FFFFFF"/>
                      </a:gs>
                    </a:gsLst>
                    <a:lin ang="5400000" scaled="0"/>
                  </a:gradFill>
                </a:rPr>
                <a:t>Data Warehouse</a:t>
              </a:r>
            </a:p>
          </p:txBody>
        </p:sp>
        <p:pic>
          <p:nvPicPr>
            <p:cNvPr id="29" name="Picture 28"/>
            <p:cNvPicPr>
              <a:picLocks noChangeAspect="1"/>
            </p:cNvPicPr>
            <p:nvPr/>
          </p:nvPicPr>
          <p:blipFill>
            <a:blip r:embed="rId3">
              <a:extLst>
                <a:ext uri="{28A0092B-C50C-407E-A947-70E740481C1C}">
                  <a14:useLocalDpi xmlns="" xmlns:a14="http://schemas.microsoft.com/office/drawing/2010/main" val="0"/>
                </a:ext>
              </a:extLst>
            </a:blip>
            <a:stretch>
              <a:fillRect/>
            </a:stretch>
          </p:blipFill>
          <p:spPr>
            <a:xfrm>
              <a:off x="5708456" y="4608382"/>
              <a:ext cx="1272915" cy="1043987"/>
            </a:xfrm>
            <a:prstGeom prst="rect">
              <a:avLst/>
            </a:prstGeom>
          </p:spPr>
        </p:pic>
      </p:grpSp>
      <p:sp>
        <p:nvSpPr>
          <p:cNvPr id="34" name="Rectangle 33"/>
          <p:cNvSpPr/>
          <p:nvPr/>
        </p:nvSpPr>
        <p:spPr bwMode="auto">
          <a:xfrm>
            <a:off x="6934200" y="4533986"/>
            <a:ext cx="1600200" cy="990600"/>
          </a:xfrm>
          <a:prstGeom prst="rect">
            <a:avLst/>
          </a:prstGeom>
          <a:ln>
            <a:headEnd type="none" w="med" len="med"/>
            <a:tailEnd type="none" w="med" len="med"/>
          </a:ln>
        </p:spPr>
        <p:style>
          <a:lnRef idx="0">
            <a:schemeClr val="accent5"/>
          </a:lnRef>
          <a:fillRef idx="3">
            <a:schemeClr val="accent5"/>
          </a:fillRef>
          <a:effectRef idx="3">
            <a:schemeClr val="accent5"/>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1600" dirty="0" smtClean="0">
                <a:solidFill>
                  <a:schemeClr val="bg1"/>
                </a:solidFill>
              </a:rPr>
              <a:t>3</a:t>
            </a:r>
            <a:r>
              <a:rPr lang="en-US" sz="1600" baseline="30000" dirty="0" smtClean="0">
                <a:solidFill>
                  <a:schemeClr val="bg1"/>
                </a:solidFill>
              </a:rPr>
              <a:t>rd</a:t>
            </a:r>
            <a:r>
              <a:rPr lang="en-US" sz="1600" dirty="0" smtClean="0">
                <a:solidFill>
                  <a:schemeClr val="bg1"/>
                </a:solidFill>
              </a:rPr>
              <a:t> Party</a:t>
            </a:r>
          </a:p>
        </p:txBody>
      </p:sp>
    </p:spTree>
    <p:extLst>
      <p:ext uri="{BB962C8B-B14F-4D97-AF65-F5344CB8AC3E}">
        <p14:creationId xmlns="" xmlns:p14="http://schemas.microsoft.com/office/powerpoint/2007/7/12/main" val="219009510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2"/>
                                        </p:tgtEl>
                                        <p:attrNameLst>
                                          <p:attrName>style.visibility</p:attrName>
                                        </p:attrNameLst>
                                      </p:cBhvr>
                                      <p:to>
                                        <p:strVal val="visible"/>
                                      </p:to>
                                    </p:set>
                                    <p:animEffect transition="in" filter="fade">
                                      <p:cBhvr>
                                        <p:cTn id="12" dur="500"/>
                                        <p:tgtEl>
                                          <p:spTgt spid="3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fade">
                                      <p:cBhvr>
                                        <p:cTn id="32" dur="500"/>
                                        <p:tgtEl>
                                          <p:spTgt spid="15"/>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fade">
                                      <p:cBhvr>
                                        <p:cTn id="37" dur="500"/>
                                        <p:tgtEl>
                                          <p:spTgt spid="17"/>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30"/>
                                        </p:tgtEl>
                                        <p:attrNameLst>
                                          <p:attrName>style.visibility</p:attrName>
                                        </p:attrNameLst>
                                      </p:cBhvr>
                                      <p:to>
                                        <p:strVal val="visible"/>
                                      </p:to>
                                    </p:set>
                                    <p:animEffect transition="in" filter="fade">
                                      <p:cBhvr>
                                        <p:cTn id="42" dur="500"/>
                                        <p:tgtEl>
                                          <p:spTgt spid="30"/>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31"/>
                                        </p:tgtEl>
                                        <p:attrNameLst>
                                          <p:attrName>style.visibility</p:attrName>
                                        </p:attrNameLst>
                                      </p:cBhvr>
                                      <p:to>
                                        <p:strVal val="visible"/>
                                      </p:to>
                                    </p:set>
                                    <p:animEffect transition="in" filter="fade">
                                      <p:cBhvr>
                                        <p:cTn id="47" dur="500"/>
                                        <p:tgtEl>
                                          <p:spTgt spid="31"/>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34"/>
                                        </p:tgtEl>
                                        <p:attrNameLst>
                                          <p:attrName>style.visibility</p:attrName>
                                        </p:attrNameLst>
                                      </p:cBhvr>
                                      <p:to>
                                        <p:strVal val="visible"/>
                                      </p:to>
                                    </p:set>
                                    <p:animEffect transition="in" filter="fade">
                                      <p:cBhvr>
                                        <p:cTn id="52"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2" grpId="0" animBg="1"/>
      <p:bldP spid="34"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90251" y="3912723"/>
            <a:ext cx="8462556" cy="1337595"/>
          </a:xfrm>
        </p:spPr>
        <p:txBody>
          <a:bodyPr/>
          <a:lstStyle/>
          <a:p>
            <a:r>
              <a:rPr lang="en-ZA" sz="4400" dirty="0">
                <a:effectLst/>
              </a:rPr>
              <a:t>Building Powerful Business Intelligence Solutions on the SharePoint 2010 Platform</a:t>
            </a:r>
            <a:endParaRPr sz="4400" b="1" dirty="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endParaRPr>
          </a:p>
        </p:txBody>
      </p:sp>
      <p:sp>
        <p:nvSpPr>
          <p:cNvPr id="3" name="Subtitle 2"/>
          <p:cNvSpPr>
            <a:spLocks noGrp="1"/>
          </p:cNvSpPr>
          <p:nvPr>
            <p:ph type="subTitle" idx="1"/>
          </p:nvPr>
        </p:nvSpPr>
        <p:spPr/>
        <p:txBody>
          <a:bodyPr/>
          <a:lstStyle/>
          <a:p>
            <a:r>
              <a:rPr lang="en-US" dirty="0" smtClean="0"/>
              <a:t>Zlatan Dzinic</a:t>
            </a:r>
            <a:endParaRPr lang="en-US" dirty="0" smtClean="0">
              <a:solidFill>
                <a:schemeClr val="tx1"/>
              </a:solidFill>
            </a:endParaRPr>
          </a:p>
          <a:p>
            <a:r>
              <a:rPr lang="en-US" dirty="0" smtClean="0"/>
              <a:t>SharePoint MVP</a:t>
            </a:r>
            <a:endParaRPr lang="en-US" dirty="0" smtClean="0">
              <a:solidFill>
                <a:schemeClr val="tx1"/>
              </a:solidFill>
            </a:endParaRPr>
          </a:p>
          <a:p>
            <a:r>
              <a:rPr lang="en-US" dirty="0" smtClean="0"/>
              <a:t>SMC Enterprise</a:t>
            </a:r>
            <a:endParaRPr lang="en-US" dirty="0" smtClean="0">
              <a:solidFill>
                <a:schemeClr val="tx1"/>
              </a:solidFill>
            </a:endParaRPr>
          </a:p>
          <a:p>
            <a:r>
              <a:rPr lang="en-US" dirty="0" smtClean="0">
                <a:solidFill>
                  <a:schemeClr val="tx1"/>
                </a:solidFill>
              </a:rPr>
              <a:t>Session Code: </a:t>
            </a:r>
            <a:r>
              <a:rPr lang="en-ZA" b="1" dirty="0"/>
              <a:t>OFS321</a:t>
            </a:r>
            <a:endParaRPr lang="en-US" dirty="0">
              <a:solidFill>
                <a:schemeClr val="tx1"/>
              </a:solidFill>
            </a:endParaRPr>
          </a:p>
        </p:txBody>
      </p:sp>
    </p:spTree>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err="1" smtClean="0"/>
              <a:t>PerformancePoint</a:t>
            </a:r>
            <a:r>
              <a:rPr lang="en-US" dirty="0" smtClean="0"/>
              <a:t> Services</a:t>
            </a:r>
            <a:endParaRPr lang="en-US" dirty="0"/>
          </a:p>
        </p:txBody>
      </p:sp>
      <p:sp>
        <p:nvSpPr>
          <p:cNvPr id="3" name="Subtitle 2"/>
          <p:cNvSpPr>
            <a:spLocks noGrp="1"/>
          </p:cNvSpPr>
          <p:nvPr>
            <p:ph type="subTitle" idx="1"/>
          </p:nvPr>
        </p:nvSpPr>
        <p:spPr/>
        <p:txBody>
          <a:bodyPr/>
          <a:lstStyle/>
          <a:p>
            <a:r>
              <a:rPr lang="en-US" dirty="0" err="1"/>
              <a:t>Zlatan</a:t>
            </a:r>
            <a:r>
              <a:rPr lang="en-US" dirty="0"/>
              <a:t> </a:t>
            </a:r>
            <a:r>
              <a:rPr lang="en-US" dirty="0" err="1"/>
              <a:t>Dzinic</a:t>
            </a:r>
            <a:endParaRPr lang="en-US" dirty="0">
              <a:solidFill>
                <a:schemeClr val="tx1"/>
              </a:solidFill>
            </a:endParaRPr>
          </a:p>
          <a:p>
            <a:r>
              <a:rPr lang="en-US" dirty="0"/>
              <a:t>SharePoint MVP</a:t>
            </a:r>
            <a:endParaRPr lang="en-US" dirty="0">
              <a:solidFill>
                <a:schemeClr val="tx1"/>
              </a:solidFill>
            </a:endParaRPr>
          </a:p>
          <a:p>
            <a:r>
              <a:rPr lang="en-US" dirty="0"/>
              <a:t>SMC Enterprise</a:t>
            </a:r>
            <a:endParaRPr lang="en-US" dirty="0">
              <a:solidFill>
                <a:schemeClr val="tx1"/>
              </a:solidFill>
            </a:endParaRPr>
          </a:p>
        </p:txBody>
      </p:sp>
      <p:sp>
        <p:nvSpPr>
          <p:cNvPr id="4" name="Text Placeholder 3"/>
          <p:cNvSpPr>
            <a:spLocks noGrp="1"/>
          </p:cNvSpPr>
          <p:nvPr>
            <p:ph type="body" sz="quarter" idx="10"/>
          </p:nvPr>
        </p:nvSpPr>
        <p:spPr/>
        <p:txBody>
          <a:bodyPr/>
          <a:lstStyle/>
          <a:p>
            <a:r>
              <a:rPr lang="en-US" smtClean="0"/>
              <a:t>demo</a:t>
            </a:r>
            <a:endParaRPr lang="en-US" dirty="0"/>
          </a:p>
        </p:txBody>
      </p:sp>
      <p:pic>
        <p:nvPicPr>
          <p:cNvPr id="10242" name="Picture 2"/>
          <p:cNvPicPr>
            <a:picLocks noChangeAspect="1" noChangeArrowheads="1"/>
          </p:cNvPicPr>
          <p:nvPr/>
        </p:nvPicPr>
        <p:blipFill>
          <a:blip r:embed="rId3">
            <a:extLst>
              <a:ext uri="28A0092B-C50C-407e-A947-70E740481C1C">
                <a14:useLocalDpi xmlns="" xmlns:a14="http://schemas.microsoft.com/office/drawing/2007/7/7/main" val="0"/>
              </a:ext>
            </a:extLst>
          </a:blip>
          <a:srcRect/>
          <a:stretch>
            <a:fillRect/>
          </a:stretch>
        </p:blipFill>
        <p:spPr bwMode="auto">
          <a:xfrm>
            <a:off x="3758652" y="227129"/>
            <a:ext cx="5033017" cy="3089650"/>
          </a:xfrm>
          <a:prstGeom prst="rect">
            <a:avLst/>
          </a:prstGeom>
          <a:extLst>
            <a:ext uri="{909E8E84-426E-40dd-AFC4-6F175D3DCCD1}">
              <a14:hiddenFill xmlns="" xmlns:a14="http://schemas.microsoft.com/office/drawing/2007/7/7/main">
                <a:solidFill>
                  <a:schemeClr val="accent1"/>
                </a:solidFill>
              </a14:hiddenFill>
            </a:ext>
            <a:ext uri="{91240B29-F687-4f45-9708-019B960494DF}">
              <a14:hiddenLine xmlns="" xmlns:a14="http://schemas.microsoft.com/office/drawing/2007/7/7/main" w="9525">
                <a:solidFill>
                  <a:schemeClr val="tx1"/>
                </a:solidFill>
                <a:miter lim="800000"/>
                <a:headEnd/>
                <a:tailEnd/>
              </a14:hiddenLine>
            </a:ext>
            <a:ext uri="{AF507438-7753-43e0-B8FC-AC1667EBCBE1}">
              <a14:hiddenEffects xmlns="" xmlns:a14="http://schemas.microsoft.com/office/drawing/2007/7/7/main">
                <a:effectLst>
                  <a:outerShdw blurRad="63500" dist="35921" dir="2700000" algn="ctr" rotWithShape="0">
                    <a:schemeClr val="bg2"/>
                  </a:outerShdw>
                </a:effectLst>
              </a14:hiddenEffects>
            </a:ext>
          </a:extLst>
        </p:spPr>
      </p:pic>
    </p:spTree>
    <p:extLst>
      <p:ext uri="{BB962C8B-B14F-4D97-AF65-F5344CB8AC3E}">
        <p14:creationId xmlns="" xmlns:p14="http://schemas.microsoft.com/office/powerpoint/2007/7/12/main" val="4154302307"/>
      </p:ext>
    </p:extLst>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Content Placeholder 13"/>
          <p:cNvSpPr txBox="1">
            <a:spLocks/>
          </p:cNvSpPr>
          <p:nvPr/>
        </p:nvSpPr>
        <p:spPr>
          <a:xfrm>
            <a:off x="3426619" y="1535548"/>
            <a:ext cx="5564981" cy="4685898"/>
          </a:xfrm>
          <a:prstGeom prst="rect">
            <a:avLst/>
          </a:prstGeom>
        </p:spPr>
        <p:txBody>
          <a:bodyPr vert="horz" wrap="square" lIns="0" tIns="0" rIns="0" bIns="0" rtlCol="0">
            <a:spAutoFit/>
          </a:bodyPr>
          <a:lstStyle/>
          <a:p>
            <a:pPr marL="396859" indent="-396859" defTabSz="914327">
              <a:lnSpc>
                <a:spcPct val="90000"/>
              </a:lnSpc>
              <a:spcBef>
                <a:spcPct val="20000"/>
              </a:spcBef>
              <a:buClr>
                <a:schemeClr val="tx1"/>
              </a:buClr>
              <a:buFont typeface="Arial" pitchFamily="34" charset="0"/>
              <a:buChar char="•"/>
              <a:defRPr/>
            </a:pPr>
            <a:r>
              <a:rPr lang="en-US" sz="2300" dirty="0" smtClean="0">
                <a:solidFill>
                  <a:srgbClr val="FFFFFF"/>
                </a:solidFill>
              </a:rPr>
              <a:t>Author Impactful Reports </a:t>
            </a:r>
          </a:p>
          <a:p>
            <a:pPr marL="854059" lvl="1" indent="-396859" defTabSz="914327">
              <a:lnSpc>
                <a:spcPct val="90000"/>
              </a:lnSpc>
              <a:spcBef>
                <a:spcPct val="20000"/>
              </a:spcBef>
              <a:buClr>
                <a:schemeClr val="tx1"/>
              </a:buClr>
              <a:buFont typeface="Arial" pitchFamily="34" charset="0"/>
              <a:buChar char="•"/>
              <a:defRPr/>
            </a:pPr>
            <a:r>
              <a:rPr lang="en-US" sz="2000" dirty="0" smtClean="0">
                <a:solidFill>
                  <a:srgbClr val="FFFFFF"/>
                </a:solidFill>
              </a:rPr>
              <a:t>Powerful Designers</a:t>
            </a:r>
          </a:p>
          <a:p>
            <a:pPr marL="854059" lvl="1" indent="-396859" defTabSz="914327">
              <a:lnSpc>
                <a:spcPct val="90000"/>
              </a:lnSpc>
              <a:spcBef>
                <a:spcPct val="20000"/>
              </a:spcBef>
              <a:buClr>
                <a:schemeClr val="tx1"/>
              </a:buClr>
              <a:buFont typeface="Arial" pitchFamily="34" charset="0"/>
              <a:buChar char="•"/>
              <a:defRPr/>
            </a:pPr>
            <a:r>
              <a:rPr lang="en-US" sz="2000" dirty="0" smtClean="0">
                <a:solidFill>
                  <a:srgbClr val="FFFFFF"/>
                </a:solidFill>
              </a:rPr>
              <a:t>Flexible Report Layout</a:t>
            </a:r>
          </a:p>
          <a:p>
            <a:pPr marL="854059" lvl="1" indent="-396859" defTabSz="914327">
              <a:lnSpc>
                <a:spcPct val="90000"/>
              </a:lnSpc>
              <a:spcBef>
                <a:spcPct val="20000"/>
              </a:spcBef>
              <a:buClr>
                <a:schemeClr val="tx1"/>
              </a:buClr>
              <a:buFont typeface="Arial" pitchFamily="34" charset="0"/>
              <a:buChar char="•"/>
              <a:defRPr/>
            </a:pPr>
            <a:r>
              <a:rPr lang="en-US" sz="2000" dirty="0" smtClean="0">
                <a:solidFill>
                  <a:srgbClr val="FFFFFF"/>
                </a:solidFill>
              </a:rPr>
              <a:t>Rich Visualizations </a:t>
            </a:r>
          </a:p>
          <a:p>
            <a:pPr marL="854059" lvl="1" indent="-396859" defTabSz="914327">
              <a:lnSpc>
                <a:spcPct val="90000"/>
              </a:lnSpc>
              <a:spcBef>
                <a:spcPct val="20000"/>
              </a:spcBef>
              <a:buClr>
                <a:schemeClr val="tx1"/>
              </a:buClr>
              <a:buFont typeface="Arial" pitchFamily="34" charset="0"/>
              <a:buChar char="•"/>
              <a:defRPr/>
            </a:pPr>
            <a:endParaRPr lang="en-US" sz="1600" dirty="0" smtClean="0">
              <a:solidFill>
                <a:srgbClr val="FFFFFF"/>
              </a:solidFill>
            </a:endParaRPr>
          </a:p>
          <a:p>
            <a:pPr marL="396859" indent="-396859" defTabSz="914327">
              <a:lnSpc>
                <a:spcPct val="90000"/>
              </a:lnSpc>
              <a:spcBef>
                <a:spcPct val="20000"/>
              </a:spcBef>
              <a:buClr>
                <a:schemeClr val="tx1"/>
              </a:buClr>
              <a:buFont typeface="Arial" pitchFamily="34" charset="0"/>
              <a:buChar char="•"/>
              <a:defRPr/>
            </a:pPr>
            <a:r>
              <a:rPr lang="en-US" sz="2300" dirty="0" smtClean="0">
                <a:solidFill>
                  <a:srgbClr val="FFFFFF"/>
                </a:solidFill>
              </a:rPr>
              <a:t>Manage any Workload</a:t>
            </a:r>
          </a:p>
          <a:p>
            <a:pPr marL="854059" lvl="1" indent="-396859" defTabSz="914327">
              <a:lnSpc>
                <a:spcPct val="90000"/>
              </a:lnSpc>
              <a:spcBef>
                <a:spcPct val="20000"/>
              </a:spcBef>
              <a:buClr>
                <a:schemeClr val="tx1"/>
              </a:buClr>
              <a:buFont typeface="Arial" pitchFamily="34" charset="0"/>
              <a:buChar char="•"/>
              <a:defRPr/>
            </a:pPr>
            <a:r>
              <a:rPr lang="en-US" sz="2000" dirty="0" smtClean="0">
                <a:solidFill>
                  <a:srgbClr val="FFFFFF"/>
                </a:solidFill>
              </a:rPr>
              <a:t>Enterprise Scale Platform</a:t>
            </a:r>
          </a:p>
          <a:p>
            <a:pPr marL="854059" lvl="1" indent="-396859" defTabSz="914327">
              <a:lnSpc>
                <a:spcPct val="90000"/>
              </a:lnSpc>
              <a:spcBef>
                <a:spcPct val="20000"/>
              </a:spcBef>
              <a:buClr>
                <a:schemeClr val="tx1"/>
              </a:buClr>
              <a:buFont typeface="Arial" pitchFamily="34" charset="0"/>
              <a:buChar char="•"/>
              <a:defRPr/>
            </a:pPr>
            <a:r>
              <a:rPr lang="en-US" sz="2000" dirty="0" smtClean="0">
                <a:solidFill>
                  <a:srgbClr val="FFFFFF"/>
                </a:solidFill>
              </a:rPr>
              <a:t>Central Deployment </a:t>
            </a:r>
          </a:p>
          <a:p>
            <a:pPr marL="854059" lvl="1" indent="-396859" defTabSz="914327">
              <a:lnSpc>
                <a:spcPct val="90000"/>
              </a:lnSpc>
              <a:spcBef>
                <a:spcPct val="20000"/>
              </a:spcBef>
              <a:buClr>
                <a:schemeClr val="tx1"/>
              </a:buClr>
              <a:buFont typeface="Arial" pitchFamily="34" charset="0"/>
              <a:buChar char="•"/>
              <a:defRPr/>
            </a:pPr>
            <a:r>
              <a:rPr lang="en-US" sz="2000" dirty="0" smtClean="0">
                <a:solidFill>
                  <a:srgbClr val="FFFFFF"/>
                </a:solidFill>
              </a:rPr>
              <a:t>Strong Manageability</a:t>
            </a:r>
          </a:p>
          <a:p>
            <a:pPr marL="854059" lvl="1" indent="-396859" defTabSz="914327">
              <a:lnSpc>
                <a:spcPct val="90000"/>
              </a:lnSpc>
              <a:spcBef>
                <a:spcPct val="20000"/>
              </a:spcBef>
              <a:buClr>
                <a:schemeClr val="tx1"/>
              </a:buClr>
              <a:buFont typeface="Arial" pitchFamily="34" charset="0"/>
              <a:buChar char="•"/>
              <a:defRPr/>
            </a:pPr>
            <a:endParaRPr lang="en-US" sz="1600" dirty="0" smtClean="0">
              <a:solidFill>
                <a:srgbClr val="FFFFFF"/>
              </a:solidFill>
            </a:endParaRPr>
          </a:p>
          <a:p>
            <a:pPr marL="396859" indent="-396859" defTabSz="914327">
              <a:lnSpc>
                <a:spcPct val="90000"/>
              </a:lnSpc>
              <a:spcBef>
                <a:spcPct val="20000"/>
              </a:spcBef>
              <a:buClr>
                <a:schemeClr val="tx1"/>
              </a:buClr>
              <a:buFont typeface="Arial" pitchFamily="34" charset="0"/>
              <a:buChar char="•"/>
              <a:defRPr/>
            </a:pPr>
            <a:r>
              <a:rPr lang="en-US" sz="2300" dirty="0" smtClean="0">
                <a:solidFill>
                  <a:srgbClr val="FFFFFF"/>
                </a:solidFill>
              </a:rPr>
              <a:t>Deliver Personalized Reports</a:t>
            </a:r>
          </a:p>
          <a:p>
            <a:pPr marL="854059" lvl="1" indent="-396859" defTabSz="914327">
              <a:lnSpc>
                <a:spcPct val="90000"/>
              </a:lnSpc>
              <a:spcBef>
                <a:spcPct val="20000"/>
              </a:spcBef>
              <a:buClr>
                <a:schemeClr val="tx1"/>
              </a:buClr>
              <a:buFont typeface="Arial" pitchFamily="34" charset="0"/>
              <a:buChar char="•"/>
              <a:defRPr/>
            </a:pPr>
            <a:r>
              <a:rPr lang="en-US" sz="2000" dirty="0" smtClean="0">
                <a:solidFill>
                  <a:srgbClr val="FFFFFF"/>
                </a:solidFill>
              </a:rPr>
              <a:t>Interactive Reports</a:t>
            </a:r>
          </a:p>
          <a:p>
            <a:pPr marL="854059" lvl="1" indent="-396859" defTabSz="914327">
              <a:lnSpc>
                <a:spcPct val="90000"/>
              </a:lnSpc>
              <a:spcBef>
                <a:spcPct val="20000"/>
              </a:spcBef>
              <a:buClr>
                <a:schemeClr val="tx1"/>
              </a:buClr>
              <a:buFont typeface="Arial" pitchFamily="34" charset="0"/>
              <a:buChar char="•"/>
              <a:defRPr/>
            </a:pPr>
            <a:r>
              <a:rPr lang="en-US" sz="2000" dirty="0" smtClean="0">
                <a:solidFill>
                  <a:srgbClr val="FFFFFF"/>
                </a:solidFill>
              </a:rPr>
              <a:t>Rendering in the Format Users Want</a:t>
            </a:r>
          </a:p>
          <a:p>
            <a:pPr marL="854059" lvl="1" indent="-396859" defTabSz="914327">
              <a:lnSpc>
                <a:spcPct val="90000"/>
              </a:lnSpc>
              <a:spcBef>
                <a:spcPct val="20000"/>
              </a:spcBef>
              <a:buClr>
                <a:schemeClr val="tx1"/>
              </a:buClr>
              <a:buFont typeface="Arial" pitchFamily="34" charset="0"/>
              <a:buChar char="•"/>
              <a:defRPr/>
            </a:pPr>
            <a:r>
              <a:rPr lang="en-US" sz="2000" dirty="0" smtClean="0">
                <a:solidFill>
                  <a:srgbClr val="FFFFFF"/>
                </a:solidFill>
              </a:rPr>
              <a:t>Delivery to Location Users Want</a:t>
            </a:r>
          </a:p>
        </p:txBody>
      </p:sp>
      <p:pic>
        <p:nvPicPr>
          <p:cNvPr id="37" name="Picture 2" descr="C:\Work\Katmai Marketing\PAG_icon library\PAG_icon library\Connecting people icon.png"/>
          <p:cNvPicPr>
            <a:picLocks noChangeAspect="1" noChangeArrowheads="1"/>
          </p:cNvPicPr>
          <p:nvPr/>
        </p:nvPicPr>
        <p:blipFill>
          <a:blip r:embed="rId3" cstate="print"/>
          <a:srcRect/>
          <a:stretch>
            <a:fillRect/>
          </a:stretch>
        </p:blipFill>
        <p:spPr bwMode="auto">
          <a:xfrm>
            <a:off x="838200" y="3224280"/>
            <a:ext cx="1453055" cy="1453055"/>
          </a:xfrm>
          <a:prstGeom prst="rect">
            <a:avLst/>
          </a:prstGeom>
          <a:noFill/>
        </p:spPr>
      </p:pic>
      <p:pic>
        <p:nvPicPr>
          <p:cNvPr id="1028" name="Picture 4" descr="D:\DVD_ART36\Artwork_Imagery\Icons - Illustrations\_ REAL VISTA STYLE\map geography world.png"/>
          <p:cNvPicPr>
            <a:picLocks noChangeAspect="1" noChangeArrowheads="1"/>
          </p:cNvPicPr>
          <p:nvPr/>
        </p:nvPicPr>
        <p:blipFill>
          <a:blip r:embed="rId4" cstate="print"/>
          <a:srcRect/>
          <a:stretch>
            <a:fillRect/>
          </a:stretch>
        </p:blipFill>
        <p:spPr bwMode="auto">
          <a:xfrm>
            <a:off x="990600" y="1776480"/>
            <a:ext cx="762000" cy="1016000"/>
          </a:xfrm>
          <a:prstGeom prst="rect">
            <a:avLst/>
          </a:prstGeom>
          <a:noFill/>
        </p:spPr>
      </p:pic>
      <p:pic>
        <p:nvPicPr>
          <p:cNvPr id="1032" name="Picture 8" descr="D:\DVD_ART36\Artwork_Imagery\Icons - Illustrations\_ REAL VISTA STYLE\3d bar chart graph.png"/>
          <p:cNvPicPr>
            <a:picLocks noChangeAspect="1" noChangeArrowheads="1"/>
          </p:cNvPicPr>
          <p:nvPr/>
        </p:nvPicPr>
        <p:blipFill>
          <a:blip r:embed="rId5" cstate="print"/>
          <a:srcRect/>
          <a:stretch>
            <a:fillRect/>
          </a:stretch>
        </p:blipFill>
        <p:spPr bwMode="auto">
          <a:xfrm>
            <a:off x="1676400" y="1852680"/>
            <a:ext cx="685800" cy="914400"/>
          </a:xfrm>
          <a:prstGeom prst="rect">
            <a:avLst/>
          </a:prstGeom>
          <a:noFill/>
        </p:spPr>
      </p:pic>
      <p:pic>
        <p:nvPicPr>
          <p:cNvPr id="1033" name="Picture 9" descr="D:\DVD_ART36\Artwork_Imagery\Icons - Illustrations\_ REAL VISTA STYLE\bar chart sales red arrow.png"/>
          <p:cNvPicPr>
            <a:picLocks noChangeAspect="1" noChangeArrowheads="1"/>
          </p:cNvPicPr>
          <p:nvPr/>
        </p:nvPicPr>
        <p:blipFill>
          <a:blip r:embed="rId6" cstate="print"/>
          <a:srcRect/>
          <a:stretch>
            <a:fillRect/>
          </a:stretch>
        </p:blipFill>
        <p:spPr bwMode="auto">
          <a:xfrm>
            <a:off x="1295400" y="1624080"/>
            <a:ext cx="609600" cy="812800"/>
          </a:xfrm>
          <a:prstGeom prst="rect">
            <a:avLst/>
          </a:prstGeom>
          <a:noFill/>
        </p:spPr>
      </p:pic>
      <p:grpSp>
        <p:nvGrpSpPr>
          <p:cNvPr id="2" name="Group 100"/>
          <p:cNvGrpSpPr>
            <a:grpSpLocks/>
          </p:cNvGrpSpPr>
          <p:nvPr/>
        </p:nvGrpSpPr>
        <p:grpSpPr bwMode="auto">
          <a:xfrm>
            <a:off x="990600" y="5281680"/>
            <a:ext cx="1511299" cy="977899"/>
            <a:chOff x="240" y="1474"/>
            <a:chExt cx="5279" cy="2129"/>
          </a:xfrm>
        </p:grpSpPr>
        <p:pic>
          <p:nvPicPr>
            <p:cNvPr id="41" name="Rectangle 10249"/>
            <p:cNvPicPr>
              <a:picLocks noChangeAspect="1" noChangeArrowheads="1"/>
            </p:cNvPicPr>
            <p:nvPr/>
          </p:nvPicPr>
          <p:blipFill>
            <a:blip r:embed="rId7" cstate="print"/>
            <a:srcRect/>
            <a:stretch>
              <a:fillRect/>
            </a:stretch>
          </p:blipFill>
          <p:spPr bwMode="auto">
            <a:xfrm>
              <a:off x="240" y="2296"/>
              <a:ext cx="1491" cy="518"/>
            </a:xfrm>
            <a:prstGeom prst="rect">
              <a:avLst/>
            </a:prstGeom>
            <a:noFill/>
            <a:ln w="9525">
              <a:noFill/>
              <a:miter lim="800000"/>
              <a:headEnd/>
              <a:tailEnd/>
            </a:ln>
          </p:spPr>
        </p:pic>
        <p:pic>
          <p:nvPicPr>
            <p:cNvPr id="42" name="Rectangle 10250"/>
            <p:cNvPicPr>
              <a:picLocks noChangeAspect="1" noChangeArrowheads="1"/>
            </p:cNvPicPr>
            <p:nvPr/>
          </p:nvPicPr>
          <p:blipFill>
            <a:blip r:embed="rId7" cstate="print"/>
            <a:srcRect/>
            <a:stretch>
              <a:fillRect/>
            </a:stretch>
          </p:blipFill>
          <p:spPr bwMode="auto">
            <a:xfrm>
              <a:off x="2134" y="2185"/>
              <a:ext cx="1491" cy="518"/>
            </a:xfrm>
            <a:prstGeom prst="rect">
              <a:avLst/>
            </a:prstGeom>
            <a:noFill/>
            <a:ln w="9525">
              <a:noFill/>
              <a:miter lim="800000"/>
              <a:headEnd/>
              <a:tailEnd/>
            </a:ln>
          </p:spPr>
        </p:pic>
        <p:pic>
          <p:nvPicPr>
            <p:cNvPr id="43" name="Rectangle 10251"/>
            <p:cNvPicPr>
              <a:picLocks noChangeAspect="1" noChangeArrowheads="1"/>
            </p:cNvPicPr>
            <p:nvPr/>
          </p:nvPicPr>
          <p:blipFill>
            <a:blip r:embed="rId7" cstate="print"/>
            <a:srcRect/>
            <a:stretch>
              <a:fillRect/>
            </a:stretch>
          </p:blipFill>
          <p:spPr bwMode="auto">
            <a:xfrm>
              <a:off x="4028" y="2296"/>
              <a:ext cx="1491" cy="518"/>
            </a:xfrm>
            <a:prstGeom prst="rect">
              <a:avLst/>
            </a:prstGeom>
            <a:noFill/>
            <a:ln w="9525">
              <a:noFill/>
              <a:miter lim="800000"/>
              <a:headEnd/>
              <a:tailEnd/>
            </a:ln>
          </p:spPr>
        </p:pic>
        <p:pic>
          <p:nvPicPr>
            <p:cNvPr id="44" name="Rectangle 10252"/>
            <p:cNvPicPr>
              <a:picLocks noChangeAspect="1" noChangeArrowheads="1"/>
            </p:cNvPicPr>
            <p:nvPr/>
          </p:nvPicPr>
          <p:blipFill>
            <a:blip r:embed="rId8" cstate="print"/>
            <a:srcRect/>
            <a:stretch>
              <a:fillRect/>
            </a:stretch>
          </p:blipFill>
          <p:spPr bwMode="auto">
            <a:xfrm>
              <a:off x="974" y="2935"/>
              <a:ext cx="1917" cy="668"/>
            </a:xfrm>
            <a:prstGeom prst="rect">
              <a:avLst/>
            </a:prstGeom>
            <a:noFill/>
            <a:ln w="9525">
              <a:noFill/>
              <a:miter lim="800000"/>
              <a:headEnd/>
              <a:tailEnd/>
            </a:ln>
          </p:spPr>
        </p:pic>
        <p:pic>
          <p:nvPicPr>
            <p:cNvPr id="45" name="Rectangle 10253"/>
            <p:cNvPicPr>
              <a:picLocks noChangeAspect="1" noChangeArrowheads="1"/>
            </p:cNvPicPr>
            <p:nvPr/>
          </p:nvPicPr>
          <p:blipFill>
            <a:blip r:embed="rId8" cstate="print"/>
            <a:srcRect/>
            <a:stretch>
              <a:fillRect/>
            </a:stretch>
          </p:blipFill>
          <p:spPr bwMode="auto">
            <a:xfrm>
              <a:off x="2868" y="2935"/>
              <a:ext cx="1917" cy="668"/>
            </a:xfrm>
            <a:prstGeom prst="rect">
              <a:avLst/>
            </a:prstGeom>
            <a:noFill/>
            <a:ln w="9525">
              <a:noFill/>
              <a:miter lim="800000"/>
              <a:headEnd/>
              <a:tailEnd/>
            </a:ln>
          </p:spPr>
        </p:pic>
        <p:pic>
          <p:nvPicPr>
            <p:cNvPr id="46" name="Rectangle 10254"/>
            <p:cNvPicPr>
              <a:picLocks noChangeAspect="1" noChangeArrowheads="1"/>
            </p:cNvPicPr>
            <p:nvPr/>
          </p:nvPicPr>
          <p:blipFill>
            <a:blip r:embed="rId9" cstate="print"/>
            <a:srcRect/>
            <a:stretch>
              <a:fillRect/>
            </a:stretch>
          </p:blipFill>
          <p:spPr bwMode="auto">
            <a:xfrm>
              <a:off x="1394" y="1721"/>
              <a:ext cx="1077" cy="375"/>
            </a:xfrm>
            <a:prstGeom prst="rect">
              <a:avLst/>
            </a:prstGeom>
            <a:noFill/>
            <a:ln w="9525">
              <a:noFill/>
              <a:miter lim="800000"/>
              <a:headEnd/>
              <a:tailEnd/>
            </a:ln>
          </p:spPr>
        </p:pic>
        <p:pic>
          <p:nvPicPr>
            <p:cNvPr id="47" name="Rectangle 10255"/>
            <p:cNvPicPr>
              <a:picLocks noChangeAspect="1" noChangeArrowheads="1"/>
            </p:cNvPicPr>
            <p:nvPr/>
          </p:nvPicPr>
          <p:blipFill>
            <a:blip r:embed="rId9" cstate="print"/>
            <a:srcRect/>
            <a:stretch>
              <a:fillRect/>
            </a:stretch>
          </p:blipFill>
          <p:spPr bwMode="auto">
            <a:xfrm>
              <a:off x="3288" y="1721"/>
              <a:ext cx="1077" cy="375"/>
            </a:xfrm>
            <a:prstGeom prst="rect">
              <a:avLst/>
            </a:prstGeom>
            <a:noFill/>
            <a:ln w="9525">
              <a:noFill/>
              <a:miter lim="800000"/>
              <a:headEnd/>
              <a:tailEnd/>
            </a:ln>
          </p:spPr>
        </p:pic>
        <p:pic>
          <p:nvPicPr>
            <p:cNvPr id="48" name="Rectangle 10256"/>
            <p:cNvPicPr>
              <a:picLocks noChangeAspect="1" noChangeArrowheads="1"/>
            </p:cNvPicPr>
            <p:nvPr/>
          </p:nvPicPr>
          <p:blipFill>
            <a:blip r:embed="rId10" cstate="print"/>
            <a:srcRect/>
            <a:stretch>
              <a:fillRect/>
            </a:stretch>
          </p:blipFill>
          <p:spPr bwMode="auto">
            <a:xfrm>
              <a:off x="2641" y="2192"/>
              <a:ext cx="175" cy="374"/>
            </a:xfrm>
            <a:prstGeom prst="rect">
              <a:avLst/>
            </a:prstGeom>
            <a:noFill/>
            <a:ln w="9525">
              <a:noFill/>
              <a:miter lim="800000"/>
              <a:headEnd/>
              <a:tailEnd/>
            </a:ln>
          </p:spPr>
        </p:pic>
        <p:pic>
          <p:nvPicPr>
            <p:cNvPr id="49" name="Rectangle 10257"/>
            <p:cNvPicPr>
              <a:picLocks noChangeAspect="1" noChangeArrowheads="1"/>
            </p:cNvPicPr>
            <p:nvPr/>
          </p:nvPicPr>
          <p:blipFill>
            <a:blip r:embed="rId11" cstate="print"/>
            <a:srcRect/>
            <a:stretch>
              <a:fillRect/>
            </a:stretch>
          </p:blipFill>
          <p:spPr bwMode="auto">
            <a:xfrm>
              <a:off x="2796" y="2109"/>
              <a:ext cx="306" cy="414"/>
            </a:xfrm>
            <a:prstGeom prst="rect">
              <a:avLst/>
            </a:prstGeom>
            <a:noFill/>
            <a:ln w="9525">
              <a:noFill/>
              <a:miter lim="800000"/>
              <a:headEnd/>
              <a:tailEnd/>
            </a:ln>
          </p:spPr>
        </p:pic>
        <p:pic>
          <p:nvPicPr>
            <p:cNvPr id="50" name="Rectangle 10258"/>
            <p:cNvPicPr>
              <a:picLocks noChangeAspect="1" noChangeArrowheads="1"/>
            </p:cNvPicPr>
            <p:nvPr/>
          </p:nvPicPr>
          <p:blipFill>
            <a:blip r:embed="rId12" cstate="print"/>
            <a:srcRect/>
            <a:stretch>
              <a:fillRect/>
            </a:stretch>
          </p:blipFill>
          <p:spPr bwMode="auto">
            <a:xfrm>
              <a:off x="1265" y="2704"/>
              <a:ext cx="552" cy="569"/>
            </a:xfrm>
            <a:prstGeom prst="rect">
              <a:avLst/>
            </a:prstGeom>
            <a:noFill/>
            <a:ln w="9525">
              <a:noFill/>
              <a:miter lim="800000"/>
              <a:headEnd/>
              <a:tailEnd/>
            </a:ln>
          </p:spPr>
        </p:pic>
        <p:pic>
          <p:nvPicPr>
            <p:cNvPr id="51" name="Rectangle 10259"/>
            <p:cNvPicPr>
              <a:picLocks noChangeAspect="1" noChangeArrowheads="1"/>
            </p:cNvPicPr>
            <p:nvPr/>
          </p:nvPicPr>
          <p:blipFill>
            <a:blip r:embed="rId13" cstate="print"/>
            <a:srcRect/>
            <a:stretch>
              <a:fillRect/>
            </a:stretch>
          </p:blipFill>
          <p:spPr bwMode="auto">
            <a:xfrm>
              <a:off x="2032" y="2718"/>
              <a:ext cx="271" cy="580"/>
            </a:xfrm>
            <a:prstGeom prst="rect">
              <a:avLst/>
            </a:prstGeom>
            <a:noFill/>
            <a:ln w="9525">
              <a:noFill/>
              <a:miter lim="800000"/>
              <a:headEnd/>
              <a:tailEnd/>
            </a:ln>
          </p:spPr>
        </p:pic>
        <p:pic>
          <p:nvPicPr>
            <p:cNvPr id="52" name="Rectangle 10260"/>
            <p:cNvPicPr>
              <a:picLocks noChangeAspect="1" noChangeArrowheads="1"/>
            </p:cNvPicPr>
            <p:nvPr/>
          </p:nvPicPr>
          <p:blipFill>
            <a:blip r:embed="rId14" cstate="print"/>
            <a:srcRect/>
            <a:stretch>
              <a:fillRect/>
            </a:stretch>
          </p:blipFill>
          <p:spPr bwMode="auto">
            <a:xfrm>
              <a:off x="3340" y="2730"/>
              <a:ext cx="265" cy="568"/>
            </a:xfrm>
            <a:prstGeom prst="rect">
              <a:avLst/>
            </a:prstGeom>
            <a:noFill/>
            <a:ln w="9525">
              <a:noFill/>
              <a:miter lim="800000"/>
              <a:headEnd/>
              <a:tailEnd/>
            </a:ln>
          </p:spPr>
        </p:pic>
        <p:pic>
          <p:nvPicPr>
            <p:cNvPr id="53" name="Rectangle 10261"/>
            <p:cNvPicPr>
              <a:picLocks noChangeAspect="1" noChangeArrowheads="1"/>
            </p:cNvPicPr>
            <p:nvPr/>
          </p:nvPicPr>
          <p:blipFill>
            <a:blip r:embed="rId15" cstate="print"/>
            <a:srcRect/>
            <a:stretch>
              <a:fillRect/>
            </a:stretch>
          </p:blipFill>
          <p:spPr bwMode="auto">
            <a:xfrm>
              <a:off x="3822" y="2709"/>
              <a:ext cx="400" cy="589"/>
            </a:xfrm>
            <a:prstGeom prst="rect">
              <a:avLst/>
            </a:prstGeom>
            <a:noFill/>
            <a:ln w="9525">
              <a:noFill/>
              <a:miter lim="800000"/>
              <a:headEnd/>
              <a:tailEnd/>
            </a:ln>
          </p:spPr>
        </p:pic>
        <p:pic>
          <p:nvPicPr>
            <p:cNvPr id="54" name="Rectangle 10262"/>
            <p:cNvPicPr>
              <a:picLocks noChangeAspect="1" noChangeArrowheads="1"/>
            </p:cNvPicPr>
            <p:nvPr/>
          </p:nvPicPr>
          <p:blipFill>
            <a:blip r:embed="rId16" cstate="print"/>
            <a:srcRect/>
            <a:stretch>
              <a:fillRect/>
            </a:stretch>
          </p:blipFill>
          <p:spPr bwMode="auto">
            <a:xfrm>
              <a:off x="1526" y="1474"/>
              <a:ext cx="304" cy="448"/>
            </a:xfrm>
            <a:prstGeom prst="rect">
              <a:avLst/>
            </a:prstGeom>
            <a:noFill/>
            <a:ln w="9525">
              <a:noFill/>
              <a:miter lim="800000"/>
              <a:headEnd/>
              <a:tailEnd/>
            </a:ln>
          </p:spPr>
        </p:pic>
        <p:pic>
          <p:nvPicPr>
            <p:cNvPr id="55" name="Rectangle 10263"/>
            <p:cNvPicPr>
              <a:picLocks noChangeAspect="1" noChangeArrowheads="1"/>
            </p:cNvPicPr>
            <p:nvPr/>
          </p:nvPicPr>
          <p:blipFill>
            <a:blip r:embed="rId17" cstate="print"/>
            <a:srcRect/>
            <a:stretch>
              <a:fillRect/>
            </a:stretch>
          </p:blipFill>
          <p:spPr bwMode="auto">
            <a:xfrm>
              <a:off x="1916" y="1538"/>
              <a:ext cx="265" cy="359"/>
            </a:xfrm>
            <a:prstGeom prst="rect">
              <a:avLst/>
            </a:prstGeom>
            <a:noFill/>
            <a:ln w="9525">
              <a:noFill/>
              <a:miter lim="800000"/>
              <a:headEnd/>
              <a:tailEnd/>
            </a:ln>
          </p:spPr>
        </p:pic>
        <p:pic>
          <p:nvPicPr>
            <p:cNvPr id="56" name="Rectangle 10264"/>
            <p:cNvPicPr>
              <a:picLocks noChangeAspect="1" noChangeArrowheads="1"/>
            </p:cNvPicPr>
            <p:nvPr/>
          </p:nvPicPr>
          <p:blipFill>
            <a:blip r:embed="rId18" cstate="print"/>
            <a:srcRect/>
            <a:stretch>
              <a:fillRect/>
            </a:stretch>
          </p:blipFill>
          <p:spPr bwMode="auto">
            <a:xfrm>
              <a:off x="481" y="2160"/>
              <a:ext cx="416" cy="428"/>
            </a:xfrm>
            <a:prstGeom prst="rect">
              <a:avLst/>
            </a:prstGeom>
            <a:noFill/>
            <a:ln w="9525">
              <a:noFill/>
              <a:miter lim="800000"/>
              <a:headEnd/>
              <a:tailEnd/>
            </a:ln>
          </p:spPr>
        </p:pic>
        <p:pic>
          <p:nvPicPr>
            <p:cNvPr id="57" name="Rectangle 10265"/>
            <p:cNvPicPr>
              <a:picLocks noChangeAspect="1" noChangeArrowheads="1"/>
            </p:cNvPicPr>
            <p:nvPr/>
          </p:nvPicPr>
          <p:blipFill>
            <a:blip r:embed="rId19" cstate="print"/>
            <a:srcRect/>
            <a:stretch>
              <a:fillRect/>
            </a:stretch>
          </p:blipFill>
          <p:spPr bwMode="auto">
            <a:xfrm>
              <a:off x="967" y="2160"/>
              <a:ext cx="283" cy="383"/>
            </a:xfrm>
            <a:prstGeom prst="rect">
              <a:avLst/>
            </a:prstGeom>
            <a:noFill/>
            <a:ln w="9525">
              <a:noFill/>
              <a:miter lim="800000"/>
              <a:headEnd/>
              <a:tailEnd/>
            </a:ln>
          </p:spPr>
        </p:pic>
        <p:pic>
          <p:nvPicPr>
            <p:cNvPr id="58" name="Rectangle 10266"/>
            <p:cNvPicPr>
              <a:picLocks noChangeAspect="1" noChangeArrowheads="1"/>
            </p:cNvPicPr>
            <p:nvPr/>
          </p:nvPicPr>
          <p:blipFill>
            <a:blip r:embed="rId20" cstate="print"/>
            <a:srcRect/>
            <a:stretch>
              <a:fillRect/>
            </a:stretch>
          </p:blipFill>
          <p:spPr bwMode="auto">
            <a:xfrm>
              <a:off x="3390" y="1474"/>
              <a:ext cx="316" cy="465"/>
            </a:xfrm>
            <a:prstGeom prst="rect">
              <a:avLst/>
            </a:prstGeom>
            <a:noFill/>
            <a:ln w="9525">
              <a:noFill/>
              <a:miter lim="800000"/>
              <a:headEnd/>
              <a:tailEnd/>
            </a:ln>
          </p:spPr>
        </p:pic>
        <p:pic>
          <p:nvPicPr>
            <p:cNvPr id="59" name="Rectangle 10267"/>
            <p:cNvPicPr>
              <a:picLocks noChangeAspect="1" noChangeArrowheads="1"/>
            </p:cNvPicPr>
            <p:nvPr/>
          </p:nvPicPr>
          <p:blipFill>
            <a:blip r:embed="rId18" cstate="print"/>
            <a:srcRect/>
            <a:stretch>
              <a:fillRect/>
            </a:stretch>
          </p:blipFill>
          <p:spPr bwMode="auto">
            <a:xfrm>
              <a:off x="3745" y="1490"/>
              <a:ext cx="416" cy="428"/>
            </a:xfrm>
            <a:prstGeom prst="rect">
              <a:avLst/>
            </a:prstGeom>
            <a:noFill/>
            <a:ln w="9525">
              <a:noFill/>
              <a:miter lim="800000"/>
              <a:headEnd/>
              <a:tailEnd/>
            </a:ln>
          </p:spPr>
        </p:pic>
        <p:pic>
          <p:nvPicPr>
            <p:cNvPr id="60" name="Rectangle 10268"/>
            <p:cNvPicPr>
              <a:picLocks noChangeAspect="1" noChangeArrowheads="1"/>
            </p:cNvPicPr>
            <p:nvPr/>
          </p:nvPicPr>
          <p:blipFill>
            <a:blip r:embed="rId21" cstate="print"/>
            <a:srcRect/>
            <a:stretch>
              <a:fillRect/>
            </a:stretch>
          </p:blipFill>
          <p:spPr bwMode="auto">
            <a:xfrm>
              <a:off x="4215" y="2160"/>
              <a:ext cx="301" cy="407"/>
            </a:xfrm>
            <a:prstGeom prst="rect">
              <a:avLst/>
            </a:prstGeom>
            <a:noFill/>
            <a:ln w="9525">
              <a:noFill/>
              <a:miter lim="800000"/>
              <a:headEnd/>
              <a:tailEnd/>
            </a:ln>
          </p:spPr>
        </p:pic>
        <p:pic>
          <p:nvPicPr>
            <p:cNvPr id="61" name="Rectangle 10269"/>
            <p:cNvPicPr>
              <a:picLocks noChangeAspect="1" noChangeArrowheads="1"/>
            </p:cNvPicPr>
            <p:nvPr/>
          </p:nvPicPr>
          <p:blipFill>
            <a:blip r:embed="rId22" cstate="print"/>
            <a:srcRect/>
            <a:stretch>
              <a:fillRect/>
            </a:stretch>
          </p:blipFill>
          <p:spPr bwMode="auto">
            <a:xfrm>
              <a:off x="4590" y="2144"/>
              <a:ext cx="319" cy="470"/>
            </a:xfrm>
            <a:prstGeom prst="rect">
              <a:avLst/>
            </a:prstGeom>
            <a:noFill/>
            <a:ln w="9525">
              <a:noFill/>
              <a:miter lim="800000"/>
              <a:headEnd/>
              <a:tailEnd/>
            </a:ln>
          </p:spPr>
        </p:pic>
        <p:pic>
          <p:nvPicPr>
            <p:cNvPr id="62" name="Rectangle 10270"/>
            <p:cNvPicPr>
              <a:picLocks noChangeAspect="1" noChangeArrowheads="1"/>
            </p:cNvPicPr>
            <p:nvPr/>
          </p:nvPicPr>
          <p:blipFill>
            <a:blip r:embed="rId23" cstate="print"/>
            <a:srcRect/>
            <a:stretch>
              <a:fillRect/>
            </a:stretch>
          </p:blipFill>
          <p:spPr bwMode="auto">
            <a:xfrm>
              <a:off x="4976" y="2216"/>
              <a:ext cx="175" cy="374"/>
            </a:xfrm>
            <a:prstGeom prst="rect">
              <a:avLst/>
            </a:prstGeom>
            <a:noFill/>
            <a:ln w="9525">
              <a:noFill/>
              <a:miter lim="800000"/>
              <a:headEnd/>
              <a:tailEnd/>
            </a:ln>
          </p:spPr>
        </p:pic>
      </p:grpSp>
      <p:sp>
        <p:nvSpPr>
          <p:cNvPr id="34" name="Rectangle 11"/>
          <p:cNvSpPr txBox="1">
            <a:spLocks noChangeArrowheads="1"/>
          </p:cNvSpPr>
          <p:nvPr/>
        </p:nvSpPr>
        <p:spPr>
          <a:xfrm>
            <a:off x="152400" y="23880"/>
            <a:ext cx="8580437" cy="1244600"/>
          </a:xfrm>
          <a:prstGeom prst="rect">
            <a:avLst/>
          </a:prstGeom>
          <a:noFill/>
          <a:ln/>
        </p:spPr>
        <p:txBody>
          <a:bodyPr vert="horz" lIns="91440" tIns="45720" rIns="91440" bIns="45720" rtlCol="0" anchor="ctr">
            <a:normAutofit fontScale="90000" lnSpcReduction="2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6000" b="0" i="0" u="none" strike="noStrike" kern="1200" cap="none" spc="-150" normalizeH="0" baseline="0" noProof="0" dirty="0" smtClean="0">
                <a:ln w="3175">
                  <a:noFill/>
                </a:ln>
                <a:solidFill>
                  <a:srgbClr val="FFFFFF"/>
                </a:solidFill>
                <a:effectLst>
                  <a:outerShdw blurRad="50800" dist="38100" dir="2700000" algn="tl" rotWithShape="0">
                    <a:prstClr val="black">
                      <a:alpha val="40000"/>
                    </a:prstClr>
                  </a:outerShdw>
                </a:effectLst>
                <a:uLnTx/>
                <a:uFillTx/>
                <a:latin typeface="+mj-lt"/>
                <a:ea typeface="+mj-ea"/>
                <a:cs typeface="Arial" charset="0"/>
              </a:rPr>
              <a:t>Reporting Services 2008</a:t>
            </a:r>
            <a:r>
              <a:rPr kumimoji="0" lang="en-US" sz="4400" b="0" i="0" u="none" strike="noStrike" kern="1200" cap="none" spc="-150" normalizeH="0" baseline="0" noProof="0" dirty="0" smtClean="0">
                <a:ln w="3175">
                  <a:noFill/>
                </a:ln>
                <a:solidFill>
                  <a:srgbClr val="FFFFFF"/>
                </a:solidFill>
                <a:effectLst>
                  <a:outerShdw blurRad="50800" dist="38100" dir="2700000" algn="tl" rotWithShape="0">
                    <a:prstClr val="black">
                      <a:alpha val="40000"/>
                    </a:prstClr>
                  </a:outerShdw>
                </a:effectLst>
                <a:uLnTx/>
                <a:uFillTx/>
                <a:latin typeface="+mj-lt"/>
                <a:ea typeface="+mj-ea"/>
                <a:cs typeface="Arial" charset="0"/>
              </a:rPr>
              <a:t/>
            </a:r>
            <a:br>
              <a:rPr kumimoji="0" lang="en-US" sz="4400" b="0" i="0" u="none" strike="noStrike" kern="1200" cap="none" spc="-150" normalizeH="0" baseline="0" noProof="0" dirty="0" smtClean="0">
                <a:ln w="3175">
                  <a:noFill/>
                </a:ln>
                <a:solidFill>
                  <a:srgbClr val="FFFFFF"/>
                </a:solidFill>
                <a:effectLst>
                  <a:outerShdw blurRad="50800" dist="38100" dir="2700000" algn="tl" rotWithShape="0">
                    <a:prstClr val="black">
                      <a:alpha val="40000"/>
                    </a:prstClr>
                  </a:outerShdw>
                </a:effectLst>
                <a:uLnTx/>
                <a:uFillTx/>
                <a:latin typeface="+mj-lt"/>
                <a:ea typeface="+mj-ea"/>
                <a:cs typeface="Arial" charset="0"/>
              </a:rPr>
            </a:br>
            <a:r>
              <a:rPr kumimoji="0" lang="en-US" sz="3600" b="0" i="0" u="none" strike="noStrike" kern="1200" cap="none" spc="-150" normalizeH="0" baseline="0" noProof="0" dirty="0" smtClean="0">
                <a:ln w="3175">
                  <a:noFill/>
                </a:ln>
                <a:solidFill>
                  <a:srgbClr val="FFFFFF"/>
                </a:solidFill>
                <a:effectLst>
                  <a:outerShdw blurRad="50800" dist="38100" dir="2700000" algn="tl" rotWithShape="0">
                    <a:prstClr val="black">
                      <a:alpha val="40000"/>
                    </a:prstClr>
                  </a:outerShdw>
                </a:effectLst>
                <a:uLnTx/>
                <a:uFillTx/>
                <a:latin typeface="+mj-lt"/>
                <a:ea typeface="+mj-ea"/>
                <a:cs typeface="Arial" charset="0"/>
              </a:rPr>
              <a:t>Enterprise Reporting Platform </a:t>
            </a:r>
            <a:endParaRPr kumimoji="0" lang="en-US" sz="3600" b="0" i="0" u="none" strike="noStrike" kern="1200" cap="none" spc="-150" normalizeH="0" baseline="0" noProof="0" dirty="0">
              <a:ln w="3175">
                <a:noFill/>
              </a:ln>
              <a:solidFill>
                <a:srgbClr val="FFFFFF"/>
              </a:solidFill>
              <a:effectLst>
                <a:outerShdw blurRad="50800" dist="38100" dir="2700000" algn="tl" rotWithShape="0">
                  <a:prstClr val="black">
                    <a:alpha val="40000"/>
                  </a:prstClr>
                </a:outerShdw>
              </a:effectLst>
              <a:uLnTx/>
              <a:uFillTx/>
              <a:latin typeface="+mj-lt"/>
              <a:ea typeface="+mj-ea"/>
              <a:cs typeface="Arial" charset="0"/>
            </a:endParaRPr>
          </a:p>
        </p:txBody>
      </p:sp>
    </p:spTree>
    <p:extLst>
      <p:ext uri="{BB962C8B-B14F-4D97-AF65-F5344CB8AC3E}">
        <p14:creationId xmlns="" xmlns:p14="http://schemas.microsoft.com/office/powerpoint/2007/7/12/main" val="2606848503"/>
      </p:ext>
    </p:extLst>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19"/>
          <p:cNvSpPr/>
          <p:nvPr/>
        </p:nvSpPr>
        <p:spPr>
          <a:xfrm>
            <a:off x="1219200" y="862080"/>
            <a:ext cx="3962400" cy="523220"/>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800" b="0" u="none" strike="noStrike" kern="0" cap="none" spc="0" normalizeH="0" baseline="0" noProof="0" dirty="0" smtClean="0">
                <a:ln>
                  <a:noFill/>
                </a:ln>
                <a:effectLst/>
                <a:uLnTx/>
                <a:uFillTx/>
                <a:latin typeface="Arial" pitchFamily="34" charset="0"/>
                <a:cs typeface="Arial" pitchFamily="34" charset="0"/>
              </a:rPr>
              <a:t>Reporting</a:t>
            </a:r>
            <a:r>
              <a:rPr kumimoji="0" lang="en-US" altLang="zh-CN" sz="2800" b="0" u="none" strike="noStrike" kern="0" cap="none" spc="0" normalizeH="0" noProof="0" dirty="0" smtClean="0">
                <a:ln>
                  <a:noFill/>
                </a:ln>
                <a:effectLst/>
                <a:uLnTx/>
                <a:uFillTx/>
                <a:latin typeface="Arial" pitchFamily="34" charset="0"/>
                <a:cs typeface="Arial" pitchFamily="34" charset="0"/>
              </a:rPr>
              <a:t> Services</a:t>
            </a:r>
            <a:endParaRPr kumimoji="0" lang="en-US" sz="2800" b="0" u="none" strike="noStrike" kern="0" cap="none" spc="0" normalizeH="0" baseline="0" noProof="0" dirty="0">
              <a:ln>
                <a:noFill/>
              </a:ln>
              <a:effectLst/>
              <a:uLnTx/>
              <a:uFillTx/>
            </a:endParaRPr>
          </a:p>
        </p:txBody>
      </p:sp>
      <p:pic>
        <p:nvPicPr>
          <p:cNvPr id="11" name="Picture 10" descr="SQL08r2_h_rgb_r.png"/>
          <p:cNvPicPr>
            <a:picLocks noChangeAspect="1"/>
          </p:cNvPicPr>
          <p:nvPr/>
        </p:nvPicPr>
        <p:blipFill>
          <a:blip r:embed="rId3" cstate="print"/>
          <a:stretch>
            <a:fillRect/>
          </a:stretch>
        </p:blipFill>
        <p:spPr>
          <a:xfrm>
            <a:off x="457200" y="100080"/>
            <a:ext cx="4521666" cy="838200"/>
          </a:xfrm>
          <a:prstGeom prst="rect">
            <a:avLst/>
          </a:prstGeom>
        </p:spPr>
      </p:pic>
      <p:pic>
        <p:nvPicPr>
          <p:cNvPr id="5122" name="Picture 2" descr="D:\DVD_ART36\Artwork_Imagery\Brand Photos\Scenarios\FY07-FY09 MS Hardware - no exp\atural Ergonomic Desktop 7000 woman pc desk office IW worker employee overhead.png"/>
          <p:cNvPicPr>
            <a:picLocks noChangeAspect="1" noChangeArrowheads="1"/>
          </p:cNvPicPr>
          <p:nvPr/>
        </p:nvPicPr>
        <p:blipFill>
          <a:blip r:embed="rId4" cstate="print"/>
          <a:srcRect/>
          <a:stretch>
            <a:fillRect/>
          </a:stretch>
        </p:blipFill>
        <p:spPr bwMode="auto">
          <a:xfrm>
            <a:off x="6477000" y="152400"/>
            <a:ext cx="2266950" cy="1512380"/>
          </a:xfrm>
          <a:prstGeom prst="rect">
            <a:avLst/>
          </a:prstGeom>
          <a:noFill/>
        </p:spPr>
      </p:pic>
      <p:sp>
        <p:nvSpPr>
          <p:cNvPr id="36" name="Content Placeholder 13"/>
          <p:cNvSpPr txBox="1">
            <a:spLocks/>
          </p:cNvSpPr>
          <p:nvPr/>
        </p:nvSpPr>
        <p:spPr>
          <a:xfrm>
            <a:off x="3426619" y="1535548"/>
            <a:ext cx="5717381" cy="5075236"/>
          </a:xfrm>
          <a:prstGeom prst="rect">
            <a:avLst/>
          </a:prstGeom>
        </p:spPr>
        <p:txBody>
          <a:bodyPr vert="horz" wrap="square" lIns="0" tIns="0" rIns="0" bIns="0" rtlCol="0">
            <a:spAutoFit/>
          </a:bodyPr>
          <a:lstStyle/>
          <a:p>
            <a:pPr marL="396859" indent="-396859" defTabSz="914327">
              <a:lnSpc>
                <a:spcPct val="90000"/>
              </a:lnSpc>
              <a:spcBef>
                <a:spcPct val="20000"/>
              </a:spcBef>
              <a:buClr>
                <a:schemeClr val="tx1"/>
              </a:buClr>
              <a:buFont typeface="Arial" pitchFamily="34" charset="0"/>
              <a:buChar char="•"/>
              <a:defRPr/>
            </a:pPr>
            <a:r>
              <a:rPr lang="en-US" sz="2300" dirty="0" smtClean="0"/>
              <a:t>Empower End Users</a:t>
            </a:r>
          </a:p>
          <a:p>
            <a:pPr marL="854059" lvl="1" indent="-396859" defTabSz="914327">
              <a:lnSpc>
                <a:spcPct val="90000"/>
              </a:lnSpc>
              <a:spcBef>
                <a:spcPct val="20000"/>
              </a:spcBef>
              <a:buClr>
                <a:schemeClr val="tx1"/>
              </a:buClr>
              <a:buFont typeface="Arial" pitchFamily="34" charset="0"/>
              <a:buChar char="•"/>
              <a:defRPr/>
            </a:pPr>
            <a:r>
              <a:rPr lang="en-US" sz="2000" dirty="0" smtClean="0"/>
              <a:t>Timely access to information</a:t>
            </a:r>
          </a:p>
          <a:p>
            <a:pPr marL="854059" lvl="1" indent="-396859" defTabSz="914327">
              <a:lnSpc>
                <a:spcPct val="90000"/>
              </a:lnSpc>
              <a:spcBef>
                <a:spcPct val="20000"/>
              </a:spcBef>
              <a:buClr>
                <a:schemeClr val="tx1"/>
              </a:buClr>
              <a:buFont typeface="Arial" pitchFamily="34" charset="0"/>
              <a:buChar char="•"/>
              <a:defRPr/>
            </a:pPr>
            <a:r>
              <a:rPr lang="en-US" sz="2000" dirty="0" smtClean="0"/>
              <a:t>Intuitive authoring </a:t>
            </a:r>
          </a:p>
          <a:p>
            <a:pPr marL="854059" lvl="1" indent="-396859" defTabSz="914327">
              <a:lnSpc>
                <a:spcPct val="90000"/>
              </a:lnSpc>
              <a:spcBef>
                <a:spcPct val="20000"/>
              </a:spcBef>
              <a:buClr>
                <a:schemeClr val="tx1"/>
              </a:buClr>
              <a:buFont typeface="Arial" pitchFamily="34" charset="0"/>
              <a:buChar char="•"/>
              <a:defRPr/>
            </a:pPr>
            <a:r>
              <a:rPr lang="en-US" sz="2000" dirty="0" smtClean="0">
                <a:solidFill>
                  <a:srgbClr val="FFFFFF"/>
                </a:solidFill>
              </a:rPr>
              <a:t>Powerful visualizations*</a:t>
            </a:r>
          </a:p>
          <a:p>
            <a:pPr marL="854059" lvl="1" indent="-396859" defTabSz="914327">
              <a:lnSpc>
                <a:spcPct val="90000"/>
              </a:lnSpc>
              <a:spcBef>
                <a:spcPct val="20000"/>
              </a:spcBef>
              <a:buClr>
                <a:schemeClr val="tx1"/>
              </a:buClr>
              <a:defRPr/>
            </a:pPr>
            <a:endParaRPr lang="en-US" sz="1600" dirty="0" smtClean="0">
              <a:solidFill>
                <a:srgbClr val="FFFFFF"/>
              </a:solidFill>
            </a:endParaRPr>
          </a:p>
          <a:p>
            <a:pPr marL="396859" indent="-396859" defTabSz="914327">
              <a:lnSpc>
                <a:spcPct val="90000"/>
              </a:lnSpc>
              <a:spcBef>
                <a:spcPct val="20000"/>
              </a:spcBef>
              <a:buClr>
                <a:schemeClr val="tx1"/>
              </a:buClr>
              <a:buFont typeface="Arial" pitchFamily="34" charset="0"/>
              <a:buChar char="•"/>
              <a:defRPr/>
            </a:pPr>
            <a:r>
              <a:rPr lang="en-US" sz="2300" dirty="0" smtClean="0">
                <a:solidFill>
                  <a:srgbClr val="FFFFFF"/>
                </a:solidFill>
              </a:rPr>
              <a:t>Share &amp; Collaborate</a:t>
            </a:r>
          </a:p>
          <a:p>
            <a:pPr marL="854059" lvl="1" indent="-396859" defTabSz="914327">
              <a:lnSpc>
                <a:spcPct val="90000"/>
              </a:lnSpc>
              <a:spcBef>
                <a:spcPct val="20000"/>
              </a:spcBef>
              <a:buClr>
                <a:schemeClr val="tx1"/>
              </a:buClr>
              <a:buFont typeface="Arial" pitchFamily="34" charset="0"/>
              <a:buChar char="•"/>
              <a:defRPr/>
            </a:pPr>
            <a:r>
              <a:rPr lang="en-US" sz="2000" dirty="0" smtClean="0">
                <a:solidFill>
                  <a:srgbClr val="FFFFFF"/>
                </a:solidFill>
              </a:rPr>
              <a:t>Publish to SharePoint</a:t>
            </a:r>
          </a:p>
          <a:p>
            <a:pPr marL="854059" lvl="1" indent="-396859" defTabSz="914327">
              <a:lnSpc>
                <a:spcPct val="90000"/>
              </a:lnSpc>
              <a:spcBef>
                <a:spcPct val="20000"/>
              </a:spcBef>
              <a:buClr>
                <a:schemeClr val="tx1"/>
              </a:buClr>
              <a:buFont typeface="Arial" pitchFamily="34" charset="0"/>
              <a:buChar char="•"/>
              <a:defRPr/>
            </a:pPr>
            <a:r>
              <a:rPr lang="en-US" sz="2000" dirty="0" smtClean="0">
                <a:solidFill>
                  <a:srgbClr val="FFFFFF"/>
                </a:solidFill>
              </a:rPr>
              <a:t>“Grab and Go” access*</a:t>
            </a:r>
          </a:p>
          <a:p>
            <a:pPr marL="854059" lvl="1" indent="-396859" defTabSz="914327">
              <a:lnSpc>
                <a:spcPct val="90000"/>
              </a:lnSpc>
              <a:spcBef>
                <a:spcPct val="20000"/>
              </a:spcBef>
              <a:buClr>
                <a:schemeClr val="tx1"/>
              </a:buClr>
              <a:buFont typeface="Arial" pitchFamily="34" charset="0"/>
              <a:buChar char="•"/>
              <a:defRPr/>
            </a:pPr>
            <a:r>
              <a:rPr lang="en-US" sz="2000" dirty="0" smtClean="0">
                <a:solidFill>
                  <a:srgbClr val="FFFFFF"/>
                </a:solidFill>
              </a:rPr>
              <a:t>Componentize existing reports*</a:t>
            </a:r>
          </a:p>
          <a:p>
            <a:pPr marL="854059" lvl="1" indent="-396859" defTabSz="914327">
              <a:lnSpc>
                <a:spcPct val="90000"/>
              </a:lnSpc>
              <a:spcBef>
                <a:spcPct val="20000"/>
              </a:spcBef>
              <a:buClr>
                <a:schemeClr val="tx1"/>
              </a:buClr>
              <a:buFont typeface="Arial" pitchFamily="34" charset="0"/>
              <a:buChar char="•"/>
              <a:defRPr/>
            </a:pPr>
            <a:endParaRPr lang="en-US" sz="1600" dirty="0" smtClean="0">
              <a:solidFill>
                <a:srgbClr val="FFFFFF"/>
              </a:solidFill>
            </a:endParaRPr>
          </a:p>
          <a:p>
            <a:pPr marL="396859" indent="-396859" defTabSz="914327">
              <a:lnSpc>
                <a:spcPct val="90000"/>
              </a:lnSpc>
              <a:spcBef>
                <a:spcPct val="20000"/>
              </a:spcBef>
              <a:buClr>
                <a:schemeClr val="tx1"/>
              </a:buClr>
              <a:buFont typeface="Arial" pitchFamily="34" charset="0"/>
              <a:buChar char="•"/>
              <a:defRPr/>
            </a:pPr>
            <a:r>
              <a:rPr lang="en-US" sz="2300" dirty="0" smtClean="0">
                <a:solidFill>
                  <a:srgbClr val="FFFFFF"/>
                </a:solidFill>
              </a:rPr>
              <a:t>Increase IT Efficiency</a:t>
            </a:r>
          </a:p>
          <a:p>
            <a:pPr marL="854059" lvl="1" indent="-396859" defTabSz="914327">
              <a:lnSpc>
                <a:spcPct val="90000"/>
              </a:lnSpc>
              <a:spcBef>
                <a:spcPct val="20000"/>
              </a:spcBef>
              <a:buClr>
                <a:schemeClr val="tx1"/>
              </a:buClr>
              <a:buFont typeface="Arial" pitchFamily="34" charset="0"/>
              <a:buChar char="•"/>
              <a:defRPr/>
            </a:pPr>
            <a:r>
              <a:rPr lang="en-US" sz="2000" dirty="0" smtClean="0">
                <a:solidFill>
                  <a:srgbClr val="FFFFFF"/>
                </a:solidFill>
              </a:rPr>
              <a:t>Central deployment &amp; management</a:t>
            </a:r>
          </a:p>
          <a:p>
            <a:pPr marL="854059" lvl="1" indent="-396859" defTabSz="914327">
              <a:lnSpc>
                <a:spcPct val="90000"/>
              </a:lnSpc>
              <a:spcBef>
                <a:spcPct val="20000"/>
              </a:spcBef>
              <a:buClr>
                <a:schemeClr val="tx1"/>
              </a:buClr>
              <a:buFont typeface="Arial" pitchFamily="34" charset="0"/>
              <a:buChar char="•"/>
              <a:defRPr/>
            </a:pPr>
            <a:r>
              <a:rPr lang="en-US" sz="2000" dirty="0" smtClean="0">
                <a:solidFill>
                  <a:srgbClr val="FFFFFF"/>
                </a:solidFill>
              </a:rPr>
              <a:t>Build reusable components for broad use*</a:t>
            </a:r>
          </a:p>
          <a:p>
            <a:pPr marL="854059" lvl="1" indent="-396859" defTabSz="914327">
              <a:lnSpc>
                <a:spcPct val="90000"/>
              </a:lnSpc>
              <a:spcBef>
                <a:spcPct val="20000"/>
              </a:spcBef>
              <a:buClr>
                <a:schemeClr val="tx1"/>
              </a:buClr>
              <a:buFont typeface="Arial" pitchFamily="34" charset="0"/>
              <a:buChar char="•"/>
              <a:defRPr/>
            </a:pPr>
            <a:r>
              <a:rPr lang="en-US" sz="2000" dirty="0" smtClean="0">
                <a:solidFill>
                  <a:srgbClr val="FFFFFF"/>
                </a:solidFill>
              </a:rPr>
              <a:t>Deliver analytics data through reports*</a:t>
            </a:r>
          </a:p>
          <a:p>
            <a:pPr marL="854059" lvl="1" indent="-396859" defTabSz="914327">
              <a:lnSpc>
                <a:spcPct val="90000"/>
              </a:lnSpc>
              <a:spcBef>
                <a:spcPct val="20000"/>
              </a:spcBef>
              <a:buClr>
                <a:schemeClr val="bg1">
                  <a:lumMod val="85000"/>
                </a:schemeClr>
              </a:buClr>
              <a:buFont typeface="Arial" pitchFamily="34" charset="0"/>
              <a:buChar char="•"/>
              <a:defRPr/>
            </a:pPr>
            <a:endParaRPr kumimoji="0" lang="en-US" sz="2300" b="0" i="0" u="none" strike="noStrike" kern="1200" cap="none" spc="0" normalizeH="0" baseline="0" noProof="0" dirty="0" smtClean="0">
              <a:ln>
                <a:noFill/>
              </a:ln>
              <a:solidFill>
                <a:schemeClr val="bg1">
                  <a:lumMod val="85000"/>
                </a:schemeClr>
              </a:solidFill>
              <a:effectLst/>
              <a:uLnTx/>
              <a:uFillTx/>
              <a:latin typeface="+mn-lt"/>
              <a:ea typeface="+mn-ea"/>
              <a:cs typeface="+mn-cs"/>
            </a:endParaRPr>
          </a:p>
        </p:txBody>
      </p:sp>
      <p:pic>
        <p:nvPicPr>
          <p:cNvPr id="37" name="Picture 2" descr="C:\Work\Katmai Marketing\PAG_icon library\PAG_icon library\Connecting people icon.png"/>
          <p:cNvPicPr>
            <a:picLocks noChangeAspect="1" noChangeArrowheads="1"/>
          </p:cNvPicPr>
          <p:nvPr/>
        </p:nvPicPr>
        <p:blipFill>
          <a:blip r:embed="rId5" cstate="print"/>
          <a:srcRect/>
          <a:stretch>
            <a:fillRect/>
          </a:stretch>
        </p:blipFill>
        <p:spPr bwMode="auto">
          <a:xfrm>
            <a:off x="838200" y="3224280"/>
            <a:ext cx="1453055" cy="1453055"/>
          </a:xfrm>
          <a:prstGeom prst="rect">
            <a:avLst/>
          </a:prstGeom>
          <a:noFill/>
        </p:spPr>
      </p:pic>
      <p:pic>
        <p:nvPicPr>
          <p:cNvPr id="1028" name="Picture 4" descr="D:\DVD_ART36\Artwork_Imagery\Icons - Illustrations\_ REAL VISTA STYLE\map geography world.png"/>
          <p:cNvPicPr>
            <a:picLocks noChangeAspect="1" noChangeArrowheads="1"/>
          </p:cNvPicPr>
          <p:nvPr/>
        </p:nvPicPr>
        <p:blipFill>
          <a:blip r:embed="rId6" cstate="print"/>
          <a:srcRect/>
          <a:stretch>
            <a:fillRect/>
          </a:stretch>
        </p:blipFill>
        <p:spPr bwMode="auto">
          <a:xfrm>
            <a:off x="990600" y="1776480"/>
            <a:ext cx="762000" cy="1016000"/>
          </a:xfrm>
          <a:prstGeom prst="rect">
            <a:avLst/>
          </a:prstGeom>
          <a:noFill/>
        </p:spPr>
      </p:pic>
      <p:pic>
        <p:nvPicPr>
          <p:cNvPr id="1032" name="Picture 8" descr="D:\DVD_ART36\Artwork_Imagery\Icons - Illustrations\_ REAL VISTA STYLE\3d bar chart graph.png"/>
          <p:cNvPicPr>
            <a:picLocks noChangeAspect="1" noChangeArrowheads="1"/>
          </p:cNvPicPr>
          <p:nvPr/>
        </p:nvPicPr>
        <p:blipFill>
          <a:blip r:embed="rId7" cstate="print"/>
          <a:srcRect/>
          <a:stretch>
            <a:fillRect/>
          </a:stretch>
        </p:blipFill>
        <p:spPr bwMode="auto">
          <a:xfrm>
            <a:off x="1676400" y="1852680"/>
            <a:ext cx="685800" cy="914400"/>
          </a:xfrm>
          <a:prstGeom prst="rect">
            <a:avLst/>
          </a:prstGeom>
          <a:noFill/>
        </p:spPr>
      </p:pic>
      <p:pic>
        <p:nvPicPr>
          <p:cNvPr id="1033" name="Picture 9" descr="D:\DVD_ART36\Artwork_Imagery\Icons - Illustrations\_ REAL VISTA STYLE\bar chart sales red arrow.png"/>
          <p:cNvPicPr>
            <a:picLocks noChangeAspect="1" noChangeArrowheads="1"/>
          </p:cNvPicPr>
          <p:nvPr/>
        </p:nvPicPr>
        <p:blipFill>
          <a:blip r:embed="rId8" cstate="print"/>
          <a:srcRect/>
          <a:stretch>
            <a:fillRect/>
          </a:stretch>
        </p:blipFill>
        <p:spPr bwMode="auto">
          <a:xfrm>
            <a:off x="1295400" y="1624080"/>
            <a:ext cx="609600" cy="812800"/>
          </a:xfrm>
          <a:prstGeom prst="rect">
            <a:avLst/>
          </a:prstGeom>
          <a:noFill/>
        </p:spPr>
      </p:pic>
      <p:grpSp>
        <p:nvGrpSpPr>
          <p:cNvPr id="2" name="Group 100"/>
          <p:cNvGrpSpPr>
            <a:grpSpLocks/>
          </p:cNvGrpSpPr>
          <p:nvPr/>
        </p:nvGrpSpPr>
        <p:grpSpPr bwMode="auto">
          <a:xfrm>
            <a:off x="990600" y="5281680"/>
            <a:ext cx="1511299" cy="977899"/>
            <a:chOff x="240" y="1474"/>
            <a:chExt cx="5279" cy="2129"/>
          </a:xfrm>
        </p:grpSpPr>
        <p:pic>
          <p:nvPicPr>
            <p:cNvPr id="41" name="Rectangle 10249"/>
            <p:cNvPicPr>
              <a:picLocks noChangeAspect="1" noChangeArrowheads="1"/>
            </p:cNvPicPr>
            <p:nvPr/>
          </p:nvPicPr>
          <p:blipFill>
            <a:blip r:embed="rId9" cstate="print"/>
            <a:srcRect/>
            <a:stretch>
              <a:fillRect/>
            </a:stretch>
          </p:blipFill>
          <p:spPr bwMode="auto">
            <a:xfrm>
              <a:off x="240" y="2296"/>
              <a:ext cx="1491" cy="518"/>
            </a:xfrm>
            <a:prstGeom prst="rect">
              <a:avLst/>
            </a:prstGeom>
            <a:noFill/>
            <a:ln w="9525">
              <a:noFill/>
              <a:miter lim="800000"/>
              <a:headEnd/>
              <a:tailEnd/>
            </a:ln>
          </p:spPr>
        </p:pic>
        <p:pic>
          <p:nvPicPr>
            <p:cNvPr id="42" name="Rectangle 10250"/>
            <p:cNvPicPr>
              <a:picLocks noChangeAspect="1" noChangeArrowheads="1"/>
            </p:cNvPicPr>
            <p:nvPr/>
          </p:nvPicPr>
          <p:blipFill>
            <a:blip r:embed="rId9" cstate="print"/>
            <a:srcRect/>
            <a:stretch>
              <a:fillRect/>
            </a:stretch>
          </p:blipFill>
          <p:spPr bwMode="auto">
            <a:xfrm>
              <a:off x="2134" y="2185"/>
              <a:ext cx="1491" cy="518"/>
            </a:xfrm>
            <a:prstGeom prst="rect">
              <a:avLst/>
            </a:prstGeom>
            <a:noFill/>
            <a:ln w="9525">
              <a:noFill/>
              <a:miter lim="800000"/>
              <a:headEnd/>
              <a:tailEnd/>
            </a:ln>
          </p:spPr>
        </p:pic>
        <p:pic>
          <p:nvPicPr>
            <p:cNvPr id="43" name="Rectangle 10251"/>
            <p:cNvPicPr>
              <a:picLocks noChangeAspect="1" noChangeArrowheads="1"/>
            </p:cNvPicPr>
            <p:nvPr/>
          </p:nvPicPr>
          <p:blipFill>
            <a:blip r:embed="rId9" cstate="print"/>
            <a:srcRect/>
            <a:stretch>
              <a:fillRect/>
            </a:stretch>
          </p:blipFill>
          <p:spPr bwMode="auto">
            <a:xfrm>
              <a:off x="4028" y="2296"/>
              <a:ext cx="1491" cy="518"/>
            </a:xfrm>
            <a:prstGeom prst="rect">
              <a:avLst/>
            </a:prstGeom>
            <a:noFill/>
            <a:ln w="9525">
              <a:noFill/>
              <a:miter lim="800000"/>
              <a:headEnd/>
              <a:tailEnd/>
            </a:ln>
          </p:spPr>
        </p:pic>
        <p:pic>
          <p:nvPicPr>
            <p:cNvPr id="44" name="Rectangle 10252"/>
            <p:cNvPicPr>
              <a:picLocks noChangeAspect="1" noChangeArrowheads="1"/>
            </p:cNvPicPr>
            <p:nvPr/>
          </p:nvPicPr>
          <p:blipFill>
            <a:blip r:embed="rId10" cstate="print"/>
            <a:srcRect/>
            <a:stretch>
              <a:fillRect/>
            </a:stretch>
          </p:blipFill>
          <p:spPr bwMode="auto">
            <a:xfrm>
              <a:off x="974" y="2935"/>
              <a:ext cx="1917" cy="668"/>
            </a:xfrm>
            <a:prstGeom prst="rect">
              <a:avLst/>
            </a:prstGeom>
            <a:noFill/>
            <a:ln w="9525">
              <a:noFill/>
              <a:miter lim="800000"/>
              <a:headEnd/>
              <a:tailEnd/>
            </a:ln>
          </p:spPr>
        </p:pic>
        <p:pic>
          <p:nvPicPr>
            <p:cNvPr id="45" name="Rectangle 10253"/>
            <p:cNvPicPr>
              <a:picLocks noChangeAspect="1" noChangeArrowheads="1"/>
            </p:cNvPicPr>
            <p:nvPr/>
          </p:nvPicPr>
          <p:blipFill>
            <a:blip r:embed="rId10" cstate="print"/>
            <a:srcRect/>
            <a:stretch>
              <a:fillRect/>
            </a:stretch>
          </p:blipFill>
          <p:spPr bwMode="auto">
            <a:xfrm>
              <a:off x="2868" y="2935"/>
              <a:ext cx="1917" cy="668"/>
            </a:xfrm>
            <a:prstGeom prst="rect">
              <a:avLst/>
            </a:prstGeom>
            <a:noFill/>
            <a:ln w="9525">
              <a:noFill/>
              <a:miter lim="800000"/>
              <a:headEnd/>
              <a:tailEnd/>
            </a:ln>
          </p:spPr>
        </p:pic>
        <p:pic>
          <p:nvPicPr>
            <p:cNvPr id="46" name="Rectangle 10254"/>
            <p:cNvPicPr>
              <a:picLocks noChangeAspect="1" noChangeArrowheads="1"/>
            </p:cNvPicPr>
            <p:nvPr/>
          </p:nvPicPr>
          <p:blipFill>
            <a:blip r:embed="rId11" cstate="print"/>
            <a:srcRect/>
            <a:stretch>
              <a:fillRect/>
            </a:stretch>
          </p:blipFill>
          <p:spPr bwMode="auto">
            <a:xfrm>
              <a:off x="1394" y="1721"/>
              <a:ext cx="1077" cy="375"/>
            </a:xfrm>
            <a:prstGeom prst="rect">
              <a:avLst/>
            </a:prstGeom>
            <a:noFill/>
            <a:ln w="9525">
              <a:noFill/>
              <a:miter lim="800000"/>
              <a:headEnd/>
              <a:tailEnd/>
            </a:ln>
          </p:spPr>
        </p:pic>
        <p:pic>
          <p:nvPicPr>
            <p:cNvPr id="47" name="Rectangle 10255"/>
            <p:cNvPicPr>
              <a:picLocks noChangeAspect="1" noChangeArrowheads="1"/>
            </p:cNvPicPr>
            <p:nvPr/>
          </p:nvPicPr>
          <p:blipFill>
            <a:blip r:embed="rId11" cstate="print"/>
            <a:srcRect/>
            <a:stretch>
              <a:fillRect/>
            </a:stretch>
          </p:blipFill>
          <p:spPr bwMode="auto">
            <a:xfrm>
              <a:off x="3288" y="1721"/>
              <a:ext cx="1077" cy="375"/>
            </a:xfrm>
            <a:prstGeom prst="rect">
              <a:avLst/>
            </a:prstGeom>
            <a:noFill/>
            <a:ln w="9525">
              <a:noFill/>
              <a:miter lim="800000"/>
              <a:headEnd/>
              <a:tailEnd/>
            </a:ln>
          </p:spPr>
        </p:pic>
        <p:pic>
          <p:nvPicPr>
            <p:cNvPr id="48" name="Rectangle 10256"/>
            <p:cNvPicPr>
              <a:picLocks noChangeAspect="1" noChangeArrowheads="1"/>
            </p:cNvPicPr>
            <p:nvPr/>
          </p:nvPicPr>
          <p:blipFill>
            <a:blip r:embed="rId12" cstate="print"/>
            <a:srcRect/>
            <a:stretch>
              <a:fillRect/>
            </a:stretch>
          </p:blipFill>
          <p:spPr bwMode="auto">
            <a:xfrm>
              <a:off x="2641" y="2192"/>
              <a:ext cx="175" cy="374"/>
            </a:xfrm>
            <a:prstGeom prst="rect">
              <a:avLst/>
            </a:prstGeom>
            <a:noFill/>
            <a:ln w="9525">
              <a:noFill/>
              <a:miter lim="800000"/>
              <a:headEnd/>
              <a:tailEnd/>
            </a:ln>
          </p:spPr>
        </p:pic>
        <p:pic>
          <p:nvPicPr>
            <p:cNvPr id="49" name="Rectangle 10257"/>
            <p:cNvPicPr>
              <a:picLocks noChangeAspect="1" noChangeArrowheads="1"/>
            </p:cNvPicPr>
            <p:nvPr/>
          </p:nvPicPr>
          <p:blipFill>
            <a:blip r:embed="rId13" cstate="print"/>
            <a:srcRect/>
            <a:stretch>
              <a:fillRect/>
            </a:stretch>
          </p:blipFill>
          <p:spPr bwMode="auto">
            <a:xfrm>
              <a:off x="2796" y="2109"/>
              <a:ext cx="306" cy="414"/>
            </a:xfrm>
            <a:prstGeom prst="rect">
              <a:avLst/>
            </a:prstGeom>
            <a:noFill/>
            <a:ln w="9525">
              <a:noFill/>
              <a:miter lim="800000"/>
              <a:headEnd/>
              <a:tailEnd/>
            </a:ln>
          </p:spPr>
        </p:pic>
        <p:pic>
          <p:nvPicPr>
            <p:cNvPr id="50" name="Rectangle 10258"/>
            <p:cNvPicPr>
              <a:picLocks noChangeAspect="1" noChangeArrowheads="1"/>
            </p:cNvPicPr>
            <p:nvPr/>
          </p:nvPicPr>
          <p:blipFill>
            <a:blip r:embed="rId14" cstate="print"/>
            <a:srcRect/>
            <a:stretch>
              <a:fillRect/>
            </a:stretch>
          </p:blipFill>
          <p:spPr bwMode="auto">
            <a:xfrm>
              <a:off x="1265" y="2704"/>
              <a:ext cx="552" cy="569"/>
            </a:xfrm>
            <a:prstGeom prst="rect">
              <a:avLst/>
            </a:prstGeom>
            <a:noFill/>
            <a:ln w="9525">
              <a:noFill/>
              <a:miter lim="800000"/>
              <a:headEnd/>
              <a:tailEnd/>
            </a:ln>
          </p:spPr>
        </p:pic>
        <p:pic>
          <p:nvPicPr>
            <p:cNvPr id="51" name="Rectangle 10259"/>
            <p:cNvPicPr>
              <a:picLocks noChangeAspect="1" noChangeArrowheads="1"/>
            </p:cNvPicPr>
            <p:nvPr/>
          </p:nvPicPr>
          <p:blipFill>
            <a:blip r:embed="rId15" cstate="print"/>
            <a:srcRect/>
            <a:stretch>
              <a:fillRect/>
            </a:stretch>
          </p:blipFill>
          <p:spPr bwMode="auto">
            <a:xfrm>
              <a:off x="2032" y="2718"/>
              <a:ext cx="271" cy="580"/>
            </a:xfrm>
            <a:prstGeom prst="rect">
              <a:avLst/>
            </a:prstGeom>
            <a:noFill/>
            <a:ln w="9525">
              <a:noFill/>
              <a:miter lim="800000"/>
              <a:headEnd/>
              <a:tailEnd/>
            </a:ln>
          </p:spPr>
        </p:pic>
        <p:pic>
          <p:nvPicPr>
            <p:cNvPr id="52" name="Rectangle 10260"/>
            <p:cNvPicPr>
              <a:picLocks noChangeAspect="1" noChangeArrowheads="1"/>
            </p:cNvPicPr>
            <p:nvPr/>
          </p:nvPicPr>
          <p:blipFill>
            <a:blip r:embed="rId16" cstate="print"/>
            <a:srcRect/>
            <a:stretch>
              <a:fillRect/>
            </a:stretch>
          </p:blipFill>
          <p:spPr bwMode="auto">
            <a:xfrm>
              <a:off x="3340" y="2730"/>
              <a:ext cx="265" cy="568"/>
            </a:xfrm>
            <a:prstGeom prst="rect">
              <a:avLst/>
            </a:prstGeom>
            <a:noFill/>
            <a:ln w="9525">
              <a:noFill/>
              <a:miter lim="800000"/>
              <a:headEnd/>
              <a:tailEnd/>
            </a:ln>
          </p:spPr>
        </p:pic>
        <p:pic>
          <p:nvPicPr>
            <p:cNvPr id="53" name="Rectangle 10261"/>
            <p:cNvPicPr>
              <a:picLocks noChangeAspect="1" noChangeArrowheads="1"/>
            </p:cNvPicPr>
            <p:nvPr/>
          </p:nvPicPr>
          <p:blipFill>
            <a:blip r:embed="rId17" cstate="print"/>
            <a:srcRect/>
            <a:stretch>
              <a:fillRect/>
            </a:stretch>
          </p:blipFill>
          <p:spPr bwMode="auto">
            <a:xfrm>
              <a:off x="3822" y="2709"/>
              <a:ext cx="400" cy="589"/>
            </a:xfrm>
            <a:prstGeom prst="rect">
              <a:avLst/>
            </a:prstGeom>
            <a:noFill/>
            <a:ln w="9525">
              <a:noFill/>
              <a:miter lim="800000"/>
              <a:headEnd/>
              <a:tailEnd/>
            </a:ln>
          </p:spPr>
        </p:pic>
        <p:pic>
          <p:nvPicPr>
            <p:cNvPr id="54" name="Rectangle 10262"/>
            <p:cNvPicPr>
              <a:picLocks noChangeAspect="1" noChangeArrowheads="1"/>
            </p:cNvPicPr>
            <p:nvPr/>
          </p:nvPicPr>
          <p:blipFill>
            <a:blip r:embed="rId18" cstate="print"/>
            <a:srcRect/>
            <a:stretch>
              <a:fillRect/>
            </a:stretch>
          </p:blipFill>
          <p:spPr bwMode="auto">
            <a:xfrm>
              <a:off x="1526" y="1474"/>
              <a:ext cx="304" cy="448"/>
            </a:xfrm>
            <a:prstGeom prst="rect">
              <a:avLst/>
            </a:prstGeom>
            <a:noFill/>
            <a:ln w="9525">
              <a:noFill/>
              <a:miter lim="800000"/>
              <a:headEnd/>
              <a:tailEnd/>
            </a:ln>
          </p:spPr>
        </p:pic>
        <p:pic>
          <p:nvPicPr>
            <p:cNvPr id="55" name="Rectangle 10263"/>
            <p:cNvPicPr>
              <a:picLocks noChangeAspect="1" noChangeArrowheads="1"/>
            </p:cNvPicPr>
            <p:nvPr/>
          </p:nvPicPr>
          <p:blipFill>
            <a:blip r:embed="rId19" cstate="print"/>
            <a:srcRect/>
            <a:stretch>
              <a:fillRect/>
            </a:stretch>
          </p:blipFill>
          <p:spPr bwMode="auto">
            <a:xfrm>
              <a:off x="1916" y="1538"/>
              <a:ext cx="265" cy="359"/>
            </a:xfrm>
            <a:prstGeom prst="rect">
              <a:avLst/>
            </a:prstGeom>
            <a:noFill/>
            <a:ln w="9525">
              <a:noFill/>
              <a:miter lim="800000"/>
              <a:headEnd/>
              <a:tailEnd/>
            </a:ln>
          </p:spPr>
        </p:pic>
        <p:pic>
          <p:nvPicPr>
            <p:cNvPr id="56" name="Rectangle 10264"/>
            <p:cNvPicPr>
              <a:picLocks noChangeAspect="1" noChangeArrowheads="1"/>
            </p:cNvPicPr>
            <p:nvPr/>
          </p:nvPicPr>
          <p:blipFill>
            <a:blip r:embed="rId20" cstate="print"/>
            <a:srcRect/>
            <a:stretch>
              <a:fillRect/>
            </a:stretch>
          </p:blipFill>
          <p:spPr bwMode="auto">
            <a:xfrm>
              <a:off x="481" y="2160"/>
              <a:ext cx="416" cy="428"/>
            </a:xfrm>
            <a:prstGeom prst="rect">
              <a:avLst/>
            </a:prstGeom>
            <a:noFill/>
            <a:ln w="9525">
              <a:noFill/>
              <a:miter lim="800000"/>
              <a:headEnd/>
              <a:tailEnd/>
            </a:ln>
          </p:spPr>
        </p:pic>
        <p:pic>
          <p:nvPicPr>
            <p:cNvPr id="57" name="Rectangle 10265"/>
            <p:cNvPicPr>
              <a:picLocks noChangeAspect="1" noChangeArrowheads="1"/>
            </p:cNvPicPr>
            <p:nvPr/>
          </p:nvPicPr>
          <p:blipFill>
            <a:blip r:embed="rId21" cstate="print"/>
            <a:srcRect/>
            <a:stretch>
              <a:fillRect/>
            </a:stretch>
          </p:blipFill>
          <p:spPr bwMode="auto">
            <a:xfrm>
              <a:off x="967" y="2160"/>
              <a:ext cx="283" cy="383"/>
            </a:xfrm>
            <a:prstGeom prst="rect">
              <a:avLst/>
            </a:prstGeom>
            <a:noFill/>
            <a:ln w="9525">
              <a:noFill/>
              <a:miter lim="800000"/>
              <a:headEnd/>
              <a:tailEnd/>
            </a:ln>
          </p:spPr>
        </p:pic>
        <p:pic>
          <p:nvPicPr>
            <p:cNvPr id="58" name="Rectangle 10266"/>
            <p:cNvPicPr>
              <a:picLocks noChangeAspect="1" noChangeArrowheads="1"/>
            </p:cNvPicPr>
            <p:nvPr/>
          </p:nvPicPr>
          <p:blipFill>
            <a:blip r:embed="rId22" cstate="print"/>
            <a:srcRect/>
            <a:stretch>
              <a:fillRect/>
            </a:stretch>
          </p:blipFill>
          <p:spPr bwMode="auto">
            <a:xfrm>
              <a:off x="3390" y="1474"/>
              <a:ext cx="316" cy="465"/>
            </a:xfrm>
            <a:prstGeom prst="rect">
              <a:avLst/>
            </a:prstGeom>
            <a:noFill/>
            <a:ln w="9525">
              <a:noFill/>
              <a:miter lim="800000"/>
              <a:headEnd/>
              <a:tailEnd/>
            </a:ln>
          </p:spPr>
        </p:pic>
        <p:pic>
          <p:nvPicPr>
            <p:cNvPr id="59" name="Rectangle 10267"/>
            <p:cNvPicPr>
              <a:picLocks noChangeAspect="1" noChangeArrowheads="1"/>
            </p:cNvPicPr>
            <p:nvPr/>
          </p:nvPicPr>
          <p:blipFill>
            <a:blip r:embed="rId20" cstate="print"/>
            <a:srcRect/>
            <a:stretch>
              <a:fillRect/>
            </a:stretch>
          </p:blipFill>
          <p:spPr bwMode="auto">
            <a:xfrm>
              <a:off x="3745" y="1490"/>
              <a:ext cx="416" cy="428"/>
            </a:xfrm>
            <a:prstGeom prst="rect">
              <a:avLst/>
            </a:prstGeom>
            <a:noFill/>
            <a:ln w="9525">
              <a:noFill/>
              <a:miter lim="800000"/>
              <a:headEnd/>
              <a:tailEnd/>
            </a:ln>
          </p:spPr>
        </p:pic>
        <p:pic>
          <p:nvPicPr>
            <p:cNvPr id="60" name="Rectangle 10268"/>
            <p:cNvPicPr>
              <a:picLocks noChangeAspect="1" noChangeArrowheads="1"/>
            </p:cNvPicPr>
            <p:nvPr/>
          </p:nvPicPr>
          <p:blipFill>
            <a:blip r:embed="rId23" cstate="print"/>
            <a:srcRect/>
            <a:stretch>
              <a:fillRect/>
            </a:stretch>
          </p:blipFill>
          <p:spPr bwMode="auto">
            <a:xfrm>
              <a:off x="4215" y="2160"/>
              <a:ext cx="301" cy="407"/>
            </a:xfrm>
            <a:prstGeom prst="rect">
              <a:avLst/>
            </a:prstGeom>
            <a:noFill/>
            <a:ln w="9525">
              <a:noFill/>
              <a:miter lim="800000"/>
              <a:headEnd/>
              <a:tailEnd/>
            </a:ln>
          </p:spPr>
        </p:pic>
        <p:pic>
          <p:nvPicPr>
            <p:cNvPr id="61" name="Rectangle 10269"/>
            <p:cNvPicPr>
              <a:picLocks noChangeAspect="1" noChangeArrowheads="1"/>
            </p:cNvPicPr>
            <p:nvPr/>
          </p:nvPicPr>
          <p:blipFill>
            <a:blip r:embed="rId24" cstate="print"/>
            <a:srcRect/>
            <a:stretch>
              <a:fillRect/>
            </a:stretch>
          </p:blipFill>
          <p:spPr bwMode="auto">
            <a:xfrm>
              <a:off x="4590" y="2144"/>
              <a:ext cx="319" cy="470"/>
            </a:xfrm>
            <a:prstGeom prst="rect">
              <a:avLst/>
            </a:prstGeom>
            <a:noFill/>
            <a:ln w="9525">
              <a:noFill/>
              <a:miter lim="800000"/>
              <a:headEnd/>
              <a:tailEnd/>
            </a:ln>
          </p:spPr>
        </p:pic>
        <p:pic>
          <p:nvPicPr>
            <p:cNvPr id="62" name="Rectangle 10270"/>
            <p:cNvPicPr>
              <a:picLocks noChangeAspect="1" noChangeArrowheads="1"/>
            </p:cNvPicPr>
            <p:nvPr/>
          </p:nvPicPr>
          <p:blipFill>
            <a:blip r:embed="rId25" cstate="print"/>
            <a:srcRect/>
            <a:stretch>
              <a:fillRect/>
            </a:stretch>
          </p:blipFill>
          <p:spPr bwMode="auto">
            <a:xfrm>
              <a:off x="4976" y="2216"/>
              <a:ext cx="175" cy="374"/>
            </a:xfrm>
            <a:prstGeom prst="rect">
              <a:avLst/>
            </a:prstGeom>
            <a:noFill/>
            <a:ln w="9525">
              <a:noFill/>
              <a:miter lim="800000"/>
              <a:headEnd/>
              <a:tailEnd/>
            </a:ln>
          </p:spPr>
        </p:pic>
      </p:grpSp>
    </p:spTree>
    <p:extLst>
      <p:ext uri="{BB962C8B-B14F-4D97-AF65-F5344CB8AC3E}">
        <p14:creationId xmlns="" xmlns:p14="http://schemas.microsoft.com/office/powerpoint/2007/7/12/main" val="81332932"/>
      </p:ext>
    </p:extLst>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00"/>
            <a:ext cx="8382000" cy="1052596"/>
          </a:xfrm>
        </p:spPr>
        <p:txBody>
          <a:bodyPr/>
          <a:lstStyle/>
          <a:p>
            <a:r>
              <a:rPr lang="en-AU" dirty="0" smtClean="0"/>
              <a:t>The Reporting Life Cycle</a:t>
            </a:r>
            <a:br>
              <a:rPr lang="en-AU" dirty="0" smtClean="0"/>
            </a:br>
            <a:r>
              <a:rPr lang="en-AU" sz="2800" i="1" dirty="0" smtClean="0">
                <a:solidFill>
                  <a:srgbClr val="F6AE1E"/>
                </a:solidFill>
              </a:rPr>
              <a:t>Delivering Reports</a:t>
            </a:r>
            <a:endParaRPr lang="en-AU" sz="2800" i="1" dirty="0">
              <a:solidFill>
                <a:srgbClr val="F6AE1E"/>
              </a:solidFill>
            </a:endParaRPr>
          </a:p>
        </p:txBody>
      </p:sp>
      <p:sp>
        <p:nvSpPr>
          <p:cNvPr id="3" name="Content Placeholder 2"/>
          <p:cNvSpPr>
            <a:spLocks noGrp="1"/>
          </p:cNvSpPr>
          <p:nvPr>
            <p:ph idx="1"/>
          </p:nvPr>
        </p:nvSpPr>
        <p:spPr>
          <a:xfrm>
            <a:off x="381000" y="1447799"/>
            <a:ext cx="8382000" cy="3966214"/>
          </a:xfrm>
        </p:spPr>
        <p:txBody>
          <a:bodyPr/>
          <a:lstStyle/>
          <a:p>
            <a:r>
              <a:rPr lang="en-US" sz="2400" dirty="0"/>
              <a:t>Runtime report rendering</a:t>
            </a:r>
          </a:p>
          <a:p>
            <a:pPr lvl="1"/>
            <a:r>
              <a:rPr lang="en-US" sz="2000" dirty="0"/>
              <a:t>HTML, </a:t>
            </a:r>
            <a:r>
              <a:rPr lang="en-US" sz="2000" dirty="0" smtClean="0"/>
              <a:t>MHTML, Excel, </a:t>
            </a:r>
            <a:r>
              <a:rPr lang="en-US" sz="2000" dirty="0"/>
              <a:t>PDF, TIFF, </a:t>
            </a:r>
            <a:r>
              <a:rPr lang="en-US" sz="2000" dirty="0" smtClean="0"/>
              <a:t>Word, CSV, XML</a:t>
            </a:r>
          </a:p>
          <a:p>
            <a:pPr lvl="1"/>
            <a:endParaRPr lang="en-US" sz="2000" baseline="30000" dirty="0" smtClean="0"/>
          </a:p>
          <a:p>
            <a:pPr lvl="1">
              <a:buNone/>
            </a:pPr>
            <a:endParaRPr lang="en-US" sz="2000" baseline="30000" dirty="0"/>
          </a:p>
          <a:p>
            <a:r>
              <a:rPr lang="en-US" sz="2400" dirty="0"/>
              <a:t>Pull </a:t>
            </a:r>
            <a:r>
              <a:rPr lang="en-US" sz="2400" dirty="0" smtClean="0"/>
              <a:t>delivery: Report requested </a:t>
            </a:r>
            <a:r>
              <a:rPr lang="en-US" sz="2400" dirty="0"/>
              <a:t>by user </a:t>
            </a:r>
          </a:p>
          <a:p>
            <a:pPr lvl="1"/>
            <a:r>
              <a:rPr lang="en-US" sz="2000" dirty="0" smtClean="0"/>
              <a:t>SharePoint document library and </a:t>
            </a:r>
            <a:r>
              <a:rPr lang="en-US" sz="2000" dirty="0"/>
              <a:t>web </a:t>
            </a:r>
            <a:r>
              <a:rPr lang="en-US" sz="2000" dirty="0" smtClean="0"/>
              <a:t>parts</a:t>
            </a:r>
          </a:p>
          <a:p>
            <a:pPr lvl="1"/>
            <a:endParaRPr lang="en-US" sz="2000" dirty="0" smtClean="0"/>
          </a:p>
          <a:p>
            <a:pPr lvl="1">
              <a:buNone/>
            </a:pPr>
            <a:endParaRPr lang="en-US" sz="2000" dirty="0"/>
          </a:p>
          <a:p>
            <a:r>
              <a:rPr lang="en-US" sz="2400" dirty="0"/>
              <a:t>Push </a:t>
            </a:r>
            <a:r>
              <a:rPr lang="en-US" sz="2400" dirty="0" smtClean="0"/>
              <a:t>delivery: Report delivered by Report Server</a:t>
            </a:r>
            <a:endParaRPr lang="en-US" sz="2400" dirty="0"/>
          </a:p>
          <a:p>
            <a:pPr lvl="1"/>
            <a:r>
              <a:rPr lang="en-US" sz="2000" dirty="0" smtClean="0"/>
              <a:t>Standard </a:t>
            </a:r>
            <a:r>
              <a:rPr lang="en-US" sz="2000" dirty="0"/>
              <a:t>subscriptions</a:t>
            </a:r>
          </a:p>
          <a:p>
            <a:pPr lvl="1"/>
            <a:r>
              <a:rPr lang="en-US" sz="2000" dirty="0"/>
              <a:t>Data-driven </a:t>
            </a:r>
            <a:r>
              <a:rPr lang="en-US" sz="2000" dirty="0" smtClean="0"/>
              <a:t>subscriptions </a:t>
            </a:r>
            <a:endParaRPr lang="en-US" sz="2000" baseline="30000" dirty="0" smtClean="0"/>
          </a:p>
          <a:p>
            <a:pPr lvl="1"/>
            <a:r>
              <a:rPr lang="en-US" sz="2000" dirty="0" smtClean="0"/>
              <a:t>Delivery to email, folder or document library </a:t>
            </a:r>
            <a:endParaRPr lang="en-US" sz="2000" baseline="30000" dirty="0"/>
          </a:p>
        </p:txBody>
      </p:sp>
    </p:spTree>
    <p:extLst>
      <p:ext uri="{BB962C8B-B14F-4D97-AF65-F5344CB8AC3E}">
        <p14:creationId xmlns="" xmlns:p14="http://schemas.microsoft.com/office/powerpoint/2007/7/12/main" val="3195005469"/>
      </p:ext>
    </p:extLst>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p:cNvPicPr>
            <a:picLocks noChangeAspect="1" noChangeArrowheads="1"/>
          </p:cNvPicPr>
          <p:nvPr/>
        </p:nvPicPr>
        <p:blipFill>
          <a:blip r:embed="rId3"/>
          <a:srcRect/>
          <a:stretch>
            <a:fillRect/>
          </a:stretch>
        </p:blipFill>
        <p:spPr bwMode="auto">
          <a:xfrm>
            <a:off x="406400" y="1377950"/>
            <a:ext cx="3697288" cy="3638550"/>
          </a:xfrm>
          <a:prstGeom prst="rect">
            <a:avLst/>
          </a:prstGeom>
          <a:noFill/>
          <a:ln w="12700">
            <a:noFill/>
            <a:miter lim="800000"/>
            <a:headEnd/>
            <a:tailEnd/>
          </a:ln>
        </p:spPr>
      </p:pic>
      <p:grpSp>
        <p:nvGrpSpPr>
          <p:cNvPr id="2" name="Group 3"/>
          <p:cNvGrpSpPr>
            <a:grpSpLocks/>
          </p:cNvGrpSpPr>
          <p:nvPr/>
        </p:nvGrpSpPr>
        <p:grpSpPr bwMode="auto">
          <a:xfrm>
            <a:off x="5057775" y="762000"/>
            <a:ext cx="3105150" cy="600075"/>
            <a:chOff x="3112" y="446"/>
            <a:chExt cx="1956" cy="378"/>
          </a:xfrm>
        </p:grpSpPr>
        <p:pic>
          <p:nvPicPr>
            <p:cNvPr id="18479" name="Picture 4"/>
            <p:cNvPicPr>
              <a:picLocks noChangeAspect="1" noChangeArrowheads="1"/>
            </p:cNvPicPr>
            <p:nvPr/>
          </p:nvPicPr>
          <p:blipFill>
            <a:blip r:embed="rId4"/>
            <a:srcRect/>
            <a:stretch>
              <a:fillRect/>
            </a:stretch>
          </p:blipFill>
          <p:spPr bwMode="auto">
            <a:xfrm>
              <a:off x="3112" y="446"/>
              <a:ext cx="1956" cy="378"/>
            </a:xfrm>
            <a:prstGeom prst="rect">
              <a:avLst/>
            </a:prstGeom>
            <a:noFill/>
            <a:ln w="12700">
              <a:noFill/>
              <a:miter lim="800000"/>
              <a:headEnd/>
              <a:tailEnd/>
            </a:ln>
          </p:spPr>
        </p:pic>
        <p:sp>
          <p:nvSpPr>
            <p:cNvPr id="80901" name="Rectangle 5"/>
            <p:cNvSpPr>
              <a:spLocks noChangeArrowheads="1"/>
            </p:cNvSpPr>
            <p:nvPr/>
          </p:nvSpPr>
          <p:spPr bwMode="auto">
            <a:xfrm>
              <a:off x="3166" y="560"/>
              <a:ext cx="1800" cy="132"/>
            </a:xfrm>
            <a:prstGeom prst="rect">
              <a:avLst/>
            </a:prstGeom>
            <a:noFill/>
            <a:ln w="9525">
              <a:noFill/>
              <a:miter lim="800000"/>
              <a:headEnd/>
              <a:tailEnd/>
            </a:ln>
          </p:spPr>
          <p:txBody>
            <a:bodyPr lIns="0" tIns="0" rIns="0" bIns="0">
              <a:spAutoFit/>
            </a:bodyPr>
            <a:lstStyle/>
            <a:p>
              <a:pPr algn="ctr" defTabSz="914099">
                <a:lnSpc>
                  <a:spcPct val="85000"/>
                </a:lnSpc>
                <a:spcBef>
                  <a:spcPct val="20000"/>
                </a:spcBef>
                <a:defRPr/>
              </a:pPr>
              <a:r>
                <a:rPr lang="en-US" sz="1600" b="1" dirty="0">
                  <a:solidFill>
                    <a:srgbClr val="FFFFFF"/>
                  </a:solidFill>
                  <a:latin typeface="Segoe"/>
                </a:rPr>
                <a:t>SSRS </a:t>
              </a:r>
              <a:r>
                <a:rPr lang="en-US" sz="1600" b="1" dirty="0" smtClean="0">
                  <a:solidFill>
                    <a:srgbClr val="FFFFFF"/>
                  </a:solidFill>
                  <a:latin typeface="Segoe"/>
                </a:rPr>
                <a:t>2008 R2 Add-In </a:t>
              </a:r>
              <a:r>
                <a:rPr lang="en-US" sz="1600" b="1" dirty="0">
                  <a:solidFill>
                    <a:srgbClr val="FFFFFF"/>
                  </a:solidFill>
                  <a:latin typeface="Segoe"/>
                </a:rPr>
                <a:t>Install</a:t>
              </a:r>
              <a:endParaRPr lang="en-US" sz="1600" b="1" dirty="0">
                <a:solidFill>
                  <a:srgbClr val="FFFFFF"/>
                </a:solidFill>
                <a:effectLst>
                  <a:outerShdw blurRad="38100" dist="38100" dir="2700000" algn="tl">
                    <a:srgbClr val="000000"/>
                  </a:outerShdw>
                </a:effectLst>
                <a:latin typeface="Segoe"/>
              </a:endParaRPr>
            </a:p>
          </p:txBody>
        </p:sp>
      </p:grpSp>
      <p:grpSp>
        <p:nvGrpSpPr>
          <p:cNvPr id="4" name="Group 24"/>
          <p:cNvGrpSpPr>
            <a:grpSpLocks/>
          </p:cNvGrpSpPr>
          <p:nvPr/>
        </p:nvGrpSpPr>
        <p:grpSpPr bwMode="auto">
          <a:xfrm>
            <a:off x="4560888" y="1374775"/>
            <a:ext cx="4202112" cy="3651250"/>
            <a:chOff x="2879" y="896"/>
            <a:chExt cx="2647" cy="2512"/>
          </a:xfrm>
        </p:grpSpPr>
        <p:pic>
          <p:nvPicPr>
            <p:cNvPr id="18475" name="Picture 25"/>
            <p:cNvPicPr>
              <a:picLocks noChangeAspect="1" noChangeArrowheads="1"/>
            </p:cNvPicPr>
            <p:nvPr/>
          </p:nvPicPr>
          <p:blipFill>
            <a:blip r:embed="rId5"/>
            <a:srcRect/>
            <a:stretch>
              <a:fillRect/>
            </a:stretch>
          </p:blipFill>
          <p:spPr bwMode="auto">
            <a:xfrm>
              <a:off x="2879" y="896"/>
              <a:ext cx="2647" cy="2512"/>
            </a:xfrm>
            <a:prstGeom prst="rect">
              <a:avLst/>
            </a:prstGeom>
            <a:noFill/>
            <a:ln w="12700">
              <a:noFill/>
              <a:miter lim="800000"/>
              <a:headEnd/>
              <a:tailEnd/>
            </a:ln>
          </p:spPr>
        </p:pic>
        <p:sp>
          <p:nvSpPr>
            <p:cNvPr id="80922" name="Text Box 26"/>
            <p:cNvSpPr txBox="1">
              <a:spLocks noChangeArrowheads="1"/>
            </p:cNvSpPr>
            <p:nvPr/>
          </p:nvSpPr>
          <p:spPr bwMode="auto">
            <a:xfrm>
              <a:off x="3120" y="990"/>
              <a:ext cx="2304" cy="252"/>
            </a:xfrm>
            <a:prstGeom prst="rect">
              <a:avLst/>
            </a:prstGeom>
            <a:noFill/>
            <a:ln w="12700">
              <a:noFill/>
              <a:miter lim="800000"/>
              <a:headEnd/>
              <a:tailEnd/>
            </a:ln>
            <a:effectLst/>
          </p:spPr>
          <p:txBody>
            <a:bodyPr lIns="0" tIns="0" rIns="0" bIns="0" anchor="ctr">
              <a:spAutoFit/>
            </a:bodyPr>
            <a:lstStyle/>
            <a:p>
              <a:pPr algn="ctr" defTabSz="914099">
                <a:lnSpc>
                  <a:spcPct val="85000"/>
                </a:lnSpc>
                <a:spcBef>
                  <a:spcPct val="20000"/>
                </a:spcBef>
                <a:defRPr/>
              </a:pPr>
              <a:r>
                <a:rPr lang="en-US" sz="2800" dirty="0">
                  <a:solidFill>
                    <a:srgbClr val="FFFFFF"/>
                  </a:solidFill>
                  <a:effectLst>
                    <a:outerShdw blurRad="38100" dist="38100" dir="2700000" algn="tl">
                      <a:srgbClr val="000000"/>
                    </a:outerShdw>
                  </a:effectLst>
                  <a:latin typeface="Segoe"/>
                </a:rPr>
                <a:t>Report Server</a:t>
              </a:r>
            </a:p>
          </p:txBody>
        </p:sp>
      </p:grpSp>
      <p:grpSp>
        <p:nvGrpSpPr>
          <p:cNvPr id="5" name="Group 30"/>
          <p:cNvGrpSpPr>
            <a:grpSpLocks/>
          </p:cNvGrpSpPr>
          <p:nvPr/>
        </p:nvGrpSpPr>
        <p:grpSpPr bwMode="auto">
          <a:xfrm>
            <a:off x="4445000" y="1830388"/>
            <a:ext cx="4049713" cy="1912937"/>
            <a:chOff x="2822" y="1160"/>
            <a:chExt cx="2551" cy="1205"/>
          </a:xfrm>
        </p:grpSpPr>
        <p:sp>
          <p:nvSpPr>
            <p:cNvPr id="80927" name="Rectangle 31"/>
            <p:cNvSpPr>
              <a:spLocks noChangeArrowheads="1"/>
            </p:cNvSpPr>
            <p:nvPr/>
          </p:nvSpPr>
          <p:spPr bwMode="auto">
            <a:xfrm>
              <a:off x="2822" y="1160"/>
              <a:ext cx="140" cy="218"/>
            </a:xfrm>
            <a:prstGeom prst="rect">
              <a:avLst/>
            </a:prstGeom>
            <a:noFill/>
            <a:ln w="9525">
              <a:noFill/>
              <a:miter lim="800000"/>
              <a:headEnd/>
              <a:tailEnd/>
            </a:ln>
            <a:effectLst/>
          </p:spPr>
          <p:txBody>
            <a:bodyPr wrap="none" lIns="109728" tIns="54864" rIns="109728" bIns="54864" anchor="ctr">
              <a:spAutoFit/>
            </a:bodyPr>
            <a:lstStyle/>
            <a:p>
              <a:pPr algn="ctr" defTabSz="914099">
                <a:lnSpc>
                  <a:spcPct val="85000"/>
                </a:lnSpc>
                <a:spcBef>
                  <a:spcPct val="20000"/>
                </a:spcBef>
                <a:defRPr/>
              </a:pPr>
              <a:endParaRPr lang="en-GB" dirty="0">
                <a:solidFill>
                  <a:srgbClr val="FFFFFF"/>
                </a:solidFill>
                <a:effectLst>
                  <a:outerShdw blurRad="38100" dist="38100" dir="2700000" algn="tl">
                    <a:srgbClr val="000000"/>
                  </a:outerShdw>
                </a:effectLst>
                <a:latin typeface="Segoe"/>
              </a:endParaRPr>
            </a:p>
          </p:txBody>
        </p:sp>
        <p:pic>
          <p:nvPicPr>
            <p:cNvPr id="18469" name="Picture 32"/>
            <p:cNvPicPr>
              <a:picLocks noChangeAspect="1" noChangeArrowheads="1"/>
            </p:cNvPicPr>
            <p:nvPr/>
          </p:nvPicPr>
          <p:blipFill>
            <a:blip r:embed="rId6"/>
            <a:srcRect/>
            <a:stretch>
              <a:fillRect/>
            </a:stretch>
          </p:blipFill>
          <p:spPr bwMode="auto">
            <a:xfrm>
              <a:off x="3119" y="1247"/>
              <a:ext cx="2254" cy="1118"/>
            </a:xfrm>
            <a:prstGeom prst="rect">
              <a:avLst/>
            </a:prstGeom>
            <a:noFill/>
            <a:ln w="12700">
              <a:noFill/>
              <a:miter lim="800000"/>
              <a:headEnd/>
              <a:tailEnd/>
            </a:ln>
          </p:spPr>
        </p:pic>
        <p:sp>
          <p:nvSpPr>
            <p:cNvPr id="18470" name="Rectangle 33"/>
            <p:cNvSpPr>
              <a:spLocks noChangeArrowheads="1"/>
            </p:cNvSpPr>
            <p:nvPr/>
          </p:nvSpPr>
          <p:spPr bwMode="auto">
            <a:xfrm>
              <a:off x="3190" y="1387"/>
              <a:ext cx="2112" cy="295"/>
            </a:xfrm>
            <a:prstGeom prst="rect">
              <a:avLst/>
            </a:prstGeom>
            <a:noFill/>
            <a:ln w="9525">
              <a:noFill/>
              <a:miter lim="800000"/>
              <a:headEnd/>
              <a:tailEnd/>
            </a:ln>
          </p:spPr>
          <p:txBody>
            <a:bodyPr lIns="0" tIns="0" rIns="0" bIns="0">
              <a:spAutoFit/>
            </a:bodyPr>
            <a:lstStyle/>
            <a:p>
              <a:pPr algn="ctr" defTabSz="912813">
                <a:lnSpc>
                  <a:spcPct val="85000"/>
                </a:lnSpc>
                <a:spcBef>
                  <a:spcPct val="20000"/>
                </a:spcBef>
              </a:pPr>
              <a:r>
                <a:rPr lang="en-US" sz="1600" dirty="0">
                  <a:solidFill>
                    <a:srgbClr val="FFFFFF"/>
                  </a:solidFill>
                  <a:latin typeface="Segoe" pitchFamily="34" charset="0"/>
                </a:rPr>
                <a:t>Report Server in SharePoint Mode </a:t>
              </a:r>
            </a:p>
            <a:p>
              <a:pPr algn="ctr" defTabSz="912813">
                <a:lnSpc>
                  <a:spcPct val="85000"/>
                </a:lnSpc>
                <a:spcBef>
                  <a:spcPct val="20000"/>
                </a:spcBef>
              </a:pPr>
              <a:r>
                <a:rPr lang="en-US" sz="1600" dirty="0" smtClean="0">
                  <a:solidFill>
                    <a:srgbClr val="FFFFFF"/>
                  </a:solidFill>
                  <a:latin typeface="Segoe" pitchFamily="34" charset="0"/>
                </a:rPr>
                <a:t>(2008 R2)</a:t>
              </a:r>
              <a:endParaRPr lang="en-US" sz="1600" dirty="0">
                <a:solidFill>
                  <a:srgbClr val="FFFFFF"/>
                </a:solidFill>
                <a:latin typeface="Segoe" pitchFamily="34" charset="0"/>
              </a:endParaRPr>
            </a:p>
          </p:txBody>
        </p:sp>
        <p:pic>
          <p:nvPicPr>
            <p:cNvPr id="18471" name="Picture 34"/>
            <p:cNvPicPr>
              <a:picLocks noChangeAspect="1" noChangeArrowheads="1"/>
            </p:cNvPicPr>
            <p:nvPr/>
          </p:nvPicPr>
          <p:blipFill>
            <a:blip r:embed="rId7"/>
            <a:srcRect/>
            <a:stretch>
              <a:fillRect/>
            </a:stretch>
          </p:blipFill>
          <p:spPr bwMode="auto">
            <a:xfrm>
              <a:off x="3215" y="1770"/>
              <a:ext cx="949" cy="532"/>
            </a:xfrm>
            <a:prstGeom prst="rect">
              <a:avLst/>
            </a:prstGeom>
            <a:noFill/>
            <a:ln w="12700">
              <a:noFill/>
              <a:miter lim="800000"/>
              <a:headEnd/>
              <a:tailEnd/>
            </a:ln>
          </p:spPr>
        </p:pic>
        <p:sp>
          <p:nvSpPr>
            <p:cNvPr id="80931" name="Rectangle 35"/>
            <p:cNvSpPr>
              <a:spLocks noChangeArrowheads="1"/>
            </p:cNvSpPr>
            <p:nvPr/>
          </p:nvSpPr>
          <p:spPr bwMode="auto">
            <a:xfrm>
              <a:off x="3260" y="1935"/>
              <a:ext cx="844" cy="210"/>
            </a:xfrm>
            <a:prstGeom prst="rect">
              <a:avLst/>
            </a:prstGeom>
            <a:noFill/>
            <a:ln w="4826" algn="ctr">
              <a:noFill/>
              <a:miter lim="800000"/>
              <a:headEnd/>
              <a:tailEnd/>
            </a:ln>
            <a:effectLst/>
          </p:spPr>
          <p:txBody>
            <a:bodyPr lIns="0" tIns="0" rIns="0" bIns="0" anchor="ctr"/>
            <a:lstStyle/>
            <a:p>
              <a:pPr algn="ctr" defTabSz="914099">
                <a:lnSpc>
                  <a:spcPct val="85000"/>
                </a:lnSpc>
                <a:spcBef>
                  <a:spcPct val="20000"/>
                </a:spcBef>
                <a:defRPr/>
              </a:pPr>
              <a:r>
                <a:rPr lang="en-US" sz="1400" dirty="0">
                  <a:solidFill>
                    <a:srgbClr val="FFFFFF"/>
                  </a:solidFill>
                  <a:effectLst>
                    <a:outerShdw blurRad="38100" dist="38100" dir="2700000" algn="tl">
                      <a:srgbClr val="000000"/>
                    </a:outerShdw>
                  </a:effectLst>
                  <a:latin typeface="Segoe"/>
                </a:rPr>
                <a:t>Security Extension </a:t>
              </a:r>
            </a:p>
          </p:txBody>
        </p:sp>
        <p:pic>
          <p:nvPicPr>
            <p:cNvPr id="18473" name="Picture 36"/>
            <p:cNvPicPr>
              <a:picLocks noChangeAspect="1" noChangeArrowheads="1"/>
            </p:cNvPicPr>
            <p:nvPr/>
          </p:nvPicPr>
          <p:blipFill>
            <a:blip r:embed="rId7"/>
            <a:srcRect/>
            <a:stretch>
              <a:fillRect/>
            </a:stretch>
          </p:blipFill>
          <p:spPr bwMode="auto">
            <a:xfrm>
              <a:off x="4297" y="1770"/>
              <a:ext cx="949" cy="532"/>
            </a:xfrm>
            <a:prstGeom prst="rect">
              <a:avLst/>
            </a:prstGeom>
            <a:noFill/>
            <a:ln w="12700">
              <a:noFill/>
              <a:miter lim="800000"/>
              <a:headEnd/>
              <a:tailEnd/>
            </a:ln>
          </p:spPr>
        </p:pic>
        <p:sp>
          <p:nvSpPr>
            <p:cNvPr id="80933" name="Rectangle 37"/>
            <p:cNvSpPr>
              <a:spLocks noChangeArrowheads="1"/>
            </p:cNvSpPr>
            <p:nvPr/>
          </p:nvSpPr>
          <p:spPr bwMode="auto">
            <a:xfrm>
              <a:off x="4342" y="1935"/>
              <a:ext cx="845" cy="210"/>
            </a:xfrm>
            <a:prstGeom prst="rect">
              <a:avLst/>
            </a:prstGeom>
            <a:noFill/>
            <a:ln w="4826" algn="ctr">
              <a:noFill/>
              <a:miter lim="800000"/>
              <a:headEnd/>
              <a:tailEnd/>
            </a:ln>
            <a:effectLst/>
          </p:spPr>
          <p:txBody>
            <a:bodyPr lIns="0" tIns="0" rIns="0" bIns="0" anchor="ctr"/>
            <a:lstStyle/>
            <a:p>
              <a:pPr algn="ctr" defTabSz="914099">
                <a:lnSpc>
                  <a:spcPct val="85000"/>
                </a:lnSpc>
                <a:spcBef>
                  <a:spcPct val="20000"/>
                </a:spcBef>
                <a:defRPr/>
              </a:pPr>
              <a:r>
                <a:rPr lang="en-US" sz="1400" dirty="0">
                  <a:solidFill>
                    <a:srgbClr val="FFFFFF"/>
                  </a:solidFill>
                  <a:effectLst>
                    <a:outerShdw blurRad="38100" dist="38100" dir="2700000" algn="tl">
                      <a:srgbClr val="000000"/>
                    </a:outerShdw>
                  </a:effectLst>
                  <a:latin typeface="Segoe"/>
                </a:rPr>
                <a:t>Data Management</a:t>
              </a:r>
            </a:p>
          </p:txBody>
        </p:sp>
      </p:grpSp>
      <p:grpSp>
        <p:nvGrpSpPr>
          <p:cNvPr id="6" name="Group 42"/>
          <p:cNvGrpSpPr>
            <a:grpSpLocks/>
          </p:cNvGrpSpPr>
          <p:nvPr/>
        </p:nvGrpSpPr>
        <p:grpSpPr bwMode="auto">
          <a:xfrm>
            <a:off x="4724400" y="4359275"/>
            <a:ext cx="3105150" cy="598488"/>
            <a:chOff x="301" y="2846"/>
            <a:chExt cx="1956" cy="378"/>
          </a:xfrm>
        </p:grpSpPr>
        <p:pic>
          <p:nvPicPr>
            <p:cNvPr id="18466" name="Picture 43"/>
            <p:cNvPicPr>
              <a:picLocks noChangeAspect="1" noChangeArrowheads="1"/>
            </p:cNvPicPr>
            <p:nvPr/>
          </p:nvPicPr>
          <p:blipFill>
            <a:blip r:embed="rId4"/>
            <a:srcRect/>
            <a:stretch>
              <a:fillRect/>
            </a:stretch>
          </p:blipFill>
          <p:spPr bwMode="auto">
            <a:xfrm>
              <a:off x="301" y="2846"/>
              <a:ext cx="1956" cy="378"/>
            </a:xfrm>
            <a:prstGeom prst="rect">
              <a:avLst/>
            </a:prstGeom>
            <a:noFill/>
            <a:ln w="12700">
              <a:noFill/>
              <a:miter lim="800000"/>
              <a:headEnd/>
              <a:tailEnd/>
            </a:ln>
          </p:spPr>
        </p:pic>
        <p:sp>
          <p:nvSpPr>
            <p:cNvPr id="80940" name="Rectangle 44"/>
            <p:cNvSpPr>
              <a:spLocks noChangeArrowheads="1"/>
            </p:cNvSpPr>
            <p:nvPr/>
          </p:nvSpPr>
          <p:spPr bwMode="auto">
            <a:xfrm>
              <a:off x="744" y="2969"/>
              <a:ext cx="1318" cy="112"/>
            </a:xfrm>
            <a:prstGeom prst="rect">
              <a:avLst/>
            </a:prstGeom>
            <a:noFill/>
            <a:ln w="9525">
              <a:noFill/>
              <a:miter lim="800000"/>
              <a:headEnd/>
              <a:tailEnd/>
            </a:ln>
          </p:spPr>
          <p:txBody>
            <a:bodyPr lIns="0" tIns="0" rIns="0" bIns="0">
              <a:spAutoFit/>
            </a:bodyPr>
            <a:lstStyle/>
            <a:p>
              <a:pPr algn="ctr" defTabSz="914099">
                <a:lnSpc>
                  <a:spcPct val="85000"/>
                </a:lnSpc>
                <a:spcBef>
                  <a:spcPct val="20000"/>
                </a:spcBef>
                <a:defRPr/>
              </a:pPr>
              <a:r>
                <a:rPr lang="en-US" sz="1400" dirty="0">
                  <a:solidFill>
                    <a:srgbClr val="FFFFFF"/>
                  </a:solidFill>
                  <a:latin typeface="Segoe"/>
                </a:rPr>
                <a:t>SharePoint Object Model</a:t>
              </a:r>
              <a:endParaRPr lang="en-US" dirty="0">
                <a:solidFill>
                  <a:srgbClr val="FFFFFF"/>
                </a:solidFill>
                <a:effectLst>
                  <a:outerShdw blurRad="38100" dist="38100" dir="2700000" algn="tl">
                    <a:srgbClr val="000000"/>
                  </a:outerShdw>
                </a:effectLst>
                <a:latin typeface="Segoe"/>
              </a:endParaRPr>
            </a:p>
          </p:txBody>
        </p:sp>
      </p:grpSp>
      <p:grpSp>
        <p:nvGrpSpPr>
          <p:cNvPr id="7" name="Group 60"/>
          <p:cNvGrpSpPr>
            <a:grpSpLocks/>
          </p:cNvGrpSpPr>
          <p:nvPr/>
        </p:nvGrpSpPr>
        <p:grpSpPr bwMode="auto">
          <a:xfrm>
            <a:off x="647700" y="1946275"/>
            <a:ext cx="3200400" cy="1811338"/>
            <a:chOff x="657490" y="2324365"/>
            <a:chExt cx="3200135" cy="1811073"/>
          </a:xfrm>
        </p:grpSpPr>
        <p:grpSp>
          <p:nvGrpSpPr>
            <p:cNvPr id="8" name="Group 7"/>
            <p:cNvGrpSpPr>
              <a:grpSpLocks/>
            </p:cNvGrpSpPr>
            <p:nvPr/>
          </p:nvGrpSpPr>
          <p:grpSpPr bwMode="auto">
            <a:xfrm>
              <a:off x="657490" y="2324365"/>
              <a:ext cx="3200135" cy="1811073"/>
              <a:chOff x="414" y="1464"/>
              <a:chExt cx="2016" cy="1141"/>
            </a:xfrm>
          </p:grpSpPr>
          <p:pic>
            <p:nvPicPr>
              <p:cNvPr id="18460" name="Picture 8"/>
              <p:cNvPicPr>
                <a:picLocks noChangeAspect="1" noChangeArrowheads="1"/>
              </p:cNvPicPr>
              <p:nvPr/>
            </p:nvPicPr>
            <p:blipFill>
              <a:blip r:embed="rId6"/>
              <a:srcRect/>
              <a:stretch>
                <a:fillRect/>
              </a:stretch>
            </p:blipFill>
            <p:spPr bwMode="auto">
              <a:xfrm>
                <a:off x="414" y="1464"/>
                <a:ext cx="2016" cy="1141"/>
              </a:xfrm>
              <a:prstGeom prst="rect">
                <a:avLst/>
              </a:prstGeom>
              <a:noFill/>
              <a:ln w="12700">
                <a:noFill/>
                <a:miter lim="800000"/>
                <a:headEnd/>
                <a:tailEnd/>
              </a:ln>
            </p:spPr>
          </p:pic>
          <p:pic>
            <p:nvPicPr>
              <p:cNvPr id="18461" name="Picture 9"/>
              <p:cNvPicPr>
                <a:picLocks noChangeAspect="1" noChangeArrowheads="1"/>
              </p:cNvPicPr>
              <p:nvPr/>
            </p:nvPicPr>
            <p:blipFill>
              <a:blip r:embed="rId8"/>
              <a:srcRect/>
              <a:stretch>
                <a:fillRect/>
              </a:stretch>
            </p:blipFill>
            <p:spPr bwMode="auto">
              <a:xfrm>
                <a:off x="462" y="1989"/>
                <a:ext cx="690" cy="532"/>
              </a:xfrm>
              <a:prstGeom prst="rect">
                <a:avLst/>
              </a:prstGeom>
              <a:noFill/>
              <a:ln w="12700">
                <a:noFill/>
                <a:miter lim="800000"/>
                <a:headEnd/>
                <a:tailEnd/>
              </a:ln>
            </p:spPr>
          </p:pic>
          <p:sp>
            <p:nvSpPr>
              <p:cNvPr id="18462" name="Rectangle 10"/>
              <p:cNvSpPr>
                <a:spLocks noChangeArrowheads="1"/>
              </p:cNvSpPr>
              <p:nvPr/>
            </p:nvSpPr>
            <p:spPr bwMode="auto">
              <a:xfrm>
                <a:off x="710" y="1657"/>
                <a:ext cx="1492" cy="132"/>
              </a:xfrm>
              <a:prstGeom prst="rect">
                <a:avLst/>
              </a:prstGeom>
              <a:noFill/>
              <a:ln w="9525">
                <a:noFill/>
                <a:miter lim="800000"/>
                <a:headEnd/>
                <a:tailEnd/>
              </a:ln>
            </p:spPr>
            <p:txBody>
              <a:bodyPr wrap="none" lIns="0" tIns="0" rIns="0" bIns="0">
                <a:spAutoFit/>
              </a:bodyPr>
              <a:lstStyle/>
              <a:p>
                <a:pPr algn="ctr" defTabSz="912813">
                  <a:lnSpc>
                    <a:spcPct val="85000"/>
                  </a:lnSpc>
                  <a:spcBef>
                    <a:spcPct val="20000"/>
                  </a:spcBef>
                </a:pPr>
                <a:r>
                  <a:rPr lang="en-US" sz="1600">
                    <a:solidFill>
                      <a:srgbClr val="FFFFFF"/>
                    </a:solidFill>
                    <a:latin typeface="Segoe" pitchFamily="34" charset="0"/>
                  </a:rPr>
                  <a:t>Reporting Services Add-in</a:t>
                </a:r>
              </a:p>
            </p:txBody>
          </p:sp>
          <p:sp>
            <p:nvSpPr>
              <p:cNvPr id="80907" name="Rectangle 11"/>
              <p:cNvSpPr>
                <a:spLocks noChangeArrowheads="1"/>
              </p:cNvSpPr>
              <p:nvPr/>
            </p:nvSpPr>
            <p:spPr bwMode="auto">
              <a:xfrm>
                <a:off x="479" y="2115"/>
                <a:ext cx="686" cy="302"/>
              </a:xfrm>
              <a:prstGeom prst="rect">
                <a:avLst/>
              </a:prstGeom>
              <a:noFill/>
              <a:ln w="4826" algn="ctr">
                <a:noFill/>
                <a:miter lim="800000"/>
                <a:headEnd/>
                <a:tailEnd/>
              </a:ln>
              <a:effectLst/>
            </p:spPr>
            <p:txBody>
              <a:bodyPr lIns="0" tIns="0" rIns="0" bIns="0" anchor="ctr"/>
              <a:lstStyle/>
              <a:p>
                <a:pPr algn="ctr" defTabSz="914099">
                  <a:lnSpc>
                    <a:spcPct val="85000"/>
                  </a:lnSpc>
                  <a:spcBef>
                    <a:spcPct val="20000"/>
                  </a:spcBef>
                  <a:defRPr/>
                </a:pPr>
                <a:r>
                  <a:rPr lang="en-US" sz="1400" dirty="0">
                    <a:solidFill>
                      <a:srgbClr val="FFFFFF"/>
                    </a:solidFill>
                    <a:effectLst>
                      <a:outerShdw blurRad="38100" dist="38100" dir="2700000" algn="tl">
                        <a:srgbClr val="000000"/>
                      </a:outerShdw>
                    </a:effectLst>
                    <a:latin typeface="Segoe"/>
                  </a:rPr>
                  <a:t>Report Viewer web part</a:t>
                </a:r>
              </a:p>
            </p:txBody>
          </p:sp>
          <p:pic>
            <p:nvPicPr>
              <p:cNvPr id="18464" name="Picture 12"/>
              <p:cNvPicPr>
                <a:picLocks noChangeAspect="1" noChangeArrowheads="1"/>
              </p:cNvPicPr>
              <p:nvPr/>
            </p:nvPicPr>
            <p:blipFill>
              <a:blip r:embed="rId9"/>
              <a:srcRect/>
              <a:stretch>
                <a:fillRect/>
              </a:stretch>
            </p:blipFill>
            <p:spPr bwMode="auto">
              <a:xfrm>
                <a:off x="1170" y="1989"/>
                <a:ext cx="719" cy="536"/>
              </a:xfrm>
              <a:prstGeom prst="rect">
                <a:avLst/>
              </a:prstGeom>
              <a:noFill/>
              <a:ln w="12700">
                <a:noFill/>
                <a:miter lim="800000"/>
                <a:headEnd/>
                <a:tailEnd/>
              </a:ln>
            </p:spPr>
          </p:pic>
          <p:sp>
            <p:nvSpPr>
              <p:cNvPr id="80909" name="Rectangle 13"/>
              <p:cNvSpPr>
                <a:spLocks noChangeArrowheads="1"/>
              </p:cNvSpPr>
              <p:nvPr/>
            </p:nvSpPr>
            <p:spPr bwMode="auto">
              <a:xfrm>
                <a:off x="1195" y="2063"/>
                <a:ext cx="674" cy="402"/>
              </a:xfrm>
              <a:prstGeom prst="rect">
                <a:avLst/>
              </a:prstGeom>
              <a:noFill/>
              <a:ln w="4826" algn="ctr">
                <a:noFill/>
                <a:miter lim="800000"/>
                <a:headEnd/>
                <a:tailEnd/>
              </a:ln>
              <a:effectLst/>
            </p:spPr>
            <p:txBody>
              <a:bodyPr lIns="0" tIns="0" rIns="0" bIns="0" anchor="ctr"/>
              <a:lstStyle/>
              <a:p>
                <a:pPr algn="ctr" defTabSz="914099">
                  <a:lnSpc>
                    <a:spcPct val="85000"/>
                  </a:lnSpc>
                  <a:spcBef>
                    <a:spcPct val="20000"/>
                  </a:spcBef>
                  <a:defRPr/>
                </a:pPr>
                <a:r>
                  <a:rPr lang="en-US" sz="1400" dirty="0">
                    <a:solidFill>
                      <a:srgbClr val="FFFFFF"/>
                    </a:solidFill>
                    <a:effectLst>
                      <a:outerShdw blurRad="38100" dist="38100" dir="2700000" algn="tl">
                        <a:srgbClr val="000000"/>
                      </a:outerShdw>
                    </a:effectLst>
                    <a:latin typeface="Segoe"/>
                  </a:rPr>
                  <a:t>Report management UI</a:t>
                </a:r>
              </a:p>
            </p:txBody>
          </p:sp>
        </p:grpSp>
        <p:pic>
          <p:nvPicPr>
            <p:cNvPr id="18458" name="Picture 9"/>
            <p:cNvPicPr>
              <a:picLocks noChangeAspect="1" noChangeArrowheads="1"/>
            </p:cNvPicPr>
            <p:nvPr/>
          </p:nvPicPr>
          <p:blipFill>
            <a:blip r:embed="rId10"/>
            <a:srcRect/>
            <a:stretch>
              <a:fillRect/>
            </a:stretch>
          </p:blipFill>
          <p:spPr bwMode="auto">
            <a:xfrm>
              <a:off x="3022598" y="3171857"/>
              <a:ext cx="751960" cy="844427"/>
            </a:xfrm>
            <a:prstGeom prst="rect">
              <a:avLst/>
            </a:prstGeom>
            <a:noFill/>
            <a:ln w="12700">
              <a:noFill/>
              <a:miter lim="800000"/>
              <a:headEnd/>
              <a:tailEnd/>
            </a:ln>
          </p:spPr>
        </p:pic>
        <p:sp>
          <p:nvSpPr>
            <p:cNvPr id="60" name="Rectangle 13"/>
            <p:cNvSpPr>
              <a:spLocks noChangeArrowheads="1"/>
            </p:cNvSpPr>
            <p:nvPr/>
          </p:nvSpPr>
          <p:spPr bwMode="auto">
            <a:xfrm>
              <a:off x="3038543" y="3289424"/>
              <a:ext cx="704792" cy="636495"/>
            </a:xfrm>
            <a:prstGeom prst="rect">
              <a:avLst/>
            </a:prstGeom>
            <a:noFill/>
            <a:ln w="4826" algn="ctr">
              <a:noFill/>
              <a:miter lim="800000"/>
              <a:headEnd/>
              <a:tailEnd/>
            </a:ln>
            <a:effectLst/>
          </p:spPr>
          <p:txBody>
            <a:bodyPr lIns="0" tIns="0" rIns="0" bIns="0" anchor="ctr"/>
            <a:lstStyle/>
            <a:p>
              <a:pPr algn="ctr" defTabSz="914099">
                <a:lnSpc>
                  <a:spcPct val="85000"/>
                </a:lnSpc>
                <a:spcBef>
                  <a:spcPct val="20000"/>
                </a:spcBef>
                <a:defRPr/>
              </a:pPr>
              <a:r>
                <a:rPr lang="en-US" sz="1400" dirty="0">
                  <a:solidFill>
                    <a:srgbClr val="FFFFFF"/>
                  </a:solidFill>
                  <a:effectLst>
                    <a:outerShdw blurRad="38100" dist="38100" dir="2700000" algn="tl">
                      <a:srgbClr val="000000"/>
                    </a:outerShdw>
                  </a:effectLst>
                  <a:latin typeface="Segoe"/>
                </a:rPr>
                <a:t>SSRS Proxy</a:t>
              </a:r>
            </a:p>
          </p:txBody>
        </p:sp>
      </p:grpSp>
      <p:sp>
        <p:nvSpPr>
          <p:cNvPr id="64" name="Up-Down Arrow 63"/>
          <p:cNvSpPr/>
          <p:nvPr/>
        </p:nvSpPr>
        <p:spPr>
          <a:xfrm>
            <a:off x="4953000" y="4953000"/>
            <a:ext cx="304800" cy="685800"/>
          </a:xfrm>
          <a:prstGeom prst="up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65" name="Up-Down Arrow 64"/>
          <p:cNvSpPr/>
          <p:nvPr/>
        </p:nvSpPr>
        <p:spPr>
          <a:xfrm>
            <a:off x="6477000" y="3657600"/>
            <a:ext cx="304800" cy="762000"/>
          </a:xfrm>
          <a:prstGeom prst="up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66" name="Up-Down Arrow 65"/>
          <p:cNvSpPr/>
          <p:nvPr/>
        </p:nvSpPr>
        <p:spPr>
          <a:xfrm>
            <a:off x="7848600" y="3581400"/>
            <a:ext cx="304800" cy="1905000"/>
          </a:xfrm>
          <a:prstGeom prst="up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67" name="Up-Down Arrow 66"/>
          <p:cNvSpPr/>
          <p:nvPr/>
        </p:nvSpPr>
        <p:spPr>
          <a:xfrm rot="5400000">
            <a:off x="4305300" y="2552700"/>
            <a:ext cx="304800" cy="1295400"/>
          </a:xfrm>
          <a:prstGeom prst="up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68" name="Up-Down Arrow 67"/>
          <p:cNvSpPr/>
          <p:nvPr/>
        </p:nvSpPr>
        <p:spPr>
          <a:xfrm>
            <a:off x="7848600" y="4800600"/>
            <a:ext cx="304800" cy="685800"/>
          </a:xfrm>
          <a:prstGeom prst="up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pSp>
        <p:nvGrpSpPr>
          <p:cNvPr id="12" name="Group 11"/>
          <p:cNvGrpSpPr/>
          <p:nvPr/>
        </p:nvGrpSpPr>
        <p:grpSpPr>
          <a:xfrm>
            <a:off x="7543800" y="5486400"/>
            <a:ext cx="838200" cy="914400"/>
            <a:chOff x="7543800" y="5486400"/>
            <a:chExt cx="838200" cy="914400"/>
          </a:xfrm>
        </p:grpSpPr>
        <p:sp>
          <p:nvSpPr>
            <p:cNvPr id="69" name="Flowchart: Magnetic Disk 68"/>
            <p:cNvSpPr/>
            <p:nvPr/>
          </p:nvSpPr>
          <p:spPr>
            <a:xfrm>
              <a:off x="7543800" y="5486400"/>
              <a:ext cx="838200" cy="914400"/>
            </a:xfrm>
            <a:prstGeom prst="flowChartMagneticDisk">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70" name="Rectangle 59"/>
            <p:cNvSpPr>
              <a:spLocks noChangeArrowheads="1"/>
            </p:cNvSpPr>
            <p:nvPr/>
          </p:nvSpPr>
          <p:spPr bwMode="auto">
            <a:xfrm>
              <a:off x="7620000" y="5805488"/>
              <a:ext cx="762000" cy="366712"/>
            </a:xfrm>
            <a:prstGeom prst="rect">
              <a:avLst/>
            </a:prstGeom>
            <a:noFill/>
            <a:ln w="9525">
              <a:noFill/>
              <a:miter lim="800000"/>
              <a:headEnd/>
              <a:tailEnd/>
            </a:ln>
          </p:spPr>
          <p:txBody>
            <a:bodyPr lIns="0" tIns="0" rIns="0" bIns="0">
              <a:spAutoFit/>
            </a:bodyPr>
            <a:lstStyle/>
            <a:p>
              <a:pPr defTabSz="914099">
                <a:lnSpc>
                  <a:spcPct val="85000"/>
                </a:lnSpc>
                <a:spcBef>
                  <a:spcPct val="20000"/>
                </a:spcBef>
                <a:defRPr/>
              </a:pPr>
              <a:r>
                <a:rPr lang="en-US" sz="1400" dirty="0">
                  <a:solidFill>
                    <a:srgbClr val="FFFFFF"/>
                  </a:solidFill>
                  <a:latin typeface="Segoe"/>
                </a:rPr>
                <a:t>Report Sever DB</a:t>
              </a:r>
              <a:endParaRPr lang="en-US" dirty="0">
                <a:solidFill>
                  <a:srgbClr val="FFFFFF"/>
                </a:solidFill>
                <a:effectLst>
                  <a:outerShdw blurRad="38100" dist="38100" dir="2700000" algn="tl">
                    <a:srgbClr val="000000"/>
                  </a:outerShdw>
                </a:effectLst>
                <a:latin typeface="Segoe"/>
              </a:endParaRPr>
            </a:p>
          </p:txBody>
        </p:sp>
      </p:grpSp>
      <p:grpSp>
        <p:nvGrpSpPr>
          <p:cNvPr id="10" name="Group 9"/>
          <p:cNvGrpSpPr/>
          <p:nvPr/>
        </p:nvGrpSpPr>
        <p:grpSpPr>
          <a:xfrm>
            <a:off x="447675" y="1527175"/>
            <a:ext cx="4962525" cy="5026025"/>
            <a:chOff x="447675" y="1527175"/>
            <a:chExt cx="4962525" cy="5026025"/>
          </a:xfrm>
        </p:grpSpPr>
        <p:sp>
          <p:nvSpPr>
            <p:cNvPr id="80902" name="Text Box 6"/>
            <p:cNvSpPr txBox="1">
              <a:spLocks noChangeArrowheads="1"/>
            </p:cNvSpPr>
            <p:nvPr/>
          </p:nvSpPr>
          <p:spPr bwMode="auto">
            <a:xfrm>
              <a:off x="447675" y="1527175"/>
              <a:ext cx="3606800" cy="365125"/>
            </a:xfrm>
            <a:prstGeom prst="rect">
              <a:avLst/>
            </a:prstGeom>
            <a:noFill/>
            <a:ln w="12700">
              <a:noFill/>
              <a:miter lim="800000"/>
              <a:headEnd/>
              <a:tailEnd/>
            </a:ln>
            <a:effectLst/>
          </p:spPr>
          <p:txBody>
            <a:bodyPr lIns="0" tIns="0" rIns="0" bIns="0" anchor="ctr">
              <a:spAutoFit/>
            </a:bodyPr>
            <a:lstStyle/>
            <a:p>
              <a:pPr algn="ctr" defTabSz="914099">
                <a:lnSpc>
                  <a:spcPct val="85000"/>
                </a:lnSpc>
                <a:spcBef>
                  <a:spcPct val="20000"/>
                </a:spcBef>
                <a:defRPr/>
              </a:pPr>
              <a:r>
                <a:rPr lang="en-US" sz="2800" dirty="0" smtClean="0">
                  <a:solidFill>
                    <a:srgbClr val="FFFFFF"/>
                  </a:solidFill>
                  <a:effectLst>
                    <a:outerShdw blurRad="38100" dist="38100" dir="2700000" algn="tl">
                      <a:srgbClr val="000000"/>
                    </a:outerShdw>
                  </a:effectLst>
                  <a:latin typeface="Segoe"/>
                </a:rPr>
                <a:t>SharePoint 2010 WFE</a:t>
              </a:r>
              <a:endParaRPr lang="en-US" sz="2800" dirty="0">
                <a:solidFill>
                  <a:srgbClr val="FFFFFF"/>
                </a:solidFill>
                <a:effectLst>
                  <a:outerShdw blurRad="38100" dist="38100" dir="2700000" algn="tl">
                    <a:srgbClr val="000000"/>
                  </a:outerShdw>
                </a:effectLst>
                <a:latin typeface="Segoe"/>
              </a:endParaRPr>
            </a:p>
          </p:txBody>
        </p:sp>
        <p:grpSp>
          <p:nvGrpSpPr>
            <p:cNvPr id="3" name="Group 14"/>
            <p:cNvGrpSpPr>
              <a:grpSpLocks/>
            </p:cNvGrpSpPr>
            <p:nvPr/>
          </p:nvGrpSpPr>
          <p:grpSpPr bwMode="auto">
            <a:xfrm>
              <a:off x="692150" y="4368800"/>
              <a:ext cx="3105150" cy="600075"/>
              <a:chOff x="402" y="2846"/>
              <a:chExt cx="1956" cy="378"/>
            </a:xfrm>
          </p:grpSpPr>
          <p:pic>
            <p:nvPicPr>
              <p:cNvPr id="18477" name="Picture 15"/>
              <p:cNvPicPr>
                <a:picLocks noChangeAspect="1" noChangeArrowheads="1"/>
              </p:cNvPicPr>
              <p:nvPr/>
            </p:nvPicPr>
            <p:blipFill>
              <a:blip r:embed="rId4"/>
              <a:srcRect/>
              <a:stretch>
                <a:fillRect/>
              </a:stretch>
            </p:blipFill>
            <p:spPr bwMode="auto">
              <a:xfrm>
                <a:off x="402" y="2846"/>
                <a:ext cx="1956" cy="378"/>
              </a:xfrm>
              <a:prstGeom prst="rect">
                <a:avLst/>
              </a:prstGeom>
              <a:noFill/>
              <a:ln w="12700">
                <a:noFill/>
                <a:miter lim="800000"/>
                <a:headEnd/>
                <a:tailEnd/>
              </a:ln>
            </p:spPr>
          </p:pic>
          <p:sp>
            <p:nvSpPr>
              <p:cNvPr id="80912" name="Rectangle 16"/>
              <p:cNvSpPr>
                <a:spLocks noChangeArrowheads="1"/>
              </p:cNvSpPr>
              <p:nvPr/>
            </p:nvSpPr>
            <p:spPr bwMode="auto">
              <a:xfrm>
                <a:off x="744" y="2969"/>
                <a:ext cx="1316" cy="115"/>
              </a:xfrm>
              <a:prstGeom prst="rect">
                <a:avLst/>
              </a:prstGeom>
              <a:noFill/>
              <a:ln w="9525">
                <a:noFill/>
                <a:miter lim="800000"/>
                <a:headEnd/>
                <a:tailEnd/>
              </a:ln>
            </p:spPr>
            <p:txBody>
              <a:bodyPr lIns="0" tIns="0" rIns="0" bIns="0">
                <a:spAutoFit/>
              </a:bodyPr>
              <a:lstStyle/>
              <a:p>
                <a:pPr algn="ctr" defTabSz="914099">
                  <a:lnSpc>
                    <a:spcPct val="85000"/>
                  </a:lnSpc>
                  <a:spcBef>
                    <a:spcPct val="20000"/>
                  </a:spcBef>
                  <a:defRPr/>
                </a:pPr>
                <a:r>
                  <a:rPr lang="en-US" sz="1400" dirty="0">
                    <a:solidFill>
                      <a:srgbClr val="FFFFFF"/>
                    </a:solidFill>
                    <a:latin typeface="Segoe"/>
                  </a:rPr>
                  <a:t>SharePoint Object Model</a:t>
                </a:r>
                <a:endParaRPr lang="en-US" dirty="0">
                  <a:solidFill>
                    <a:srgbClr val="FFFFFF"/>
                  </a:solidFill>
                  <a:effectLst>
                    <a:outerShdw blurRad="38100" dist="38100" dir="2700000" algn="tl">
                      <a:srgbClr val="000000"/>
                    </a:outerShdw>
                  </a:effectLst>
                  <a:latin typeface="Segoe"/>
                </a:endParaRPr>
              </a:p>
            </p:txBody>
          </p:sp>
        </p:grpSp>
        <p:sp>
          <p:nvSpPr>
            <p:cNvPr id="63" name="Up-Down Arrow 62"/>
            <p:cNvSpPr/>
            <p:nvPr/>
          </p:nvSpPr>
          <p:spPr>
            <a:xfrm>
              <a:off x="2971800" y="4953000"/>
              <a:ext cx="304800" cy="685800"/>
            </a:xfrm>
            <a:prstGeom prst="up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pSp>
          <p:nvGrpSpPr>
            <p:cNvPr id="9" name="Group 8"/>
            <p:cNvGrpSpPr/>
            <p:nvPr/>
          </p:nvGrpSpPr>
          <p:grpSpPr>
            <a:xfrm>
              <a:off x="2819400" y="5638800"/>
              <a:ext cx="2590800" cy="914400"/>
              <a:chOff x="2819400" y="5638800"/>
              <a:chExt cx="2590800" cy="914400"/>
            </a:xfrm>
          </p:grpSpPr>
          <p:sp>
            <p:nvSpPr>
              <p:cNvPr id="71" name="Flowchart: Magnetic Disk 70"/>
              <p:cNvSpPr/>
              <p:nvPr/>
            </p:nvSpPr>
            <p:spPr>
              <a:xfrm>
                <a:off x="2819400" y="5638800"/>
                <a:ext cx="838200" cy="914400"/>
              </a:xfrm>
              <a:prstGeom prst="flowChartMagneticDisk">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72" name="Flowchart: Magnetic Disk 71"/>
              <p:cNvSpPr/>
              <p:nvPr/>
            </p:nvSpPr>
            <p:spPr>
              <a:xfrm>
                <a:off x="3276600" y="5638800"/>
                <a:ext cx="838200" cy="914400"/>
              </a:xfrm>
              <a:prstGeom prst="flowChartMagneticDisk">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73" name="Flowchart: Magnetic Disk 72"/>
              <p:cNvSpPr/>
              <p:nvPr/>
            </p:nvSpPr>
            <p:spPr>
              <a:xfrm>
                <a:off x="3657600" y="5638800"/>
                <a:ext cx="838200" cy="914400"/>
              </a:xfrm>
              <a:prstGeom prst="flowChartMagneticDisk">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74" name="Flowchart: Magnetic Disk 73"/>
              <p:cNvSpPr/>
              <p:nvPr/>
            </p:nvSpPr>
            <p:spPr>
              <a:xfrm>
                <a:off x="4114800" y="5638800"/>
                <a:ext cx="838200" cy="914400"/>
              </a:xfrm>
              <a:prstGeom prst="flowChartMagneticDisk">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75" name="Flowchart: Magnetic Disk 74"/>
              <p:cNvSpPr/>
              <p:nvPr/>
            </p:nvSpPr>
            <p:spPr>
              <a:xfrm>
                <a:off x="4572000" y="5638800"/>
                <a:ext cx="838200" cy="914400"/>
              </a:xfrm>
              <a:prstGeom prst="flowChartMagneticDisk">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76" name="Rectangle 19"/>
              <p:cNvSpPr>
                <a:spLocks noChangeArrowheads="1"/>
              </p:cNvSpPr>
              <p:nvPr/>
            </p:nvSpPr>
            <p:spPr bwMode="auto">
              <a:xfrm>
                <a:off x="2843213" y="6064250"/>
                <a:ext cx="2490787" cy="184150"/>
              </a:xfrm>
              <a:prstGeom prst="rect">
                <a:avLst/>
              </a:prstGeom>
              <a:noFill/>
              <a:ln w="9525">
                <a:noFill/>
                <a:miter lim="800000"/>
                <a:headEnd/>
                <a:tailEnd/>
              </a:ln>
            </p:spPr>
            <p:txBody>
              <a:bodyPr wrap="none" lIns="0" tIns="0" rIns="0" bIns="0">
                <a:spAutoFit/>
              </a:bodyPr>
              <a:lstStyle/>
              <a:p>
                <a:pPr defTabSz="914099">
                  <a:lnSpc>
                    <a:spcPct val="85000"/>
                  </a:lnSpc>
                  <a:spcBef>
                    <a:spcPct val="20000"/>
                  </a:spcBef>
                  <a:defRPr/>
                </a:pPr>
                <a:r>
                  <a:rPr lang="en-US" sz="1400" dirty="0">
                    <a:solidFill>
                      <a:srgbClr val="FFFFFF"/>
                    </a:solidFill>
                    <a:effectLst>
                      <a:outerShdw blurRad="38100" dist="38100" dir="2700000" algn="tl">
                        <a:srgbClr val="000000"/>
                      </a:outerShdw>
                    </a:effectLst>
                    <a:latin typeface="Segoe"/>
                  </a:rPr>
                  <a:t>SharePoint Config / Content DB</a:t>
                </a:r>
                <a:endParaRPr lang="en-US" dirty="0">
                  <a:solidFill>
                    <a:srgbClr val="FFFFFF"/>
                  </a:solidFill>
                  <a:effectLst>
                    <a:outerShdw blurRad="38100" dist="38100" dir="2700000" algn="tl">
                      <a:srgbClr val="000000"/>
                    </a:outerShdw>
                  </a:effectLst>
                  <a:latin typeface="Segoe"/>
                </a:endParaRPr>
              </a:p>
            </p:txBody>
          </p:sp>
        </p:grpSp>
      </p:grpSp>
      <p:sp>
        <p:nvSpPr>
          <p:cNvPr id="18456" name="Title 76"/>
          <p:cNvSpPr>
            <a:spLocks noGrp="1"/>
          </p:cNvSpPr>
          <p:nvPr>
            <p:ph type="title"/>
          </p:nvPr>
        </p:nvSpPr>
        <p:spPr/>
        <p:txBody>
          <a:bodyPr/>
          <a:lstStyle/>
          <a:p>
            <a:r>
              <a:rPr lang="en-US" dirty="0" smtClean="0"/>
              <a:t>Architecture</a:t>
            </a:r>
          </a:p>
        </p:txBody>
      </p:sp>
    </p:spTree>
    <p:extLst>
      <p:ext uri="{BB962C8B-B14F-4D97-AF65-F5344CB8AC3E}">
        <p14:creationId xmlns="" xmlns:p14="http://schemas.microsoft.com/office/powerpoint/2007/7/12/main" val="399964635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par>
                          <p:cTn id="8" fill="hold">
                            <p:stCondLst>
                              <p:cond delay="500"/>
                            </p:stCondLst>
                            <p:childTnLst>
                              <p:par>
                                <p:cTn id="9" presetID="0" presetClass="path" presetSubtype="0" accel="50000" decel="50000" fill="hold" nodeType="afterEffect">
                                  <p:stCondLst>
                                    <p:cond delay="0"/>
                                  </p:stCondLst>
                                  <p:childTnLst>
                                    <p:animMotion origin="layout" path="M 1.66667E-6 -3.7037E-6 L -0.47222 0.20949 " pathEditMode="relative" rAng="0" ptsTypes="AA">
                                      <p:cBhvr>
                                        <p:cTn id="10" dur="2000" fill="hold"/>
                                        <p:tgtEl>
                                          <p:spTgt spid="2"/>
                                        </p:tgtEl>
                                        <p:attrNameLst>
                                          <p:attrName>ppt_x</p:attrName>
                                          <p:attrName>ppt_y</p:attrName>
                                        </p:attrNameLst>
                                      </p:cBhvr>
                                      <p:rCtr x="-23600" y="10500"/>
                                    </p:animMotion>
                                  </p:childTnLst>
                                </p:cTn>
                              </p:par>
                            </p:childTnLst>
                          </p:cTn>
                        </p:par>
                      </p:childTnLst>
                    </p:cTn>
                  </p:par>
                  <p:par>
                    <p:cTn id="11" fill="hold">
                      <p:stCondLst>
                        <p:cond delay="indefinite"/>
                      </p:stCondLst>
                      <p:childTnLst>
                        <p:par>
                          <p:cTn id="12" fill="hold">
                            <p:stCondLst>
                              <p:cond delay="0"/>
                            </p:stCondLst>
                            <p:childTnLst>
                              <p:par>
                                <p:cTn id="13" presetID="9" presetClass="exit" presetSubtype="0" fill="hold" nodeType="clickEffect">
                                  <p:stCondLst>
                                    <p:cond delay="0"/>
                                  </p:stCondLst>
                                  <p:childTnLst>
                                    <p:animEffect transition="out" filter="dissolve">
                                      <p:cBhvr>
                                        <p:cTn id="14" dur="500"/>
                                        <p:tgtEl>
                                          <p:spTgt spid="2"/>
                                        </p:tgtEl>
                                      </p:cBhvr>
                                    </p:animEffect>
                                    <p:set>
                                      <p:cBhvr>
                                        <p:cTn id="15" dur="1" fill="hold">
                                          <p:stCondLst>
                                            <p:cond delay="499"/>
                                          </p:stCondLst>
                                        </p:cTn>
                                        <p:tgtEl>
                                          <p:spTgt spid="2"/>
                                        </p:tgtEl>
                                        <p:attrNameLst>
                                          <p:attrName>style.visibility</p:attrName>
                                        </p:attrNameLst>
                                      </p:cBhvr>
                                      <p:to>
                                        <p:strVal val="hidden"/>
                                      </p:to>
                                    </p:set>
                                  </p:childTnLst>
                                </p:cTn>
                              </p:par>
                            </p:childTnLst>
                          </p:cTn>
                        </p:par>
                        <p:par>
                          <p:cTn id="16" fill="hold">
                            <p:stCondLst>
                              <p:cond delay="500"/>
                            </p:stCondLst>
                            <p:childTnLst>
                              <p:par>
                                <p:cTn id="17" presetID="3" presetClass="entr" presetSubtype="10"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blinds(horizontal)">
                                      <p:cBhvr>
                                        <p:cTn id="19" dur="500"/>
                                        <p:tgtEl>
                                          <p:spTgt spid="7"/>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500"/>
                                        <p:tgtEl>
                                          <p:spTgt spid="10"/>
                                        </p:tgtEl>
                                      </p:cBhvr>
                                    </p:animEffec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4"/>
                                        </p:tgtEl>
                                        <p:attrNameLst>
                                          <p:attrName>style.visibility</p:attrName>
                                        </p:attrNameLst>
                                      </p:cBhvr>
                                      <p:to>
                                        <p:strVal val="visible"/>
                                      </p:to>
                                    </p:set>
                                  </p:childTnLst>
                                </p:cTn>
                              </p:par>
                            </p:childTnLst>
                          </p:cTn>
                        </p:par>
                        <p:par>
                          <p:cTn id="29" fill="hold">
                            <p:stCondLst>
                              <p:cond delay="0"/>
                            </p:stCondLst>
                            <p:childTnLst>
                              <p:par>
                                <p:cTn id="30" presetID="1" presetClass="entr" presetSubtype="0" fill="hold" grpId="0" nodeType="afterEffect">
                                  <p:stCondLst>
                                    <p:cond delay="0"/>
                                  </p:stCondLst>
                                  <p:childTnLst>
                                    <p:set>
                                      <p:cBhvr>
                                        <p:cTn id="31" dur="1" fill="hold">
                                          <p:stCondLst>
                                            <p:cond delay="0"/>
                                          </p:stCondLst>
                                        </p:cTn>
                                        <p:tgtEl>
                                          <p:spTgt spid="68"/>
                                        </p:tgtEl>
                                        <p:attrNameLst>
                                          <p:attrName>style.visibility</p:attrName>
                                        </p:attrNameLst>
                                      </p:cBhvr>
                                      <p:to>
                                        <p:strVal val="visible"/>
                                      </p:to>
                                    </p:set>
                                  </p:childTnLst>
                                </p:cTn>
                              </p:par>
                            </p:childTnLst>
                          </p:cTn>
                        </p:par>
                        <p:par>
                          <p:cTn id="32" fill="hold">
                            <p:stCondLst>
                              <p:cond delay="0"/>
                            </p:stCondLst>
                            <p:childTnLst>
                              <p:par>
                                <p:cTn id="33" presetID="1" presetClass="entr" presetSubtype="0" fill="hold" nodeType="afterEffect">
                                  <p:stCondLst>
                                    <p:cond delay="0"/>
                                  </p:stCondLst>
                                  <p:childTnLst>
                                    <p:set>
                                      <p:cBhvr>
                                        <p:cTn id="34" dur="1" fill="hold">
                                          <p:stCondLst>
                                            <p:cond delay="0"/>
                                          </p:stCondLst>
                                        </p:cTn>
                                        <p:tgtEl>
                                          <p:spTgt spid="12"/>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3" presetClass="entr" presetSubtype="10" fill="hold" nodeType="clickEffect">
                                  <p:stCondLst>
                                    <p:cond delay="0"/>
                                  </p:stCondLst>
                                  <p:childTnLst>
                                    <p:set>
                                      <p:cBhvr>
                                        <p:cTn id="38" dur="1" fill="hold">
                                          <p:stCondLst>
                                            <p:cond delay="0"/>
                                          </p:stCondLst>
                                        </p:cTn>
                                        <p:tgtEl>
                                          <p:spTgt spid="5"/>
                                        </p:tgtEl>
                                        <p:attrNameLst>
                                          <p:attrName>style.visibility</p:attrName>
                                        </p:attrNameLst>
                                      </p:cBhvr>
                                      <p:to>
                                        <p:strVal val="visible"/>
                                      </p:to>
                                    </p:set>
                                    <p:animEffect transition="in" filter="blinds(horizontal)">
                                      <p:cBhvr>
                                        <p:cTn id="39" dur="500"/>
                                        <p:tgtEl>
                                          <p:spTgt spid="5"/>
                                        </p:tgtEl>
                                      </p:cBhvr>
                                    </p:animEffect>
                                  </p:childTnLst>
                                </p:cTn>
                              </p:par>
                            </p:childTnLst>
                          </p:cTn>
                        </p:par>
                      </p:childTnLst>
                    </p:cTn>
                  </p:par>
                  <p:par>
                    <p:cTn id="40" fill="hold">
                      <p:stCondLst>
                        <p:cond delay="indefinite"/>
                      </p:stCondLst>
                      <p:childTnLst>
                        <p:par>
                          <p:cTn id="41" fill="hold">
                            <p:stCondLst>
                              <p:cond delay="0"/>
                            </p:stCondLst>
                            <p:childTnLst>
                              <p:par>
                                <p:cTn id="42" presetID="3" presetClass="entr" presetSubtype="10" fill="hold" nodeType="clickEffect">
                                  <p:stCondLst>
                                    <p:cond delay="0"/>
                                  </p:stCondLst>
                                  <p:childTnLst>
                                    <p:set>
                                      <p:cBhvr>
                                        <p:cTn id="43" dur="1" fill="hold">
                                          <p:stCondLst>
                                            <p:cond delay="0"/>
                                          </p:stCondLst>
                                        </p:cTn>
                                        <p:tgtEl>
                                          <p:spTgt spid="6"/>
                                        </p:tgtEl>
                                        <p:attrNameLst>
                                          <p:attrName>style.visibility</p:attrName>
                                        </p:attrNameLst>
                                      </p:cBhvr>
                                      <p:to>
                                        <p:strVal val="visible"/>
                                      </p:to>
                                    </p:set>
                                    <p:animEffect transition="in" filter="blinds(horizontal)">
                                      <p:cBhvr>
                                        <p:cTn id="44" dur="500"/>
                                        <p:tgtEl>
                                          <p:spTgt spid="6"/>
                                        </p:tgtEl>
                                      </p:cBhvr>
                                    </p:animEffect>
                                  </p:childTnLst>
                                </p:cTn>
                              </p:par>
                            </p:childTnLst>
                          </p:cTn>
                        </p:par>
                      </p:childTnLst>
                    </p:cTn>
                  </p:par>
                  <p:par>
                    <p:cTn id="45" fill="hold">
                      <p:stCondLst>
                        <p:cond delay="indefinite"/>
                      </p:stCondLst>
                      <p:childTnLst>
                        <p:par>
                          <p:cTn id="46" fill="hold">
                            <p:stCondLst>
                              <p:cond delay="0"/>
                            </p:stCondLst>
                            <p:childTnLst>
                              <p:par>
                                <p:cTn id="47" presetID="3" presetClass="entr" presetSubtype="10" fill="hold" grpId="0" nodeType="clickEffect">
                                  <p:stCondLst>
                                    <p:cond delay="0"/>
                                  </p:stCondLst>
                                  <p:childTnLst>
                                    <p:set>
                                      <p:cBhvr>
                                        <p:cTn id="48" dur="1" fill="hold">
                                          <p:stCondLst>
                                            <p:cond delay="0"/>
                                          </p:stCondLst>
                                        </p:cTn>
                                        <p:tgtEl>
                                          <p:spTgt spid="65"/>
                                        </p:tgtEl>
                                        <p:attrNameLst>
                                          <p:attrName>style.visibility</p:attrName>
                                        </p:attrNameLst>
                                      </p:cBhvr>
                                      <p:to>
                                        <p:strVal val="visible"/>
                                      </p:to>
                                    </p:set>
                                    <p:animEffect transition="in" filter="blinds(horizontal)">
                                      <p:cBhvr>
                                        <p:cTn id="49" dur="500"/>
                                        <p:tgtEl>
                                          <p:spTgt spid="65"/>
                                        </p:tgtEl>
                                      </p:cBhvr>
                                    </p:animEffect>
                                  </p:childTnLst>
                                </p:cTn>
                              </p:par>
                            </p:childTnLst>
                          </p:cTn>
                        </p:par>
                        <p:par>
                          <p:cTn id="50" fill="hold">
                            <p:stCondLst>
                              <p:cond delay="500"/>
                            </p:stCondLst>
                            <p:childTnLst>
                              <p:par>
                                <p:cTn id="51" presetID="3" presetClass="entr" presetSubtype="10" fill="hold" grpId="0" nodeType="afterEffect">
                                  <p:stCondLst>
                                    <p:cond delay="0"/>
                                  </p:stCondLst>
                                  <p:childTnLst>
                                    <p:set>
                                      <p:cBhvr>
                                        <p:cTn id="52" dur="1" fill="hold">
                                          <p:stCondLst>
                                            <p:cond delay="0"/>
                                          </p:stCondLst>
                                        </p:cTn>
                                        <p:tgtEl>
                                          <p:spTgt spid="64"/>
                                        </p:tgtEl>
                                        <p:attrNameLst>
                                          <p:attrName>style.visibility</p:attrName>
                                        </p:attrNameLst>
                                      </p:cBhvr>
                                      <p:to>
                                        <p:strVal val="visible"/>
                                      </p:to>
                                    </p:set>
                                    <p:animEffect transition="in" filter="blinds(horizontal)">
                                      <p:cBhvr>
                                        <p:cTn id="53" dur="500"/>
                                        <p:tgtEl>
                                          <p:spTgt spid="64"/>
                                        </p:tgtEl>
                                      </p:cBhvr>
                                    </p:animEffect>
                                  </p:childTnLst>
                                </p:cTn>
                              </p:par>
                            </p:childTnLst>
                          </p:cTn>
                        </p:par>
                      </p:childTnLst>
                    </p:cTn>
                  </p:par>
                  <p:par>
                    <p:cTn id="54" fill="hold">
                      <p:stCondLst>
                        <p:cond delay="indefinite"/>
                      </p:stCondLst>
                      <p:childTnLst>
                        <p:par>
                          <p:cTn id="55" fill="hold">
                            <p:stCondLst>
                              <p:cond delay="0"/>
                            </p:stCondLst>
                            <p:childTnLst>
                              <p:par>
                                <p:cTn id="56" presetID="10" presetClass="exit" presetSubtype="0" fill="hold" grpId="1" nodeType="clickEffect">
                                  <p:stCondLst>
                                    <p:cond delay="0"/>
                                  </p:stCondLst>
                                  <p:childTnLst>
                                    <p:animEffect transition="out" filter="fade">
                                      <p:cBhvr>
                                        <p:cTn id="57" dur="500"/>
                                        <p:tgtEl>
                                          <p:spTgt spid="68"/>
                                        </p:tgtEl>
                                      </p:cBhvr>
                                    </p:animEffect>
                                    <p:set>
                                      <p:cBhvr>
                                        <p:cTn id="58" dur="1" fill="hold">
                                          <p:stCondLst>
                                            <p:cond delay="499"/>
                                          </p:stCondLst>
                                        </p:cTn>
                                        <p:tgtEl>
                                          <p:spTgt spid="68"/>
                                        </p:tgtEl>
                                        <p:attrNameLst>
                                          <p:attrName>style.visibility</p:attrName>
                                        </p:attrNameLst>
                                      </p:cBhvr>
                                      <p:to>
                                        <p:strVal val="hidden"/>
                                      </p:to>
                                    </p:set>
                                  </p:childTnLst>
                                </p:cTn>
                              </p:par>
                              <p:par>
                                <p:cTn id="59" presetID="3" presetClass="entr" presetSubtype="10" fill="hold" grpId="0" nodeType="withEffect">
                                  <p:stCondLst>
                                    <p:cond delay="0"/>
                                  </p:stCondLst>
                                  <p:childTnLst>
                                    <p:set>
                                      <p:cBhvr>
                                        <p:cTn id="60" dur="1" fill="hold">
                                          <p:stCondLst>
                                            <p:cond delay="0"/>
                                          </p:stCondLst>
                                        </p:cTn>
                                        <p:tgtEl>
                                          <p:spTgt spid="66"/>
                                        </p:tgtEl>
                                        <p:attrNameLst>
                                          <p:attrName>style.visibility</p:attrName>
                                        </p:attrNameLst>
                                      </p:cBhvr>
                                      <p:to>
                                        <p:strVal val="visible"/>
                                      </p:to>
                                    </p:set>
                                    <p:animEffect transition="in" filter="blinds(horizontal)">
                                      <p:cBhvr>
                                        <p:cTn id="61" dur="500"/>
                                        <p:tgtEl>
                                          <p:spTgt spid="66"/>
                                        </p:tgtEl>
                                      </p:cBhvr>
                                    </p:animEffect>
                                  </p:childTnLst>
                                </p:cTn>
                              </p:par>
                            </p:childTnLst>
                          </p:cTn>
                        </p:par>
                      </p:childTnLst>
                    </p:cTn>
                  </p:par>
                  <p:par>
                    <p:cTn id="62" fill="hold">
                      <p:stCondLst>
                        <p:cond delay="indefinite"/>
                      </p:stCondLst>
                      <p:childTnLst>
                        <p:par>
                          <p:cTn id="63" fill="hold">
                            <p:stCondLst>
                              <p:cond delay="0"/>
                            </p:stCondLst>
                            <p:childTnLst>
                              <p:par>
                                <p:cTn id="64" presetID="3" presetClass="entr" presetSubtype="10" fill="hold" grpId="0" nodeType="clickEffect">
                                  <p:stCondLst>
                                    <p:cond delay="0"/>
                                  </p:stCondLst>
                                  <p:childTnLst>
                                    <p:set>
                                      <p:cBhvr>
                                        <p:cTn id="65" dur="1" fill="hold">
                                          <p:stCondLst>
                                            <p:cond delay="0"/>
                                          </p:stCondLst>
                                        </p:cTn>
                                        <p:tgtEl>
                                          <p:spTgt spid="67"/>
                                        </p:tgtEl>
                                        <p:attrNameLst>
                                          <p:attrName>style.visibility</p:attrName>
                                        </p:attrNameLst>
                                      </p:cBhvr>
                                      <p:to>
                                        <p:strVal val="visible"/>
                                      </p:to>
                                    </p:set>
                                    <p:animEffect transition="in" filter="blinds(horizontal)">
                                      <p:cBhvr>
                                        <p:cTn id="66" dur="50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animBg="1"/>
      <p:bldP spid="65" grpId="0" animBg="1"/>
      <p:bldP spid="66" grpId="0" animBg="1"/>
      <p:bldP spid="67" grpId="0" animBg="1"/>
      <p:bldP spid="68" grpId="0" animBg="1"/>
      <p:bldP spid="68" grpId="1"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Reporting Services and Report Builder</a:t>
            </a:r>
            <a:endParaRPr lang="en-US" dirty="0"/>
          </a:p>
        </p:txBody>
      </p:sp>
      <p:sp>
        <p:nvSpPr>
          <p:cNvPr id="3" name="Subtitle 2"/>
          <p:cNvSpPr>
            <a:spLocks noGrp="1"/>
          </p:cNvSpPr>
          <p:nvPr>
            <p:ph type="subTitle" idx="1"/>
          </p:nvPr>
        </p:nvSpPr>
        <p:spPr/>
        <p:txBody>
          <a:bodyPr/>
          <a:lstStyle/>
          <a:p>
            <a:r>
              <a:rPr lang="en-US" dirty="0" err="1"/>
              <a:t>Zlatan</a:t>
            </a:r>
            <a:r>
              <a:rPr lang="en-US" dirty="0"/>
              <a:t> </a:t>
            </a:r>
            <a:r>
              <a:rPr lang="en-US" dirty="0" err="1"/>
              <a:t>Dzinic</a:t>
            </a:r>
            <a:endParaRPr lang="en-US" dirty="0">
              <a:solidFill>
                <a:schemeClr val="tx1"/>
              </a:solidFill>
            </a:endParaRPr>
          </a:p>
          <a:p>
            <a:r>
              <a:rPr lang="en-US" dirty="0"/>
              <a:t>SharePoint MVP</a:t>
            </a:r>
            <a:endParaRPr lang="en-US" dirty="0">
              <a:solidFill>
                <a:schemeClr val="tx1"/>
              </a:solidFill>
            </a:endParaRPr>
          </a:p>
          <a:p>
            <a:r>
              <a:rPr lang="en-US" dirty="0"/>
              <a:t>SMC Enterprise</a:t>
            </a:r>
            <a:endParaRPr lang="en-US" dirty="0">
              <a:solidFill>
                <a:schemeClr val="tx1"/>
              </a:solidFill>
            </a:endParaRPr>
          </a:p>
        </p:txBody>
      </p:sp>
      <p:sp>
        <p:nvSpPr>
          <p:cNvPr id="4" name="Text Placeholder 3"/>
          <p:cNvSpPr>
            <a:spLocks noGrp="1"/>
          </p:cNvSpPr>
          <p:nvPr>
            <p:ph type="body" sz="quarter" idx="10"/>
          </p:nvPr>
        </p:nvSpPr>
        <p:spPr/>
        <p:txBody>
          <a:bodyPr/>
          <a:lstStyle/>
          <a:p>
            <a:r>
              <a:rPr lang="en-US" dirty="0" smtClean="0"/>
              <a:t>demo</a:t>
            </a:r>
            <a:endParaRPr lang="en-US" dirty="0"/>
          </a:p>
        </p:txBody>
      </p:sp>
      <p:pic>
        <p:nvPicPr>
          <p:cNvPr id="11266" name="Picture 2"/>
          <p:cNvPicPr>
            <a:picLocks noChangeAspect="1" noChangeArrowheads="1"/>
          </p:cNvPicPr>
          <p:nvPr/>
        </p:nvPicPr>
        <p:blipFill>
          <a:blip r:embed="rId3">
            <a:extLst>
              <a:ext uri="28A0092B-C50C-407e-A947-70E740481C1C">
                <a14:useLocalDpi xmlns="" xmlns:a14="http://schemas.microsoft.com/office/drawing/2007/7/7/main" val="0"/>
              </a:ext>
            </a:extLst>
          </a:blip>
          <a:srcRect/>
          <a:stretch>
            <a:fillRect/>
          </a:stretch>
        </p:blipFill>
        <p:spPr bwMode="auto">
          <a:xfrm>
            <a:off x="3757353" y="581013"/>
            <a:ext cx="5331320" cy="2261939"/>
          </a:xfrm>
          <a:prstGeom prst="rect">
            <a:avLst/>
          </a:prstGeom>
          <a:extLst>
            <a:ext uri="{909E8E84-426E-40dd-AFC4-6F175D3DCCD1}">
              <a14:hiddenFill xmlns="" xmlns:a14="http://schemas.microsoft.com/office/drawing/2007/7/7/main">
                <a:solidFill>
                  <a:schemeClr val="accent1"/>
                </a:solidFill>
              </a14:hiddenFill>
            </a:ext>
            <a:ext uri="{91240B29-F687-4f45-9708-019B960494DF}">
              <a14:hiddenLine xmlns="" xmlns:a14="http://schemas.microsoft.com/office/drawing/2007/7/7/main" w="9525">
                <a:solidFill>
                  <a:schemeClr val="tx1"/>
                </a:solidFill>
                <a:miter lim="800000"/>
                <a:headEnd/>
                <a:tailEnd/>
              </a14:hiddenLine>
            </a:ext>
            <a:ext uri="{AF507438-7753-43e0-B8FC-AC1667EBCBE1}">
              <a14:hiddenEffects xmlns="" xmlns:a14="http://schemas.microsoft.com/office/drawing/2007/7/7/main">
                <a:effectLst>
                  <a:outerShdw blurRad="63500" dist="35921" dir="2700000" algn="ctr" rotWithShape="0">
                    <a:schemeClr val="bg2"/>
                  </a:outerShdw>
                </a:effectLst>
              </a14:hiddenEffects>
            </a:ext>
          </a:extLst>
        </p:spPr>
      </p:pic>
    </p:spTree>
    <p:extLst>
      <p:ext uri="{BB962C8B-B14F-4D97-AF65-F5344CB8AC3E}">
        <p14:creationId xmlns="" xmlns:p14="http://schemas.microsoft.com/office/powerpoint/2007/7/12/main" val="4154302307"/>
      </p:ext>
    </p:extLst>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 name="Group 24"/>
          <p:cNvGrpSpPr/>
          <p:nvPr/>
        </p:nvGrpSpPr>
        <p:grpSpPr>
          <a:xfrm>
            <a:off x="722376" y="1371600"/>
            <a:ext cx="7708392" cy="5330952"/>
            <a:chOff x="905256" y="914400"/>
            <a:chExt cx="7333488" cy="5710190"/>
          </a:xfrm>
        </p:grpSpPr>
        <p:pic>
          <p:nvPicPr>
            <p:cNvPr id="16" name="Picture 5"/>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905256" y="914400"/>
              <a:ext cx="7333488" cy="5710190"/>
            </a:xfrm>
            <a:prstGeom prst="rect">
              <a:avLst/>
            </a:prstGeom>
            <a:ln>
              <a:noFill/>
            </a:ln>
            <a:effectLst/>
            <a:extLst/>
          </p:spPr>
        </p:pic>
        <p:sp>
          <p:nvSpPr>
            <p:cNvPr id="17" name="Rectangle 16"/>
            <p:cNvSpPr/>
            <p:nvPr/>
          </p:nvSpPr>
          <p:spPr bwMode="auto">
            <a:xfrm>
              <a:off x="1143000" y="2436218"/>
              <a:ext cx="6858000" cy="3964582"/>
            </a:xfrm>
            <a:prstGeom prst="rect">
              <a:avLst/>
            </a:prstGeom>
            <a:solidFill>
              <a:schemeClr val="tx1"/>
            </a:solidFill>
            <a:ln>
              <a:noFill/>
              <a:headEnd type="none" w="med" len="med"/>
              <a:tailEnd type="none" w="med" len="med"/>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gradFill>
                  <a:gsLst>
                    <a:gs pos="0">
                      <a:srgbClr val="FFFFFF"/>
                    </a:gs>
                    <a:gs pos="100000">
                      <a:srgbClr val="FFFFFF"/>
                    </a:gs>
                  </a:gsLst>
                  <a:lin ang="5400000" scaled="0"/>
                </a:gradFill>
              </a:endParaRPr>
            </a:p>
          </p:txBody>
        </p:sp>
        <p:pic>
          <p:nvPicPr>
            <p:cNvPr id="24" name="Picture 3"/>
            <p:cNvPicPr>
              <a:picLocks noChangeAspect="1" noChangeArrowheads="1"/>
            </p:cNvPicPr>
            <p:nvPr/>
          </p:nvPicPr>
          <p:blipFill>
            <a:blip r:embed="rId4"/>
            <a:srcRect/>
            <a:stretch>
              <a:fillRect/>
            </a:stretch>
          </p:blipFill>
          <p:spPr bwMode="auto">
            <a:xfrm>
              <a:off x="1183560" y="2592830"/>
              <a:ext cx="6741240" cy="3579370"/>
            </a:xfrm>
            <a:prstGeom prst="rect">
              <a:avLst/>
            </a:prstGeom>
            <a:noFill/>
            <a:ln w="9525">
              <a:noFill/>
              <a:miter lim="800000"/>
              <a:headEnd/>
              <a:tailEnd/>
            </a:ln>
          </p:spPr>
        </p:pic>
      </p:grpSp>
      <p:sp>
        <p:nvSpPr>
          <p:cNvPr id="2" name="Title 1"/>
          <p:cNvSpPr>
            <a:spLocks noGrp="1"/>
          </p:cNvSpPr>
          <p:nvPr>
            <p:ph type="title"/>
          </p:nvPr>
        </p:nvSpPr>
        <p:spPr>
          <a:xfrm>
            <a:off x="381000" y="228600"/>
            <a:ext cx="8382000" cy="1163395"/>
          </a:xfrm>
        </p:spPr>
        <p:txBody>
          <a:bodyPr/>
          <a:lstStyle/>
          <a:p>
            <a:r>
              <a:rPr lang="en-US" cap="all" dirty="0" smtClean="0"/>
              <a:t>Request #1</a:t>
            </a:r>
            <a:r>
              <a:rPr lang="en-US" cap="all" dirty="0"/>
              <a:t/>
            </a:r>
            <a:br>
              <a:rPr lang="en-US" cap="all" dirty="0"/>
            </a:br>
            <a:r>
              <a:rPr lang="en-US" sz="3600" dirty="0" smtClean="0">
                <a:gradFill>
                  <a:gsLst>
                    <a:gs pos="50000">
                      <a:schemeClr val="accent2"/>
                    </a:gs>
                    <a:gs pos="100000">
                      <a:schemeClr val="accent2"/>
                    </a:gs>
                  </a:gsLst>
                  <a:lin ang="5400000" scaled="0"/>
                </a:gradFill>
              </a:rPr>
              <a:t>“I want to share/view diagrams in SharePoint”</a:t>
            </a:r>
            <a:endParaRPr lang="en-US" dirty="0"/>
          </a:p>
        </p:txBody>
      </p:sp>
      <p:pic>
        <p:nvPicPr>
          <p:cNvPr id="18" name="Picture 5" descr="\\eventsql\dvd27\Clip_Installer\DVD_ART\Artwork_Imagery\HARDWARE_IMAGERY\Illustration - Misc Hardware\Windows Server Icons\Hardware\Laptop.png"/>
          <p:cNvPicPr>
            <a:picLocks noChangeAspect="1" noChangeArrowheads="1"/>
          </p:cNvPicPr>
          <p:nvPr/>
        </p:nvPicPr>
        <p:blipFill>
          <a:blip r:embed="rId5"/>
          <a:srcRect/>
          <a:stretch>
            <a:fillRect/>
          </a:stretch>
        </p:blipFill>
        <p:spPr bwMode="auto">
          <a:xfrm>
            <a:off x="6800850" y="4829175"/>
            <a:ext cx="2343150" cy="2028825"/>
          </a:xfrm>
          <a:prstGeom prst="rect">
            <a:avLst/>
          </a:prstGeom>
          <a:ln>
            <a:noFill/>
          </a:ln>
          <a:effectLst>
            <a:outerShdw blurRad="292100" dist="139700" dir="2700000" algn="tl" rotWithShape="0">
              <a:srgbClr val="333333">
                <a:alpha val="65000"/>
              </a:srgbClr>
            </a:outerShdw>
          </a:effectLst>
        </p:spPr>
      </p:pic>
      <p:pic>
        <p:nvPicPr>
          <p:cNvPr id="23" name="Picture 2" descr="\\eventsql\dvd27\Clip_Installer\DVD_ART\Artwork_Imagery\HARDWARE_IMAGERY\Illustration - Misc Hardware\Miscellaneous\computer wide screen.png"/>
          <p:cNvPicPr>
            <a:picLocks noChangeAspect="1" noChangeArrowheads="1"/>
          </p:cNvPicPr>
          <p:nvPr/>
        </p:nvPicPr>
        <p:blipFill>
          <a:blip r:embed="rId6"/>
          <a:srcRect/>
          <a:stretch>
            <a:fillRect/>
          </a:stretch>
        </p:blipFill>
        <p:spPr bwMode="auto">
          <a:xfrm>
            <a:off x="0" y="4970182"/>
            <a:ext cx="2595364" cy="1887818"/>
          </a:xfrm>
          <a:prstGeom prst="rect">
            <a:avLst/>
          </a:prstGeom>
          <a:noFill/>
        </p:spPr>
      </p:pic>
      <p:grpSp>
        <p:nvGrpSpPr>
          <p:cNvPr id="26" name="Group 25"/>
          <p:cNvGrpSpPr/>
          <p:nvPr/>
        </p:nvGrpSpPr>
        <p:grpSpPr>
          <a:xfrm>
            <a:off x="7772400" y="5181600"/>
            <a:ext cx="1066800" cy="609600"/>
            <a:chOff x="905256" y="914400"/>
            <a:chExt cx="7333488" cy="5710190"/>
          </a:xfrm>
          <a:scene3d>
            <a:camera prst="orthographicFront">
              <a:rot lat="396000" lon="858000" rev="21000000"/>
            </a:camera>
            <a:lightRig rig="threePt" dir="t"/>
          </a:scene3d>
        </p:grpSpPr>
        <p:pic>
          <p:nvPicPr>
            <p:cNvPr id="27" name="Picture 5"/>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905256" y="914400"/>
              <a:ext cx="7333488" cy="5710190"/>
            </a:xfrm>
            <a:prstGeom prst="rect">
              <a:avLst/>
            </a:prstGeom>
            <a:ln>
              <a:noFill/>
            </a:ln>
            <a:effectLst/>
            <a:extLst/>
          </p:spPr>
        </p:pic>
        <p:sp>
          <p:nvSpPr>
            <p:cNvPr id="28" name="Rectangle 27"/>
            <p:cNvSpPr/>
            <p:nvPr/>
          </p:nvSpPr>
          <p:spPr bwMode="auto">
            <a:xfrm>
              <a:off x="1143000" y="2436218"/>
              <a:ext cx="6858000" cy="3964582"/>
            </a:xfrm>
            <a:prstGeom prst="rect">
              <a:avLst/>
            </a:prstGeom>
            <a:solidFill>
              <a:schemeClr val="tx1"/>
            </a:solidFill>
            <a:ln>
              <a:noFill/>
              <a:headEnd type="none" w="med" len="med"/>
              <a:tailEnd type="none" w="med" len="med"/>
            </a:ln>
            <a:effectLst/>
            <a:sp3d/>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gradFill>
                  <a:gsLst>
                    <a:gs pos="0">
                      <a:srgbClr val="FFFFFF"/>
                    </a:gs>
                    <a:gs pos="100000">
                      <a:srgbClr val="FFFFFF"/>
                    </a:gs>
                  </a:gsLst>
                  <a:lin ang="5400000" scaled="0"/>
                </a:gradFill>
              </a:endParaRPr>
            </a:p>
          </p:txBody>
        </p:sp>
        <p:pic>
          <p:nvPicPr>
            <p:cNvPr id="29" name="Picture 3"/>
            <p:cNvPicPr>
              <a:picLocks noChangeAspect="1" noChangeArrowheads="1"/>
            </p:cNvPicPr>
            <p:nvPr/>
          </p:nvPicPr>
          <p:blipFill>
            <a:blip r:embed="rId4"/>
            <a:srcRect/>
            <a:stretch>
              <a:fillRect/>
            </a:stretch>
          </p:blipFill>
          <p:spPr bwMode="auto">
            <a:xfrm>
              <a:off x="1183560" y="2592830"/>
              <a:ext cx="6741240" cy="3579370"/>
            </a:xfrm>
            <a:prstGeom prst="rect">
              <a:avLst/>
            </a:prstGeom>
            <a:noFill/>
            <a:ln w="9525">
              <a:noFill/>
              <a:miter lim="800000"/>
              <a:headEnd/>
              <a:tailEnd/>
            </a:ln>
          </p:spPr>
        </p:pic>
      </p:grpSp>
      <p:grpSp>
        <p:nvGrpSpPr>
          <p:cNvPr id="30" name="Group 29"/>
          <p:cNvGrpSpPr/>
          <p:nvPr/>
        </p:nvGrpSpPr>
        <p:grpSpPr>
          <a:xfrm>
            <a:off x="228600" y="5257800"/>
            <a:ext cx="685800" cy="381000"/>
            <a:chOff x="905256" y="914400"/>
            <a:chExt cx="7333488" cy="5710190"/>
          </a:xfrm>
          <a:scene3d>
            <a:camera prst="orthographicFront">
              <a:rot lat="600000" lon="19200000" rev="21540000"/>
            </a:camera>
            <a:lightRig rig="threePt" dir="t"/>
          </a:scene3d>
        </p:grpSpPr>
        <p:pic>
          <p:nvPicPr>
            <p:cNvPr id="31" name="Picture 5"/>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905256" y="914400"/>
              <a:ext cx="7333488" cy="5710190"/>
            </a:xfrm>
            <a:prstGeom prst="rect">
              <a:avLst/>
            </a:prstGeom>
            <a:ln>
              <a:noFill/>
            </a:ln>
            <a:effectLst/>
            <a:extLst/>
          </p:spPr>
        </p:pic>
        <p:sp>
          <p:nvSpPr>
            <p:cNvPr id="36" name="Rectangle 35"/>
            <p:cNvSpPr/>
            <p:nvPr/>
          </p:nvSpPr>
          <p:spPr bwMode="auto">
            <a:xfrm>
              <a:off x="1143000" y="2436218"/>
              <a:ext cx="6858000" cy="3964582"/>
            </a:xfrm>
            <a:prstGeom prst="rect">
              <a:avLst/>
            </a:prstGeom>
            <a:solidFill>
              <a:schemeClr val="tx1"/>
            </a:solidFill>
            <a:ln>
              <a:noFill/>
              <a:headEnd type="none" w="med" len="med"/>
              <a:tailEnd type="none" w="med" len="med"/>
            </a:ln>
            <a:effectLst/>
            <a:sp3d/>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gradFill>
                  <a:gsLst>
                    <a:gs pos="0">
                      <a:srgbClr val="FFFFFF"/>
                    </a:gs>
                    <a:gs pos="100000">
                      <a:srgbClr val="FFFFFF"/>
                    </a:gs>
                  </a:gsLst>
                  <a:lin ang="5400000" scaled="0"/>
                </a:gradFill>
              </a:endParaRPr>
            </a:p>
          </p:txBody>
        </p:sp>
        <p:pic>
          <p:nvPicPr>
            <p:cNvPr id="37" name="Picture 3"/>
            <p:cNvPicPr>
              <a:picLocks noChangeAspect="1" noChangeArrowheads="1"/>
            </p:cNvPicPr>
            <p:nvPr/>
          </p:nvPicPr>
          <p:blipFill>
            <a:blip r:embed="rId4"/>
            <a:srcRect/>
            <a:stretch>
              <a:fillRect/>
            </a:stretch>
          </p:blipFill>
          <p:spPr bwMode="auto">
            <a:xfrm>
              <a:off x="1183560" y="2592830"/>
              <a:ext cx="6741240" cy="3579370"/>
            </a:xfrm>
            <a:prstGeom prst="rect">
              <a:avLst/>
            </a:prstGeom>
            <a:noFill/>
            <a:ln w="9525">
              <a:noFill/>
              <a:miter lim="800000"/>
              <a:headEnd/>
              <a:tailEnd/>
            </a:ln>
          </p:spPr>
        </p:pic>
      </p:grpSp>
      <p:sp>
        <p:nvSpPr>
          <p:cNvPr id="38" name="TextBox 37"/>
          <p:cNvSpPr txBox="1"/>
          <p:nvPr/>
        </p:nvSpPr>
        <p:spPr>
          <a:xfrm>
            <a:off x="6324600" y="2743200"/>
            <a:ext cx="1828800" cy="553998"/>
          </a:xfrm>
          <a:prstGeom prst="rect">
            <a:avLst/>
          </a:prstGeom>
          <a:noFill/>
        </p:spPr>
        <p:txBody>
          <a:bodyPr wrap="square" lIns="0" tIns="0" rIns="0" bIns="0" rtlCol="0">
            <a:spAutoFit/>
          </a:bodyPr>
          <a:lstStyle/>
          <a:p>
            <a:r>
              <a:rPr lang="en-US" sz="1200" dirty="0" smtClean="0">
                <a:solidFill>
                  <a:schemeClr val="bg1"/>
                </a:solidFill>
              </a:rPr>
              <a:t> Central location</a:t>
            </a:r>
          </a:p>
          <a:p>
            <a:r>
              <a:rPr lang="en-US" sz="1200" dirty="0" smtClean="0">
                <a:solidFill>
                  <a:schemeClr val="bg1"/>
                </a:solidFill>
              </a:rPr>
              <a:t> Never leave the browser </a:t>
            </a:r>
          </a:p>
          <a:p>
            <a:r>
              <a:rPr lang="en-US" sz="1200" dirty="0" smtClean="0">
                <a:solidFill>
                  <a:schemeClr val="bg1"/>
                </a:solidFill>
              </a:rPr>
              <a:t> No more dialogs!</a:t>
            </a:r>
          </a:p>
        </p:txBody>
      </p:sp>
      <p:sp>
        <p:nvSpPr>
          <p:cNvPr id="39" name="LeftBrace"/>
          <p:cNvSpPr/>
          <p:nvPr/>
        </p:nvSpPr>
        <p:spPr bwMode="auto">
          <a:xfrm rot="13138491">
            <a:off x="6241006" y="2662260"/>
            <a:ext cx="71277" cy="244009"/>
          </a:xfrm>
          <a:prstGeom prst="halfFrame">
            <a:avLst/>
          </a:prstGeom>
          <a:solidFill>
            <a:srgbClr val="92D050"/>
          </a:solidFill>
          <a:ln>
            <a:solidFill>
              <a:schemeClr val="accent6"/>
            </a:solidFill>
            <a:headEnd type="none" w="med" len="med"/>
            <a:tailEnd type="none" w="med" len="med"/>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gradFill>
                <a:gsLst>
                  <a:gs pos="0">
                    <a:srgbClr val="FFFFFF"/>
                  </a:gs>
                  <a:gs pos="100000">
                    <a:srgbClr val="FFFFFF"/>
                  </a:gs>
                </a:gsLst>
                <a:lin ang="5400000" scaled="0"/>
              </a:gradFill>
            </a:endParaRPr>
          </a:p>
        </p:txBody>
      </p:sp>
      <p:sp>
        <p:nvSpPr>
          <p:cNvPr id="41" name="LeftBrace"/>
          <p:cNvSpPr/>
          <p:nvPr/>
        </p:nvSpPr>
        <p:spPr bwMode="auto">
          <a:xfrm rot="13138491">
            <a:off x="6241006" y="2814661"/>
            <a:ext cx="71277" cy="244009"/>
          </a:xfrm>
          <a:prstGeom prst="halfFrame">
            <a:avLst/>
          </a:prstGeom>
          <a:solidFill>
            <a:srgbClr val="92D050"/>
          </a:solidFill>
          <a:ln>
            <a:solidFill>
              <a:schemeClr val="accent6"/>
            </a:solidFill>
            <a:headEnd type="none" w="med" len="med"/>
            <a:tailEnd type="none" w="med" len="med"/>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gradFill>
                <a:gsLst>
                  <a:gs pos="0">
                    <a:srgbClr val="FFFFFF"/>
                  </a:gs>
                  <a:gs pos="100000">
                    <a:srgbClr val="FFFFFF"/>
                  </a:gs>
                </a:gsLst>
                <a:lin ang="5400000" scaled="0"/>
              </a:gradFill>
            </a:endParaRPr>
          </a:p>
        </p:txBody>
      </p:sp>
      <p:sp>
        <p:nvSpPr>
          <p:cNvPr id="42" name="LeftBrace"/>
          <p:cNvSpPr/>
          <p:nvPr/>
        </p:nvSpPr>
        <p:spPr bwMode="auto">
          <a:xfrm rot="13138491">
            <a:off x="6241007" y="3037330"/>
            <a:ext cx="71277" cy="244009"/>
          </a:xfrm>
          <a:prstGeom prst="halfFrame">
            <a:avLst/>
          </a:prstGeom>
          <a:solidFill>
            <a:srgbClr val="92D050"/>
          </a:solidFill>
          <a:ln>
            <a:solidFill>
              <a:schemeClr val="accent6"/>
            </a:solidFill>
            <a:headEnd type="none" w="med" len="med"/>
            <a:tailEnd type="none" w="med" len="med"/>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gradFill>
                <a:gsLst>
                  <a:gs pos="0">
                    <a:srgbClr val="FFFFFF"/>
                  </a:gs>
                  <a:gs pos="100000">
                    <a:srgbClr val="FFFFFF"/>
                  </a:gs>
                </a:gsLst>
                <a:lin ang="5400000" scaled="0"/>
              </a:gradFill>
            </a:endParaRPr>
          </a:p>
        </p:txBody>
      </p:sp>
    </p:spTree>
    <p:extLst>
      <p:ext uri="{BB962C8B-B14F-4D97-AF65-F5344CB8AC3E}">
        <p14:creationId xmlns="" xmlns:p14="http://schemas.microsoft.com/office/powerpoint/2007/7/12/main" val="7082632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8">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9"/>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8">
                                            <p:txEl>
                                              <p:pRg st="1" end="1"/>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4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8">
                                            <p:txEl>
                                              <p:pRg st="2" end="2"/>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4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41" grpId="0" animBg="1"/>
      <p:bldP spid="42"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00"/>
            <a:ext cx="8382000" cy="1163395"/>
          </a:xfrm>
        </p:spPr>
        <p:txBody>
          <a:bodyPr/>
          <a:lstStyle/>
          <a:p>
            <a:r>
              <a:rPr lang="en-US" cap="all" dirty="0" smtClean="0"/>
              <a:t>Request #2</a:t>
            </a:r>
            <a:r>
              <a:rPr lang="en-US" cap="all" dirty="0"/>
              <a:t/>
            </a:r>
            <a:br>
              <a:rPr lang="en-US" cap="all" dirty="0"/>
            </a:br>
            <a:r>
              <a:rPr lang="en-US" sz="3600" dirty="0" smtClean="0">
                <a:gradFill>
                  <a:gsLst>
                    <a:gs pos="50000">
                      <a:schemeClr val="accent2"/>
                    </a:gs>
                    <a:gs pos="100000">
                      <a:schemeClr val="accent2"/>
                    </a:gs>
                  </a:gsLst>
                  <a:lin ang="5400000" scaled="0"/>
                </a:gradFill>
              </a:rPr>
              <a:t>”I want diagrams that are always up to date”</a:t>
            </a:r>
            <a:endParaRPr lang="en-US" dirty="0"/>
          </a:p>
        </p:txBody>
      </p:sp>
      <p:pic>
        <p:nvPicPr>
          <p:cNvPr id="9" name="Picture 4"/>
          <p:cNvPicPr>
            <a:picLocks noChangeAspect="1" noChangeArrowheads="1"/>
          </p:cNvPicPr>
          <p:nvPr/>
        </p:nvPicPr>
        <p:blipFill>
          <a:blip r:embed="rId3"/>
          <a:srcRect/>
          <a:stretch>
            <a:fillRect/>
          </a:stretch>
        </p:blipFill>
        <p:spPr bwMode="auto">
          <a:xfrm>
            <a:off x="717804" y="1372344"/>
            <a:ext cx="7708392" cy="5333256"/>
          </a:xfrm>
          <a:prstGeom prst="rect">
            <a:avLst/>
          </a:prstGeom>
          <a:noFill/>
          <a:ln w="9525">
            <a:noFill/>
            <a:miter lim="800000"/>
            <a:headEnd/>
            <a:tailEnd/>
          </a:ln>
        </p:spPr>
      </p:pic>
      <p:sp>
        <p:nvSpPr>
          <p:cNvPr id="10" name="Rectangle 9"/>
          <p:cNvSpPr/>
          <p:nvPr/>
        </p:nvSpPr>
        <p:spPr bwMode="auto">
          <a:xfrm>
            <a:off x="857250" y="2642428"/>
            <a:ext cx="7219950" cy="3759116"/>
          </a:xfrm>
          <a:prstGeom prst="rect">
            <a:avLst/>
          </a:prstGeom>
          <a:solidFill>
            <a:schemeClr val="tx1"/>
          </a:solidFill>
          <a:ln>
            <a:noFill/>
            <a:headEnd type="none" w="med" len="med"/>
            <a:tailEnd type="none" w="med" len="med"/>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gradFill>
                <a:gsLst>
                  <a:gs pos="0">
                    <a:srgbClr val="FFFFFF"/>
                  </a:gs>
                  <a:gs pos="100000">
                    <a:srgbClr val="FFFFFF"/>
                  </a:gs>
                </a:gsLst>
                <a:lin ang="5400000" scaled="0"/>
              </a:gradFill>
            </a:endParaRPr>
          </a:p>
        </p:txBody>
      </p:sp>
      <p:pic>
        <p:nvPicPr>
          <p:cNvPr id="11" name="Picture 2"/>
          <p:cNvPicPr>
            <a:picLocks noChangeArrowheads="1"/>
          </p:cNvPicPr>
          <p:nvPr/>
        </p:nvPicPr>
        <p:blipFill>
          <a:blip r:embed="rId4"/>
          <a:srcRect/>
          <a:stretch>
            <a:fillRect/>
          </a:stretch>
        </p:blipFill>
        <p:spPr bwMode="auto">
          <a:xfrm>
            <a:off x="1963674" y="2682984"/>
            <a:ext cx="5046726" cy="3717816"/>
          </a:xfrm>
          <a:prstGeom prst="rect">
            <a:avLst/>
          </a:prstGeom>
          <a:noFill/>
          <a:ln w="9525">
            <a:noFill/>
            <a:miter lim="800000"/>
            <a:headEnd/>
            <a:tailEnd/>
          </a:ln>
        </p:spPr>
      </p:pic>
      <p:pic>
        <p:nvPicPr>
          <p:cNvPr id="161795" name="Picture 3"/>
          <p:cNvPicPr>
            <a:picLocks noChangeArrowheads="1"/>
          </p:cNvPicPr>
          <p:nvPr/>
        </p:nvPicPr>
        <p:blipFill>
          <a:blip r:embed="rId5"/>
          <a:srcRect/>
          <a:stretch>
            <a:fillRect/>
          </a:stretch>
        </p:blipFill>
        <p:spPr bwMode="auto">
          <a:xfrm>
            <a:off x="1963674" y="2682984"/>
            <a:ext cx="5046726" cy="3717816"/>
          </a:xfrm>
          <a:prstGeom prst="rect">
            <a:avLst/>
          </a:prstGeom>
          <a:noFill/>
          <a:ln w="9525">
            <a:noFill/>
            <a:miter lim="800000"/>
            <a:headEnd/>
            <a:tailEnd/>
          </a:ln>
        </p:spPr>
      </p:pic>
      <p:sp>
        <p:nvSpPr>
          <p:cNvPr id="14" name="TextBox 13"/>
          <p:cNvSpPr txBox="1"/>
          <p:nvPr/>
        </p:nvSpPr>
        <p:spPr>
          <a:xfrm>
            <a:off x="3962400" y="2743200"/>
            <a:ext cx="1907868" cy="369332"/>
          </a:xfrm>
          <a:prstGeom prst="rect">
            <a:avLst/>
          </a:prstGeom>
          <a:noFill/>
        </p:spPr>
        <p:txBody>
          <a:bodyPr wrap="square" lIns="0" tIns="0" rIns="0" bIns="0" rtlCol="0">
            <a:spAutoFit/>
          </a:bodyPr>
          <a:lstStyle/>
          <a:p>
            <a:r>
              <a:rPr lang="en-US" sz="2400" dirty="0" smtClean="0">
                <a:solidFill>
                  <a:srgbClr val="92D050"/>
                </a:solidFill>
                <a:latin typeface="Calibri" pitchFamily="34" charset="0"/>
              </a:rPr>
              <a:t>(1 hour later)</a:t>
            </a:r>
          </a:p>
        </p:txBody>
      </p:sp>
      <p:sp>
        <p:nvSpPr>
          <p:cNvPr id="8" name="TextBox 7"/>
          <p:cNvSpPr txBox="1"/>
          <p:nvPr/>
        </p:nvSpPr>
        <p:spPr>
          <a:xfrm>
            <a:off x="6172200" y="3059668"/>
            <a:ext cx="2057400" cy="553998"/>
          </a:xfrm>
          <a:prstGeom prst="rect">
            <a:avLst/>
          </a:prstGeom>
          <a:noFill/>
        </p:spPr>
        <p:txBody>
          <a:bodyPr wrap="square" lIns="0" tIns="0" rIns="0" bIns="0" rtlCol="0">
            <a:spAutoFit/>
          </a:bodyPr>
          <a:lstStyle/>
          <a:p>
            <a:r>
              <a:rPr lang="en-US" sz="1200" dirty="0" smtClean="0">
                <a:solidFill>
                  <a:schemeClr val="bg1"/>
                </a:solidFill>
              </a:rPr>
              <a:t>Not just a snapshot in time</a:t>
            </a:r>
          </a:p>
          <a:p>
            <a:r>
              <a:rPr lang="en-US" sz="1200" dirty="0" smtClean="0">
                <a:solidFill>
                  <a:schemeClr val="bg1"/>
                </a:solidFill>
              </a:rPr>
              <a:t>Diagram only created once</a:t>
            </a:r>
          </a:p>
          <a:p>
            <a:r>
              <a:rPr lang="en-US" sz="1200" dirty="0" smtClean="0">
                <a:solidFill>
                  <a:schemeClr val="bg1"/>
                </a:solidFill>
              </a:rPr>
              <a:t>View existing data in context</a:t>
            </a:r>
          </a:p>
        </p:txBody>
      </p:sp>
      <p:sp>
        <p:nvSpPr>
          <p:cNvPr id="12" name="LeftBrace"/>
          <p:cNvSpPr/>
          <p:nvPr/>
        </p:nvSpPr>
        <p:spPr bwMode="auto">
          <a:xfrm rot="13138491">
            <a:off x="6088606" y="2978728"/>
            <a:ext cx="71277" cy="244009"/>
          </a:xfrm>
          <a:prstGeom prst="halfFrame">
            <a:avLst/>
          </a:prstGeom>
          <a:solidFill>
            <a:srgbClr val="92D050"/>
          </a:solidFill>
          <a:ln>
            <a:solidFill>
              <a:schemeClr val="accent6"/>
            </a:solidFill>
            <a:headEnd type="none" w="med" len="med"/>
            <a:tailEnd type="none" w="med" len="med"/>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gradFill>
                <a:gsLst>
                  <a:gs pos="0">
                    <a:srgbClr val="FFFFFF"/>
                  </a:gs>
                  <a:gs pos="100000">
                    <a:srgbClr val="FFFFFF"/>
                  </a:gs>
                </a:gsLst>
                <a:lin ang="5400000" scaled="0"/>
              </a:gradFill>
            </a:endParaRPr>
          </a:p>
        </p:txBody>
      </p:sp>
      <p:sp>
        <p:nvSpPr>
          <p:cNvPr id="13" name="LeftBrace"/>
          <p:cNvSpPr/>
          <p:nvPr/>
        </p:nvSpPr>
        <p:spPr bwMode="auto">
          <a:xfrm rot="13138491">
            <a:off x="6088606" y="3131129"/>
            <a:ext cx="71277" cy="244009"/>
          </a:xfrm>
          <a:prstGeom prst="halfFrame">
            <a:avLst/>
          </a:prstGeom>
          <a:solidFill>
            <a:srgbClr val="92D050"/>
          </a:solidFill>
          <a:ln>
            <a:solidFill>
              <a:schemeClr val="accent6"/>
            </a:solidFill>
            <a:headEnd type="none" w="med" len="med"/>
            <a:tailEnd type="none" w="med" len="med"/>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gradFill>
                <a:gsLst>
                  <a:gs pos="0">
                    <a:srgbClr val="FFFFFF"/>
                  </a:gs>
                  <a:gs pos="100000">
                    <a:srgbClr val="FFFFFF"/>
                  </a:gs>
                </a:gsLst>
                <a:lin ang="5400000" scaled="0"/>
              </a:gradFill>
            </a:endParaRPr>
          </a:p>
        </p:txBody>
      </p:sp>
      <p:sp>
        <p:nvSpPr>
          <p:cNvPr id="16" name="LeftBrace"/>
          <p:cNvSpPr/>
          <p:nvPr/>
        </p:nvSpPr>
        <p:spPr bwMode="auto">
          <a:xfrm rot="13138491">
            <a:off x="6088605" y="3348061"/>
            <a:ext cx="71277" cy="244009"/>
          </a:xfrm>
          <a:prstGeom prst="halfFrame">
            <a:avLst/>
          </a:prstGeom>
          <a:solidFill>
            <a:srgbClr val="92D050"/>
          </a:solidFill>
          <a:ln>
            <a:solidFill>
              <a:schemeClr val="accent6"/>
            </a:solidFill>
            <a:headEnd type="none" w="med" len="med"/>
            <a:tailEnd type="none" w="med" len="med"/>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gradFill>
                <a:gsLst>
                  <a:gs pos="0">
                    <a:srgbClr val="FFFFFF"/>
                  </a:gs>
                  <a:gs pos="100000">
                    <a:srgbClr val="FFFFFF"/>
                  </a:gs>
                </a:gsLst>
                <a:lin ang="5400000" scaled="0"/>
              </a:gradFill>
            </a:endParaRPr>
          </a:p>
        </p:txBody>
      </p:sp>
    </p:spTree>
    <p:extLst>
      <p:ext uri="{BB962C8B-B14F-4D97-AF65-F5344CB8AC3E}">
        <p14:creationId xmlns="" xmlns:p14="http://schemas.microsoft.com/office/powerpoint/2007/7/12/main" val="40277379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6179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
                                            <p:txEl>
                                              <p:pRg st="1" end="1"/>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3"/>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8">
                                            <p:txEl>
                                              <p:pRg st="2" end="2"/>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2" grpId="0" animBg="1"/>
      <p:bldP spid="13" grpId="0" animBg="1"/>
      <p:bldP spid="16"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00"/>
            <a:ext cx="8382000" cy="1163395"/>
          </a:xfrm>
        </p:spPr>
        <p:txBody>
          <a:bodyPr/>
          <a:lstStyle/>
          <a:p>
            <a:r>
              <a:rPr lang="en-US" cap="all" dirty="0" smtClean="0"/>
              <a:t>Request #3</a:t>
            </a:r>
            <a:r>
              <a:rPr lang="en-US" cap="all" dirty="0"/>
              <a:t/>
            </a:r>
            <a:br>
              <a:rPr lang="en-US" cap="all" dirty="0"/>
            </a:br>
            <a:r>
              <a:rPr lang="en-US" sz="3600" dirty="0" smtClean="0">
                <a:gradFill>
                  <a:gsLst>
                    <a:gs pos="50000">
                      <a:schemeClr val="accent2"/>
                    </a:gs>
                    <a:gs pos="100000">
                      <a:schemeClr val="accent2"/>
                    </a:gs>
                  </a:gsLst>
                  <a:lin ang="5400000" scaled="0"/>
                </a:gradFill>
              </a:rPr>
              <a:t>”I want diagrams on my SharePoint pages!”</a:t>
            </a:r>
            <a:endParaRPr lang="en-US" dirty="0"/>
          </a:p>
        </p:txBody>
      </p:sp>
      <p:pic>
        <p:nvPicPr>
          <p:cNvPr id="14" name="Picture 4"/>
          <p:cNvPicPr>
            <a:picLocks noChangeAspect="1" noChangeArrowheads="1"/>
          </p:cNvPicPr>
          <p:nvPr/>
        </p:nvPicPr>
        <p:blipFill>
          <a:blip r:embed="rId3"/>
          <a:srcRect/>
          <a:stretch>
            <a:fillRect/>
          </a:stretch>
        </p:blipFill>
        <p:spPr bwMode="auto">
          <a:xfrm>
            <a:off x="717804" y="1372344"/>
            <a:ext cx="7708392" cy="5333256"/>
          </a:xfrm>
          <a:prstGeom prst="rect">
            <a:avLst/>
          </a:prstGeom>
          <a:noFill/>
          <a:ln w="9525">
            <a:noFill/>
            <a:miter lim="800000"/>
            <a:headEnd/>
            <a:tailEnd/>
          </a:ln>
        </p:spPr>
      </p:pic>
      <p:sp>
        <p:nvSpPr>
          <p:cNvPr id="19" name="Rectangle 18"/>
          <p:cNvSpPr/>
          <p:nvPr/>
        </p:nvSpPr>
        <p:spPr bwMode="auto">
          <a:xfrm>
            <a:off x="762000" y="6172200"/>
            <a:ext cx="7543800" cy="381000"/>
          </a:xfrm>
          <a:prstGeom prst="rect">
            <a:avLst/>
          </a:prstGeom>
          <a:solidFill>
            <a:schemeClr val="tx1"/>
          </a:solidFill>
          <a:ln>
            <a:headEnd type="none" w="med" len="med"/>
            <a:tailEnd type="none" w="med" len="med"/>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gradFill>
                <a:gsLst>
                  <a:gs pos="0">
                    <a:srgbClr val="FFFFFF"/>
                  </a:gs>
                  <a:gs pos="100000">
                    <a:srgbClr val="FFFFFF"/>
                  </a:gs>
                </a:gsLst>
                <a:lin ang="5400000" scaled="0"/>
              </a:gradFill>
            </a:endParaRPr>
          </a:p>
        </p:txBody>
      </p:sp>
      <p:pic>
        <p:nvPicPr>
          <p:cNvPr id="136203" name="Picture 11"/>
          <p:cNvPicPr>
            <a:picLocks noChangeAspect="1" noChangeArrowheads="1"/>
          </p:cNvPicPr>
          <p:nvPr/>
        </p:nvPicPr>
        <p:blipFill>
          <a:blip r:embed="rId4"/>
          <a:srcRect/>
          <a:stretch>
            <a:fillRect/>
          </a:stretch>
        </p:blipFill>
        <p:spPr bwMode="auto">
          <a:xfrm>
            <a:off x="762000" y="2057400"/>
            <a:ext cx="7543800" cy="4105656"/>
          </a:xfrm>
          <a:prstGeom prst="rect">
            <a:avLst/>
          </a:prstGeom>
          <a:noFill/>
          <a:ln w="9525">
            <a:noFill/>
            <a:miter lim="800000"/>
            <a:headEnd/>
            <a:tailEnd/>
          </a:ln>
        </p:spPr>
      </p:pic>
      <p:pic>
        <p:nvPicPr>
          <p:cNvPr id="11" name="Picture 3"/>
          <p:cNvPicPr>
            <a:picLocks noChangeArrowheads="1"/>
          </p:cNvPicPr>
          <p:nvPr/>
        </p:nvPicPr>
        <p:blipFill>
          <a:blip r:embed="rId5"/>
          <a:srcRect/>
          <a:stretch>
            <a:fillRect/>
          </a:stretch>
        </p:blipFill>
        <p:spPr bwMode="auto">
          <a:xfrm>
            <a:off x="1676400" y="2743200"/>
            <a:ext cx="3124200" cy="2057400"/>
          </a:xfrm>
          <a:prstGeom prst="rect">
            <a:avLst/>
          </a:prstGeom>
          <a:noFill/>
          <a:ln w="9525">
            <a:noFill/>
            <a:miter lim="800000"/>
            <a:headEnd/>
            <a:tailEnd/>
          </a:ln>
        </p:spPr>
      </p:pic>
      <p:sp>
        <p:nvSpPr>
          <p:cNvPr id="12" name="TextBox 11"/>
          <p:cNvSpPr txBox="1"/>
          <p:nvPr/>
        </p:nvSpPr>
        <p:spPr>
          <a:xfrm>
            <a:off x="5638800" y="5638800"/>
            <a:ext cx="2057400" cy="738664"/>
          </a:xfrm>
          <a:prstGeom prst="rect">
            <a:avLst/>
          </a:prstGeom>
          <a:noFill/>
        </p:spPr>
        <p:txBody>
          <a:bodyPr wrap="square" lIns="0" tIns="0" rIns="0" bIns="0" rtlCol="0">
            <a:spAutoFit/>
          </a:bodyPr>
          <a:lstStyle/>
          <a:p>
            <a:r>
              <a:rPr lang="en-US" sz="1200" dirty="0" smtClean="0">
                <a:solidFill>
                  <a:schemeClr val="bg1"/>
                </a:solidFill>
              </a:rPr>
              <a:t>Free-form vector diagrams on your web pages</a:t>
            </a:r>
          </a:p>
          <a:p>
            <a:r>
              <a:rPr lang="en-US" sz="1200" dirty="0" smtClean="0">
                <a:solidFill>
                  <a:schemeClr val="bg1"/>
                </a:solidFill>
              </a:rPr>
              <a:t>Diagrams in context with other relevant data.</a:t>
            </a:r>
          </a:p>
        </p:txBody>
      </p:sp>
      <p:sp>
        <p:nvSpPr>
          <p:cNvPr id="13" name="LeftBrace"/>
          <p:cNvSpPr/>
          <p:nvPr/>
        </p:nvSpPr>
        <p:spPr bwMode="auto">
          <a:xfrm rot="13138491">
            <a:off x="5479007" y="5557860"/>
            <a:ext cx="71277" cy="244009"/>
          </a:xfrm>
          <a:prstGeom prst="halfFrame">
            <a:avLst/>
          </a:prstGeom>
          <a:solidFill>
            <a:srgbClr val="92D050"/>
          </a:solidFill>
          <a:ln>
            <a:solidFill>
              <a:schemeClr val="accent6"/>
            </a:solidFill>
            <a:headEnd type="none" w="med" len="med"/>
            <a:tailEnd type="none" w="med" len="med"/>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gradFill>
                <a:gsLst>
                  <a:gs pos="0">
                    <a:srgbClr val="FFFFFF"/>
                  </a:gs>
                  <a:gs pos="100000">
                    <a:srgbClr val="FFFFFF"/>
                  </a:gs>
                </a:gsLst>
                <a:lin ang="5400000" scaled="0"/>
              </a:gradFill>
            </a:endParaRPr>
          </a:p>
        </p:txBody>
      </p:sp>
      <p:sp>
        <p:nvSpPr>
          <p:cNvPr id="16" name="LeftBrace"/>
          <p:cNvSpPr/>
          <p:nvPr/>
        </p:nvSpPr>
        <p:spPr bwMode="auto">
          <a:xfrm rot="13138491">
            <a:off x="5479006" y="5927193"/>
            <a:ext cx="71277" cy="244009"/>
          </a:xfrm>
          <a:prstGeom prst="halfFrame">
            <a:avLst/>
          </a:prstGeom>
          <a:solidFill>
            <a:srgbClr val="92D050"/>
          </a:solidFill>
          <a:ln>
            <a:solidFill>
              <a:schemeClr val="accent6"/>
            </a:solidFill>
            <a:headEnd type="none" w="med" len="med"/>
            <a:tailEnd type="none" w="med" len="med"/>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gradFill>
                <a:gsLst>
                  <a:gs pos="0">
                    <a:srgbClr val="FFFFFF"/>
                  </a:gs>
                  <a:gs pos="100000">
                    <a:srgbClr val="FFFFFF"/>
                  </a:gs>
                </a:gsLst>
                <a:lin ang="5400000" scaled="0"/>
              </a:gradFill>
            </a:endParaRPr>
          </a:p>
        </p:txBody>
      </p:sp>
      <p:pic>
        <p:nvPicPr>
          <p:cNvPr id="23563" name="Picture 11"/>
          <p:cNvPicPr>
            <a:picLocks noChangeAspect="1" noChangeArrowheads="1"/>
          </p:cNvPicPr>
          <p:nvPr/>
        </p:nvPicPr>
        <p:blipFill>
          <a:blip r:embed="rId6"/>
          <a:srcRect/>
          <a:stretch>
            <a:fillRect/>
          </a:stretch>
        </p:blipFill>
        <p:spPr bwMode="auto">
          <a:xfrm>
            <a:off x="5486400" y="2667000"/>
            <a:ext cx="2476843" cy="2514600"/>
          </a:xfrm>
          <a:prstGeom prst="rect">
            <a:avLst/>
          </a:prstGeom>
          <a:noFill/>
          <a:ln w="9525">
            <a:noFill/>
            <a:miter lim="800000"/>
            <a:headEnd/>
            <a:tailEnd/>
          </a:ln>
        </p:spPr>
      </p:pic>
    </p:spTree>
    <p:extLst>
      <p:ext uri="{BB962C8B-B14F-4D97-AF65-F5344CB8AC3E}">
        <p14:creationId xmlns="" xmlns:p14="http://schemas.microsoft.com/office/powerpoint/2007/7/12/main" val="53579024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2">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2">
                                            <p:txEl>
                                              <p:pRg st="1" end="1"/>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6"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1163395"/>
          </a:xfrm>
        </p:spPr>
        <p:txBody>
          <a:bodyPr/>
          <a:lstStyle/>
          <a:p>
            <a:r>
              <a:rPr lang="en-US" cap="all" dirty="0" smtClean="0"/>
              <a:t>Visio Services Features</a:t>
            </a:r>
            <a:br>
              <a:rPr lang="en-US" cap="all" dirty="0" smtClean="0"/>
            </a:br>
            <a:r>
              <a:rPr lang="en-US" sz="3600" dirty="0" smtClean="0">
                <a:gradFill>
                  <a:gsLst>
                    <a:gs pos="50000">
                      <a:schemeClr val="accent2"/>
                    </a:gs>
                    <a:gs pos="100000">
                      <a:schemeClr val="accent2"/>
                    </a:gs>
                  </a:gsLst>
                  <a:lin ang="5400000" scaled="0"/>
                </a:gradFill>
              </a:rPr>
              <a:t>In detail…</a:t>
            </a:r>
            <a:endParaRPr lang="en-US" sz="3600" dirty="0">
              <a:gradFill>
                <a:gsLst>
                  <a:gs pos="50000">
                    <a:schemeClr val="accent2"/>
                  </a:gs>
                  <a:gs pos="100000">
                    <a:schemeClr val="accent2"/>
                  </a:gs>
                </a:gsLst>
                <a:lin ang="5400000" scaled="0"/>
              </a:gradFill>
            </a:endParaRPr>
          </a:p>
        </p:txBody>
      </p:sp>
      <p:sp>
        <p:nvSpPr>
          <p:cNvPr id="3" name="Text Placeholder 2"/>
          <p:cNvSpPr>
            <a:spLocks noGrp="1"/>
          </p:cNvSpPr>
          <p:nvPr>
            <p:ph type="body" sz="quarter" idx="4294967295"/>
          </p:nvPr>
        </p:nvSpPr>
        <p:spPr>
          <a:xfrm>
            <a:off x="381000" y="1600200"/>
            <a:ext cx="8229600" cy="5318379"/>
          </a:xfrm>
        </p:spPr>
        <p:txBody>
          <a:bodyPr/>
          <a:lstStyle/>
          <a:p>
            <a:r>
              <a:rPr lang="en-US" dirty="0" smtClean="0"/>
              <a:t>Rendering</a:t>
            </a:r>
          </a:p>
          <a:p>
            <a:pPr lvl="1"/>
            <a:r>
              <a:rPr lang="en-US" dirty="0" smtClean="0"/>
              <a:t>Browser-agnostic</a:t>
            </a:r>
          </a:p>
          <a:p>
            <a:pPr lvl="1"/>
            <a:r>
              <a:rPr lang="en-US" dirty="0" smtClean="0"/>
              <a:t>Full Fidelity rendering using </a:t>
            </a:r>
          </a:p>
          <a:p>
            <a:pPr lvl="1"/>
            <a:r>
              <a:rPr lang="en-US" dirty="0" smtClean="0"/>
              <a:t>Down-level experience in PNG</a:t>
            </a:r>
          </a:p>
          <a:p>
            <a:endParaRPr lang="en-US" dirty="0" smtClean="0"/>
          </a:p>
          <a:p>
            <a:r>
              <a:rPr lang="en-US" dirty="0" smtClean="0"/>
              <a:t>Visual Refresh of Data Diagrams</a:t>
            </a:r>
          </a:p>
          <a:p>
            <a:pPr lvl="1"/>
            <a:r>
              <a:rPr lang="en-US" dirty="0" smtClean="0"/>
              <a:t>Refresh diagrams connected to:</a:t>
            </a:r>
          </a:p>
          <a:p>
            <a:pPr lvl="1"/>
            <a:endParaRPr lang="en-US" dirty="0" smtClean="0"/>
          </a:p>
          <a:p>
            <a:pPr lvl="1"/>
            <a:endParaRPr lang="en-US" dirty="0" smtClean="0"/>
          </a:p>
          <a:p>
            <a:pPr lvl="1"/>
            <a:r>
              <a:rPr lang="en-US" dirty="0" smtClean="0"/>
              <a:t>Supports Kerberos, SSO &amp; Unattended Auth.</a:t>
            </a:r>
          </a:p>
          <a:p>
            <a:pPr lvl="1"/>
            <a:r>
              <a:rPr lang="en-US" dirty="0" smtClean="0"/>
              <a:t>Automatic refresh</a:t>
            </a:r>
          </a:p>
        </p:txBody>
      </p:sp>
      <p:sp>
        <p:nvSpPr>
          <p:cNvPr id="10" name="Flowchart: Magnetic Disk 9"/>
          <p:cNvSpPr/>
          <p:nvPr/>
        </p:nvSpPr>
        <p:spPr bwMode="auto">
          <a:xfrm>
            <a:off x="7315200" y="5029200"/>
            <a:ext cx="990600" cy="838200"/>
          </a:xfrm>
          <a:prstGeom prst="flowChartMagneticDisk">
            <a:avLst/>
          </a:prstGeom>
          <a:ln>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dirty="0" smtClean="0">
                <a:gradFill>
                  <a:gsLst>
                    <a:gs pos="0">
                      <a:srgbClr val="FFFFFF"/>
                    </a:gs>
                    <a:gs pos="100000">
                      <a:srgbClr val="FFFFFF"/>
                    </a:gs>
                  </a:gsLst>
                  <a:lin ang="5400000" scaled="0"/>
                </a:gradFill>
              </a:rPr>
              <a:t>Custom</a:t>
            </a:r>
          </a:p>
        </p:txBody>
      </p:sp>
      <p:sp>
        <p:nvSpPr>
          <p:cNvPr id="11" name="Flowchart: Magnetic Disk 10"/>
          <p:cNvSpPr/>
          <p:nvPr/>
        </p:nvSpPr>
        <p:spPr bwMode="auto">
          <a:xfrm>
            <a:off x="4983480" y="5029200"/>
            <a:ext cx="990600" cy="838200"/>
          </a:xfrm>
          <a:prstGeom prst="flowChartMagneticDisk">
            <a:avLst/>
          </a:prstGeom>
          <a:ln>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dirty="0" smtClean="0">
                <a:gradFill>
                  <a:gsLst>
                    <a:gs pos="0">
                      <a:srgbClr val="FFFFFF"/>
                    </a:gs>
                    <a:gs pos="100000">
                      <a:srgbClr val="FFFFFF"/>
                    </a:gs>
                  </a:gsLst>
                  <a:lin ang="5400000" scaled="0"/>
                </a:gradFill>
              </a:rPr>
              <a:t>OLEDB</a:t>
            </a:r>
          </a:p>
        </p:txBody>
      </p:sp>
      <p:sp>
        <p:nvSpPr>
          <p:cNvPr id="12" name="Flowchart: Magnetic Disk 11"/>
          <p:cNvSpPr/>
          <p:nvPr/>
        </p:nvSpPr>
        <p:spPr bwMode="auto">
          <a:xfrm>
            <a:off x="6111240" y="5029200"/>
            <a:ext cx="1066800" cy="838200"/>
          </a:xfrm>
          <a:prstGeom prst="flowChartMagneticDisk">
            <a:avLst/>
          </a:prstGeom>
          <a:ln>
            <a:headEnd type="none" w="med" len="med"/>
            <a:tailEnd type="none" w="med" len="med"/>
          </a:ln>
        </p:spPr>
        <p:style>
          <a:lnRef idx="2">
            <a:schemeClr val="accent6">
              <a:shade val="50000"/>
            </a:schemeClr>
          </a:lnRef>
          <a:fillRef idx="1">
            <a:schemeClr val="accent6"/>
          </a:fillRef>
          <a:effectRef idx="0">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dirty="0" smtClean="0">
                <a:gradFill>
                  <a:gsLst>
                    <a:gs pos="0">
                      <a:srgbClr val="FFFFFF"/>
                    </a:gs>
                    <a:gs pos="100000">
                      <a:srgbClr val="FFFFFF"/>
                    </a:gs>
                  </a:gsLst>
                  <a:lin ang="5400000" scaled="0"/>
                </a:gradFill>
              </a:rPr>
              <a:t>ODBC</a:t>
            </a:r>
          </a:p>
        </p:txBody>
      </p:sp>
      <p:sp>
        <p:nvSpPr>
          <p:cNvPr id="13" name="Flowchart: Magnetic Disk 12"/>
          <p:cNvSpPr/>
          <p:nvPr/>
        </p:nvSpPr>
        <p:spPr bwMode="auto">
          <a:xfrm>
            <a:off x="3855720" y="5029200"/>
            <a:ext cx="990600" cy="838200"/>
          </a:xfrm>
          <a:prstGeom prst="flowChartMagneticDisk">
            <a:avLst/>
          </a:prstGeom>
          <a:ln>
            <a:headEnd type="none" w="med" len="med"/>
            <a:tailEnd type="none" w="med" len="med"/>
          </a:ln>
        </p:spPr>
        <p:style>
          <a:lnRef idx="2">
            <a:schemeClr val="accent4">
              <a:shade val="50000"/>
            </a:schemeClr>
          </a:lnRef>
          <a:fillRef idx="1">
            <a:schemeClr val="accent4"/>
          </a:fillRef>
          <a:effectRef idx="0">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dirty="0" smtClean="0">
                <a:gradFill>
                  <a:gsLst>
                    <a:gs pos="0">
                      <a:srgbClr val="FFFFFF"/>
                    </a:gs>
                    <a:gs pos="100000">
                      <a:srgbClr val="FFFFFF"/>
                    </a:gs>
                  </a:gsLst>
                  <a:lin ang="5400000" scaled="0"/>
                </a:gradFill>
              </a:rPr>
              <a:t>SP Lists</a:t>
            </a:r>
          </a:p>
        </p:txBody>
      </p:sp>
      <p:sp>
        <p:nvSpPr>
          <p:cNvPr id="14" name="Flowchart: Magnetic Disk 13"/>
          <p:cNvSpPr/>
          <p:nvPr/>
        </p:nvSpPr>
        <p:spPr bwMode="auto">
          <a:xfrm>
            <a:off x="1600200" y="5029200"/>
            <a:ext cx="990600" cy="838200"/>
          </a:xfrm>
          <a:prstGeom prst="flowChartMagneticDisk">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dirty="0" smtClean="0">
                <a:gradFill>
                  <a:gsLst>
                    <a:gs pos="0">
                      <a:srgbClr val="FFFFFF"/>
                    </a:gs>
                    <a:gs pos="100000">
                      <a:srgbClr val="FFFFFF"/>
                    </a:gs>
                  </a:gsLst>
                  <a:lin ang="5400000" scaled="0"/>
                </a:gradFill>
              </a:rPr>
              <a:t>SQL</a:t>
            </a:r>
          </a:p>
        </p:txBody>
      </p:sp>
      <p:sp>
        <p:nvSpPr>
          <p:cNvPr id="15" name="Flowchart: Magnetic Disk 14"/>
          <p:cNvSpPr/>
          <p:nvPr/>
        </p:nvSpPr>
        <p:spPr bwMode="auto">
          <a:xfrm>
            <a:off x="2727960" y="5029200"/>
            <a:ext cx="990600" cy="838200"/>
          </a:xfrm>
          <a:prstGeom prst="flowChartMagneticDisk">
            <a:avLst/>
          </a:prstGeom>
          <a:ln>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dirty="0" smtClean="0">
                <a:gradFill>
                  <a:gsLst>
                    <a:gs pos="0">
                      <a:srgbClr val="FFFFFF"/>
                    </a:gs>
                    <a:gs pos="100000">
                      <a:srgbClr val="FFFFFF"/>
                    </a:gs>
                  </a:gsLst>
                  <a:lin ang="5400000" scaled="0"/>
                </a:gradFill>
              </a:rPr>
              <a:t>Excel</a:t>
            </a:r>
          </a:p>
        </p:txBody>
      </p:sp>
      <p:pic>
        <p:nvPicPr>
          <p:cNvPr id="16" name="Picture 3" descr="C:\Users\peteral\Documents\ms slide material\DVD_ART36\Logos\Silverlight\Silverlight h c reverse.png"/>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5638800" y="2514600"/>
            <a:ext cx="1641231" cy="533400"/>
          </a:xfrm>
          <a:prstGeom prst="rect">
            <a:avLst/>
          </a:prstGeom>
          <a:noFill/>
          <a:extLst/>
        </p:spPr>
      </p:pic>
      <p:pic>
        <p:nvPicPr>
          <p:cNvPr id="17" name="Picture 19" descr="C:\Users\peteral\Documents\ms slide material\DVD_ART36\Office 2010 &amp; browser icons\firefox mozilla-logo.png"/>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4524202" y="2116182"/>
            <a:ext cx="428798" cy="428798"/>
          </a:xfrm>
          <a:prstGeom prst="rect">
            <a:avLst/>
          </a:prstGeom>
          <a:noFill/>
          <a:extLst/>
        </p:spPr>
      </p:pic>
      <p:pic>
        <p:nvPicPr>
          <p:cNvPr id="18" name="Picture 20" descr="C:\Users\peteral\Documents\ms slide material\DVD_ART36\Office 2010 &amp; browser icons\safari-logo-1.png"/>
          <p:cNvPicPr>
            <a:picLocks noChangeAspect="1" noChangeArrowheads="1"/>
          </p:cNvPicPr>
          <p:nvPr/>
        </p:nvPicPr>
        <p:blipFill>
          <a:blip r:embed="rId5">
            <a:extLst>
              <a:ext uri="{28A0092B-C50C-407E-A947-70E740481C1C}">
                <a14:useLocalDpi xmlns:a14="http://schemas.microsoft.com/office/drawing/2010/main" xmlns="" val="0"/>
              </a:ext>
            </a:extLst>
          </a:blip>
          <a:srcRect/>
          <a:stretch>
            <a:fillRect/>
          </a:stretch>
        </p:blipFill>
        <p:spPr bwMode="auto">
          <a:xfrm>
            <a:off x="4938522" y="2074413"/>
            <a:ext cx="471678" cy="459690"/>
          </a:xfrm>
          <a:prstGeom prst="rect">
            <a:avLst/>
          </a:prstGeom>
          <a:noFill/>
          <a:extLst/>
        </p:spPr>
      </p:pic>
      <p:pic>
        <p:nvPicPr>
          <p:cNvPr id="19" name="Picture 3" descr="C:\Users\peteral\Documents\ms slide material\DVD_ART36\Artwork_Imagery\Icons - Illustrations\_ WINDOWS VISTA ICONS\IE Internet Explorer.png"/>
          <p:cNvPicPr>
            <a:picLocks noChangeAspect="1" noChangeArrowheads="1"/>
          </p:cNvPicPr>
          <p:nvPr/>
        </p:nvPicPr>
        <p:blipFill>
          <a:blip r:embed="rId6">
            <a:extLst>
              <a:ext uri="{28A0092B-C50C-407E-A947-70E740481C1C}">
                <a14:useLocalDpi xmlns:a14="http://schemas.microsoft.com/office/drawing/2010/main" xmlns="" val="0"/>
              </a:ext>
            </a:extLst>
          </a:blip>
          <a:srcRect/>
          <a:stretch>
            <a:fillRect/>
          </a:stretch>
        </p:blipFill>
        <p:spPr bwMode="auto">
          <a:xfrm>
            <a:off x="4109085" y="2095500"/>
            <a:ext cx="428798" cy="428798"/>
          </a:xfrm>
          <a:prstGeom prst="rect">
            <a:avLst/>
          </a:prstGeom>
          <a:noFill/>
          <a:extLst/>
        </p:spPr>
      </p:pic>
      <p:sp>
        <p:nvSpPr>
          <p:cNvPr id="5" name="LeftBrace"/>
          <p:cNvSpPr/>
          <p:nvPr/>
        </p:nvSpPr>
        <p:spPr bwMode="auto">
          <a:xfrm>
            <a:off x="2286000" y="5715000"/>
            <a:ext cx="457200" cy="228600"/>
          </a:xfrm>
          <a:prstGeom prst="round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900" dirty="0" smtClean="0">
                <a:gradFill>
                  <a:gsLst>
                    <a:gs pos="0">
                      <a:srgbClr val="FFFFFF"/>
                    </a:gs>
                    <a:gs pos="100000">
                      <a:srgbClr val="FFFFFF"/>
                    </a:gs>
                  </a:gsLst>
                  <a:lin ang="5400000" scaled="0"/>
                </a:gradFill>
              </a:rPr>
              <a:t>ODC</a:t>
            </a:r>
          </a:p>
        </p:txBody>
      </p:sp>
    </p:spTree>
    <p:extLst>
      <p:ext uri="{BB962C8B-B14F-4D97-AF65-F5344CB8AC3E}">
        <p14:creationId xmlns="" xmlns:p14="http://schemas.microsoft.com/office/powerpoint/2007/7/12/main" val="236466115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7"/>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8"/>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9"/>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3">
                                            <p:txEl>
                                              <p:pRg st="5" end="5"/>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3">
                                            <p:txEl>
                                              <p:pRg st="9" end="9"/>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3">
                                            <p:txEl>
                                              <p:pRg st="10" end="10"/>
                                            </p:txEl>
                                          </p:spTgt>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11"/>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10"/>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13"/>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14"/>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15"/>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P spid="14" grpId="0" animBg="1"/>
      <p:bldP spid="15" grpId="0" animBg="1"/>
      <p:bldP spid="5"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1163395"/>
          </a:xfrm>
        </p:spPr>
        <p:txBody>
          <a:bodyPr/>
          <a:lstStyle/>
          <a:p>
            <a:r>
              <a:rPr lang="en-US" dirty="0" smtClean="0"/>
              <a:t>Agenda</a:t>
            </a:r>
            <a:br>
              <a:rPr lang="en-US" dirty="0" smtClean="0"/>
            </a:br>
            <a:r>
              <a:rPr lang="en-US" sz="3600" dirty="0" smtClean="0">
                <a:solidFill>
                  <a:schemeClr val="tx2"/>
                </a:solidFill>
              </a:rPr>
              <a:t>SharePoint 2010 Business Intelligence</a:t>
            </a:r>
            <a:endParaRPr lang="en-US" dirty="0">
              <a:solidFill>
                <a:schemeClr val="tx2"/>
              </a:solidFill>
            </a:endParaRPr>
          </a:p>
        </p:txBody>
      </p:sp>
      <p:sp>
        <p:nvSpPr>
          <p:cNvPr id="3" name="Text Placeholder 2"/>
          <p:cNvSpPr>
            <a:spLocks noGrp="1"/>
          </p:cNvSpPr>
          <p:nvPr>
            <p:ph idx="1"/>
          </p:nvPr>
        </p:nvSpPr>
        <p:spPr/>
        <p:txBody>
          <a:bodyPr/>
          <a:lstStyle/>
          <a:p>
            <a:r>
              <a:rPr lang="en-US" sz="2800" dirty="0"/>
              <a:t>Challenges </a:t>
            </a:r>
            <a:r>
              <a:rPr lang="en-US" sz="2800" dirty="0" smtClean="0"/>
              <a:t>in BI and Performance Management</a:t>
            </a:r>
            <a:endParaRPr lang="en-US" sz="2800" dirty="0"/>
          </a:p>
          <a:p>
            <a:r>
              <a:rPr lang="en-US" sz="2800" dirty="0" smtClean="0"/>
              <a:t>Overview of the new BI features in SharePoint 2010</a:t>
            </a:r>
          </a:p>
          <a:p>
            <a:pPr lvl="1"/>
            <a:r>
              <a:rPr lang="en-US" sz="2400" dirty="0" smtClean="0"/>
              <a:t>Excel Services</a:t>
            </a:r>
          </a:p>
          <a:p>
            <a:pPr lvl="1"/>
            <a:r>
              <a:rPr lang="en-US" sz="2400" dirty="0" smtClean="0"/>
              <a:t>Excel Services and </a:t>
            </a:r>
            <a:r>
              <a:rPr lang="en-US" sz="2400" dirty="0" err="1" smtClean="0"/>
              <a:t>PowerPivot</a:t>
            </a:r>
            <a:endParaRPr lang="en-US" sz="2400" dirty="0" smtClean="0"/>
          </a:p>
          <a:p>
            <a:pPr lvl="1"/>
            <a:r>
              <a:rPr lang="en-US" sz="2400" dirty="0" err="1" smtClean="0"/>
              <a:t>PerformancePoint</a:t>
            </a:r>
            <a:r>
              <a:rPr lang="en-US" sz="2400" dirty="0" smtClean="0"/>
              <a:t> Services</a:t>
            </a:r>
            <a:endParaRPr lang="en-US" sz="2400" dirty="0"/>
          </a:p>
          <a:p>
            <a:pPr lvl="1"/>
            <a:r>
              <a:rPr lang="en-US" sz="2400" dirty="0" smtClean="0"/>
              <a:t>Reporting Services and Report Builder</a:t>
            </a:r>
          </a:p>
          <a:p>
            <a:pPr lvl="1"/>
            <a:r>
              <a:rPr lang="en-US" sz="2400" dirty="0"/>
              <a:t>Visio </a:t>
            </a:r>
            <a:r>
              <a:rPr lang="en-US" sz="2400" dirty="0" smtClean="0"/>
              <a:t>Services</a:t>
            </a:r>
          </a:p>
          <a:p>
            <a:r>
              <a:rPr lang="en-US" sz="2800" dirty="0"/>
              <a:t>Solutions</a:t>
            </a:r>
          </a:p>
          <a:p>
            <a:pPr lvl="1"/>
            <a:r>
              <a:rPr lang="en-US" sz="2400" dirty="0"/>
              <a:t>Business Intelligence</a:t>
            </a:r>
          </a:p>
          <a:p>
            <a:pPr lvl="1"/>
            <a:r>
              <a:rPr lang="en-US" sz="2400" dirty="0"/>
              <a:t>Performance Management </a:t>
            </a:r>
            <a:endParaRPr lang="en-US" sz="2400" dirty="0" smtClean="0"/>
          </a:p>
          <a:p>
            <a:r>
              <a:rPr lang="en-US" sz="2800" dirty="0"/>
              <a:t>Feature comparison to competitive products</a:t>
            </a:r>
          </a:p>
        </p:txBody>
      </p:sp>
    </p:spTree>
    <p:extLst>
      <p:ext uri="{BB962C8B-B14F-4D97-AF65-F5344CB8AC3E}">
        <p14:creationId xmlns="" xmlns:p14="http://schemas.microsoft.com/office/powerpoint/2007/7/12/main" val="3575217495"/>
      </p:ext>
    </p:extLst>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1163395"/>
          </a:xfrm>
        </p:spPr>
        <p:txBody>
          <a:bodyPr/>
          <a:lstStyle/>
          <a:p>
            <a:r>
              <a:rPr lang="en-US" cap="all" dirty="0" smtClean="0"/>
              <a:t>Visio Services Features</a:t>
            </a:r>
            <a:br>
              <a:rPr lang="en-US" cap="all" dirty="0" smtClean="0"/>
            </a:br>
            <a:r>
              <a:rPr lang="en-US" sz="3600" dirty="0" smtClean="0">
                <a:gradFill>
                  <a:gsLst>
                    <a:gs pos="50000">
                      <a:schemeClr val="accent2"/>
                    </a:gs>
                    <a:gs pos="100000">
                      <a:schemeClr val="accent2"/>
                    </a:gs>
                  </a:gsLst>
                  <a:lin ang="5400000" scaled="0"/>
                </a:gradFill>
              </a:rPr>
              <a:t>In detail…</a:t>
            </a:r>
            <a:endParaRPr lang="en-US" sz="3600" dirty="0">
              <a:gradFill>
                <a:gsLst>
                  <a:gs pos="50000">
                    <a:schemeClr val="accent2"/>
                  </a:gs>
                  <a:gs pos="100000">
                    <a:schemeClr val="accent2"/>
                  </a:gs>
                </a:gsLst>
                <a:lin ang="5400000" scaled="0"/>
              </a:gradFill>
            </a:endParaRPr>
          </a:p>
        </p:txBody>
      </p:sp>
      <p:sp>
        <p:nvSpPr>
          <p:cNvPr id="3" name="Text Placeholder 2"/>
          <p:cNvSpPr>
            <a:spLocks noGrp="1"/>
          </p:cNvSpPr>
          <p:nvPr>
            <p:ph type="body" sz="quarter" idx="4294967295"/>
          </p:nvPr>
        </p:nvSpPr>
        <p:spPr>
          <a:xfrm>
            <a:off x="381000" y="1600200"/>
            <a:ext cx="8229600" cy="4302716"/>
          </a:xfrm>
        </p:spPr>
        <p:txBody>
          <a:bodyPr/>
          <a:lstStyle/>
          <a:p>
            <a:r>
              <a:rPr lang="en-US" dirty="0" smtClean="0"/>
              <a:t>SharePoint Integration</a:t>
            </a:r>
          </a:p>
          <a:p>
            <a:pPr lvl="1"/>
            <a:r>
              <a:rPr lang="en-US" dirty="0" smtClean="0"/>
              <a:t>Visio Web Access web part</a:t>
            </a:r>
          </a:p>
          <a:p>
            <a:pPr lvl="1"/>
            <a:r>
              <a:rPr lang="en-US" dirty="0" smtClean="0"/>
              <a:t>JavaScript Mash-up API</a:t>
            </a:r>
          </a:p>
          <a:p>
            <a:pPr lvl="1"/>
            <a:r>
              <a:rPr lang="en-US" dirty="0" smtClean="0"/>
              <a:t>Supports web part connections</a:t>
            </a:r>
          </a:p>
          <a:p>
            <a:endParaRPr lang="en-US" dirty="0" smtClean="0"/>
          </a:p>
          <a:p>
            <a:r>
              <a:rPr lang="en-US" sz="2800" dirty="0" smtClean="0"/>
              <a:t>Administration</a:t>
            </a:r>
          </a:p>
          <a:p>
            <a:pPr lvl="1"/>
            <a:r>
              <a:rPr lang="en-US" dirty="0" smtClean="0"/>
              <a:t>Visio Services is a Shared Service</a:t>
            </a:r>
          </a:p>
          <a:p>
            <a:pPr lvl="1"/>
            <a:r>
              <a:rPr lang="en-US" dirty="0" smtClean="0"/>
              <a:t>Customizable in Central Admin &amp; </a:t>
            </a:r>
            <a:r>
              <a:rPr lang="en-US" dirty="0" err="1" smtClean="0"/>
              <a:t>PowerShell</a:t>
            </a:r>
            <a:endParaRPr lang="en-US" dirty="0" smtClean="0"/>
          </a:p>
          <a:p>
            <a:pPr lvl="1"/>
            <a:r>
              <a:rPr lang="en-US" dirty="0" smtClean="0"/>
              <a:t>Can tune performance to your hardware</a:t>
            </a:r>
          </a:p>
        </p:txBody>
      </p:sp>
      <p:pic>
        <p:nvPicPr>
          <p:cNvPr id="14338" name="Picture 2" descr="http://3.bp.blogspot.com/_9mpXvVW8sBY/SOV_6QgChMI/AAAAAAAAAPg/WKF0tlAMXxY/s1600-R/powershell2xa4.jpg"/>
          <p:cNvPicPr>
            <a:picLocks noChangeAspect="1" noChangeArrowheads="1"/>
          </p:cNvPicPr>
          <p:nvPr/>
        </p:nvPicPr>
        <p:blipFill>
          <a:blip r:embed="rId3" cstate="print"/>
          <a:srcRect/>
          <a:stretch>
            <a:fillRect/>
          </a:stretch>
        </p:blipFill>
        <p:spPr bwMode="auto">
          <a:xfrm>
            <a:off x="8382000" y="4953000"/>
            <a:ext cx="622300" cy="487282"/>
          </a:xfrm>
          <a:prstGeom prst="rect">
            <a:avLst/>
          </a:prstGeom>
          <a:noFill/>
        </p:spPr>
      </p:pic>
    </p:spTree>
    <p:extLst>
      <p:ext uri="{BB962C8B-B14F-4D97-AF65-F5344CB8AC3E}">
        <p14:creationId xmlns="" xmlns:p14="http://schemas.microsoft.com/office/powerpoint/2007/7/12/main" val="97021550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7" end="7"/>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
                                            <p:txEl>
                                              <p:pRg st="8" end="8"/>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433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1163395"/>
          </a:xfrm>
        </p:spPr>
        <p:txBody>
          <a:bodyPr/>
          <a:lstStyle/>
          <a:p>
            <a:r>
              <a:rPr lang="en-US" cap="all" dirty="0" smtClean="0"/>
              <a:t>Visio Services</a:t>
            </a:r>
            <a:br>
              <a:rPr lang="en-US" cap="all" dirty="0" smtClean="0"/>
            </a:br>
            <a:r>
              <a:rPr lang="en-US" sz="3600" dirty="0" smtClean="0">
                <a:gradFill>
                  <a:gsLst>
                    <a:gs pos="50000">
                      <a:schemeClr val="accent2"/>
                    </a:gs>
                    <a:gs pos="100000">
                      <a:schemeClr val="accent2"/>
                    </a:gs>
                  </a:gsLst>
                  <a:lin ang="5400000" scaled="0"/>
                </a:gradFill>
              </a:rPr>
              <a:t>Visio Services in the technology stack</a:t>
            </a:r>
            <a:endParaRPr lang="en-US" sz="3600" dirty="0">
              <a:gradFill>
                <a:gsLst>
                  <a:gs pos="50000">
                    <a:schemeClr val="accent2"/>
                  </a:gs>
                  <a:gs pos="100000">
                    <a:schemeClr val="accent2"/>
                  </a:gs>
                </a:gsLst>
                <a:lin ang="5400000" scaled="0"/>
              </a:gradFill>
            </a:endParaRPr>
          </a:p>
        </p:txBody>
      </p:sp>
      <p:grpSp>
        <p:nvGrpSpPr>
          <p:cNvPr id="13" name="Group 12"/>
          <p:cNvGrpSpPr/>
          <p:nvPr/>
        </p:nvGrpSpPr>
        <p:grpSpPr>
          <a:xfrm>
            <a:off x="381000" y="1600200"/>
            <a:ext cx="6400800" cy="4876800"/>
            <a:chOff x="838200" y="2114550"/>
            <a:chExt cx="7239000" cy="4514850"/>
          </a:xfrm>
        </p:grpSpPr>
        <p:sp>
          <p:nvSpPr>
            <p:cNvPr id="4" name="Rounded Rectangle 3"/>
            <p:cNvSpPr/>
            <p:nvPr/>
          </p:nvSpPr>
          <p:spPr bwMode="auto">
            <a:xfrm>
              <a:off x="838200" y="5867400"/>
              <a:ext cx="7239000" cy="762000"/>
            </a:xfrm>
            <a:prstGeom prst="round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2400" dirty="0" smtClean="0">
                  <a:gradFill>
                    <a:gsLst>
                      <a:gs pos="0">
                        <a:srgbClr val="FFFFFF"/>
                      </a:gs>
                      <a:gs pos="100000">
                        <a:srgbClr val="FFFFFF"/>
                      </a:gs>
                    </a:gsLst>
                    <a:lin ang="5400000" scaled="0"/>
                  </a:gradFill>
                </a:rPr>
                <a:t>Windows Server</a:t>
              </a:r>
            </a:p>
          </p:txBody>
        </p:sp>
        <p:sp>
          <p:nvSpPr>
            <p:cNvPr id="5" name="Rounded Rectangle 4"/>
            <p:cNvSpPr/>
            <p:nvPr/>
          </p:nvSpPr>
          <p:spPr bwMode="auto">
            <a:xfrm>
              <a:off x="838200" y="3970288"/>
              <a:ext cx="7239000" cy="952500"/>
            </a:xfrm>
            <a:prstGeom prst="roundRect">
              <a:avLst/>
            </a:prstGeom>
            <a:ln>
              <a:headEnd type="none" w="med" len="med"/>
              <a:tailEnd type="none" w="med" len="med"/>
            </a:ln>
          </p:spPr>
          <p:style>
            <a:lnRef idx="3">
              <a:schemeClr val="lt1"/>
            </a:lnRef>
            <a:fillRef idx="1">
              <a:schemeClr val="accent1"/>
            </a:fillRef>
            <a:effectRef idx="1">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2400" dirty="0" smtClean="0">
                  <a:gradFill>
                    <a:gsLst>
                      <a:gs pos="0">
                        <a:srgbClr val="FFFFFF"/>
                      </a:gs>
                      <a:gs pos="100000">
                        <a:srgbClr val="FFFFFF"/>
                      </a:gs>
                    </a:gsLst>
                    <a:lin ang="5400000" scaled="0"/>
                  </a:gradFill>
                </a:rPr>
                <a:t>SharePoint Foundations</a:t>
              </a:r>
            </a:p>
          </p:txBody>
        </p:sp>
        <p:sp>
          <p:nvSpPr>
            <p:cNvPr id="6" name="Rounded Rectangle 5"/>
            <p:cNvSpPr/>
            <p:nvPr/>
          </p:nvSpPr>
          <p:spPr bwMode="auto">
            <a:xfrm>
              <a:off x="838200" y="3042419"/>
              <a:ext cx="7239000" cy="857250"/>
            </a:xfrm>
            <a:prstGeom prst="roundRect">
              <a:avLst/>
            </a:prstGeom>
            <a:ln>
              <a:headEnd type="none" w="med" len="med"/>
              <a:tailEnd type="none" w="med" len="med"/>
            </a:ln>
          </p:spPr>
          <p:style>
            <a:lnRef idx="3">
              <a:schemeClr val="lt1"/>
            </a:lnRef>
            <a:fillRef idx="1">
              <a:schemeClr val="accent1"/>
            </a:fillRef>
            <a:effectRef idx="1">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2400" dirty="0" smtClean="0">
                  <a:gradFill>
                    <a:gsLst>
                      <a:gs pos="0">
                        <a:srgbClr val="FFFFFF"/>
                      </a:gs>
                      <a:gs pos="100000">
                        <a:srgbClr val="FFFFFF"/>
                      </a:gs>
                    </a:gsLst>
                    <a:lin ang="5400000" scaled="0"/>
                  </a:gradFill>
                </a:rPr>
                <a:t>SharePoint Services </a:t>
              </a:r>
            </a:p>
          </p:txBody>
        </p:sp>
        <p:sp>
          <p:nvSpPr>
            <p:cNvPr id="7" name="Rounded Rectangle 6"/>
            <p:cNvSpPr/>
            <p:nvPr/>
          </p:nvSpPr>
          <p:spPr bwMode="auto">
            <a:xfrm>
              <a:off x="838200" y="2114550"/>
              <a:ext cx="7239000" cy="857250"/>
            </a:xfrm>
            <a:prstGeom prst="roundRect">
              <a:avLst/>
            </a:prstGeom>
            <a:ln>
              <a:headEnd type="none" w="med" len="med"/>
              <a:tailEnd type="none" w="med" len="med"/>
            </a:ln>
          </p:spPr>
          <p:style>
            <a:lnRef idx="3">
              <a:schemeClr val="lt1"/>
            </a:lnRef>
            <a:fillRef idx="1">
              <a:schemeClr val="accent4"/>
            </a:fillRef>
            <a:effectRef idx="1">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2400" dirty="0" smtClean="0">
                  <a:gradFill>
                    <a:gsLst>
                      <a:gs pos="0">
                        <a:srgbClr val="FFFFFF"/>
                      </a:gs>
                      <a:gs pos="100000">
                        <a:srgbClr val="FFFFFF"/>
                      </a:gs>
                    </a:gsLst>
                    <a:lin ang="5400000" scaled="0"/>
                  </a:gradFill>
                </a:rPr>
                <a:t>Visio Services</a:t>
              </a:r>
            </a:p>
          </p:txBody>
        </p:sp>
        <p:sp>
          <p:nvSpPr>
            <p:cNvPr id="8" name="Rounded Rectangle 7"/>
            <p:cNvSpPr/>
            <p:nvPr/>
          </p:nvSpPr>
          <p:spPr bwMode="auto">
            <a:xfrm>
              <a:off x="5791200" y="4993407"/>
              <a:ext cx="2286000" cy="803374"/>
            </a:xfrm>
            <a:prstGeom prst="round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2400" dirty="0" smtClean="0">
                  <a:gradFill>
                    <a:gsLst>
                      <a:gs pos="0">
                        <a:srgbClr val="FFFFFF"/>
                      </a:gs>
                      <a:gs pos="100000">
                        <a:srgbClr val="FFFFFF"/>
                      </a:gs>
                    </a:gsLst>
                    <a:lin ang="5400000" scaled="0"/>
                  </a:gradFill>
                </a:rPr>
                <a:t>Geneva Framework</a:t>
              </a:r>
            </a:p>
          </p:txBody>
        </p:sp>
        <p:sp>
          <p:nvSpPr>
            <p:cNvPr id="9" name="Rounded Rectangle 8"/>
            <p:cNvSpPr/>
            <p:nvPr/>
          </p:nvSpPr>
          <p:spPr bwMode="auto">
            <a:xfrm>
              <a:off x="838200" y="4993407"/>
              <a:ext cx="2286000" cy="803374"/>
            </a:xfrm>
            <a:prstGeom prst="round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2400" dirty="0" smtClean="0">
                  <a:gradFill>
                    <a:gsLst>
                      <a:gs pos="0">
                        <a:srgbClr val="FFFFFF"/>
                      </a:gs>
                      <a:gs pos="100000">
                        <a:srgbClr val="FFFFFF"/>
                      </a:gs>
                    </a:gsLst>
                    <a:lin ang="5400000" scaled="0"/>
                  </a:gradFill>
                </a:rPr>
                <a:t>IIS</a:t>
              </a:r>
            </a:p>
          </p:txBody>
        </p:sp>
        <p:sp>
          <p:nvSpPr>
            <p:cNvPr id="10" name="Rounded Rectangle 9"/>
            <p:cNvSpPr/>
            <p:nvPr/>
          </p:nvSpPr>
          <p:spPr bwMode="auto">
            <a:xfrm>
              <a:off x="3200400" y="4993407"/>
              <a:ext cx="2514600" cy="803374"/>
            </a:xfrm>
            <a:prstGeom prst="round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2400" dirty="0" smtClean="0">
                  <a:gradFill>
                    <a:gsLst>
                      <a:gs pos="0">
                        <a:srgbClr val="FFFFFF"/>
                      </a:gs>
                      <a:gs pos="100000">
                        <a:srgbClr val="FFFFFF"/>
                      </a:gs>
                    </a:gsLst>
                    <a:lin ang="5400000" scaled="0"/>
                  </a:gradFill>
                </a:rPr>
                <a:t>SQL</a:t>
              </a:r>
            </a:p>
          </p:txBody>
        </p:sp>
      </p:grpSp>
      <p:sp>
        <p:nvSpPr>
          <p:cNvPr id="14" name="TextBox 13"/>
          <p:cNvSpPr txBox="1"/>
          <p:nvPr/>
        </p:nvSpPr>
        <p:spPr>
          <a:xfrm>
            <a:off x="7010400" y="1600200"/>
            <a:ext cx="2133600" cy="4801314"/>
          </a:xfrm>
          <a:prstGeom prst="rect">
            <a:avLst/>
          </a:prstGeom>
          <a:noFill/>
        </p:spPr>
        <p:txBody>
          <a:bodyPr wrap="square" lIns="0" tIns="0" rIns="0" bIns="0" rtlCol="0">
            <a:spAutoFit/>
          </a:bodyPr>
          <a:lstStyle/>
          <a:p>
            <a:pPr marL="171450" indent="-171450">
              <a:buFont typeface="Arial" pitchFamily="34" charset="0"/>
              <a:buChar char="•"/>
            </a:pPr>
            <a:r>
              <a:rPr lang="en-US" sz="2400" dirty="0" smtClean="0">
                <a:gradFill>
                  <a:gsLst>
                    <a:gs pos="0">
                      <a:schemeClr val="tx1"/>
                    </a:gs>
                    <a:gs pos="86000">
                      <a:schemeClr val="tx1"/>
                    </a:gs>
                  </a:gsLst>
                  <a:lin ang="5400000" scaled="0"/>
                </a:gradFill>
              </a:rPr>
              <a:t>Available to SharePoint Services </a:t>
            </a:r>
            <a:r>
              <a:rPr lang="en-US" sz="2400" b="1" dirty="0">
                <a:gradFill>
                  <a:gsLst>
                    <a:gs pos="0">
                      <a:schemeClr val="tx1"/>
                    </a:gs>
                    <a:gs pos="86000">
                      <a:schemeClr val="tx1"/>
                    </a:gs>
                  </a:gsLst>
                  <a:lin ang="5400000" scaled="0"/>
                </a:gradFill>
              </a:rPr>
              <a:t>E</a:t>
            </a:r>
            <a:r>
              <a:rPr lang="en-US" sz="2400" b="1" dirty="0" smtClean="0">
                <a:gradFill>
                  <a:gsLst>
                    <a:gs pos="0">
                      <a:schemeClr val="tx1"/>
                    </a:gs>
                    <a:gs pos="86000">
                      <a:schemeClr val="tx1"/>
                    </a:gs>
                  </a:gsLst>
                  <a:lin ang="5400000" scaled="0"/>
                </a:gradFill>
              </a:rPr>
              <a:t>CAL</a:t>
            </a:r>
            <a:r>
              <a:rPr lang="en-US" sz="2400" dirty="0" smtClean="0">
                <a:gradFill>
                  <a:gsLst>
                    <a:gs pos="0">
                      <a:schemeClr val="tx1"/>
                    </a:gs>
                    <a:gs pos="86000">
                      <a:schemeClr val="tx1"/>
                    </a:gs>
                  </a:gsLst>
                  <a:lin ang="5400000" scaled="0"/>
                </a:gradFill>
              </a:rPr>
              <a:t> customers</a:t>
            </a:r>
          </a:p>
          <a:p>
            <a:pPr marL="171450" indent="-171450">
              <a:buFont typeface="Arial" pitchFamily="34" charset="0"/>
              <a:buChar char="•"/>
            </a:pPr>
            <a:endParaRPr lang="en-US" sz="2400" dirty="0" smtClean="0">
              <a:gradFill>
                <a:gsLst>
                  <a:gs pos="0">
                    <a:schemeClr val="tx1"/>
                  </a:gs>
                  <a:gs pos="86000">
                    <a:schemeClr val="tx1"/>
                  </a:gs>
                </a:gsLst>
                <a:lin ang="5400000" scaled="0"/>
              </a:gradFill>
            </a:endParaRPr>
          </a:p>
          <a:p>
            <a:pPr marL="171450" indent="-171450">
              <a:buFont typeface="Arial" pitchFamily="34" charset="0"/>
              <a:buChar char="•"/>
            </a:pPr>
            <a:r>
              <a:rPr lang="en-US" sz="2400" dirty="0" smtClean="0">
                <a:gradFill>
                  <a:gsLst>
                    <a:gs pos="0">
                      <a:schemeClr val="tx1"/>
                    </a:gs>
                    <a:gs pos="86000">
                      <a:schemeClr val="tx1"/>
                    </a:gs>
                  </a:gsLst>
                  <a:lin ang="5400000" scaled="0"/>
                </a:gradFill>
              </a:rPr>
              <a:t>Available in hosted &amp; non-hosted SharePoint</a:t>
            </a:r>
          </a:p>
          <a:p>
            <a:pPr marL="171450" indent="-171450">
              <a:buFont typeface="Arial" pitchFamily="34" charset="0"/>
              <a:buChar char="•"/>
            </a:pPr>
            <a:endParaRPr lang="en-US" sz="2400" dirty="0" smtClean="0">
              <a:gradFill>
                <a:gsLst>
                  <a:gs pos="0">
                    <a:schemeClr val="tx1"/>
                  </a:gs>
                  <a:gs pos="86000">
                    <a:schemeClr val="tx1"/>
                  </a:gs>
                </a:gsLst>
                <a:lin ang="5400000" scaled="0"/>
              </a:gradFill>
            </a:endParaRPr>
          </a:p>
          <a:p>
            <a:pPr marL="171450" indent="-171450">
              <a:buFont typeface="Arial" pitchFamily="34" charset="0"/>
              <a:buChar char="•"/>
            </a:pPr>
            <a:r>
              <a:rPr lang="en-US" sz="2400" dirty="0" smtClean="0">
                <a:gradFill>
                  <a:gsLst>
                    <a:gs pos="0">
                      <a:schemeClr val="tx1"/>
                    </a:gs>
                    <a:gs pos="86000">
                      <a:schemeClr val="tx1"/>
                    </a:gs>
                  </a:gsLst>
                  <a:lin ang="5400000" scaled="0"/>
                </a:gradFill>
              </a:rPr>
              <a:t>Requires Visio 2010 to create web drawings</a:t>
            </a:r>
          </a:p>
        </p:txBody>
      </p:sp>
    </p:spTree>
    <p:extLst>
      <p:ext uri="{BB962C8B-B14F-4D97-AF65-F5344CB8AC3E}">
        <p14:creationId xmlns="" xmlns:p14="http://schemas.microsoft.com/office/powerpoint/2007/7/12/main" val="104035528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Visio Services</a:t>
            </a:r>
            <a:endParaRPr lang="en-US" dirty="0"/>
          </a:p>
        </p:txBody>
      </p:sp>
      <p:sp>
        <p:nvSpPr>
          <p:cNvPr id="3" name="Subtitle 2"/>
          <p:cNvSpPr>
            <a:spLocks noGrp="1"/>
          </p:cNvSpPr>
          <p:nvPr>
            <p:ph type="subTitle" idx="1"/>
          </p:nvPr>
        </p:nvSpPr>
        <p:spPr/>
        <p:txBody>
          <a:bodyPr/>
          <a:lstStyle/>
          <a:p>
            <a:r>
              <a:rPr lang="en-US" dirty="0" err="1"/>
              <a:t>Zlatan</a:t>
            </a:r>
            <a:r>
              <a:rPr lang="en-US" dirty="0"/>
              <a:t> </a:t>
            </a:r>
            <a:r>
              <a:rPr lang="en-US" dirty="0" err="1"/>
              <a:t>Dzinic</a:t>
            </a:r>
            <a:endParaRPr lang="en-US" dirty="0">
              <a:solidFill>
                <a:schemeClr val="tx1"/>
              </a:solidFill>
            </a:endParaRPr>
          </a:p>
          <a:p>
            <a:r>
              <a:rPr lang="en-US" dirty="0"/>
              <a:t>SharePoint MVP</a:t>
            </a:r>
            <a:endParaRPr lang="en-US" dirty="0">
              <a:solidFill>
                <a:schemeClr val="tx1"/>
              </a:solidFill>
            </a:endParaRPr>
          </a:p>
          <a:p>
            <a:r>
              <a:rPr lang="en-US" dirty="0"/>
              <a:t>SMC Enterprise</a:t>
            </a:r>
            <a:endParaRPr lang="en-US" dirty="0">
              <a:solidFill>
                <a:schemeClr val="tx1"/>
              </a:solidFill>
            </a:endParaRPr>
          </a:p>
        </p:txBody>
      </p:sp>
      <p:sp>
        <p:nvSpPr>
          <p:cNvPr id="4" name="Text Placeholder 3"/>
          <p:cNvSpPr>
            <a:spLocks noGrp="1"/>
          </p:cNvSpPr>
          <p:nvPr>
            <p:ph type="body" sz="quarter" idx="10"/>
          </p:nvPr>
        </p:nvSpPr>
        <p:spPr/>
        <p:txBody>
          <a:bodyPr/>
          <a:lstStyle/>
          <a:p>
            <a:r>
              <a:rPr lang="en-US" smtClean="0"/>
              <a:t>demo</a:t>
            </a:r>
            <a:endParaRPr lang="en-US" dirty="0"/>
          </a:p>
        </p:txBody>
      </p:sp>
      <p:pic>
        <p:nvPicPr>
          <p:cNvPr id="9218" name="Picture 2"/>
          <p:cNvPicPr>
            <a:picLocks noChangeAspect="1" noChangeArrowheads="1"/>
          </p:cNvPicPr>
          <p:nvPr/>
        </p:nvPicPr>
        <p:blipFill>
          <a:blip r:embed="rId3">
            <a:extLst>
              <a:ext uri="28A0092B-C50C-407e-A947-70E740481C1C">
                <a14:useLocalDpi xmlns="" xmlns:a14="http://schemas.microsoft.com/office/drawing/2007/7/7/main" val="0"/>
              </a:ext>
            </a:extLst>
          </a:blip>
          <a:srcRect/>
          <a:stretch>
            <a:fillRect/>
          </a:stretch>
        </p:blipFill>
        <p:spPr bwMode="auto">
          <a:xfrm>
            <a:off x="3736744" y="274320"/>
            <a:ext cx="5048347" cy="2924609"/>
          </a:xfrm>
          <a:prstGeom prst="rect">
            <a:avLst/>
          </a:prstGeom>
          <a:extLst>
            <a:ext uri="{909E8E84-426E-40dd-AFC4-6F175D3DCCD1}">
              <a14:hiddenFill xmlns="" xmlns:a14="http://schemas.microsoft.com/office/drawing/2007/7/7/main">
                <a:solidFill>
                  <a:schemeClr val="accent1"/>
                </a:solidFill>
              </a14:hiddenFill>
            </a:ext>
            <a:ext uri="{91240B29-F687-4f45-9708-019B960494DF}">
              <a14:hiddenLine xmlns="" xmlns:a14="http://schemas.microsoft.com/office/drawing/2007/7/7/main" w="9525">
                <a:solidFill>
                  <a:schemeClr val="tx1"/>
                </a:solidFill>
                <a:miter lim="800000"/>
                <a:headEnd/>
                <a:tailEnd/>
              </a14:hiddenLine>
            </a:ext>
            <a:ext uri="{AF507438-7753-43e0-B8FC-AC1667EBCBE1}">
              <a14:hiddenEffects xmlns="" xmlns:a14="http://schemas.microsoft.com/office/drawing/2007/7/7/main">
                <a:effectLst>
                  <a:outerShdw blurRad="63500" dist="35921" dir="2700000" algn="ctr" rotWithShape="0">
                    <a:schemeClr val="bg2"/>
                  </a:outerShdw>
                </a:effectLst>
              </a14:hiddenEffects>
            </a:ext>
          </a:extLst>
        </p:spPr>
      </p:pic>
    </p:spTree>
    <p:extLst>
      <p:ext uri="{BB962C8B-B14F-4D97-AF65-F5344CB8AC3E}">
        <p14:creationId xmlns="" xmlns:p14="http://schemas.microsoft.com/office/powerpoint/2007/7/12/main" val="2649381048"/>
      </p:ext>
    </p:extLst>
  </p:cSld>
  <p:clrMapOvr>
    <a:masterClrMapping/>
  </p:clrMapOvr>
  <p:transition>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 Placeholder 16"/>
          <p:cNvSpPr>
            <a:spLocks noGrp="1"/>
          </p:cNvSpPr>
          <p:nvPr>
            <p:ph type="body" sz="quarter" idx="10"/>
          </p:nvPr>
        </p:nvSpPr>
        <p:spPr/>
        <p:txBody>
          <a:bodyPr/>
          <a:lstStyle/>
          <a:p>
            <a:r>
              <a:rPr lang="en-US" sz="8000" dirty="0" smtClean="0"/>
              <a:t>question &amp; answer</a:t>
            </a:r>
            <a:endParaRPr lang="en-US" sz="8000" dirty="0"/>
          </a:p>
        </p:txBody>
      </p:sp>
      <p:sp>
        <p:nvSpPr>
          <p:cNvPr id="3" name="TextBox 2"/>
          <p:cNvSpPr txBox="1"/>
          <p:nvPr/>
        </p:nvSpPr>
        <p:spPr>
          <a:xfrm>
            <a:off x="859809" y="5472752"/>
            <a:ext cx="7096836" cy="646331"/>
          </a:xfrm>
          <a:prstGeom prst="rect">
            <a:avLst/>
          </a:prstGeom>
        </p:spPr>
        <p:style>
          <a:lnRef idx="2">
            <a:schemeClr val="accent4"/>
          </a:lnRef>
          <a:fillRef idx="1">
            <a:schemeClr val="lt1"/>
          </a:fillRef>
          <a:effectRef idx="0">
            <a:schemeClr val="accent4"/>
          </a:effectRef>
          <a:fontRef idx="minor">
            <a:schemeClr val="dk1"/>
          </a:fontRef>
        </p:style>
        <p:txBody>
          <a:bodyPr wrap="square" rtlCol="0">
            <a:spAutoFit/>
          </a:bodyPr>
          <a:lstStyle/>
          <a:p>
            <a:r>
              <a:rPr lang="en-ZA" dirty="0" smtClean="0"/>
              <a:t>Twitter: @</a:t>
            </a:r>
            <a:r>
              <a:rPr lang="en-ZA" dirty="0" err="1" smtClean="0"/>
              <a:t>ZlatanDzinic</a:t>
            </a:r>
            <a:endParaRPr lang="en-ZA" dirty="0" smtClean="0"/>
          </a:p>
          <a:p>
            <a:r>
              <a:rPr lang="en-ZA" dirty="0" smtClean="0"/>
              <a:t>Blog</a:t>
            </a:r>
            <a:r>
              <a:rPr lang="en-ZA" smtClean="0"/>
              <a:t>: http://dotnet.org.za/zlatan</a:t>
            </a:r>
            <a:endParaRPr lang="en-ZA" dirty="0"/>
          </a:p>
        </p:txBody>
      </p:sp>
    </p:spTree>
  </p:cSld>
  <p:clrMapOvr>
    <a:masterClrMapping/>
  </p:clrMapOvr>
  <p:transition>
    <p:fad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Rounded Rectangle 28"/>
          <p:cNvSpPr/>
          <p:nvPr/>
        </p:nvSpPr>
        <p:spPr bwMode="auto">
          <a:xfrm>
            <a:off x="162044" y="1178489"/>
            <a:ext cx="4297680" cy="838200"/>
          </a:xfrm>
          <a:prstGeom prst="roundRect">
            <a:avLst>
              <a:gd name="adj" fmla="val 50000"/>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p>
            <a:pPr algn="ctr" defTabSz="914099" fontAlgn="base">
              <a:spcBef>
                <a:spcPct val="0"/>
              </a:spcBef>
              <a:spcAft>
                <a:spcPct val="0"/>
              </a:spcAft>
              <a:defRPr/>
            </a:pPr>
            <a:endParaRPr lang="en-US" sz="16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49" name="Rounded Rectangle 48"/>
          <p:cNvSpPr/>
          <p:nvPr/>
        </p:nvSpPr>
        <p:spPr bwMode="auto">
          <a:xfrm>
            <a:off x="162044" y="3506886"/>
            <a:ext cx="4297680" cy="838200"/>
          </a:xfrm>
          <a:prstGeom prst="roundRect">
            <a:avLst>
              <a:gd name="adj" fmla="val 50000"/>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p>
            <a:pPr algn="ctr" defTabSz="914099" fontAlgn="base">
              <a:spcBef>
                <a:spcPct val="0"/>
              </a:spcBef>
              <a:spcAft>
                <a:spcPct val="0"/>
              </a:spcAft>
              <a:defRPr/>
            </a:pPr>
            <a:endParaRPr lang="en-US" sz="1600" dirty="0" smtClean="0">
              <a:solidFill>
                <a:srgbClr val="FFFFFF"/>
              </a:solidFill>
              <a:effectLst>
                <a:outerShdw blurRad="38100" dist="38100" dir="2700000" algn="tl">
                  <a:srgbClr val="000000">
                    <a:alpha val="43137"/>
                  </a:srgbClr>
                </a:outerShdw>
              </a:effectLst>
              <a:latin typeface="Segoe" pitchFamily="34" charset="0"/>
            </a:endParaRPr>
          </a:p>
        </p:txBody>
      </p:sp>
      <p:pic>
        <p:nvPicPr>
          <p:cNvPr id="24" name="Picture 23" descr="TechNet.png"/>
          <p:cNvPicPr>
            <a:picLocks noChangeAspect="1"/>
          </p:cNvPicPr>
          <p:nvPr/>
        </p:nvPicPr>
        <p:blipFill>
          <a:blip r:embed="rId3"/>
          <a:stretch>
            <a:fillRect/>
          </a:stretch>
        </p:blipFill>
        <p:spPr bwMode="black">
          <a:xfrm>
            <a:off x="762000" y="3607054"/>
            <a:ext cx="3624263" cy="738032"/>
          </a:xfrm>
          <a:prstGeom prst="rect">
            <a:avLst/>
          </a:prstGeom>
        </p:spPr>
      </p:pic>
      <p:grpSp>
        <p:nvGrpSpPr>
          <p:cNvPr id="3" name="Group 29"/>
          <p:cNvGrpSpPr/>
          <p:nvPr/>
        </p:nvGrpSpPr>
        <p:grpSpPr>
          <a:xfrm>
            <a:off x="276225" y="1426139"/>
            <a:ext cx="457200" cy="457200"/>
            <a:chOff x="0" y="1400175"/>
            <a:chExt cx="457200" cy="457200"/>
          </a:xfrm>
        </p:grpSpPr>
        <p:sp>
          <p:nvSpPr>
            <p:cNvPr id="31" name="Oval 30"/>
            <p:cNvSpPr/>
            <p:nvPr/>
          </p:nvSpPr>
          <p:spPr>
            <a:xfrm>
              <a:off x="161365" y="1561540"/>
              <a:ext cx="152400" cy="152400"/>
            </a:xfrm>
            <a:prstGeom prst="ellipse">
              <a:avLst/>
            </a:prstGeom>
            <a:gradFill flip="none" rotWithShape="1">
              <a:gsLst>
                <a:gs pos="10000">
                  <a:srgbClr val="C0504D">
                    <a:lumMod val="50000"/>
                  </a:srgbClr>
                </a:gs>
                <a:gs pos="100000">
                  <a:srgbClr val="F79646">
                    <a:lumMod val="50000"/>
                  </a:srgbClr>
                </a:gs>
              </a:gsLst>
              <a:path path="shape">
                <a:fillToRect l="50000" t="50000" r="50000" b="50000"/>
              </a:path>
              <a:tileRect/>
            </a:gradFill>
            <a:ln w="12700" cap="flat" cmpd="sng" algn="ctr">
              <a:gradFill>
                <a:gsLst>
                  <a:gs pos="0">
                    <a:srgbClr val="F79646">
                      <a:lumMod val="75000"/>
                    </a:srgbClr>
                  </a:gs>
                  <a:gs pos="100000">
                    <a:srgbClr val="F79646"/>
                  </a:gs>
                </a:gsLst>
                <a:lin ang="5400000" scaled="0"/>
              </a:gradFill>
              <a:prstDash val="solid"/>
            </a:ln>
            <a:effectLst/>
            <a:scene3d>
              <a:camera prst="orthographicFront"/>
              <a:lightRig rig="threePt" dir="t">
                <a:rot lat="0" lon="0" rev="4800000"/>
              </a:lightRig>
            </a:scene3d>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2" name="Oval 31"/>
            <p:cNvSpPr/>
            <p:nvPr/>
          </p:nvSpPr>
          <p:spPr>
            <a:xfrm>
              <a:off x="0" y="1400175"/>
              <a:ext cx="457200" cy="457200"/>
            </a:xfrm>
            <a:prstGeom prst="ellipse">
              <a:avLst/>
            </a:prstGeom>
            <a:solidFill>
              <a:srgbClr val="FFC000"/>
            </a:solidFill>
            <a:ln w="25400" cap="flat" cmpd="sng" algn="ctr">
              <a:noFill/>
              <a:prstDash val="solid"/>
            </a:ln>
            <a:effectLst>
              <a:softEdge rad="1270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3" name="Oval 32"/>
            <p:cNvSpPr/>
            <p:nvPr/>
          </p:nvSpPr>
          <p:spPr>
            <a:xfrm>
              <a:off x="152400" y="1552575"/>
              <a:ext cx="152400" cy="152400"/>
            </a:xfrm>
            <a:prstGeom prst="ellipse">
              <a:avLst/>
            </a:prstGeom>
            <a:solidFill>
              <a:sysClr val="window" lastClr="FFFFFF"/>
            </a:solidFill>
            <a:ln w="12700" cap="flat" cmpd="sng" algn="ctr">
              <a:solidFill>
                <a:srgbClr val="FFFF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grpSp>
      <p:sp>
        <p:nvSpPr>
          <p:cNvPr id="42" name="Oval 41"/>
          <p:cNvSpPr/>
          <p:nvPr/>
        </p:nvSpPr>
        <p:spPr bwMode="auto">
          <a:xfrm>
            <a:off x="123825" y="1273739"/>
            <a:ext cx="762000" cy="762000"/>
          </a:xfrm>
          <a:prstGeom prst="ellipse">
            <a:avLst/>
          </a:prstGeom>
          <a:gradFill flip="none" rotWithShape="1">
            <a:gsLst>
              <a:gs pos="0">
                <a:schemeClr val="tx1"/>
              </a:gs>
              <a:gs pos="100000">
                <a:schemeClr val="tx1">
                  <a:alpha val="0"/>
                </a:schemeClr>
              </a:gs>
            </a:gsLst>
            <a:path path="shape">
              <a:fillToRect l="50000" t="50000" r="50000" b="50000"/>
            </a:path>
            <a:tileRect/>
          </a:gradFill>
          <a:ln>
            <a:headEnd type="none" w="med" len="med"/>
            <a:tailEnd type="none" w="med" len="med"/>
          </a:ln>
          <a:effectLst/>
          <a:scene3d>
            <a:camera prst="orthographicFront" fov="0">
              <a:rot lat="0" lon="0" rev="0"/>
            </a:camera>
            <a:lightRig rig="glow" dir="t">
              <a:rot lat="0" lon="0" rev="6360000"/>
            </a:lightRig>
          </a:scene3d>
          <a:sp3d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Trebuchet MS" pitchFamily="34" charset="0"/>
            </a:endParaRPr>
          </a:p>
        </p:txBody>
      </p:sp>
      <p:sp>
        <p:nvSpPr>
          <p:cNvPr id="47" name="Rectangle 46"/>
          <p:cNvSpPr/>
          <p:nvPr/>
        </p:nvSpPr>
        <p:spPr>
          <a:xfrm>
            <a:off x="838200" y="2322868"/>
            <a:ext cx="3849547" cy="954107"/>
          </a:xfrm>
          <a:prstGeom prst="rect">
            <a:avLst/>
          </a:prstGeom>
        </p:spPr>
        <p:txBody>
          <a:bodyPr wrap="square">
            <a:spAutoFit/>
          </a:bodyPr>
          <a:lstStyle/>
          <a:p>
            <a:pPr>
              <a:spcBef>
                <a:spcPts val="600"/>
              </a:spcBef>
            </a:pPr>
            <a:r>
              <a:rPr lang="en-US" sz="2000" dirty="0" smtClean="0">
                <a:hlinkClick r:id="rId4"/>
              </a:rPr>
              <a:t>www.microsoft.com/teched</a:t>
            </a:r>
            <a:r>
              <a:rPr lang="en-US" sz="2000" dirty="0" smtClean="0"/>
              <a:t> </a:t>
            </a:r>
          </a:p>
          <a:p>
            <a:pPr marL="0" lvl="1" indent="0">
              <a:lnSpc>
                <a:spcPct val="100000"/>
              </a:lnSpc>
              <a:spcBef>
                <a:spcPts val="0"/>
              </a:spcBef>
              <a:buNone/>
              <a:tabLst>
                <a:tab pos="1828800" algn="l"/>
              </a:tabLst>
            </a:pPr>
            <a:endParaRPr lang="en-US" dirty="0" smtClean="0"/>
          </a:p>
          <a:p>
            <a:pPr marL="0" lvl="1" indent="0">
              <a:lnSpc>
                <a:spcPct val="100000"/>
              </a:lnSpc>
              <a:spcBef>
                <a:spcPts val="0"/>
              </a:spcBef>
              <a:buNone/>
              <a:tabLst>
                <a:tab pos="1828800" algn="l"/>
              </a:tabLst>
            </a:pPr>
            <a:r>
              <a:rPr lang="en-US" dirty="0" smtClean="0"/>
              <a:t>Sessions On-Demand &amp; Community</a:t>
            </a:r>
          </a:p>
        </p:txBody>
      </p:sp>
      <p:sp>
        <p:nvSpPr>
          <p:cNvPr id="48" name="Rectangle 47"/>
          <p:cNvSpPr/>
          <p:nvPr/>
        </p:nvSpPr>
        <p:spPr>
          <a:xfrm>
            <a:off x="838200" y="4474336"/>
            <a:ext cx="3733800" cy="1046440"/>
          </a:xfrm>
          <a:prstGeom prst="rect">
            <a:avLst/>
          </a:prstGeom>
        </p:spPr>
        <p:txBody>
          <a:bodyPr wrap="square">
            <a:spAutoFit/>
          </a:bodyPr>
          <a:lstStyle/>
          <a:p>
            <a:pPr lvl="0">
              <a:spcBef>
                <a:spcPts val="600"/>
              </a:spcBef>
              <a:buSzPct val="120000"/>
              <a:tabLst>
                <a:tab pos="1828800" algn="l"/>
              </a:tabLst>
              <a:defRPr/>
            </a:pPr>
            <a:r>
              <a:rPr lang="en-US" sz="2000" dirty="0" smtClean="0">
                <a:latin typeface="Calibri" pitchFamily="34" charset="0"/>
                <a:hlinkClick r:id="rId5"/>
              </a:rPr>
              <a:t>http://microsoft.com/technet</a:t>
            </a:r>
            <a:r>
              <a:rPr lang="en-US" sz="2400" b="1" dirty="0" smtClean="0">
                <a:latin typeface="Calibri" pitchFamily="34" charset="0"/>
              </a:rPr>
              <a:t>  </a:t>
            </a:r>
            <a:endParaRPr lang="en-US" sz="2400" dirty="0" smtClean="0">
              <a:latin typeface="Calibri" pitchFamily="34" charset="0"/>
            </a:endParaRPr>
          </a:p>
          <a:p>
            <a:pPr marL="0" lvl="1">
              <a:tabLst>
                <a:tab pos="1828800" algn="l"/>
              </a:tabLst>
              <a:defRPr/>
            </a:pPr>
            <a:endParaRPr lang="en-US" dirty="0" smtClean="0">
              <a:latin typeface="Calibri" pitchFamily="34" charset="0"/>
            </a:endParaRPr>
          </a:p>
          <a:p>
            <a:pPr marL="0" lvl="1">
              <a:tabLst>
                <a:tab pos="1828800" algn="l"/>
              </a:tabLst>
              <a:defRPr/>
            </a:pPr>
            <a:r>
              <a:rPr lang="en-US" dirty="0" smtClean="0">
                <a:latin typeface="Calibri" pitchFamily="34" charset="0"/>
              </a:rPr>
              <a:t>Resources for IT Professionals</a:t>
            </a:r>
          </a:p>
        </p:txBody>
      </p:sp>
      <p:pic>
        <p:nvPicPr>
          <p:cNvPr id="25" name="Picture 24" descr="TechEd_online.png"/>
          <p:cNvPicPr>
            <a:picLocks noChangeAspect="1"/>
          </p:cNvPicPr>
          <p:nvPr/>
        </p:nvPicPr>
        <p:blipFill>
          <a:blip r:embed="rId6"/>
          <a:stretch>
            <a:fillRect/>
          </a:stretch>
        </p:blipFill>
        <p:spPr bwMode="black">
          <a:xfrm>
            <a:off x="914400" y="1281128"/>
            <a:ext cx="2409825" cy="1076325"/>
          </a:xfrm>
          <a:prstGeom prst="rect">
            <a:avLst/>
          </a:prstGeom>
        </p:spPr>
      </p:pic>
      <p:sp>
        <p:nvSpPr>
          <p:cNvPr id="22" name="Rounded Rectangle 21"/>
          <p:cNvSpPr/>
          <p:nvPr/>
        </p:nvSpPr>
        <p:spPr bwMode="auto">
          <a:xfrm>
            <a:off x="4612234" y="3506886"/>
            <a:ext cx="4297680" cy="838200"/>
          </a:xfrm>
          <a:prstGeom prst="roundRect">
            <a:avLst>
              <a:gd name="adj" fmla="val 50000"/>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p>
            <a:pPr algn="ctr" defTabSz="914099" fontAlgn="base">
              <a:spcBef>
                <a:spcPct val="0"/>
              </a:spcBef>
              <a:spcAft>
                <a:spcPct val="0"/>
              </a:spcAft>
              <a:defRPr/>
            </a:pPr>
            <a:endParaRPr lang="en-US" sz="1600" dirty="0" smtClean="0">
              <a:solidFill>
                <a:srgbClr val="FFFFFF"/>
              </a:solidFill>
              <a:effectLst>
                <a:outerShdw blurRad="38100" dist="38100" dir="2700000" algn="tl">
                  <a:srgbClr val="000000">
                    <a:alpha val="43137"/>
                  </a:srgbClr>
                </a:outerShdw>
              </a:effectLst>
              <a:latin typeface="Segoe" pitchFamily="34" charset="0"/>
            </a:endParaRPr>
          </a:p>
        </p:txBody>
      </p:sp>
      <p:pic>
        <p:nvPicPr>
          <p:cNvPr id="27" name="Picture 26" descr="msdn_1inch_rgb.png"/>
          <p:cNvPicPr>
            <a:picLocks noChangeAspect="1"/>
          </p:cNvPicPr>
          <p:nvPr/>
        </p:nvPicPr>
        <p:blipFill>
          <a:blip r:embed="rId7"/>
          <a:stretch>
            <a:fillRect/>
          </a:stretch>
        </p:blipFill>
        <p:spPr bwMode="black">
          <a:xfrm>
            <a:off x="5457615" y="3583086"/>
            <a:ext cx="1857375" cy="942975"/>
          </a:xfrm>
          <a:prstGeom prst="rect">
            <a:avLst/>
          </a:prstGeom>
        </p:spPr>
      </p:pic>
      <p:sp>
        <p:nvSpPr>
          <p:cNvPr id="28" name="Rectangle 27"/>
          <p:cNvSpPr/>
          <p:nvPr/>
        </p:nvSpPr>
        <p:spPr>
          <a:xfrm>
            <a:off x="5457615" y="4474336"/>
            <a:ext cx="3352800" cy="1046440"/>
          </a:xfrm>
          <a:prstGeom prst="rect">
            <a:avLst/>
          </a:prstGeom>
        </p:spPr>
        <p:txBody>
          <a:bodyPr wrap="square">
            <a:spAutoFit/>
          </a:bodyPr>
          <a:lstStyle/>
          <a:p>
            <a:pPr>
              <a:spcBef>
                <a:spcPts val="600"/>
              </a:spcBef>
              <a:tabLst>
                <a:tab pos="1828800" algn="l"/>
              </a:tabLst>
            </a:pPr>
            <a:r>
              <a:rPr lang="en-US" sz="2000" dirty="0" smtClean="0">
                <a:hlinkClick r:id="rId8"/>
              </a:rPr>
              <a:t>http://microsoft.com/msdn</a:t>
            </a:r>
            <a:r>
              <a:rPr lang="en-US" sz="2400" b="1" dirty="0" smtClean="0"/>
              <a:t>  </a:t>
            </a:r>
            <a:endParaRPr lang="en-US" sz="2400" dirty="0" smtClean="0"/>
          </a:p>
          <a:p>
            <a:pPr marL="0" lvl="1" indent="0">
              <a:lnSpc>
                <a:spcPct val="100000"/>
              </a:lnSpc>
              <a:spcBef>
                <a:spcPts val="0"/>
              </a:spcBef>
              <a:buNone/>
              <a:tabLst>
                <a:tab pos="1828800" algn="l"/>
              </a:tabLst>
            </a:pPr>
            <a:endParaRPr lang="en-US" dirty="0" smtClean="0"/>
          </a:p>
          <a:p>
            <a:pPr marL="0" lvl="1" indent="0">
              <a:lnSpc>
                <a:spcPct val="100000"/>
              </a:lnSpc>
              <a:spcBef>
                <a:spcPts val="0"/>
              </a:spcBef>
              <a:buNone/>
              <a:tabLst>
                <a:tab pos="1828800" algn="l"/>
              </a:tabLst>
            </a:pPr>
            <a:r>
              <a:rPr lang="en-US" dirty="0" smtClean="0"/>
              <a:t>Resources for Developers</a:t>
            </a:r>
          </a:p>
        </p:txBody>
      </p:sp>
      <p:grpSp>
        <p:nvGrpSpPr>
          <p:cNvPr id="4" name="Group 29"/>
          <p:cNvGrpSpPr/>
          <p:nvPr/>
        </p:nvGrpSpPr>
        <p:grpSpPr>
          <a:xfrm>
            <a:off x="276225" y="3758636"/>
            <a:ext cx="457200" cy="457200"/>
            <a:chOff x="0" y="1400175"/>
            <a:chExt cx="457200" cy="457200"/>
          </a:xfrm>
        </p:grpSpPr>
        <p:sp>
          <p:nvSpPr>
            <p:cNvPr id="38" name="Oval 37"/>
            <p:cNvSpPr/>
            <p:nvPr/>
          </p:nvSpPr>
          <p:spPr>
            <a:xfrm>
              <a:off x="161365" y="1561540"/>
              <a:ext cx="152400" cy="152400"/>
            </a:xfrm>
            <a:prstGeom prst="ellipse">
              <a:avLst/>
            </a:prstGeom>
            <a:gradFill flip="none" rotWithShape="1">
              <a:gsLst>
                <a:gs pos="10000">
                  <a:srgbClr val="C0504D">
                    <a:lumMod val="50000"/>
                  </a:srgbClr>
                </a:gs>
                <a:gs pos="100000">
                  <a:srgbClr val="F79646">
                    <a:lumMod val="50000"/>
                  </a:srgbClr>
                </a:gs>
              </a:gsLst>
              <a:path path="shape">
                <a:fillToRect l="50000" t="50000" r="50000" b="50000"/>
              </a:path>
              <a:tileRect/>
            </a:gradFill>
            <a:ln w="12700" cap="flat" cmpd="sng" algn="ctr">
              <a:gradFill>
                <a:gsLst>
                  <a:gs pos="0">
                    <a:srgbClr val="F79646">
                      <a:lumMod val="75000"/>
                    </a:srgbClr>
                  </a:gs>
                  <a:gs pos="100000">
                    <a:srgbClr val="F79646"/>
                  </a:gs>
                </a:gsLst>
                <a:lin ang="5400000" scaled="0"/>
              </a:gradFill>
              <a:prstDash val="solid"/>
            </a:ln>
            <a:effectLst/>
            <a:scene3d>
              <a:camera prst="orthographicFront"/>
              <a:lightRig rig="threePt" dir="t">
                <a:rot lat="0" lon="0" rev="4800000"/>
              </a:lightRig>
            </a:scene3d>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9" name="Oval 38"/>
            <p:cNvSpPr/>
            <p:nvPr/>
          </p:nvSpPr>
          <p:spPr>
            <a:xfrm>
              <a:off x="0" y="1400175"/>
              <a:ext cx="457200" cy="457200"/>
            </a:xfrm>
            <a:prstGeom prst="ellipse">
              <a:avLst/>
            </a:prstGeom>
            <a:solidFill>
              <a:srgbClr val="FFC000"/>
            </a:solidFill>
            <a:ln w="25400" cap="flat" cmpd="sng" algn="ctr">
              <a:noFill/>
              <a:prstDash val="solid"/>
            </a:ln>
            <a:effectLst>
              <a:softEdge rad="1270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40" name="Oval 39"/>
            <p:cNvSpPr/>
            <p:nvPr/>
          </p:nvSpPr>
          <p:spPr>
            <a:xfrm>
              <a:off x="152400" y="1552575"/>
              <a:ext cx="152400" cy="152400"/>
            </a:xfrm>
            <a:prstGeom prst="ellipse">
              <a:avLst/>
            </a:prstGeom>
            <a:solidFill>
              <a:sysClr val="window" lastClr="FFFFFF"/>
            </a:solidFill>
            <a:ln w="12700" cap="flat" cmpd="sng" algn="ctr">
              <a:solidFill>
                <a:srgbClr val="FFFF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grpSp>
      <p:sp>
        <p:nvSpPr>
          <p:cNvPr id="41" name="Oval 40"/>
          <p:cNvSpPr/>
          <p:nvPr/>
        </p:nvSpPr>
        <p:spPr bwMode="auto">
          <a:xfrm>
            <a:off x="123825" y="3664111"/>
            <a:ext cx="762000" cy="762000"/>
          </a:xfrm>
          <a:prstGeom prst="ellipse">
            <a:avLst/>
          </a:prstGeom>
          <a:gradFill flip="none" rotWithShape="1">
            <a:gsLst>
              <a:gs pos="0">
                <a:schemeClr val="tx1"/>
              </a:gs>
              <a:gs pos="100000">
                <a:schemeClr val="tx1">
                  <a:alpha val="0"/>
                </a:schemeClr>
              </a:gs>
            </a:gsLst>
            <a:path path="shape">
              <a:fillToRect l="50000" t="50000" r="50000" b="50000"/>
            </a:path>
            <a:tileRect/>
          </a:gradFill>
          <a:ln>
            <a:headEnd type="none" w="med" len="med"/>
            <a:tailEnd type="none" w="med" len="med"/>
          </a:ln>
          <a:effectLst/>
          <a:scene3d>
            <a:camera prst="orthographicFront" fov="0">
              <a:rot lat="0" lon="0" rev="0"/>
            </a:camera>
            <a:lightRig rig="glow" dir="t">
              <a:rot lat="0" lon="0" rev="6360000"/>
            </a:lightRig>
          </a:scene3d>
          <a:sp3d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Trebuchet MS" pitchFamily="34" charset="0"/>
            </a:endParaRPr>
          </a:p>
        </p:txBody>
      </p:sp>
      <p:grpSp>
        <p:nvGrpSpPr>
          <p:cNvPr id="5" name="Group 43"/>
          <p:cNvGrpSpPr/>
          <p:nvPr/>
        </p:nvGrpSpPr>
        <p:grpSpPr>
          <a:xfrm>
            <a:off x="4800600" y="3758636"/>
            <a:ext cx="457200" cy="457200"/>
            <a:chOff x="0" y="1400175"/>
            <a:chExt cx="457200" cy="457200"/>
          </a:xfrm>
        </p:grpSpPr>
        <p:sp>
          <p:nvSpPr>
            <p:cNvPr id="45" name="Oval 44"/>
            <p:cNvSpPr/>
            <p:nvPr/>
          </p:nvSpPr>
          <p:spPr>
            <a:xfrm>
              <a:off x="161365" y="1561540"/>
              <a:ext cx="152400" cy="152400"/>
            </a:xfrm>
            <a:prstGeom prst="ellipse">
              <a:avLst/>
            </a:prstGeom>
            <a:gradFill flip="none" rotWithShape="1">
              <a:gsLst>
                <a:gs pos="10000">
                  <a:srgbClr val="C0504D">
                    <a:lumMod val="50000"/>
                  </a:srgbClr>
                </a:gs>
                <a:gs pos="100000">
                  <a:srgbClr val="F79646">
                    <a:lumMod val="50000"/>
                  </a:srgbClr>
                </a:gs>
              </a:gsLst>
              <a:path path="shape">
                <a:fillToRect l="50000" t="50000" r="50000" b="50000"/>
              </a:path>
              <a:tileRect/>
            </a:gradFill>
            <a:ln w="12700" cap="flat" cmpd="sng" algn="ctr">
              <a:gradFill>
                <a:gsLst>
                  <a:gs pos="0">
                    <a:srgbClr val="F79646">
                      <a:lumMod val="75000"/>
                    </a:srgbClr>
                  </a:gs>
                  <a:gs pos="100000">
                    <a:srgbClr val="F79646"/>
                  </a:gs>
                </a:gsLst>
                <a:lin ang="5400000" scaled="0"/>
              </a:gradFill>
              <a:prstDash val="solid"/>
            </a:ln>
            <a:effectLst/>
            <a:scene3d>
              <a:camera prst="orthographicFront"/>
              <a:lightRig rig="threePt" dir="t">
                <a:rot lat="0" lon="0" rev="4800000"/>
              </a:lightRig>
            </a:scene3d>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46" name="Oval 45"/>
            <p:cNvSpPr/>
            <p:nvPr/>
          </p:nvSpPr>
          <p:spPr>
            <a:xfrm>
              <a:off x="0" y="1400175"/>
              <a:ext cx="457200" cy="457200"/>
            </a:xfrm>
            <a:prstGeom prst="ellipse">
              <a:avLst/>
            </a:prstGeom>
            <a:solidFill>
              <a:srgbClr val="FFC000"/>
            </a:solidFill>
            <a:ln w="25400" cap="flat" cmpd="sng" algn="ctr">
              <a:noFill/>
              <a:prstDash val="solid"/>
            </a:ln>
            <a:effectLst>
              <a:softEdge rad="1270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50" name="Oval 49"/>
            <p:cNvSpPr/>
            <p:nvPr/>
          </p:nvSpPr>
          <p:spPr>
            <a:xfrm>
              <a:off x="152400" y="1552575"/>
              <a:ext cx="152400" cy="152400"/>
            </a:xfrm>
            <a:prstGeom prst="ellipse">
              <a:avLst/>
            </a:prstGeom>
            <a:solidFill>
              <a:sysClr val="window" lastClr="FFFFFF"/>
            </a:solidFill>
            <a:ln w="12700" cap="flat" cmpd="sng" algn="ctr">
              <a:solidFill>
                <a:srgbClr val="FFFF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grpSp>
      <p:sp>
        <p:nvSpPr>
          <p:cNvPr id="51" name="Oval 50"/>
          <p:cNvSpPr/>
          <p:nvPr/>
        </p:nvSpPr>
        <p:spPr bwMode="auto">
          <a:xfrm>
            <a:off x="4648200" y="3606236"/>
            <a:ext cx="762000" cy="762000"/>
          </a:xfrm>
          <a:prstGeom prst="ellipse">
            <a:avLst/>
          </a:prstGeom>
          <a:gradFill flip="none" rotWithShape="1">
            <a:gsLst>
              <a:gs pos="0">
                <a:schemeClr val="tx1"/>
              </a:gs>
              <a:gs pos="100000">
                <a:schemeClr val="tx1">
                  <a:alpha val="0"/>
                </a:schemeClr>
              </a:gs>
            </a:gsLst>
            <a:path path="shape">
              <a:fillToRect l="50000" t="50000" r="50000" b="50000"/>
            </a:path>
            <a:tileRect/>
          </a:gradFill>
          <a:ln>
            <a:headEnd type="none" w="med" len="med"/>
            <a:tailEnd type="none" w="med" len="med"/>
          </a:ln>
          <a:effectLst/>
          <a:scene3d>
            <a:camera prst="orthographicFront" fov="0">
              <a:rot lat="0" lon="0" rev="0"/>
            </a:camera>
            <a:lightRig rig="glow" dir="t">
              <a:rot lat="0" lon="0" rev="6360000"/>
            </a:lightRig>
          </a:scene3d>
          <a:sp3d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Trebuchet MS" pitchFamily="34" charset="0"/>
            </a:endParaRPr>
          </a:p>
        </p:txBody>
      </p:sp>
      <p:sp>
        <p:nvSpPr>
          <p:cNvPr id="35" name="Rounded Rectangle 34"/>
          <p:cNvSpPr/>
          <p:nvPr/>
        </p:nvSpPr>
        <p:spPr bwMode="auto">
          <a:xfrm>
            <a:off x="4612234" y="1178489"/>
            <a:ext cx="4297680" cy="838200"/>
          </a:xfrm>
          <a:prstGeom prst="roundRect">
            <a:avLst>
              <a:gd name="adj" fmla="val 50000"/>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p>
            <a:pPr algn="ctr" defTabSz="914099" fontAlgn="base">
              <a:spcBef>
                <a:spcPct val="0"/>
              </a:spcBef>
              <a:spcAft>
                <a:spcPct val="0"/>
              </a:spcAft>
              <a:defRPr/>
            </a:pPr>
            <a:endParaRPr lang="en-US" sz="1600" dirty="0" smtClean="0">
              <a:solidFill>
                <a:srgbClr val="FFFFFF"/>
              </a:solidFill>
              <a:effectLst>
                <a:outerShdw blurRad="38100" dist="38100" dir="2700000" algn="tl">
                  <a:srgbClr val="000000">
                    <a:alpha val="43137"/>
                  </a:srgbClr>
                </a:outerShdw>
              </a:effectLst>
              <a:latin typeface="Segoe" pitchFamily="34" charset="0"/>
            </a:endParaRPr>
          </a:p>
        </p:txBody>
      </p:sp>
      <p:grpSp>
        <p:nvGrpSpPr>
          <p:cNvPr id="6" name="Group 29"/>
          <p:cNvGrpSpPr/>
          <p:nvPr/>
        </p:nvGrpSpPr>
        <p:grpSpPr>
          <a:xfrm>
            <a:off x="4761140" y="1426139"/>
            <a:ext cx="457200" cy="457200"/>
            <a:chOff x="0" y="1400175"/>
            <a:chExt cx="457200" cy="457200"/>
          </a:xfrm>
        </p:grpSpPr>
        <p:sp>
          <p:nvSpPr>
            <p:cNvPr id="37" name="Oval 36"/>
            <p:cNvSpPr/>
            <p:nvPr/>
          </p:nvSpPr>
          <p:spPr>
            <a:xfrm>
              <a:off x="161365" y="1561540"/>
              <a:ext cx="152400" cy="152400"/>
            </a:xfrm>
            <a:prstGeom prst="ellipse">
              <a:avLst/>
            </a:prstGeom>
            <a:gradFill flip="none" rotWithShape="1">
              <a:gsLst>
                <a:gs pos="10000">
                  <a:srgbClr val="C0504D">
                    <a:lumMod val="50000"/>
                  </a:srgbClr>
                </a:gs>
                <a:gs pos="100000">
                  <a:srgbClr val="F79646">
                    <a:lumMod val="50000"/>
                  </a:srgbClr>
                </a:gs>
              </a:gsLst>
              <a:path path="shape">
                <a:fillToRect l="50000" t="50000" r="50000" b="50000"/>
              </a:path>
              <a:tileRect/>
            </a:gradFill>
            <a:ln w="12700" cap="flat" cmpd="sng" algn="ctr">
              <a:gradFill>
                <a:gsLst>
                  <a:gs pos="0">
                    <a:srgbClr val="F79646">
                      <a:lumMod val="75000"/>
                    </a:srgbClr>
                  </a:gs>
                  <a:gs pos="100000">
                    <a:srgbClr val="F79646"/>
                  </a:gs>
                </a:gsLst>
                <a:lin ang="5400000" scaled="0"/>
              </a:gradFill>
              <a:prstDash val="solid"/>
            </a:ln>
            <a:effectLst/>
            <a:scene3d>
              <a:camera prst="orthographicFront"/>
              <a:lightRig rig="threePt" dir="t">
                <a:rot lat="0" lon="0" rev="4800000"/>
              </a:lightRig>
            </a:scene3d>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43" name="Oval 42"/>
            <p:cNvSpPr/>
            <p:nvPr/>
          </p:nvSpPr>
          <p:spPr>
            <a:xfrm>
              <a:off x="0" y="1400175"/>
              <a:ext cx="457200" cy="457200"/>
            </a:xfrm>
            <a:prstGeom prst="ellipse">
              <a:avLst/>
            </a:prstGeom>
            <a:solidFill>
              <a:srgbClr val="FFC000"/>
            </a:solidFill>
            <a:ln w="25400" cap="flat" cmpd="sng" algn="ctr">
              <a:noFill/>
              <a:prstDash val="solid"/>
            </a:ln>
            <a:effectLst>
              <a:softEdge rad="1270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44" name="Oval 43"/>
            <p:cNvSpPr/>
            <p:nvPr/>
          </p:nvSpPr>
          <p:spPr>
            <a:xfrm>
              <a:off x="152400" y="1552575"/>
              <a:ext cx="152400" cy="152400"/>
            </a:xfrm>
            <a:prstGeom prst="ellipse">
              <a:avLst/>
            </a:prstGeom>
            <a:solidFill>
              <a:sysClr val="window" lastClr="FFFFFF"/>
            </a:solidFill>
            <a:ln w="12700" cap="flat" cmpd="sng" algn="ctr">
              <a:solidFill>
                <a:srgbClr val="FFFF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grpSp>
      <p:sp>
        <p:nvSpPr>
          <p:cNvPr id="52" name="Oval 51"/>
          <p:cNvSpPr/>
          <p:nvPr/>
        </p:nvSpPr>
        <p:spPr bwMode="auto">
          <a:xfrm>
            <a:off x="4608740" y="1273739"/>
            <a:ext cx="762000" cy="762000"/>
          </a:xfrm>
          <a:prstGeom prst="ellipse">
            <a:avLst/>
          </a:prstGeom>
          <a:gradFill flip="none" rotWithShape="1">
            <a:gsLst>
              <a:gs pos="0">
                <a:schemeClr val="tx1"/>
              </a:gs>
              <a:gs pos="100000">
                <a:schemeClr val="tx1">
                  <a:alpha val="0"/>
                </a:schemeClr>
              </a:gs>
            </a:gsLst>
            <a:path path="shape">
              <a:fillToRect l="50000" t="50000" r="50000" b="50000"/>
            </a:path>
            <a:tileRect/>
          </a:gradFill>
          <a:ln>
            <a:headEnd type="none" w="med" len="med"/>
            <a:tailEnd type="none" w="med" len="med"/>
          </a:ln>
          <a:effectLst/>
          <a:scene3d>
            <a:camera prst="orthographicFront" fov="0">
              <a:rot lat="0" lon="0" rev="0"/>
            </a:camera>
            <a:lightRig rig="glow" dir="t">
              <a:rot lat="0" lon="0" rev="6360000"/>
            </a:lightRig>
          </a:scene3d>
          <a:sp3d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Trebuchet MS" pitchFamily="34" charset="0"/>
            </a:endParaRPr>
          </a:p>
        </p:txBody>
      </p:sp>
      <p:sp>
        <p:nvSpPr>
          <p:cNvPr id="57" name="Rectangle 56"/>
          <p:cNvSpPr/>
          <p:nvPr/>
        </p:nvSpPr>
        <p:spPr>
          <a:xfrm>
            <a:off x="4629872" y="2322868"/>
            <a:ext cx="4514127" cy="954107"/>
          </a:xfrm>
          <a:prstGeom prst="rect">
            <a:avLst/>
          </a:prstGeom>
        </p:spPr>
        <p:txBody>
          <a:bodyPr wrap="square">
            <a:spAutoFit/>
          </a:bodyPr>
          <a:lstStyle/>
          <a:p>
            <a:pPr>
              <a:spcBef>
                <a:spcPts val="600"/>
              </a:spcBef>
            </a:pPr>
            <a:r>
              <a:rPr lang="en-US" sz="2000" dirty="0" smtClean="0">
                <a:hlinkClick r:id="rId9"/>
              </a:rPr>
              <a:t>www.microsoft.com/learning</a:t>
            </a:r>
            <a:r>
              <a:rPr lang="en-US" sz="2000" dirty="0" smtClean="0"/>
              <a:t>  </a:t>
            </a:r>
          </a:p>
          <a:p>
            <a:pPr marL="0" lvl="1" indent="0">
              <a:lnSpc>
                <a:spcPct val="100000"/>
              </a:lnSpc>
              <a:spcBef>
                <a:spcPts val="0"/>
              </a:spcBef>
              <a:buNone/>
              <a:tabLst>
                <a:tab pos="1828800" algn="l"/>
              </a:tabLst>
            </a:pPr>
            <a:endParaRPr lang="en-US" dirty="0" smtClean="0"/>
          </a:p>
          <a:p>
            <a:r>
              <a:rPr lang="en-US" dirty="0" smtClean="0"/>
              <a:t>Microsoft Certification &amp; Training Resources</a:t>
            </a:r>
            <a:endParaRPr lang="en-US" dirty="0"/>
          </a:p>
        </p:txBody>
      </p:sp>
      <p:sp>
        <p:nvSpPr>
          <p:cNvPr id="54" name="Title 1"/>
          <p:cNvSpPr>
            <a:spLocks noGrp="1"/>
          </p:cNvSpPr>
          <p:nvPr>
            <p:ph type="title"/>
          </p:nvPr>
        </p:nvSpPr>
        <p:spPr/>
        <p:txBody>
          <a:bodyPr vert="horz" wrap="square" lIns="0" tIns="0" rIns="0" bIns="0" rtlCol="0" anchor="t">
            <a:spAutoFit/>
          </a:bodyPr>
          <a:lstStyle/>
          <a:p>
            <a:r>
              <a:rPr/>
              <a:t>Resources</a:t>
            </a:r>
          </a:p>
        </p:txBody>
      </p:sp>
      <p:grpSp>
        <p:nvGrpSpPr>
          <p:cNvPr id="58" name="Group 57"/>
          <p:cNvGrpSpPr/>
          <p:nvPr/>
        </p:nvGrpSpPr>
        <p:grpSpPr bwMode="black">
          <a:xfrm>
            <a:off x="5457615" y="1234828"/>
            <a:ext cx="3477054" cy="771334"/>
            <a:chOff x="5561787" y="0"/>
            <a:chExt cx="3477054" cy="771334"/>
          </a:xfrm>
        </p:grpSpPr>
        <p:pic>
          <p:nvPicPr>
            <p:cNvPr id="56" name="Picture 55" descr="ms_Learning_w.eps"/>
            <p:cNvPicPr>
              <a:picLocks noChangeAspect="1"/>
            </p:cNvPicPr>
            <p:nvPr/>
          </p:nvPicPr>
          <p:blipFill>
            <a:blip r:embed="rId10"/>
            <a:srcRect l="51467"/>
            <a:stretch>
              <a:fillRect/>
            </a:stretch>
          </p:blipFill>
          <p:spPr bwMode="black">
            <a:xfrm>
              <a:off x="7257327" y="0"/>
              <a:ext cx="1781514" cy="771334"/>
            </a:xfrm>
            <a:prstGeom prst="rect">
              <a:avLst/>
            </a:prstGeom>
          </p:spPr>
        </p:pic>
        <p:pic>
          <p:nvPicPr>
            <p:cNvPr id="1026" name="Picture 2" descr="C:\Documents and Settings\Pennie\My Documents\ACERDATA (D)\Pennie's documents\MS Image\Boxshot_Logo\MICROSOFT\Microsoft Logo wht shadow.png"/>
            <p:cNvPicPr>
              <a:picLocks noChangeAspect="1" noChangeArrowheads="1"/>
            </p:cNvPicPr>
            <p:nvPr/>
          </p:nvPicPr>
          <p:blipFill>
            <a:blip r:embed="rId11"/>
            <a:srcRect/>
            <a:stretch>
              <a:fillRect/>
            </a:stretch>
          </p:blipFill>
          <p:spPr bwMode="black">
            <a:xfrm>
              <a:off x="5561787" y="254642"/>
              <a:ext cx="1693646" cy="312516"/>
            </a:xfrm>
            <a:prstGeom prst="rect">
              <a:avLst/>
            </a:prstGeom>
            <a:noFill/>
          </p:spPr>
        </p:pic>
      </p:grpSp>
      <p:sp>
        <p:nvSpPr>
          <p:cNvPr id="53" name="Rectangle 52"/>
          <p:cNvSpPr/>
          <p:nvPr/>
        </p:nvSpPr>
        <p:spPr bwMode="auto">
          <a:xfrm>
            <a:off x="-2298032" y="0"/>
            <a:ext cx="2141623" cy="3072384"/>
          </a:xfrm>
          <a:prstGeom prst="rect">
            <a:avLst/>
          </a:prstGeom>
          <a:ln w="38100">
            <a:solidFill>
              <a:srgbClr val="FFFF00"/>
            </a:solidFill>
            <a:headEnd type="none" w="med" len="med"/>
            <a:tailEnd type="none" w="med" len="med"/>
          </a:ln>
        </p:spPr>
        <p:style>
          <a:lnRef idx="0">
            <a:schemeClr val="dk1"/>
          </a:lnRef>
          <a:fillRef idx="3">
            <a:schemeClr val="dk1"/>
          </a:fillRef>
          <a:effectRef idx="3">
            <a:schemeClr val="dk1"/>
          </a:effectRef>
          <a:fontRef idx="minor">
            <a:schemeClr val="lt1"/>
          </a:fontRef>
        </p:style>
        <p:txBody>
          <a:bodyPr vert="horz" wrap="square" lIns="91436" tIns="45718" rIns="91436" bIns="45718" numCol="1" rtlCol="0" anchor="t" anchorCtr="0" compatLnSpc="1">
            <a:prstTxWarp prst="textNoShape">
              <a:avLst/>
            </a:prstTxWarp>
          </a:bodyPr>
          <a:lstStyle/>
          <a:p>
            <a:pPr defTabSz="914099" fontAlgn="base">
              <a:spcBef>
                <a:spcPct val="0"/>
              </a:spcBef>
              <a:spcAft>
                <a:spcPct val="0"/>
              </a:spcAft>
            </a:pPr>
            <a:r>
              <a:rPr lang="en-US" sz="2400" b="1" dirty="0" smtClean="0"/>
              <a:t>Required Slide</a:t>
            </a:r>
            <a:endParaRPr lang="en-US" sz="2400" b="1" dirty="0" smtClean="0">
              <a:solidFill>
                <a:srgbClr val="FFFFFF"/>
              </a:solidFill>
              <a:effectLst>
                <a:outerShdw blurRad="38100" dist="38100" dir="2700000" algn="tl">
                  <a:srgbClr val="000000">
                    <a:alpha val="43137"/>
                  </a:srgbClr>
                </a:outerShdw>
              </a:effectLst>
            </a:endParaRPr>
          </a:p>
          <a:p>
            <a:pPr defTabSz="914099" fontAlgn="base">
              <a:spcBef>
                <a:spcPct val="0"/>
              </a:spcBef>
              <a:spcAft>
                <a:spcPct val="0"/>
              </a:spcAft>
            </a:pPr>
            <a:r>
              <a:rPr lang="en-US" sz="2000" b="1" dirty="0" smtClean="0">
                <a:solidFill>
                  <a:schemeClr val="accent5"/>
                </a:solidFill>
              </a:rPr>
              <a:t>Speakers, </a:t>
            </a:r>
          </a:p>
          <a:p>
            <a:r>
              <a:rPr lang="en-US" dirty="0" smtClean="0"/>
              <a:t>TechEd 2009 is not producing </a:t>
            </a:r>
          </a:p>
          <a:p>
            <a:r>
              <a:rPr lang="en-US" dirty="0" smtClean="0"/>
              <a:t>a DVD. Please announce that </a:t>
            </a:r>
          </a:p>
          <a:p>
            <a:r>
              <a:rPr lang="en-US" dirty="0" smtClean="0"/>
              <a:t>attendees can </a:t>
            </a:r>
            <a:r>
              <a:rPr lang="en-US" b="1" dirty="0" smtClean="0"/>
              <a:t>access session </a:t>
            </a:r>
            <a:endParaRPr lang="en-US" dirty="0" smtClean="0"/>
          </a:p>
          <a:p>
            <a:r>
              <a:rPr lang="en-US" b="1" dirty="0" smtClean="0"/>
              <a:t>recordings at TechEd Online. </a:t>
            </a:r>
            <a:endParaRPr lang="en-US"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4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gtEl>
                                        <p:attrNameLst>
                                          <p:attrName>style.visibility</p:attrName>
                                        </p:attrNameLst>
                                      </p:cBhvr>
                                      <p:to>
                                        <p:strVal val="visible"/>
                                      </p:to>
                                    </p:set>
                                  </p:childTnLst>
                                </p:cTn>
                              </p:par>
                            </p:childTnLst>
                          </p:cTn>
                        </p:par>
                        <p:par>
                          <p:cTn id="9" fill="hold">
                            <p:stCondLst>
                              <p:cond delay="0"/>
                            </p:stCondLst>
                            <p:childTnLst>
                              <p:par>
                                <p:cTn id="10" presetID="10" presetClass="exit" presetSubtype="0" fill="hold" grpId="1" nodeType="afterEffect">
                                  <p:stCondLst>
                                    <p:cond delay="200"/>
                                  </p:stCondLst>
                                  <p:childTnLst>
                                    <p:animEffect transition="out" filter="fade">
                                      <p:cBhvr>
                                        <p:cTn id="11" dur="2000"/>
                                        <p:tgtEl>
                                          <p:spTgt spid="42"/>
                                        </p:tgtEl>
                                      </p:cBhvr>
                                    </p:animEffect>
                                    <p:set>
                                      <p:cBhvr>
                                        <p:cTn id="12" dur="1" fill="hold">
                                          <p:stCondLst>
                                            <p:cond delay="1999"/>
                                          </p:stCondLst>
                                        </p:cTn>
                                        <p:tgtEl>
                                          <p:spTgt spid="42"/>
                                        </p:tgtEl>
                                        <p:attrNameLst>
                                          <p:attrName>style.visibility</p:attrName>
                                        </p:attrNameLst>
                                      </p:cBhvr>
                                      <p:to>
                                        <p:strVal val="hidden"/>
                                      </p:to>
                                    </p:set>
                                  </p:childTnLst>
                                </p:cTn>
                              </p:par>
                            </p:childTnLst>
                          </p:cTn>
                        </p:par>
                        <p:par>
                          <p:cTn id="13" fill="hold">
                            <p:stCondLst>
                              <p:cond delay="2200"/>
                            </p:stCondLst>
                            <p:childTnLst>
                              <p:par>
                                <p:cTn id="14" presetID="1" presetClass="entr" presetSubtype="0" fill="hold" grpId="0" nodeType="afterEffect">
                                  <p:stCondLst>
                                    <p:cond delay="0"/>
                                  </p:stCondLst>
                                  <p:childTnLst>
                                    <p:set>
                                      <p:cBhvr>
                                        <p:cTn id="15" dur="1" fill="hold">
                                          <p:stCondLst>
                                            <p:cond delay="0"/>
                                          </p:stCondLst>
                                        </p:cTn>
                                        <p:tgtEl>
                                          <p:spTgt spid="41"/>
                                        </p:tgtEl>
                                        <p:attrNameLst>
                                          <p:attrName>style.visibility</p:attrName>
                                        </p:attrNameLst>
                                      </p:cBhvr>
                                      <p:to>
                                        <p:strVal val="visible"/>
                                      </p:to>
                                    </p:set>
                                  </p:childTnLst>
                                </p:cTn>
                              </p:par>
                              <p:par>
                                <p:cTn id="16" presetID="1" presetClass="entr" presetSubtype="0" fill="hold" nodeType="withEffect">
                                  <p:stCondLst>
                                    <p:cond delay="0"/>
                                  </p:stCondLst>
                                  <p:childTnLst>
                                    <p:set>
                                      <p:cBhvr>
                                        <p:cTn id="17" dur="1" fill="hold">
                                          <p:stCondLst>
                                            <p:cond delay="0"/>
                                          </p:stCondLst>
                                        </p:cTn>
                                        <p:tgtEl>
                                          <p:spTgt spid="4"/>
                                        </p:tgtEl>
                                        <p:attrNameLst>
                                          <p:attrName>style.visibility</p:attrName>
                                        </p:attrNameLst>
                                      </p:cBhvr>
                                      <p:to>
                                        <p:strVal val="visible"/>
                                      </p:to>
                                    </p:set>
                                  </p:childTnLst>
                                </p:cTn>
                              </p:par>
                            </p:childTnLst>
                          </p:cTn>
                        </p:par>
                        <p:par>
                          <p:cTn id="18" fill="hold">
                            <p:stCondLst>
                              <p:cond delay="2200"/>
                            </p:stCondLst>
                            <p:childTnLst>
                              <p:par>
                                <p:cTn id="19" presetID="10" presetClass="exit" presetSubtype="0" fill="hold" grpId="1" nodeType="afterEffect">
                                  <p:stCondLst>
                                    <p:cond delay="200"/>
                                  </p:stCondLst>
                                  <p:childTnLst>
                                    <p:animEffect transition="out" filter="fade">
                                      <p:cBhvr>
                                        <p:cTn id="20" dur="2000"/>
                                        <p:tgtEl>
                                          <p:spTgt spid="41"/>
                                        </p:tgtEl>
                                      </p:cBhvr>
                                    </p:animEffect>
                                    <p:set>
                                      <p:cBhvr>
                                        <p:cTn id="21" dur="1" fill="hold">
                                          <p:stCondLst>
                                            <p:cond delay="1999"/>
                                          </p:stCondLst>
                                        </p:cTn>
                                        <p:tgtEl>
                                          <p:spTgt spid="41"/>
                                        </p:tgtEl>
                                        <p:attrNameLst>
                                          <p:attrName>style.visibility</p:attrName>
                                        </p:attrNameLst>
                                      </p:cBhvr>
                                      <p:to>
                                        <p:strVal val="hidden"/>
                                      </p:to>
                                    </p:set>
                                  </p:childTnLst>
                                </p:cTn>
                              </p:par>
                            </p:childTnLst>
                          </p:cTn>
                        </p:par>
                        <p:par>
                          <p:cTn id="22" fill="hold">
                            <p:stCondLst>
                              <p:cond delay="4400"/>
                            </p:stCondLst>
                            <p:childTnLst>
                              <p:par>
                                <p:cTn id="23" presetID="1" presetClass="entr" presetSubtype="0" fill="hold" grpId="0" nodeType="afterEffect">
                                  <p:stCondLst>
                                    <p:cond delay="0"/>
                                  </p:stCondLst>
                                  <p:childTnLst>
                                    <p:set>
                                      <p:cBhvr>
                                        <p:cTn id="24" dur="1" fill="hold">
                                          <p:stCondLst>
                                            <p:cond delay="0"/>
                                          </p:stCondLst>
                                        </p:cTn>
                                        <p:tgtEl>
                                          <p:spTgt spid="51"/>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5"/>
                                        </p:tgtEl>
                                        <p:attrNameLst>
                                          <p:attrName>style.visibility</p:attrName>
                                        </p:attrNameLst>
                                      </p:cBhvr>
                                      <p:to>
                                        <p:strVal val="visible"/>
                                      </p:to>
                                    </p:set>
                                  </p:childTnLst>
                                </p:cTn>
                              </p:par>
                            </p:childTnLst>
                          </p:cTn>
                        </p:par>
                        <p:par>
                          <p:cTn id="27" fill="hold">
                            <p:stCondLst>
                              <p:cond delay="4400"/>
                            </p:stCondLst>
                            <p:childTnLst>
                              <p:par>
                                <p:cTn id="28" presetID="10" presetClass="exit" presetSubtype="0" fill="hold" grpId="1" nodeType="afterEffect">
                                  <p:stCondLst>
                                    <p:cond delay="200"/>
                                  </p:stCondLst>
                                  <p:childTnLst>
                                    <p:animEffect transition="out" filter="fade">
                                      <p:cBhvr>
                                        <p:cTn id="29" dur="2000"/>
                                        <p:tgtEl>
                                          <p:spTgt spid="51"/>
                                        </p:tgtEl>
                                      </p:cBhvr>
                                    </p:animEffect>
                                    <p:set>
                                      <p:cBhvr>
                                        <p:cTn id="30" dur="1" fill="hold">
                                          <p:stCondLst>
                                            <p:cond delay="1999"/>
                                          </p:stCondLst>
                                        </p:cTn>
                                        <p:tgtEl>
                                          <p:spTgt spid="51"/>
                                        </p:tgtEl>
                                        <p:attrNameLst>
                                          <p:attrName>style.visibility</p:attrName>
                                        </p:attrNameLst>
                                      </p:cBhvr>
                                      <p:to>
                                        <p:strVal val="hidden"/>
                                      </p:to>
                                    </p:set>
                                  </p:childTnLst>
                                </p:cTn>
                              </p:par>
                            </p:childTnLst>
                          </p:cTn>
                        </p:par>
                        <p:par>
                          <p:cTn id="31" fill="hold">
                            <p:stCondLst>
                              <p:cond delay="6600"/>
                            </p:stCondLst>
                            <p:childTnLst>
                              <p:par>
                                <p:cTn id="32" presetID="1" presetClass="entr" presetSubtype="0" fill="hold" grpId="0" nodeType="afterEffect">
                                  <p:stCondLst>
                                    <p:cond delay="0"/>
                                  </p:stCondLst>
                                  <p:childTnLst>
                                    <p:set>
                                      <p:cBhvr>
                                        <p:cTn id="33" dur="1" fill="hold">
                                          <p:stCondLst>
                                            <p:cond delay="0"/>
                                          </p:stCondLst>
                                        </p:cTn>
                                        <p:tgtEl>
                                          <p:spTgt spid="52"/>
                                        </p:tgtEl>
                                        <p:attrNameLst>
                                          <p:attrName>style.visibility</p:attrName>
                                        </p:attrNameLst>
                                      </p:cBhvr>
                                      <p:to>
                                        <p:strVal val="visible"/>
                                      </p:to>
                                    </p:set>
                                  </p:childTnLst>
                                </p:cTn>
                              </p:par>
                              <p:par>
                                <p:cTn id="34" presetID="1" presetClass="entr" presetSubtype="0" fill="hold" nodeType="withEffect">
                                  <p:stCondLst>
                                    <p:cond delay="0"/>
                                  </p:stCondLst>
                                  <p:childTnLst>
                                    <p:set>
                                      <p:cBhvr>
                                        <p:cTn id="35" dur="1" fill="hold">
                                          <p:stCondLst>
                                            <p:cond delay="0"/>
                                          </p:stCondLst>
                                        </p:cTn>
                                        <p:tgtEl>
                                          <p:spTgt spid="6"/>
                                        </p:tgtEl>
                                        <p:attrNameLst>
                                          <p:attrName>style.visibility</p:attrName>
                                        </p:attrNameLst>
                                      </p:cBhvr>
                                      <p:to>
                                        <p:strVal val="visible"/>
                                      </p:to>
                                    </p:set>
                                  </p:childTnLst>
                                </p:cTn>
                              </p:par>
                            </p:childTnLst>
                          </p:cTn>
                        </p:par>
                        <p:par>
                          <p:cTn id="36" fill="hold">
                            <p:stCondLst>
                              <p:cond delay="6600"/>
                            </p:stCondLst>
                            <p:childTnLst>
                              <p:par>
                                <p:cTn id="37" presetID="10" presetClass="exit" presetSubtype="0" fill="hold" grpId="1" nodeType="afterEffect">
                                  <p:stCondLst>
                                    <p:cond delay="200"/>
                                  </p:stCondLst>
                                  <p:childTnLst>
                                    <p:animEffect transition="out" filter="fade">
                                      <p:cBhvr>
                                        <p:cTn id="38" dur="2000"/>
                                        <p:tgtEl>
                                          <p:spTgt spid="52"/>
                                        </p:tgtEl>
                                      </p:cBhvr>
                                    </p:animEffect>
                                    <p:set>
                                      <p:cBhvr>
                                        <p:cTn id="39" dur="1" fill="hold">
                                          <p:stCondLst>
                                            <p:cond delay="1999"/>
                                          </p:stCondLst>
                                        </p:cTn>
                                        <p:tgtEl>
                                          <p:spTgt spid="5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P spid="42" grpId="1" animBg="1"/>
      <p:bldP spid="41" grpId="0" animBg="1"/>
      <p:bldP spid="41" grpId="1" animBg="1"/>
      <p:bldP spid="51" grpId="0" animBg="1"/>
      <p:bldP spid="51" grpId="1" animBg="1"/>
      <p:bldP spid="52" grpId="0" animBg="1"/>
      <p:bldP spid="52" grpId="1"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eval.png"/>
          <p:cNvPicPr>
            <a:picLocks noChangeAspect="1"/>
          </p:cNvPicPr>
          <p:nvPr/>
        </p:nvPicPr>
        <p:blipFill>
          <a:blip r:embed="rId2"/>
          <a:stretch>
            <a:fillRect/>
          </a:stretch>
        </p:blipFill>
        <p:spPr>
          <a:xfrm>
            <a:off x="1142" y="857"/>
            <a:ext cx="9142858" cy="6857143"/>
          </a:xfrm>
          <a:prstGeom prst="rect">
            <a:avLst/>
          </a:prstGeom>
        </p:spPr>
      </p:pic>
      <p:sp>
        <p:nvSpPr>
          <p:cNvPr id="3" name="Rounded Rectangle 2"/>
          <p:cNvSpPr/>
          <p:nvPr/>
        </p:nvSpPr>
        <p:spPr bwMode="blackGray">
          <a:xfrm>
            <a:off x="41077" y="3971504"/>
            <a:ext cx="5055579" cy="2009776"/>
          </a:xfrm>
          <a:prstGeom prst="roundRect">
            <a:avLst/>
          </a:prstGeom>
          <a:noFill/>
          <a:ln w="9525">
            <a:noFill/>
            <a:miter lim="800000"/>
            <a:headEnd/>
            <a:tailEnd/>
          </a:ln>
          <a:scene3d>
            <a:camera prst="orthographicFront"/>
            <a:lightRig rig="contrasting" dir="t">
              <a:rot lat="0" lon="0" rev="7800000"/>
            </a:lightRig>
          </a:scene3d>
          <a:sp3d prstMaterial="metal">
            <a:bevelB w="0" h="0"/>
          </a:sp3d>
        </p:spPr>
        <p:txBody>
          <a:bodyPr anchor="ctr" anchorCtr="0"/>
          <a:lstStyle/>
          <a:p>
            <a:pPr defTabSz="914099" fontAlgn="base">
              <a:spcBef>
                <a:spcPct val="0"/>
              </a:spcBef>
              <a:spcAft>
                <a:spcPct val="0"/>
              </a:spcAft>
              <a:defRPr/>
            </a:pPr>
            <a:r>
              <a:rPr lang="en-US" sz="3200" dirty="0" smtClean="0">
                <a:solidFill>
                  <a:srgbClr val="FFFFFF"/>
                </a:solidFill>
                <a:effectLst>
                  <a:outerShdw blurRad="38100" dist="38100" dir="2700000" algn="tl">
                    <a:srgbClr val="000000">
                      <a:alpha val="43137"/>
                    </a:srgbClr>
                  </a:outerShdw>
                </a:effectLst>
                <a:latin typeface="Segoe" pitchFamily="34" charset="0"/>
              </a:rPr>
              <a:t>Complete an evaluation on </a:t>
            </a:r>
            <a:r>
              <a:rPr lang="en-US" sz="3200" dirty="0" err="1" smtClean="0">
                <a:solidFill>
                  <a:srgbClr val="FFFFFF"/>
                </a:solidFill>
                <a:effectLst>
                  <a:outerShdw blurRad="38100" dist="38100" dir="2700000" algn="tl">
                    <a:srgbClr val="000000">
                      <a:alpha val="43137"/>
                    </a:srgbClr>
                  </a:outerShdw>
                </a:effectLst>
                <a:latin typeface="Segoe" pitchFamily="34" charset="0"/>
              </a:rPr>
              <a:t>CommNet</a:t>
            </a:r>
            <a:r>
              <a:rPr lang="en-US" sz="3200" dirty="0" smtClean="0">
                <a:solidFill>
                  <a:srgbClr val="FFFFFF"/>
                </a:solidFill>
                <a:effectLst>
                  <a:outerShdw blurRad="38100" dist="38100" dir="2700000" algn="tl">
                    <a:srgbClr val="000000">
                      <a:alpha val="43137"/>
                    </a:srgbClr>
                  </a:outerShdw>
                </a:effectLst>
                <a:latin typeface="Segoe" pitchFamily="34" charset="0"/>
              </a:rPr>
              <a:t> and enter to win an Xbox 360 Elite!</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childTnLst>
                                </p:cTn>
                              </p:par>
                              <p:par>
                                <p:cTn id="8" presetID="64" presetClass="path" presetSubtype="0" decel="50000" fill="hold" grpId="1" nodeType="withEffect">
                                  <p:stCondLst>
                                    <p:cond delay="0"/>
                                  </p:stCondLst>
                                  <p:childTnLst>
                                    <p:animMotion origin="layout" path="M -0.41701 -0.00138 L -2.77778E-6 -4.44444E-6 " pathEditMode="relative" rAng="0" ptsTypes="AA">
                                      <p:cBhvr>
                                        <p:cTn id="9" dur="1000" fill="hold"/>
                                        <p:tgtEl>
                                          <p:spTgt spid="3"/>
                                        </p:tgtEl>
                                        <p:attrNameLst>
                                          <p:attrName>ppt_x</p:attrName>
                                          <p:attrName>ppt_y</p:attrName>
                                        </p:attrNameLst>
                                      </p:cBhvr>
                                      <p:rCtr x="209" y="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Microsoft logo and tagline"/>
          <p:cNvPicPr>
            <a:picLocks noChangeAspect="1" noChangeArrowheads="1"/>
          </p:cNvPicPr>
          <p:nvPr/>
        </p:nvPicPr>
        <p:blipFill>
          <a:blip r:embed="rId3"/>
          <a:stretch>
            <a:fillRect/>
          </a:stretch>
        </p:blipFill>
        <p:spPr bwMode="black">
          <a:xfrm>
            <a:off x="2286000" y="2590800"/>
            <a:ext cx="4572000" cy="986114"/>
          </a:xfrm>
          <a:prstGeom prst="rect">
            <a:avLst/>
          </a:prstGeom>
          <a:noFill/>
          <a:ln>
            <a:noFill/>
          </a:ln>
        </p:spPr>
      </p:pic>
      <p:sp>
        <p:nvSpPr>
          <p:cNvPr id="5" name="Text Box 3"/>
          <p:cNvSpPr txBox="1">
            <a:spLocks noChangeArrowheads="1"/>
          </p:cNvSpPr>
          <p:nvPr/>
        </p:nvSpPr>
        <p:spPr bwMode="blackWhite">
          <a:xfrm>
            <a:off x="967578" y="5580925"/>
            <a:ext cx="7208845" cy="461651"/>
          </a:xfrm>
          <a:prstGeom prst="rect">
            <a:avLst/>
          </a:prstGeom>
          <a:noFill/>
          <a:ln w="12700">
            <a:noFill/>
            <a:miter lim="800000"/>
            <a:headEnd type="none" w="sm" len="sm"/>
            <a:tailEnd type="none" w="sm" len="sm"/>
          </a:ln>
          <a:effectLst/>
        </p:spPr>
        <p:txBody>
          <a:bodyPr vert="horz" wrap="square" lIns="91425" tIns="45713" rIns="91425" bIns="45713" numCol="1" anchor="t" anchorCtr="0" compatLnSpc="1">
            <a:prstTxWarp prst="textNoShape">
              <a:avLst/>
            </a:prstTxWarp>
            <a:spAutoFit/>
          </a:bodyPr>
          <a:lstStyle/>
          <a:p>
            <a:pPr algn="ctr" defTabSz="914099" eaLnBrk="0" hangingPunct="0"/>
            <a:r>
              <a:rPr lang="en-US" sz="600" dirty="0">
                <a:latin typeface="Calibri" pitchFamily="34" charset="0"/>
                <a:cs typeface="Arial" charset="0"/>
              </a:rPr>
              <a:t>© </a:t>
            </a:r>
            <a:r>
              <a:rPr lang="en-US" sz="600" dirty="0" smtClean="0">
                <a:latin typeface="Calibri" pitchFamily="34" charset="0"/>
                <a:cs typeface="Arial" charset="0"/>
              </a:rPr>
              <a:t>2009 Microsoft </a:t>
            </a:r>
            <a:r>
              <a:rPr lang="en-US" sz="600" dirty="0">
                <a:latin typeface="Calibri" pitchFamily="34" charset="0"/>
                <a:cs typeface="Arial" charset="0"/>
              </a:rPr>
              <a:t>Corporation. All rights reserved. Microsoft, Windows, Windows Vista and other product names are or may be registered trademarks and/or trademarks in the U.S. and/or other countries.</a:t>
            </a:r>
          </a:p>
          <a:p>
            <a:pPr algn="ctr" defTabSz="914099" eaLnBrk="0" hangingPunct="0"/>
            <a:r>
              <a:rPr lang="en-US" sz="600" dirty="0">
                <a:latin typeface="Calibri" pitchFamily="34" charset="0"/>
                <a:cs typeface="Arial"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r>
              <a:rPr lang="en-US" sz="600" dirty="0" smtClean="0">
                <a:latin typeface="Calibri" pitchFamily="34" charset="0"/>
                <a:cs typeface="Arial" charset="0"/>
              </a:rPr>
              <a:t>MICROSOFT </a:t>
            </a:r>
            <a:r>
              <a:rPr lang="en-US" sz="600" dirty="0">
                <a:latin typeface="Calibri" pitchFamily="34" charset="0"/>
                <a:cs typeface="Arial" charset="0"/>
              </a:rPr>
              <a:t>MAKES NO WARRANTIES, EXPRESS, IMPLIED OR STATUTORY, AS TO THE INFORMATION IN THIS PRESENTATION.</a:t>
            </a:r>
          </a:p>
        </p:txBody>
      </p:sp>
      <p:sp>
        <p:nvSpPr>
          <p:cNvPr id="6" name="Rectangle 5"/>
          <p:cNvSpPr/>
          <p:nvPr/>
        </p:nvSpPr>
        <p:spPr bwMode="auto">
          <a:xfrm>
            <a:off x="-2298032" y="0"/>
            <a:ext cx="2141623" cy="794084"/>
          </a:xfrm>
          <a:prstGeom prst="rect">
            <a:avLst/>
          </a:prstGeom>
          <a:ln w="38100">
            <a:solidFill>
              <a:srgbClr val="FFFF00"/>
            </a:solidFill>
            <a:headEnd type="none" w="med" len="med"/>
            <a:tailEnd type="none" w="med" len="med"/>
          </a:ln>
        </p:spPr>
        <p:style>
          <a:lnRef idx="0">
            <a:schemeClr val="dk1"/>
          </a:lnRef>
          <a:fillRef idx="3">
            <a:schemeClr val="dk1"/>
          </a:fillRef>
          <a:effectRef idx="3">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400" b="1" dirty="0" smtClean="0"/>
              <a:t>Required Slide</a:t>
            </a:r>
            <a:endParaRPr lang="en-US" sz="2400" b="1" dirty="0" smtClean="0">
              <a:solidFill>
                <a:srgbClr val="FFFFFF"/>
              </a:solidFill>
              <a:effectLst>
                <a:outerShdw blurRad="38100" dist="38100" dir="2700000" algn="tl">
                  <a:srgbClr val="000000">
                    <a:alpha val="43137"/>
                  </a:srgbClr>
                </a:outerShdw>
              </a:effectLst>
            </a:endParaRPr>
          </a:p>
        </p:txBody>
      </p:sp>
    </p:spTree>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ounded Rectangle 19"/>
          <p:cNvSpPr/>
          <p:nvPr/>
        </p:nvSpPr>
        <p:spPr bwMode="black">
          <a:xfrm>
            <a:off x="374072" y="872835"/>
            <a:ext cx="8379229" cy="4223697"/>
          </a:xfrm>
          <a:prstGeom prst="roundRect">
            <a:avLst>
              <a:gd name="adj" fmla="val 9033"/>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t" anchorCtr="0"/>
          <a:lstStyle/>
          <a:p>
            <a:pPr algn="ctr" defTabSz="914099" fontAlgn="base">
              <a:spcBef>
                <a:spcPct val="0"/>
              </a:spcBef>
              <a:spcAft>
                <a:spcPct val="0"/>
              </a:spcAft>
              <a:defRPr/>
            </a:pPr>
            <a:r>
              <a:rPr lang="en-US" sz="2000" dirty="0" smtClean="0">
                <a:solidFill>
                  <a:srgbClr val="FFFFFF"/>
                </a:solidFill>
                <a:effectLst>
                  <a:outerShdw blurRad="38100" dist="38100" dir="2700000" algn="tl">
                    <a:srgbClr val="000000">
                      <a:alpha val="43137"/>
                    </a:srgbClr>
                  </a:outerShdw>
                </a:effectLst>
              </a:rPr>
              <a:t>Areas of Business Intelligence</a:t>
            </a:r>
          </a:p>
        </p:txBody>
      </p:sp>
      <p:sp>
        <p:nvSpPr>
          <p:cNvPr id="2" name="Title 1"/>
          <p:cNvSpPr>
            <a:spLocks noGrp="1"/>
          </p:cNvSpPr>
          <p:nvPr>
            <p:ph type="title"/>
          </p:nvPr>
        </p:nvSpPr>
        <p:spPr/>
        <p:txBody>
          <a:bodyPr/>
          <a:lstStyle/>
          <a:p>
            <a:r>
              <a:rPr smtClean="0"/>
              <a:t>Microsoft BI Solution Focus</a:t>
            </a:r>
            <a:endParaRPr lang="en-US" dirty="0"/>
          </a:p>
        </p:txBody>
      </p:sp>
      <p:grpSp>
        <p:nvGrpSpPr>
          <p:cNvPr id="23" name="Group 22"/>
          <p:cNvGrpSpPr/>
          <p:nvPr/>
        </p:nvGrpSpPr>
        <p:grpSpPr>
          <a:xfrm>
            <a:off x="946379" y="1471353"/>
            <a:ext cx="7341408" cy="4588625"/>
            <a:chOff x="647121" y="4129263"/>
            <a:chExt cx="2024412" cy="1295884"/>
          </a:xfrm>
        </p:grpSpPr>
        <p:sp>
          <p:nvSpPr>
            <p:cNvPr id="6" name="Rounded Rectangle 5"/>
            <p:cNvSpPr/>
            <p:nvPr/>
          </p:nvSpPr>
          <p:spPr bwMode="auto">
            <a:xfrm>
              <a:off x="654349" y="4989225"/>
              <a:ext cx="2017184" cy="435922"/>
            </a:xfrm>
            <a:prstGeom prst="roundRect">
              <a:avLst>
                <a:gd name="adj" fmla="val 9033"/>
              </a:avLst>
            </a:prstGeom>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000" dirty="0">
                  <a:solidFill>
                    <a:srgbClr val="FFFFFF"/>
                  </a:solidFill>
                  <a:effectLst>
                    <a:outerShdw blurRad="38100" dist="38100" dir="2700000" algn="tl">
                      <a:srgbClr val="000000">
                        <a:alpha val="43137"/>
                      </a:srgbClr>
                    </a:outerShdw>
                  </a:effectLst>
                </a:rPr>
                <a:t>Organizational business intelligence </a:t>
              </a:r>
              <a:endParaRPr lang="en-US" sz="2000" dirty="0" smtClean="0">
                <a:solidFill>
                  <a:srgbClr val="FFFFFF"/>
                </a:solidFill>
                <a:effectLst>
                  <a:outerShdw blurRad="38100" dist="38100" dir="2700000" algn="tl">
                    <a:srgbClr val="000000">
                      <a:alpha val="43137"/>
                    </a:srgbClr>
                  </a:outerShdw>
                </a:effectLst>
              </a:endParaRPr>
            </a:p>
            <a:p>
              <a:pPr algn="ctr" defTabSz="914099" fontAlgn="base">
                <a:spcBef>
                  <a:spcPct val="0"/>
                </a:spcBef>
                <a:spcAft>
                  <a:spcPct val="0"/>
                </a:spcAft>
              </a:pPr>
              <a:r>
                <a:rPr lang="en-ZA" sz="1600" dirty="0">
                  <a:solidFill>
                    <a:srgbClr val="FFFFFF"/>
                  </a:solidFill>
                  <a:effectLst>
                    <a:outerShdw blurRad="38100" dist="38100" dir="2700000" algn="tl">
                      <a:srgbClr val="000000">
                        <a:alpha val="43137"/>
                      </a:srgbClr>
                    </a:outerShdw>
                  </a:effectLst>
                </a:rPr>
                <a:t>Organizational business intelligence describes a set of tools that help people align their objectives and activities with overall company goals, objectives, and metrics. It is business intelligence that helps synchronize individual efforts by using scorecards, strategy maps, and other tools that connect to corporate data. </a:t>
              </a:r>
              <a:endParaRPr lang="en-US" sz="1600" dirty="0" smtClean="0">
                <a:solidFill>
                  <a:srgbClr val="FFFFFF"/>
                </a:solidFill>
                <a:effectLst>
                  <a:outerShdw blurRad="38100" dist="38100" dir="2700000" algn="tl">
                    <a:srgbClr val="000000">
                      <a:alpha val="43137"/>
                    </a:srgbClr>
                  </a:outerShdw>
                </a:effectLst>
              </a:endParaRPr>
            </a:p>
          </p:txBody>
        </p:sp>
        <p:sp>
          <p:nvSpPr>
            <p:cNvPr id="8" name="Rounded Rectangle 7"/>
            <p:cNvSpPr/>
            <p:nvPr/>
          </p:nvSpPr>
          <p:spPr bwMode="auto">
            <a:xfrm>
              <a:off x="654349" y="4579993"/>
              <a:ext cx="2010308" cy="406268"/>
            </a:xfrm>
            <a:prstGeom prst="roundRect">
              <a:avLst>
                <a:gd name="adj" fmla="val 9033"/>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ZA" sz="2000" dirty="0">
                  <a:solidFill>
                    <a:srgbClr val="FFFFFF"/>
                  </a:solidFill>
                  <a:effectLst>
                    <a:outerShdw blurRad="38100" dist="38100" dir="2700000" algn="tl">
                      <a:srgbClr val="000000">
                        <a:alpha val="43137"/>
                      </a:srgbClr>
                    </a:outerShdw>
                  </a:effectLst>
                </a:rPr>
                <a:t>Business intelligence for the </a:t>
              </a:r>
              <a:r>
                <a:rPr lang="en-ZA" sz="2000" dirty="0" smtClean="0">
                  <a:solidFill>
                    <a:srgbClr val="FFFFFF"/>
                  </a:solidFill>
                  <a:effectLst>
                    <a:outerShdw blurRad="38100" dist="38100" dir="2700000" algn="tl">
                      <a:srgbClr val="000000">
                        <a:alpha val="43137"/>
                      </a:srgbClr>
                    </a:outerShdw>
                  </a:effectLst>
                </a:rPr>
                <a:t>community</a:t>
              </a:r>
            </a:p>
            <a:p>
              <a:pPr algn="ctr" defTabSz="914099"/>
              <a:r>
                <a:rPr lang="en-ZA" sz="1600" dirty="0">
                  <a:solidFill>
                    <a:srgbClr val="FFFFFF"/>
                  </a:solidFill>
                  <a:effectLst>
                    <a:outerShdw blurRad="38100" dist="38100" dir="2700000" algn="tl">
                      <a:srgbClr val="000000">
                        <a:alpha val="43137"/>
                      </a:srgbClr>
                    </a:outerShdw>
                  </a:effectLst>
                </a:rPr>
                <a:t>People don’t work just as individuals but in groups and teams to complete projects. Business intelligence for the community delivers information that reflects this, providing business intelligence that focuses on the ability to promote collaboration, and rapid sharing of information to drive to a common decision. </a:t>
              </a:r>
              <a:endParaRPr lang="en-US" sz="1600" dirty="0" smtClean="0">
                <a:solidFill>
                  <a:srgbClr val="FFFFFF"/>
                </a:solidFill>
                <a:effectLst>
                  <a:outerShdw blurRad="38100" dist="38100" dir="2700000" algn="tl">
                    <a:srgbClr val="000000">
                      <a:alpha val="43137"/>
                    </a:srgbClr>
                  </a:outerShdw>
                </a:effectLst>
              </a:endParaRPr>
            </a:p>
          </p:txBody>
        </p:sp>
        <p:sp>
          <p:nvSpPr>
            <p:cNvPr id="9" name="Rounded Rectangle 8"/>
            <p:cNvSpPr/>
            <p:nvPr/>
          </p:nvSpPr>
          <p:spPr bwMode="auto">
            <a:xfrm>
              <a:off x="647121" y="4129263"/>
              <a:ext cx="2012951" cy="438868"/>
            </a:xfrm>
            <a:prstGeom prst="roundRect">
              <a:avLst>
                <a:gd name="adj" fmla="val 9033"/>
              </a:avLst>
            </a:prstGeom>
            <a:gradFill flip="none" rotWithShape="1">
              <a:gsLst>
                <a:gs pos="0">
                  <a:srgbClr val="0070C0"/>
                </a:gs>
                <a:gs pos="50000">
                  <a:srgbClr val="0070C0">
                    <a:alpha val="30000"/>
                  </a:srgbClr>
                </a:gs>
                <a:gs pos="100000">
                  <a:srgbClr val="7030A0">
                    <a:alpha val="0"/>
                  </a:srgbClr>
                </a:gs>
              </a:gsLst>
              <a:lin ang="2700000" scaled="1"/>
              <a:tileRect/>
            </a:gradFill>
            <a:ln w="9525">
              <a:noFill/>
              <a:round/>
              <a:headEnd/>
              <a:tailEnd/>
            </a:ln>
            <a:effectLst/>
          </p:spPr>
          <p:txBody>
            <a:bodyPr vert="horz" wrap="square" lIns="91426" tIns="45712" rIns="91426" bIns="45712" numCol="1" rtlCol="0" anchor="ctr" anchorCtr="0" compatLnSpc="1">
              <a:prstTxWarp prst="textNoShape">
                <a:avLst/>
              </a:prstTxWarp>
            </a:bodyPr>
            <a:lstStyle/>
            <a:p>
              <a:pPr algn="ctr" defTabSz="914099" fontAlgn="base">
                <a:spcBef>
                  <a:spcPct val="0"/>
                </a:spcBef>
                <a:spcAft>
                  <a:spcPct val="0"/>
                </a:spcAft>
                <a:defRPr/>
              </a:pPr>
              <a:r>
                <a:rPr lang="en-ZA" sz="2000" dirty="0">
                  <a:solidFill>
                    <a:srgbClr val="FFFFFF"/>
                  </a:solidFill>
                  <a:effectLst>
                    <a:outerShdw blurRad="38100" dist="38100" dir="2700000" algn="tl">
                      <a:srgbClr val="000000">
                        <a:alpha val="43137"/>
                      </a:srgbClr>
                    </a:outerShdw>
                  </a:effectLst>
                </a:rPr>
                <a:t>Self-service and personal business </a:t>
              </a:r>
              <a:r>
                <a:rPr lang="en-ZA" sz="2000" dirty="0" smtClean="0">
                  <a:solidFill>
                    <a:srgbClr val="FFFFFF"/>
                  </a:solidFill>
                  <a:effectLst>
                    <a:outerShdw blurRad="38100" dist="38100" dir="2700000" algn="tl">
                      <a:srgbClr val="000000">
                        <a:alpha val="43137"/>
                      </a:srgbClr>
                    </a:outerShdw>
                  </a:effectLst>
                </a:rPr>
                <a:t>intelligence</a:t>
              </a:r>
            </a:p>
            <a:p>
              <a:pPr algn="ctr" defTabSz="914099" fontAlgn="base">
                <a:spcBef>
                  <a:spcPct val="0"/>
                </a:spcBef>
                <a:spcAft>
                  <a:spcPct val="0"/>
                </a:spcAft>
                <a:defRPr/>
              </a:pPr>
              <a:r>
                <a:rPr lang="en-ZA" sz="1600" dirty="0">
                  <a:solidFill>
                    <a:srgbClr val="FFFFFF"/>
                  </a:solidFill>
                  <a:effectLst>
                    <a:outerShdw blurRad="38100" dist="38100" dir="2700000" algn="tl">
                      <a:srgbClr val="000000">
                        <a:alpha val="43137"/>
                      </a:srgbClr>
                    </a:outerShdw>
                  </a:effectLst>
                </a:rPr>
                <a:t>Personal and self-service business intelligence is information available or delivered to people when they need it and in the desired format.  IT may integrate a self-service business intelligence platform to reduce the backlog of requests. Typically there is little or no IT involvement.</a:t>
              </a:r>
              <a:endParaRPr lang="en-US" sz="1600" dirty="0" smtClean="0">
                <a:solidFill>
                  <a:srgbClr val="FFFFFF"/>
                </a:solidFill>
                <a:effectLst>
                  <a:outerShdw blurRad="38100" dist="38100" dir="2700000" algn="tl">
                    <a:srgbClr val="000000">
                      <a:alpha val="43137"/>
                    </a:srgbClr>
                  </a:outerShdw>
                </a:effectLst>
              </a:endParaRPr>
            </a:p>
          </p:txBody>
        </p:sp>
      </p:grpSp>
    </p:spTree>
    <p:extLst>
      <p:ext uri="{BB962C8B-B14F-4D97-AF65-F5344CB8AC3E}">
        <p14:creationId xmlns="" xmlns:p14="http://schemas.microsoft.com/office/powerpoint/2007/7/12/main" val="2888996253"/>
      </p:ext>
    </p:extLst>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24"/>
          <p:cNvSpPr/>
          <p:nvPr/>
        </p:nvSpPr>
        <p:spPr>
          <a:xfrm>
            <a:off x="4528763" y="1025992"/>
            <a:ext cx="4038782" cy="4702080"/>
          </a:xfrm>
          <a:prstGeom prst="rect">
            <a:avLst/>
          </a:prstGeo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6"/>
          </a:lnRef>
          <a:fillRef idx="3">
            <a:schemeClr val="accent6"/>
          </a:fillRef>
          <a:effectRef idx="2">
            <a:schemeClr val="accent6"/>
          </a:effectRef>
          <a:fontRef idx="minor">
            <a:schemeClr val="lt1"/>
          </a:fontRef>
        </p:style>
        <p:txBody>
          <a:bodyPr lIns="91436" tIns="45718" rIns="91436" bIns="45718" anchor="ctr"/>
          <a:lstStyle/>
          <a:p>
            <a:pPr algn="ctr">
              <a:defRPr/>
            </a:pPr>
            <a:endParaRPr lang="en-US"/>
          </a:p>
        </p:txBody>
      </p:sp>
      <p:sp>
        <p:nvSpPr>
          <p:cNvPr id="26" name="Rectangle 25"/>
          <p:cNvSpPr/>
          <p:nvPr/>
        </p:nvSpPr>
        <p:spPr>
          <a:xfrm>
            <a:off x="488576" y="1029760"/>
            <a:ext cx="4038600" cy="4698312"/>
          </a:xfrm>
          <a:prstGeom prst="rect">
            <a:avLst/>
          </a:prstGeo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6"/>
          </a:lnRef>
          <a:fillRef idx="3">
            <a:schemeClr val="accent6"/>
          </a:fillRef>
          <a:effectRef idx="2">
            <a:schemeClr val="accent6"/>
          </a:effectRef>
          <a:fontRef idx="minor">
            <a:schemeClr val="lt1"/>
          </a:fontRef>
        </p:style>
        <p:txBody>
          <a:bodyPr lIns="91436" tIns="45718" rIns="91436" bIns="45718" anchor="ctr"/>
          <a:lstStyle/>
          <a:p>
            <a:pPr algn="ctr">
              <a:defRPr/>
            </a:pPr>
            <a:endParaRPr lang="en-US"/>
          </a:p>
        </p:txBody>
      </p:sp>
      <p:sp>
        <p:nvSpPr>
          <p:cNvPr id="491524" name="Title 491523"/>
          <p:cNvSpPr>
            <a:spLocks noGrp="1" noChangeArrowheads="1"/>
          </p:cNvSpPr>
          <p:nvPr>
            <p:ph type="title" idx="4294967295"/>
          </p:nvPr>
        </p:nvSpPr>
        <p:spPr>
          <a:xfrm>
            <a:off x="0" y="3175"/>
            <a:ext cx="9144000" cy="939800"/>
          </a:xfrm>
        </p:spPr>
        <p:txBody>
          <a:bodyPr anchor="ctr">
            <a:normAutofit fontScale="90000"/>
          </a:bodyPr>
          <a:lstStyle/>
          <a:p>
            <a:pPr>
              <a:defRPr/>
            </a:pPr>
            <a:r>
              <a:rPr lang="en-US" dirty="0" smtClean="0"/>
              <a:t>Performance Management and BI</a:t>
            </a:r>
            <a:br>
              <a:rPr lang="en-US" dirty="0" smtClean="0"/>
            </a:br>
            <a:r>
              <a:rPr lang="en-US" sz="2400" dirty="0" smtClean="0">
                <a:solidFill>
                  <a:schemeClr val="accent1">
                    <a:lumMod val="60000"/>
                    <a:lumOff val="40000"/>
                  </a:schemeClr>
                </a:solidFill>
              </a:rPr>
              <a:t>according to Gartner</a:t>
            </a:r>
            <a:endParaRPr lang="en-US" sz="2400" dirty="0">
              <a:solidFill>
                <a:schemeClr val="accent1">
                  <a:lumMod val="60000"/>
                  <a:lumOff val="40000"/>
                </a:schemeClr>
              </a:solidFill>
            </a:endParaRPr>
          </a:p>
        </p:txBody>
      </p:sp>
      <p:grpSp>
        <p:nvGrpSpPr>
          <p:cNvPr id="16393" name="Group 20"/>
          <p:cNvGrpSpPr>
            <a:grpSpLocks/>
          </p:cNvGrpSpPr>
          <p:nvPr/>
        </p:nvGrpSpPr>
        <p:grpSpPr bwMode="auto">
          <a:xfrm>
            <a:off x="107950" y="1258888"/>
            <a:ext cx="8355013" cy="4800600"/>
            <a:chOff x="288" y="1152"/>
            <a:chExt cx="5263" cy="3024"/>
          </a:xfrm>
        </p:grpSpPr>
        <p:sp>
          <p:nvSpPr>
            <p:cNvPr id="16399" name="Straight Connector 491521"/>
            <p:cNvSpPr>
              <a:spLocks noChangeShapeType="1"/>
            </p:cNvSpPr>
            <p:nvPr/>
          </p:nvSpPr>
          <p:spPr bwMode="auto">
            <a:xfrm flipH="1">
              <a:off x="4878" y="2486"/>
              <a:ext cx="29" cy="1189"/>
            </a:xfrm>
            <a:prstGeom prst="line">
              <a:avLst/>
            </a:prstGeom>
            <a:noFill/>
            <a:ln w="38100" algn="ctr">
              <a:solidFill>
                <a:schemeClr val="bg2"/>
              </a:solidFill>
              <a:prstDash val="sysDot"/>
              <a:round/>
              <a:headEnd/>
              <a:tailEnd/>
            </a:ln>
          </p:spPr>
          <p:txBody>
            <a:bodyPr>
              <a:spAutoFit/>
            </a:bodyPr>
            <a:lstStyle/>
            <a:p>
              <a:endParaRPr lang="en-ZA"/>
            </a:p>
          </p:txBody>
        </p:sp>
        <p:sp>
          <p:nvSpPr>
            <p:cNvPr id="16400" name="Straight Connector 491522"/>
            <p:cNvSpPr>
              <a:spLocks noChangeShapeType="1"/>
            </p:cNvSpPr>
            <p:nvPr/>
          </p:nvSpPr>
          <p:spPr bwMode="auto">
            <a:xfrm>
              <a:off x="3571" y="2715"/>
              <a:ext cx="29" cy="960"/>
            </a:xfrm>
            <a:prstGeom prst="line">
              <a:avLst/>
            </a:prstGeom>
            <a:noFill/>
            <a:ln w="38100" algn="ctr">
              <a:solidFill>
                <a:schemeClr val="bg2"/>
              </a:solidFill>
              <a:prstDash val="sysDot"/>
              <a:round/>
              <a:headEnd/>
              <a:tailEnd/>
            </a:ln>
          </p:spPr>
          <p:txBody>
            <a:bodyPr>
              <a:spAutoFit/>
            </a:bodyPr>
            <a:lstStyle/>
            <a:p>
              <a:endParaRPr lang="en-ZA"/>
            </a:p>
          </p:txBody>
        </p:sp>
        <p:sp>
          <p:nvSpPr>
            <p:cNvPr id="16401" name="Straight Connector 491524"/>
            <p:cNvSpPr>
              <a:spLocks noChangeShapeType="1"/>
            </p:cNvSpPr>
            <p:nvPr/>
          </p:nvSpPr>
          <p:spPr bwMode="auto">
            <a:xfrm>
              <a:off x="2352" y="2112"/>
              <a:ext cx="0" cy="1584"/>
            </a:xfrm>
            <a:prstGeom prst="line">
              <a:avLst/>
            </a:prstGeom>
            <a:noFill/>
            <a:ln w="38100" algn="ctr">
              <a:solidFill>
                <a:schemeClr val="bg2"/>
              </a:solidFill>
              <a:prstDash val="sysDot"/>
              <a:round/>
              <a:headEnd/>
              <a:tailEnd/>
            </a:ln>
          </p:spPr>
          <p:txBody>
            <a:bodyPr>
              <a:spAutoFit/>
            </a:bodyPr>
            <a:lstStyle/>
            <a:p>
              <a:endParaRPr lang="en-ZA"/>
            </a:p>
          </p:txBody>
        </p:sp>
        <p:sp>
          <p:nvSpPr>
            <p:cNvPr id="16402" name="Straight Connector 491525"/>
            <p:cNvSpPr>
              <a:spLocks noChangeShapeType="1"/>
            </p:cNvSpPr>
            <p:nvPr/>
          </p:nvSpPr>
          <p:spPr bwMode="auto">
            <a:xfrm>
              <a:off x="1104" y="2544"/>
              <a:ext cx="0" cy="1152"/>
            </a:xfrm>
            <a:prstGeom prst="line">
              <a:avLst/>
            </a:prstGeom>
            <a:noFill/>
            <a:ln w="38100" algn="ctr">
              <a:solidFill>
                <a:schemeClr val="bg2"/>
              </a:solidFill>
              <a:prstDash val="sysDot"/>
              <a:round/>
              <a:headEnd/>
              <a:tailEnd/>
            </a:ln>
          </p:spPr>
          <p:txBody>
            <a:bodyPr>
              <a:spAutoFit/>
            </a:bodyPr>
            <a:lstStyle/>
            <a:p>
              <a:endParaRPr lang="en-ZA"/>
            </a:p>
          </p:txBody>
        </p:sp>
        <p:sp>
          <p:nvSpPr>
            <p:cNvPr id="657415" name="Rectangle 491526"/>
            <p:cNvSpPr>
              <a:spLocks noChangeArrowheads="1"/>
            </p:cNvSpPr>
            <p:nvPr/>
          </p:nvSpPr>
          <p:spPr bwMode="auto">
            <a:xfrm>
              <a:off x="576" y="2544"/>
              <a:ext cx="1200" cy="1056"/>
            </a:xfrm>
            <a:prstGeom prst="rect">
              <a:avLst/>
            </a:prstGeom>
            <a:ln>
              <a:headEnd/>
              <a:tailEnd/>
            </a:ln>
          </p:spPr>
          <p:style>
            <a:lnRef idx="1">
              <a:schemeClr val="accent6"/>
            </a:lnRef>
            <a:fillRef idx="2">
              <a:schemeClr val="accent6"/>
            </a:fillRef>
            <a:effectRef idx="1">
              <a:schemeClr val="accent6"/>
            </a:effectRef>
            <a:fontRef idx="minor">
              <a:schemeClr val="dk1"/>
            </a:fontRef>
          </p:style>
          <p:txBody>
            <a:bodyPr lIns="45720" rIns="45720"/>
            <a:lstStyle/>
            <a:p>
              <a:pPr marL="112709" indent="-112709" algn="ctr" eaLnBrk="0" hangingPunct="0">
                <a:lnSpc>
                  <a:spcPct val="80000"/>
                </a:lnSpc>
                <a:spcBef>
                  <a:spcPct val="30000"/>
                </a:spcBef>
                <a:buClr>
                  <a:srgbClr val="715977"/>
                </a:buClr>
                <a:buFont typeface="Wingdings" pitchFamily="2" charset="2"/>
                <a:buChar char=""/>
                <a:defRPr/>
              </a:pPr>
              <a:r>
                <a:rPr lang="en-GB" sz="1600" b="1" dirty="0">
                  <a:latin typeface="Arial" charset="0"/>
                </a:rPr>
                <a:t>Focused: </a:t>
              </a:r>
              <a:br>
                <a:rPr lang="en-GB" sz="1600" b="1" dirty="0">
                  <a:latin typeface="Arial" charset="0"/>
                </a:rPr>
              </a:br>
              <a:r>
                <a:rPr lang="en-GB" sz="1400" dirty="0">
                  <a:latin typeface="Arial" charset="0"/>
                </a:rPr>
                <a:t>process efficiency or cost reduction</a:t>
              </a:r>
            </a:p>
            <a:p>
              <a:pPr marL="112709" indent="-112709" algn="ctr" eaLnBrk="0" hangingPunct="0">
                <a:lnSpc>
                  <a:spcPct val="80000"/>
                </a:lnSpc>
                <a:spcBef>
                  <a:spcPct val="30000"/>
                </a:spcBef>
                <a:buClr>
                  <a:srgbClr val="715977"/>
                </a:buClr>
                <a:defRPr/>
              </a:pPr>
              <a:endParaRPr lang="en-GB" sz="1400" dirty="0">
                <a:latin typeface="Arial" charset="0"/>
              </a:endParaRPr>
            </a:p>
            <a:p>
              <a:pPr marL="112709" indent="-112709" algn="ctr" eaLnBrk="0" hangingPunct="0">
                <a:lnSpc>
                  <a:spcPct val="80000"/>
                </a:lnSpc>
                <a:spcBef>
                  <a:spcPct val="30000"/>
                </a:spcBef>
                <a:buClr>
                  <a:srgbClr val="715977"/>
                </a:buClr>
                <a:buFont typeface="Wingdings" pitchFamily="2" charset="2"/>
                <a:buChar char=""/>
                <a:defRPr/>
              </a:pPr>
              <a:r>
                <a:rPr lang="en-GB" sz="1600" b="1" dirty="0">
                  <a:latin typeface="Arial" charset="0"/>
                </a:rPr>
                <a:t>Scope: </a:t>
              </a:r>
            </a:p>
            <a:p>
              <a:pPr marL="112709" indent="-112709" algn="ctr" eaLnBrk="0" hangingPunct="0">
                <a:lnSpc>
                  <a:spcPct val="80000"/>
                </a:lnSpc>
                <a:spcBef>
                  <a:spcPct val="30000"/>
                </a:spcBef>
                <a:buClr>
                  <a:srgbClr val="715977"/>
                </a:buClr>
                <a:buFont typeface="Wingdings" pitchFamily="2" charset="2"/>
                <a:buChar char=""/>
                <a:defRPr/>
              </a:pPr>
              <a:r>
                <a:rPr lang="en-GB" sz="1400" dirty="0">
                  <a:latin typeface="Arial" charset="0"/>
                </a:rPr>
                <a:t>Excel</a:t>
              </a:r>
            </a:p>
            <a:p>
              <a:pPr marL="112709" indent="-112709" algn="ctr" eaLnBrk="0" hangingPunct="0">
                <a:lnSpc>
                  <a:spcPct val="80000"/>
                </a:lnSpc>
                <a:spcBef>
                  <a:spcPct val="30000"/>
                </a:spcBef>
                <a:buClr>
                  <a:srgbClr val="715977"/>
                </a:buClr>
                <a:buFont typeface="Wingdings" pitchFamily="2" charset="2"/>
                <a:buChar char=""/>
                <a:defRPr/>
              </a:pPr>
              <a:r>
                <a:rPr lang="en-GB" sz="1400" dirty="0">
                  <a:latin typeface="Arial" charset="0"/>
                </a:rPr>
                <a:t>Department</a:t>
              </a:r>
            </a:p>
            <a:p>
              <a:pPr marL="112709" indent="-112709" algn="ctr" eaLnBrk="0" hangingPunct="0">
                <a:lnSpc>
                  <a:spcPct val="80000"/>
                </a:lnSpc>
                <a:spcBef>
                  <a:spcPct val="30000"/>
                </a:spcBef>
                <a:buClr>
                  <a:srgbClr val="715977"/>
                </a:buClr>
                <a:defRPr/>
              </a:pPr>
              <a:endParaRPr lang="en-GB" sz="1400" dirty="0">
                <a:latin typeface="Arial" charset="0"/>
              </a:endParaRPr>
            </a:p>
          </p:txBody>
        </p:sp>
        <p:sp>
          <p:nvSpPr>
            <p:cNvPr id="657416" name="Rectangle 491527"/>
            <p:cNvSpPr>
              <a:spLocks noChangeArrowheads="1"/>
            </p:cNvSpPr>
            <p:nvPr/>
          </p:nvSpPr>
          <p:spPr bwMode="auto">
            <a:xfrm>
              <a:off x="1824" y="2112"/>
              <a:ext cx="1200" cy="1296"/>
            </a:xfrm>
            <a:prstGeom prst="rect">
              <a:avLst/>
            </a:prstGeom>
            <a:ln>
              <a:headEnd/>
              <a:tailEnd/>
            </a:ln>
          </p:spPr>
          <p:style>
            <a:lnRef idx="1">
              <a:schemeClr val="accent6"/>
            </a:lnRef>
            <a:fillRef idx="2">
              <a:schemeClr val="accent6"/>
            </a:fillRef>
            <a:effectRef idx="1">
              <a:schemeClr val="accent6"/>
            </a:effectRef>
            <a:fontRef idx="minor">
              <a:schemeClr val="dk1"/>
            </a:fontRef>
          </p:style>
          <p:txBody>
            <a:bodyPr lIns="45720" rIns="45720"/>
            <a:lstStyle/>
            <a:p>
              <a:pPr marL="112709" indent="-112709" algn="ctr" eaLnBrk="0" hangingPunct="0">
                <a:lnSpc>
                  <a:spcPct val="80000"/>
                </a:lnSpc>
                <a:spcBef>
                  <a:spcPct val="30000"/>
                </a:spcBef>
                <a:buClr>
                  <a:srgbClr val="B52525"/>
                </a:buClr>
                <a:buFont typeface="Wingdings" pitchFamily="2" charset="2"/>
                <a:buChar char=""/>
                <a:defRPr/>
              </a:pPr>
              <a:r>
                <a:rPr lang="en-GB" sz="1600" b="1" dirty="0">
                  <a:latin typeface="Arial" charset="0"/>
                </a:rPr>
                <a:t>Operational: </a:t>
              </a:r>
              <a:r>
                <a:rPr lang="en-GB" sz="1400" dirty="0">
                  <a:latin typeface="Arial" charset="0"/>
                </a:rPr>
                <a:t>improve </a:t>
              </a:r>
              <a:br>
                <a:rPr lang="en-GB" sz="1400" dirty="0">
                  <a:latin typeface="Arial" charset="0"/>
                </a:rPr>
              </a:br>
              <a:r>
                <a:rPr lang="en-GB" sz="1400" dirty="0">
                  <a:latin typeface="Arial" charset="0"/>
                </a:rPr>
                <a:t>business effectiveness</a:t>
              </a:r>
            </a:p>
            <a:p>
              <a:pPr marL="112709" indent="-112709" algn="ctr" eaLnBrk="0" hangingPunct="0">
                <a:lnSpc>
                  <a:spcPct val="80000"/>
                </a:lnSpc>
                <a:spcBef>
                  <a:spcPct val="30000"/>
                </a:spcBef>
                <a:buClr>
                  <a:srgbClr val="B52525"/>
                </a:buClr>
                <a:defRPr/>
              </a:pPr>
              <a:endParaRPr lang="en-GB" sz="1400" dirty="0">
                <a:latin typeface="Arial" charset="0"/>
              </a:endParaRPr>
            </a:p>
            <a:p>
              <a:pPr marL="112709" indent="-112709" algn="ctr" eaLnBrk="0" hangingPunct="0">
                <a:lnSpc>
                  <a:spcPct val="80000"/>
                </a:lnSpc>
                <a:spcBef>
                  <a:spcPct val="30000"/>
                </a:spcBef>
                <a:buClr>
                  <a:srgbClr val="B52525"/>
                </a:buClr>
                <a:buFont typeface="Wingdings" pitchFamily="2" charset="2"/>
                <a:buChar char=""/>
                <a:defRPr/>
              </a:pPr>
              <a:r>
                <a:rPr lang="en-GB" sz="1600" b="1" dirty="0">
                  <a:latin typeface="Arial" charset="0"/>
                </a:rPr>
                <a:t>Scope: </a:t>
              </a:r>
              <a:endParaRPr lang="en-GB" sz="1600" dirty="0">
                <a:latin typeface="Arial" charset="0"/>
              </a:endParaRPr>
            </a:p>
            <a:p>
              <a:pPr marL="112709" indent="-112709" algn="ctr" eaLnBrk="0" hangingPunct="0">
                <a:lnSpc>
                  <a:spcPct val="80000"/>
                </a:lnSpc>
                <a:spcBef>
                  <a:spcPct val="30000"/>
                </a:spcBef>
                <a:buClr>
                  <a:srgbClr val="B52525"/>
                </a:buClr>
                <a:buFont typeface="Wingdings" pitchFamily="2" charset="2"/>
                <a:buChar char=""/>
                <a:defRPr/>
              </a:pPr>
              <a:r>
                <a:rPr lang="en-GB" sz="1400" dirty="0">
                  <a:latin typeface="Arial" charset="0"/>
                </a:rPr>
                <a:t>Dashboards</a:t>
              </a:r>
            </a:p>
            <a:p>
              <a:pPr marL="112709" indent="-112709" algn="ctr" eaLnBrk="0" hangingPunct="0">
                <a:lnSpc>
                  <a:spcPct val="80000"/>
                </a:lnSpc>
                <a:spcBef>
                  <a:spcPct val="30000"/>
                </a:spcBef>
                <a:buClr>
                  <a:srgbClr val="B52525"/>
                </a:buClr>
                <a:buFont typeface="Wingdings" pitchFamily="2" charset="2"/>
                <a:buChar char=""/>
                <a:defRPr/>
              </a:pPr>
              <a:r>
                <a:rPr lang="en-GB" sz="1400" dirty="0">
                  <a:latin typeface="Arial" charset="0"/>
                </a:rPr>
                <a:t>Interactive query</a:t>
              </a:r>
            </a:p>
            <a:p>
              <a:pPr marL="112709" indent="-112709" algn="ctr" eaLnBrk="0" hangingPunct="0">
                <a:lnSpc>
                  <a:spcPct val="80000"/>
                </a:lnSpc>
                <a:spcBef>
                  <a:spcPct val="30000"/>
                </a:spcBef>
                <a:buClr>
                  <a:srgbClr val="B52525"/>
                </a:buClr>
                <a:buFont typeface="Wingdings" pitchFamily="2" charset="2"/>
                <a:buChar char=""/>
                <a:defRPr/>
              </a:pPr>
              <a:r>
                <a:rPr lang="en-GB" sz="1400" dirty="0">
                  <a:latin typeface="Arial" charset="0"/>
                </a:rPr>
                <a:t>Intra-department</a:t>
              </a:r>
            </a:p>
          </p:txBody>
        </p:sp>
        <p:sp>
          <p:nvSpPr>
            <p:cNvPr id="657417" name="Rectangle 491528"/>
            <p:cNvSpPr>
              <a:spLocks noChangeArrowheads="1"/>
            </p:cNvSpPr>
            <p:nvPr/>
          </p:nvSpPr>
          <p:spPr bwMode="auto">
            <a:xfrm>
              <a:off x="3072" y="1728"/>
              <a:ext cx="1200" cy="1536"/>
            </a:xfrm>
            <a:prstGeom prst="rect">
              <a:avLst/>
            </a:prstGeom>
            <a:ln>
              <a:headEnd/>
              <a:tailEnd/>
            </a:ln>
          </p:spPr>
          <p:style>
            <a:lnRef idx="1">
              <a:schemeClr val="accent6"/>
            </a:lnRef>
            <a:fillRef idx="2">
              <a:schemeClr val="accent6"/>
            </a:fillRef>
            <a:effectRef idx="1">
              <a:schemeClr val="accent6"/>
            </a:effectRef>
            <a:fontRef idx="minor">
              <a:schemeClr val="dk1"/>
            </a:fontRef>
          </p:style>
          <p:txBody>
            <a:bodyPr lIns="45720" rIns="45720"/>
            <a:lstStyle/>
            <a:p>
              <a:pPr marL="112709" indent="-112709" algn="ctr" eaLnBrk="0" hangingPunct="0">
                <a:lnSpc>
                  <a:spcPct val="80000"/>
                </a:lnSpc>
                <a:spcBef>
                  <a:spcPct val="30000"/>
                </a:spcBef>
                <a:buClr>
                  <a:srgbClr val="667C30"/>
                </a:buClr>
                <a:buFont typeface="Wingdings" pitchFamily="2" charset="2"/>
                <a:buChar char=""/>
                <a:defRPr/>
              </a:pPr>
              <a:r>
                <a:rPr lang="en-GB" sz="1600" b="1" dirty="0">
                  <a:latin typeface="Arial" charset="0"/>
                </a:rPr>
                <a:t>Strategic: </a:t>
              </a:r>
              <a:r>
                <a:rPr lang="en-GB" sz="1400" dirty="0">
                  <a:latin typeface="Arial" charset="0"/>
                </a:rPr>
                <a:t>integrated business execution and management.</a:t>
              </a:r>
            </a:p>
            <a:p>
              <a:pPr marL="112709" indent="-112709" algn="ctr" eaLnBrk="0" hangingPunct="0">
                <a:lnSpc>
                  <a:spcPct val="80000"/>
                </a:lnSpc>
                <a:spcBef>
                  <a:spcPct val="30000"/>
                </a:spcBef>
                <a:buClr>
                  <a:srgbClr val="667C30"/>
                </a:buClr>
                <a:defRPr/>
              </a:pPr>
              <a:endParaRPr lang="en-GB" sz="1400" dirty="0">
                <a:latin typeface="Arial" charset="0"/>
              </a:endParaRPr>
            </a:p>
            <a:p>
              <a:pPr marL="112709" indent="-112709" algn="ctr">
                <a:buFontTx/>
                <a:buChar char="•"/>
                <a:defRPr/>
              </a:pPr>
              <a:r>
                <a:rPr lang="en-GB" sz="1600" b="1" dirty="0">
                  <a:latin typeface="Arial" charset="0"/>
                </a:rPr>
                <a:t>Scope: </a:t>
              </a:r>
              <a:endParaRPr lang="en-GB" sz="1600" dirty="0">
                <a:latin typeface="Arial" charset="0"/>
              </a:endParaRPr>
            </a:p>
            <a:p>
              <a:pPr marL="112709" indent="-112709" algn="ctr">
                <a:buFontTx/>
                <a:buChar char="•"/>
                <a:defRPr/>
              </a:pPr>
              <a:r>
                <a:rPr lang="en-GB" sz="1400" dirty="0">
                  <a:latin typeface="Arial" charset="0"/>
                </a:rPr>
                <a:t>Scorecards, Analytics</a:t>
              </a:r>
            </a:p>
            <a:p>
              <a:pPr marL="112709" indent="-112709" algn="ctr">
                <a:buFontTx/>
                <a:buChar char="•"/>
                <a:defRPr/>
              </a:pPr>
              <a:r>
                <a:rPr lang="en-GB" sz="1400" dirty="0">
                  <a:latin typeface="Arial" charset="0"/>
                </a:rPr>
                <a:t>Corporate Portal</a:t>
              </a:r>
            </a:p>
            <a:p>
              <a:pPr marL="112709" indent="-112709" algn="ctr">
                <a:buFontTx/>
                <a:buChar char="•"/>
                <a:defRPr/>
              </a:pPr>
              <a:r>
                <a:rPr lang="en-GB" sz="1400" dirty="0">
                  <a:latin typeface="Arial" charset="0"/>
                </a:rPr>
                <a:t>Inter-departments</a:t>
              </a:r>
            </a:p>
          </p:txBody>
        </p:sp>
        <p:sp>
          <p:nvSpPr>
            <p:cNvPr id="16406" name="TextBox 491529"/>
            <p:cNvSpPr txBox="1">
              <a:spLocks noChangeArrowheads="1"/>
            </p:cNvSpPr>
            <p:nvPr/>
          </p:nvSpPr>
          <p:spPr bwMode="auto">
            <a:xfrm>
              <a:off x="528" y="3936"/>
              <a:ext cx="4944" cy="240"/>
            </a:xfrm>
            <a:prstGeom prst="rect">
              <a:avLst/>
            </a:prstGeom>
            <a:noFill/>
            <a:ln w="9525">
              <a:noFill/>
              <a:miter lim="800000"/>
              <a:headEnd/>
              <a:tailEnd/>
            </a:ln>
          </p:spPr>
          <p:txBody>
            <a:bodyPr wrap="none" lIns="0" tIns="0" rIns="0" bIns="0" anchor="ctr"/>
            <a:lstStyle/>
            <a:p>
              <a:pPr algn="ctr" eaLnBrk="0" hangingPunct="0">
                <a:lnSpc>
                  <a:spcPct val="80000"/>
                </a:lnSpc>
              </a:pPr>
              <a:r>
                <a:rPr lang="en-US" sz="1700"/>
                <a:t>Increasing business value</a:t>
              </a:r>
            </a:p>
          </p:txBody>
        </p:sp>
        <p:sp>
          <p:nvSpPr>
            <p:cNvPr id="16407" name="TextBox 491530"/>
            <p:cNvSpPr txBox="1">
              <a:spLocks noChangeArrowheads="1"/>
            </p:cNvSpPr>
            <p:nvPr/>
          </p:nvSpPr>
          <p:spPr bwMode="auto">
            <a:xfrm rot="-5400000">
              <a:off x="-72" y="3096"/>
              <a:ext cx="960" cy="240"/>
            </a:xfrm>
            <a:prstGeom prst="rect">
              <a:avLst/>
            </a:prstGeom>
            <a:noFill/>
            <a:ln w="9525">
              <a:noFill/>
              <a:miter lim="800000"/>
              <a:headEnd/>
              <a:tailEnd/>
            </a:ln>
          </p:spPr>
          <p:txBody>
            <a:bodyPr wrap="none" lIns="0" tIns="0" rIns="0" bIns="0" anchor="ctr"/>
            <a:lstStyle/>
            <a:p>
              <a:pPr algn="ctr" eaLnBrk="0" hangingPunct="0">
                <a:lnSpc>
                  <a:spcPct val="80000"/>
                </a:lnSpc>
              </a:pPr>
              <a:r>
                <a:rPr lang="en-US" sz="1500"/>
                <a:t>Opportunistic</a:t>
              </a:r>
            </a:p>
          </p:txBody>
        </p:sp>
        <p:sp>
          <p:nvSpPr>
            <p:cNvPr id="16408" name="TextBox 491531"/>
            <p:cNvSpPr txBox="1">
              <a:spLocks noChangeArrowheads="1"/>
            </p:cNvSpPr>
            <p:nvPr/>
          </p:nvSpPr>
          <p:spPr bwMode="auto">
            <a:xfrm rot="-5400000">
              <a:off x="0" y="2256"/>
              <a:ext cx="816" cy="240"/>
            </a:xfrm>
            <a:prstGeom prst="rect">
              <a:avLst/>
            </a:prstGeom>
            <a:noFill/>
            <a:ln w="9525">
              <a:noFill/>
              <a:miter lim="800000"/>
              <a:headEnd/>
              <a:tailEnd/>
            </a:ln>
          </p:spPr>
          <p:txBody>
            <a:bodyPr wrap="none" lIns="0" tIns="0" rIns="0" bIns="0" anchor="ctr"/>
            <a:lstStyle/>
            <a:p>
              <a:pPr algn="ctr" eaLnBrk="0" hangingPunct="0">
                <a:lnSpc>
                  <a:spcPct val="80000"/>
                </a:lnSpc>
              </a:pPr>
              <a:r>
                <a:rPr lang="en-US" sz="1500"/>
                <a:t>Tactical</a:t>
              </a:r>
            </a:p>
          </p:txBody>
        </p:sp>
        <p:sp>
          <p:nvSpPr>
            <p:cNvPr id="16409" name="TextBox 491532"/>
            <p:cNvSpPr txBox="1">
              <a:spLocks noChangeArrowheads="1"/>
            </p:cNvSpPr>
            <p:nvPr/>
          </p:nvSpPr>
          <p:spPr bwMode="auto">
            <a:xfrm rot="-5400000">
              <a:off x="0" y="1536"/>
              <a:ext cx="816" cy="240"/>
            </a:xfrm>
            <a:prstGeom prst="rect">
              <a:avLst/>
            </a:prstGeom>
            <a:noFill/>
            <a:ln w="9525">
              <a:noFill/>
              <a:miter lim="800000"/>
              <a:headEnd/>
              <a:tailEnd/>
            </a:ln>
          </p:spPr>
          <p:txBody>
            <a:bodyPr wrap="none" lIns="0" tIns="0" rIns="0" bIns="0" anchor="ctr"/>
            <a:lstStyle/>
            <a:p>
              <a:pPr algn="ctr" eaLnBrk="0" hangingPunct="0">
                <a:lnSpc>
                  <a:spcPct val="80000"/>
                </a:lnSpc>
              </a:pPr>
              <a:r>
                <a:rPr lang="en-US" sz="1500"/>
                <a:t>Strategic</a:t>
              </a:r>
              <a:endParaRPr lang="en-US"/>
            </a:p>
          </p:txBody>
        </p:sp>
        <p:sp>
          <p:nvSpPr>
            <p:cNvPr id="657422" name="Rectangle 491533"/>
            <p:cNvSpPr>
              <a:spLocks noChangeArrowheads="1"/>
            </p:cNvSpPr>
            <p:nvPr/>
          </p:nvSpPr>
          <p:spPr bwMode="auto">
            <a:xfrm>
              <a:off x="4351" y="1426"/>
              <a:ext cx="1200" cy="1574"/>
            </a:xfrm>
            <a:prstGeom prst="rect">
              <a:avLst/>
            </a:prstGeom>
            <a:ln>
              <a:headEnd/>
              <a:tailEnd/>
            </a:ln>
          </p:spPr>
          <p:style>
            <a:lnRef idx="1">
              <a:schemeClr val="accent6"/>
            </a:lnRef>
            <a:fillRef idx="2">
              <a:schemeClr val="accent6"/>
            </a:fillRef>
            <a:effectRef idx="1">
              <a:schemeClr val="accent6"/>
            </a:effectRef>
            <a:fontRef idx="minor">
              <a:schemeClr val="dk1"/>
            </a:fontRef>
          </p:style>
          <p:txBody>
            <a:bodyPr lIns="45720" rIns="45720"/>
            <a:lstStyle/>
            <a:p>
              <a:pPr marL="112709" indent="-112709" algn="ctr" eaLnBrk="0" hangingPunct="0">
                <a:lnSpc>
                  <a:spcPct val="80000"/>
                </a:lnSpc>
                <a:spcBef>
                  <a:spcPct val="30000"/>
                </a:spcBef>
                <a:buClr>
                  <a:srgbClr val="00529B"/>
                </a:buClr>
                <a:buFont typeface="Wingdings" pitchFamily="2" charset="2"/>
                <a:buChar char=""/>
                <a:defRPr/>
              </a:pPr>
              <a:r>
                <a:rPr lang="en-GB" sz="1600" b="1" dirty="0">
                  <a:latin typeface="Arial" charset="0"/>
                </a:rPr>
                <a:t>Pervasive:</a:t>
              </a:r>
              <a:r>
                <a:rPr lang="en-GB" sz="1600" dirty="0">
                  <a:latin typeface="Arial" charset="0"/>
                </a:rPr>
                <a:t> </a:t>
              </a:r>
              <a:br>
                <a:rPr lang="en-GB" sz="1600" dirty="0">
                  <a:latin typeface="Arial" charset="0"/>
                </a:rPr>
              </a:br>
              <a:r>
                <a:rPr lang="en-GB" sz="1400" dirty="0">
                  <a:latin typeface="Arial" charset="0"/>
                </a:rPr>
                <a:t>Agility with change and innovation.</a:t>
              </a:r>
            </a:p>
            <a:p>
              <a:pPr marL="112709" indent="-112709" algn="ctr" eaLnBrk="0" hangingPunct="0">
                <a:lnSpc>
                  <a:spcPct val="80000"/>
                </a:lnSpc>
                <a:spcBef>
                  <a:spcPct val="30000"/>
                </a:spcBef>
                <a:buClr>
                  <a:srgbClr val="00529B"/>
                </a:buClr>
                <a:defRPr/>
              </a:pPr>
              <a:endParaRPr lang="en-GB" sz="1400" dirty="0">
                <a:latin typeface="Arial" charset="0"/>
              </a:endParaRPr>
            </a:p>
            <a:p>
              <a:pPr marL="112709" indent="-112709" algn="ctr" eaLnBrk="0" hangingPunct="0">
                <a:lnSpc>
                  <a:spcPct val="80000"/>
                </a:lnSpc>
                <a:spcBef>
                  <a:spcPct val="30000"/>
                </a:spcBef>
                <a:buClr>
                  <a:srgbClr val="00529B"/>
                </a:buClr>
                <a:buFont typeface="Wingdings" pitchFamily="2" charset="2"/>
                <a:buChar char=""/>
                <a:defRPr/>
              </a:pPr>
              <a:r>
                <a:rPr lang="en-GB" sz="1600" b="1" dirty="0">
                  <a:latin typeface="Arial" charset="0"/>
                </a:rPr>
                <a:t>Scope:</a:t>
              </a:r>
            </a:p>
            <a:p>
              <a:pPr marL="112709" indent="-112709" algn="ctr" eaLnBrk="0" hangingPunct="0">
                <a:lnSpc>
                  <a:spcPct val="80000"/>
                </a:lnSpc>
                <a:spcBef>
                  <a:spcPct val="30000"/>
                </a:spcBef>
                <a:buClr>
                  <a:srgbClr val="00529B"/>
                </a:buClr>
                <a:buFont typeface="Wingdings" pitchFamily="2" charset="2"/>
                <a:buChar char=""/>
                <a:defRPr/>
              </a:pPr>
              <a:r>
                <a:rPr lang="en-GB" sz="1400" dirty="0">
                  <a:latin typeface="Arial" charset="0"/>
                </a:rPr>
                <a:t>Integrated corporate performance experience.</a:t>
              </a:r>
            </a:p>
            <a:p>
              <a:pPr marL="112709" indent="-112709" algn="ctr" eaLnBrk="0" hangingPunct="0">
                <a:lnSpc>
                  <a:spcPct val="80000"/>
                </a:lnSpc>
                <a:spcBef>
                  <a:spcPct val="30000"/>
                </a:spcBef>
                <a:buClr>
                  <a:srgbClr val="00529B"/>
                </a:buClr>
                <a:buFont typeface="Wingdings" pitchFamily="2" charset="2"/>
                <a:buChar char=""/>
                <a:defRPr/>
              </a:pPr>
              <a:r>
                <a:rPr lang="en-GB" sz="1400" dirty="0">
                  <a:latin typeface="Arial" charset="0"/>
                </a:rPr>
                <a:t>Communicate actions about ‘one version of the truth’.</a:t>
              </a:r>
            </a:p>
          </p:txBody>
        </p:sp>
        <p:sp>
          <p:nvSpPr>
            <p:cNvPr id="657423" name="TextBox 491534"/>
            <p:cNvSpPr txBox="1">
              <a:spLocks noChangeArrowheads="1"/>
            </p:cNvSpPr>
            <p:nvPr/>
          </p:nvSpPr>
          <p:spPr bwMode="auto">
            <a:xfrm>
              <a:off x="3312" y="3696"/>
              <a:ext cx="669" cy="240"/>
            </a:xfrm>
            <a:prstGeom prst="rect">
              <a:avLst/>
            </a:prstGeom>
            <a:noFill/>
            <a:ln w="9525">
              <a:noFill/>
              <a:miter lim="800000"/>
              <a:headEnd/>
              <a:tailEnd/>
            </a:ln>
          </p:spPr>
          <p:txBody>
            <a:bodyPr wrap="none" lIns="0" tIns="0" rIns="0" bIns="0" anchor="ctr"/>
            <a:lstStyle/>
            <a:p>
              <a:pPr algn="ctr" eaLnBrk="0" hangingPunct="0">
                <a:lnSpc>
                  <a:spcPct val="80000"/>
                </a:lnSpc>
                <a:defRPr/>
              </a:pPr>
              <a:r>
                <a:rPr lang="en-US" sz="1700" dirty="0">
                  <a:solidFill>
                    <a:schemeClr val="accent1">
                      <a:lumMod val="40000"/>
                      <a:lumOff val="60000"/>
                    </a:schemeClr>
                  </a:solidFill>
                  <a:latin typeface="Arial" charset="0"/>
                  <a:cs typeface="+mn-cs"/>
                </a:rPr>
                <a:t>Decide</a:t>
              </a:r>
              <a:r>
                <a:rPr lang="en-US" sz="2300" dirty="0">
                  <a:latin typeface="Arial" charset="0"/>
                  <a:cs typeface="+mn-cs"/>
                </a:rPr>
                <a:t> </a:t>
              </a:r>
              <a:r>
                <a:rPr lang="en-US" sz="1700" dirty="0">
                  <a:solidFill>
                    <a:schemeClr val="accent1">
                      <a:lumMod val="40000"/>
                      <a:lumOff val="60000"/>
                    </a:schemeClr>
                  </a:solidFill>
                  <a:latin typeface="Arial" charset="0"/>
                  <a:cs typeface="+mn-cs"/>
                </a:rPr>
                <a:t>and</a:t>
              </a:r>
              <a:r>
                <a:rPr lang="en-US" sz="2300" dirty="0">
                  <a:latin typeface="Arial" charset="0"/>
                  <a:cs typeface="+mn-cs"/>
                </a:rPr>
                <a:t> </a:t>
              </a:r>
              <a:r>
                <a:rPr lang="en-US" sz="1700" dirty="0">
                  <a:solidFill>
                    <a:schemeClr val="accent1">
                      <a:lumMod val="40000"/>
                      <a:lumOff val="60000"/>
                    </a:schemeClr>
                  </a:solidFill>
                  <a:latin typeface="Arial" charset="0"/>
                  <a:cs typeface="+mn-cs"/>
                </a:rPr>
                <a:t>Manage</a:t>
              </a:r>
            </a:p>
          </p:txBody>
        </p:sp>
        <p:sp>
          <p:nvSpPr>
            <p:cNvPr id="657424" name="TextBox 491535"/>
            <p:cNvSpPr txBox="1">
              <a:spLocks noChangeArrowheads="1"/>
            </p:cNvSpPr>
            <p:nvPr/>
          </p:nvSpPr>
          <p:spPr bwMode="auto">
            <a:xfrm>
              <a:off x="672" y="3696"/>
              <a:ext cx="720" cy="240"/>
            </a:xfrm>
            <a:prstGeom prst="rect">
              <a:avLst/>
            </a:prstGeom>
            <a:noFill/>
            <a:ln w="9525">
              <a:noFill/>
              <a:miter lim="800000"/>
              <a:headEnd/>
              <a:tailEnd/>
            </a:ln>
          </p:spPr>
          <p:txBody>
            <a:bodyPr wrap="none" lIns="0" tIns="0" rIns="0" bIns="0" anchor="ctr"/>
            <a:lstStyle/>
            <a:p>
              <a:pPr algn="ctr" eaLnBrk="0" hangingPunct="0">
                <a:lnSpc>
                  <a:spcPct val="80000"/>
                </a:lnSpc>
                <a:defRPr/>
              </a:pPr>
              <a:r>
                <a:rPr lang="en-US" sz="1700" dirty="0">
                  <a:solidFill>
                    <a:schemeClr val="accent1">
                      <a:lumMod val="40000"/>
                      <a:lumOff val="60000"/>
                    </a:schemeClr>
                  </a:solidFill>
                  <a:latin typeface="Arial" charset="0"/>
                  <a:cs typeface="+mn-cs"/>
                </a:rPr>
                <a:t>Measure</a:t>
              </a:r>
              <a:endParaRPr lang="en-US" sz="1500" dirty="0">
                <a:solidFill>
                  <a:schemeClr val="accent1">
                    <a:lumMod val="40000"/>
                    <a:lumOff val="60000"/>
                  </a:schemeClr>
                </a:solidFill>
                <a:latin typeface="Arial" charset="0"/>
                <a:cs typeface="+mn-cs"/>
              </a:endParaRPr>
            </a:p>
          </p:txBody>
        </p:sp>
        <p:sp>
          <p:nvSpPr>
            <p:cNvPr id="657425" name="TextBox 491536"/>
            <p:cNvSpPr txBox="1">
              <a:spLocks noChangeArrowheads="1"/>
            </p:cNvSpPr>
            <p:nvPr/>
          </p:nvSpPr>
          <p:spPr bwMode="auto">
            <a:xfrm>
              <a:off x="1968" y="3696"/>
              <a:ext cx="720" cy="240"/>
            </a:xfrm>
            <a:prstGeom prst="rect">
              <a:avLst/>
            </a:prstGeom>
            <a:noFill/>
            <a:ln w="9525">
              <a:noFill/>
              <a:miter lim="800000"/>
              <a:headEnd/>
              <a:tailEnd/>
            </a:ln>
          </p:spPr>
          <p:txBody>
            <a:bodyPr wrap="none" lIns="0" tIns="0" rIns="0" bIns="0" anchor="ctr"/>
            <a:lstStyle/>
            <a:p>
              <a:pPr algn="ctr" eaLnBrk="0" hangingPunct="0">
                <a:lnSpc>
                  <a:spcPct val="80000"/>
                </a:lnSpc>
                <a:defRPr/>
              </a:pPr>
              <a:r>
                <a:rPr lang="en-US" sz="1700" dirty="0">
                  <a:solidFill>
                    <a:schemeClr val="accent1">
                      <a:lumMod val="40000"/>
                      <a:lumOff val="60000"/>
                    </a:schemeClr>
                  </a:solidFill>
                  <a:latin typeface="Arial" charset="0"/>
                  <a:cs typeface="+mn-cs"/>
                </a:rPr>
                <a:t>Optimize</a:t>
              </a:r>
              <a:endParaRPr lang="en-US" sz="2000" dirty="0">
                <a:solidFill>
                  <a:schemeClr val="accent1">
                    <a:lumMod val="40000"/>
                    <a:lumOff val="60000"/>
                  </a:schemeClr>
                </a:solidFill>
                <a:latin typeface="Arial" charset="0"/>
                <a:cs typeface="+mn-cs"/>
              </a:endParaRPr>
            </a:p>
          </p:txBody>
        </p:sp>
        <p:sp>
          <p:nvSpPr>
            <p:cNvPr id="657426" name="TextBox 491537"/>
            <p:cNvSpPr txBox="1">
              <a:spLocks noChangeArrowheads="1"/>
            </p:cNvSpPr>
            <p:nvPr/>
          </p:nvSpPr>
          <p:spPr bwMode="auto">
            <a:xfrm>
              <a:off x="4752" y="3696"/>
              <a:ext cx="528" cy="240"/>
            </a:xfrm>
            <a:prstGeom prst="rect">
              <a:avLst/>
            </a:prstGeom>
            <a:noFill/>
            <a:ln w="9525">
              <a:noFill/>
              <a:miter lim="800000"/>
              <a:headEnd/>
              <a:tailEnd/>
            </a:ln>
          </p:spPr>
          <p:txBody>
            <a:bodyPr wrap="none" lIns="0" tIns="0" rIns="0" bIns="0" anchor="ctr"/>
            <a:lstStyle/>
            <a:p>
              <a:pPr algn="ctr" eaLnBrk="0" hangingPunct="0">
                <a:lnSpc>
                  <a:spcPct val="80000"/>
                </a:lnSpc>
                <a:defRPr/>
              </a:pPr>
              <a:r>
                <a:rPr lang="en-US" sz="1700" dirty="0">
                  <a:solidFill>
                    <a:schemeClr val="accent1">
                      <a:lumMod val="40000"/>
                      <a:lumOff val="60000"/>
                    </a:schemeClr>
                  </a:solidFill>
                  <a:latin typeface="Arial" charset="0"/>
                  <a:cs typeface="+mn-cs"/>
                </a:rPr>
                <a:t>Lead</a:t>
              </a:r>
              <a:r>
                <a:rPr lang="en-US" sz="2300" dirty="0">
                  <a:solidFill>
                    <a:schemeClr val="accent1">
                      <a:lumMod val="40000"/>
                      <a:lumOff val="60000"/>
                    </a:schemeClr>
                  </a:solidFill>
                  <a:latin typeface="Arial" charset="0"/>
                  <a:cs typeface="+mn-cs"/>
                </a:rPr>
                <a:t> </a:t>
              </a:r>
              <a:r>
                <a:rPr lang="en-US" sz="1700" dirty="0">
                  <a:solidFill>
                    <a:schemeClr val="accent1">
                      <a:lumMod val="40000"/>
                      <a:lumOff val="60000"/>
                    </a:schemeClr>
                  </a:solidFill>
                  <a:latin typeface="Arial" charset="0"/>
                  <a:cs typeface="+mn-cs"/>
                </a:rPr>
                <a:t>and</a:t>
              </a:r>
              <a:r>
                <a:rPr lang="en-US" sz="2300" dirty="0">
                  <a:solidFill>
                    <a:schemeClr val="accent1">
                      <a:lumMod val="40000"/>
                      <a:lumOff val="60000"/>
                    </a:schemeClr>
                  </a:solidFill>
                  <a:latin typeface="Arial" charset="0"/>
                  <a:cs typeface="+mn-cs"/>
                </a:rPr>
                <a:t> </a:t>
              </a:r>
              <a:r>
                <a:rPr lang="en-US" sz="1700" dirty="0">
                  <a:solidFill>
                    <a:schemeClr val="accent1">
                      <a:lumMod val="40000"/>
                      <a:lumOff val="60000"/>
                    </a:schemeClr>
                  </a:solidFill>
                  <a:latin typeface="Arial" charset="0"/>
                  <a:cs typeface="+mn-cs"/>
                </a:rPr>
                <a:t>Innovate</a:t>
              </a:r>
            </a:p>
          </p:txBody>
        </p:sp>
        <p:sp>
          <p:nvSpPr>
            <p:cNvPr id="16415" name="Shape 491538"/>
            <p:cNvSpPr>
              <a:spLocks/>
            </p:cNvSpPr>
            <p:nvPr/>
          </p:nvSpPr>
          <p:spPr bwMode="auto">
            <a:xfrm>
              <a:off x="528" y="1152"/>
              <a:ext cx="4992" cy="2544"/>
            </a:xfrm>
            <a:custGeom>
              <a:avLst/>
              <a:gdLst>
                <a:gd name="T0" fmla="*/ 0 w 4992"/>
                <a:gd name="T1" fmla="*/ 0 h 2544"/>
                <a:gd name="T2" fmla="*/ 0 w 4992"/>
                <a:gd name="T3" fmla="*/ 2544 h 2544"/>
                <a:gd name="T4" fmla="*/ 4992 w 4992"/>
                <a:gd name="T5" fmla="*/ 2544 h 2544"/>
                <a:gd name="T6" fmla="*/ 0 60000 65536"/>
                <a:gd name="T7" fmla="*/ 0 60000 65536"/>
                <a:gd name="T8" fmla="*/ 0 60000 65536"/>
                <a:gd name="T9" fmla="*/ 0 w 4992"/>
                <a:gd name="T10" fmla="*/ 0 h 2544"/>
                <a:gd name="T11" fmla="*/ 4992 w 4992"/>
                <a:gd name="T12" fmla="*/ 2544 h 2544"/>
              </a:gdLst>
              <a:ahLst/>
              <a:cxnLst>
                <a:cxn ang="T6">
                  <a:pos x="T0" y="T1"/>
                </a:cxn>
                <a:cxn ang="T7">
                  <a:pos x="T2" y="T3"/>
                </a:cxn>
                <a:cxn ang="T8">
                  <a:pos x="T4" y="T5"/>
                </a:cxn>
              </a:cxnLst>
              <a:rect l="T9" t="T10" r="T11" b="T12"/>
              <a:pathLst>
                <a:path w="4992" h="2544">
                  <a:moveTo>
                    <a:pt x="0" y="0"/>
                  </a:moveTo>
                  <a:lnTo>
                    <a:pt x="0" y="2544"/>
                  </a:lnTo>
                  <a:lnTo>
                    <a:pt x="4992" y="2544"/>
                  </a:lnTo>
                </a:path>
              </a:pathLst>
            </a:custGeom>
            <a:noFill/>
            <a:ln w="12700" algn="ctr">
              <a:solidFill>
                <a:schemeClr val="tx1"/>
              </a:solidFill>
              <a:round/>
              <a:headEnd type="triangle" w="lg" len="lg"/>
              <a:tailEnd type="triangle" w="lg" len="lg"/>
            </a:ln>
          </p:spPr>
          <p:txBody>
            <a:bodyPr anchor="ctr">
              <a:spAutoFit/>
            </a:bodyPr>
            <a:lstStyle/>
            <a:p>
              <a:pPr algn="ctr"/>
              <a:endParaRPr lang="en-US"/>
            </a:p>
          </p:txBody>
        </p:sp>
      </p:grpSp>
      <p:sp>
        <p:nvSpPr>
          <p:cNvPr id="23" name="Rounded Rectangular Callout 22"/>
          <p:cNvSpPr/>
          <p:nvPr/>
        </p:nvSpPr>
        <p:spPr>
          <a:xfrm>
            <a:off x="592138" y="1155700"/>
            <a:ext cx="3859212" cy="341313"/>
          </a:xfrm>
          <a:prstGeom prst="wedgeRoundRectCallout">
            <a:avLst>
              <a:gd name="adj1" fmla="val 25924"/>
              <a:gd name="adj2" fmla="val 50681"/>
              <a:gd name="adj3" fmla="val 16667"/>
            </a:avLst>
          </a:prstGeom>
        </p:spPr>
        <p:style>
          <a:lnRef idx="1">
            <a:schemeClr val="accent6"/>
          </a:lnRef>
          <a:fillRef idx="3">
            <a:schemeClr val="accent6"/>
          </a:fillRef>
          <a:effectRef idx="2">
            <a:schemeClr val="accent6"/>
          </a:effectRef>
          <a:fontRef idx="minor">
            <a:schemeClr val="lt1"/>
          </a:fontRef>
        </p:style>
        <p:txBody>
          <a:bodyPr lIns="91436" tIns="45718" rIns="91436" bIns="45718" anchor="ctr"/>
          <a:lstStyle/>
          <a:p>
            <a:pPr algn="ctr">
              <a:defRPr/>
            </a:pPr>
            <a:r>
              <a:rPr lang="en-US" sz="1700" b="1" dirty="0"/>
              <a:t>Business Intelligence</a:t>
            </a:r>
            <a:endParaRPr lang="en-US" sz="1700" dirty="0"/>
          </a:p>
        </p:txBody>
      </p:sp>
      <p:sp>
        <p:nvSpPr>
          <p:cNvPr id="28" name="Rounded Rectangular Callout 27"/>
          <p:cNvSpPr/>
          <p:nvPr/>
        </p:nvSpPr>
        <p:spPr>
          <a:xfrm>
            <a:off x="4651375" y="1147763"/>
            <a:ext cx="3859213" cy="339725"/>
          </a:xfrm>
          <a:prstGeom prst="wedgeRoundRectCallout">
            <a:avLst>
              <a:gd name="adj1" fmla="val 25924"/>
              <a:gd name="adj2" fmla="val 50681"/>
              <a:gd name="adj3" fmla="val 16667"/>
            </a:avLst>
          </a:prstGeom>
        </p:spPr>
        <p:style>
          <a:lnRef idx="1">
            <a:schemeClr val="accent6"/>
          </a:lnRef>
          <a:fillRef idx="3">
            <a:schemeClr val="accent6"/>
          </a:fillRef>
          <a:effectRef idx="2">
            <a:schemeClr val="accent6"/>
          </a:effectRef>
          <a:fontRef idx="minor">
            <a:schemeClr val="lt1"/>
          </a:fontRef>
        </p:style>
        <p:txBody>
          <a:bodyPr lIns="91436" tIns="45718" rIns="91436" bIns="45718" anchor="ctr"/>
          <a:lstStyle/>
          <a:p>
            <a:pPr algn="ctr">
              <a:defRPr/>
            </a:pPr>
            <a:r>
              <a:rPr lang="en-US" sz="1700" b="1" dirty="0"/>
              <a:t>Performance Management</a:t>
            </a:r>
            <a:endParaRPr lang="en-US" sz="1700" dirty="0"/>
          </a:p>
        </p:txBody>
      </p:sp>
    </p:spTree>
    <p:extLst>
      <p:ext uri="{BB962C8B-B14F-4D97-AF65-F5344CB8AC3E}">
        <p14:creationId xmlns="" xmlns:p14="http://schemas.microsoft.com/office/powerpoint/2007/7/12/main" val="128474818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8"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45228" name="Picture 12" descr="6-00348_s01-arrows02"/>
          <p:cNvPicPr>
            <a:picLocks noChangeAspect="1" noChangeArrowheads="1"/>
          </p:cNvPicPr>
          <p:nvPr/>
        </p:nvPicPr>
        <p:blipFill>
          <a:blip r:embed="rId3"/>
          <a:srcRect/>
          <a:stretch>
            <a:fillRect/>
          </a:stretch>
        </p:blipFill>
        <p:spPr bwMode="auto">
          <a:xfrm>
            <a:off x="1327150" y="1143000"/>
            <a:ext cx="5911850" cy="2886075"/>
          </a:xfrm>
          <a:prstGeom prst="rect">
            <a:avLst/>
          </a:prstGeom>
          <a:noFill/>
          <a:ln w="9525">
            <a:noFill/>
            <a:miter lim="800000"/>
            <a:headEnd/>
            <a:tailEnd/>
          </a:ln>
        </p:spPr>
      </p:pic>
      <p:sp>
        <p:nvSpPr>
          <p:cNvPr id="17411" name="Shape 19"/>
          <p:cNvSpPr txBox="1">
            <a:spLocks noGrp="1"/>
          </p:cNvSpPr>
          <p:nvPr/>
        </p:nvSpPr>
        <p:spPr bwMode="auto">
          <a:xfrm>
            <a:off x="6959600" y="6569075"/>
            <a:ext cx="2133600" cy="476250"/>
          </a:xfrm>
          <a:prstGeom prst="rect">
            <a:avLst/>
          </a:prstGeom>
          <a:noFill/>
          <a:ln w="9525" algn="ctr">
            <a:noFill/>
            <a:miter lim="800000"/>
            <a:headEnd/>
            <a:tailEnd/>
          </a:ln>
        </p:spPr>
        <p:txBody>
          <a:bodyPr/>
          <a:lstStyle/>
          <a:p>
            <a:pPr algn="r"/>
            <a:fld id="{1C03F851-61CF-48EE-928E-A1A8ECD3D7DF}" type="slidenum">
              <a:rPr lang="en-US" sz="1200"/>
              <a:pPr algn="r"/>
              <a:t>6</a:t>
            </a:fld>
            <a:endParaRPr lang="en-US" sz="1200"/>
          </a:p>
        </p:txBody>
      </p:sp>
      <p:grpSp>
        <p:nvGrpSpPr>
          <p:cNvPr id="17412" name="Group 14"/>
          <p:cNvGrpSpPr>
            <a:grpSpLocks/>
          </p:cNvGrpSpPr>
          <p:nvPr/>
        </p:nvGrpSpPr>
        <p:grpSpPr bwMode="auto">
          <a:xfrm>
            <a:off x="-381000" y="838200"/>
            <a:ext cx="2895600" cy="957263"/>
            <a:chOff x="-381000" y="1003300"/>
            <a:chExt cx="2895600" cy="957263"/>
          </a:xfrm>
        </p:grpSpPr>
        <p:sp>
          <p:nvSpPr>
            <p:cNvPr id="17422" name="TextBox 363525"/>
            <p:cNvSpPr txBox="1">
              <a:spLocks noChangeArrowheads="1"/>
            </p:cNvSpPr>
            <p:nvPr/>
          </p:nvSpPr>
          <p:spPr bwMode="auto">
            <a:xfrm>
              <a:off x="376237" y="1003300"/>
              <a:ext cx="1300163" cy="457200"/>
            </a:xfrm>
            <a:prstGeom prst="rect">
              <a:avLst/>
            </a:prstGeom>
            <a:noFill/>
            <a:ln w="9525">
              <a:noFill/>
              <a:miter lim="800000"/>
              <a:headEnd/>
              <a:tailEnd/>
            </a:ln>
          </p:spPr>
          <p:txBody>
            <a:bodyPr wrap="none">
              <a:spAutoFit/>
            </a:bodyPr>
            <a:lstStyle/>
            <a:p>
              <a:pPr algn="ctr" eaLnBrk="0" hangingPunct="0"/>
              <a:r>
                <a:rPr lang="en-US" sz="2400" b="1">
                  <a:solidFill>
                    <a:schemeClr val="tx2"/>
                  </a:solidFill>
                </a:rPr>
                <a:t>Monitor</a:t>
              </a:r>
            </a:p>
          </p:txBody>
        </p:sp>
        <p:sp>
          <p:nvSpPr>
            <p:cNvPr id="17423" name="Rectangle 363528"/>
            <p:cNvSpPr>
              <a:spLocks noChangeArrowheads="1"/>
            </p:cNvSpPr>
            <p:nvPr/>
          </p:nvSpPr>
          <p:spPr bwMode="auto">
            <a:xfrm>
              <a:off x="-381000" y="1350963"/>
              <a:ext cx="2895600" cy="609600"/>
            </a:xfrm>
            <a:prstGeom prst="rect">
              <a:avLst/>
            </a:prstGeom>
            <a:noFill/>
            <a:ln w="9525">
              <a:noFill/>
              <a:miter lim="800000"/>
              <a:headEnd/>
              <a:tailEnd/>
            </a:ln>
          </p:spPr>
          <p:txBody>
            <a:bodyPr wrap="none" anchor="ctr"/>
            <a:lstStyle/>
            <a:p>
              <a:pPr algn="ctr"/>
              <a:r>
                <a:rPr lang="en-US" sz="1400"/>
                <a:t>What happened? </a:t>
              </a:r>
            </a:p>
            <a:p>
              <a:pPr algn="ctr"/>
              <a:r>
                <a:rPr lang="en-US" sz="1400"/>
                <a:t>What is happening?</a:t>
              </a:r>
            </a:p>
          </p:txBody>
        </p:sp>
      </p:grpSp>
      <p:grpSp>
        <p:nvGrpSpPr>
          <p:cNvPr id="17413" name="Group 16"/>
          <p:cNvGrpSpPr>
            <a:grpSpLocks/>
          </p:cNvGrpSpPr>
          <p:nvPr/>
        </p:nvGrpSpPr>
        <p:grpSpPr bwMode="auto">
          <a:xfrm>
            <a:off x="6248400" y="1600200"/>
            <a:ext cx="2895600" cy="917575"/>
            <a:chOff x="6589713" y="1952625"/>
            <a:chExt cx="2895600" cy="917575"/>
          </a:xfrm>
        </p:grpSpPr>
        <p:sp>
          <p:nvSpPr>
            <p:cNvPr id="17420" name="TextBox 363526"/>
            <p:cNvSpPr txBox="1">
              <a:spLocks noChangeArrowheads="1"/>
            </p:cNvSpPr>
            <p:nvPr/>
          </p:nvSpPr>
          <p:spPr bwMode="auto">
            <a:xfrm>
              <a:off x="7378700" y="1952625"/>
              <a:ext cx="1336675" cy="457200"/>
            </a:xfrm>
            <a:prstGeom prst="rect">
              <a:avLst/>
            </a:prstGeom>
            <a:noFill/>
            <a:ln w="9525">
              <a:noFill/>
              <a:miter lim="800000"/>
              <a:headEnd/>
              <a:tailEnd/>
            </a:ln>
          </p:spPr>
          <p:txBody>
            <a:bodyPr wrap="none">
              <a:spAutoFit/>
            </a:bodyPr>
            <a:lstStyle/>
            <a:p>
              <a:pPr algn="ctr" eaLnBrk="0" hangingPunct="0"/>
              <a:r>
                <a:rPr lang="en-US" sz="2400" b="1">
                  <a:solidFill>
                    <a:schemeClr val="tx2"/>
                  </a:solidFill>
                </a:rPr>
                <a:t>Analyze</a:t>
              </a:r>
            </a:p>
          </p:txBody>
        </p:sp>
        <p:sp>
          <p:nvSpPr>
            <p:cNvPr id="17421" name="Rectangle 363529"/>
            <p:cNvSpPr>
              <a:spLocks noChangeArrowheads="1"/>
            </p:cNvSpPr>
            <p:nvPr/>
          </p:nvSpPr>
          <p:spPr bwMode="auto">
            <a:xfrm>
              <a:off x="6589713" y="2260600"/>
              <a:ext cx="2895600" cy="609600"/>
            </a:xfrm>
            <a:prstGeom prst="rect">
              <a:avLst/>
            </a:prstGeom>
            <a:noFill/>
            <a:ln w="9525">
              <a:noFill/>
              <a:miter lim="800000"/>
              <a:headEnd/>
              <a:tailEnd/>
            </a:ln>
          </p:spPr>
          <p:txBody>
            <a:bodyPr wrap="none" anchor="ctr"/>
            <a:lstStyle/>
            <a:p>
              <a:pPr algn="ctr"/>
              <a:r>
                <a:rPr lang="en-US" sz="1400"/>
                <a:t>Why?</a:t>
              </a:r>
            </a:p>
          </p:txBody>
        </p:sp>
      </p:grpSp>
      <p:sp>
        <p:nvSpPr>
          <p:cNvPr id="363537" name="Oval 363536"/>
          <p:cNvSpPr>
            <a:spLocks noChangeArrowheads="1"/>
          </p:cNvSpPr>
          <p:nvPr/>
        </p:nvSpPr>
        <p:spPr bwMode="auto">
          <a:xfrm>
            <a:off x="2819400" y="2286000"/>
            <a:ext cx="2876550" cy="771525"/>
          </a:xfrm>
          <a:prstGeom prst="ellipse">
            <a:avLst/>
          </a:prstGeom>
          <a:solidFill>
            <a:srgbClr val="0070C0"/>
          </a:solidFill>
          <a:ln w="12700" cap="flat" cmpd="sng" algn="ctr">
            <a:solidFill>
              <a:schemeClr val="bg1"/>
            </a:solidFill>
            <a:prstDash val="solid"/>
            <a:miter lim="800000"/>
            <a:headEnd type="none" w="med" len="med"/>
            <a:tailEnd type="none" w="med" len="med"/>
          </a:ln>
          <a:effectLst>
            <a:outerShdw dist="107763" dir="2700000" algn="ctr" rotWithShape="0">
              <a:schemeClr val="bg2">
                <a:alpha val="50000"/>
              </a:schemeClr>
            </a:outerShdw>
            <a:reflection blurRad="6350" stA="50000" endA="300" endPos="55000" dir="5400000" sy="-100000" algn="bl" rotWithShape="0"/>
          </a:effectLst>
        </p:spPr>
        <p:txBody>
          <a:bodyPr wrap="none" anchor="ctr"/>
          <a:lstStyle/>
          <a:p>
            <a:pPr algn="ctr">
              <a:defRPr/>
            </a:pPr>
            <a:r>
              <a:rPr lang="en-US" sz="2800" b="1" dirty="0">
                <a:solidFill>
                  <a:schemeClr val="bg1"/>
                </a:solidFill>
                <a:effectLst>
                  <a:outerShdw blurRad="38100" dist="38100" dir="2700000" algn="tl">
                    <a:srgbClr val="000000"/>
                  </a:outerShdw>
                </a:effectLst>
                <a:latin typeface="Arial" charset="0"/>
                <a:cs typeface="+mn-cs"/>
              </a:rPr>
              <a:t>Strategy</a:t>
            </a:r>
          </a:p>
        </p:txBody>
      </p:sp>
      <p:sp>
        <p:nvSpPr>
          <p:cNvPr id="17415" name="TextBox 363537"/>
          <p:cNvSpPr txBox="1">
            <a:spLocks noChangeArrowheads="1"/>
          </p:cNvSpPr>
          <p:nvPr/>
        </p:nvSpPr>
        <p:spPr bwMode="auto">
          <a:xfrm>
            <a:off x="762000" y="5397500"/>
            <a:ext cx="7607300" cy="400050"/>
          </a:xfrm>
          <a:prstGeom prst="rect">
            <a:avLst/>
          </a:prstGeom>
          <a:noFill/>
          <a:ln w="9525">
            <a:noFill/>
            <a:miter lim="800000"/>
            <a:headEnd/>
            <a:tailEnd/>
          </a:ln>
        </p:spPr>
        <p:txBody>
          <a:bodyPr wrap="none">
            <a:spAutoFit/>
          </a:bodyPr>
          <a:lstStyle/>
          <a:p>
            <a:pPr algn="ctr" eaLnBrk="0" hangingPunct="0"/>
            <a:r>
              <a:rPr lang="en-US" sz="2000" b="1" i="1"/>
              <a:t>Continuous</a:t>
            </a:r>
            <a:r>
              <a:rPr lang="en-US" sz="2000" i="1"/>
              <a:t> business improvement, </a:t>
            </a:r>
            <a:r>
              <a:rPr lang="en-US" sz="2000" b="1" i="1" u="sng"/>
              <a:t>not just an annual</a:t>
            </a:r>
            <a:r>
              <a:rPr lang="en-US" sz="2000" i="1" u="sng"/>
              <a:t> </a:t>
            </a:r>
            <a:r>
              <a:rPr lang="en-US" sz="2000" i="1"/>
              <a:t>exercise</a:t>
            </a:r>
          </a:p>
        </p:txBody>
      </p:sp>
      <p:sp>
        <p:nvSpPr>
          <p:cNvPr id="11272" name="Shape 363538"/>
          <p:cNvSpPr>
            <a:spLocks noGrp="1" noChangeArrowheads="1"/>
          </p:cNvSpPr>
          <p:nvPr>
            <p:ph type="title" idx="4294967295"/>
          </p:nvPr>
        </p:nvSpPr>
        <p:spPr>
          <a:xfrm>
            <a:off x="0" y="0"/>
            <a:ext cx="8534400" cy="590550"/>
          </a:xfrm>
        </p:spPr>
        <p:txBody>
          <a:bodyPr/>
          <a:lstStyle/>
          <a:p>
            <a:pPr marL="58738" indent="3175">
              <a:defRPr/>
            </a:pPr>
            <a:r>
              <a:rPr lang="en-US" smtClean="0"/>
              <a:t>Better Execute on Strategy</a:t>
            </a:r>
          </a:p>
        </p:txBody>
      </p:sp>
      <p:grpSp>
        <p:nvGrpSpPr>
          <p:cNvPr id="17417" name="Group 15"/>
          <p:cNvGrpSpPr>
            <a:grpSpLocks/>
          </p:cNvGrpSpPr>
          <p:nvPr/>
        </p:nvGrpSpPr>
        <p:grpSpPr bwMode="auto">
          <a:xfrm>
            <a:off x="3325813" y="3994150"/>
            <a:ext cx="2008187" cy="1111250"/>
            <a:chOff x="3048000" y="3962400"/>
            <a:chExt cx="2008188" cy="1111250"/>
          </a:xfrm>
        </p:grpSpPr>
        <p:sp>
          <p:nvSpPr>
            <p:cNvPr id="17418" name="TextBox 363534"/>
            <p:cNvSpPr txBox="1">
              <a:spLocks noChangeArrowheads="1"/>
            </p:cNvSpPr>
            <p:nvPr/>
          </p:nvSpPr>
          <p:spPr bwMode="auto">
            <a:xfrm>
              <a:off x="3608388" y="3962400"/>
              <a:ext cx="827088" cy="457200"/>
            </a:xfrm>
            <a:prstGeom prst="rect">
              <a:avLst/>
            </a:prstGeom>
            <a:noFill/>
            <a:ln w="9525">
              <a:noFill/>
              <a:miter lim="800000"/>
              <a:headEnd/>
              <a:tailEnd/>
            </a:ln>
          </p:spPr>
          <p:txBody>
            <a:bodyPr wrap="none">
              <a:spAutoFit/>
            </a:bodyPr>
            <a:lstStyle/>
            <a:p>
              <a:pPr algn="ctr" eaLnBrk="0" hangingPunct="0"/>
              <a:r>
                <a:rPr lang="en-US" sz="2400" b="1">
                  <a:solidFill>
                    <a:schemeClr val="tx2"/>
                  </a:solidFill>
                </a:rPr>
                <a:t>Plan</a:t>
              </a:r>
            </a:p>
          </p:txBody>
        </p:sp>
        <p:sp>
          <p:nvSpPr>
            <p:cNvPr id="17419" name="Text Box 11"/>
            <p:cNvSpPr txBox="1">
              <a:spLocks noChangeArrowheads="1"/>
            </p:cNvSpPr>
            <p:nvPr/>
          </p:nvSpPr>
          <p:spPr bwMode="auto">
            <a:xfrm>
              <a:off x="3048000" y="4343400"/>
              <a:ext cx="2008188" cy="730250"/>
            </a:xfrm>
            <a:prstGeom prst="rect">
              <a:avLst/>
            </a:prstGeom>
            <a:noFill/>
            <a:ln w="12700" algn="ctr">
              <a:noFill/>
              <a:miter lim="800000"/>
              <a:headEnd/>
              <a:tailEnd/>
            </a:ln>
          </p:spPr>
          <p:txBody>
            <a:bodyPr>
              <a:spAutoFit/>
            </a:bodyPr>
            <a:lstStyle/>
            <a:p>
              <a:pPr algn="ctr"/>
              <a:r>
                <a:rPr lang="en-US" sz="1400"/>
                <a:t>What will happen? </a:t>
              </a:r>
            </a:p>
            <a:p>
              <a:pPr algn="ctr"/>
              <a:r>
                <a:rPr lang="en-US" sz="1400"/>
                <a:t>What do I want to happen?</a:t>
              </a:r>
            </a:p>
          </p:txBody>
        </p:sp>
      </p:grpSp>
    </p:spTree>
    <p:extLst>
      <p:ext uri="{BB962C8B-B14F-4D97-AF65-F5344CB8AC3E}">
        <p14:creationId xmlns="" xmlns:p14="http://schemas.microsoft.com/office/powerpoint/2007/7/12/main" val="190771535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3" fill="hold" nodeType="afterEffect">
                                  <p:stCondLst>
                                    <p:cond delay="0"/>
                                  </p:stCondLst>
                                  <p:childTnLst>
                                    <p:set>
                                      <p:cBhvr>
                                        <p:cTn id="6" dur="1" fill="hold">
                                          <p:stCondLst>
                                            <p:cond delay="0"/>
                                          </p:stCondLst>
                                        </p:cTn>
                                        <p:tgtEl>
                                          <p:spTgt spid="1545228"/>
                                        </p:tgtEl>
                                        <p:attrNameLst>
                                          <p:attrName>style.visibility</p:attrName>
                                        </p:attrNameLst>
                                      </p:cBhvr>
                                      <p:to>
                                        <p:strVal val="visible"/>
                                      </p:to>
                                    </p:set>
                                    <p:animEffect transition="in" filter="wheel(3)">
                                      <p:cBhvr>
                                        <p:cTn id="7" dur="1000"/>
                                        <p:tgtEl>
                                          <p:spTgt spid="15452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 name="Title 1"/>
          <p:cNvSpPr txBox="1">
            <a:spLocks/>
          </p:cNvSpPr>
          <p:nvPr/>
        </p:nvSpPr>
        <p:spPr>
          <a:xfrm>
            <a:off x="228600" y="55601"/>
            <a:ext cx="8375946" cy="553998"/>
          </a:xfrm>
          <a:prstGeom prst="rect">
            <a:avLst/>
          </a:prstGeom>
        </p:spPr>
        <p:txBody>
          <a:bodyPr vert="horz" wrap="square" lIns="0" tIns="0" rIns="0" bIns="0" rtlCol="0" anchor="t">
            <a:spAutoFit/>
          </a:bodyPr>
          <a:lstStyle/>
          <a:p>
            <a:pPr marL="0" marR="0" lvl="0" indent="0" algn="l" defTabSz="914363" rtl="0" eaLnBrk="1" fontAlgn="auto" latinLnBrk="0" hangingPunct="1">
              <a:lnSpc>
                <a:spcPct val="90000"/>
              </a:lnSpc>
              <a:spcBef>
                <a:spcPct val="0"/>
              </a:spcBef>
              <a:spcAft>
                <a:spcPts val="0"/>
              </a:spcAft>
              <a:buClrTx/>
              <a:buSzTx/>
              <a:buFontTx/>
              <a:buNone/>
              <a:tabLst/>
              <a:defRPr/>
            </a:pPr>
            <a:r>
              <a:rPr lang="en-US" sz="4000" spc="-100" dirty="0" smtClean="0">
                <a:ln w="3175">
                  <a:noFill/>
                </a:ln>
                <a:effectLst>
                  <a:outerShdw blurRad="38100" dist="38100" dir="2700000" algn="tl">
                    <a:srgbClr val="000000">
                      <a:alpha val="43137"/>
                    </a:srgbClr>
                  </a:outerShdw>
                </a:effectLst>
                <a:latin typeface="Calibri" pitchFamily="34" charset="0"/>
                <a:cs typeface="Arial" charset="0"/>
              </a:rPr>
              <a:t>Business Problem Scenario</a:t>
            </a:r>
            <a:endParaRPr kumimoji="0" lang="en-US" sz="4000" b="0" i="0" u="none" strike="noStrike" kern="1200" cap="none" spc="-100" normalizeH="0" baseline="0" noProof="0" dirty="0">
              <a:ln w="3175">
                <a:noFill/>
              </a:ln>
              <a:effectLst>
                <a:outerShdw blurRad="38100" dist="38100" dir="2700000" algn="tl">
                  <a:srgbClr val="000000">
                    <a:alpha val="43137"/>
                  </a:srgbClr>
                </a:outerShdw>
              </a:effectLst>
              <a:uLnTx/>
              <a:uFillTx/>
              <a:latin typeface="Calibri" pitchFamily="34" charset="0"/>
              <a:ea typeface="+mn-ea"/>
              <a:cs typeface="Arial" charset="0"/>
            </a:endParaRPr>
          </a:p>
        </p:txBody>
      </p:sp>
      <p:grpSp>
        <p:nvGrpSpPr>
          <p:cNvPr id="2" name="Group 250"/>
          <p:cNvGrpSpPr/>
          <p:nvPr/>
        </p:nvGrpSpPr>
        <p:grpSpPr>
          <a:xfrm>
            <a:off x="304800" y="838200"/>
            <a:ext cx="2362198" cy="5715000"/>
            <a:chOff x="228600" y="838200"/>
            <a:chExt cx="2362198" cy="5715000"/>
          </a:xfrm>
        </p:grpSpPr>
        <p:sp>
          <p:nvSpPr>
            <p:cNvPr id="46" name="Rounded Rectangle 45"/>
            <p:cNvSpPr/>
            <p:nvPr/>
          </p:nvSpPr>
          <p:spPr bwMode="auto">
            <a:xfrm>
              <a:off x="228600" y="1676401"/>
              <a:ext cx="2362198" cy="4876799"/>
            </a:xfrm>
            <a:prstGeom prst="roundRect">
              <a:avLst/>
            </a:prstGeom>
            <a:gradFill rotWithShape="1">
              <a:gsLst>
                <a:gs pos="0">
                  <a:srgbClr val="205F97">
                    <a:tint val="62000"/>
                    <a:satMod val="180000"/>
                  </a:srgbClr>
                </a:gs>
                <a:gs pos="65000">
                  <a:srgbClr val="205F97">
                    <a:tint val="32000"/>
                    <a:satMod val="250000"/>
                  </a:srgbClr>
                </a:gs>
                <a:gs pos="100000">
                  <a:srgbClr val="205F97">
                    <a:tint val="23000"/>
                    <a:satMod val="300000"/>
                  </a:srgbClr>
                </a:gs>
              </a:gsLst>
              <a:lin ang="16200000" scaled="0"/>
            </a:gradFill>
            <a:ln w="9525" cap="flat" cmpd="sng" algn="ctr">
              <a:noFill/>
              <a:prstDash val="solid"/>
              <a:headEnd type="none" w="med" len="med"/>
              <a:tailEnd type="none" w="med" len="med"/>
            </a:ln>
            <a:effectLst>
              <a:glow rad="101600">
                <a:srgbClr val="205F97">
                  <a:satMod val="175000"/>
                  <a:alpha val="40000"/>
                </a:srgbClr>
              </a:glow>
              <a:outerShdw blurRad="50800" dist="38100" dir="2700000" algn="tl" rotWithShape="0">
                <a:prstClr val="black">
                  <a:alpha val="40000"/>
                </a:prstClr>
              </a:outerShdw>
            </a:effectLst>
          </p:spPr>
          <p:txBody>
            <a:bodyPr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05F97">
                    <a:lumMod val="50000"/>
                  </a:srgbClr>
                </a:solidFill>
                <a:effectLst/>
                <a:uLnTx/>
                <a:uFillTx/>
                <a:latin typeface="Calibri" pitchFamily="34" charset="0"/>
                <a:ea typeface="+mn-ea"/>
                <a:cs typeface="Arial" pitchFamily="34" charset="0"/>
              </a:endParaRPr>
            </a:p>
          </p:txBody>
        </p:sp>
        <p:sp>
          <p:nvSpPr>
            <p:cNvPr id="32" name="TextBox 31"/>
            <p:cNvSpPr txBox="1"/>
            <p:nvPr/>
          </p:nvSpPr>
          <p:spPr>
            <a:xfrm>
              <a:off x="533400" y="838200"/>
              <a:ext cx="1676400" cy="738664"/>
            </a:xfrm>
            <a:prstGeom prst="rect">
              <a:avLst/>
            </a:prstGeom>
            <a:noFill/>
          </p:spPr>
          <p:txBody>
            <a:bodyPr wrap="square" lIns="0" tIns="0" rIns="0" bIns="0" rtlCol="0">
              <a:spAutoFit/>
            </a:bodyPr>
            <a:lstStyle/>
            <a:p>
              <a:pPr algn="ctr"/>
              <a:r>
                <a:rPr lang="en-US" sz="2400" dirty="0" smtClean="0">
                  <a:gradFill>
                    <a:gsLst>
                      <a:gs pos="0">
                        <a:schemeClr val="tx1"/>
                      </a:gs>
                      <a:gs pos="86000">
                        <a:schemeClr val="tx1"/>
                      </a:gs>
                    </a:gsLst>
                    <a:lin ang="5400000" scaled="0"/>
                  </a:gradFill>
                </a:rPr>
                <a:t>Business</a:t>
              </a:r>
            </a:p>
            <a:p>
              <a:pPr algn="ctr"/>
              <a:r>
                <a:rPr lang="en-US" sz="2400" dirty="0" smtClean="0">
                  <a:gradFill>
                    <a:gsLst>
                      <a:gs pos="0">
                        <a:schemeClr val="tx1"/>
                      </a:gs>
                      <a:gs pos="86000">
                        <a:schemeClr val="tx1"/>
                      </a:gs>
                    </a:gsLst>
                    <a:lin ang="5400000" scaled="0"/>
                  </a:gradFill>
                </a:rPr>
                <a:t>Challenge</a:t>
              </a:r>
            </a:p>
          </p:txBody>
        </p:sp>
        <p:pic>
          <p:nvPicPr>
            <p:cNvPr id="128" name="Picture 21" descr="C:\Users\david.torres\Pictures\monitor-256.png"/>
            <p:cNvPicPr>
              <a:picLocks noChangeAspect="1" noChangeArrowheads="1"/>
            </p:cNvPicPr>
            <p:nvPr/>
          </p:nvPicPr>
          <p:blipFill>
            <a:blip r:embed="rId3" cstate="print"/>
            <a:srcRect/>
            <a:stretch>
              <a:fillRect/>
            </a:stretch>
          </p:blipFill>
          <p:spPr bwMode="auto">
            <a:xfrm>
              <a:off x="914400" y="1981200"/>
              <a:ext cx="479451" cy="479451"/>
            </a:xfrm>
            <a:prstGeom prst="rect">
              <a:avLst/>
            </a:prstGeom>
            <a:noFill/>
          </p:spPr>
        </p:pic>
        <p:pic>
          <p:nvPicPr>
            <p:cNvPr id="129" name="Picture 15" descr="C:\Users\david.torres\Pictures\People-256.png"/>
            <p:cNvPicPr>
              <a:picLocks noChangeAspect="1" noChangeArrowheads="1"/>
            </p:cNvPicPr>
            <p:nvPr/>
          </p:nvPicPr>
          <p:blipFill>
            <a:blip r:embed="rId4" cstate="print"/>
            <a:srcRect/>
            <a:stretch>
              <a:fillRect/>
            </a:stretch>
          </p:blipFill>
          <p:spPr bwMode="auto">
            <a:xfrm>
              <a:off x="381000" y="2057400"/>
              <a:ext cx="685800" cy="685800"/>
            </a:xfrm>
            <a:prstGeom prst="rect">
              <a:avLst/>
            </a:prstGeom>
            <a:noFill/>
          </p:spPr>
        </p:pic>
        <p:grpSp>
          <p:nvGrpSpPr>
            <p:cNvPr id="3" name="Group 31"/>
            <p:cNvGrpSpPr/>
            <p:nvPr/>
          </p:nvGrpSpPr>
          <p:grpSpPr>
            <a:xfrm>
              <a:off x="1905000" y="5181600"/>
              <a:ext cx="477786" cy="484778"/>
              <a:chOff x="6735250" y="5413386"/>
              <a:chExt cx="1562100" cy="1584960"/>
            </a:xfrm>
          </p:grpSpPr>
          <p:pic>
            <p:nvPicPr>
              <p:cNvPr id="180" name="Picture 5" descr="C:\Users\david.torres\Pictures\Database_Inactive_Hot_256.png"/>
              <p:cNvPicPr>
                <a:picLocks noChangeAspect="1" noChangeArrowheads="1"/>
              </p:cNvPicPr>
              <p:nvPr/>
            </p:nvPicPr>
            <p:blipFill>
              <a:blip r:embed="rId5" cstate="print"/>
              <a:srcRect/>
              <a:stretch>
                <a:fillRect/>
              </a:stretch>
            </p:blipFill>
            <p:spPr bwMode="auto">
              <a:xfrm>
                <a:off x="6735250" y="5413386"/>
                <a:ext cx="1562100" cy="1562100"/>
              </a:xfrm>
              <a:prstGeom prst="rect">
                <a:avLst/>
              </a:prstGeom>
              <a:noFill/>
            </p:spPr>
          </p:pic>
          <p:pic>
            <p:nvPicPr>
              <p:cNvPr id="181" name="Picture 3" descr="line_chart.png"/>
              <p:cNvPicPr>
                <a:picLocks noChangeAspect="1"/>
              </p:cNvPicPr>
              <p:nvPr/>
            </p:nvPicPr>
            <p:blipFill>
              <a:blip r:embed="rId6" cstate="print"/>
              <a:stretch>
                <a:fillRect/>
              </a:stretch>
            </p:blipFill>
            <p:spPr>
              <a:xfrm>
                <a:off x="6887651" y="6022986"/>
                <a:ext cx="975361" cy="975360"/>
              </a:xfrm>
              <a:prstGeom prst="rect">
                <a:avLst/>
              </a:prstGeom>
            </p:spPr>
          </p:pic>
        </p:grpSp>
        <p:grpSp>
          <p:nvGrpSpPr>
            <p:cNvPr id="4" name="Group 21"/>
            <p:cNvGrpSpPr/>
            <p:nvPr/>
          </p:nvGrpSpPr>
          <p:grpSpPr>
            <a:xfrm>
              <a:off x="1905000" y="4191000"/>
              <a:ext cx="477786" cy="564416"/>
              <a:chOff x="7154351" y="2382730"/>
              <a:chExt cx="1562102" cy="1845332"/>
            </a:xfrm>
          </p:grpSpPr>
          <p:pic>
            <p:nvPicPr>
              <p:cNvPr id="178" name="Picture 5" descr="C:\Users\david.torres\Pictures\Database_Inactive_Hot_256.png"/>
              <p:cNvPicPr>
                <a:picLocks noChangeAspect="1" noChangeArrowheads="1"/>
              </p:cNvPicPr>
              <p:nvPr/>
            </p:nvPicPr>
            <p:blipFill>
              <a:blip r:embed="rId5" cstate="print"/>
              <a:srcRect/>
              <a:stretch>
                <a:fillRect/>
              </a:stretch>
            </p:blipFill>
            <p:spPr bwMode="auto">
              <a:xfrm>
                <a:off x="7154351" y="2382730"/>
                <a:ext cx="1562102" cy="1562099"/>
              </a:xfrm>
              <a:prstGeom prst="rect">
                <a:avLst/>
              </a:prstGeom>
              <a:noFill/>
            </p:spPr>
          </p:pic>
          <p:pic>
            <p:nvPicPr>
              <p:cNvPr id="184" name="Picture 13" descr="C:\Users\david.torres\Pictures\Camembert-128.png"/>
              <p:cNvPicPr>
                <a:picLocks noChangeAspect="1" noChangeArrowheads="1"/>
              </p:cNvPicPr>
              <p:nvPr/>
            </p:nvPicPr>
            <p:blipFill>
              <a:blip r:embed="rId7" cstate="print"/>
              <a:srcRect/>
              <a:stretch>
                <a:fillRect/>
              </a:stretch>
            </p:blipFill>
            <p:spPr bwMode="auto">
              <a:xfrm>
                <a:off x="7154354" y="3130129"/>
                <a:ext cx="1066802" cy="1097933"/>
              </a:xfrm>
              <a:prstGeom prst="rect">
                <a:avLst/>
              </a:prstGeom>
              <a:noFill/>
            </p:spPr>
          </p:pic>
        </p:grpSp>
        <p:grpSp>
          <p:nvGrpSpPr>
            <p:cNvPr id="5" name="Group 30"/>
            <p:cNvGrpSpPr/>
            <p:nvPr/>
          </p:nvGrpSpPr>
          <p:grpSpPr>
            <a:xfrm>
              <a:off x="1905000" y="3124200"/>
              <a:ext cx="477786" cy="481672"/>
              <a:chOff x="4754052" y="-2289191"/>
              <a:chExt cx="1562100" cy="1574806"/>
            </a:xfrm>
          </p:grpSpPr>
          <p:pic>
            <p:nvPicPr>
              <p:cNvPr id="176" name="Picture 5" descr="C:\Users\david.torres\Pictures\Database_Inactive_Hot_256.png"/>
              <p:cNvPicPr>
                <a:picLocks noChangeAspect="1" noChangeArrowheads="1"/>
              </p:cNvPicPr>
              <p:nvPr/>
            </p:nvPicPr>
            <p:blipFill>
              <a:blip r:embed="rId5" cstate="print"/>
              <a:srcRect/>
              <a:stretch>
                <a:fillRect/>
              </a:stretch>
            </p:blipFill>
            <p:spPr bwMode="auto">
              <a:xfrm>
                <a:off x="4754052" y="-2289191"/>
                <a:ext cx="1562100" cy="1562101"/>
              </a:xfrm>
              <a:prstGeom prst="rect">
                <a:avLst/>
              </a:prstGeom>
              <a:noFill/>
            </p:spPr>
          </p:pic>
          <p:pic>
            <p:nvPicPr>
              <p:cNvPr id="177" name="Picture 19" descr="C:\Users\david.torres\Pictures\Excel_64.png"/>
              <p:cNvPicPr>
                <a:picLocks noChangeAspect="1" noChangeArrowheads="1"/>
              </p:cNvPicPr>
              <p:nvPr/>
            </p:nvPicPr>
            <p:blipFill>
              <a:blip r:embed="rId8" cstate="print"/>
              <a:srcRect/>
              <a:stretch>
                <a:fillRect/>
              </a:stretch>
            </p:blipFill>
            <p:spPr bwMode="auto">
              <a:xfrm>
                <a:off x="4830250" y="-1527185"/>
                <a:ext cx="812800" cy="812800"/>
              </a:xfrm>
              <a:prstGeom prst="rect">
                <a:avLst/>
              </a:prstGeom>
              <a:noFill/>
            </p:spPr>
          </p:pic>
        </p:grpSp>
        <p:sp>
          <p:nvSpPr>
            <p:cNvPr id="162" name="Up Arrow 161"/>
            <p:cNvSpPr/>
            <p:nvPr/>
          </p:nvSpPr>
          <p:spPr>
            <a:xfrm rot="5400000">
              <a:off x="1530319" y="2227577"/>
              <a:ext cx="186453" cy="302986"/>
            </a:xfrm>
            <a:prstGeom prst="upArrow">
              <a:avLst/>
            </a:prstGeom>
            <a:ln/>
          </p:spPr>
          <p:style>
            <a:lnRef idx="0">
              <a:schemeClr val="accent3"/>
            </a:lnRef>
            <a:fillRef idx="3">
              <a:schemeClr val="accent3"/>
            </a:fillRef>
            <a:effectRef idx="3">
              <a:schemeClr val="accent3"/>
            </a:effectRef>
            <a:fontRef idx="minor">
              <a:schemeClr val="lt1"/>
            </a:fontRef>
          </p:style>
          <p:txBody>
            <a:bodyPr rtlCol="0" anchor="ctr"/>
            <a:lstStyle/>
            <a:p>
              <a:pPr algn="ctr"/>
              <a:endParaRPr lang="en-US"/>
            </a:p>
          </p:txBody>
        </p:sp>
        <p:grpSp>
          <p:nvGrpSpPr>
            <p:cNvPr id="6" name="Group 47"/>
            <p:cNvGrpSpPr/>
            <p:nvPr/>
          </p:nvGrpSpPr>
          <p:grpSpPr>
            <a:xfrm>
              <a:off x="1828800" y="2093268"/>
              <a:ext cx="547705" cy="568935"/>
              <a:chOff x="5724120" y="-5888377"/>
              <a:chExt cx="1790698" cy="1860108"/>
            </a:xfrm>
          </p:grpSpPr>
          <p:pic>
            <p:nvPicPr>
              <p:cNvPr id="174" name="Picture 5" descr="C:\Users\david.torres\Pictures\Database_Inactive_Hot_256.png"/>
              <p:cNvPicPr>
                <a:picLocks noChangeAspect="1" noChangeArrowheads="1"/>
              </p:cNvPicPr>
              <p:nvPr/>
            </p:nvPicPr>
            <p:blipFill>
              <a:blip r:embed="rId5" cstate="print"/>
              <a:srcRect/>
              <a:stretch>
                <a:fillRect/>
              </a:stretch>
            </p:blipFill>
            <p:spPr bwMode="auto">
              <a:xfrm>
                <a:off x="5952718" y="-5888377"/>
                <a:ext cx="1562100" cy="1562101"/>
              </a:xfrm>
              <a:prstGeom prst="rect">
                <a:avLst/>
              </a:prstGeom>
              <a:noFill/>
            </p:spPr>
          </p:pic>
          <p:pic>
            <p:nvPicPr>
              <p:cNvPr id="175" name="Picture 23" descr="C:\Users\david.torres\Pictures\office-128.png"/>
              <p:cNvPicPr>
                <a:picLocks noChangeAspect="1" noChangeArrowheads="1"/>
              </p:cNvPicPr>
              <p:nvPr/>
            </p:nvPicPr>
            <p:blipFill>
              <a:blip r:embed="rId9" cstate="print"/>
              <a:srcRect/>
              <a:stretch>
                <a:fillRect/>
              </a:stretch>
            </p:blipFill>
            <p:spPr bwMode="auto">
              <a:xfrm>
                <a:off x="5724120" y="-5507381"/>
                <a:ext cx="1479112" cy="1479112"/>
              </a:xfrm>
              <a:prstGeom prst="rect">
                <a:avLst/>
              </a:prstGeom>
              <a:noFill/>
            </p:spPr>
          </p:pic>
        </p:grpSp>
        <p:pic>
          <p:nvPicPr>
            <p:cNvPr id="188" name="Picture 21" descr="C:\Users\david.torres\Pictures\monitor-256.png"/>
            <p:cNvPicPr>
              <a:picLocks noChangeAspect="1" noChangeArrowheads="1"/>
            </p:cNvPicPr>
            <p:nvPr/>
          </p:nvPicPr>
          <p:blipFill>
            <a:blip r:embed="rId3" cstate="print"/>
            <a:srcRect/>
            <a:stretch>
              <a:fillRect/>
            </a:stretch>
          </p:blipFill>
          <p:spPr bwMode="auto">
            <a:xfrm>
              <a:off x="914400" y="2971800"/>
              <a:ext cx="479451" cy="479451"/>
            </a:xfrm>
            <a:prstGeom prst="rect">
              <a:avLst/>
            </a:prstGeom>
            <a:noFill/>
          </p:spPr>
        </p:pic>
        <p:pic>
          <p:nvPicPr>
            <p:cNvPr id="189" name="Picture 15" descr="C:\Users\david.torres\Pictures\People-256.png"/>
            <p:cNvPicPr>
              <a:picLocks noChangeAspect="1" noChangeArrowheads="1"/>
            </p:cNvPicPr>
            <p:nvPr/>
          </p:nvPicPr>
          <p:blipFill>
            <a:blip r:embed="rId4" cstate="print"/>
            <a:srcRect/>
            <a:stretch>
              <a:fillRect/>
            </a:stretch>
          </p:blipFill>
          <p:spPr bwMode="auto">
            <a:xfrm>
              <a:off x="381000" y="3048000"/>
              <a:ext cx="685800" cy="685800"/>
            </a:xfrm>
            <a:prstGeom prst="rect">
              <a:avLst/>
            </a:prstGeom>
            <a:noFill/>
          </p:spPr>
        </p:pic>
        <p:sp>
          <p:nvSpPr>
            <p:cNvPr id="190" name="Up Arrow 189"/>
            <p:cNvSpPr/>
            <p:nvPr/>
          </p:nvSpPr>
          <p:spPr>
            <a:xfrm rot="5400000">
              <a:off x="1530319" y="3218177"/>
              <a:ext cx="186453" cy="302986"/>
            </a:xfrm>
            <a:prstGeom prst="upArrow">
              <a:avLst/>
            </a:prstGeom>
            <a:ln/>
          </p:spPr>
          <p:style>
            <a:lnRef idx="0">
              <a:schemeClr val="accent3"/>
            </a:lnRef>
            <a:fillRef idx="3">
              <a:schemeClr val="accent3"/>
            </a:fillRef>
            <a:effectRef idx="3">
              <a:schemeClr val="accent3"/>
            </a:effectRef>
            <a:fontRef idx="minor">
              <a:schemeClr val="lt1"/>
            </a:fontRef>
          </p:style>
          <p:txBody>
            <a:bodyPr rtlCol="0" anchor="ctr"/>
            <a:lstStyle/>
            <a:p>
              <a:pPr algn="ctr"/>
              <a:endParaRPr lang="en-US"/>
            </a:p>
          </p:txBody>
        </p:sp>
        <p:pic>
          <p:nvPicPr>
            <p:cNvPr id="191" name="Picture 21" descr="C:\Users\david.torres\Pictures\monitor-256.png"/>
            <p:cNvPicPr>
              <a:picLocks noChangeAspect="1" noChangeArrowheads="1"/>
            </p:cNvPicPr>
            <p:nvPr/>
          </p:nvPicPr>
          <p:blipFill>
            <a:blip r:embed="rId3" cstate="print"/>
            <a:srcRect/>
            <a:stretch>
              <a:fillRect/>
            </a:stretch>
          </p:blipFill>
          <p:spPr bwMode="auto">
            <a:xfrm>
              <a:off x="914400" y="4038600"/>
              <a:ext cx="479451" cy="479451"/>
            </a:xfrm>
            <a:prstGeom prst="rect">
              <a:avLst/>
            </a:prstGeom>
            <a:noFill/>
          </p:spPr>
        </p:pic>
        <p:pic>
          <p:nvPicPr>
            <p:cNvPr id="192" name="Picture 15" descr="C:\Users\david.torres\Pictures\People-256.png"/>
            <p:cNvPicPr>
              <a:picLocks noChangeAspect="1" noChangeArrowheads="1"/>
            </p:cNvPicPr>
            <p:nvPr/>
          </p:nvPicPr>
          <p:blipFill>
            <a:blip r:embed="rId4" cstate="print"/>
            <a:srcRect/>
            <a:stretch>
              <a:fillRect/>
            </a:stretch>
          </p:blipFill>
          <p:spPr bwMode="auto">
            <a:xfrm>
              <a:off x="381000" y="4114800"/>
              <a:ext cx="685800" cy="685800"/>
            </a:xfrm>
            <a:prstGeom prst="rect">
              <a:avLst/>
            </a:prstGeom>
            <a:noFill/>
          </p:spPr>
        </p:pic>
        <p:sp>
          <p:nvSpPr>
            <p:cNvPr id="193" name="Up Arrow 192"/>
            <p:cNvSpPr/>
            <p:nvPr/>
          </p:nvSpPr>
          <p:spPr>
            <a:xfrm rot="5400000">
              <a:off x="1530319" y="4284977"/>
              <a:ext cx="186453" cy="302986"/>
            </a:xfrm>
            <a:prstGeom prst="upArrow">
              <a:avLst/>
            </a:prstGeom>
            <a:ln/>
          </p:spPr>
          <p:style>
            <a:lnRef idx="0">
              <a:schemeClr val="accent3"/>
            </a:lnRef>
            <a:fillRef idx="3">
              <a:schemeClr val="accent3"/>
            </a:fillRef>
            <a:effectRef idx="3">
              <a:schemeClr val="accent3"/>
            </a:effectRef>
            <a:fontRef idx="minor">
              <a:schemeClr val="lt1"/>
            </a:fontRef>
          </p:style>
          <p:txBody>
            <a:bodyPr rtlCol="0" anchor="ctr"/>
            <a:lstStyle/>
            <a:p>
              <a:pPr algn="ctr"/>
              <a:endParaRPr lang="en-US"/>
            </a:p>
          </p:txBody>
        </p:sp>
        <p:pic>
          <p:nvPicPr>
            <p:cNvPr id="194" name="Picture 21" descr="C:\Users\david.torres\Pictures\monitor-256.png"/>
            <p:cNvPicPr>
              <a:picLocks noChangeAspect="1" noChangeArrowheads="1"/>
            </p:cNvPicPr>
            <p:nvPr/>
          </p:nvPicPr>
          <p:blipFill>
            <a:blip r:embed="rId3" cstate="print"/>
            <a:srcRect/>
            <a:stretch>
              <a:fillRect/>
            </a:stretch>
          </p:blipFill>
          <p:spPr bwMode="auto">
            <a:xfrm>
              <a:off x="914401" y="5029200"/>
              <a:ext cx="479451" cy="479451"/>
            </a:xfrm>
            <a:prstGeom prst="rect">
              <a:avLst/>
            </a:prstGeom>
            <a:noFill/>
          </p:spPr>
        </p:pic>
        <p:pic>
          <p:nvPicPr>
            <p:cNvPr id="195" name="Picture 15" descr="C:\Users\david.torres\Pictures\People-256.png"/>
            <p:cNvPicPr>
              <a:picLocks noChangeAspect="1" noChangeArrowheads="1"/>
            </p:cNvPicPr>
            <p:nvPr/>
          </p:nvPicPr>
          <p:blipFill>
            <a:blip r:embed="rId4" cstate="print"/>
            <a:srcRect/>
            <a:stretch>
              <a:fillRect/>
            </a:stretch>
          </p:blipFill>
          <p:spPr bwMode="auto">
            <a:xfrm>
              <a:off x="381001" y="5105400"/>
              <a:ext cx="685800" cy="685800"/>
            </a:xfrm>
            <a:prstGeom prst="rect">
              <a:avLst/>
            </a:prstGeom>
            <a:noFill/>
          </p:spPr>
        </p:pic>
        <p:sp>
          <p:nvSpPr>
            <p:cNvPr id="196" name="Up Arrow 195"/>
            <p:cNvSpPr/>
            <p:nvPr/>
          </p:nvSpPr>
          <p:spPr>
            <a:xfrm rot="5400000">
              <a:off x="1530320" y="5275577"/>
              <a:ext cx="186453" cy="302986"/>
            </a:xfrm>
            <a:prstGeom prst="upArrow">
              <a:avLst/>
            </a:prstGeom>
            <a:ln/>
          </p:spPr>
          <p:style>
            <a:lnRef idx="0">
              <a:schemeClr val="accent3"/>
            </a:lnRef>
            <a:fillRef idx="3">
              <a:schemeClr val="accent3"/>
            </a:fillRef>
            <a:effectRef idx="3">
              <a:schemeClr val="accent3"/>
            </a:effectRef>
            <a:fontRef idx="minor">
              <a:schemeClr val="lt1"/>
            </a:fontRef>
          </p:style>
          <p:txBody>
            <a:bodyPr rtlCol="0" anchor="ctr"/>
            <a:lstStyle/>
            <a:p>
              <a:pPr algn="ctr"/>
              <a:endParaRPr lang="en-US"/>
            </a:p>
          </p:txBody>
        </p:sp>
      </p:grpSp>
      <p:sp>
        <p:nvSpPr>
          <p:cNvPr id="209" name="TextBox 208"/>
          <p:cNvSpPr txBox="1"/>
          <p:nvPr/>
        </p:nvSpPr>
        <p:spPr>
          <a:xfrm>
            <a:off x="685800" y="5791200"/>
            <a:ext cx="1676400" cy="646331"/>
          </a:xfrm>
          <a:prstGeom prst="rect">
            <a:avLst/>
          </a:prstGeom>
          <a:noFill/>
        </p:spPr>
        <p:txBody>
          <a:bodyPr wrap="square" lIns="0" tIns="0" rIns="0" bIns="0" rtlCol="0">
            <a:spAutoFit/>
          </a:bodyPr>
          <a:lstStyle/>
          <a:p>
            <a:pPr algn="ctr"/>
            <a:r>
              <a:rPr lang="en-US" sz="1400" dirty="0" smtClean="0">
                <a:solidFill>
                  <a:schemeClr val="bg1"/>
                </a:solidFill>
              </a:rPr>
              <a:t>Unproductive</a:t>
            </a:r>
          </a:p>
          <a:p>
            <a:pPr algn="ctr"/>
            <a:r>
              <a:rPr lang="en-US" sz="1400" dirty="0" smtClean="0">
                <a:solidFill>
                  <a:schemeClr val="bg1"/>
                </a:solidFill>
              </a:rPr>
              <a:t>Wasteful</a:t>
            </a:r>
          </a:p>
          <a:p>
            <a:pPr algn="ctr"/>
            <a:r>
              <a:rPr lang="en-US" sz="1400" dirty="0" smtClean="0">
                <a:solidFill>
                  <a:schemeClr val="bg1"/>
                </a:solidFill>
              </a:rPr>
              <a:t>Inefficient</a:t>
            </a:r>
          </a:p>
        </p:txBody>
      </p:sp>
      <p:sp>
        <p:nvSpPr>
          <p:cNvPr id="211" name="TextBox 210"/>
          <p:cNvSpPr txBox="1"/>
          <p:nvPr/>
        </p:nvSpPr>
        <p:spPr>
          <a:xfrm>
            <a:off x="2667000" y="990600"/>
            <a:ext cx="3886200" cy="553998"/>
          </a:xfrm>
          <a:prstGeom prst="rect">
            <a:avLst/>
          </a:prstGeom>
          <a:noFill/>
        </p:spPr>
        <p:txBody>
          <a:bodyPr wrap="square" lIns="0" tIns="0" rIns="0" bIns="0" rtlCol="0">
            <a:spAutoFit/>
          </a:bodyPr>
          <a:lstStyle/>
          <a:p>
            <a:pPr algn="ctr"/>
            <a:r>
              <a:rPr lang="en-US" dirty="0" smtClean="0">
                <a:gradFill>
                  <a:gsLst>
                    <a:gs pos="0">
                      <a:schemeClr val="tx1"/>
                    </a:gs>
                    <a:gs pos="86000">
                      <a:schemeClr val="tx1"/>
                    </a:gs>
                  </a:gsLst>
                  <a:lin ang="5400000" scaled="0"/>
                </a:gradFill>
              </a:rPr>
              <a:t>Imagine one Catalog with </a:t>
            </a:r>
          </a:p>
          <a:p>
            <a:pPr algn="ctr"/>
            <a:r>
              <a:rPr lang="en-US" dirty="0" smtClean="0">
                <a:gradFill>
                  <a:gsLst>
                    <a:gs pos="0">
                      <a:schemeClr val="tx1"/>
                    </a:gs>
                    <a:gs pos="86000">
                      <a:schemeClr val="tx1"/>
                    </a:gs>
                  </a:gsLst>
                  <a:lin ang="5400000" scaled="0"/>
                </a:gradFill>
              </a:rPr>
              <a:t>a common destination…</a:t>
            </a:r>
          </a:p>
        </p:txBody>
      </p:sp>
      <p:grpSp>
        <p:nvGrpSpPr>
          <p:cNvPr id="7" name="Group 255"/>
          <p:cNvGrpSpPr/>
          <p:nvPr/>
        </p:nvGrpSpPr>
        <p:grpSpPr>
          <a:xfrm>
            <a:off x="5562600" y="1143000"/>
            <a:ext cx="3352800" cy="5872580"/>
            <a:chOff x="5562600" y="1143000"/>
            <a:chExt cx="3352800" cy="5872580"/>
          </a:xfrm>
        </p:grpSpPr>
        <p:sp>
          <p:nvSpPr>
            <p:cNvPr id="36" name="Rounded Rectangle 35"/>
            <p:cNvSpPr/>
            <p:nvPr/>
          </p:nvSpPr>
          <p:spPr bwMode="auto">
            <a:xfrm>
              <a:off x="6178851" y="1676400"/>
              <a:ext cx="2500157" cy="4876800"/>
            </a:xfrm>
            <a:prstGeom prst="roundRect">
              <a:avLst/>
            </a:prstGeom>
            <a:gradFill rotWithShape="1">
              <a:gsLst>
                <a:gs pos="0">
                  <a:srgbClr val="205F97">
                    <a:tint val="62000"/>
                    <a:satMod val="180000"/>
                  </a:srgbClr>
                </a:gs>
                <a:gs pos="65000">
                  <a:srgbClr val="205F97">
                    <a:tint val="32000"/>
                    <a:satMod val="250000"/>
                  </a:srgbClr>
                </a:gs>
                <a:gs pos="100000">
                  <a:srgbClr val="205F97">
                    <a:tint val="23000"/>
                    <a:satMod val="300000"/>
                  </a:srgbClr>
                </a:gs>
              </a:gsLst>
              <a:lin ang="16200000" scaled="0"/>
            </a:gradFill>
            <a:ln w="9525" cap="flat" cmpd="sng" algn="ctr">
              <a:noFill/>
              <a:prstDash val="solid"/>
              <a:headEnd type="none" w="med" len="med"/>
              <a:tailEnd type="none" w="med" len="med"/>
            </a:ln>
            <a:effectLst>
              <a:glow rad="101600">
                <a:schemeClr val="accent5">
                  <a:satMod val="175000"/>
                  <a:alpha val="40000"/>
                </a:schemeClr>
              </a:glow>
              <a:outerShdw blurRad="50800" dist="38100" dir="2700000" algn="tl" rotWithShape="0">
                <a:prstClr val="black">
                  <a:alpha val="40000"/>
                </a:prstClr>
              </a:outerShdw>
            </a:effectLst>
          </p:spPr>
          <p:txBody>
            <a:bodyPr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05F97">
                    <a:lumMod val="50000"/>
                  </a:srgbClr>
                </a:solidFill>
                <a:effectLst/>
                <a:uLnTx/>
                <a:uFillTx/>
                <a:latin typeface="Calibri" pitchFamily="34" charset="0"/>
                <a:ea typeface="+mn-ea"/>
                <a:cs typeface="Arial" pitchFamily="34" charset="0"/>
              </a:endParaRPr>
            </a:p>
          </p:txBody>
        </p:sp>
        <p:sp>
          <p:nvSpPr>
            <p:cNvPr id="38" name="Right Arrow 43"/>
            <p:cNvSpPr>
              <a:spLocks noChangeArrowheads="1"/>
            </p:cNvSpPr>
            <p:nvPr/>
          </p:nvSpPr>
          <p:spPr bwMode="auto">
            <a:xfrm>
              <a:off x="5562600" y="3733800"/>
              <a:ext cx="617641" cy="418565"/>
            </a:xfrm>
            <a:prstGeom prst="rightArrow">
              <a:avLst>
                <a:gd name="adj1" fmla="val 50000"/>
                <a:gd name="adj2" fmla="val 49999"/>
              </a:avLst>
            </a:prstGeom>
            <a:gradFill rotWithShape="1">
              <a:gsLst>
                <a:gs pos="0">
                  <a:srgbClr val="205F97">
                    <a:tint val="62000"/>
                    <a:satMod val="180000"/>
                  </a:srgbClr>
                </a:gs>
                <a:gs pos="65000">
                  <a:srgbClr val="205F97">
                    <a:tint val="32000"/>
                    <a:satMod val="250000"/>
                  </a:srgbClr>
                </a:gs>
                <a:gs pos="100000">
                  <a:srgbClr val="205F97">
                    <a:tint val="23000"/>
                    <a:satMod val="300000"/>
                  </a:srgbClr>
                </a:gs>
              </a:gsLst>
              <a:lin ang="16200000" scaled="0"/>
            </a:gradFill>
            <a:ln w="9525" cap="flat" cmpd="sng" algn="ctr">
              <a:noFill/>
              <a:prstDash val="solid"/>
              <a:headEnd/>
              <a:tailEnd/>
            </a:ln>
            <a:effectLst>
              <a:outerShdw blurRad="50800" dist="38100" dir="5400000" rotWithShape="0">
                <a:srgbClr val="000000">
                  <a:alpha val="35000"/>
                </a:srgbClr>
              </a:outerShdw>
            </a:effectLst>
          </p:spPr>
          <p:txBody>
            <a:bodyPr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05F97">
                    <a:lumMod val="50000"/>
                  </a:srgbClr>
                </a:solidFill>
                <a:effectLst/>
                <a:uLnTx/>
                <a:uFillTx/>
                <a:latin typeface="Calibri" pitchFamily="34" charset="0"/>
                <a:ea typeface="+mn-ea"/>
                <a:cs typeface="Arial" pitchFamily="34" charset="0"/>
              </a:endParaRPr>
            </a:p>
          </p:txBody>
        </p:sp>
        <p:sp>
          <p:nvSpPr>
            <p:cNvPr id="35" name="Rectangle 34"/>
            <p:cNvSpPr/>
            <p:nvPr/>
          </p:nvSpPr>
          <p:spPr>
            <a:xfrm>
              <a:off x="6172200" y="1752601"/>
              <a:ext cx="2514600" cy="5262979"/>
            </a:xfrm>
            <a:prstGeom prst="rect">
              <a:avLst/>
            </a:prstGeom>
          </p:spPr>
          <p:txBody>
            <a:bodyPr wrap="square">
              <a:spAutoFit/>
            </a:bodyPr>
            <a:lstStyle/>
            <a:p>
              <a:pPr marL="0" marR="0" lvl="0" indent="0" algn="ctr" defTabSz="914363" rtl="0" eaLnBrk="1" fontAlgn="auto" latinLnBrk="0" hangingPunct="1">
                <a:lnSpc>
                  <a:spcPct val="100000"/>
                </a:lnSpc>
                <a:spcBef>
                  <a:spcPts val="0"/>
                </a:spcBef>
                <a:spcAft>
                  <a:spcPts val="0"/>
                </a:spcAft>
                <a:buClrTx/>
                <a:buSzTx/>
                <a:tabLst/>
                <a:defRPr/>
              </a:pPr>
              <a:r>
                <a:rPr lang="en-US" sz="1400" b="1" u="sng" dirty="0" smtClean="0">
                  <a:solidFill>
                    <a:srgbClr val="205F97">
                      <a:lumMod val="50000"/>
                    </a:srgbClr>
                  </a:solidFill>
                  <a:latin typeface="Calibri" pitchFamily="34" charset="0"/>
                </a:rPr>
                <a:t>Unite</a:t>
              </a:r>
              <a:r>
                <a:rPr lang="en-US" sz="1400" dirty="0" smtClean="0">
                  <a:solidFill>
                    <a:srgbClr val="205F97">
                      <a:lumMod val="50000"/>
                    </a:srgbClr>
                  </a:solidFill>
                  <a:latin typeface="Calibri" pitchFamily="34" charset="0"/>
                </a:rPr>
                <a:t> disparate BI assets from across the enterprise</a:t>
              </a:r>
            </a:p>
            <a:p>
              <a:pPr marL="0" marR="0" lvl="0" indent="0" algn="ctr" defTabSz="914363" rtl="0" eaLnBrk="1" fontAlgn="auto" latinLnBrk="0" hangingPunct="1">
                <a:lnSpc>
                  <a:spcPct val="100000"/>
                </a:lnSpc>
                <a:spcBef>
                  <a:spcPts val="0"/>
                </a:spcBef>
                <a:spcAft>
                  <a:spcPts val="0"/>
                </a:spcAft>
                <a:buClrTx/>
                <a:buSzTx/>
                <a:tabLst/>
                <a:defRPr/>
              </a:pPr>
              <a:endParaRPr lang="en-US" sz="1400" dirty="0" smtClean="0">
                <a:solidFill>
                  <a:srgbClr val="205F97">
                    <a:lumMod val="50000"/>
                  </a:srgbClr>
                </a:solidFill>
                <a:latin typeface="Calibri" pitchFamily="34" charset="0"/>
              </a:endParaRPr>
            </a:p>
            <a:p>
              <a:pPr marL="0" marR="0" lvl="0" indent="0" algn="ctr" defTabSz="914363" rtl="0" eaLnBrk="1" fontAlgn="auto" latinLnBrk="0" hangingPunct="1">
                <a:lnSpc>
                  <a:spcPct val="100000"/>
                </a:lnSpc>
                <a:spcBef>
                  <a:spcPts val="0"/>
                </a:spcBef>
                <a:spcAft>
                  <a:spcPts val="0"/>
                </a:spcAft>
                <a:buClrTx/>
                <a:buSzTx/>
                <a:tabLst/>
                <a:defRPr/>
              </a:pPr>
              <a:r>
                <a:rPr lang="en-US" sz="1400" b="1" u="sng" dirty="0" smtClean="0">
                  <a:solidFill>
                    <a:srgbClr val="205F97">
                      <a:lumMod val="50000"/>
                    </a:srgbClr>
                  </a:solidFill>
                  <a:latin typeface="Calibri" pitchFamily="34" charset="0"/>
                </a:rPr>
                <a:t>Access</a:t>
              </a:r>
              <a:r>
                <a:rPr lang="en-US" sz="1400" b="1" dirty="0" smtClean="0">
                  <a:solidFill>
                    <a:srgbClr val="205F97">
                      <a:lumMod val="50000"/>
                    </a:srgbClr>
                  </a:solidFill>
                  <a:latin typeface="Calibri" pitchFamily="34" charset="0"/>
                </a:rPr>
                <a:t> reports, scorecards and dashboards </a:t>
              </a:r>
              <a:r>
                <a:rPr lang="en-US" sz="1400" dirty="0" smtClean="0">
                  <a:solidFill>
                    <a:srgbClr val="205F97">
                      <a:lumMod val="50000"/>
                    </a:srgbClr>
                  </a:solidFill>
                  <a:latin typeface="Calibri" pitchFamily="34" charset="0"/>
                </a:rPr>
                <a:t>for all businesses from one portal</a:t>
              </a:r>
            </a:p>
            <a:p>
              <a:pPr marL="0" marR="0" lvl="0" indent="0" algn="ctr" defTabSz="914363" rtl="0" eaLnBrk="1" fontAlgn="auto" latinLnBrk="0" hangingPunct="1">
                <a:lnSpc>
                  <a:spcPct val="100000"/>
                </a:lnSpc>
                <a:spcBef>
                  <a:spcPts val="0"/>
                </a:spcBef>
                <a:spcAft>
                  <a:spcPts val="0"/>
                </a:spcAft>
                <a:buClrTx/>
                <a:buSzTx/>
                <a:tabLst/>
                <a:defRPr/>
              </a:pPr>
              <a:endParaRPr lang="en-US" sz="1400" dirty="0" smtClean="0">
                <a:solidFill>
                  <a:srgbClr val="205F97">
                    <a:lumMod val="50000"/>
                  </a:srgbClr>
                </a:solidFill>
                <a:latin typeface="Calibri" pitchFamily="34" charset="0"/>
              </a:endParaRPr>
            </a:p>
            <a:p>
              <a:pPr marL="0" marR="0" lvl="0" indent="0" algn="ctr" defTabSz="914363" rtl="0" eaLnBrk="1" fontAlgn="auto" latinLnBrk="0" hangingPunct="1">
                <a:lnSpc>
                  <a:spcPct val="100000"/>
                </a:lnSpc>
                <a:spcBef>
                  <a:spcPts val="0"/>
                </a:spcBef>
                <a:spcAft>
                  <a:spcPts val="0"/>
                </a:spcAft>
                <a:buClrTx/>
                <a:buSzTx/>
                <a:tabLst/>
                <a:defRPr/>
              </a:pPr>
              <a:r>
                <a:rPr lang="en-US" sz="1400" dirty="0" smtClean="0">
                  <a:solidFill>
                    <a:srgbClr val="205F97">
                      <a:lumMod val="50000"/>
                    </a:srgbClr>
                  </a:solidFill>
                  <a:latin typeface="Calibri" pitchFamily="34" charset="0"/>
                </a:rPr>
                <a:t>Attain </a:t>
              </a:r>
              <a:r>
                <a:rPr lang="en-US" sz="1400" b="1" u="sng" dirty="0">
                  <a:solidFill>
                    <a:srgbClr val="205F97">
                      <a:lumMod val="50000"/>
                    </a:srgbClr>
                  </a:solidFill>
                  <a:latin typeface="Calibri" pitchFamily="34" charset="0"/>
                </a:rPr>
                <a:t>s</a:t>
              </a:r>
              <a:r>
                <a:rPr lang="en-US" sz="1400" b="1" u="sng" dirty="0" smtClean="0">
                  <a:solidFill>
                    <a:srgbClr val="205F97">
                      <a:lumMod val="50000"/>
                    </a:srgbClr>
                  </a:solidFill>
                  <a:latin typeface="Calibri" pitchFamily="34" charset="0"/>
                </a:rPr>
                <a:t>ecure</a:t>
              </a:r>
              <a:r>
                <a:rPr lang="en-US" sz="1400" b="1" dirty="0" smtClean="0">
                  <a:solidFill>
                    <a:srgbClr val="205F97">
                      <a:lumMod val="50000"/>
                    </a:srgbClr>
                  </a:solidFill>
                  <a:latin typeface="Calibri" pitchFamily="34" charset="0"/>
                </a:rPr>
                <a:t> and centralized delivery</a:t>
              </a:r>
              <a:r>
                <a:rPr lang="en-US" sz="1400" dirty="0" smtClean="0">
                  <a:solidFill>
                    <a:srgbClr val="205F97">
                      <a:lumMod val="50000"/>
                    </a:srgbClr>
                  </a:solidFill>
                  <a:latin typeface="Calibri" pitchFamily="34" charset="0"/>
                </a:rPr>
                <a:t> with data level security</a:t>
              </a:r>
            </a:p>
            <a:p>
              <a:pPr marL="0" marR="0" lvl="0" indent="0" algn="ctr" defTabSz="914363" rtl="0" eaLnBrk="1" fontAlgn="auto" latinLnBrk="0" hangingPunct="1">
                <a:lnSpc>
                  <a:spcPct val="100000"/>
                </a:lnSpc>
                <a:spcBef>
                  <a:spcPts val="0"/>
                </a:spcBef>
                <a:spcAft>
                  <a:spcPts val="0"/>
                </a:spcAft>
                <a:buClrTx/>
                <a:buSzTx/>
                <a:tabLst/>
                <a:defRPr/>
              </a:pPr>
              <a:endParaRPr lang="en-US" sz="1400" dirty="0">
                <a:solidFill>
                  <a:srgbClr val="205F97">
                    <a:lumMod val="50000"/>
                  </a:srgbClr>
                </a:solidFill>
                <a:latin typeface="Calibri" pitchFamily="34" charset="0"/>
              </a:endParaRPr>
            </a:p>
            <a:p>
              <a:pPr marL="0" marR="0" lvl="0" indent="0" algn="ctr" defTabSz="914363" rtl="0" eaLnBrk="1" fontAlgn="auto" latinLnBrk="0" hangingPunct="1">
                <a:lnSpc>
                  <a:spcPct val="100000"/>
                </a:lnSpc>
                <a:spcBef>
                  <a:spcPts val="0"/>
                </a:spcBef>
                <a:spcAft>
                  <a:spcPts val="0"/>
                </a:spcAft>
                <a:buClrTx/>
                <a:buSzTx/>
                <a:tabLst/>
                <a:defRPr/>
              </a:pPr>
              <a:r>
                <a:rPr lang="en-US" sz="1400" b="1" u="sng" dirty="0" smtClean="0">
                  <a:solidFill>
                    <a:srgbClr val="205F97">
                      <a:lumMod val="50000"/>
                    </a:srgbClr>
                  </a:solidFill>
                  <a:latin typeface="Calibri" pitchFamily="34" charset="0"/>
                </a:rPr>
                <a:t>Empower</a:t>
              </a:r>
              <a:r>
                <a:rPr lang="en-US" sz="1400" dirty="0" smtClean="0">
                  <a:solidFill>
                    <a:srgbClr val="205F97">
                      <a:lumMod val="50000"/>
                    </a:srgbClr>
                  </a:solidFill>
                  <a:latin typeface="Calibri" pitchFamily="34" charset="0"/>
                </a:rPr>
                <a:t> power users to publish BI using agile, self service model </a:t>
              </a:r>
            </a:p>
            <a:p>
              <a:pPr marL="0" marR="0" lvl="0" indent="0" algn="ctr" defTabSz="914363" rtl="0" eaLnBrk="1" fontAlgn="auto" latinLnBrk="0" hangingPunct="1">
                <a:lnSpc>
                  <a:spcPct val="100000"/>
                </a:lnSpc>
                <a:spcBef>
                  <a:spcPts val="0"/>
                </a:spcBef>
                <a:spcAft>
                  <a:spcPts val="0"/>
                </a:spcAft>
                <a:buClrTx/>
                <a:buSzTx/>
                <a:buFont typeface="Arial" pitchFamily="34" charset="0"/>
                <a:buChar char="•"/>
                <a:tabLst/>
                <a:defRPr/>
              </a:pPr>
              <a:endParaRPr lang="en-US" sz="1400" dirty="0" smtClean="0">
                <a:solidFill>
                  <a:srgbClr val="205F97">
                    <a:lumMod val="50000"/>
                  </a:srgbClr>
                </a:solidFill>
                <a:latin typeface="Calibri" pitchFamily="34" charset="0"/>
              </a:endParaRPr>
            </a:p>
            <a:p>
              <a:pPr marL="0" marR="0" lvl="0" indent="0" algn="ctr" defTabSz="914363" rtl="0" eaLnBrk="1" fontAlgn="auto" latinLnBrk="0" hangingPunct="1">
                <a:lnSpc>
                  <a:spcPct val="100000"/>
                </a:lnSpc>
                <a:spcBef>
                  <a:spcPts val="0"/>
                </a:spcBef>
                <a:spcAft>
                  <a:spcPts val="0"/>
                </a:spcAft>
                <a:buClrTx/>
                <a:buSzTx/>
                <a:tabLst/>
                <a:defRPr/>
              </a:pPr>
              <a:r>
                <a:rPr lang="en-US" sz="1400" b="1" u="sng" dirty="0" smtClean="0">
                  <a:solidFill>
                    <a:srgbClr val="205F97">
                      <a:lumMod val="50000"/>
                    </a:srgbClr>
                  </a:solidFill>
                  <a:latin typeface="Calibri" pitchFamily="34" charset="0"/>
                </a:rPr>
                <a:t>Improve</a:t>
              </a:r>
              <a:r>
                <a:rPr lang="en-US" sz="1400" b="1" dirty="0" smtClean="0">
                  <a:solidFill>
                    <a:srgbClr val="205F97">
                      <a:lumMod val="50000"/>
                    </a:srgbClr>
                  </a:solidFill>
                  <a:latin typeface="Calibri" pitchFamily="34" charset="0"/>
                </a:rPr>
                <a:t> productivity</a:t>
              </a:r>
              <a:r>
                <a:rPr lang="en-US" sz="1400" dirty="0" smtClean="0">
                  <a:solidFill>
                    <a:srgbClr val="205F97">
                      <a:lumMod val="50000"/>
                    </a:srgbClr>
                  </a:solidFill>
                  <a:latin typeface="Calibri" pitchFamily="34" charset="0"/>
                </a:rPr>
                <a:t>, allowing users to locate, share and organize BI assets</a:t>
              </a:r>
            </a:p>
            <a:p>
              <a:pPr marL="0" marR="0" lvl="0" indent="0" algn="ctr" defTabSz="914363" rtl="0" eaLnBrk="1" fontAlgn="auto" latinLnBrk="0" hangingPunct="1">
                <a:lnSpc>
                  <a:spcPct val="100000"/>
                </a:lnSpc>
                <a:spcBef>
                  <a:spcPts val="0"/>
                </a:spcBef>
                <a:spcAft>
                  <a:spcPts val="0"/>
                </a:spcAft>
                <a:buClrTx/>
                <a:buSzTx/>
                <a:tabLst/>
                <a:defRPr/>
              </a:pPr>
              <a:endParaRPr kumimoji="0" lang="en-US" sz="1400" b="0" i="0" u="none" strike="noStrike" kern="1200" cap="none" spc="0" normalizeH="0" baseline="0" noProof="0" dirty="0" smtClean="0">
                <a:ln>
                  <a:noFill/>
                </a:ln>
                <a:solidFill>
                  <a:srgbClr val="205F97">
                    <a:lumMod val="50000"/>
                  </a:srgbClr>
                </a:solidFill>
                <a:effectLst/>
                <a:uLnTx/>
                <a:uFillTx/>
                <a:latin typeface="Calibri" pitchFamily="34" charset="0"/>
                <a:ea typeface="+mn-ea"/>
                <a:cs typeface="+mn-cs"/>
              </a:endParaRPr>
            </a:p>
            <a:p>
              <a:pPr marL="0" marR="0" lvl="0" indent="0" algn="ctr" defTabSz="914363" rtl="0" eaLnBrk="1" fontAlgn="auto" latinLnBrk="0" hangingPunct="1">
                <a:lnSpc>
                  <a:spcPct val="100000"/>
                </a:lnSpc>
                <a:spcBef>
                  <a:spcPts val="0"/>
                </a:spcBef>
                <a:spcAft>
                  <a:spcPts val="0"/>
                </a:spcAft>
                <a:buClrTx/>
                <a:buSzTx/>
                <a:tabLst/>
                <a:defRPr/>
              </a:pPr>
              <a:r>
                <a:rPr lang="en-US" sz="1400" b="1" u="sng" dirty="0" smtClean="0">
                  <a:solidFill>
                    <a:srgbClr val="205F97">
                      <a:lumMod val="50000"/>
                    </a:srgbClr>
                  </a:solidFill>
                  <a:latin typeface="Calibri" pitchFamily="34" charset="0"/>
                </a:rPr>
                <a:t>Implement</a:t>
              </a:r>
              <a:r>
                <a:rPr lang="en-US" sz="1400" b="1" dirty="0" smtClean="0">
                  <a:solidFill>
                    <a:srgbClr val="205F97">
                      <a:lumMod val="50000"/>
                    </a:srgbClr>
                  </a:solidFill>
                  <a:latin typeface="Calibri" pitchFamily="34" charset="0"/>
                </a:rPr>
                <a:t> </a:t>
              </a:r>
              <a:r>
                <a:rPr lang="en-US" sz="1400" b="1" u="sng" dirty="0" smtClean="0">
                  <a:solidFill>
                    <a:srgbClr val="205F97">
                      <a:lumMod val="50000"/>
                    </a:srgbClr>
                  </a:solidFill>
                  <a:latin typeface="Calibri" pitchFamily="34" charset="0"/>
                </a:rPr>
                <a:t>zero footprint </a:t>
              </a:r>
              <a:r>
                <a:rPr lang="en-US" sz="1400" b="1" dirty="0" smtClean="0">
                  <a:solidFill>
                    <a:srgbClr val="205F97">
                      <a:lumMod val="50000"/>
                    </a:srgbClr>
                  </a:solidFill>
                  <a:latin typeface="Calibri" pitchFamily="34" charset="0"/>
                </a:rPr>
                <a:t>deployment </a:t>
              </a:r>
              <a:r>
                <a:rPr lang="en-US" sz="1400" dirty="0" smtClean="0">
                  <a:solidFill>
                    <a:srgbClr val="205F97">
                      <a:lumMod val="50000"/>
                    </a:srgbClr>
                  </a:solidFill>
                  <a:latin typeface="Calibri" pitchFamily="34" charset="0"/>
                </a:rPr>
                <a:t>using  thin client / browser</a:t>
              </a:r>
              <a:endParaRPr kumimoji="0" lang="en-US" sz="1400" i="0" u="none" strike="noStrike" kern="1200" cap="none" spc="0" normalizeH="0" baseline="0" noProof="0" dirty="0" smtClean="0">
                <a:ln>
                  <a:noFill/>
                </a:ln>
                <a:solidFill>
                  <a:srgbClr val="205F97">
                    <a:lumMod val="50000"/>
                  </a:srgbClr>
                </a:solidFill>
                <a:effectLst/>
                <a:uLnTx/>
                <a:uFillTx/>
                <a:latin typeface="Calibri" pitchFamily="34" charset="0"/>
              </a:endParaRPr>
            </a:p>
            <a:p>
              <a:pPr marL="0" marR="0" lvl="0" indent="0" algn="l" defTabSz="914363" rtl="0" eaLnBrk="1" fontAlgn="auto" latinLnBrk="0" hangingPunct="1">
                <a:lnSpc>
                  <a:spcPct val="100000"/>
                </a:lnSpc>
                <a:spcBef>
                  <a:spcPts val="0"/>
                </a:spcBef>
                <a:spcAft>
                  <a:spcPts val="0"/>
                </a:spcAft>
                <a:buClrTx/>
                <a:buSzTx/>
                <a:tabLst/>
                <a:defRPr/>
              </a:pPr>
              <a:endParaRPr kumimoji="0" lang="en-US" sz="1400" b="0" i="0" u="none" strike="noStrike" kern="1200" cap="none" spc="0" normalizeH="0" baseline="0" noProof="0" dirty="0" smtClean="0">
                <a:ln>
                  <a:noFill/>
                </a:ln>
                <a:solidFill>
                  <a:srgbClr val="205F97">
                    <a:lumMod val="50000"/>
                  </a:srgbClr>
                </a:solidFill>
                <a:effectLst/>
                <a:uLnTx/>
                <a:uFillTx/>
                <a:latin typeface="Calibri" pitchFamily="34" charset="0"/>
                <a:ea typeface="+mn-ea"/>
                <a:cs typeface="+mn-cs"/>
              </a:endParaRPr>
            </a:p>
            <a:p>
              <a:pPr marL="0" marR="0" lvl="0" indent="0" algn="l" defTabSz="914363" rtl="0" eaLnBrk="1" fontAlgn="auto" latinLnBrk="0" hangingPunct="1">
                <a:lnSpc>
                  <a:spcPct val="100000"/>
                </a:lnSpc>
                <a:spcBef>
                  <a:spcPts val="0"/>
                </a:spcBef>
                <a:spcAft>
                  <a:spcPts val="0"/>
                </a:spcAft>
                <a:buClrTx/>
                <a:buSzTx/>
                <a:tabLst/>
                <a:defRPr/>
              </a:pPr>
              <a:endParaRPr kumimoji="0" lang="en-US" sz="1400" b="0" i="0" u="none" strike="noStrike" kern="1200" cap="none" spc="0" normalizeH="0" baseline="0" noProof="0" dirty="0" smtClean="0">
                <a:ln>
                  <a:noFill/>
                </a:ln>
                <a:solidFill>
                  <a:srgbClr val="205F97">
                    <a:lumMod val="50000"/>
                  </a:srgbClr>
                </a:solidFill>
                <a:effectLst/>
                <a:uLnTx/>
                <a:uFillTx/>
                <a:latin typeface="Calibri" pitchFamily="34" charset="0"/>
                <a:ea typeface="+mn-ea"/>
                <a:cs typeface="+mn-cs"/>
              </a:endParaRPr>
            </a:p>
            <a:p>
              <a:pPr marL="0" marR="0" lvl="0" indent="0" algn="l" defTabSz="914363"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205F97">
                    <a:lumMod val="50000"/>
                  </a:srgbClr>
                </a:solidFill>
                <a:effectLst/>
                <a:uLnTx/>
                <a:uFillTx/>
                <a:latin typeface="Calibri" pitchFamily="34" charset="0"/>
                <a:ea typeface="+mn-ea"/>
                <a:cs typeface="+mn-cs"/>
              </a:endParaRPr>
            </a:p>
          </p:txBody>
        </p:sp>
        <p:sp>
          <p:nvSpPr>
            <p:cNvPr id="239" name="TextBox 238"/>
            <p:cNvSpPr txBox="1"/>
            <p:nvPr/>
          </p:nvSpPr>
          <p:spPr>
            <a:xfrm>
              <a:off x="6172200" y="1143000"/>
              <a:ext cx="2743200" cy="307777"/>
            </a:xfrm>
            <a:prstGeom prst="rect">
              <a:avLst/>
            </a:prstGeom>
            <a:noFill/>
          </p:spPr>
          <p:txBody>
            <a:bodyPr wrap="square" lIns="0" tIns="0" rIns="0" bIns="0" rtlCol="0">
              <a:spAutoFit/>
            </a:bodyPr>
            <a:lstStyle/>
            <a:p>
              <a:pPr algn="ctr"/>
              <a:r>
                <a:rPr lang="en-US" sz="2000" dirty="0" smtClean="0">
                  <a:gradFill>
                    <a:gsLst>
                      <a:gs pos="0">
                        <a:schemeClr val="tx1"/>
                      </a:gs>
                      <a:gs pos="86000">
                        <a:schemeClr val="tx1"/>
                      </a:gs>
                    </a:gsLst>
                    <a:lin ang="5400000" scaled="0"/>
                  </a:gradFill>
                </a:rPr>
                <a:t>Imagine being able to …</a:t>
              </a:r>
            </a:p>
          </p:txBody>
        </p:sp>
      </p:grpSp>
      <p:grpSp>
        <p:nvGrpSpPr>
          <p:cNvPr id="8" name="Group 254"/>
          <p:cNvGrpSpPr/>
          <p:nvPr/>
        </p:nvGrpSpPr>
        <p:grpSpPr>
          <a:xfrm>
            <a:off x="2667000" y="1676400"/>
            <a:ext cx="3062514" cy="4876800"/>
            <a:chOff x="2590800" y="1676400"/>
            <a:chExt cx="3062514" cy="4876800"/>
          </a:xfrm>
        </p:grpSpPr>
        <p:grpSp>
          <p:nvGrpSpPr>
            <p:cNvPr id="9" name="Group 253"/>
            <p:cNvGrpSpPr/>
            <p:nvPr/>
          </p:nvGrpSpPr>
          <p:grpSpPr>
            <a:xfrm>
              <a:off x="2590800" y="1676400"/>
              <a:ext cx="3062514" cy="4876800"/>
              <a:chOff x="2590800" y="1676400"/>
              <a:chExt cx="3062514" cy="4876800"/>
            </a:xfrm>
          </p:grpSpPr>
          <p:sp>
            <p:nvSpPr>
              <p:cNvPr id="41" name="Right Arrow 42"/>
              <p:cNvSpPr>
                <a:spLocks noChangeArrowheads="1"/>
              </p:cNvSpPr>
              <p:nvPr/>
            </p:nvSpPr>
            <p:spPr bwMode="auto">
              <a:xfrm>
                <a:off x="2590800" y="3733800"/>
                <a:ext cx="520700" cy="412230"/>
              </a:xfrm>
              <a:prstGeom prst="rightArrow">
                <a:avLst>
                  <a:gd name="adj1" fmla="val 50000"/>
                  <a:gd name="adj2" fmla="val 49964"/>
                </a:avLst>
              </a:prstGeom>
              <a:gradFill rotWithShape="1">
                <a:gsLst>
                  <a:gs pos="0">
                    <a:srgbClr val="205F97">
                      <a:tint val="62000"/>
                      <a:satMod val="180000"/>
                    </a:srgbClr>
                  </a:gs>
                  <a:gs pos="65000">
                    <a:srgbClr val="205F97">
                      <a:tint val="32000"/>
                      <a:satMod val="250000"/>
                    </a:srgbClr>
                  </a:gs>
                  <a:gs pos="100000">
                    <a:srgbClr val="205F97">
                      <a:tint val="23000"/>
                      <a:satMod val="300000"/>
                    </a:srgbClr>
                  </a:gs>
                </a:gsLst>
                <a:lin ang="16200000" scaled="0"/>
              </a:gradFill>
              <a:ln w="9525" cap="flat" cmpd="sng" algn="ctr">
                <a:noFill/>
                <a:prstDash val="solid"/>
                <a:headEnd/>
                <a:tailEnd/>
              </a:ln>
              <a:effectLst>
                <a:outerShdw blurRad="50800" dist="38100" dir="5400000" rotWithShape="0">
                  <a:srgbClr val="000000">
                    <a:alpha val="35000"/>
                  </a:srgbClr>
                </a:outerShdw>
              </a:effectLst>
            </p:spPr>
            <p:txBody>
              <a:bodyPr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05F97">
                      <a:lumMod val="50000"/>
                    </a:srgbClr>
                  </a:solidFill>
                  <a:effectLst/>
                  <a:uLnTx/>
                  <a:uFillTx/>
                  <a:latin typeface="Calibri" pitchFamily="34" charset="0"/>
                  <a:ea typeface="+mn-ea"/>
                  <a:cs typeface="Arial" pitchFamily="34" charset="0"/>
                </a:endParaRPr>
              </a:p>
            </p:txBody>
          </p:sp>
          <p:sp>
            <p:nvSpPr>
              <p:cNvPr id="42" name="Rounded Rectangle 41"/>
              <p:cNvSpPr/>
              <p:nvPr/>
            </p:nvSpPr>
            <p:spPr bwMode="auto">
              <a:xfrm>
                <a:off x="3124200" y="1676400"/>
                <a:ext cx="2529114" cy="4876800"/>
              </a:xfrm>
              <a:prstGeom prst="roundRect">
                <a:avLst/>
              </a:prstGeom>
              <a:gradFill rotWithShape="1">
                <a:gsLst>
                  <a:gs pos="0">
                    <a:srgbClr val="205F97">
                      <a:tint val="62000"/>
                      <a:satMod val="180000"/>
                    </a:srgbClr>
                  </a:gs>
                  <a:gs pos="65000">
                    <a:srgbClr val="205F97">
                      <a:tint val="32000"/>
                      <a:satMod val="250000"/>
                    </a:srgbClr>
                  </a:gs>
                  <a:gs pos="100000">
                    <a:srgbClr val="205F97">
                      <a:tint val="23000"/>
                      <a:satMod val="300000"/>
                    </a:srgbClr>
                  </a:gs>
                </a:gsLst>
                <a:lin ang="16200000" scaled="0"/>
              </a:gradFill>
              <a:ln w="9525" cap="flat" cmpd="sng" algn="ctr">
                <a:noFill/>
                <a:prstDash val="solid"/>
                <a:headEnd type="none" w="med" len="med"/>
                <a:tailEnd type="none" w="med" len="med"/>
              </a:ln>
              <a:effectLst>
                <a:glow rad="139700">
                  <a:srgbClr val="205F97">
                    <a:satMod val="175000"/>
                    <a:alpha val="40000"/>
                  </a:srgbClr>
                </a:glow>
                <a:outerShdw blurRad="50800" dist="38100" dir="2700000" algn="tl" rotWithShape="0">
                  <a:prstClr val="black">
                    <a:alpha val="40000"/>
                  </a:prstClr>
                </a:outerShdw>
              </a:effectLst>
            </p:spPr>
            <p:txBody>
              <a:bodyPr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05F97">
                      <a:lumMod val="50000"/>
                    </a:srgbClr>
                  </a:solidFill>
                  <a:effectLst/>
                  <a:uLnTx/>
                  <a:uFillTx/>
                  <a:latin typeface="Calibri" pitchFamily="34" charset="0"/>
                  <a:ea typeface="+mn-ea"/>
                  <a:cs typeface="Arial" pitchFamily="34" charset="0"/>
                </a:endParaRPr>
              </a:p>
            </p:txBody>
          </p:sp>
        </p:grpSp>
        <p:sp>
          <p:nvSpPr>
            <p:cNvPr id="163" name="Up Arrow 162"/>
            <p:cNvSpPr/>
            <p:nvPr/>
          </p:nvSpPr>
          <p:spPr>
            <a:xfrm>
              <a:off x="4114800" y="4267200"/>
              <a:ext cx="526452" cy="381000"/>
            </a:xfrm>
            <a:prstGeom prst="upArrow">
              <a:avLst/>
            </a:prstGeom>
            <a:ln/>
          </p:spPr>
          <p:style>
            <a:lnRef idx="0">
              <a:schemeClr val="accent3"/>
            </a:lnRef>
            <a:fillRef idx="3">
              <a:schemeClr val="accent3"/>
            </a:fillRef>
            <a:effectRef idx="3">
              <a:schemeClr val="accent3"/>
            </a:effectRef>
            <a:fontRef idx="minor">
              <a:schemeClr val="lt1"/>
            </a:fontRef>
          </p:style>
          <p:txBody>
            <a:bodyPr rtlCol="0" anchor="ctr"/>
            <a:lstStyle/>
            <a:p>
              <a:pPr algn="ctr"/>
              <a:endParaRPr lang="en-US"/>
            </a:p>
          </p:txBody>
        </p:sp>
        <p:pic>
          <p:nvPicPr>
            <p:cNvPr id="214" name="Picture 15" descr="C:\Users\david.torres\Pictures\People-256.png"/>
            <p:cNvPicPr>
              <a:picLocks noChangeAspect="1" noChangeArrowheads="1"/>
            </p:cNvPicPr>
            <p:nvPr/>
          </p:nvPicPr>
          <p:blipFill>
            <a:blip r:embed="rId4" cstate="print"/>
            <a:srcRect/>
            <a:stretch>
              <a:fillRect/>
            </a:stretch>
          </p:blipFill>
          <p:spPr bwMode="auto">
            <a:xfrm>
              <a:off x="4572000" y="4724400"/>
              <a:ext cx="685800" cy="685800"/>
            </a:xfrm>
            <a:prstGeom prst="rect">
              <a:avLst/>
            </a:prstGeom>
            <a:noFill/>
          </p:spPr>
        </p:pic>
        <p:grpSp>
          <p:nvGrpSpPr>
            <p:cNvPr id="10" name="Group 48"/>
            <p:cNvGrpSpPr/>
            <p:nvPr/>
          </p:nvGrpSpPr>
          <p:grpSpPr>
            <a:xfrm>
              <a:off x="3352800" y="3276600"/>
              <a:ext cx="2027676" cy="885652"/>
              <a:chOff x="20719064" y="-10815362"/>
              <a:chExt cx="6629397" cy="2895600"/>
            </a:xfrm>
          </p:grpSpPr>
          <p:sp>
            <p:nvSpPr>
              <p:cNvPr id="218" name="Oval 217"/>
              <p:cNvSpPr/>
              <p:nvPr/>
            </p:nvSpPr>
            <p:spPr>
              <a:xfrm>
                <a:off x="20719064" y="-9443763"/>
                <a:ext cx="6629397" cy="1524001"/>
              </a:xfrm>
              <a:prstGeom prst="ellipse">
                <a:avLst/>
              </a:prstGeom>
              <a:solidFill>
                <a:schemeClr val="tx2"/>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21" name="Picture 21" descr="C:\Users\david.torres\Pictures\monitor-256.png"/>
              <p:cNvPicPr>
                <a:picLocks noChangeAspect="1" noChangeArrowheads="1"/>
              </p:cNvPicPr>
              <p:nvPr/>
            </p:nvPicPr>
            <p:blipFill>
              <a:blip r:embed="rId3" cstate="print"/>
              <a:srcRect/>
              <a:stretch>
                <a:fillRect/>
              </a:stretch>
            </p:blipFill>
            <p:spPr bwMode="auto">
              <a:xfrm>
                <a:off x="22961257" y="-10815362"/>
                <a:ext cx="2438399" cy="2438400"/>
              </a:xfrm>
              <a:prstGeom prst="rect">
                <a:avLst/>
              </a:prstGeom>
              <a:noFill/>
            </p:spPr>
          </p:pic>
        </p:grpSp>
        <p:pic>
          <p:nvPicPr>
            <p:cNvPr id="222" name="Picture 15" descr="C:\Users\david.torres\Pictures\People-256.png"/>
            <p:cNvPicPr>
              <a:picLocks noChangeAspect="1" noChangeArrowheads="1"/>
            </p:cNvPicPr>
            <p:nvPr/>
          </p:nvPicPr>
          <p:blipFill>
            <a:blip r:embed="rId4" cstate="print"/>
            <a:srcRect/>
            <a:stretch>
              <a:fillRect/>
            </a:stretch>
          </p:blipFill>
          <p:spPr bwMode="auto">
            <a:xfrm>
              <a:off x="3810000" y="4724400"/>
              <a:ext cx="685800" cy="685800"/>
            </a:xfrm>
            <a:prstGeom prst="rect">
              <a:avLst/>
            </a:prstGeom>
            <a:noFill/>
          </p:spPr>
        </p:pic>
        <p:pic>
          <p:nvPicPr>
            <p:cNvPr id="223" name="Picture 15" descr="C:\Users\david.torres\Pictures\People-256.png"/>
            <p:cNvPicPr>
              <a:picLocks noChangeAspect="1" noChangeArrowheads="1"/>
            </p:cNvPicPr>
            <p:nvPr/>
          </p:nvPicPr>
          <p:blipFill>
            <a:blip r:embed="rId4" cstate="print"/>
            <a:srcRect/>
            <a:stretch>
              <a:fillRect/>
            </a:stretch>
          </p:blipFill>
          <p:spPr bwMode="auto">
            <a:xfrm>
              <a:off x="4267200" y="5029200"/>
              <a:ext cx="685800" cy="685800"/>
            </a:xfrm>
            <a:prstGeom prst="rect">
              <a:avLst/>
            </a:prstGeom>
            <a:noFill/>
          </p:spPr>
        </p:pic>
        <p:pic>
          <p:nvPicPr>
            <p:cNvPr id="224" name="Picture 15" descr="C:\Users\david.torres\Pictures\People-256.png"/>
            <p:cNvPicPr>
              <a:picLocks noChangeAspect="1" noChangeArrowheads="1"/>
            </p:cNvPicPr>
            <p:nvPr/>
          </p:nvPicPr>
          <p:blipFill>
            <a:blip r:embed="rId4" cstate="print"/>
            <a:srcRect/>
            <a:stretch>
              <a:fillRect/>
            </a:stretch>
          </p:blipFill>
          <p:spPr bwMode="auto">
            <a:xfrm>
              <a:off x="3505200" y="5029200"/>
              <a:ext cx="685800" cy="685800"/>
            </a:xfrm>
            <a:prstGeom prst="rect">
              <a:avLst/>
            </a:prstGeom>
            <a:noFill/>
          </p:spPr>
        </p:pic>
        <p:sp>
          <p:nvSpPr>
            <p:cNvPr id="225" name="Up Arrow 224"/>
            <p:cNvSpPr/>
            <p:nvPr/>
          </p:nvSpPr>
          <p:spPr>
            <a:xfrm>
              <a:off x="4114800" y="2743200"/>
              <a:ext cx="526452" cy="381000"/>
            </a:xfrm>
            <a:prstGeom prst="upArrow">
              <a:avLst/>
            </a:prstGeom>
            <a:ln/>
          </p:spPr>
          <p:style>
            <a:lnRef idx="0">
              <a:schemeClr val="accent3"/>
            </a:lnRef>
            <a:fillRef idx="3">
              <a:schemeClr val="accent3"/>
            </a:fillRef>
            <a:effectRef idx="3">
              <a:schemeClr val="accent3"/>
            </a:effectRef>
            <a:fontRef idx="minor">
              <a:schemeClr val="lt1"/>
            </a:fontRef>
          </p:style>
          <p:txBody>
            <a:bodyPr rtlCol="0" anchor="ctr"/>
            <a:lstStyle/>
            <a:p>
              <a:pPr algn="ctr"/>
              <a:endParaRPr lang="en-US"/>
            </a:p>
          </p:txBody>
        </p:sp>
        <p:grpSp>
          <p:nvGrpSpPr>
            <p:cNvPr id="11" name="Group 47"/>
            <p:cNvGrpSpPr/>
            <p:nvPr/>
          </p:nvGrpSpPr>
          <p:grpSpPr>
            <a:xfrm>
              <a:off x="3124200" y="1905000"/>
              <a:ext cx="762000" cy="838200"/>
              <a:chOff x="5724120" y="-5888377"/>
              <a:chExt cx="1790698" cy="1860108"/>
            </a:xfrm>
          </p:grpSpPr>
          <p:pic>
            <p:nvPicPr>
              <p:cNvPr id="227" name="Picture 5" descr="C:\Users\david.torres\Pictures\Database_Inactive_Hot_256.png"/>
              <p:cNvPicPr>
                <a:picLocks noChangeAspect="1" noChangeArrowheads="1"/>
              </p:cNvPicPr>
              <p:nvPr/>
            </p:nvPicPr>
            <p:blipFill>
              <a:blip r:embed="rId5" cstate="print"/>
              <a:srcRect/>
              <a:stretch>
                <a:fillRect/>
              </a:stretch>
            </p:blipFill>
            <p:spPr bwMode="auto">
              <a:xfrm>
                <a:off x="5952718" y="-5888377"/>
                <a:ext cx="1562100" cy="1562101"/>
              </a:xfrm>
              <a:prstGeom prst="rect">
                <a:avLst/>
              </a:prstGeom>
              <a:noFill/>
            </p:spPr>
          </p:pic>
          <p:pic>
            <p:nvPicPr>
              <p:cNvPr id="228" name="Picture 23" descr="C:\Users\david.torres\Pictures\office-128.png"/>
              <p:cNvPicPr>
                <a:picLocks noChangeAspect="1" noChangeArrowheads="1"/>
              </p:cNvPicPr>
              <p:nvPr/>
            </p:nvPicPr>
            <p:blipFill>
              <a:blip r:embed="rId9" cstate="print"/>
              <a:srcRect/>
              <a:stretch>
                <a:fillRect/>
              </a:stretch>
            </p:blipFill>
            <p:spPr bwMode="auto">
              <a:xfrm>
                <a:off x="5724120" y="-5507381"/>
                <a:ext cx="1479112" cy="1479112"/>
              </a:xfrm>
              <a:prstGeom prst="rect">
                <a:avLst/>
              </a:prstGeom>
              <a:noFill/>
            </p:spPr>
          </p:pic>
        </p:grpSp>
        <p:grpSp>
          <p:nvGrpSpPr>
            <p:cNvPr id="12" name="Group 30"/>
            <p:cNvGrpSpPr/>
            <p:nvPr/>
          </p:nvGrpSpPr>
          <p:grpSpPr>
            <a:xfrm>
              <a:off x="3810000" y="1905000"/>
              <a:ext cx="685800" cy="685800"/>
              <a:chOff x="4754052" y="-2289191"/>
              <a:chExt cx="1562100" cy="1574806"/>
            </a:xfrm>
          </p:grpSpPr>
          <p:pic>
            <p:nvPicPr>
              <p:cNvPr id="230" name="Picture 5" descr="C:\Users\david.torres\Pictures\Database_Inactive_Hot_256.png"/>
              <p:cNvPicPr>
                <a:picLocks noChangeAspect="1" noChangeArrowheads="1"/>
              </p:cNvPicPr>
              <p:nvPr/>
            </p:nvPicPr>
            <p:blipFill>
              <a:blip r:embed="rId5" cstate="print"/>
              <a:srcRect/>
              <a:stretch>
                <a:fillRect/>
              </a:stretch>
            </p:blipFill>
            <p:spPr bwMode="auto">
              <a:xfrm>
                <a:off x="4754052" y="-2289191"/>
                <a:ext cx="1562100" cy="1562101"/>
              </a:xfrm>
              <a:prstGeom prst="rect">
                <a:avLst/>
              </a:prstGeom>
              <a:noFill/>
            </p:spPr>
          </p:pic>
          <p:pic>
            <p:nvPicPr>
              <p:cNvPr id="231" name="Picture 19" descr="C:\Users\david.torres\Pictures\Excel_64.png"/>
              <p:cNvPicPr>
                <a:picLocks noChangeAspect="1" noChangeArrowheads="1"/>
              </p:cNvPicPr>
              <p:nvPr/>
            </p:nvPicPr>
            <p:blipFill>
              <a:blip r:embed="rId8" cstate="print"/>
              <a:srcRect/>
              <a:stretch>
                <a:fillRect/>
              </a:stretch>
            </p:blipFill>
            <p:spPr bwMode="auto">
              <a:xfrm>
                <a:off x="4830250" y="-1527185"/>
                <a:ext cx="812800" cy="812800"/>
              </a:xfrm>
              <a:prstGeom prst="rect">
                <a:avLst/>
              </a:prstGeom>
              <a:noFill/>
            </p:spPr>
          </p:pic>
        </p:grpSp>
        <p:grpSp>
          <p:nvGrpSpPr>
            <p:cNvPr id="13" name="Group 21"/>
            <p:cNvGrpSpPr/>
            <p:nvPr/>
          </p:nvGrpSpPr>
          <p:grpSpPr>
            <a:xfrm>
              <a:off x="4343400" y="1905000"/>
              <a:ext cx="685800" cy="762000"/>
              <a:chOff x="7154351" y="2382730"/>
              <a:chExt cx="1562102" cy="1845332"/>
            </a:xfrm>
          </p:grpSpPr>
          <p:pic>
            <p:nvPicPr>
              <p:cNvPr id="233" name="Picture 5" descr="C:\Users\david.torres\Pictures\Database_Inactive_Hot_256.png"/>
              <p:cNvPicPr>
                <a:picLocks noChangeAspect="1" noChangeArrowheads="1"/>
              </p:cNvPicPr>
              <p:nvPr/>
            </p:nvPicPr>
            <p:blipFill>
              <a:blip r:embed="rId5" cstate="print"/>
              <a:srcRect/>
              <a:stretch>
                <a:fillRect/>
              </a:stretch>
            </p:blipFill>
            <p:spPr bwMode="auto">
              <a:xfrm>
                <a:off x="7154351" y="2382730"/>
                <a:ext cx="1562102" cy="1562099"/>
              </a:xfrm>
              <a:prstGeom prst="rect">
                <a:avLst/>
              </a:prstGeom>
              <a:noFill/>
            </p:spPr>
          </p:pic>
          <p:pic>
            <p:nvPicPr>
              <p:cNvPr id="234" name="Picture 13" descr="C:\Users\david.torres\Pictures\Camembert-128.png"/>
              <p:cNvPicPr>
                <a:picLocks noChangeAspect="1" noChangeArrowheads="1"/>
              </p:cNvPicPr>
              <p:nvPr/>
            </p:nvPicPr>
            <p:blipFill>
              <a:blip r:embed="rId7" cstate="print"/>
              <a:srcRect/>
              <a:stretch>
                <a:fillRect/>
              </a:stretch>
            </p:blipFill>
            <p:spPr bwMode="auto">
              <a:xfrm>
                <a:off x="7154354" y="3130129"/>
                <a:ext cx="1066802" cy="1097933"/>
              </a:xfrm>
              <a:prstGeom prst="rect">
                <a:avLst/>
              </a:prstGeom>
              <a:noFill/>
            </p:spPr>
          </p:pic>
        </p:grpSp>
        <p:grpSp>
          <p:nvGrpSpPr>
            <p:cNvPr id="14" name="Group 31"/>
            <p:cNvGrpSpPr/>
            <p:nvPr/>
          </p:nvGrpSpPr>
          <p:grpSpPr>
            <a:xfrm>
              <a:off x="4953000" y="1905000"/>
              <a:ext cx="609600" cy="685800"/>
              <a:chOff x="6735250" y="5413386"/>
              <a:chExt cx="1562100" cy="1584960"/>
            </a:xfrm>
          </p:grpSpPr>
          <p:pic>
            <p:nvPicPr>
              <p:cNvPr id="236" name="Picture 5" descr="C:\Users\david.torres\Pictures\Database_Inactive_Hot_256.png"/>
              <p:cNvPicPr>
                <a:picLocks noChangeAspect="1" noChangeArrowheads="1"/>
              </p:cNvPicPr>
              <p:nvPr/>
            </p:nvPicPr>
            <p:blipFill>
              <a:blip r:embed="rId5" cstate="print"/>
              <a:srcRect/>
              <a:stretch>
                <a:fillRect/>
              </a:stretch>
            </p:blipFill>
            <p:spPr bwMode="auto">
              <a:xfrm>
                <a:off x="6735250" y="5413386"/>
                <a:ext cx="1562100" cy="1562100"/>
              </a:xfrm>
              <a:prstGeom prst="rect">
                <a:avLst/>
              </a:prstGeom>
              <a:noFill/>
            </p:spPr>
          </p:pic>
          <p:pic>
            <p:nvPicPr>
              <p:cNvPr id="237" name="Picture 3" descr="line_chart.png"/>
              <p:cNvPicPr>
                <a:picLocks noChangeAspect="1"/>
              </p:cNvPicPr>
              <p:nvPr/>
            </p:nvPicPr>
            <p:blipFill>
              <a:blip r:embed="rId6" cstate="print"/>
              <a:stretch>
                <a:fillRect/>
              </a:stretch>
            </p:blipFill>
            <p:spPr>
              <a:xfrm>
                <a:off x="6887651" y="6022986"/>
                <a:ext cx="975361" cy="975360"/>
              </a:xfrm>
              <a:prstGeom prst="rect">
                <a:avLst/>
              </a:prstGeom>
            </p:spPr>
          </p:pic>
        </p:grpSp>
        <p:pic>
          <p:nvPicPr>
            <p:cNvPr id="240" name="Picture 8" descr="C:\Users\david.torres\Pictures\Key_256x256.png"/>
            <p:cNvPicPr>
              <a:picLocks noChangeAspect="1" noChangeArrowheads="1"/>
            </p:cNvPicPr>
            <p:nvPr/>
          </p:nvPicPr>
          <p:blipFill>
            <a:blip r:embed="rId10" cstate="print"/>
            <a:srcRect/>
            <a:stretch>
              <a:fillRect/>
            </a:stretch>
          </p:blipFill>
          <p:spPr bwMode="auto">
            <a:xfrm>
              <a:off x="4648200" y="3429000"/>
              <a:ext cx="457200" cy="457200"/>
            </a:xfrm>
            <a:prstGeom prst="rect">
              <a:avLst/>
            </a:prstGeom>
            <a:noFill/>
          </p:spPr>
        </p:pic>
      </p:grpSp>
      <p:grpSp>
        <p:nvGrpSpPr>
          <p:cNvPr id="15" name="Group 252"/>
          <p:cNvGrpSpPr/>
          <p:nvPr/>
        </p:nvGrpSpPr>
        <p:grpSpPr>
          <a:xfrm>
            <a:off x="1524000" y="2590800"/>
            <a:ext cx="303216" cy="2625328"/>
            <a:chOff x="1395852" y="2590167"/>
            <a:chExt cx="303216" cy="2625328"/>
          </a:xfrm>
        </p:grpSpPr>
        <p:sp>
          <p:nvSpPr>
            <p:cNvPr id="200" name="Up Arrow 199"/>
            <p:cNvSpPr/>
            <p:nvPr/>
          </p:nvSpPr>
          <p:spPr>
            <a:xfrm rot="7800000">
              <a:off x="1454348" y="2531901"/>
              <a:ext cx="186453" cy="302986"/>
            </a:xfrm>
            <a:prstGeom prst="upArrow">
              <a:avLst/>
            </a:prstGeom>
            <a:ln/>
          </p:spPr>
          <p:style>
            <a:lnRef idx="0">
              <a:schemeClr val="accent3"/>
            </a:lnRef>
            <a:fillRef idx="3">
              <a:schemeClr val="accent3"/>
            </a:fillRef>
            <a:effectRef idx="3">
              <a:schemeClr val="accent3"/>
            </a:effectRef>
            <a:fontRef idx="minor">
              <a:schemeClr val="lt1"/>
            </a:fontRef>
          </p:style>
          <p:txBody>
            <a:bodyPr rtlCol="0" anchor="ctr"/>
            <a:lstStyle/>
            <a:p>
              <a:pPr algn="ctr"/>
              <a:endParaRPr lang="en-US"/>
            </a:p>
          </p:txBody>
        </p:sp>
        <p:sp>
          <p:nvSpPr>
            <p:cNvPr id="202" name="Up Arrow 201"/>
            <p:cNvSpPr/>
            <p:nvPr/>
          </p:nvSpPr>
          <p:spPr>
            <a:xfrm rot="2970452">
              <a:off x="1454119" y="3903977"/>
              <a:ext cx="186453" cy="302986"/>
            </a:xfrm>
            <a:prstGeom prst="upArrow">
              <a:avLst/>
            </a:prstGeom>
            <a:ln/>
          </p:spPr>
          <p:style>
            <a:lnRef idx="0">
              <a:schemeClr val="accent3"/>
            </a:lnRef>
            <a:fillRef idx="3">
              <a:schemeClr val="accent3"/>
            </a:fillRef>
            <a:effectRef idx="3">
              <a:schemeClr val="accent3"/>
            </a:effectRef>
            <a:fontRef idx="minor">
              <a:schemeClr val="lt1"/>
            </a:fontRef>
          </p:style>
          <p:txBody>
            <a:bodyPr rtlCol="0" anchor="ctr"/>
            <a:lstStyle/>
            <a:p>
              <a:pPr algn="ctr"/>
              <a:endParaRPr lang="en-US"/>
            </a:p>
          </p:txBody>
        </p:sp>
        <p:sp>
          <p:nvSpPr>
            <p:cNvPr id="203" name="Up Arrow 202"/>
            <p:cNvSpPr/>
            <p:nvPr/>
          </p:nvSpPr>
          <p:spPr>
            <a:xfrm rot="7800000">
              <a:off x="1454348" y="3522501"/>
              <a:ext cx="186453" cy="302986"/>
            </a:xfrm>
            <a:prstGeom prst="upArrow">
              <a:avLst/>
            </a:prstGeom>
            <a:ln/>
          </p:spPr>
          <p:style>
            <a:lnRef idx="0">
              <a:schemeClr val="accent3"/>
            </a:lnRef>
            <a:fillRef idx="3">
              <a:schemeClr val="accent3"/>
            </a:fillRef>
            <a:effectRef idx="3">
              <a:schemeClr val="accent3"/>
            </a:effectRef>
            <a:fontRef idx="minor">
              <a:schemeClr val="lt1"/>
            </a:fontRef>
          </p:style>
          <p:txBody>
            <a:bodyPr rtlCol="0" anchor="ctr"/>
            <a:lstStyle/>
            <a:p>
              <a:pPr algn="ctr"/>
              <a:endParaRPr lang="en-US"/>
            </a:p>
          </p:txBody>
        </p:sp>
        <p:sp>
          <p:nvSpPr>
            <p:cNvPr id="204" name="Up Arrow 203"/>
            <p:cNvSpPr/>
            <p:nvPr/>
          </p:nvSpPr>
          <p:spPr>
            <a:xfrm rot="2970452">
              <a:off x="1454119" y="4970776"/>
              <a:ext cx="186453" cy="302986"/>
            </a:xfrm>
            <a:prstGeom prst="upArrow">
              <a:avLst/>
            </a:prstGeom>
            <a:ln/>
          </p:spPr>
          <p:style>
            <a:lnRef idx="0">
              <a:schemeClr val="accent3"/>
            </a:lnRef>
            <a:fillRef idx="3">
              <a:schemeClr val="accent3"/>
            </a:fillRef>
            <a:effectRef idx="3">
              <a:schemeClr val="accent3"/>
            </a:effectRef>
            <a:fontRef idx="minor">
              <a:schemeClr val="lt1"/>
            </a:fontRef>
          </p:style>
          <p:txBody>
            <a:bodyPr rtlCol="0" anchor="ctr"/>
            <a:lstStyle/>
            <a:p>
              <a:pPr algn="ctr"/>
              <a:endParaRPr lang="en-US"/>
            </a:p>
          </p:txBody>
        </p:sp>
        <p:sp>
          <p:nvSpPr>
            <p:cNvPr id="205" name="Up Arrow 204"/>
            <p:cNvSpPr/>
            <p:nvPr/>
          </p:nvSpPr>
          <p:spPr>
            <a:xfrm rot="7800000">
              <a:off x="1454348" y="4589300"/>
              <a:ext cx="186453" cy="302986"/>
            </a:xfrm>
            <a:prstGeom prst="upArrow">
              <a:avLst/>
            </a:prstGeom>
            <a:ln/>
          </p:spPr>
          <p:style>
            <a:lnRef idx="0">
              <a:schemeClr val="accent3"/>
            </a:lnRef>
            <a:fillRef idx="3">
              <a:schemeClr val="accent3"/>
            </a:fillRef>
            <a:effectRef idx="3">
              <a:schemeClr val="accent3"/>
            </a:effectRef>
            <a:fontRef idx="minor">
              <a:schemeClr val="lt1"/>
            </a:fontRef>
          </p:style>
          <p:txBody>
            <a:bodyPr rtlCol="0" anchor="ctr"/>
            <a:lstStyle/>
            <a:p>
              <a:pPr algn="ctr"/>
              <a:endParaRPr lang="en-US"/>
            </a:p>
          </p:txBody>
        </p:sp>
        <p:sp>
          <p:nvSpPr>
            <p:cNvPr id="252" name="Up Arrow 251"/>
            <p:cNvSpPr/>
            <p:nvPr/>
          </p:nvSpPr>
          <p:spPr>
            <a:xfrm rot="2970452">
              <a:off x="1454118" y="2913378"/>
              <a:ext cx="186453" cy="302986"/>
            </a:xfrm>
            <a:prstGeom prst="upArrow">
              <a:avLst/>
            </a:prstGeom>
            <a:ln/>
          </p:spPr>
          <p:style>
            <a:lnRef idx="0">
              <a:schemeClr val="accent3"/>
            </a:lnRef>
            <a:fillRef idx="3">
              <a:schemeClr val="accent3"/>
            </a:fillRef>
            <a:effectRef idx="3">
              <a:schemeClr val="accent3"/>
            </a:effectRef>
            <a:fontRef idx="minor">
              <a:schemeClr val="lt1"/>
            </a:fontRef>
          </p:style>
          <p:txBody>
            <a:bodyPr rtlCol="0" anchor="ctr"/>
            <a:lstStyle/>
            <a:p>
              <a:pPr algn="ctr"/>
              <a:endParaRPr lang="en-US"/>
            </a:p>
          </p:txBody>
        </p:sp>
      </p:grpSp>
      <p:sp>
        <p:nvSpPr>
          <p:cNvPr id="238" name="TextBox 237"/>
          <p:cNvSpPr txBox="1"/>
          <p:nvPr/>
        </p:nvSpPr>
        <p:spPr>
          <a:xfrm>
            <a:off x="3657600" y="5791200"/>
            <a:ext cx="1676400" cy="646331"/>
          </a:xfrm>
          <a:prstGeom prst="rect">
            <a:avLst/>
          </a:prstGeom>
          <a:noFill/>
        </p:spPr>
        <p:txBody>
          <a:bodyPr wrap="square" lIns="0" tIns="0" rIns="0" bIns="0" rtlCol="0">
            <a:spAutoFit/>
          </a:bodyPr>
          <a:lstStyle/>
          <a:p>
            <a:pPr algn="ctr"/>
            <a:r>
              <a:rPr lang="en-US" sz="1400" dirty="0" smtClean="0">
                <a:solidFill>
                  <a:schemeClr val="bg1"/>
                </a:solidFill>
              </a:rPr>
              <a:t>Consolidate</a:t>
            </a:r>
          </a:p>
          <a:p>
            <a:pPr algn="ctr"/>
            <a:r>
              <a:rPr lang="en-US" sz="1400" dirty="0" smtClean="0">
                <a:solidFill>
                  <a:schemeClr val="bg1"/>
                </a:solidFill>
              </a:rPr>
              <a:t>Share</a:t>
            </a:r>
          </a:p>
          <a:p>
            <a:pPr algn="ctr"/>
            <a:r>
              <a:rPr lang="en-US" sz="1400" dirty="0" smtClean="0">
                <a:solidFill>
                  <a:schemeClr val="bg1"/>
                </a:solidFill>
              </a:rPr>
              <a:t>Organize</a:t>
            </a:r>
          </a:p>
        </p:txBody>
      </p:sp>
      <p:sp>
        <p:nvSpPr>
          <p:cNvPr id="257" name="TextBox 256"/>
          <p:cNvSpPr txBox="1"/>
          <p:nvPr/>
        </p:nvSpPr>
        <p:spPr>
          <a:xfrm>
            <a:off x="685800" y="5867400"/>
            <a:ext cx="1676400" cy="430887"/>
          </a:xfrm>
          <a:prstGeom prst="rect">
            <a:avLst/>
          </a:prstGeom>
          <a:noFill/>
        </p:spPr>
        <p:txBody>
          <a:bodyPr wrap="square" lIns="0" tIns="0" rIns="0" bIns="0" rtlCol="0">
            <a:spAutoFit/>
          </a:bodyPr>
          <a:lstStyle/>
          <a:p>
            <a:pPr algn="ctr"/>
            <a:r>
              <a:rPr lang="en-US" sz="1400" dirty="0" smtClean="0">
                <a:solidFill>
                  <a:schemeClr val="bg1"/>
                </a:solidFill>
              </a:rPr>
              <a:t>Silos of unorganized BI assets</a:t>
            </a:r>
          </a:p>
        </p:txBody>
      </p:sp>
      <p:sp>
        <p:nvSpPr>
          <p:cNvPr id="258" name="TextBox 257"/>
          <p:cNvSpPr txBox="1"/>
          <p:nvPr/>
        </p:nvSpPr>
        <p:spPr>
          <a:xfrm>
            <a:off x="685800" y="5867400"/>
            <a:ext cx="1676400" cy="430887"/>
          </a:xfrm>
          <a:prstGeom prst="rect">
            <a:avLst/>
          </a:prstGeom>
          <a:noFill/>
        </p:spPr>
        <p:txBody>
          <a:bodyPr wrap="square" lIns="0" tIns="0" rIns="0" bIns="0" rtlCol="0">
            <a:spAutoFit/>
          </a:bodyPr>
          <a:lstStyle/>
          <a:p>
            <a:pPr algn="ctr"/>
            <a:r>
              <a:rPr lang="en-US" sz="1400" dirty="0" smtClean="0">
                <a:solidFill>
                  <a:schemeClr val="bg1"/>
                </a:solidFill>
              </a:rPr>
              <a:t>Sharing and access challenges</a:t>
            </a:r>
          </a:p>
        </p:txBody>
      </p:sp>
      <p:sp>
        <p:nvSpPr>
          <p:cNvPr id="75" name="Rectangle 74"/>
          <p:cNvSpPr/>
          <p:nvPr/>
        </p:nvSpPr>
        <p:spPr>
          <a:xfrm>
            <a:off x="1952370" y="1752600"/>
            <a:ext cx="486030" cy="369332"/>
          </a:xfrm>
          <a:prstGeom prst="rect">
            <a:avLst/>
          </a:prstGeom>
        </p:spPr>
        <p:txBody>
          <a:bodyPr wrap="none">
            <a:spAutoFit/>
          </a:bodyPr>
          <a:lstStyle/>
          <a:p>
            <a:r>
              <a:rPr lang="en-US" dirty="0" smtClean="0">
                <a:solidFill>
                  <a:schemeClr val="bg1"/>
                </a:solidFill>
              </a:rPr>
              <a:t>HR</a:t>
            </a:r>
            <a:endParaRPr lang="en-US" dirty="0">
              <a:solidFill>
                <a:schemeClr val="bg1"/>
              </a:solidFill>
            </a:endParaRPr>
          </a:p>
        </p:txBody>
      </p:sp>
      <p:sp>
        <p:nvSpPr>
          <p:cNvPr id="76" name="Rectangle 75"/>
          <p:cNvSpPr/>
          <p:nvPr/>
        </p:nvSpPr>
        <p:spPr>
          <a:xfrm>
            <a:off x="1905000" y="3886200"/>
            <a:ext cx="699230" cy="369332"/>
          </a:xfrm>
          <a:prstGeom prst="rect">
            <a:avLst/>
          </a:prstGeom>
        </p:spPr>
        <p:txBody>
          <a:bodyPr wrap="none">
            <a:spAutoFit/>
          </a:bodyPr>
          <a:lstStyle/>
          <a:p>
            <a:r>
              <a:rPr lang="en-US" dirty="0" smtClean="0">
                <a:solidFill>
                  <a:schemeClr val="bg1"/>
                </a:solidFill>
              </a:rPr>
              <a:t>S&amp;M</a:t>
            </a:r>
            <a:endParaRPr lang="en-US" dirty="0">
              <a:solidFill>
                <a:schemeClr val="bg1"/>
              </a:solidFill>
            </a:endParaRPr>
          </a:p>
        </p:txBody>
      </p:sp>
      <p:sp>
        <p:nvSpPr>
          <p:cNvPr id="78" name="Rectangle 77"/>
          <p:cNvSpPr/>
          <p:nvPr/>
        </p:nvSpPr>
        <p:spPr>
          <a:xfrm>
            <a:off x="1785887" y="2831068"/>
            <a:ext cx="957313" cy="369332"/>
          </a:xfrm>
          <a:prstGeom prst="rect">
            <a:avLst/>
          </a:prstGeom>
        </p:spPr>
        <p:txBody>
          <a:bodyPr wrap="none">
            <a:spAutoFit/>
          </a:bodyPr>
          <a:lstStyle/>
          <a:p>
            <a:r>
              <a:rPr lang="en-US" dirty="0" smtClean="0">
                <a:solidFill>
                  <a:schemeClr val="bg1"/>
                </a:solidFill>
              </a:rPr>
              <a:t>Finance</a:t>
            </a:r>
            <a:endParaRPr lang="en-US" dirty="0">
              <a:solidFill>
                <a:schemeClr val="bg1"/>
              </a:solidFill>
            </a:endParaRPr>
          </a:p>
        </p:txBody>
      </p:sp>
      <p:sp>
        <p:nvSpPr>
          <p:cNvPr id="79" name="Rectangle 78"/>
          <p:cNvSpPr/>
          <p:nvPr/>
        </p:nvSpPr>
        <p:spPr>
          <a:xfrm>
            <a:off x="2031642" y="4876800"/>
            <a:ext cx="365806" cy="369332"/>
          </a:xfrm>
          <a:prstGeom prst="rect">
            <a:avLst/>
          </a:prstGeom>
        </p:spPr>
        <p:txBody>
          <a:bodyPr wrap="none">
            <a:spAutoFit/>
          </a:bodyPr>
          <a:lstStyle/>
          <a:p>
            <a:r>
              <a:rPr lang="en-US" dirty="0" smtClean="0">
                <a:solidFill>
                  <a:schemeClr val="bg1"/>
                </a:solidFill>
              </a:rPr>
              <a:t>IT</a:t>
            </a:r>
            <a:endParaRPr lang="en-US" dirty="0">
              <a:solidFill>
                <a:schemeClr val="bg1"/>
              </a:solidFill>
            </a:endParaRPr>
          </a:p>
        </p:txBody>
      </p:sp>
    </p:spTree>
    <p:extLst>
      <p:ext uri="{BB962C8B-B14F-4D97-AF65-F5344CB8AC3E}">
        <p14:creationId xmlns="" xmlns:p14="http://schemas.microsoft.com/office/powerpoint/2007/7/12/main" val="186993083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9"/>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76"/>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78"/>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4" presetClass="entr" presetSubtype="16" fill="hold" nodeType="clickEffect">
                                  <p:stCondLst>
                                    <p:cond delay="0"/>
                                  </p:stCondLst>
                                  <p:childTnLst>
                                    <p:set>
                                      <p:cBhvr>
                                        <p:cTn id="18" dur="1" fill="hold">
                                          <p:stCondLst>
                                            <p:cond delay="0"/>
                                          </p:stCondLst>
                                        </p:cTn>
                                        <p:tgtEl>
                                          <p:spTgt spid="257"/>
                                        </p:tgtEl>
                                        <p:attrNameLst>
                                          <p:attrName>style.visibility</p:attrName>
                                        </p:attrNameLst>
                                      </p:cBhvr>
                                      <p:to>
                                        <p:strVal val="visible"/>
                                      </p:to>
                                    </p:set>
                                    <p:animEffect transition="in" filter="box(in)">
                                      <p:cBhvr>
                                        <p:cTn id="19" dur="500"/>
                                        <p:tgtEl>
                                          <p:spTgt spid="257"/>
                                        </p:tgtEl>
                                      </p:cBhvr>
                                    </p:animEffect>
                                  </p:childTnLst>
                                </p:cTn>
                              </p:par>
                            </p:childTnLst>
                          </p:cTn>
                        </p:par>
                      </p:childTnLst>
                    </p:cTn>
                  </p:par>
                  <p:par>
                    <p:cTn id="20" fill="hold">
                      <p:stCondLst>
                        <p:cond delay="indefinite"/>
                      </p:stCondLst>
                      <p:childTnLst>
                        <p:par>
                          <p:cTn id="21" fill="hold">
                            <p:stCondLst>
                              <p:cond delay="0"/>
                            </p:stCondLst>
                            <p:childTnLst>
                              <p:par>
                                <p:cTn id="22" presetID="3" presetClass="entr" presetSubtype="10" fill="hold" nodeType="click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blinds(horizontal)">
                                      <p:cBhvr>
                                        <p:cTn id="24" dur="1000"/>
                                        <p:tgtEl>
                                          <p:spTgt spid="15"/>
                                        </p:tgtEl>
                                      </p:cBhvr>
                                    </p:animEffect>
                                  </p:childTnLst>
                                </p:cTn>
                              </p:par>
                              <p:par>
                                <p:cTn id="25" presetID="4" presetClass="exit" presetSubtype="16" fill="hold" grpId="0" nodeType="withEffect">
                                  <p:stCondLst>
                                    <p:cond delay="0"/>
                                  </p:stCondLst>
                                  <p:childTnLst>
                                    <p:animEffect transition="out" filter="box(in)">
                                      <p:cBhvr>
                                        <p:cTn id="26" dur="500"/>
                                        <p:tgtEl>
                                          <p:spTgt spid="257"/>
                                        </p:tgtEl>
                                      </p:cBhvr>
                                    </p:animEffect>
                                    <p:set>
                                      <p:cBhvr>
                                        <p:cTn id="27" dur="1" fill="hold">
                                          <p:stCondLst>
                                            <p:cond delay="499"/>
                                          </p:stCondLst>
                                        </p:cTn>
                                        <p:tgtEl>
                                          <p:spTgt spid="257"/>
                                        </p:tgtEl>
                                        <p:attrNameLst>
                                          <p:attrName>style.visibility</p:attrName>
                                        </p:attrNameLst>
                                      </p:cBhvr>
                                      <p:to>
                                        <p:strVal val="hidden"/>
                                      </p:to>
                                    </p:set>
                                  </p:childTnLst>
                                </p:cTn>
                              </p:par>
                              <p:par>
                                <p:cTn id="28" presetID="4" presetClass="entr" presetSubtype="16" fill="hold" grpId="0" nodeType="withEffect">
                                  <p:stCondLst>
                                    <p:cond delay="0"/>
                                  </p:stCondLst>
                                  <p:childTnLst>
                                    <p:set>
                                      <p:cBhvr>
                                        <p:cTn id="29" dur="1" fill="hold">
                                          <p:stCondLst>
                                            <p:cond delay="0"/>
                                          </p:stCondLst>
                                        </p:cTn>
                                        <p:tgtEl>
                                          <p:spTgt spid="258"/>
                                        </p:tgtEl>
                                        <p:attrNameLst>
                                          <p:attrName>style.visibility</p:attrName>
                                        </p:attrNameLst>
                                      </p:cBhvr>
                                      <p:to>
                                        <p:strVal val="visible"/>
                                      </p:to>
                                    </p:set>
                                    <p:animEffect transition="in" filter="box(in)">
                                      <p:cBhvr>
                                        <p:cTn id="30" dur="500"/>
                                        <p:tgtEl>
                                          <p:spTgt spid="258"/>
                                        </p:tgtEl>
                                      </p:cBhvr>
                                    </p:animEffect>
                                  </p:childTnLst>
                                </p:cTn>
                              </p:par>
                            </p:childTnLst>
                          </p:cTn>
                        </p:par>
                      </p:childTnLst>
                    </p:cTn>
                  </p:par>
                  <p:par>
                    <p:cTn id="31" fill="hold">
                      <p:stCondLst>
                        <p:cond delay="indefinite"/>
                      </p:stCondLst>
                      <p:childTnLst>
                        <p:par>
                          <p:cTn id="32" fill="hold">
                            <p:stCondLst>
                              <p:cond delay="0"/>
                            </p:stCondLst>
                            <p:childTnLst>
                              <p:par>
                                <p:cTn id="33" presetID="4" presetClass="exit" presetSubtype="16" fill="hold" grpId="1" nodeType="clickEffect">
                                  <p:stCondLst>
                                    <p:cond delay="0"/>
                                  </p:stCondLst>
                                  <p:childTnLst>
                                    <p:animEffect transition="out" filter="box(in)">
                                      <p:cBhvr>
                                        <p:cTn id="34" dur="500"/>
                                        <p:tgtEl>
                                          <p:spTgt spid="258"/>
                                        </p:tgtEl>
                                      </p:cBhvr>
                                    </p:animEffect>
                                    <p:set>
                                      <p:cBhvr>
                                        <p:cTn id="35" dur="1" fill="hold">
                                          <p:stCondLst>
                                            <p:cond delay="499"/>
                                          </p:stCondLst>
                                        </p:cTn>
                                        <p:tgtEl>
                                          <p:spTgt spid="258"/>
                                        </p:tgtEl>
                                        <p:attrNameLst>
                                          <p:attrName>style.visibility</p:attrName>
                                        </p:attrNameLst>
                                      </p:cBhvr>
                                      <p:to>
                                        <p:strVal val="hidden"/>
                                      </p:to>
                                    </p:set>
                                  </p:childTnLst>
                                </p:cTn>
                              </p:par>
                              <p:par>
                                <p:cTn id="36" presetID="4" presetClass="entr" presetSubtype="16" fill="hold" grpId="0" nodeType="withEffect">
                                  <p:stCondLst>
                                    <p:cond delay="0"/>
                                  </p:stCondLst>
                                  <p:childTnLst>
                                    <p:set>
                                      <p:cBhvr>
                                        <p:cTn id="37" dur="1" fill="hold">
                                          <p:stCondLst>
                                            <p:cond delay="0"/>
                                          </p:stCondLst>
                                        </p:cTn>
                                        <p:tgtEl>
                                          <p:spTgt spid="209"/>
                                        </p:tgtEl>
                                        <p:attrNameLst>
                                          <p:attrName>style.visibility</p:attrName>
                                        </p:attrNameLst>
                                      </p:cBhvr>
                                      <p:to>
                                        <p:strVal val="visible"/>
                                      </p:to>
                                    </p:set>
                                    <p:animEffect transition="in" filter="box(in)">
                                      <p:cBhvr>
                                        <p:cTn id="38" dur="500"/>
                                        <p:tgtEl>
                                          <p:spTgt spid="209"/>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grpId="0" nodeType="clickEffect">
                                  <p:stCondLst>
                                    <p:cond delay="0"/>
                                  </p:stCondLst>
                                  <p:childTnLst>
                                    <p:set>
                                      <p:cBhvr>
                                        <p:cTn id="42" dur="1" fill="hold">
                                          <p:stCondLst>
                                            <p:cond delay="0"/>
                                          </p:stCondLst>
                                        </p:cTn>
                                        <p:tgtEl>
                                          <p:spTgt spid="211"/>
                                        </p:tgtEl>
                                        <p:attrNameLst>
                                          <p:attrName>style.visibility</p:attrName>
                                        </p:attrNameLst>
                                      </p:cBhvr>
                                      <p:to>
                                        <p:strVal val="visible"/>
                                      </p:to>
                                    </p:set>
                                    <p:animEffect transition="in" filter="fade">
                                      <p:cBhvr>
                                        <p:cTn id="43" dur="2000"/>
                                        <p:tgtEl>
                                          <p:spTgt spid="211"/>
                                        </p:tgtEl>
                                      </p:cBhvr>
                                    </p:animEffect>
                                  </p:childTnLst>
                                </p:cTn>
                              </p:par>
                            </p:childTnLst>
                          </p:cTn>
                        </p:par>
                        <p:par>
                          <p:cTn id="44" fill="hold">
                            <p:stCondLst>
                              <p:cond delay="2000"/>
                            </p:stCondLst>
                            <p:childTnLst>
                              <p:par>
                                <p:cTn id="45" presetID="10" presetClass="entr" presetSubtype="0" fill="hold" nodeType="afterEffect">
                                  <p:stCondLst>
                                    <p:cond delay="0"/>
                                  </p:stCondLst>
                                  <p:childTnLst>
                                    <p:set>
                                      <p:cBhvr>
                                        <p:cTn id="46" dur="1" fill="hold">
                                          <p:stCondLst>
                                            <p:cond delay="0"/>
                                          </p:stCondLst>
                                        </p:cTn>
                                        <p:tgtEl>
                                          <p:spTgt spid="8"/>
                                        </p:tgtEl>
                                        <p:attrNameLst>
                                          <p:attrName>style.visibility</p:attrName>
                                        </p:attrNameLst>
                                      </p:cBhvr>
                                      <p:to>
                                        <p:strVal val="visible"/>
                                      </p:to>
                                    </p:set>
                                    <p:animEffect transition="in" filter="fade">
                                      <p:cBhvr>
                                        <p:cTn id="47" dur="2000"/>
                                        <p:tgtEl>
                                          <p:spTgt spid="8"/>
                                        </p:tgtEl>
                                      </p:cBhvr>
                                    </p:animEffect>
                                  </p:childTnLst>
                                </p:cTn>
                              </p:par>
                            </p:childTnLst>
                          </p:cTn>
                        </p:par>
                        <p:par>
                          <p:cTn id="48" fill="hold">
                            <p:stCondLst>
                              <p:cond delay="4000"/>
                            </p:stCondLst>
                            <p:childTnLst>
                              <p:par>
                                <p:cTn id="49" presetID="4" presetClass="entr" presetSubtype="16" fill="hold" grpId="0" nodeType="afterEffect">
                                  <p:stCondLst>
                                    <p:cond delay="0"/>
                                  </p:stCondLst>
                                  <p:childTnLst>
                                    <p:set>
                                      <p:cBhvr>
                                        <p:cTn id="50" dur="1" fill="hold">
                                          <p:stCondLst>
                                            <p:cond delay="0"/>
                                          </p:stCondLst>
                                        </p:cTn>
                                        <p:tgtEl>
                                          <p:spTgt spid="238"/>
                                        </p:tgtEl>
                                        <p:attrNameLst>
                                          <p:attrName>style.visibility</p:attrName>
                                        </p:attrNameLst>
                                      </p:cBhvr>
                                      <p:to>
                                        <p:strVal val="visible"/>
                                      </p:to>
                                    </p:set>
                                    <p:animEffect transition="in" filter="box(in)">
                                      <p:cBhvr>
                                        <p:cTn id="51" dur="500"/>
                                        <p:tgtEl>
                                          <p:spTgt spid="238"/>
                                        </p:tgtEl>
                                      </p:cBhvr>
                                    </p:animEffect>
                                  </p:childTnLst>
                                </p:cTn>
                              </p:par>
                            </p:childTnLst>
                          </p:cTn>
                        </p:par>
                      </p:childTnLst>
                    </p:cTn>
                  </p:par>
                  <p:par>
                    <p:cTn id="52" fill="hold">
                      <p:stCondLst>
                        <p:cond delay="indefinite"/>
                      </p:stCondLst>
                      <p:childTnLst>
                        <p:par>
                          <p:cTn id="53" fill="hold">
                            <p:stCondLst>
                              <p:cond delay="0"/>
                            </p:stCondLst>
                            <p:childTnLst>
                              <p:par>
                                <p:cTn id="54" presetID="10" presetClass="entr" presetSubtype="0" fill="hold" nodeType="clickEffect">
                                  <p:stCondLst>
                                    <p:cond delay="0"/>
                                  </p:stCondLst>
                                  <p:childTnLst>
                                    <p:set>
                                      <p:cBhvr>
                                        <p:cTn id="55" dur="1" fill="hold">
                                          <p:stCondLst>
                                            <p:cond delay="0"/>
                                          </p:stCondLst>
                                        </p:cTn>
                                        <p:tgtEl>
                                          <p:spTgt spid="7"/>
                                        </p:tgtEl>
                                        <p:attrNameLst>
                                          <p:attrName>style.visibility</p:attrName>
                                        </p:attrNameLst>
                                      </p:cBhvr>
                                      <p:to>
                                        <p:strVal val="visible"/>
                                      </p:to>
                                    </p:set>
                                    <p:animEffect transition="in" filter="fade">
                                      <p:cBhvr>
                                        <p:cTn id="56"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9" grpId="0"/>
      <p:bldP spid="211" grpId="0"/>
      <p:bldP spid="238" grpId="0"/>
      <p:bldP spid="257" grpId="0"/>
      <p:bldP spid="258" grpId="0"/>
      <p:bldP spid="258" grpId="1"/>
      <p:bldP spid="78" grpId="0"/>
      <p:bldP spid="7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367844" y="4876526"/>
            <a:ext cx="11138356" cy="3539430"/>
          </a:xfrm>
        </p:spPr>
        <p:txBody>
          <a:bodyPr/>
          <a:lstStyle/>
          <a:p>
            <a:r>
              <a:rPr lang="en-US" sz="2000" dirty="0" smtClean="0"/>
              <a:t>Business groups expose the right information in agile manner  with                                                           auto-group and security groups</a:t>
            </a:r>
          </a:p>
          <a:p>
            <a:pPr lvl="1"/>
            <a:r>
              <a:rPr lang="en-US" sz="1600" dirty="0" smtClean="0"/>
              <a:t>Report repository &amp; report level security based on user’s security access </a:t>
            </a:r>
          </a:p>
          <a:p>
            <a:pPr lvl="1"/>
            <a:r>
              <a:rPr lang="en-US" sz="1600" dirty="0" smtClean="0"/>
              <a:t>Personalization, Targeting and BI Reporting Consolidation in Extranet and Corpnet</a:t>
            </a:r>
          </a:p>
          <a:p>
            <a:r>
              <a:rPr lang="en-US" sz="2000" dirty="0" smtClean="0"/>
              <a:t>* SharePoint 2010 with </a:t>
            </a:r>
            <a:r>
              <a:rPr lang="en-US" sz="2000" dirty="0" err="1" smtClean="0"/>
              <a:t>PowerPivot</a:t>
            </a:r>
            <a:r>
              <a:rPr lang="en-US" sz="2000" dirty="0" smtClean="0"/>
              <a:t> recently added to EDW                                                                        Sandbox infrastructure and reports can be added to the CBI catalog</a:t>
            </a:r>
          </a:p>
          <a:p>
            <a:endParaRPr lang="en-US" sz="3600" dirty="0" smtClean="0"/>
          </a:p>
          <a:p>
            <a:endParaRPr lang="en-US" sz="3600" dirty="0" smtClean="0"/>
          </a:p>
          <a:p>
            <a:endParaRPr lang="en-US" sz="3600" dirty="0"/>
          </a:p>
        </p:txBody>
      </p:sp>
      <p:grpSp>
        <p:nvGrpSpPr>
          <p:cNvPr id="2" name="Group 67"/>
          <p:cNvGrpSpPr/>
          <p:nvPr/>
        </p:nvGrpSpPr>
        <p:grpSpPr>
          <a:xfrm>
            <a:off x="5625229" y="609599"/>
            <a:ext cx="5576171" cy="6019801"/>
            <a:chOff x="5625229" y="962593"/>
            <a:chExt cx="5576171" cy="5895407"/>
          </a:xfrm>
        </p:grpSpPr>
        <p:grpSp>
          <p:nvGrpSpPr>
            <p:cNvPr id="4" name="Group 66"/>
            <p:cNvGrpSpPr/>
            <p:nvPr/>
          </p:nvGrpSpPr>
          <p:grpSpPr>
            <a:xfrm>
              <a:off x="5625229" y="962593"/>
              <a:ext cx="3594971" cy="5895407"/>
              <a:chOff x="5625229" y="962593"/>
              <a:chExt cx="3594971" cy="5895407"/>
            </a:xfrm>
          </p:grpSpPr>
          <p:sp>
            <p:nvSpPr>
              <p:cNvPr id="36" name="Rounded Rectangle 35"/>
              <p:cNvSpPr/>
              <p:nvPr/>
            </p:nvSpPr>
            <p:spPr bwMode="auto">
              <a:xfrm>
                <a:off x="6255051" y="962593"/>
                <a:ext cx="2500157" cy="4029772"/>
              </a:xfrm>
              <a:prstGeom prst="roundRect">
                <a:avLst/>
              </a:prstGeom>
              <a:gradFill rotWithShape="1">
                <a:gsLst>
                  <a:gs pos="0">
                    <a:srgbClr val="205F97">
                      <a:tint val="62000"/>
                      <a:satMod val="180000"/>
                    </a:srgbClr>
                  </a:gs>
                  <a:gs pos="65000">
                    <a:srgbClr val="205F97">
                      <a:tint val="32000"/>
                      <a:satMod val="250000"/>
                    </a:srgbClr>
                  </a:gs>
                  <a:gs pos="100000">
                    <a:srgbClr val="205F97">
                      <a:tint val="23000"/>
                      <a:satMod val="300000"/>
                    </a:srgbClr>
                  </a:gs>
                </a:gsLst>
                <a:lin ang="16200000" scaled="0"/>
              </a:gradFill>
              <a:ln w="9525" cap="flat" cmpd="sng" algn="ctr">
                <a:noFill/>
                <a:prstDash val="solid"/>
                <a:headEnd type="none" w="med" len="med"/>
                <a:tailEnd type="none" w="med" len="med"/>
              </a:ln>
              <a:effectLst>
                <a:glow rad="101600">
                  <a:schemeClr val="accent5">
                    <a:satMod val="175000"/>
                    <a:alpha val="40000"/>
                  </a:schemeClr>
                </a:glow>
                <a:outerShdw blurRad="50800" dist="38100" dir="2700000" algn="tl" rotWithShape="0">
                  <a:schemeClr val="accent5">
                    <a:lumMod val="60000"/>
                    <a:lumOff val="40000"/>
                    <a:alpha val="40000"/>
                  </a:schemeClr>
                </a:outerShdw>
              </a:effectLst>
            </p:spPr>
            <p:txBody>
              <a:bodyPr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05F97">
                      <a:lumMod val="50000"/>
                    </a:srgbClr>
                  </a:solidFill>
                  <a:effectLst/>
                  <a:uLnTx/>
                  <a:uFillTx/>
                  <a:latin typeface="Calibri" pitchFamily="34" charset="0"/>
                  <a:ea typeface="+mn-ea"/>
                  <a:cs typeface="Arial" pitchFamily="34" charset="0"/>
                </a:endParaRPr>
              </a:p>
            </p:txBody>
          </p:sp>
          <p:sp>
            <p:nvSpPr>
              <p:cNvPr id="37" name="TextBox 53"/>
              <p:cNvSpPr txBox="1">
                <a:spLocks noChangeArrowheads="1"/>
              </p:cNvSpPr>
              <p:nvPr/>
            </p:nvSpPr>
            <p:spPr bwMode="auto">
              <a:xfrm>
                <a:off x="6324600" y="1038619"/>
                <a:ext cx="2362200" cy="1267232"/>
              </a:xfrm>
              <a:prstGeom prst="roundRect">
                <a:avLst/>
              </a:prstGeom>
              <a:gradFill rotWithShape="1">
                <a:gsLst>
                  <a:gs pos="0">
                    <a:srgbClr val="205F97">
                      <a:tint val="62000"/>
                      <a:satMod val="180000"/>
                    </a:srgbClr>
                  </a:gs>
                  <a:gs pos="65000">
                    <a:srgbClr val="205F97">
                      <a:tint val="32000"/>
                      <a:satMod val="250000"/>
                    </a:srgbClr>
                  </a:gs>
                  <a:gs pos="100000">
                    <a:srgbClr val="205F97">
                      <a:tint val="23000"/>
                      <a:satMod val="300000"/>
                    </a:srgbClr>
                  </a:gs>
                </a:gsLst>
                <a:lin ang="16200000" scaled="0"/>
              </a:gradFill>
              <a:ln w="9525" cap="flat" cmpd="sng" algn="ctr">
                <a:noFill/>
                <a:prstDash val="solid"/>
                <a:headEnd/>
                <a:tailEnd/>
              </a:ln>
              <a:effectLst>
                <a:outerShdw blurRad="50800" dist="38100" dir="5400000" rotWithShape="0">
                  <a:srgbClr val="000000">
                    <a:alpha val="35000"/>
                  </a:srgbClr>
                </a:outerShdw>
              </a:effectLst>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205F97">
                        <a:lumMod val="50000"/>
                      </a:srgbClr>
                    </a:solidFill>
                    <a:effectLst/>
                    <a:uLnTx/>
                    <a:uFillTx/>
                    <a:latin typeface="Calibri" pitchFamily="34" charset="0"/>
                    <a:ea typeface="+mn-ea"/>
                    <a:cs typeface="Arial" pitchFamily="34" charset="0"/>
                  </a:rPr>
                  <a:t>Definition: A centrally hosted, </a:t>
                </a:r>
                <a:r>
                  <a:rPr kumimoji="0" lang="en-US" sz="1400" b="0" i="0" u="none" strike="noStrike" kern="1200" cap="none" spc="0" normalizeH="0" baseline="0" noProof="0" dirty="0" smtClean="0">
                    <a:ln>
                      <a:noFill/>
                    </a:ln>
                    <a:solidFill>
                      <a:srgbClr val="205F97">
                        <a:lumMod val="50000"/>
                      </a:srgbClr>
                    </a:solidFill>
                    <a:effectLst/>
                    <a:uLnTx/>
                    <a:uFillTx/>
                    <a:latin typeface="Calibri" pitchFamily="34" charset="0"/>
                    <a:ea typeface="+mn-ea"/>
                    <a:cs typeface="Arial" pitchFamily="34" charset="0"/>
                  </a:rPr>
                  <a:t>secure, </a:t>
                </a:r>
                <a:r>
                  <a:rPr kumimoji="0" lang="en-US" sz="1400" b="0" i="0" u="none" strike="noStrike" kern="1200" cap="none" spc="0" normalizeH="0" baseline="0" noProof="0" dirty="0">
                    <a:ln>
                      <a:noFill/>
                    </a:ln>
                    <a:solidFill>
                      <a:srgbClr val="205F97">
                        <a:lumMod val="50000"/>
                      </a:srgbClr>
                    </a:solidFill>
                    <a:effectLst/>
                    <a:uLnTx/>
                    <a:uFillTx/>
                    <a:latin typeface="Calibri" pitchFamily="34" charset="0"/>
                    <a:ea typeface="+mn-ea"/>
                    <a:cs typeface="Arial" pitchFamily="34" charset="0"/>
                  </a:rPr>
                  <a:t>and </a:t>
                </a:r>
                <a:r>
                  <a:rPr kumimoji="0" lang="en-US" sz="1400" b="0" i="0" u="none" strike="noStrike" kern="1200" cap="none" spc="0" normalizeH="0" baseline="0" noProof="0" dirty="0" err="1">
                    <a:ln>
                      <a:noFill/>
                    </a:ln>
                    <a:solidFill>
                      <a:srgbClr val="205F97">
                        <a:lumMod val="50000"/>
                      </a:srgbClr>
                    </a:solidFill>
                    <a:effectLst/>
                    <a:uLnTx/>
                    <a:uFillTx/>
                    <a:latin typeface="Calibri" pitchFamily="34" charset="0"/>
                    <a:ea typeface="+mn-ea"/>
                    <a:cs typeface="Arial" pitchFamily="34" charset="0"/>
                  </a:rPr>
                  <a:t>personalizable</a:t>
                </a:r>
                <a:r>
                  <a:rPr kumimoji="0" lang="en-US" sz="1400" b="0" i="0" u="none" strike="noStrike" kern="1200" cap="none" spc="0" normalizeH="0" baseline="0" noProof="0" dirty="0">
                    <a:ln>
                      <a:noFill/>
                    </a:ln>
                    <a:solidFill>
                      <a:srgbClr val="205F97">
                        <a:lumMod val="50000"/>
                      </a:srgbClr>
                    </a:solidFill>
                    <a:effectLst/>
                    <a:uLnTx/>
                    <a:uFillTx/>
                    <a:latin typeface="Calibri" pitchFamily="34" charset="0"/>
                    <a:ea typeface="+mn-ea"/>
                    <a:cs typeface="Arial" pitchFamily="34" charset="0"/>
                  </a:rPr>
                  <a:t> BI Portal destination for scorecards, reports &amp; business analysis</a:t>
                </a:r>
                <a:endParaRPr kumimoji="0" lang="en-US" sz="1200" b="0" i="0" u="none" strike="noStrike" kern="1200" cap="none" spc="0" normalizeH="0" baseline="0" noProof="0" dirty="0">
                  <a:ln>
                    <a:noFill/>
                  </a:ln>
                  <a:solidFill>
                    <a:srgbClr val="205F97">
                      <a:lumMod val="50000"/>
                    </a:srgbClr>
                  </a:solidFill>
                  <a:effectLst/>
                  <a:uLnTx/>
                  <a:uFillTx/>
                  <a:latin typeface="Calibri" pitchFamily="34" charset="0"/>
                  <a:ea typeface="+mn-ea"/>
                  <a:cs typeface="Arial" pitchFamily="34" charset="0"/>
                </a:endParaRPr>
              </a:p>
            </p:txBody>
          </p:sp>
          <p:sp>
            <p:nvSpPr>
              <p:cNvPr id="38" name="Right Arrow 43"/>
              <p:cNvSpPr>
                <a:spLocks noChangeArrowheads="1"/>
              </p:cNvSpPr>
              <p:nvPr/>
            </p:nvSpPr>
            <p:spPr bwMode="auto">
              <a:xfrm>
                <a:off x="5625229" y="2811397"/>
                <a:ext cx="617641" cy="409916"/>
              </a:xfrm>
              <a:prstGeom prst="rightArrow">
                <a:avLst>
                  <a:gd name="adj1" fmla="val 50000"/>
                  <a:gd name="adj2" fmla="val 49999"/>
                </a:avLst>
              </a:prstGeom>
              <a:gradFill rotWithShape="1">
                <a:gsLst>
                  <a:gs pos="0">
                    <a:srgbClr val="205F97">
                      <a:tint val="62000"/>
                      <a:satMod val="180000"/>
                    </a:srgbClr>
                  </a:gs>
                  <a:gs pos="65000">
                    <a:srgbClr val="205F97">
                      <a:tint val="32000"/>
                      <a:satMod val="250000"/>
                    </a:srgbClr>
                  </a:gs>
                  <a:gs pos="100000">
                    <a:srgbClr val="205F97">
                      <a:tint val="23000"/>
                      <a:satMod val="300000"/>
                    </a:srgbClr>
                  </a:gs>
                </a:gsLst>
                <a:lin ang="16200000" scaled="0"/>
              </a:gradFill>
              <a:ln w="9525" cap="flat" cmpd="sng" algn="ctr">
                <a:noFill/>
                <a:prstDash val="solid"/>
                <a:headEnd/>
                <a:tailEnd/>
              </a:ln>
              <a:effectLst>
                <a:outerShdw blurRad="50800" dist="38100" dir="5400000" rotWithShape="0">
                  <a:srgbClr val="000000">
                    <a:alpha val="35000"/>
                  </a:srgbClr>
                </a:outerShdw>
              </a:effectLst>
            </p:spPr>
            <p:txBody>
              <a:bodyPr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05F97">
                      <a:lumMod val="50000"/>
                    </a:srgbClr>
                  </a:solidFill>
                  <a:effectLst/>
                  <a:uLnTx/>
                  <a:uFillTx/>
                  <a:latin typeface="Calibri" pitchFamily="34" charset="0"/>
                  <a:ea typeface="+mn-ea"/>
                  <a:cs typeface="Arial" pitchFamily="34" charset="0"/>
                </a:endParaRPr>
              </a:p>
            </p:txBody>
          </p:sp>
          <p:sp>
            <p:nvSpPr>
              <p:cNvPr id="39" name="Slide Number Placeholder 2"/>
              <p:cNvSpPr txBox="1">
                <a:spLocks/>
              </p:cNvSpPr>
              <p:nvPr/>
            </p:nvSpPr>
            <p:spPr>
              <a:xfrm>
                <a:off x="7086600" y="6381750"/>
                <a:ext cx="2133600" cy="476250"/>
              </a:xfrm>
              <a:prstGeom prst="rect">
                <a:avLst/>
              </a:prstGeom>
            </p:spPr>
            <p:txBody>
              <a:bodyPr/>
              <a:lstStyle/>
              <a:p>
                <a:pPr marL="0" marR="0" lvl="0" indent="0" algn="r" defTabSz="914363" rtl="0" eaLnBrk="1" fontAlgn="auto" latinLnBrk="0" hangingPunct="1">
                  <a:lnSpc>
                    <a:spcPct val="100000"/>
                  </a:lnSpc>
                  <a:spcBef>
                    <a:spcPts val="0"/>
                  </a:spcBef>
                  <a:spcAft>
                    <a:spcPts val="0"/>
                  </a:spcAft>
                  <a:buClrTx/>
                  <a:buSzTx/>
                  <a:buFontTx/>
                  <a:buNone/>
                  <a:tabLst/>
                  <a:defRPr/>
                </a:pPr>
                <a:fld id="{0C02243B-3FB2-40FD-8AC3-30E23F77F1B2}" type="slidenum">
                  <a:rPr kumimoji="0" lang="en-US" sz="1800" b="0" i="0" u="none" strike="noStrike" kern="1200" cap="none" spc="0" normalizeH="0" baseline="0" noProof="0">
                    <a:ln>
                      <a:noFill/>
                    </a:ln>
                    <a:solidFill>
                      <a:srgbClr val="205F97">
                        <a:lumMod val="50000"/>
                      </a:srgbClr>
                    </a:solidFill>
                    <a:effectLst/>
                    <a:uLnTx/>
                    <a:uFillTx/>
                    <a:latin typeface="Calibri" pitchFamily="34" charset="0"/>
                    <a:ea typeface="+mn-ea"/>
                    <a:cs typeface="+mn-cs"/>
                  </a:rPr>
                  <a:pPr marL="0" marR="0" lvl="0" indent="0" algn="r" defTabSz="914363" rtl="0" eaLnBrk="1" fontAlgn="auto" latinLnBrk="0" hangingPunct="1">
                    <a:lnSpc>
                      <a:spcPct val="100000"/>
                    </a:lnSpc>
                    <a:spcBef>
                      <a:spcPts val="0"/>
                    </a:spcBef>
                    <a:spcAft>
                      <a:spcPts val="0"/>
                    </a:spcAft>
                    <a:buClrTx/>
                    <a:buSzTx/>
                    <a:buFontTx/>
                    <a:buNone/>
                    <a:tabLst/>
                    <a:defRPr/>
                  </a:pPr>
                  <a:t>8</a:t>
                </a:fld>
                <a:endParaRPr kumimoji="0" lang="en-US" sz="1800" b="0" i="0" u="none" strike="noStrike" kern="1200" cap="none" spc="0" normalizeH="0" baseline="0" noProof="0" dirty="0">
                  <a:ln>
                    <a:noFill/>
                  </a:ln>
                  <a:solidFill>
                    <a:srgbClr val="205F97">
                      <a:lumMod val="50000"/>
                    </a:srgbClr>
                  </a:solidFill>
                  <a:effectLst/>
                  <a:uLnTx/>
                  <a:uFillTx/>
                  <a:latin typeface="Calibri" pitchFamily="34" charset="0"/>
                  <a:ea typeface="+mn-ea"/>
                  <a:cs typeface="+mn-cs"/>
                </a:endParaRPr>
              </a:p>
            </p:txBody>
          </p:sp>
        </p:grpSp>
        <p:sp>
          <p:nvSpPr>
            <p:cNvPr id="35" name="Rectangle 34"/>
            <p:cNvSpPr/>
            <p:nvPr/>
          </p:nvSpPr>
          <p:spPr>
            <a:xfrm>
              <a:off x="6324600" y="2305851"/>
              <a:ext cx="4876800" cy="3526575"/>
            </a:xfrm>
            <a:prstGeom prst="rect">
              <a:avLst/>
            </a:prstGeom>
          </p:spPr>
          <p:txBody>
            <a:bodyPr wrap="square">
              <a:spAutoFit/>
            </a:bodyPr>
            <a:lstStyle/>
            <a:p>
              <a:pPr marL="0" marR="0" lvl="0" indent="0" algn="l" defTabSz="914363" rtl="0" eaLnBrk="1" fontAlgn="auto" latinLnBrk="0" hangingPunct="1">
                <a:lnSpc>
                  <a:spcPct val="100000"/>
                </a:lnSpc>
                <a:spcBef>
                  <a:spcPts val="0"/>
                </a:spcBef>
                <a:spcAft>
                  <a:spcPts val="0"/>
                </a:spcAft>
                <a:buClrTx/>
                <a:buSzTx/>
                <a:buFontTx/>
                <a:buNone/>
                <a:tabLst/>
                <a:defRPr/>
              </a:pPr>
              <a:r>
                <a:rPr lang="en-US" sz="1600" dirty="0" smtClean="0">
                  <a:solidFill>
                    <a:srgbClr val="205F97">
                      <a:lumMod val="50000"/>
                    </a:srgbClr>
                  </a:solidFill>
                  <a:latin typeface="Calibri" pitchFamily="34" charset="0"/>
                </a:rPr>
                <a:t>One</a:t>
              </a:r>
              <a:r>
                <a:rPr kumimoji="0" lang="en-US" sz="1600" b="0" i="0" u="none" strike="noStrike" kern="1200" cap="none" spc="0" normalizeH="0" baseline="0" noProof="0" dirty="0" smtClean="0">
                  <a:ln>
                    <a:noFill/>
                  </a:ln>
                  <a:solidFill>
                    <a:srgbClr val="205F97">
                      <a:lumMod val="50000"/>
                    </a:srgbClr>
                  </a:solidFill>
                  <a:effectLst/>
                  <a:uLnTx/>
                  <a:uFillTx/>
                  <a:latin typeface="Calibri" pitchFamily="34" charset="0"/>
                  <a:ea typeface="+mn-ea"/>
                  <a:cs typeface="+mn-cs"/>
                </a:rPr>
                <a:t> BI portal using: </a:t>
              </a:r>
              <a:br>
                <a:rPr kumimoji="0" lang="en-US" sz="1600" b="0" i="0" u="none" strike="noStrike" kern="1200" cap="none" spc="0" normalizeH="0" baseline="0" noProof="0" dirty="0" smtClean="0">
                  <a:ln>
                    <a:noFill/>
                  </a:ln>
                  <a:solidFill>
                    <a:srgbClr val="205F97">
                      <a:lumMod val="50000"/>
                    </a:srgbClr>
                  </a:solidFill>
                  <a:effectLst/>
                  <a:uLnTx/>
                  <a:uFillTx/>
                  <a:latin typeface="Calibri" pitchFamily="34" charset="0"/>
                  <a:ea typeface="+mn-ea"/>
                  <a:cs typeface="+mn-cs"/>
                </a:rPr>
              </a:br>
              <a:r>
                <a:rPr kumimoji="0" lang="en-US" sz="1600" b="0" i="0" u="none" strike="noStrike" kern="1200" cap="none" spc="0" normalizeH="0" baseline="0" noProof="0" dirty="0" smtClean="0">
                  <a:ln>
                    <a:noFill/>
                  </a:ln>
                  <a:solidFill>
                    <a:srgbClr val="205F97">
                      <a:lumMod val="50000"/>
                    </a:srgbClr>
                  </a:solidFill>
                  <a:effectLst/>
                  <a:uLnTx/>
                  <a:uFillTx/>
                  <a:latin typeface="Calibri" pitchFamily="34" charset="0"/>
                  <a:ea typeface="+mn-ea"/>
                  <a:cs typeface="+mn-cs"/>
                </a:rPr>
                <a:t> </a:t>
              </a:r>
            </a:p>
            <a:p>
              <a:pPr marL="0" marR="0" lvl="0" indent="0" algn="l" defTabSz="914363" rtl="0" eaLnBrk="1" fontAlgn="auto" latinLnBrk="0" hangingPunct="1">
                <a:lnSpc>
                  <a:spcPct val="100000"/>
                </a:lnSpc>
                <a:spcBef>
                  <a:spcPts val="0"/>
                </a:spcBef>
                <a:spcAft>
                  <a:spcPts val="0"/>
                </a:spcAft>
                <a:buClrTx/>
                <a:buSzTx/>
                <a:buFont typeface="Arial" pitchFamily="34" charset="0"/>
                <a:buChar char="•"/>
                <a:tabLst/>
                <a:defRPr/>
              </a:pPr>
              <a:r>
                <a:rPr lang="en-US" sz="1400" dirty="0" smtClean="0">
                  <a:solidFill>
                    <a:srgbClr val="205F97">
                      <a:lumMod val="50000"/>
                    </a:srgbClr>
                  </a:solidFill>
                  <a:latin typeface="Calibri" pitchFamily="34" charset="0"/>
                </a:rPr>
                <a:t> SharePoint Server 2007</a:t>
              </a:r>
              <a:endParaRPr kumimoji="0" lang="en-US" sz="1400" b="0" i="0" u="none" strike="noStrike" kern="1200" cap="none" spc="0" normalizeH="0" baseline="0" noProof="0" dirty="0" smtClean="0">
                <a:ln>
                  <a:noFill/>
                </a:ln>
                <a:solidFill>
                  <a:srgbClr val="205F97">
                    <a:lumMod val="50000"/>
                  </a:srgbClr>
                </a:solidFill>
                <a:effectLst/>
                <a:uLnTx/>
                <a:uFillTx/>
                <a:latin typeface="Calibri" pitchFamily="34" charset="0"/>
                <a:ea typeface="+mn-ea"/>
                <a:cs typeface="+mn-cs"/>
              </a:endParaRPr>
            </a:p>
            <a:p>
              <a:pPr lvl="1">
                <a:buFont typeface="Arial" pitchFamily="34" charset="0"/>
                <a:buChar char="•"/>
                <a:defRPr/>
              </a:pPr>
              <a:r>
                <a:rPr kumimoji="0" lang="en-US" sz="1400" b="0" i="0" u="none" strike="noStrike" kern="1200" cap="none" spc="0" normalizeH="0" baseline="0" noProof="0" dirty="0" smtClean="0">
                  <a:ln>
                    <a:noFill/>
                  </a:ln>
                  <a:solidFill>
                    <a:srgbClr val="205F97">
                      <a:lumMod val="50000"/>
                    </a:srgbClr>
                  </a:solidFill>
                  <a:effectLst/>
                  <a:uLnTx/>
                  <a:uFillTx/>
                  <a:latin typeface="Calibri" pitchFamily="34" charset="0"/>
                  <a:ea typeface="+mn-ea"/>
                  <a:cs typeface="+mn-cs"/>
                </a:rPr>
                <a:t> </a:t>
              </a:r>
              <a:r>
                <a:rPr lang="en-US" sz="1400" dirty="0" smtClean="0">
                  <a:solidFill>
                    <a:srgbClr val="205F97">
                      <a:lumMod val="50000"/>
                    </a:srgbClr>
                  </a:solidFill>
                  <a:latin typeface="Calibri" pitchFamily="34" charset="0"/>
                </a:rPr>
                <a:t>Performance Point</a:t>
              </a:r>
            </a:p>
            <a:p>
              <a:pPr lvl="1">
                <a:buFont typeface="Arial" pitchFamily="34" charset="0"/>
                <a:buChar char="•"/>
                <a:defRPr/>
              </a:pPr>
              <a:r>
                <a:rPr lang="en-US" sz="1400" dirty="0" smtClean="0">
                  <a:solidFill>
                    <a:srgbClr val="205F97">
                      <a:lumMod val="50000"/>
                    </a:srgbClr>
                  </a:solidFill>
                  <a:latin typeface="Calibri" pitchFamily="34" charset="0"/>
                </a:rPr>
                <a:t> Excel Services</a:t>
              </a:r>
            </a:p>
            <a:p>
              <a:pPr lvl="1">
                <a:buFont typeface="Arial" pitchFamily="34" charset="0"/>
                <a:buChar char="•"/>
                <a:defRPr/>
              </a:pPr>
              <a:r>
                <a:rPr lang="en-US" sz="1400" dirty="0" smtClean="0">
                  <a:solidFill>
                    <a:srgbClr val="205F97">
                      <a:lumMod val="50000"/>
                    </a:srgbClr>
                  </a:solidFill>
                  <a:latin typeface="Calibri" pitchFamily="34" charset="0"/>
                </a:rPr>
                <a:t> ProClarity</a:t>
              </a:r>
            </a:p>
            <a:p>
              <a:pPr lvl="0">
                <a:buFont typeface="Arial" pitchFamily="34" charset="0"/>
                <a:buChar char="•"/>
                <a:defRPr/>
              </a:pPr>
              <a:r>
                <a:rPr lang="en-US" sz="1400" dirty="0" smtClean="0">
                  <a:solidFill>
                    <a:srgbClr val="205F97">
                      <a:lumMod val="50000"/>
                    </a:srgbClr>
                  </a:solidFill>
                  <a:latin typeface="Calibri" pitchFamily="34" charset="0"/>
                </a:rPr>
                <a:t> SharePoint Server 2010 *</a:t>
              </a:r>
            </a:p>
            <a:p>
              <a:pPr lvl="1">
                <a:buFont typeface="Arial" pitchFamily="34" charset="0"/>
                <a:buChar char="•"/>
                <a:defRPr/>
              </a:pPr>
              <a:r>
                <a:rPr lang="en-US" sz="1400" dirty="0" smtClean="0">
                  <a:solidFill>
                    <a:srgbClr val="205F97">
                      <a:lumMod val="50000"/>
                    </a:srgbClr>
                  </a:solidFill>
                  <a:latin typeface="Calibri" pitchFamily="34" charset="0"/>
                </a:rPr>
                <a:t> </a:t>
              </a:r>
              <a:r>
                <a:rPr lang="en-US" sz="1400" dirty="0" err="1" smtClean="0">
                  <a:solidFill>
                    <a:srgbClr val="205F97">
                      <a:lumMod val="50000"/>
                    </a:srgbClr>
                  </a:solidFill>
                  <a:latin typeface="Calibri" pitchFamily="34" charset="0"/>
                </a:rPr>
                <a:t>PowerPivot</a:t>
              </a:r>
              <a:endParaRPr lang="en-US" sz="1400" dirty="0" smtClean="0">
                <a:solidFill>
                  <a:srgbClr val="205F97">
                    <a:lumMod val="50000"/>
                  </a:srgbClr>
                </a:solidFill>
                <a:latin typeface="Calibri" pitchFamily="34" charset="0"/>
              </a:endParaRPr>
            </a:p>
            <a:p>
              <a:pPr lvl="0">
                <a:buFont typeface="Arial" pitchFamily="34" charset="0"/>
                <a:buChar char="•"/>
                <a:defRPr/>
              </a:pPr>
              <a:r>
                <a:rPr lang="en-US" sz="1400" dirty="0" smtClean="0">
                  <a:solidFill>
                    <a:srgbClr val="205F97">
                      <a:lumMod val="50000"/>
                    </a:srgbClr>
                  </a:solidFill>
                  <a:latin typeface="Calibri" pitchFamily="34" charset="0"/>
                </a:rPr>
                <a:t> SQL  Server</a:t>
              </a:r>
            </a:p>
            <a:p>
              <a:pPr lvl="1">
                <a:buFont typeface="Arial" pitchFamily="34" charset="0"/>
                <a:buChar char="•"/>
                <a:defRPr/>
              </a:pPr>
              <a:r>
                <a:rPr lang="en-US" sz="1400" dirty="0" smtClean="0">
                  <a:solidFill>
                    <a:srgbClr val="205F97">
                      <a:lumMod val="50000"/>
                    </a:srgbClr>
                  </a:solidFill>
                  <a:latin typeface="Calibri" pitchFamily="34" charset="0"/>
                </a:rPr>
                <a:t> Reporting Services 2008</a:t>
              </a:r>
            </a:p>
            <a:p>
              <a:pPr lvl="1">
                <a:buFont typeface="Arial" pitchFamily="34" charset="0"/>
                <a:buChar char="•"/>
                <a:defRPr/>
              </a:pPr>
              <a:r>
                <a:rPr lang="en-US" sz="1400" dirty="0" smtClean="0">
                  <a:solidFill>
                    <a:srgbClr val="205F97">
                      <a:lumMod val="50000"/>
                    </a:srgbClr>
                  </a:solidFill>
                  <a:latin typeface="Calibri" pitchFamily="34" charset="0"/>
                </a:rPr>
                <a:t> Analysis Services 2008</a:t>
              </a:r>
            </a:p>
            <a:p>
              <a:pPr lvl="0">
                <a:defRPr/>
              </a:pPr>
              <a:endParaRPr lang="en-US" sz="1400" dirty="0" smtClean="0">
                <a:solidFill>
                  <a:srgbClr val="205F97">
                    <a:lumMod val="50000"/>
                  </a:srgbClr>
                </a:solidFill>
                <a:latin typeface="Calibri" pitchFamily="34" charset="0"/>
              </a:endParaRPr>
            </a:p>
            <a:p>
              <a:pPr lvl="0">
                <a:buFont typeface="Arial" pitchFamily="34" charset="0"/>
                <a:buChar char="•"/>
                <a:defRPr/>
              </a:pPr>
              <a:endParaRPr kumimoji="0" lang="en-US" sz="1400" b="0" i="0" u="none" strike="noStrike" kern="1200" cap="none" spc="0" normalizeH="0" baseline="0" noProof="0" dirty="0" smtClean="0">
                <a:ln>
                  <a:noFill/>
                </a:ln>
                <a:solidFill>
                  <a:srgbClr val="205F97">
                    <a:lumMod val="50000"/>
                  </a:srgbClr>
                </a:solidFill>
                <a:effectLst/>
                <a:uLnTx/>
                <a:uFillTx/>
                <a:latin typeface="Calibri" pitchFamily="34" charset="0"/>
                <a:ea typeface="+mn-ea"/>
                <a:cs typeface="+mn-cs"/>
              </a:endParaRPr>
            </a:p>
            <a:p>
              <a:pPr marL="0" marR="0" lvl="0" indent="0" algn="l" defTabSz="914363" rtl="0" eaLnBrk="1" fontAlgn="auto" latinLnBrk="0" hangingPunct="1">
                <a:lnSpc>
                  <a:spcPct val="100000"/>
                </a:lnSpc>
                <a:spcBef>
                  <a:spcPts val="0"/>
                </a:spcBef>
                <a:spcAft>
                  <a:spcPts val="0"/>
                </a:spcAft>
                <a:buClrTx/>
                <a:buSzTx/>
                <a:tabLst/>
                <a:defRPr/>
              </a:pPr>
              <a:endParaRPr kumimoji="0" lang="en-US" sz="1400" b="0" i="0" u="none" strike="noStrike" kern="1200" cap="none" spc="0" normalizeH="0" baseline="0" noProof="0" dirty="0" smtClean="0">
                <a:ln>
                  <a:noFill/>
                </a:ln>
                <a:solidFill>
                  <a:srgbClr val="205F97">
                    <a:lumMod val="50000"/>
                  </a:srgbClr>
                </a:solidFill>
                <a:effectLst/>
                <a:uLnTx/>
                <a:uFillTx/>
                <a:latin typeface="Calibri" pitchFamily="34" charset="0"/>
                <a:ea typeface="+mn-ea"/>
                <a:cs typeface="+mn-cs"/>
              </a:endParaRPr>
            </a:p>
            <a:p>
              <a:pPr marL="0" marR="0" lvl="0" indent="0" algn="l" defTabSz="914363" rtl="0" eaLnBrk="1" fontAlgn="auto" latinLnBrk="0" hangingPunct="1">
                <a:lnSpc>
                  <a:spcPct val="100000"/>
                </a:lnSpc>
                <a:spcBef>
                  <a:spcPts val="0"/>
                </a:spcBef>
                <a:spcAft>
                  <a:spcPts val="0"/>
                </a:spcAft>
                <a:buClrTx/>
                <a:buSzTx/>
                <a:tabLst/>
                <a:defRPr/>
              </a:pPr>
              <a:endParaRPr kumimoji="0" lang="en-US" sz="1400" b="0" i="0" u="none" strike="noStrike" kern="1200" cap="none" spc="0" normalizeH="0" baseline="0" noProof="0" dirty="0" smtClean="0">
                <a:ln>
                  <a:noFill/>
                </a:ln>
                <a:solidFill>
                  <a:srgbClr val="205F97">
                    <a:lumMod val="50000"/>
                  </a:srgbClr>
                </a:solidFill>
                <a:effectLst/>
                <a:uLnTx/>
                <a:uFillTx/>
                <a:latin typeface="Calibri" pitchFamily="34" charset="0"/>
                <a:ea typeface="+mn-ea"/>
                <a:cs typeface="+mn-cs"/>
              </a:endParaRPr>
            </a:p>
            <a:p>
              <a:pPr marL="0" marR="0" lvl="0" indent="0" algn="l" defTabSz="914363"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205F97">
                    <a:lumMod val="50000"/>
                  </a:srgbClr>
                </a:solidFill>
                <a:effectLst/>
                <a:uLnTx/>
                <a:uFillTx/>
                <a:latin typeface="Calibri" pitchFamily="34" charset="0"/>
                <a:ea typeface="+mn-ea"/>
                <a:cs typeface="+mn-cs"/>
              </a:endParaRPr>
            </a:p>
          </p:txBody>
        </p:sp>
      </p:grpSp>
      <p:grpSp>
        <p:nvGrpSpPr>
          <p:cNvPr id="5" name="Group 68"/>
          <p:cNvGrpSpPr/>
          <p:nvPr/>
        </p:nvGrpSpPr>
        <p:grpSpPr>
          <a:xfrm>
            <a:off x="2514600" y="685800"/>
            <a:ext cx="3124200" cy="4114800"/>
            <a:chOff x="2514600" y="838200"/>
            <a:chExt cx="3200400" cy="4114800"/>
          </a:xfrm>
          <a:effectLst/>
        </p:grpSpPr>
        <p:sp>
          <p:nvSpPr>
            <p:cNvPr id="41" name="Right Arrow 42"/>
            <p:cNvSpPr>
              <a:spLocks noChangeArrowheads="1"/>
            </p:cNvSpPr>
            <p:nvPr/>
          </p:nvSpPr>
          <p:spPr bwMode="auto">
            <a:xfrm>
              <a:off x="2514600" y="2788169"/>
              <a:ext cx="533400" cy="412230"/>
            </a:xfrm>
            <a:prstGeom prst="rightArrow">
              <a:avLst>
                <a:gd name="adj1" fmla="val 50000"/>
                <a:gd name="adj2" fmla="val 49964"/>
              </a:avLst>
            </a:prstGeom>
            <a:gradFill rotWithShape="1">
              <a:gsLst>
                <a:gs pos="0">
                  <a:srgbClr val="205F97">
                    <a:tint val="62000"/>
                    <a:satMod val="180000"/>
                  </a:srgbClr>
                </a:gs>
                <a:gs pos="65000">
                  <a:srgbClr val="205F97">
                    <a:tint val="32000"/>
                    <a:satMod val="250000"/>
                  </a:srgbClr>
                </a:gs>
                <a:gs pos="100000">
                  <a:srgbClr val="205F97">
                    <a:tint val="23000"/>
                    <a:satMod val="300000"/>
                  </a:srgbClr>
                </a:gs>
              </a:gsLst>
              <a:lin ang="16200000" scaled="0"/>
            </a:gradFill>
            <a:ln w="9525" cap="flat" cmpd="sng" algn="ctr">
              <a:noFill/>
              <a:prstDash val="solid"/>
              <a:headEnd/>
              <a:tailEnd/>
            </a:ln>
            <a:effectLst>
              <a:outerShdw blurRad="50800" dist="38100" dir="5400000" rotWithShape="0">
                <a:srgbClr val="000000">
                  <a:alpha val="35000"/>
                </a:srgbClr>
              </a:outerShdw>
            </a:effectLst>
          </p:spPr>
          <p:txBody>
            <a:bodyPr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05F97">
                    <a:lumMod val="50000"/>
                  </a:srgbClr>
                </a:solidFill>
                <a:effectLst/>
                <a:uLnTx/>
                <a:uFillTx/>
                <a:latin typeface="Calibri" pitchFamily="34" charset="0"/>
                <a:ea typeface="+mn-ea"/>
                <a:cs typeface="Arial" pitchFamily="34" charset="0"/>
              </a:endParaRPr>
            </a:p>
          </p:txBody>
        </p:sp>
        <p:sp>
          <p:nvSpPr>
            <p:cNvPr id="42" name="Rounded Rectangle 41"/>
            <p:cNvSpPr/>
            <p:nvPr/>
          </p:nvSpPr>
          <p:spPr bwMode="auto">
            <a:xfrm>
              <a:off x="3124200" y="838200"/>
              <a:ext cx="2590800" cy="4114800"/>
            </a:xfrm>
            <a:prstGeom prst="roundRect">
              <a:avLst/>
            </a:prstGeom>
            <a:gradFill rotWithShape="1">
              <a:gsLst>
                <a:gs pos="0">
                  <a:srgbClr val="205F97">
                    <a:tint val="62000"/>
                    <a:satMod val="180000"/>
                  </a:srgbClr>
                </a:gs>
                <a:gs pos="65000">
                  <a:srgbClr val="205F97">
                    <a:tint val="32000"/>
                    <a:satMod val="250000"/>
                  </a:srgbClr>
                </a:gs>
                <a:gs pos="100000">
                  <a:srgbClr val="205F97">
                    <a:tint val="23000"/>
                    <a:satMod val="300000"/>
                  </a:srgbClr>
                </a:gs>
              </a:gsLst>
              <a:lin ang="16200000" scaled="0"/>
            </a:gradFill>
            <a:ln w="9525" cap="flat" cmpd="sng" algn="ctr">
              <a:noFill/>
              <a:prstDash val="solid"/>
              <a:headEnd type="none" w="med" len="med"/>
              <a:tailEnd type="none" w="med" len="med"/>
            </a:ln>
            <a:effectLst>
              <a:glow rad="139700">
                <a:srgbClr val="205F97">
                  <a:satMod val="175000"/>
                  <a:alpha val="40000"/>
                </a:srgbClr>
              </a:glow>
              <a:outerShdw blurRad="50800" dist="38100" dir="2700000" algn="tl" rotWithShape="0">
                <a:prstClr val="black">
                  <a:alpha val="40000"/>
                </a:prstClr>
              </a:outerShdw>
            </a:effectLst>
          </p:spPr>
          <p:txBody>
            <a:bodyPr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05F97">
                    <a:lumMod val="50000"/>
                  </a:srgbClr>
                </a:solidFill>
                <a:effectLst/>
                <a:uLnTx/>
                <a:uFillTx/>
                <a:latin typeface="Calibri" pitchFamily="34" charset="0"/>
                <a:ea typeface="+mn-ea"/>
                <a:cs typeface="Arial" pitchFamily="34" charset="0"/>
              </a:endParaRPr>
            </a:p>
          </p:txBody>
        </p:sp>
        <p:sp>
          <p:nvSpPr>
            <p:cNvPr id="43" name="TextBox 43"/>
            <p:cNvSpPr txBox="1">
              <a:spLocks noChangeArrowheads="1"/>
            </p:cNvSpPr>
            <p:nvPr/>
          </p:nvSpPr>
          <p:spPr bwMode="auto">
            <a:xfrm>
              <a:off x="3200400" y="940307"/>
              <a:ext cx="2438400" cy="1111589"/>
            </a:xfrm>
            <a:prstGeom prst="roundRect">
              <a:avLst/>
            </a:prstGeom>
            <a:gradFill rotWithShape="1">
              <a:gsLst>
                <a:gs pos="0">
                  <a:srgbClr val="205F97">
                    <a:tint val="62000"/>
                    <a:satMod val="180000"/>
                  </a:srgbClr>
                </a:gs>
                <a:gs pos="65000">
                  <a:srgbClr val="205F97">
                    <a:tint val="32000"/>
                    <a:satMod val="250000"/>
                  </a:srgbClr>
                </a:gs>
                <a:gs pos="100000">
                  <a:srgbClr val="205F97">
                    <a:tint val="23000"/>
                    <a:satMod val="300000"/>
                  </a:srgbClr>
                </a:gs>
              </a:gsLst>
              <a:lin ang="16200000" scaled="0"/>
            </a:gradFill>
            <a:ln w="9525" cap="flat" cmpd="sng" algn="ctr">
              <a:noFill/>
              <a:prstDash val="solid"/>
              <a:headEnd type="none" w="med" len="med"/>
              <a:tailEnd type="none" w="med" len="med"/>
            </a:ln>
            <a:effectLst>
              <a:outerShdw blurRad="50800" dist="38100" dir="2700000" algn="tl" rotWithShape="0">
                <a:prstClr val="black">
                  <a:alpha val="40000"/>
                </a:prstClr>
              </a:outerShdw>
            </a:effectLst>
          </p:spPr>
          <p:txBody>
            <a:bodyPr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205F97">
                      <a:lumMod val="50000"/>
                    </a:srgbClr>
                  </a:solidFill>
                  <a:effectLst/>
                  <a:uLnTx/>
                  <a:uFillTx/>
                  <a:latin typeface="Calibri" pitchFamily="34" charset="0"/>
                  <a:ea typeface="+mn-ea"/>
                  <a:cs typeface="Arial" pitchFamily="34" charset="0"/>
                </a:rPr>
                <a:t>Single Enterprise Catalog</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205F97">
                      <a:lumMod val="50000"/>
                    </a:srgbClr>
                  </a:solidFill>
                  <a:effectLst/>
                  <a:uLnTx/>
                  <a:uFillTx/>
                  <a:latin typeface="Calibri" pitchFamily="34" charset="0"/>
                  <a:ea typeface="+mn-ea"/>
                  <a:cs typeface="Arial" pitchFamily="34" charset="0"/>
                </a:rPr>
                <a:t> of Reports for all applications, regions and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205F97">
                      <a:lumMod val="50000"/>
                    </a:srgbClr>
                  </a:solidFill>
                  <a:effectLst/>
                  <a:uLnTx/>
                  <a:uFillTx/>
                  <a:latin typeface="Calibri" pitchFamily="34" charset="0"/>
                  <a:ea typeface="+mn-ea"/>
                  <a:cs typeface="Arial" pitchFamily="34" charset="0"/>
                </a:rPr>
                <a:t>Microsoft BI Technologies</a:t>
              </a:r>
            </a:p>
          </p:txBody>
        </p:sp>
        <p:sp>
          <p:nvSpPr>
            <p:cNvPr id="44" name="Rectangle 43"/>
            <p:cNvSpPr/>
            <p:nvPr/>
          </p:nvSpPr>
          <p:spPr>
            <a:xfrm>
              <a:off x="3352800" y="2438400"/>
              <a:ext cx="2057400" cy="1077218"/>
            </a:xfrm>
            <a:prstGeom prst="rect">
              <a:avLst/>
            </a:prstGeom>
          </p:spPr>
          <p:txBody>
            <a:bodyPr wrap="square">
              <a:spAutoFit/>
            </a:bodyPr>
            <a:lstStyle/>
            <a:p>
              <a:pPr marL="0" marR="0" lvl="0" indent="0" algn="ctr" defTabSz="914363"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smtClean="0">
                  <a:ln>
                    <a:noFill/>
                  </a:ln>
                  <a:solidFill>
                    <a:srgbClr val="205F97">
                      <a:lumMod val="50000"/>
                    </a:srgbClr>
                  </a:solidFill>
                  <a:effectLst/>
                  <a:uLnTx/>
                  <a:uFillTx/>
                  <a:latin typeface="Calibri" pitchFamily="34" charset="0"/>
                  <a:ea typeface="+mn-ea"/>
                  <a:cs typeface="+mn-cs"/>
                </a:rPr>
                <a:t> </a:t>
              </a:r>
              <a:r>
                <a:rPr kumimoji="0" lang="en-US" sz="2000" b="0" i="0" u="none" strike="noStrike" kern="1200" cap="none" spc="0" normalizeH="0" baseline="0" noProof="0" dirty="0" smtClean="0">
                  <a:ln>
                    <a:noFill/>
                  </a:ln>
                  <a:solidFill>
                    <a:srgbClr val="205F97">
                      <a:lumMod val="50000"/>
                    </a:srgbClr>
                  </a:solidFill>
                  <a:effectLst/>
                  <a:uLnTx/>
                  <a:uFillTx/>
                  <a:latin typeface="Calibri" pitchFamily="34" charset="0"/>
                  <a:ea typeface="+mn-ea"/>
                  <a:cs typeface="+mn-cs"/>
                </a:rPr>
                <a:t>Enterprise </a:t>
              </a:r>
            </a:p>
            <a:p>
              <a:pPr marL="0" marR="0" lvl="0" indent="0" algn="ctr" defTabSz="914363"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smtClean="0">
                  <a:ln>
                    <a:noFill/>
                  </a:ln>
                  <a:solidFill>
                    <a:srgbClr val="205F97">
                      <a:lumMod val="50000"/>
                    </a:srgbClr>
                  </a:solidFill>
                  <a:effectLst/>
                  <a:uLnTx/>
                  <a:uFillTx/>
                  <a:latin typeface="Calibri" pitchFamily="34" charset="0"/>
                  <a:ea typeface="+mn-ea"/>
                  <a:cs typeface="+mn-cs"/>
                </a:rPr>
                <a:t>Report </a:t>
              </a:r>
            </a:p>
            <a:p>
              <a:pPr marL="0" marR="0" lvl="0" indent="0" algn="ctr" defTabSz="914363"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smtClean="0">
                  <a:ln>
                    <a:noFill/>
                  </a:ln>
                  <a:solidFill>
                    <a:srgbClr val="205F97">
                      <a:lumMod val="50000"/>
                    </a:srgbClr>
                  </a:solidFill>
                  <a:effectLst/>
                  <a:uLnTx/>
                  <a:uFillTx/>
                  <a:latin typeface="Calibri" pitchFamily="34" charset="0"/>
                  <a:ea typeface="+mn-ea"/>
                  <a:cs typeface="+mn-cs"/>
                </a:rPr>
                <a:t>Catalog</a:t>
              </a:r>
              <a:endParaRPr kumimoji="0" lang="en-US" sz="2000" b="0" i="0" u="none" strike="noStrike" kern="1200" cap="none" spc="0" normalizeH="0" baseline="0" noProof="0" dirty="0">
                <a:ln>
                  <a:noFill/>
                </a:ln>
                <a:solidFill>
                  <a:srgbClr val="205F97">
                    <a:lumMod val="50000"/>
                  </a:srgbClr>
                </a:solidFill>
                <a:effectLst/>
                <a:uLnTx/>
                <a:uFillTx/>
                <a:latin typeface="Calibri" pitchFamily="34" charset="0"/>
                <a:ea typeface="+mn-ea"/>
                <a:cs typeface="+mn-cs"/>
              </a:endParaRPr>
            </a:p>
          </p:txBody>
        </p:sp>
      </p:grpSp>
      <p:grpSp>
        <p:nvGrpSpPr>
          <p:cNvPr id="6" name="Group 69"/>
          <p:cNvGrpSpPr/>
          <p:nvPr/>
        </p:nvGrpSpPr>
        <p:grpSpPr>
          <a:xfrm>
            <a:off x="228601" y="685798"/>
            <a:ext cx="2362198" cy="4038601"/>
            <a:chOff x="228601" y="838199"/>
            <a:chExt cx="2362198" cy="4038601"/>
          </a:xfrm>
        </p:grpSpPr>
        <p:sp>
          <p:nvSpPr>
            <p:cNvPr id="46" name="Rounded Rectangle 45"/>
            <p:cNvSpPr/>
            <p:nvPr/>
          </p:nvSpPr>
          <p:spPr bwMode="auto">
            <a:xfrm>
              <a:off x="228601" y="838199"/>
              <a:ext cx="2362198" cy="4038601"/>
            </a:xfrm>
            <a:prstGeom prst="roundRect">
              <a:avLst/>
            </a:prstGeom>
            <a:gradFill rotWithShape="1">
              <a:gsLst>
                <a:gs pos="0">
                  <a:srgbClr val="205F97">
                    <a:tint val="62000"/>
                    <a:satMod val="180000"/>
                  </a:srgbClr>
                </a:gs>
                <a:gs pos="65000">
                  <a:srgbClr val="205F97">
                    <a:tint val="32000"/>
                    <a:satMod val="250000"/>
                  </a:srgbClr>
                </a:gs>
                <a:gs pos="100000">
                  <a:srgbClr val="205F97">
                    <a:tint val="23000"/>
                    <a:satMod val="300000"/>
                  </a:srgbClr>
                </a:gs>
              </a:gsLst>
              <a:lin ang="16200000" scaled="0"/>
            </a:gradFill>
            <a:ln w="9525" cap="flat" cmpd="sng" algn="ctr">
              <a:noFill/>
              <a:prstDash val="solid"/>
              <a:headEnd type="none" w="med" len="med"/>
              <a:tailEnd type="none" w="med" len="med"/>
            </a:ln>
            <a:effectLst>
              <a:glow rad="101600">
                <a:srgbClr val="205F97">
                  <a:satMod val="175000"/>
                  <a:alpha val="40000"/>
                </a:srgbClr>
              </a:glow>
              <a:outerShdw blurRad="50800" dist="38100" dir="2700000" algn="tl" rotWithShape="0">
                <a:prstClr val="black">
                  <a:alpha val="40000"/>
                </a:prstClr>
              </a:outerShdw>
            </a:effectLst>
          </p:spPr>
          <p:txBody>
            <a:bodyPr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05F97">
                    <a:lumMod val="50000"/>
                  </a:srgbClr>
                </a:solidFill>
                <a:effectLst/>
                <a:uLnTx/>
                <a:uFillTx/>
                <a:latin typeface="Calibri" pitchFamily="34" charset="0"/>
                <a:ea typeface="+mn-ea"/>
                <a:cs typeface="Arial" pitchFamily="34" charset="0"/>
              </a:endParaRPr>
            </a:p>
          </p:txBody>
        </p:sp>
        <p:sp>
          <p:nvSpPr>
            <p:cNvPr id="47" name="TextBox 26"/>
            <p:cNvSpPr txBox="1">
              <a:spLocks noChangeArrowheads="1"/>
            </p:cNvSpPr>
            <p:nvPr/>
          </p:nvSpPr>
          <p:spPr bwMode="auto">
            <a:xfrm>
              <a:off x="279400" y="925591"/>
              <a:ext cx="2235200" cy="1055608"/>
            </a:xfrm>
            <a:prstGeom prst="roundRect">
              <a:avLst/>
            </a:prstGeom>
            <a:gradFill rotWithShape="1">
              <a:gsLst>
                <a:gs pos="0">
                  <a:srgbClr val="205F97">
                    <a:tint val="62000"/>
                    <a:satMod val="180000"/>
                  </a:srgbClr>
                </a:gs>
                <a:gs pos="65000">
                  <a:srgbClr val="205F97">
                    <a:tint val="32000"/>
                    <a:satMod val="250000"/>
                  </a:srgbClr>
                </a:gs>
                <a:gs pos="100000">
                  <a:srgbClr val="205F97">
                    <a:tint val="23000"/>
                    <a:satMod val="300000"/>
                  </a:srgbClr>
                </a:gs>
              </a:gsLst>
              <a:lin ang="16200000" scaled="0"/>
            </a:gradFill>
            <a:ln w="9525" cap="flat" cmpd="sng" algn="ctr">
              <a:noFill/>
              <a:prstDash val="solid"/>
              <a:headEnd/>
              <a:tailEnd/>
            </a:ln>
            <a:effectLst>
              <a:outerShdw blurRad="50800" dist="38100" dir="5400000" rotWithShape="0">
                <a:srgbClr val="000000">
                  <a:alpha val="35000"/>
                </a:srgbClr>
              </a:outerShdw>
            </a:effectLst>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205F97">
                      <a:lumMod val="50000"/>
                    </a:srgbClr>
                  </a:solidFill>
                  <a:effectLst/>
                  <a:uLnTx/>
                  <a:uFillTx/>
                  <a:latin typeface="Calibri" pitchFamily="34" charset="0"/>
                  <a:ea typeface="+mn-ea"/>
                  <a:cs typeface="Arial" pitchFamily="34" charset="0"/>
                </a:rPr>
                <a:t>Disconnected report catalogs for various back end Data Sources and different  apps.</a:t>
              </a:r>
            </a:p>
          </p:txBody>
        </p:sp>
        <p:grpSp>
          <p:nvGrpSpPr>
            <p:cNvPr id="7" name="Group 37"/>
            <p:cNvGrpSpPr>
              <a:grpSpLocks/>
            </p:cNvGrpSpPr>
            <p:nvPr/>
          </p:nvGrpSpPr>
          <p:grpSpPr bwMode="auto">
            <a:xfrm>
              <a:off x="762000" y="2133601"/>
              <a:ext cx="1249362" cy="838199"/>
              <a:chOff x="609291" y="5876571"/>
              <a:chExt cx="1303951" cy="1295219"/>
            </a:xfrm>
          </p:grpSpPr>
          <p:sp>
            <p:nvSpPr>
              <p:cNvPr id="58" name="Cube 27"/>
              <p:cNvSpPr>
                <a:spLocks noChangeArrowheads="1"/>
              </p:cNvSpPr>
              <p:nvPr/>
            </p:nvSpPr>
            <p:spPr bwMode="auto">
              <a:xfrm>
                <a:off x="609291" y="6204694"/>
                <a:ext cx="1303951" cy="967096"/>
              </a:xfrm>
              <a:prstGeom prst="cube">
                <a:avLst>
                  <a:gd name="adj" fmla="val 25000"/>
                </a:avLst>
              </a:prstGeom>
              <a:gradFill rotWithShape="1">
                <a:gsLst>
                  <a:gs pos="0">
                    <a:srgbClr val="205F97">
                      <a:tint val="62000"/>
                      <a:satMod val="180000"/>
                    </a:srgbClr>
                  </a:gs>
                  <a:gs pos="65000">
                    <a:srgbClr val="205F97">
                      <a:tint val="32000"/>
                      <a:satMod val="250000"/>
                    </a:srgbClr>
                  </a:gs>
                  <a:gs pos="100000">
                    <a:srgbClr val="205F97">
                      <a:tint val="23000"/>
                      <a:satMod val="300000"/>
                    </a:srgbClr>
                  </a:gs>
                </a:gsLst>
                <a:lin ang="16200000" scaled="0"/>
              </a:gradFill>
              <a:ln w="9525" cap="flat" cmpd="sng" algn="ctr">
                <a:noFill/>
                <a:prstDash val="solid"/>
                <a:headEnd/>
                <a:tailEnd/>
              </a:ln>
              <a:effectLst>
                <a:outerShdw blurRad="50800" dist="38100" dir="5400000" rotWithShape="0">
                  <a:srgbClr val="000000">
                    <a:alpha val="35000"/>
                  </a:srgbClr>
                </a:outerShdw>
              </a:effectLst>
            </p:spPr>
            <p:txBody>
              <a:bodyPr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05F97">
                      <a:lumMod val="50000"/>
                    </a:srgbClr>
                  </a:solidFill>
                  <a:effectLst/>
                  <a:uLnTx/>
                  <a:uFillTx/>
                  <a:latin typeface="Calibri" pitchFamily="34" charset="0"/>
                  <a:ea typeface="+mn-ea"/>
                  <a:cs typeface="Arial" pitchFamily="34" charset="0"/>
                </a:endParaRPr>
              </a:p>
            </p:txBody>
          </p:sp>
          <p:sp>
            <p:nvSpPr>
              <p:cNvPr id="59" name="Can 17"/>
              <p:cNvSpPr>
                <a:spLocks noChangeArrowheads="1"/>
              </p:cNvSpPr>
              <p:nvPr/>
            </p:nvSpPr>
            <p:spPr bwMode="auto">
              <a:xfrm>
                <a:off x="828314" y="5876571"/>
                <a:ext cx="1073043" cy="1157062"/>
              </a:xfrm>
              <a:prstGeom prst="can">
                <a:avLst>
                  <a:gd name="adj" fmla="val 24999"/>
                </a:avLst>
              </a:prstGeom>
              <a:gradFill rotWithShape="1">
                <a:gsLst>
                  <a:gs pos="0">
                    <a:srgbClr val="205F97">
                      <a:tint val="62000"/>
                      <a:satMod val="180000"/>
                    </a:srgbClr>
                  </a:gs>
                  <a:gs pos="65000">
                    <a:srgbClr val="205F97">
                      <a:tint val="32000"/>
                      <a:satMod val="250000"/>
                    </a:srgbClr>
                  </a:gs>
                  <a:gs pos="100000">
                    <a:srgbClr val="205F97">
                      <a:tint val="23000"/>
                      <a:satMod val="300000"/>
                    </a:srgbClr>
                  </a:gs>
                </a:gsLst>
                <a:lin ang="16200000" scaled="0"/>
              </a:gradFill>
              <a:ln w="9525" cap="flat" cmpd="sng" algn="ctr">
                <a:noFill/>
                <a:prstDash val="solid"/>
                <a:headEnd/>
                <a:tailEnd/>
              </a:ln>
              <a:effectLst>
                <a:outerShdw blurRad="50800" dist="38100" dir="5400000" rotWithShape="0">
                  <a:srgbClr val="000000">
                    <a:alpha val="35000"/>
                  </a:srgbClr>
                </a:outerShdw>
              </a:effectLst>
            </p:spPr>
            <p:txBody>
              <a:bodyPr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05F97">
                      <a:lumMod val="50000"/>
                    </a:srgbClr>
                  </a:solidFill>
                  <a:effectLst/>
                  <a:uLnTx/>
                  <a:uFillTx/>
                  <a:latin typeface="Calibri" pitchFamily="34" charset="0"/>
                  <a:ea typeface="+mn-ea"/>
                  <a:cs typeface="Arial" pitchFamily="34" charset="0"/>
                </a:endParaRPr>
              </a:p>
            </p:txBody>
          </p:sp>
        </p:grpSp>
        <p:grpSp>
          <p:nvGrpSpPr>
            <p:cNvPr id="8" name="Group 37"/>
            <p:cNvGrpSpPr>
              <a:grpSpLocks/>
            </p:cNvGrpSpPr>
            <p:nvPr/>
          </p:nvGrpSpPr>
          <p:grpSpPr bwMode="auto">
            <a:xfrm>
              <a:off x="717080" y="3102251"/>
              <a:ext cx="1268881" cy="631550"/>
              <a:chOff x="617942" y="5957392"/>
              <a:chExt cx="1322713" cy="1291950"/>
            </a:xfrm>
          </p:grpSpPr>
          <p:sp>
            <p:nvSpPr>
              <p:cNvPr id="56" name="Cube 40"/>
              <p:cNvSpPr>
                <a:spLocks noChangeArrowheads="1"/>
              </p:cNvSpPr>
              <p:nvPr/>
            </p:nvSpPr>
            <p:spPr bwMode="auto">
              <a:xfrm>
                <a:off x="617942" y="6266175"/>
                <a:ext cx="1322713" cy="983167"/>
              </a:xfrm>
              <a:prstGeom prst="cube">
                <a:avLst>
                  <a:gd name="adj" fmla="val 25000"/>
                </a:avLst>
              </a:prstGeom>
              <a:gradFill rotWithShape="1">
                <a:gsLst>
                  <a:gs pos="0">
                    <a:srgbClr val="205F97">
                      <a:tint val="62000"/>
                      <a:satMod val="180000"/>
                    </a:srgbClr>
                  </a:gs>
                  <a:gs pos="65000">
                    <a:srgbClr val="205F97">
                      <a:tint val="32000"/>
                      <a:satMod val="250000"/>
                    </a:srgbClr>
                  </a:gs>
                  <a:gs pos="100000">
                    <a:srgbClr val="205F97">
                      <a:tint val="23000"/>
                      <a:satMod val="300000"/>
                    </a:srgbClr>
                  </a:gs>
                </a:gsLst>
                <a:lin ang="16200000" scaled="0"/>
              </a:gradFill>
              <a:ln w="9525" cap="flat" cmpd="sng" algn="ctr">
                <a:noFill/>
                <a:prstDash val="solid"/>
                <a:headEnd/>
                <a:tailEnd/>
              </a:ln>
              <a:effectLst>
                <a:outerShdw blurRad="50800" dist="38100" dir="5400000" rotWithShape="0">
                  <a:srgbClr val="000000">
                    <a:alpha val="35000"/>
                  </a:srgbClr>
                </a:outerShdw>
              </a:effectLst>
            </p:spPr>
            <p:txBody>
              <a:bodyPr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05F97">
                      <a:lumMod val="50000"/>
                    </a:srgbClr>
                  </a:solidFill>
                  <a:effectLst/>
                  <a:uLnTx/>
                  <a:uFillTx/>
                  <a:latin typeface="Calibri" pitchFamily="34" charset="0"/>
                  <a:ea typeface="+mn-ea"/>
                  <a:cs typeface="Arial" pitchFamily="34" charset="0"/>
                </a:endParaRPr>
              </a:p>
            </p:txBody>
          </p:sp>
          <p:sp>
            <p:nvSpPr>
              <p:cNvPr id="57" name="Can 41"/>
              <p:cNvSpPr>
                <a:spLocks noChangeArrowheads="1"/>
              </p:cNvSpPr>
              <p:nvPr/>
            </p:nvSpPr>
            <p:spPr bwMode="auto">
              <a:xfrm>
                <a:off x="838394" y="5957392"/>
                <a:ext cx="1090390" cy="1173377"/>
              </a:xfrm>
              <a:prstGeom prst="can">
                <a:avLst>
                  <a:gd name="adj" fmla="val 24999"/>
                </a:avLst>
              </a:prstGeom>
              <a:gradFill rotWithShape="1">
                <a:gsLst>
                  <a:gs pos="0">
                    <a:srgbClr val="205F97">
                      <a:tint val="62000"/>
                      <a:satMod val="180000"/>
                    </a:srgbClr>
                  </a:gs>
                  <a:gs pos="65000">
                    <a:srgbClr val="205F97">
                      <a:tint val="32000"/>
                      <a:satMod val="250000"/>
                    </a:srgbClr>
                  </a:gs>
                  <a:gs pos="100000">
                    <a:srgbClr val="205F97">
                      <a:tint val="23000"/>
                      <a:satMod val="300000"/>
                    </a:srgbClr>
                  </a:gs>
                </a:gsLst>
                <a:lin ang="16200000" scaled="0"/>
              </a:gradFill>
              <a:ln w="9525" cap="flat" cmpd="sng" algn="ctr">
                <a:noFill/>
                <a:prstDash val="solid"/>
                <a:headEnd/>
                <a:tailEnd/>
              </a:ln>
              <a:effectLst>
                <a:outerShdw blurRad="50800" dist="38100" dir="5400000" rotWithShape="0">
                  <a:srgbClr val="000000">
                    <a:alpha val="35000"/>
                  </a:srgbClr>
                </a:outerShdw>
              </a:effectLst>
            </p:spPr>
            <p:txBody>
              <a:bodyPr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05F97">
                      <a:lumMod val="50000"/>
                    </a:srgbClr>
                  </a:solidFill>
                  <a:effectLst/>
                  <a:uLnTx/>
                  <a:uFillTx/>
                  <a:latin typeface="Calibri" pitchFamily="34" charset="0"/>
                  <a:ea typeface="+mn-ea"/>
                  <a:cs typeface="Arial" pitchFamily="34" charset="0"/>
                </a:endParaRPr>
              </a:p>
            </p:txBody>
          </p:sp>
        </p:grpSp>
        <p:sp>
          <p:nvSpPr>
            <p:cNvPr id="50" name="Cube 49"/>
            <p:cNvSpPr>
              <a:spLocks noChangeArrowheads="1"/>
            </p:cNvSpPr>
            <p:nvPr/>
          </p:nvSpPr>
          <p:spPr bwMode="auto">
            <a:xfrm>
              <a:off x="636509" y="4251039"/>
              <a:ext cx="1252615" cy="473361"/>
            </a:xfrm>
            <a:prstGeom prst="cube">
              <a:avLst>
                <a:gd name="adj" fmla="val 25000"/>
              </a:avLst>
            </a:prstGeom>
            <a:gradFill rotWithShape="1">
              <a:gsLst>
                <a:gs pos="0">
                  <a:srgbClr val="205F97">
                    <a:tint val="62000"/>
                    <a:satMod val="180000"/>
                  </a:srgbClr>
                </a:gs>
                <a:gs pos="65000">
                  <a:srgbClr val="205F97">
                    <a:tint val="32000"/>
                    <a:satMod val="250000"/>
                  </a:srgbClr>
                </a:gs>
                <a:gs pos="100000">
                  <a:srgbClr val="205F97">
                    <a:tint val="23000"/>
                    <a:satMod val="300000"/>
                  </a:srgbClr>
                </a:gs>
              </a:gsLst>
              <a:lin ang="16200000" scaled="0"/>
            </a:gradFill>
            <a:ln w="9525" cap="flat" cmpd="sng" algn="ctr">
              <a:noFill/>
              <a:prstDash val="solid"/>
              <a:headEnd/>
              <a:tailEnd/>
            </a:ln>
            <a:effectLst>
              <a:outerShdw blurRad="50800" dist="38100" dir="5400000" rotWithShape="0">
                <a:srgbClr val="000000">
                  <a:alpha val="35000"/>
                </a:srgbClr>
              </a:outerShdw>
            </a:effectLst>
          </p:spPr>
          <p:txBody>
            <a:bodyPr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05F97">
                    <a:lumMod val="50000"/>
                  </a:srgbClr>
                </a:solidFill>
                <a:effectLst/>
                <a:uLnTx/>
                <a:uFillTx/>
                <a:latin typeface="Calibri" pitchFamily="34" charset="0"/>
                <a:ea typeface="+mn-ea"/>
                <a:cs typeface="Arial" pitchFamily="34" charset="0"/>
              </a:endParaRPr>
            </a:p>
          </p:txBody>
        </p:sp>
        <p:sp>
          <p:nvSpPr>
            <p:cNvPr id="51" name="Can 50"/>
            <p:cNvSpPr>
              <a:spLocks noChangeArrowheads="1"/>
            </p:cNvSpPr>
            <p:nvPr/>
          </p:nvSpPr>
          <p:spPr bwMode="auto">
            <a:xfrm>
              <a:off x="848225" y="4112571"/>
              <a:ext cx="1031374" cy="566341"/>
            </a:xfrm>
            <a:prstGeom prst="can">
              <a:avLst>
                <a:gd name="adj" fmla="val 24973"/>
              </a:avLst>
            </a:prstGeom>
            <a:gradFill rotWithShape="1">
              <a:gsLst>
                <a:gs pos="0">
                  <a:srgbClr val="205F97">
                    <a:tint val="62000"/>
                    <a:satMod val="180000"/>
                  </a:srgbClr>
                </a:gs>
                <a:gs pos="65000">
                  <a:srgbClr val="205F97">
                    <a:tint val="32000"/>
                    <a:satMod val="250000"/>
                  </a:srgbClr>
                </a:gs>
                <a:gs pos="100000">
                  <a:srgbClr val="205F97">
                    <a:tint val="23000"/>
                    <a:satMod val="300000"/>
                  </a:srgbClr>
                </a:gs>
              </a:gsLst>
              <a:lin ang="16200000" scaled="0"/>
            </a:gradFill>
            <a:ln w="9525" cap="flat" cmpd="sng" algn="ctr">
              <a:noFill/>
              <a:prstDash val="solid"/>
              <a:headEnd/>
              <a:tailEnd/>
            </a:ln>
            <a:effectLst>
              <a:outerShdw blurRad="50800" dist="38100" dir="5400000" rotWithShape="0">
                <a:srgbClr val="000000">
                  <a:alpha val="35000"/>
                </a:srgbClr>
              </a:outerShdw>
            </a:effectLst>
          </p:spPr>
          <p:txBody>
            <a:bodyPr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05F97">
                    <a:lumMod val="50000"/>
                  </a:srgbClr>
                </a:solidFill>
                <a:effectLst/>
                <a:uLnTx/>
                <a:uFillTx/>
                <a:latin typeface="Calibri" pitchFamily="34" charset="0"/>
                <a:ea typeface="+mn-ea"/>
                <a:cs typeface="Arial" pitchFamily="34" charset="0"/>
              </a:endParaRPr>
            </a:p>
          </p:txBody>
        </p:sp>
        <p:sp>
          <p:nvSpPr>
            <p:cNvPr id="52" name="Rectangle 51"/>
            <p:cNvSpPr/>
            <p:nvPr/>
          </p:nvSpPr>
          <p:spPr>
            <a:xfrm>
              <a:off x="1208922" y="3742603"/>
              <a:ext cx="425776" cy="369332"/>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205F97">
                      <a:lumMod val="50000"/>
                    </a:srgbClr>
                  </a:solidFill>
                  <a:effectLst/>
                  <a:uLnTx/>
                  <a:uFillTx/>
                  <a:latin typeface="Calibri" pitchFamily="34" charset="0"/>
                  <a:ea typeface="+mn-ea"/>
                  <a:cs typeface="Arial" pitchFamily="34" charset="0"/>
                </a:rPr>
                <a:t>…</a:t>
              </a:r>
            </a:p>
          </p:txBody>
        </p:sp>
        <p:sp>
          <p:nvSpPr>
            <p:cNvPr id="53" name="Rectangle 52"/>
            <p:cNvSpPr/>
            <p:nvPr/>
          </p:nvSpPr>
          <p:spPr>
            <a:xfrm>
              <a:off x="1009423" y="2301162"/>
              <a:ext cx="895577" cy="461665"/>
            </a:xfrm>
            <a:prstGeom prst="rect">
              <a:avLst/>
            </a:prstGeom>
          </p:spPr>
          <p:txBody>
            <a:bodyPr wrap="square">
              <a:spAutoFit/>
            </a:bodyPr>
            <a:lstStyle/>
            <a:p>
              <a:pPr marL="0" marR="0" lvl="0" indent="0" algn="l" defTabSz="914363"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smtClean="0">
                  <a:ln>
                    <a:noFill/>
                  </a:ln>
                  <a:solidFill>
                    <a:srgbClr val="205F97">
                      <a:lumMod val="50000"/>
                    </a:srgbClr>
                  </a:solidFill>
                  <a:effectLst/>
                  <a:uLnTx/>
                  <a:uFillTx/>
                  <a:latin typeface="Calibri" pitchFamily="34" charset="0"/>
                  <a:ea typeface="+mn-ea"/>
                  <a:cs typeface="+mn-cs"/>
                </a:rPr>
                <a:t>DM for </a:t>
              </a:r>
            </a:p>
            <a:p>
              <a:pPr marL="0" marR="0" lvl="0" indent="0" algn="l" defTabSz="914363"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smtClean="0">
                  <a:ln>
                    <a:noFill/>
                  </a:ln>
                  <a:solidFill>
                    <a:srgbClr val="205F97">
                      <a:lumMod val="50000"/>
                    </a:srgbClr>
                  </a:solidFill>
                  <a:effectLst/>
                  <a:uLnTx/>
                  <a:uFillTx/>
                  <a:latin typeface="Calibri" pitchFamily="34" charset="0"/>
                  <a:ea typeface="+mn-ea"/>
                  <a:cs typeface="+mn-cs"/>
                </a:rPr>
                <a:t>HR</a:t>
              </a:r>
              <a:endParaRPr kumimoji="0" lang="en-US" sz="1200" b="0" i="0" u="none" strike="noStrike" kern="1200" cap="none" spc="0" normalizeH="0" baseline="0" noProof="0" dirty="0">
                <a:ln>
                  <a:noFill/>
                </a:ln>
                <a:solidFill>
                  <a:srgbClr val="205F97">
                    <a:lumMod val="50000"/>
                  </a:srgbClr>
                </a:solidFill>
                <a:effectLst/>
                <a:uLnTx/>
                <a:uFillTx/>
                <a:latin typeface="Calibri" pitchFamily="34" charset="0"/>
                <a:ea typeface="+mn-ea"/>
                <a:cs typeface="+mn-cs"/>
              </a:endParaRPr>
            </a:p>
          </p:txBody>
        </p:sp>
        <p:sp>
          <p:nvSpPr>
            <p:cNvPr id="54" name="Rectangle 53"/>
            <p:cNvSpPr/>
            <p:nvPr/>
          </p:nvSpPr>
          <p:spPr>
            <a:xfrm>
              <a:off x="1009423" y="3215562"/>
              <a:ext cx="895577" cy="461665"/>
            </a:xfrm>
            <a:prstGeom prst="rect">
              <a:avLst/>
            </a:prstGeom>
          </p:spPr>
          <p:txBody>
            <a:bodyPr wrap="square">
              <a:spAutoFit/>
            </a:bodyPr>
            <a:lstStyle/>
            <a:p>
              <a:pPr marL="0" marR="0" lvl="0" indent="0" algn="l" defTabSz="914363"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smtClean="0">
                  <a:ln>
                    <a:noFill/>
                  </a:ln>
                  <a:solidFill>
                    <a:srgbClr val="205F97">
                      <a:lumMod val="50000"/>
                    </a:srgbClr>
                  </a:solidFill>
                  <a:effectLst/>
                  <a:uLnTx/>
                  <a:uFillTx/>
                  <a:latin typeface="Calibri" pitchFamily="34" charset="0"/>
                  <a:ea typeface="+mn-ea"/>
                  <a:cs typeface="+mn-cs"/>
                </a:rPr>
                <a:t>DM for </a:t>
              </a:r>
            </a:p>
            <a:p>
              <a:pPr marL="0" marR="0" lvl="0" indent="0" algn="l" defTabSz="914363"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smtClean="0">
                  <a:ln>
                    <a:noFill/>
                  </a:ln>
                  <a:solidFill>
                    <a:srgbClr val="205F97">
                      <a:lumMod val="50000"/>
                    </a:srgbClr>
                  </a:solidFill>
                  <a:effectLst/>
                  <a:uLnTx/>
                  <a:uFillTx/>
                  <a:latin typeface="Calibri" pitchFamily="34" charset="0"/>
                  <a:ea typeface="+mn-ea"/>
                  <a:cs typeface="+mn-cs"/>
                </a:rPr>
                <a:t>business2</a:t>
              </a:r>
            </a:p>
          </p:txBody>
        </p:sp>
        <p:sp>
          <p:nvSpPr>
            <p:cNvPr id="55" name="Rectangle 54"/>
            <p:cNvSpPr/>
            <p:nvPr/>
          </p:nvSpPr>
          <p:spPr>
            <a:xfrm>
              <a:off x="891274" y="4221053"/>
              <a:ext cx="957997" cy="461665"/>
            </a:xfrm>
            <a:prstGeom prst="rect">
              <a:avLst/>
            </a:prstGeom>
          </p:spPr>
          <p:txBody>
            <a:bodyPr wrap="square">
              <a:spAutoFit/>
            </a:bodyPr>
            <a:lstStyle/>
            <a:p>
              <a:pPr marL="0" marR="0" lvl="0" indent="0" algn="l" defTabSz="914363"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smtClean="0">
                  <a:ln>
                    <a:noFill/>
                  </a:ln>
                  <a:solidFill>
                    <a:srgbClr val="205F97">
                      <a:lumMod val="50000"/>
                    </a:srgbClr>
                  </a:solidFill>
                  <a:effectLst/>
                  <a:uLnTx/>
                  <a:uFillTx/>
                  <a:latin typeface="Calibri" pitchFamily="34" charset="0"/>
                  <a:ea typeface="+mn-ea"/>
                  <a:cs typeface="+mn-cs"/>
                </a:rPr>
                <a:t>DM for </a:t>
              </a:r>
            </a:p>
            <a:p>
              <a:pPr marL="0" marR="0" lvl="0" indent="0" algn="l" defTabSz="914363"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smtClean="0">
                  <a:ln>
                    <a:noFill/>
                  </a:ln>
                  <a:solidFill>
                    <a:srgbClr val="205F97">
                      <a:lumMod val="50000"/>
                    </a:srgbClr>
                  </a:solidFill>
                  <a:effectLst/>
                  <a:uLnTx/>
                  <a:uFillTx/>
                  <a:latin typeface="Calibri" pitchFamily="34" charset="0"/>
                  <a:ea typeface="+mn-ea"/>
                  <a:cs typeface="+mn-cs"/>
                </a:rPr>
                <a:t>Business n</a:t>
              </a:r>
            </a:p>
          </p:txBody>
        </p:sp>
      </p:grpSp>
      <p:sp>
        <p:nvSpPr>
          <p:cNvPr id="60" name="Title 1"/>
          <p:cNvSpPr txBox="1">
            <a:spLocks/>
          </p:cNvSpPr>
          <p:nvPr/>
        </p:nvSpPr>
        <p:spPr>
          <a:xfrm>
            <a:off x="228600" y="55601"/>
            <a:ext cx="8375946" cy="553998"/>
          </a:xfrm>
          <a:prstGeom prst="rect">
            <a:avLst/>
          </a:prstGeom>
        </p:spPr>
        <p:txBody>
          <a:bodyPr vert="horz" wrap="square" lIns="0" tIns="0" rIns="0" bIns="0" rtlCol="0" anchor="t">
            <a:spAutoFit/>
          </a:bodyPr>
          <a:lstStyle/>
          <a:p>
            <a:pPr marL="0" marR="0" lvl="0" indent="0" algn="l" defTabSz="914363" rtl="0" eaLnBrk="1" fontAlgn="auto" latinLnBrk="0" hangingPunct="1">
              <a:lnSpc>
                <a:spcPct val="90000"/>
              </a:lnSpc>
              <a:spcBef>
                <a:spcPct val="0"/>
              </a:spcBef>
              <a:spcAft>
                <a:spcPts val="0"/>
              </a:spcAft>
              <a:buClrTx/>
              <a:buSzTx/>
              <a:buFontTx/>
              <a:buNone/>
              <a:tabLst/>
              <a:defRPr/>
            </a:pPr>
            <a:r>
              <a:rPr kumimoji="0" lang="en-US" sz="4000" b="0" i="0" u="none" strike="noStrike" kern="1200" cap="none" spc="-100" normalizeH="0" baseline="0" noProof="0" dirty="0" smtClean="0">
                <a:ln w="3175">
                  <a:noFill/>
                </a:ln>
                <a:effectLst>
                  <a:outerShdw blurRad="38100" dist="38100" dir="2700000" algn="tl">
                    <a:srgbClr val="000000">
                      <a:alpha val="43137"/>
                    </a:srgbClr>
                  </a:outerShdw>
                </a:effectLst>
                <a:uLnTx/>
                <a:uFillTx/>
                <a:latin typeface="Calibri" pitchFamily="34" charset="0"/>
                <a:ea typeface="+mn-ea"/>
                <a:cs typeface="Arial" charset="0"/>
              </a:rPr>
              <a:t>Introducing</a:t>
            </a:r>
            <a:r>
              <a:rPr kumimoji="0" lang="en-US" sz="4000" b="0" i="0" u="none" strike="noStrike" kern="1200" cap="none" spc="-100" normalizeH="0" noProof="0" dirty="0" smtClean="0">
                <a:ln w="3175">
                  <a:noFill/>
                </a:ln>
                <a:effectLst>
                  <a:outerShdw blurRad="38100" dist="38100" dir="2700000" algn="tl">
                    <a:srgbClr val="000000">
                      <a:alpha val="43137"/>
                    </a:srgbClr>
                  </a:outerShdw>
                </a:effectLst>
                <a:uLnTx/>
                <a:uFillTx/>
                <a:latin typeface="Calibri" pitchFamily="34" charset="0"/>
                <a:ea typeface="+mn-ea"/>
                <a:cs typeface="Arial" charset="0"/>
              </a:rPr>
              <a:t> </a:t>
            </a:r>
            <a:r>
              <a:rPr kumimoji="0" lang="en-US" sz="4000" b="0" i="0" u="none" strike="noStrike" kern="1200" cap="none" spc="-100" normalizeH="0" baseline="0" noProof="0" dirty="0" smtClean="0">
                <a:ln w="3175">
                  <a:noFill/>
                </a:ln>
                <a:effectLst>
                  <a:outerShdw blurRad="38100" dist="38100" dir="2700000" algn="tl">
                    <a:srgbClr val="000000">
                      <a:alpha val="43137"/>
                    </a:srgbClr>
                  </a:outerShdw>
                </a:effectLst>
                <a:uLnTx/>
                <a:uFillTx/>
                <a:latin typeface="Calibri" pitchFamily="34" charset="0"/>
                <a:ea typeface="+mn-ea"/>
                <a:cs typeface="Arial" charset="0"/>
              </a:rPr>
              <a:t>Microsoft</a:t>
            </a:r>
            <a:r>
              <a:rPr kumimoji="0" lang="en-US" sz="4000" b="0" i="0" u="none" strike="noStrike" kern="1200" cap="none" spc="-100" normalizeH="0" noProof="0" dirty="0" smtClean="0">
                <a:ln w="3175">
                  <a:noFill/>
                </a:ln>
                <a:effectLst>
                  <a:outerShdw blurRad="38100" dist="38100" dir="2700000" algn="tl">
                    <a:srgbClr val="000000">
                      <a:alpha val="43137"/>
                    </a:srgbClr>
                  </a:outerShdw>
                </a:effectLst>
                <a:uLnTx/>
                <a:uFillTx/>
                <a:latin typeface="Calibri" pitchFamily="34" charset="0"/>
                <a:ea typeface="+mn-ea"/>
                <a:cs typeface="Arial" charset="0"/>
              </a:rPr>
              <a:t> C</a:t>
            </a:r>
            <a:r>
              <a:rPr kumimoji="0" lang="en-US" sz="4000" b="0" i="0" u="none" strike="noStrike" kern="1200" cap="none" spc="-100" normalizeH="0" baseline="0" noProof="0" dirty="0" smtClean="0">
                <a:ln w="3175">
                  <a:noFill/>
                </a:ln>
                <a:effectLst>
                  <a:outerShdw blurRad="38100" dist="38100" dir="2700000" algn="tl">
                    <a:srgbClr val="000000">
                      <a:alpha val="43137"/>
                    </a:srgbClr>
                  </a:outerShdw>
                </a:effectLst>
                <a:uLnTx/>
                <a:uFillTx/>
                <a:latin typeface="Calibri" pitchFamily="34" charset="0"/>
                <a:ea typeface="+mn-ea"/>
                <a:cs typeface="Arial" charset="0"/>
              </a:rPr>
              <a:t>BI</a:t>
            </a:r>
            <a:endParaRPr kumimoji="0" lang="en-US" sz="4000" b="0" i="0" u="none" strike="noStrike" kern="1200" cap="none" spc="-100" normalizeH="0" baseline="0" noProof="0" dirty="0">
              <a:ln w="3175">
                <a:noFill/>
              </a:ln>
              <a:effectLst>
                <a:outerShdw blurRad="38100" dist="38100" dir="2700000" algn="tl">
                  <a:srgbClr val="000000">
                    <a:alpha val="43137"/>
                  </a:srgbClr>
                </a:outerShdw>
              </a:effectLst>
              <a:uLnTx/>
              <a:uFillTx/>
              <a:latin typeface="Calibri" pitchFamily="34" charset="0"/>
              <a:ea typeface="+mn-ea"/>
              <a:cs typeface="Arial" charset="0"/>
            </a:endParaRPr>
          </a:p>
        </p:txBody>
      </p:sp>
    </p:spTree>
    <p:extLst>
      <p:ext uri="{BB962C8B-B14F-4D97-AF65-F5344CB8AC3E}">
        <p14:creationId xmlns="" xmlns:p14="http://schemas.microsoft.com/office/powerpoint/2007/7/12/main" val="63055387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2000"/>
                                        <p:tgtEl>
                                          <p:spTgt spid="5"/>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fade">
                                      <p:cBhvr>
                                        <p:cTn id="16" dur="2000"/>
                                        <p:tgtEl>
                                          <p:spTgt spid="2"/>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3">
                                            <p:txEl>
                                              <p:pRg st="0" end="0"/>
                                            </p:txEl>
                                          </p:spTgt>
                                        </p:tgtEl>
                                        <p:attrNameLst>
                                          <p:attrName>style.visibility</p:attrName>
                                        </p:attrNameLst>
                                      </p:cBhvr>
                                      <p:to>
                                        <p:strVal val="visible"/>
                                      </p:to>
                                    </p:set>
                                    <p:animEffect transition="in" filter="fade">
                                      <p:cBhvr>
                                        <p:cTn id="19" dur="2000"/>
                                        <p:tgtEl>
                                          <p:spTgt spid="3">
                                            <p:txEl>
                                              <p:pRg st="0" end="0"/>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3">
                                            <p:txEl>
                                              <p:pRg st="1" end="1"/>
                                            </p:txEl>
                                          </p:spTgt>
                                        </p:tgtEl>
                                        <p:attrNameLst>
                                          <p:attrName>style.visibility</p:attrName>
                                        </p:attrNameLst>
                                      </p:cBhvr>
                                      <p:to>
                                        <p:strVal val="visible"/>
                                      </p:to>
                                    </p:set>
                                    <p:animEffect transition="in" filter="fade">
                                      <p:cBhvr>
                                        <p:cTn id="22" dur="2000"/>
                                        <p:tgtEl>
                                          <p:spTgt spid="3">
                                            <p:txEl>
                                              <p:pRg st="1" end="1"/>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Effect transition="in" filter="fade">
                                      <p:cBhvr>
                                        <p:cTn id="25" dur="2000"/>
                                        <p:tgtEl>
                                          <p:spTgt spid="3">
                                            <p:txEl>
                                              <p:pRg st="2" end="2"/>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3">
                                            <p:txEl>
                                              <p:pRg st="3" end="3"/>
                                            </p:txEl>
                                          </p:spTgt>
                                        </p:tgtEl>
                                        <p:attrNameLst>
                                          <p:attrName>style.visibility</p:attrName>
                                        </p:attrNameLst>
                                      </p:cBhvr>
                                      <p:to>
                                        <p:strVal val="visible"/>
                                      </p:to>
                                    </p:set>
                                    <p:animEffect transition="in" filter="fade">
                                      <p:cBhvr>
                                        <p:cTn id="30" dur="20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 name="Rectangle 2"/>
          <p:cNvSpPr txBox="1">
            <a:spLocks noChangeArrowheads="1"/>
          </p:cNvSpPr>
          <p:nvPr/>
        </p:nvSpPr>
        <p:spPr bwMode="auto">
          <a:xfrm>
            <a:off x="152400" y="228600"/>
            <a:ext cx="9144000" cy="762000"/>
          </a:xfrm>
          <a:prstGeom prst="rect">
            <a:avLst/>
          </a:prstGeom>
          <a:noFill/>
          <a:ln w="9525">
            <a:noFill/>
            <a:miter lim="800000"/>
            <a:headEnd/>
            <a:tailEnd/>
          </a:ln>
        </p:spPr>
        <p:txBody>
          <a:bodyPr/>
          <a:lstStyle/>
          <a:p>
            <a:pPr algn="l" defTabSz="914363" rtl="0">
              <a:lnSpc>
                <a:spcPct val="90000"/>
              </a:lnSpc>
              <a:spcBef>
                <a:spcPct val="0"/>
              </a:spcBef>
              <a:defRPr/>
            </a:pPr>
            <a:r>
              <a:rPr lang="en-US" sz="4000" kern="1200" spc="-100" dirty="0">
                <a:ln w="3175">
                  <a:noFill/>
                </a:ln>
                <a:effectLst>
                  <a:outerShdw blurRad="38100" dist="38100" dir="2700000" algn="tl">
                    <a:srgbClr val="000000">
                      <a:alpha val="43137"/>
                    </a:srgbClr>
                  </a:outerShdw>
                </a:effectLst>
                <a:latin typeface="Calibri" pitchFamily="34" charset="0"/>
                <a:ea typeface="+mn-ea"/>
                <a:cs typeface="Arial" charset="0"/>
              </a:rPr>
              <a:t>BI Capabilities &amp; Tools </a:t>
            </a:r>
            <a:r>
              <a:rPr lang="en-US" sz="4000" kern="1200" spc="-100" dirty="0" smtClean="0">
                <a:ln w="3175">
                  <a:noFill/>
                </a:ln>
                <a:effectLst>
                  <a:outerShdw blurRad="38100" dist="38100" dir="2700000" algn="tl">
                    <a:srgbClr val="000000">
                      <a:alpha val="43137"/>
                    </a:srgbClr>
                  </a:outerShdw>
                </a:effectLst>
                <a:latin typeface="Calibri" pitchFamily="34" charset="0"/>
                <a:ea typeface="+mn-ea"/>
                <a:cs typeface="Arial" charset="0"/>
              </a:rPr>
              <a:t>used</a:t>
            </a:r>
            <a:endParaRPr lang="en-US" sz="4000" kern="1200" spc="-100" dirty="0">
              <a:ln w="3175">
                <a:noFill/>
              </a:ln>
              <a:effectLst>
                <a:outerShdw blurRad="38100" dist="38100" dir="2700000" algn="tl">
                  <a:srgbClr val="000000">
                    <a:alpha val="43137"/>
                  </a:srgbClr>
                </a:outerShdw>
              </a:effectLst>
              <a:latin typeface="Calibri" pitchFamily="34" charset="0"/>
              <a:ea typeface="+mn-ea"/>
              <a:cs typeface="Arial" charset="0"/>
            </a:endParaRPr>
          </a:p>
        </p:txBody>
      </p:sp>
      <p:sp>
        <p:nvSpPr>
          <p:cNvPr id="65" name="Straight Connector 8194"/>
          <p:cNvSpPr>
            <a:spLocks noChangeShapeType="1"/>
          </p:cNvSpPr>
          <p:nvPr/>
        </p:nvSpPr>
        <p:spPr bwMode="auto">
          <a:xfrm>
            <a:off x="1143000" y="2954726"/>
            <a:ext cx="6858000" cy="45719"/>
          </a:xfrm>
          <a:prstGeom prst="line">
            <a:avLst/>
          </a:prstGeom>
          <a:noFill/>
          <a:ln w="38100" cap="flat" cmpd="sng" algn="ctr">
            <a:solidFill>
              <a:srgbClr val="FAF2C8"/>
            </a:solidFill>
            <a:prstDash val="solid"/>
            <a:headEnd/>
            <a:tailEnd type="none" w="med" len="med"/>
          </a:ln>
          <a:effectLst>
            <a:outerShdw blurRad="40000" dist="23000" dir="5400000" rotWithShape="0">
              <a:srgbClr val="000000">
                <a:alpha val="35000"/>
              </a:srgbClr>
            </a:outerShdw>
          </a:effectLst>
        </p:spPr>
        <p:txBody>
          <a:bodyPr lIns="91436" tIns="45718" rIns="91436" bIns="45718"/>
          <a:lstStyle/>
          <a:p>
            <a:pPr algn="l" defTabSz="914363" rtl="0">
              <a:defRPr/>
            </a:pPr>
            <a:endParaRPr lang="en-US" sz="2000" b="1" dirty="0">
              <a:solidFill>
                <a:schemeClr val="tx2">
                  <a:lumMod val="20000"/>
                  <a:lumOff val="80000"/>
                </a:schemeClr>
              </a:solidFill>
              <a:latin typeface="Calibri" pitchFamily="34" charset="0"/>
              <a:ea typeface="+mn-ea"/>
              <a:cs typeface="Arial" pitchFamily="34" charset="0"/>
            </a:endParaRPr>
          </a:p>
        </p:txBody>
      </p:sp>
      <p:grpSp>
        <p:nvGrpSpPr>
          <p:cNvPr id="2" name="Group 28"/>
          <p:cNvGrpSpPr>
            <a:grpSpLocks/>
          </p:cNvGrpSpPr>
          <p:nvPr/>
        </p:nvGrpSpPr>
        <p:grpSpPr bwMode="auto">
          <a:xfrm>
            <a:off x="3657601" y="1219201"/>
            <a:ext cx="1981200" cy="1524000"/>
            <a:chOff x="4765823" y="4496094"/>
            <a:chExt cx="1828800" cy="1829352"/>
          </a:xfrm>
        </p:grpSpPr>
        <p:sp>
          <p:nvSpPr>
            <p:cNvPr id="71" name="TextBox 8213"/>
            <p:cNvSpPr txBox="1">
              <a:spLocks noChangeArrowheads="1"/>
            </p:cNvSpPr>
            <p:nvPr/>
          </p:nvSpPr>
          <p:spPr bwMode="auto">
            <a:xfrm>
              <a:off x="4765823" y="4496094"/>
              <a:ext cx="1828800" cy="724109"/>
            </a:xfrm>
            <a:prstGeom prst="rect">
              <a:avLst/>
            </a:prstGeom>
            <a:noFill/>
            <a:ln w="9525">
              <a:noFill/>
              <a:miter lim="800000"/>
              <a:headEnd/>
              <a:tailEnd/>
            </a:ln>
          </p:spPr>
          <p:txBody>
            <a:bodyPr lIns="109728" tIns="54864" rIns="109728" bIns="54864">
              <a:spAutoFit/>
            </a:bodyPr>
            <a:lstStyle/>
            <a:p>
              <a:pPr algn="ctr" defTabSz="914363" rtl="0">
                <a:spcBef>
                  <a:spcPct val="50000"/>
                </a:spcBef>
                <a:defRPr/>
              </a:pPr>
              <a:r>
                <a:rPr lang="en-US" sz="1600" b="1" dirty="0" smtClean="0">
                  <a:solidFill>
                    <a:schemeClr val="tx2">
                      <a:lumMod val="20000"/>
                      <a:lumOff val="80000"/>
                    </a:schemeClr>
                  </a:solidFill>
                  <a:latin typeface="Calibri" pitchFamily="34" charset="0"/>
                  <a:ea typeface="+mn-ea"/>
                  <a:cs typeface="Arial" pitchFamily="34" charset="0"/>
                </a:rPr>
                <a:t>OLAP analytics                  and Ad-Hoc Reports</a:t>
              </a:r>
              <a:endParaRPr lang="en-US" sz="1400" b="1" i="1" dirty="0">
                <a:solidFill>
                  <a:schemeClr val="tx2">
                    <a:lumMod val="20000"/>
                    <a:lumOff val="80000"/>
                  </a:schemeClr>
                </a:solidFill>
                <a:latin typeface="Calibri" pitchFamily="34" charset="0"/>
                <a:ea typeface="+mn-ea"/>
                <a:cs typeface="Arial" pitchFamily="34" charset="0"/>
              </a:endParaRPr>
            </a:p>
          </p:txBody>
        </p:sp>
        <p:pic>
          <p:nvPicPr>
            <p:cNvPr id="9239" name="Picture 3"/>
            <p:cNvPicPr>
              <a:picLocks noChangeAspect="1" noChangeArrowheads="1"/>
            </p:cNvPicPr>
            <p:nvPr/>
          </p:nvPicPr>
          <p:blipFill>
            <a:blip r:embed="rId3" cstate="print"/>
            <a:srcRect/>
            <a:stretch>
              <a:fillRect/>
            </a:stretch>
          </p:blipFill>
          <p:spPr bwMode="auto">
            <a:xfrm>
              <a:off x="4882445" y="5205306"/>
              <a:ext cx="1607820" cy="1120140"/>
            </a:xfrm>
            <a:prstGeom prst="rect">
              <a:avLst/>
            </a:prstGeom>
            <a:noFill/>
            <a:ln w="9525">
              <a:noFill/>
              <a:miter lim="800000"/>
              <a:headEnd/>
              <a:tailEnd/>
            </a:ln>
          </p:spPr>
        </p:pic>
      </p:grpSp>
      <p:grpSp>
        <p:nvGrpSpPr>
          <p:cNvPr id="3" name="Group 26"/>
          <p:cNvGrpSpPr>
            <a:grpSpLocks/>
          </p:cNvGrpSpPr>
          <p:nvPr/>
        </p:nvGrpSpPr>
        <p:grpSpPr bwMode="auto">
          <a:xfrm>
            <a:off x="304800" y="1447799"/>
            <a:ext cx="3657600" cy="1297376"/>
            <a:chOff x="-152257" y="4827142"/>
            <a:chExt cx="3474720" cy="1556725"/>
          </a:xfrm>
        </p:grpSpPr>
        <p:sp>
          <p:nvSpPr>
            <p:cNvPr id="77" name="TextBox 8209"/>
            <p:cNvSpPr txBox="1">
              <a:spLocks noChangeArrowheads="1"/>
            </p:cNvSpPr>
            <p:nvPr/>
          </p:nvSpPr>
          <p:spPr bwMode="auto">
            <a:xfrm>
              <a:off x="-152257" y="4827142"/>
              <a:ext cx="3474720" cy="428390"/>
            </a:xfrm>
            <a:prstGeom prst="rect">
              <a:avLst/>
            </a:prstGeom>
            <a:noFill/>
            <a:ln w="9525">
              <a:noFill/>
              <a:miter lim="800000"/>
              <a:headEnd/>
              <a:tailEnd/>
            </a:ln>
          </p:spPr>
          <p:txBody>
            <a:bodyPr lIns="109728" tIns="54864" rIns="109728" bIns="54864">
              <a:spAutoFit/>
            </a:bodyPr>
            <a:lstStyle/>
            <a:p>
              <a:pPr algn="ctr" defTabSz="914363" rtl="0">
                <a:spcBef>
                  <a:spcPct val="50000"/>
                </a:spcBef>
                <a:defRPr/>
              </a:pPr>
              <a:r>
                <a:rPr lang="en-US" sz="1600" b="1" dirty="0">
                  <a:solidFill>
                    <a:schemeClr val="tx2">
                      <a:lumMod val="20000"/>
                      <a:lumOff val="80000"/>
                    </a:schemeClr>
                  </a:solidFill>
                  <a:latin typeface="Calibri" pitchFamily="34" charset="0"/>
                  <a:ea typeface="+mn-ea"/>
                  <a:cs typeface="Arial" pitchFamily="34" charset="0"/>
                </a:rPr>
                <a:t>Standard Reports  </a:t>
              </a:r>
              <a:endParaRPr lang="en-US" sz="1400" b="1" dirty="0">
                <a:solidFill>
                  <a:schemeClr val="tx2">
                    <a:lumMod val="20000"/>
                    <a:lumOff val="80000"/>
                  </a:schemeClr>
                </a:solidFill>
                <a:latin typeface="Calibri" pitchFamily="34" charset="0"/>
                <a:ea typeface="+mn-ea"/>
                <a:cs typeface="Arial" pitchFamily="34" charset="0"/>
              </a:endParaRPr>
            </a:p>
          </p:txBody>
        </p:sp>
        <p:pic>
          <p:nvPicPr>
            <p:cNvPr id="9235" name="Picture 5" descr="D:\123TTShowcase\SRS.jpg"/>
            <p:cNvPicPr>
              <a:picLocks noChangeAspect="1" noChangeArrowheads="1"/>
            </p:cNvPicPr>
            <p:nvPr/>
          </p:nvPicPr>
          <p:blipFill>
            <a:blip r:embed="rId4" cstate="print"/>
            <a:srcRect/>
            <a:stretch>
              <a:fillRect/>
            </a:stretch>
          </p:blipFill>
          <p:spPr bwMode="auto">
            <a:xfrm>
              <a:off x="803771" y="5240867"/>
              <a:ext cx="1722403" cy="1143000"/>
            </a:xfrm>
            <a:prstGeom prst="rect">
              <a:avLst/>
            </a:prstGeom>
            <a:noFill/>
            <a:ln w="9525">
              <a:noFill/>
              <a:miter lim="800000"/>
              <a:headEnd/>
              <a:tailEnd/>
            </a:ln>
          </p:spPr>
        </p:pic>
      </p:grpSp>
      <p:sp>
        <p:nvSpPr>
          <p:cNvPr id="79" name="TextBox 8216"/>
          <p:cNvSpPr txBox="1">
            <a:spLocks noChangeArrowheads="1"/>
          </p:cNvSpPr>
          <p:nvPr/>
        </p:nvSpPr>
        <p:spPr bwMode="auto">
          <a:xfrm>
            <a:off x="5978525" y="865576"/>
            <a:ext cx="1981200" cy="307773"/>
          </a:xfrm>
          <a:prstGeom prst="rect">
            <a:avLst/>
          </a:prstGeom>
          <a:noFill/>
          <a:ln w="9525">
            <a:noFill/>
            <a:miter lim="800000"/>
            <a:headEnd/>
            <a:tailEnd/>
          </a:ln>
        </p:spPr>
        <p:txBody>
          <a:bodyPr lIns="91436" tIns="45718" rIns="91436" bIns="45718">
            <a:spAutoFit/>
          </a:bodyPr>
          <a:lstStyle/>
          <a:p>
            <a:pPr algn="ctr" defTabSz="914363" rtl="0">
              <a:defRPr/>
            </a:pPr>
            <a:endParaRPr lang="en-US" sz="1400" b="1" i="1" dirty="0">
              <a:solidFill>
                <a:schemeClr val="tx2">
                  <a:lumMod val="20000"/>
                  <a:lumOff val="80000"/>
                </a:schemeClr>
              </a:solidFill>
              <a:latin typeface="Calibri" pitchFamily="34" charset="0"/>
              <a:ea typeface="+mn-ea"/>
              <a:cs typeface="Arial" pitchFamily="34" charset="0"/>
            </a:endParaRPr>
          </a:p>
        </p:txBody>
      </p:sp>
      <p:grpSp>
        <p:nvGrpSpPr>
          <p:cNvPr id="4" name="Group 31"/>
          <p:cNvGrpSpPr>
            <a:grpSpLocks/>
          </p:cNvGrpSpPr>
          <p:nvPr/>
        </p:nvGrpSpPr>
        <p:grpSpPr bwMode="auto">
          <a:xfrm>
            <a:off x="6172200" y="1219199"/>
            <a:ext cx="1752599" cy="1538673"/>
            <a:chOff x="8216066" y="4665660"/>
            <a:chExt cx="2166191" cy="1845557"/>
          </a:xfrm>
        </p:grpSpPr>
        <p:sp>
          <p:nvSpPr>
            <p:cNvPr id="85" name="TextBox 8211"/>
            <p:cNvSpPr txBox="1">
              <a:spLocks noChangeArrowheads="1"/>
            </p:cNvSpPr>
            <p:nvPr/>
          </p:nvSpPr>
          <p:spPr bwMode="auto">
            <a:xfrm>
              <a:off x="8216068" y="4665660"/>
              <a:ext cx="2101441" cy="723557"/>
            </a:xfrm>
            <a:prstGeom prst="rect">
              <a:avLst/>
            </a:prstGeom>
            <a:noFill/>
            <a:ln w="9525">
              <a:noFill/>
              <a:miter lim="800000"/>
              <a:headEnd/>
              <a:tailEnd/>
            </a:ln>
          </p:spPr>
          <p:txBody>
            <a:bodyPr wrap="square" lIns="109728" tIns="54864" rIns="109728" bIns="54864">
              <a:spAutoFit/>
            </a:bodyPr>
            <a:lstStyle/>
            <a:p>
              <a:pPr algn="ctr" defTabSz="914363" rtl="0">
                <a:defRPr/>
              </a:pPr>
              <a:r>
                <a:rPr lang="en-US" sz="1600" b="1" dirty="0">
                  <a:solidFill>
                    <a:schemeClr val="tx2">
                      <a:lumMod val="20000"/>
                      <a:lumOff val="80000"/>
                    </a:schemeClr>
                  </a:solidFill>
                  <a:latin typeface="Calibri" pitchFamily="34" charset="0"/>
                  <a:ea typeface="+mn-ea"/>
                  <a:cs typeface="Arial" pitchFamily="34" charset="0"/>
                </a:rPr>
                <a:t>Scorecards and </a:t>
              </a:r>
              <a:r>
                <a:rPr lang="en-US" sz="1600" b="1" dirty="0" smtClean="0">
                  <a:solidFill>
                    <a:schemeClr val="tx2">
                      <a:lumMod val="20000"/>
                      <a:lumOff val="80000"/>
                    </a:schemeClr>
                  </a:solidFill>
                  <a:latin typeface="Calibri" pitchFamily="34" charset="0"/>
                  <a:ea typeface="+mn-ea"/>
                  <a:cs typeface="Arial" pitchFamily="34" charset="0"/>
                </a:rPr>
                <a:t>Dashboards</a:t>
              </a:r>
              <a:endParaRPr lang="en-US" sz="1400" b="1" dirty="0">
                <a:solidFill>
                  <a:schemeClr val="tx2">
                    <a:lumMod val="20000"/>
                    <a:lumOff val="80000"/>
                  </a:schemeClr>
                </a:solidFill>
                <a:latin typeface="Calibri" pitchFamily="34" charset="0"/>
                <a:ea typeface="+mn-ea"/>
                <a:cs typeface="Arial" pitchFamily="34" charset="0"/>
              </a:endParaRPr>
            </a:p>
          </p:txBody>
        </p:sp>
        <p:pic>
          <p:nvPicPr>
            <p:cNvPr id="9233" name="Picture 2"/>
            <p:cNvPicPr>
              <a:picLocks noChangeAspect="1" noChangeArrowheads="1"/>
            </p:cNvPicPr>
            <p:nvPr/>
          </p:nvPicPr>
          <p:blipFill>
            <a:blip r:embed="rId5" cstate="print"/>
            <a:srcRect/>
            <a:stretch>
              <a:fillRect/>
            </a:stretch>
          </p:blipFill>
          <p:spPr bwMode="auto">
            <a:xfrm>
              <a:off x="8216066" y="5396089"/>
              <a:ext cx="2166191" cy="1115128"/>
            </a:xfrm>
            <a:prstGeom prst="rect">
              <a:avLst/>
            </a:prstGeom>
            <a:noFill/>
            <a:ln w="9525">
              <a:noFill/>
              <a:miter lim="800000"/>
              <a:headEnd/>
              <a:tailEnd/>
            </a:ln>
          </p:spPr>
        </p:pic>
      </p:grpSp>
      <p:pic>
        <p:nvPicPr>
          <p:cNvPr id="74755" name="Picture 3"/>
          <p:cNvPicPr>
            <a:picLocks noChangeAspect="1" noChangeArrowheads="1"/>
          </p:cNvPicPr>
          <p:nvPr/>
        </p:nvPicPr>
        <p:blipFill>
          <a:blip r:embed="rId6">
            <a:extLst>
              <a:ext uri="28A0092B-C50C-407e-A947-70E740481C1C">
                <a14:useLocalDpi xmlns="" xmlns:a14="http://schemas.microsoft.com/office/drawing/2007/7/7/main" val="0"/>
              </a:ext>
            </a:extLst>
          </a:blip>
          <a:srcRect/>
          <a:stretch>
            <a:fillRect/>
          </a:stretch>
        </p:blipFill>
        <p:spPr bwMode="auto">
          <a:xfrm>
            <a:off x="3048000" y="3194112"/>
            <a:ext cx="3490913" cy="3511488"/>
          </a:xfrm>
          <a:prstGeom prst="rect">
            <a:avLst/>
          </a:prstGeom>
          <a:extLst>
            <a:ext uri="{909E8E84-426E-40dd-AFC4-6F175D3DCCD1}">
              <a14:hiddenFill xmlns="" xmlns:a14="http://schemas.microsoft.com/office/drawing/2007/7/7/main">
                <a:solidFill>
                  <a:schemeClr val="accent1"/>
                </a:solidFill>
              </a14:hiddenFill>
            </a:ext>
            <a:ext uri="{91240B29-F687-4f45-9708-019B960494DF}">
              <a14:hiddenLine xmlns="" xmlns:a14="http://schemas.microsoft.com/office/drawing/2007/7/7/main" w="9525">
                <a:solidFill>
                  <a:schemeClr val="tx1"/>
                </a:solidFill>
                <a:miter lim="800000"/>
                <a:headEnd/>
                <a:tailEnd/>
              </a14:hiddenLine>
            </a:ext>
            <a:ext uri="{AF507438-7753-43e0-B8FC-AC1667EBCBE1}">
              <a14:hiddenEffects xmlns="" xmlns:a14="http://schemas.microsoft.com/office/drawing/2007/7/7/main">
                <a:effectLst>
                  <a:outerShdw blurRad="63500" dist="35921" dir="2700000" algn="ctr" rotWithShape="0">
                    <a:schemeClr val="bg2"/>
                  </a:outerShdw>
                </a:effectLst>
              </a14:hiddenEffects>
            </a:ext>
          </a:extLst>
        </p:spPr>
      </p:pic>
    </p:spTree>
    <p:extLst>
      <p:ext uri="{BB962C8B-B14F-4D97-AF65-F5344CB8AC3E}">
        <p14:creationId xmlns="" xmlns:p14="http://schemas.microsoft.com/office/powerpoint/2007/7/12/main" val="3708153628"/>
      </p:ext>
    </p:extLst>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TechEd09_Europe">
  <a:themeElements>
    <a:clrScheme name="Custom 26">
      <a:dk1>
        <a:srgbClr val="000000"/>
      </a:dk1>
      <a:lt1>
        <a:srgbClr val="FFFFFF"/>
      </a:lt1>
      <a:dk2>
        <a:srgbClr val="CCFFCC"/>
      </a:dk2>
      <a:lt2>
        <a:srgbClr val="CCCCCC"/>
      </a:lt2>
      <a:accent1>
        <a:srgbClr val="99CC99"/>
      </a:accent1>
      <a:accent2>
        <a:srgbClr val="00994B"/>
      </a:accent2>
      <a:accent3>
        <a:srgbClr val="1E78B9"/>
      </a:accent3>
      <a:accent4>
        <a:srgbClr val="F5821E"/>
      </a:accent4>
      <a:accent5>
        <a:srgbClr val="FFFF11"/>
      </a:accent5>
      <a:accent6>
        <a:srgbClr val="D90026"/>
      </a:accent6>
      <a:hlink>
        <a:srgbClr val="F3EB4F"/>
      </a:hlink>
      <a:folHlink>
        <a:srgbClr val="681888"/>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000" dirty="0" smtClean="0">
            <a:solidFill>
              <a:srgbClr val="FFFFFF"/>
            </a:solidFill>
            <a:effectLst>
              <a:outerShdw blurRad="38100" dist="38100" dir="2700000" algn="tl">
                <a:srgbClr val="000000">
                  <a:alpha val="43137"/>
                </a:srgbClr>
              </a:outerShdw>
            </a:effectLst>
            <a:latin typeface="Calibri" pitchFamily="34" charset="0"/>
          </a:defRPr>
        </a:defPPr>
      </a:lstStyle>
      <a:style>
        <a:lnRef idx="0">
          <a:schemeClr val="accent2"/>
        </a:lnRef>
        <a:fillRef idx="3">
          <a:schemeClr val="accent2"/>
        </a:fillRef>
        <a:effectRef idx="3">
          <a:schemeClr val="accent2"/>
        </a:effectRef>
        <a:fontRef idx="minor">
          <a:schemeClr val="lt1"/>
        </a:fontRef>
      </a:style>
    </a:spDef>
  </a:objectDefaults>
  <a:extraClrSchemeLst/>
</a:theme>
</file>

<file path=ppt/theme/theme2.xml><?xml version="1.0" encoding="utf-8"?>
<a:theme xmlns:a="http://schemas.openxmlformats.org/drawingml/2006/main" name="TechEd09_Europe template">
  <a:themeElements>
    <a:clrScheme name="Custom 26">
      <a:dk1>
        <a:srgbClr val="000000"/>
      </a:dk1>
      <a:lt1>
        <a:srgbClr val="FFFFFF"/>
      </a:lt1>
      <a:dk2>
        <a:srgbClr val="CCFFCC"/>
      </a:dk2>
      <a:lt2>
        <a:srgbClr val="CCCCCC"/>
      </a:lt2>
      <a:accent1>
        <a:srgbClr val="99CC99"/>
      </a:accent1>
      <a:accent2>
        <a:srgbClr val="00994B"/>
      </a:accent2>
      <a:accent3>
        <a:srgbClr val="1E78B9"/>
      </a:accent3>
      <a:accent4>
        <a:srgbClr val="F5821E"/>
      </a:accent4>
      <a:accent5>
        <a:srgbClr val="FFFF11"/>
      </a:accent5>
      <a:accent6>
        <a:srgbClr val="D90026"/>
      </a:accent6>
      <a:hlink>
        <a:srgbClr val="F3EB4F"/>
      </a:hlink>
      <a:folHlink>
        <a:srgbClr val="681888"/>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000" dirty="0" smtClean="0">
            <a:solidFill>
              <a:srgbClr val="FFFFFF"/>
            </a:solidFill>
            <a:effectLst>
              <a:outerShdw blurRad="38100" dist="38100" dir="2700000" algn="tl">
                <a:srgbClr val="000000">
                  <a:alpha val="43137"/>
                </a:srgbClr>
              </a:outerShdw>
            </a:effectLst>
            <a:latin typeface="Calibri" pitchFamily="34" charset="0"/>
          </a:defRPr>
        </a:defPPr>
      </a:lstStyle>
      <a:style>
        <a:lnRef idx="0">
          <a:schemeClr val="accent2"/>
        </a:lnRef>
        <a:fillRef idx="3">
          <a:schemeClr val="accent2"/>
        </a:fillRef>
        <a:effectRef idx="3">
          <a:schemeClr val="accent2"/>
        </a:effectRef>
        <a:fontRef idx="minor">
          <a:schemeClr val="lt1"/>
        </a:fontRef>
      </a:style>
    </a:sp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item1.xml><?xml version="1.0" encoding="utf-8"?>
<outs:outSpaceData xmlns:outs="http://schemas.microsoft.com/office/2009/outspace/metadata">
  <outs:relatedDates>
    <outs:relatedDate>
      <outs:type>3</outs:type>
      <outs:displayName>Last Modified</outs:displayName>
      <outs:dateTime>2009-11-12T00:20:34Z</outs:dateTime>
      <outs:isPinned>true</outs:isPinned>
    </outs:relatedDate>
    <outs:relatedDate>
      <outs:type>2</outs:type>
      <outs:displayName>Created</outs:displayName>
      <outs:dateTime>2009-10-23T05:30:04Z</outs:dateTime>
      <outs:isPinned>true</outs:isPinned>
    </outs:relatedDate>
    <outs:relatedDate>
      <outs:type>4</outs:type>
      <outs:displayName>Last Printed</outs:displayName>
      <outs:dateTime/>
      <outs:isPinned>true</outs:isPinned>
    </outs:relatedDate>
  </outs:relatedDates>
  <outs:relatedDocuments>
    <outs:relatedDocument>
      <outs:type>2</outs:type>
      <outs:displayName>Other documents in current folder</outs:displayName>
      <outs:uri/>
      <outs:isPinned>true</outs:isPinned>
    </outs:relatedDocument>
  </outs:relatedDocuments>
  <outs:relatedPeople>
    <outs:relatedPeopleItem>
      <outs:category>Author</outs:category>
      <outs:people>
        <outs:relatedPerson>
          <outs:displayName>Mizchief</outs:displayName>
          <outs:accountName/>
        </outs:relatedPerson>
      </outs:people>
      <outs:source>0</outs:source>
      <outs:isPinned>true</outs:isPinned>
    </outs:relatedPeopleItem>
    <outs:relatedPeopleItem>
      <outs:category>Last modified by</outs:category>
      <outs:people>
        <outs:relatedPerson>
          <outs:displayName>Zlatan</outs:displayName>
          <outs:accountName/>
        </outs:relatedPerson>
      </outs:people>
      <outs:source>0</outs:source>
      <outs:isPinned>true</outs:isPinned>
    </outs:relatedPeopleItem>
    <outs:relatedPeopleItem>
      <outs:category>Manager</outs:category>
      <outs:people>
        <outs:relatedPerson>
          <outs:displayName>&lt;Content Manager Name Here&gt;</outs:displayName>
          <outs:accountName/>
        </outs:relatedPerson>
      </outs:people>
      <outs:source>0</outs:source>
      <outs:isPinned>false</outs:isPinned>
    </outs:relatedPeopleItem>
  </outs:relatedPeople>
  <propertyMetadataList xmlns="http://schemas.microsoft.com/office/2009/outspace/metadata">
    <propertyMetadata>
      <type>0</type>
      <propertyId>2228224</propertyId>
      <propertyName/>
      <isPinned>true</isPinned>
    </propertyMetadata>
    <propertyMetadata>
      <type>0</type>
      <propertyId>1114115</propertyId>
      <propertyName/>
      <isPinned>true</isPinned>
    </propertyMetadata>
    <propertyMetadata>
      <type>0</type>
      <propertyId>1114117</propertyId>
      <propertyName/>
      <isPinned>true</isPinned>
    </propertyMetadata>
    <propertyMetadata>
      <type>0</type>
      <propertyId>589825</propertyId>
      <propertyName/>
      <isPinned>false</isPinned>
    </propertyMetadata>
    <propertyMetadata>
      <type>0</type>
      <propertyId>1114116</propertyId>
      <propertyName/>
      <isPinned>false</isPinned>
    </propertyMetadata>
    <propertyMetadata>
      <type>0</type>
      <propertyId>14</propertyId>
      <propertyName/>
      <isPinned>true</isPinned>
    </propertyMetadata>
    <propertyMetadata>
      <type>0</type>
      <propertyId>8</propertyId>
      <propertyName/>
      <isPinned>true</isPinned>
    </propertyMetadata>
    <propertyMetadata>
      <type>0</type>
      <propertyId>6</propertyId>
      <propertyName/>
      <isPinned>false</isPinned>
    </propertyMetadata>
    <propertyMetadata>
      <type>0</type>
      <propertyId>1114118</propertyId>
      <propertyName/>
      <isPinned>false</isPinned>
    </propertyMetadata>
    <propertyMetadata>
      <type>0</type>
      <propertyId>1179649</propertyId>
      <propertyName/>
      <isPinned>false</isPinned>
    </propertyMetadata>
    <propertyMetadata>
      <type>0</type>
      <propertyId>655365</propertyId>
      <propertyName/>
      <isPinned>false</isPinned>
    </propertyMetadata>
    <propertyMetadata>
      <type>0</type>
      <propertyId>1</propertyId>
      <propertyName/>
      <isPinned>false</isPinned>
    </propertyMetadata>
    <propertyMetadata>
      <type>0</type>
      <propertyId>0</propertyId>
      <propertyName/>
      <isPinned>true</isPinned>
    </propertyMetadata>
    <propertyMetadata>
      <type>0</type>
      <propertyId>13</propertyId>
      <propertyName/>
      <isPinned>false</isPinned>
    </propertyMetadata>
    <propertyMetadata>
      <type>0</type>
      <propertyId>1179653</propertyId>
      <propertyName/>
      <isPinned>false</isPinned>
    </propertyMetadata>
    <propertyMetadata>
      <type>0</type>
      <propertyId>22</propertyId>
      <propertyName/>
      <isPinned>false</isPinned>
    </propertyMetadata>
  </propertyMetadataList>
  <outs:corruptMetadataWasLost/>
</outs:outSpaceData>
</file>

<file path=customXml/itemProps1.xml><?xml version="1.0" encoding="utf-8"?>
<ds:datastoreItem xmlns:ds="http://schemas.openxmlformats.org/officeDocument/2006/customXml" ds:itemID="{2FB6E929-173E-40F2-BEB9-795D2B562098}">
  <ds:schemaRefs>
    <ds:schemaRef ds:uri="http://schemas.microsoft.com/office/2009/outspace/metadata"/>
  </ds:schemaRefs>
</ds:datastoreItem>
</file>

<file path=docProps/app.xml><?xml version="1.0" encoding="utf-8"?>
<Properties xmlns="http://schemas.openxmlformats.org/officeDocument/2006/extended-properties" xmlns:vt="http://schemas.openxmlformats.org/officeDocument/2006/docPropsVTypes">
  <Template>TechEd09_Europe</Template>
  <TotalTime>743</TotalTime>
  <Words>1493</Words>
  <Application>Microsoft Office PowerPoint</Application>
  <PresentationFormat>On-screen Show (4:3)</PresentationFormat>
  <Paragraphs>385</Paragraphs>
  <Slides>36</Slides>
  <Notes>35</Notes>
  <HiddenSlides>0</HiddenSlides>
  <MMClips>0</MMClips>
  <ScaleCrop>false</ScaleCrop>
  <HeadingPairs>
    <vt:vector size="4" baseType="variant">
      <vt:variant>
        <vt:lpstr>Theme</vt:lpstr>
      </vt:variant>
      <vt:variant>
        <vt:i4>2</vt:i4>
      </vt:variant>
      <vt:variant>
        <vt:lpstr>Slide Titles</vt:lpstr>
      </vt:variant>
      <vt:variant>
        <vt:i4>36</vt:i4>
      </vt:variant>
    </vt:vector>
  </HeadingPairs>
  <TitlesOfParts>
    <vt:vector size="38" baseType="lpstr">
      <vt:lpstr>TechEd09_Europe</vt:lpstr>
      <vt:lpstr>TechEd09_Europe template</vt:lpstr>
      <vt:lpstr>Slide 1</vt:lpstr>
      <vt:lpstr>Building Powerful Business Intelligence Solutions on the SharePoint 2010 Platform</vt:lpstr>
      <vt:lpstr>Agenda SharePoint 2010 Business Intelligence</vt:lpstr>
      <vt:lpstr>Microsoft BI Solution Focus</vt:lpstr>
      <vt:lpstr>Performance Management and BI according to Gartner</vt:lpstr>
      <vt:lpstr>Better Execute on Strategy</vt:lpstr>
      <vt:lpstr>Slide 7</vt:lpstr>
      <vt:lpstr>Slide 8</vt:lpstr>
      <vt:lpstr>Slide 9</vt:lpstr>
      <vt:lpstr>Excel 2010 Vision</vt:lpstr>
      <vt:lpstr>Top 10 Features …</vt:lpstr>
      <vt:lpstr>Excel Services ‘14’</vt:lpstr>
      <vt:lpstr>Excel Services</vt:lpstr>
      <vt:lpstr>PowerPivot and Excel Services</vt:lpstr>
      <vt:lpstr>Excel and PowerPivot Add-in</vt:lpstr>
      <vt:lpstr>Excel Services and PowerPivot</vt:lpstr>
      <vt:lpstr>What is PerformancePoint Services for SharePoint 2010?</vt:lpstr>
      <vt:lpstr>What are BI dashboards?</vt:lpstr>
      <vt:lpstr>Aggregate what?</vt:lpstr>
      <vt:lpstr>PerformancePoint Services</vt:lpstr>
      <vt:lpstr>Slide 21</vt:lpstr>
      <vt:lpstr>Slide 22</vt:lpstr>
      <vt:lpstr>The Reporting Life Cycle Delivering Reports</vt:lpstr>
      <vt:lpstr>Architecture</vt:lpstr>
      <vt:lpstr>Reporting Services and Report Builder</vt:lpstr>
      <vt:lpstr>Request #1 “I want to share/view diagrams in SharePoint”</vt:lpstr>
      <vt:lpstr>Request #2 ”I want diagrams that are always up to date”</vt:lpstr>
      <vt:lpstr>Request #3 ”I want diagrams on my SharePoint pages!”</vt:lpstr>
      <vt:lpstr>Visio Services Features In detail…</vt:lpstr>
      <vt:lpstr>Visio Services Features In detail…</vt:lpstr>
      <vt:lpstr>Visio Services Visio Services in the technology stack</vt:lpstr>
      <vt:lpstr>Visio Services</vt:lpstr>
      <vt:lpstr>Slide 33</vt:lpstr>
      <vt:lpstr>Resources</vt:lpstr>
      <vt:lpstr>Slide 35</vt:lpstr>
      <vt:lpstr>Slide 36</vt:lpstr>
    </vt:vector>
  </TitlesOfParts>
  <Manager>&lt;Content Manager Name Here&gt;</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tech·ed Europe 2009</dc:subject>
  <dc:creator>Mizchief</dc:creator>
  <dc:description>tech·ed Europe 2009</dc:description>
  <cp:lastModifiedBy>cn_user</cp:lastModifiedBy>
  <cp:revision>41</cp:revision>
  <dcterms:created xsi:type="dcterms:W3CDTF">2009-10-23T05:30:04Z</dcterms:created>
  <dcterms:modified xsi:type="dcterms:W3CDTF">2009-11-12T11:10:48Z</dcterms:modified>
</cp:coreProperties>
</file>