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9" r:id="rId2"/>
    <p:sldMasterId id="2147483742" r:id="rId3"/>
  </p:sldMasterIdLst>
  <p:notesMasterIdLst>
    <p:notesMasterId r:id="rId47"/>
  </p:notesMasterIdLst>
  <p:handoutMasterIdLst>
    <p:handoutMasterId r:id="rId48"/>
  </p:handoutMasterIdLst>
  <p:sldIdLst>
    <p:sldId id="256" r:id="rId4"/>
    <p:sldId id="257" r:id="rId5"/>
    <p:sldId id="285" r:id="rId6"/>
    <p:sldId id="286" r:id="rId7"/>
    <p:sldId id="287" r:id="rId8"/>
    <p:sldId id="327"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 id="310" r:id="rId31"/>
    <p:sldId id="311" r:id="rId32"/>
    <p:sldId id="312" r:id="rId33"/>
    <p:sldId id="313" r:id="rId34"/>
    <p:sldId id="314" r:id="rId35"/>
    <p:sldId id="315" r:id="rId36"/>
    <p:sldId id="316" r:id="rId37"/>
    <p:sldId id="317" r:id="rId38"/>
    <p:sldId id="318" r:id="rId39"/>
    <p:sldId id="319" r:id="rId40"/>
    <p:sldId id="320" r:id="rId41"/>
    <p:sldId id="321" r:id="rId42"/>
    <p:sldId id="324" r:id="rId43"/>
    <p:sldId id="325" r:id="rId44"/>
    <p:sldId id="328" r:id="rId45"/>
    <p:sldId id="280" r:id="rId4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CC00"/>
    <a:srgbClr val="CCFFCC"/>
    <a:srgbClr val="CCCCCC"/>
    <a:srgbClr val="99CC99"/>
    <a:srgbClr val="F6AE1E"/>
    <a:srgbClr val="FFFFFF"/>
    <a:srgbClr val="FF0066"/>
    <a:srgbClr val="000000"/>
    <a:srgbClr val="F3AF35"/>
    <a:srgbClr val="9C42E6"/>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100" d="100"/>
          <a:sy n="100" d="100"/>
        </p:scale>
        <p:origin x="-312" y="-10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9" d="100"/>
          <a:sy n="79" d="100"/>
        </p:scale>
        <p:origin x="-204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ofs215_andrew.pptx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endParaRPr lang="en-US" dirty="0"/>
          </a:p>
        </p:txBody>
      </p:sp>
      <p:sp>
        <p:nvSpPr>
          <p:cNvPr id="8" name="Slide Image Placeholder 7"/>
          <p:cNvSpPr>
            <a:spLocks noGrp="1" noRot="1" noChangeAspect="1"/>
          </p:cNvSpPr>
          <p:nvPr>
            <p:ph type="sldImg"/>
          </p:nvPr>
        </p:nvSpPr>
        <p:spPr/>
      </p:sp>
      <p:sp>
        <p:nvSpPr>
          <p:cNvPr id="9" name="Notes Placeholder 8"/>
          <p:cNvSpPr>
            <a:spLocks noGrp="1"/>
          </p:cNvSpPr>
          <p:nvPr>
            <p:ph type="body" idx="1"/>
          </p:nvPr>
        </p:nvSpPr>
        <p:spPr/>
        <p:txBody>
          <a:bodyPr>
            <a:normAutofit/>
          </a:bodyPr>
          <a:lstStyle/>
          <a:p>
            <a:pPr marL="0" lvl="1" indent="0" defTabSz="914350">
              <a:lnSpc>
                <a:spcPct val="100000"/>
              </a:lnSpc>
              <a:spcAft>
                <a:spcPts val="0"/>
              </a:spcAft>
              <a:buNone/>
              <a:defRPr/>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5424" y="685488"/>
            <a:ext cx="4547152"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5424" y="685488"/>
            <a:ext cx="4548706"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8119051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latin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5" name="Date Placeholder 4"/>
          <p:cNvSpPr>
            <a:spLocks noGrp="1"/>
          </p:cNvSpPr>
          <p:nvPr>
            <p:ph type="dt" idx="10"/>
          </p:nvPr>
        </p:nvSpPr>
        <p:spPr/>
        <p:txBody>
          <a:bodyPr/>
          <a:lstStyle/>
          <a:p>
            <a:endParaRPr lang="en-US" dirty="0">
              <a:solidFill>
                <a:prstClr val="black"/>
              </a:solidFill>
              <a:latin typeface="Calibri"/>
            </a:endParaRPr>
          </a:p>
        </p:txBody>
      </p:sp>
      <p:sp>
        <p:nvSpPr>
          <p:cNvPr id="6" name="Slide Number Placeholder 5"/>
          <p:cNvSpPr>
            <a:spLocks noGrp="1"/>
          </p:cNvSpPr>
          <p:nvPr>
            <p:ph type="sldNum" sz="quarter" idx="11"/>
          </p:nvPr>
        </p:nvSpPr>
        <p:spPr/>
        <p:txBody>
          <a:bodyPr/>
          <a:lstStyle/>
          <a:p>
            <a:endParaRPr lang="en-US" dirty="0">
              <a:solidFill>
                <a:prstClr val="black"/>
              </a:solidFill>
              <a:latin typeface="Calibri"/>
            </a:endParaRPr>
          </a:p>
        </p:txBody>
      </p:sp>
      <p:sp>
        <p:nvSpPr>
          <p:cNvPr id="7" name="Footer Placeholder 6"/>
          <p:cNvSpPr>
            <a:spLocks noGrp="1"/>
          </p:cNvSpPr>
          <p:nvPr>
            <p:ph type="ftr" sz="quarter" idx="12"/>
          </p:nvPr>
        </p:nvSpPr>
        <p:spPr/>
        <p:txBody>
          <a:bodyPr/>
          <a:lstStyle/>
          <a:p>
            <a:endParaRPr lang="en-US" dirty="0" smtClean="0">
              <a:solidFill>
                <a:srgbClr val="000000"/>
              </a:solidFill>
              <a:latin typeface="Calibri"/>
            </a:endParaRPr>
          </a:p>
        </p:txBody>
      </p:sp>
      <p:sp>
        <p:nvSpPr>
          <p:cNvPr id="8" name="Header Placeholder 7"/>
          <p:cNvSpPr>
            <a:spLocks noGrp="1"/>
          </p:cNvSpPr>
          <p:nvPr>
            <p:ph type="hdr" sz="quarter" idx="13"/>
          </p:nvPr>
        </p:nvSpPr>
        <p:spPr/>
        <p:txBody>
          <a:bodyPr/>
          <a:lstStyle/>
          <a:p>
            <a:endParaRPr lang="en-US" dirty="0">
              <a:solidFill>
                <a:prstClr val="black"/>
              </a:solidFill>
              <a:latin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solidFill>
                <a:prstClr val="black"/>
              </a:solidFill>
              <a:latin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5424" y="685488"/>
            <a:ext cx="4548706"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5424" y="685488"/>
            <a:ext cx="4547152"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5424" y="685488"/>
            <a:ext cx="4548706"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5424" y="685488"/>
            <a:ext cx="4548706"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5424" y="685488"/>
            <a:ext cx="4548706"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jpe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cked_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366713" y="4191000"/>
            <a:ext cx="8410575" cy="2301238"/>
          </a:xfrm>
        </p:spPr>
        <p:txBody>
          <a:bodyPr rtlCol="0"/>
          <a:lstStyle>
            <a:lvl1pPr>
              <a:defRPr sz="2000"/>
            </a:lvl1pPr>
            <a:lvl2pPr>
              <a:defRPr sz="18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0"/>
          </p:nvPr>
        </p:nvSpPr>
        <p:spPr>
          <a:xfrm>
            <a:off x="366713" y="1463038"/>
            <a:ext cx="8410575" cy="2286000"/>
          </a:xfrm>
        </p:spPr>
        <p:txBody>
          <a:bodyPr rtlCol="0"/>
          <a:lstStyle>
            <a:lvl1pPr>
              <a:defRPr sz="2000"/>
            </a:lvl1pPr>
            <a:lvl2pPr>
              <a:defRPr sz="18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07/7/12/main" xmlns="" val="3041295705"/>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2" descr="\\server3\restrict\ftp_root\Clients\White_Whale\5-10136_SharePoint_Conference_10-19\SFP_Art\Elements\4x3_Corner_Logo.png"/>
          <p:cNvPicPr>
            <a:picLocks noChangeAspect="1" noChangeArrowheads="1"/>
          </p:cNvPicPr>
          <p:nvPr userDrawn="1"/>
        </p:nvPicPr>
        <p:blipFill>
          <a:blip r:embed="rId3"/>
          <a:srcRect/>
          <a:stretch>
            <a:fillRect/>
          </a:stretch>
        </p:blipFill>
        <p:spPr bwMode="auto">
          <a:xfrm>
            <a:off x="0" y="0"/>
            <a:ext cx="3324225" cy="2276476"/>
          </a:xfrm>
          <a:prstGeom prst="rect">
            <a:avLst/>
          </a:prstGeom>
          <a:noFill/>
        </p:spPr>
      </p:pic>
      <p:pic>
        <p:nvPicPr>
          <p:cNvPr id="5" name="Picture 2" descr="\\SERVER3\Restrict\FTP_Root\Clients\White_Whale\5-10136_SharePoint_Conference_10-19\SFP_Art\Elements\4x3_Footerbar.png"/>
          <p:cNvPicPr>
            <a:picLocks noChangeAspect="1" noChangeArrowheads="1"/>
          </p:cNvPicPr>
          <p:nvPr userDrawn="1"/>
        </p:nvPicPr>
        <p:blipFill>
          <a:blip r:embed="rId4"/>
          <a:srcRect/>
          <a:stretch>
            <a:fillRect/>
          </a:stretch>
        </p:blipFill>
        <p:spPr bwMode="auto">
          <a:xfrm>
            <a:off x="0" y="6038850"/>
            <a:ext cx="9142413" cy="819150"/>
          </a:xfrm>
          <a:prstGeom prst="rect">
            <a:avLst/>
          </a:prstGeom>
          <a:noFill/>
        </p:spPr>
      </p:pic>
      <p:pic>
        <p:nvPicPr>
          <p:cNvPr id="6" name="Picture 2" descr="\\SERVER3\Restrict\FTP_Root\Clients\White_Whale\5-10136_SharePoint_Conference_10-19\SFP_Art\Elements\SharePoint_Logo_small.png"/>
          <p:cNvPicPr>
            <a:picLocks noChangeAspect="1" noChangeArrowheads="1"/>
          </p:cNvPicPr>
          <p:nvPr userDrawn="1"/>
        </p:nvPicPr>
        <p:blipFill>
          <a:blip r:embed="rId5"/>
          <a:srcRect/>
          <a:stretch>
            <a:fillRect/>
          </a:stretch>
        </p:blipFill>
        <p:spPr bwMode="auto">
          <a:xfrm>
            <a:off x="439094" y="6158342"/>
            <a:ext cx="2609850" cy="523875"/>
          </a:xfrm>
          <a:prstGeom prst="rect">
            <a:avLst/>
          </a:prstGeom>
          <a:noFill/>
        </p:spPr>
      </p:pic>
      <p:pic>
        <p:nvPicPr>
          <p:cNvPr id="7" name="Picture 3" descr="\\SERVER3\Restrict\FTP_Root\Clients\White_Whale\5-10136_SharePoint_Conference_10-19\SFP_Art\Elements\quest-logo-small.png"/>
          <p:cNvPicPr>
            <a:picLocks noChangeAspect="1" noChangeArrowheads="1"/>
          </p:cNvPicPr>
          <p:nvPr userDrawn="1"/>
        </p:nvPicPr>
        <p:blipFill>
          <a:blip r:embed="rId6"/>
          <a:srcRect/>
          <a:stretch>
            <a:fillRect/>
          </a:stretch>
        </p:blipFill>
        <p:spPr bwMode="auto">
          <a:xfrm>
            <a:off x="3542296" y="6231255"/>
            <a:ext cx="2057400" cy="390525"/>
          </a:xfrm>
          <a:prstGeom prst="rect">
            <a:avLst/>
          </a:prstGeom>
          <a:noFill/>
        </p:spPr>
      </p:pic>
      <p:pic>
        <p:nvPicPr>
          <p:cNvPr id="8" name="Picture 4" descr="\\SERVER3\Restrict\FTP_Root\Clients\White_Whale\5-10136_SharePoint_Conference_10-19\SFP_Art\Elements\Event_date-small.png"/>
          <p:cNvPicPr>
            <a:picLocks noChangeAspect="1" noChangeArrowheads="1"/>
          </p:cNvPicPr>
          <p:nvPr userDrawn="1"/>
        </p:nvPicPr>
        <p:blipFill>
          <a:blip r:embed="rId7"/>
          <a:srcRect/>
          <a:stretch>
            <a:fillRect/>
          </a:stretch>
        </p:blipFill>
        <p:spPr bwMode="auto">
          <a:xfrm>
            <a:off x="5970498" y="6243357"/>
            <a:ext cx="2743200" cy="409575"/>
          </a:xfrm>
          <a:prstGeom prst="rect">
            <a:avLst/>
          </a:prstGeom>
          <a:noFill/>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4"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descr="\\server3\restrict\ftp_root\Clients\White_Whale\5-10136_SharePoint_Conference_10-19\SFP_Art\Elements\4x3_Corner_Logo.png"/>
          <p:cNvPicPr>
            <a:picLocks noChangeAspect="1" noChangeArrowheads="1"/>
          </p:cNvPicPr>
          <p:nvPr userDrawn="1"/>
        </p:nvPicPr>
        <p:blipFill>
          <a:blip r:embed="rId3"/>
          <a:srcRect/>
          <a:stretch>
            <a:fillRect/>
          </a:stretch>
        </p:blipFill>
        <p:spPr bwMode="auto">
          <a:xfrm>
            <a:off x="0" y="0"/>
            <a:ext cx="3324225" cy="2276476"/>
          </a:xfrm>
          <a:prstGeom prst="rect">
            <a:avLst/>
          </a:prstGeom>
          <a:noFill/>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accent1"/>
                    </a:gs>
                    <a:gs pos="100000">
                      <a:schemeClr val="bg1"/>
                    </a:gs>
                  </a:gsLst>
                  <a:lin ang="5400000" scaled="0"/>
                </a:gradFill>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tacked_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366713" y="4191000"/>
            <a:ext cx="8410575" cy="2301238"/>
          </a:xfrm>
        </p:spPr>
        <p:txBody>
          <a:bodyPr rtlCol="0"/>
          <a:lstStyle>
            <a:lvl1pPr>
              <a:defRPr sz="2000"/>
            </a:lvl1pPr>
            <a:lvl2pPr>
              <a:defRPr sz="18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0"/>
          </p:nvPr>
        </p:nvSpPr>
        <p:spPr>
          <a:xfrm>
            <a:off x="366713" y="1463038"/>
            <a:ext cx="8410575" cy="2286000"/>
          </a:xfrm>
        </p:spPr>
        <p:txBody>
          <a:bodyPr rtlCol="0"/>
          <a:lstStyle>
            <a:lvl1pPr>
              <a:defRPr sz="2000"/>
            </a:lvl1pPr>
            <a:lvl2pPr>
              <a:defRPr sz="18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07/7/12/main" xmlns="" val="304129570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9.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8.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7.jpeg"/></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26.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7" r:id="rId12"/>
    <p:sldLayoutId id="2147483728"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16"/>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16"/>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3"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23.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image" Target="../media/image48.jpeg"/><Relationship Id="rId4" Type="http://schemas.openxmlformats.org/officeDocument/2006/relationships/image" Target="../media/image47.jpeg"/></Relationships>
</file>

<file path=ppt/slides/_rels/slide41.xml.rels><?xml version="1.0" encoding="UTF-8" standalone="yes"?>
<Relationships xmlns="http://schemas.openxmlformats.org/package/2006/relationships"><Relationship Id="rId3" Type="http://schemas.openxmlformats.org/officeDocument/2006/relationships/hyperlink" Target="http://blogs.msdn.com/pandrew" TargetMode="External"/><Relationship Id="rId2" Type="http://schemas.openxmlformats.org/officeDocument/2006/relationships/notesSlide" Target="../notesSlides/notesSlide41.xml"/><Relationship Id="rId1" Type="http://schemas.openxmlformats.org/officeDocument/2006/relationships/slideLayout" Target="../slideLayouts/slideLayout4.xml"/><Relationship Id="rId5" Type="http://schemas.openxmlformats.org/officeDocument/2006/relationships/image" Target="../media/image49.png"/><Relationship Id="rId4" Type="http://schemas.openxmlformats.org/officeDocument/2006/relationships/hyperlink" Target="http://mssharepointforums.com/" TargetMode="External"/></Relationships>
</file>

<file path=ppt/slides/_rels/slide4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6.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358955" y="1704615"/>
            <a:ext cx="8632645" cy="5420085"/>
          </a:xfrm>
        </p:spPr>
        <p:txBody>
          <a:bodyPr>
            <a:normAutofit/>
          </a:bodyPr>
          <a:lstStyle/>
          <a:p>
            <a:pPr>
              <a:spcBef>
                <a:spcPts val="0"/>
              </a:spcBef>
            </a:pPr>
            <a:r>
              <a:rPr lang="en-US" sz="2800" dirty="0" smtClean="0"/>
              <a:t>Free for creating and editing SharePoint artifacts</a:t>
            </a:r>
          </a:p>
          <a:p>
            <a:pPr lvl="0">
              <a:spcBef>
                <a:spcPts val="0"/>
              </a:spcBef>
            </a:pPr>
            <a:r>
              <a:rPr lang="en-US" sz="2800" dirty="0" smtClean="0"/>
              <a:t>New Tools </a:t>
            </a:r>
          </a:p>
          <a:p>
            <a:pPr lvl="1">
              <a:spcBef>
                <a:spcPts val="0"/>
              </a:spcBef>
            </a:pPr>
            <a:r>
              <a:rPr lang="en-US" sz="2000" dirty="0" smtClean="0"/>
              <a:t>BDC Entities</a:t>
            </a:r>
          </a:p>
          <a:p>
            <a:pPr lvl="1">
              <a:spcBef>
                <a:spcPts val="0"/>
              </a:spcBef>
            </a:pPr>
            <a:r>
              <a:rPr lang="en-US" sz="2000" dirty="0" smtClean="0"/>
              <a:t>List Schema</a:t>
            </a:r>
          </a:p>
          <a:p>
            <a:pPr lvl="1">
              <a:spcBef>
                <a:spcPts val="0"/>
              </a:spcBef>
            </a:pPr>
            <a:r>
              <a:rPr lang="en-US" sz="2000" dirty="0" smtClean="0"/>
              <a:t>Custom Actions</a:t>
            </a:r>
          </a:p>
          <a:p>
            <a:pPr lvl="1">
              <a:spcBef>
                <a:spcPts val="0"/>
              </a:spcBef>
            </a:pPr>
            <a:r>
              <a:rPr lang="en-US" sz="2000" dirty="0" smtClean="0"/>
              <a:t>Task / Approval Designer</a:t>
            </a:r>
          </a:p>
          <a:p>
            <a:pPr lvl="0">
              <a:spcBef>
                <a:spcPts val="0"/>
              </a:spcBef>
            </a:pPr>
            <a:r>
              <a:rPr lang="en-US" sz="2800" dirty="0" smtClean="0"/>
              <a:t>Improved Tools </a:t>
            </a:r>
          </a:p>
          <a:p>
            <a:pPr lvl="1">
              <a:spcBef>
                <a:spcPts val="0"/>
              </a:spcBef>
            </a:pPr>
            <a:r>
              <a:rPr lang="en-US" sz="2000" dirty="0" smtClean="0"/>
              <a:t>Workflow Designer</a:t>
            </a:r>
          </a:p>
          <a:p>
            <a:pPr lvl="1">
              <a:spcBef>
                <a:spcPts val="0"/>
              </a:spcBef>
            </a:pPr>
            <a:r>
              <a:rPr lang="en-US" sz="2000" dirty="0" smtClean="0"/>
              <a:t>Page Editor</a:t>
            </a:r>
          </a:p>
          <a:p>
            <a:pPr fontAlgn="base">
              <a:spcBef>
                <a:spcPts val="0"/>
              </a:spcBef>
              <a:buClr>
                <a:schemeClr val="tx2"/>
              </a:buClr>
            </a:pPr>
            <a:r>
              <a:rPr lang="en-US" sz="2800" dirty="0" smtClean="0"/>
              <a:t>SharePoint Designer work can be upgraded to Visual Studio 2010</a:t>
            </a:r>
          </a:p>
          <a:p>
            <a:pPr marL="800100" lvl="1" indent="-342900" fontAlgn="base">
              <a:lnSpc>
                <a:spcPct val="80000"/>
              </a:lnSpc>
              <a:spcBef>
                <a:spcPts val="0"/>
              </a:spcBef>
              <a:buClr>
                <a:schemeClr val="tx2"/>
              </a:buClr>
            </a:pPr>
            <a:r>
              <a:rPr lang="en-US" sz="2000" dirty="0" smtClean="0"/>
              <a:t>“Save site as template” in SharePoint Site Settings creates WSP</a:t>
            </a:r>
          </a:p>
          <a:p>
            <a:pPr marL="800100" lvl="1" indent="-342900" fontAlgn="base">
              <a:lnSpc>
                <a:spcPct val="80000"/>
              </a:lnSpc>
              <a:spcBef>
                <a:spcPts val="0"/>
              </a:spcBef>
              <a:buClr>
                <a:schemeClr val="tx2"/>
              </a:buClr>
            </a:pPr>
            <a:r>
              <a:rPr lang="en-US" sz="2000" dirty="0" smtClean="0"/>
              <a:t>WSP imports into Visual Studio 2010 as new project</a:t>
            </a:r>
          </a:p>
          <a:p>
            <a:pPr lvl="1">
              <a:spcBef>
                <a:spcPts val="0"/>
              </a:spcBef>
            </a:pPr>
            <a:endParaRPr lang="en-US" sz="2000" dirty="0" smtClean="0"/>
          </a:p>
        </p:txBody>
      </p:sp>
      <p:pic>
        <p:nvPicPr>
          <p:cNvPr id="13" name="Picture 4" descr="http://sharepointblackops.com/sites/Metro/DecemberScreenshots/SPD_Objects.jpg"/>
          <p:cNvPicPr>
            <a:picLocks noGrp="1" noChangeAspect="1" noChangeArrowheads="1"/>
          </p:cNvPicPr>
          <p:nvPr>
            <p:ph idx="10"/>
          </p:nvPr>
        </p:nvPicPr>
        <p:blipFill>
          <a:blip r:embed="rId3" cstate="print"/>
          <a:srcRect/>
          <a:stretch>
            <a:fillRect/>
          </a:stretch>
        </p:blipFill>
        <p:spPr>
          <a:xfrm>
            <a:off x="4956444" y="2264739"/>
            <a:ext cx="3882756" cy="2002461"/>
          </a:xfrm>
          <a:prstGeom prst="round2DiagRect">
            <a:avLst>
              <a:gd name="adj1" fmla="val 16667"/>
              <a:gd name="adj2" fmla="val 0"/>
            </a:avLst>
          </a:prstGeom>
          <a:ln w="88900" cap="sq">
            <a:solidFill>
              <a:schemeClr val="accent1"/>
            </a:solidFill>
            <a:miter lim="800000"/>
          </a:ln>
          <a:effectLst>
            <a:outerShdw blurRad="254000" algn="tl" rotWithShape="0">
              <a:srgbClr val="000000">
                <a:alpha val="43000"/>
              </a:srgbClr>
            </a:outerShdw>
          </a:effectLst>
        </p:spPr>
      </p:pic>
      <p:sp>
        <p:nvSpPr>
          <p:cNvPr id="14" name="TextBox 13"/>
          <p:cNvSpPr txBox="1"/>
          <p:nvPr/>
        </p:nvSpPr>
        <p:spPr>
          <a:xfrm>
            <a:off x="-138545" y="4590473"/>
            <a:ext cx="65" cy="221599"/>
          </a:xfrm>
          <a:prstGeom prst="rect">
            <a:avLst/>
          </a:prstGeom>
          <a:noFill/>
        </p:spPr>
        <p:txBody>
          <a:bodyPr wrap="none" lIns="0" tIns="0" rIns="0" bIns="0" rtlCol="0">
            <a:spAutoFit/>
          </a:bodyPr>
          <a:lstStyle/>
          <a:p>
            <a:pPr defTabSz="-13873163" eaLnBrk="0" fontAlgn="base" hangingPunct="0">
              <a:lnSpc>
                <a:spcPct val="90000"/>
              </a:lnSpc>
              <a:spcBef>
                <a:spcPct val="30000"/>
              </a:spcBef>
              <a:spcAft>
                <a:spcPct val="0"/>
              </a:spcAft>
              <a:buClr>
                <a:schemeClr val="tx2"/>
              </a:buClr>
              <a:buSzPct val="85000"/>
            </a:pPr>
            <a:endParaRPr lang="en-US" sz="1600" kern="0" dirty="0" smtClean="0">
              <a:effectLst>
                <a:outerShdw blurRad="38100" dist="38100" dir="2700000" algn="tl">
                  <a:srgbClr val="000000">
                    <a:alpha val="43137"/>
                  </a:srgbClr>
                </a:outerShdw>
              </a:effectLst>
              <a:sym typeface="Wingdings" pitchFamily="2" charset="2"/>
            </a:endParaRPr>
          </a:p>
        </p:txBody>
      </p:sp>
      <p:sp>
        <p:nvSpPr>
          <p:cNvPr id="7" name="Title 1"/>
          <p:cNvSpPr>
            <a:spLocks noGrp="1"/>
          </p:cNvSpPr>
          <p:nvPr>
            <p:ph type="title"/>
          </p:nvPr>
        </p:nvSpPr>
        <p:spPr>
          <a:xfrm>
            <a:off x="381000" y="228600"/>
            <a:ext cx="8382000" cy="1163395"/>
          </a:xfrm>
        </p:spPr>
        <p:txBody>
          <a:bodyPr/>
          <a:lstStyle/>
          <a:p>
            <a:r>
              <a:rPr lang="en-NZ" dirty="0"/>
              <a:t>SharePoint Designer 2010</a:t>
            </a:r>
            <a:br>
              <a:rPr lang="en-NZ" dirty="0"/>
            </a:br>
            <a:r>
              <a:rPr lang="en-US" sz="3600" dirty="0">
                <a:gradFill>
                  <a:gsLst>
                    <a:gs pos="50000">
                      <a:srgbClr val="F7BC24"/>
                    </a:gs>
                    <a:gs pos="100000">
                      <a:srgbClr val="F7BC24"/>
                    </a:gs>
                  </a:gsLst>
                  <a:lin ang="5400000" scaled="0"/>
                </a:gradFill>
              </a:rPr>
              <a:t>No code tool for SharePoint</a:t>
            </a:r>
            <a:endParaRPr lang="en-NZ" sz="3600" dirty="0"/>
          </a:p>
        </p:txBody>
      </p:sp>
    </p:spTree>
    <p:extLst>
      <p:ext uri="{BB962C8B-B14F-4D97-AF65-F5344CB8AC3E}">
        <p14:creationId xmlns:p14="http://schemas.microsoft.com/office/powerpoint/2007/7/12/main" xmlns="" val="57501191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Developer Dashboard</a:t>
            </a:r>
            <a:endParaRPr lang="en-US" dirty="0">
              <a:solidFill>
                <a:srgbClr val="FFC000"/>
              </a:solidFill>
            </a:endParaRPr>
          </a:p>
        </p:txBody>
      </p:sp>
      <p:pic>
        <p:nvPicPr>
          <p:cNvPr id="6" name="Content Placeholder 5" descr="DeveloperDashboard1.png"/>
          <p:cNvPicPr>
            <a:picLocks noGrp="1" noChangeAspect="1"/>
          </p:cNvPicPr>
          <p:nvPr>
            <p:ph idx="1"/>
          </p:nvPr>
        </p:nvPicPr>
        <p:blipFill>
          <a:blip r:embed="rId3"/>
          <a:stretch>
            <a:fillRect/>
          </a:stretch>
        </p:blipFill>
        <p:spPr>
          <a:xfrm>
            <a:off x="762000" y="990600"/>
            <a:ext cx="7518405" cy="5638801"/>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p:spPr>
      </p:pic>
      <p:sp>
        <p:nvSpPr>
          <p:cNvPr id="8" name="Rounded Rectangular Callout 7"/>
          <p:cNvSpPr/>
          <p:nvPr/>
        </p:nvSpPr>
        <p:spPr bwMode="auto">
          <a:xfrm>
            <a:off x="5638800" y="5029200"/>
            <a:ext cx="3429000" cy="1371600"/>
          </a:xfrm>
          <a:prstGeom prst="wedgeRoundRectCallout">
            <a:avLst>
              <a:gd name="adj1" fmla="val -38815"/>
              <a:gd name="adj2" fmla="val -88155"/>
              <a:gd name="adj3" fmla="val 16667"/>
            </a:avLst>
          </a:prstGeom>
          <a:solidFill>
            <a:schemeClr val="accent3"/>
          </a:solidFill>
          <a:ln>
            <a:headEnd type="none" w="med" len="med"/>
            <a:tailEnd type="none" w="med" len="med"/>
          </a:ln>
          <a:effectLst>
            <a:outerShdw blurRad="50800" dist="38100" dir="2700000" algn="tl"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scene3d>
              <a:camera prst="orthographicFront">
                <a:rot lat="600000" lon="0" rev="0"/>
              </a:camera>
              <a:lightRig rig="threePt" dir="t"/>
            </a:scene3d>
          </a:bodyPr>
          <a:lstStyle/>
          <a:p>
            <a:pPr algn="ctr" defTabSz="914099"/>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Quick Debug or Monitor Page Performance</a:t>
            </a:r>
          </a:p>
        </p:txBody>
      </p:sp>
      <p:sp>
        <p:nvSpPr>
          <p:cNvPr id="5" name="&quot;GLASS&quot;; Transparent White Radial; Reflection"/>
          <p:cNvSpPr/>
          <p:nvPr/>
        </p:nvSpPr>
        <p:spPr bwMode="auto">
          <a:xfrm>
            <a:off x="762000" y="2438400"/>
            <a:ext cx="7543800" cy="685800"/>
          </a:xfrm>
          <a:prstGeom prst="roundRect">
            <a:avLst>
              <a:gd name="adj" fmla="val 7075"/>
            </a:avLst>
          </a:prstGeom>
          <a:gradFill>
            <a:gsLst>
              <a:gs pos="0">
                <a:srgbClr val="FFFFFF"/>
              </a:gs>
              <a:gs pos="76000">
                <a:srgbClr val="FFFFFF">
                  <a:alpha val="65000"/>
                </a:srgbClr>
              </a:gs>
            </a:gsLst>
            <a:path path="circle">
              <a:fillToRect r="100000" b="100000"/>
            </a:path>
          </a:gradFill>
          <a:ln w="63500">
            <a:solidFill>
              <a:schemeClr val="tx1">
                <a:alpha val="23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6963" fontAlgn="base">
              <a:spcBef>
                <a:spcPct val="0"/>
              </a:spcBef>
              <a:spcAft>
                <a:spcPct val="0"/>
              </a:spcAft>
              <a:defRPr/>
            </a:pPr>
            <a:r>
              <a:rPr lang="en-US" dirty="0" err="1" smtClean="0">
                <a:solidFill>
                  <a:schemeClr val="bg1"/>
                </a:solidFill>
                <a:latin typeface="Consolas" pitchFamily="49" charset="0"/>
                <a:cs typeface="Consolas" pitchFamily="49" charset="0"/>
              </a:rPr>
              <a:t>stsadm</a:t>
            </a:r>
            <a:r>
              <a:rPr lang="en-US" dirty="0" smtClean="0">
                <a:solidFill>
                  <a:schemeClr val="bg1"/>
                </a:solidFill>
                <a:latin typeface="Consolas" pitchFamily="49" charset="0"/>
                <a:cs typeface="Consolas" pitchFamily="49" charset="0"/>
              </a:rPr>
              <a:t> -o </a:t>
            </a:r>
            <a:r>
              <a:rPr lang="en-US" dirty="0" err="1" smtClean="0">
                <a:solidFill>
                  <a:schemeClr val="bg1"/>
                </a:solidFill>
                <a:latin typeface="Consolas" pitchFamily="49" charset="0"/>
                <a:cs typeface="Consolas" pitchFamily="49" charset="0"/>
              </a:rPr>
              <a:t>setproperty</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pn</a:t>
            </a:r>
            <a:r>
              <a:rPr lang="en-US" dirty="0" smtClean="0">
                <a:solidFill>
                  <a:schemeClr val="bg1"/>
                </a:solidFill>
                <a:latin typeface="Consolas" pitchFamily="49" charset="0"/>
                <a:cs typeface="Consolas" pitchFamily="49" charset="0"/>
              </a:rPr>
              <a:t> developer-dashboard -</a:t>
            </a:r>
            <a:r>
              <a:rPr lang="en-US" dirty="0" err="1" smtClean="0">
                <a:solidFill>
                  <a:schemeClr val="bg1"/>
                </a:solidFill>
                <a:latin typeface="Consolas" pitchFamily="49" charset="0"/>
                <a:cs typeface="Consolas" pitchFamily="49" charset="0"/>
              </a:rPr>
              <a:t>pv</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ondemand</a:t>
            </a:r>
            <a:endParaRPr lang="en-US" dirty="0" smtClean="0">
              <a:solidFill>
                <a:schemeClr val="bg1"/>
              </a:solidFill>
              <a:latin typeface="Consolas" pitchFamily="49" charset="0"/>
              <a:cs typeface="Consolas" pitchFamily="49"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Tools</a:t>
            </a:r>
            <a:endParaRPr lang="en-US" dirty="0"/>
          </a:p>
        </p:txBody>
      </p:sp>
      <p:sp>
        <p:nvSpPr>
          <p:cNvPr id="7" name="Subtitle 6"/>
          <p:cNvSpPr>
            <a:spLocks noGrp="1"/>
          </p:cNvSpPr>
          <p:nvPr>
            <p:ph type="subTitle" idx="1"/>
          </p:nvPr>
        </p:nvSpPr>
        <p:spPr/>
        <p:txBody>
          <a:bodyPr/>
          <a:lstStyle/>
          <a:p>
            <a:r>
              <a:rPr lang="en-NZ" dirty="0" smtClean="0"/>
              <a:t>Windows 7</a:t>
            </a:r>
          </a:p>
          <a:p>
            <a:r>
              <a:rPr lang="en-NZ" dirty="0" smtClean="0"/>
              <a:t>Visual Studio 2010</a:t>
            </a:r>
          </a:p>
          <a:p>
            <a:r>
              <a:rPr lang="en-NZ" dirty="0" smtClean="0"/>
              <a:t>Developer Dashboard</a:t>
            </a:r>
            <a:endParaRPr lang="en-NZ" dirty="0"/>
          </a:p>
        </p:txBody>
      </p:sp>
      <p:sp>
        <p:nvSpPr>
          <p:cNvPr id="6"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07/7/12/main" xmlns="" val="56426633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SharePoint 2010 for Developers</a:t>
            </a:r>
            <a:endParaRPr lang="en-US" dirty="0"/>
          </a:p>
        </p:txBody>
      </p:sp>
      <p:sp>
        <p:nvSpPr>
          <p:cNvPr id="30" name="Rounded Rectangle 29"/>
          <p:cNvSpPr/>
          <p:nvPr/>
        </p:nvSpPr>
        <p:spPr bwMode="auto">
          <a:xfrm>
            <a:off x="290515" y="2940732"/>
            <a:ext cx="870108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Comprehensive Data Access</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Line of Business Integration </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Workflow Advances</a:t>
            </a:r>
          </a:p>
        </p:txBody>
      </p:sp>
      <p:sp>
        <p:nvSpPr>
          <p:cNvPr id="31" name="Rounded Rectangle 30"/>
          <p:cNvSpPr/>
          <p:nvPr/>
        </p:nvSpPr>
        <p:spPr bwMode="auto">
          <a:xfrm>
            <a:off x="369888" y="3006581"/>
            <a:ext cx="2286000" cy="1453896"/>
          </a:xfrm>
          <a:prstGeom prst="roundRect">
            <a:avLst>
              <a:gd name="adj" fmla="val 8473"/>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Rich Platform Services</a:t>
            </a:r>
          </a:p>
        </p:txBody>
      </p:sp>
      <p:sp>
        <p:nvSpPr>
          <p:cNvPr id="32" name="Rounded Rectangle 31"/>
          <p:cNvSpPr/>
          <p:nvPr/>
        </p:nvSpPr>
        <p:spPr bwMode="auto">
          <a:xfrm>
            <a:off x="290515" y="1231721"/>
            <a:ext cx="870108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fontAlgn="base" hangingPunct="0">
              <a:lnSpc>
                <a:spcPct val="90000"/>
              </a:lnSpc>
              <a:spcBef>
                <a:spcPct val="30000"/>
              </a:spcBef>
              <a:spcAft>
                <a:spcPct val="0"/>
              </a:spcAft>
              <a:buClr>
                <a:srgbClr val="EEECE1"/>
              </a:buClr>
              <a:buSzPct val="85000"/>
              <a:buFontTx/>
              <a:buBlip>
                <a:blip r:embed="rId3"/>
              </a:buBlip>
            </a:pPr>
            <a:r>
              <a:rPr lang="en-US" sz="1600" dirty="0" smtClean="0">
                <a:gradFill>
                  <a:gsLst>
                    <a:gs pos="0">
                      <a:prstClr val="white"/>
                    </a:gs>
                    <a:gs pos="100000">
                      <a:prstClr val="white"/>
                    </a:gs>
                  </a:gsLst>
                  <a:lin ang="2700000" scaled="1"/>
                </a:gradFill>
              </a:rPr>
              <a:t>First Class SharePoint Developer Tools</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Faster Solution Debugging &amp; Tuning</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Choice of Development Workstation</a:t>
            </a:r>
          </a:p>
        </p:txBody>
      </p:sp>
      <p:sp>
        <p:nvSpPr>
          <p:cNvPr id="33" name="Rounded Rectangle 32"/>
          <p:cNvSpPr/>
          <p:nvPr/>
        </p:nvSpPr>
        <p:spPr bwMode="auto">
          <a:xfrm>
            <a:off x="369888" y="1309445"/>
            <a:ext cx="2286000" cy="1453896"/>
          </a:xfrm>
          <a:prstGeom prst="roundRect">
            <a:avLst>
              <a:gd name="adj" fmla="val 8473"/>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Developer Productivity</a:t>
            </a:r>
          </a:p>
        </p:txBody>
      </p:sp>
      <p:sp>
        <p:nvSpPr>
          <p:cNvPr id="34" name="Rounded Rectangle 33"/>
          <p:cNvSpPr/>
          <p:nvPr/>
        </p:nvSpPr>
        <p:spPr bwMode="auto">
          <a:xfrm>
            <a:off x="288805" y="4634232"/>
            <a:ext cx="870279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Application Lifecycle Management </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Standardized Solution Packaging</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Deploy with Agility and Stability</a:t>
            </a:r>
          </a:p>
        </p:txBody>
      </p:sp>
      <p:sp>
        <p:nvSpPr>
          <p:cNvPr id="35" name="Rounded Rectangle 34"/>
          <p:cNvSpPr/>
          <p:nvPr/>
        </p:nvSpPr>
        <p:spPr bwMode="auto">
          <a:xfrm>
            <a:off x="368178" y="4700081"/>
            <a:ext cx="2286000" cy="1453896"/>
          </a:xfrm>
          <a:prstGeom prst="roundRect">
            <a:avLst>
              <a:gd name="adj" fmla="val 8473"/>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Flexible Deployment</a:t>
            </a:r>
          </a:p>
        </p:txBody>
      </p:sp>
      <p:sp>
        <p:nvSpPr>
          <p:cNvPr id="9" name="Rectangle 8"/>
          <p:cNvSpPr/>
          <p:nvPr/>
        </p:nvSpPr>
        <p:spPr bwMode="auto">
          <a:xfrm>
            <a:off x="228600" y="1219200"/>
            <a:ext cx="8686800" cy="1600200"/>
          </a:xfrm>
          <a:prstGeom prst="rect">
            <a:avLst/>
          </a:prstGeom>
          <a:solidFill>
            <a:schemeClr val="bg2">
              <a:alpha val="79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0" name="Rectangle 9"/>
          <p:cNvSpPr/>
          <p:nvPr/>
        </p:nvSpPr>
        <p:spPr bwMode="auto">
          <a:xfrm>
            <a:off x="304800" y="4648200"/>
            <a:ext cx="8686800" cy="1600200"/>
          </a:xfrm>
          <a:prstGeom prst="rect">
            <a:avLst/>
          </a:prstGeom>
          <a:solidFill>
            <a:schemeClr val="bg2">
              <a:alpha val="79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1" name="Rectangle 10"/>
          <p:cNvSpPr/>
          <p:nvPr/>
        </p:nvSpPr>
        <p:spPr>
          <a:xfrm>
            <a:off x="228600" y="2895600"/>
            <a:ext cx="8763000" cy="1676400"/>
          </a:xfrm>
          <a:prstGeom prst="rect">
            <a:avLst/>
          </a:prstGeom>
          <a:noFill/>
          <a:ln w="53975">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07/7/12/main" xmlns="" val="39536142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ounded Rectangle 40"/>
          <p:cNvSpPr/>
          <p:nvPr/>
        </p:nvSpPr>
        <p:spPr>
          <a:xfrm>
            <a:off x="1981200" y="2533650"/>
            <a:ext cx="5943600" cy="1743078"/>
          </a:xfrm>
          <a:prstGeom prst="roundRect">
            <a:avLst>
              <a:gd name="adj" fmla="val 6762"/>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bg1"/>
              </a:solidFill>
            </a:endParaRPr>
          </a:p>
        </p:txBody>
      </p:sp>
      <p:sp>
        <p:nvSpPr>
          <p:cNvPr id="40" name="Rounded Rectangle 39"/>
          <p:cNvSpPr/>
          <p:nvPr/>
        </p:nvSpPr>
        <p:spPr>
          <a:xfrm>
            <a:off x="1981200" y="4362450"/>
            <a:ext cx="5943600" cy="1628776"/>
          </a:xfrm>
          <a:prstGeom prst="roundRect">
            <a:avLst>
              <a:gd name="adj" fmla="val 9506"/>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solidFill>
                <a:schemeClr val="bg1"/>
              </a:solidFill>
            </a:endParaRPr>
          </a:p>
        </p:txBody>
      </p:sp>
      <p:sp>
        <p:nvSpPr>
          <p:cNvPr id="7" name="TextBox 6"/>
          <p:cNvSpPr txBox="1"/>
          <p:nvPr/>
        </p:nvSpPr>
        <p:spPr>
          <a:xfrm>
            <a:off x="1981200" y="2638425"/>
            <a:ext cx="5943600" cy="677108"/>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a:r>
              <a:rPr lang="en-US" sz="2000" b="1" dirty="0" smtClean="0">
                <a:effectLst>
                  <a:outerShdw blurRad="50800" dist="38100" dir="2700000" algn="tl" rotWithShape="0">
                    <a:prstClr val="black">
                      <a:alpha val="40000"/>
                    </a:prstClr>
                  </a:outerShdw>
                </a:effectLst>
                <a:latin typeface="Segoe UI" pitchFamily="34" charset="0"/>
              </a:rPr>
              <a:t>Office Apps</a:t>
            </a:r>
          </a:p>
          <a:p>
            <a:pPr algn="ctr" rtl="0"/>
            <a:endParaRPr lang="en-US" b="1" kern="1200" dirty="0">
              <a:solidFill>
                <a:prstClr val="black"/>
              </a:solidFill>
            </a:endParaRPr>
          </a:p>
        </p:txBody>
      </p:sp>
      <p:pic>
        <p:nvPicPr>
          <p:cNvPr id="11" name="Picture 9" descr="R:\MSUS - Microsoft Corporation\MSDOC - Microsoft Documentation\SHPTPPT - SharePoint PPT TechReady 2009\Interactive\MS_outlook_icon.png"/>
          <p:cNvPicPr>
            <a:picLocks noChangeAspect="1" noChangeArrowheads="1"/>
          </p:cNvPicPr>
          <p:nvPr/>
        </p:nvPicPr>
        <p:blipFill>
          <a:blip r:embed="rId3"/>
          <a:srcRect/>
          <a:stretch>
            <a:fillRect/>
          </a:stretch>
        </p:blipFill>
        <p:spPr bwMode="auto">
          <a:xfrm>
            <a:off x="2971800" y="2762250"/>
            <a:ext cx="279872" cy="280371"/>
          </a:xfrm>
          <a:prstGeom prst="rect">
            <a:avLst/>
          </a:prstGeom>
          <a:noFill/>
        </p:spPr>
      </p:pic>
      <p:pic>
        <p:nvPicPr>
          <p:cNvPr id="12" name="Picture 10" descr="R:\MSUS - Microsoft Corporation\MSDOC - Microsoft Documentation\SHPTPPT - SharePoint PPT TechReady 2009\Interactive\MS_word_icon.png"/>
          <p:cNvPicPr>
            <a:picLocks noChangeAspect="1" noChangeArrowheads="1"/>
          </p:cNvPicPr>
          <p:nvPr/>
        </p:nvPicPr>
        <p:blipFill>
          <a:blip r:embed="rId4"/>
          <a:srcRect/>
          <a:stretch>
            <a:fillRect/>
          </a:stretch>
        </p:blipFill>
        <p:spPr bwMode="auto">
          <a:xfrm>
            <a:off x="3613478" y="2769413"/>
            <a:ext cx="272722" cy="273208"/>
          </a:xfrm>
          <a:prstGeom prst="rect">
            <a:avLst/>
          </a:prstGeom>
          <a:noFill/>
        </p:spPr>
      </p:pic>
      <p:pic>
        <p:nvPicPr>
          <p:cNvPr id="13" name="Picture 11" descr="R:\MSUS - Microsoft Corporation\MSDOC - Microsoft Documentation\SHPTPPT - SharePoint PPT TechReady 2009\Interactive\MS_infopath_icon.png"/>
          <p:cNvPicPr>
            <a:picLocks noChangeAspect="1" noChangeArrowheads="1"/>
          </p:cNvPicPr>
          <p:nvPr/>
        </p:nvPicPr>
        <p:blipFill>
          <a:blip r:embed="rId5"/>
          <a:srcRect/>
          <a:stretch>
            <a:fillRect/>
          </a:stretch>
        </p:blipFill>
        <p:spPr bwMode="auto">
          <a:xfrm>
            <a:off x="6096000" y="2762749"/>
            <a:ext cx="279374" cy="279872"/>
          </a:xfrm>
          <a:prstGeom prst="rect">
            <a:avLst/>
          </a:prstGeom>
          <a:noFill/>
        </p:spPr>
      </p:pic>
      <p:pic>
        <p:nvPicPr>
          <p:cNvPr id="14" name="Picture 12" descr="R:\MSUS - Microsoft Corporation\MSDOC - Microsoft Documentation\SHPTPPT - SharePoint PPT TechReady 2009\Interactive\MS_groove_icon.png"/>
          <p:cNvPicPr>
            <a:picLocks noChangeAspect="1" noChangeArrowheads="1"/>
          </p:cNvPicPr>
          <p:nvPr/>
        </p:nvPicPr>
        <p:blipFill>
          <a:blip r:embed="rId6"/>
          <a:srcRect/>
          <a:stretch>
            <a:fillRect/>
          </a:stretch>
        </p:blipFill>
        <p:spPr bwMode="auto">
          <a:xfrm>
            <a:off x="6761748" y="2762749"/>
            <a:ext cx="279374" cy="279872"/>
          </a:xfrm>
          <a:prstGeom prst="rect">
            <a:avLst/>
          </a:prstGeom>
          <a:noFill/>
        </p:spPr>
      </p:pic>
      <p:sp>
        <p:nvSpPr>
          <p:cNvPr id="15" name="Rounded Rectangle 14"/>
          <p:cNvSpPr/>
          <p:nvPr/>
        </p:nvSpPr>
        <p:spPr bwMode="auto">
          <a:xfrm>
            <a:off x="3124200" y="3609976"/>
            <a:ext cx="1069929" cy="51435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Client </a:t>
            </a:r>
            <a:r>
              <a:rPr lang="en-US" sz="1200" b="1"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Runtime</a:t>
            </a:r>
          </a:p>
        </p:txBody>
      </p:sp>
      <p:sp>
        <p:nvSpPr>
          <p:cNvPr id="16" name="Rounded Rectangle 15"/>
          <p:cNvSpPr/>
          <p:nvPr/>
        </p:nvSpPr>
        <p:spPr bwMode="auto">
          <a:xfrm>
            <a:off x="4485375" y="3609976"/>
            <a:ext cx="1058176" cy="51435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Offline Operations</a:t>
            </a:r>
          </a:p>
        </p:txBody>
      </p:sp>
      <p:sp>
        <p:nvSpPr>
          <p:cNvPr id="17" name="Flowchart: Magnetic Disk 16"/>
          <p:cNvSpPr/>
          <p:nvPr/>
        </p:nvSpPr>
        <p:spPr>
          <a:xfrm>
            <a:off x="5943601" y="3638550"/>
            <a:ext cx="818147" cy="485775"/>
          </a:xfrm>
          <a:prstGeom prst="flowChartMagneticDisk">
            <a:avLst/>
          </a:prstGeom>
          <a:ln>
            <a:solidFill>
              <a:srgbClr val="FFFFFF"/>
            </a:solidFill>
          </a:ln>
        </p:spPr>
        <p:style>
          <a:lnRef idx="0">
            <a:schemeClr val="accent1"/>
          </a:lnRef>
          <a:fillRef idx="3">
            <a:schemeClr val="accent1"/>
          </a:fillRef>
          <a:effectRef idx="3">
            <a:schemeClr val="accent1"/>
          </a:effectRef>
          <a:fontRef idx="minor">
            <a:schemeClr val="lt1"/>
          </a:fontRef>
        </p:style>
        <p:txBody>
          <a:bodyPr bIns="182880" rtlCol="0" anchor="ctr">
            <a:noAutofit/>
          </a:bodyPr>
          <a:lstStyle/>
          <a:p>
            <a:pPr algn="ctr" rtl="0">
              <a:defRPr/>
            </a:pPr>
            <a:endParaRPr lang="en-US" sz="1200" b="1" kern="1200" dirty="0">
              <a:solidFill>
                <a:schemeClr val="tx1"/>
              </a:solidFill>
              <a:latin typeface="Calibri" pitchFamily="34" charset="0"/>
              <a:ea typeface="+mn-ea"/>
              <a:cs typeface="+mn-cs"/>
            </a:endParaRPr>
          </a:p>
          <a:p>
            <a:pPr algn="ctr" rtl="0">
              <a:defRPr/>
            </a:pPr>
            <a:endParaRPr lang="en-US" sz="1200" b="1" kern="1200" dirty="0">
              <a:solidFill>
                <a:schemeClr val="tx1"/>
              </a:solidFill>
              <a:latin typeface="Calibri" pitchFamily="34" charset="0"/>
              <a:ea typeface="+mn-ea"/>
              <a:cs typeface="+mn-cs"/>
            </a:endParaRPr>
          </a:p>
          <a:p>
            <a:pPr algn="ctr" rtl="0">
              <a:defRPr/>
            </a:pPr>
            <a:r>
              <a:rPr lang="en-US" sz="1200" b="1"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Cache</a:t>
            </a:r>
            <a:endParaRPr lang="en-US" sz="1200" b="1"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a:p>
            <a:pPr algn="l" rtl="0"/>
            <a:endParaRPr lang="en-US" sz="1100" kern="1200" dirty="0">
              <a:solidFill>
                <a:schemeClr val="tx1"/>
              </a:solidFill>
              <a:latin typeface="Calibri"/>
              <a:ea typeface="+mn-ea"/>
              <a:cs typeface="+mn-cs"/>
            </a:endParaRPr>
          </a:p>
        </p:txBody>
      </p:sp>
      <p:sp>
        <p:nvSpPr>
          <p:cNvPr id="18" name="Rounded Rectangle 17"/>
          <p:cNvSpPr/>
          <p:nvPr/>
        </p:nvSpPr>
        <p:spPr bwMode="auto">
          <a:xfrm>
            <a:off x="2895601" y="3524250"/>
            <a:ext cx="4191000" cy="685800"/>
          </a:xfrm>
          <a:prstGeom prst="roundRect">
            <a:avLst/>
          </a:prstGeom>
          <a:noFill/>
          <a:ln w="19050">
            <a:solidFill>
              <a:schemeClr val="bg2">
                <a:lumMod val="60000"/>
                <a:lumOff val="40000"/>
              </a:schemeClr>
            </a:solidFill>
            <a:prstDash val="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19" name="Right Brace 18"/>
          <p:cNvSpPr/>
          <p:nvPr/>
        </p:nvSpPr>
        <p:spPr>
          <a:xfrm rot="5400000">
            <a:off x="4858729" y="1003904"/>
            <a:ext cx="259975" cy="4233867"/>
          </a:xfrm>
          <a:prstGeom prst="rightBrace">
            <a:avLst>
              <a:gd name="adj1" fmla="val 48571"/>
              <a:gd name="adj2" fmla="val 49481"/>
            </a:avLst>
          </a:prstGeom>
          <a:ln w="41275">
            <a:solidFill>
              <a:schemeClr val="tx1"/>
            </a:solidFill>
            <a:headEnd type="none" w="med" len="med"/>
            <a:tailEnd type="none" w="med" len="med"/>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23" name="Rounded Rectangle 22"/>
          <p:cNvSpPr/>
          <p:nvPr/>
        </p:nvSpPr>
        <p:spPr bwMode="auto">
          <a:xfrm>
            <a:off x="2209800" y="4840813"/>
            <a:ext cx="1013687" cy="40746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50" dirty="0" smtClean="0">
                <a:solidFill>
                  <a:schemeClr val="tx1"/>
                </a:solidFill>
                <a:effectLst>
                  <a:outerShdw blurRad="50800" dist="38100" dir="5400000" algn="ctr" rotWithShape="0">
                    <a:srgbClr val="000000">
                      <a:alpha val="47000"/>
                    </a:srgbClr>
                  </a:outerShdw>
                </a:effectLst>
                <a:latin typeface="Segoe UI" pitchFamily="34" charset="0"/>
              </a:rPr>
              <a:t>Development</a:t>
            </a:r>
          </a:p>
          <a:p>
            <a:pPr algn="ctr" defTabSz="914099"/>
            <a:r>
              <a:rPr lang="en-US" sz="1050" dirty="0" smtClean="0">
                <a:solidFill>
                  <a:schemeClr val="tx1"/>
                </a:solidFill>
                <a:effectLst>
                  <a:outerShdw blurRad="50800" dist="38100" dir="5400000" algn="ctr" rotWithShape="0">
                    <a:srgbClr val="000000">
                      <a:alpha val="47000"/>
                    </a:srgbClr>
                  </a:outerShdw>
                </a:effectLst>
                <a:latin typeface="Segoe UI" pitchFamily="34" charset="0"/>
              </a:rPr>
              <a:t>Platform</a:t>
            </a:r>
          </a:p>
        </p:txBody>
      </p:sp>
      <p:sp>
        <p:nvSpPr>
          <p:cNvPr id="24" name="Rounded Rectangle 23"/>
          <p:cNvSpPr/>
          <p:nvPr/>
        </p:nvSpPr>
        <p:spPr bwMode="auto">
          <a:xfrm>
            <a:off x="3313340" y="4840813"/>
            <a:ext cx="964565" cy="40746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50" dirty="0" smtClean="0">
                <a:solidFill>
                  <a:schemeClr val="tx1"/>
                </a:solidFill>
                <a:effectLst>
                  <a:outerShdw blurRad="50800" dist="38100" dir="5400000" algn="ctr" rotWithShape="0">
                    <a:srgbClr val="000000">
                      <a:alpha val="47000"/>
                    </a:srgbClr>
                  </a:outerShdw>
                </a:effectLst>
                <a:latin typeface="Segoe UI" pitchFamily="34" charset="0"/>
              </a:rPr>
              <a:t>Business Intelligence</a:t>
            </a:r>
          </a:p>
        </p:txBody>
      </p:sp>
      <p:sp>
        <p:nvSpPr>
          <p:cNvPr id="25" name="Rounded Rectangle 24"/>
          <p:cNvSpPr/>
          <p:nvPr/>
        </p:nvSpPr>
        <p:spPr bwMode="auto">
          <a:xfrm>
            <a:off x="4380140" y="4840813"/>
            <a:ext cx="1102360" cy="40746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50" dirty="0" smtClean="0">
                <a:solidFill>
                  <a:schemeClr val="tx1"/>
                </a:solidFill>
                <a:effectLst>
                  <a:outerShdw blurRad="50800" dist="38100" dir="5400000" algn="ctr" rotWithShape="0">
                    <a:srgbClr val="000000">
                      <a:alpha val="47000"/>
                    </a:srgbClr>
                  </a:outerShdw>
                </a:effectLst>
                <a:latin typeface="Segoe UI" pitchFamily="34" charset="0"/>
              </a:rPr>
              <a:t>Enterprise content mgmt</a:t>
            </a:r>
          </a:p>
        </p:txBody>
      </p:sp>
      <p:sp>
        <p:nvSpPr>
          <p:cNvPr id="26" name="Rounded Rectangle 25"/>
          <p:cNvSpPr/>
          <p:nvPr/>
        </p:nvSpPr>
        <p:spPr bwMode="auto">
          <a:xfrm>
            <a:off x="5556477" y="4840813"/>
            <a:ext cx="1033463" cy="40746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50" dirty="0" smtClean="0">
                <a:solidFill>
                  <a:schemeClr val="tx1"/>
                </a:solidFill>
                <a:effectLst>
                  <a:outerShdw blurRad="50800" dist="38100" dir="5400000" algn="ctr" rotWithShape="0">
                    <a:srgbClr val="000000">
                      <a:alpha val="47000"/>
                    </a:srgbClr>
                  </a:outerShdw>
                </a:effectLst>
                <a:latin typeface="Segoe UI" pitchFamily="34" charset="0"/>
              </a:rPr>
              <a:t>Collaboration social</a:t>
            </a:r>
          </a:p>
        </p:txBody>
      </p:sp>
      <p:sp>
        <p:nvSpPr>
          <p:cNvPr id="27" name="Rounded Rectangle 26"/>
          <p:cNvSpPr/>
          <p:nvPr/>
        </p:nvSpPr>
        <p:spPr bwMode="auto">
          <a:xfrm>
            <a:off x="6680427" y="4840812"/>
            <a:ext cx="976313" cy="40746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50" dirty="0" smtClean="0">
                <a:solidFill>
                  <a:schemeClr val="tx1"/>
                </a:solidFill>
                <a:effectLst>
                  <a:outerShdw blurRad="50800" dist="38100" dir="5400000" algn="ctr" rotWithShape="0">
                    <a:srgbClr val="000000">
                      <a:alpha val="47000"/>
                    </a:srgbClr>
                  </a:outerShdw>
                </a:effectLst>
                <a:latin typeface="Segoe UI" pitchFamily="34" charset="0"/>
              </a:rPr>
              <a:t>Enterprise</a:t>
            </a:r>
          </a:p>
          <a:p>
            <a:pPr algn="ctr" defTabSz="914099"/>
            <a:r>
              <a:rPr lang="en-US" sz="1050" dirty="0" smtClean="0">
                <a:solidFill>
                  <a:schemeClr val="tx1"/>
                </a:solidFill>
                <a:effectLst>
                  <a:outerShdw blurRad="50800" dist="38100" dir="5400000" algn="ctr" rotWithShape="0">
                    <a:srgbClr val="000000">
                      <a:alpha val="47000"/>
                    </a:srgbClr>
                  </a:outerShdw>
                </a:effectLst>
                <a:latin typeface="Segoe UI" pitchFamily="34" charset="0"/>
              </a:rPr>
              <a:t>Search</a:t>
            </a:r>
          </a:p>
        </p:txBody>
      </p:sp>
      <p:sp>
        <p:nvSpPr>
          <p:cNvPr id="28" name="Rounded Rectangle 27"/>
          <p:cNvSpPr/>
          <p:nvPr/>
        </p:nvSpPr>
        <p:spPr bwMode="auto">
          <a:xfrm>
            <a:off x="2768917" y="5327332"/>
            <a:ext cx="660083" cy="407462"/>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ECT Store</a:t>
            </a:r>
          </a:p>
        </p:txBody>
      </p:sp>
      <p:sp>
        <p:nvSpPr>
          <p:cNvPr id="29" name="Rounded Rectangle 28"/>
          <p:cNvSpPr/>
          <p:nvPr/>
        </p:nvSpPr>
        <p:spPr bwMode="auto">
          <a:xfrm>
            <a:off x="3429000" y="5327332"/>
            <a:ext cx="864313" cy="407462"/>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Runtime</a:t>
            </a:r>
            <a:endParaRPr lang="en-US" sz="1200" b="1"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30" name="Rounded Rectangle 29"/>
          <p:cNvSpPr/>
          <p:nvPr/>
        </p:nvSpPr>
        <p:spPr bwMode="auto">
          <a:xfrm>
            <a:off x="4267200" y="5327332"/>
            <a:ext cx="809625" cy="407462"/>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Security</a:t>
            </a:r>
          </a:p>
        </p:txBody>
      </p:sp>
      <p:sp>
        <p:nvSpPr>
          <p:cNvPr id="31" name="Rounded Rectangle 30"/>
          <p:cNvSpPr/>
          <p:nvPr/>
        </p:nvSpPr>
        <p:spPr bwMode="auto">
          <a:xfrm>
            <a:off x="5065396" y="5327332"/>
            <a:ext cx="1030604" cy="407462"/>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Solution </a:t>
            </a:r>
            <a:r>
              <a:rPr lang="en-US" sz="1200" b="1"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Packaging</a:t>
            </a:r>
            <a:endParaRPr lang="en-US" sz="1200" b="1"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32" name="Rounded Rectangle 31"/>
          <p:cNvSpPr/>
          <p:nvPr/>
        </p:nvSpPr>
        <p:spPr bwMode="auto">
          <a:xfrm>
            <a:off x="6096000" y="5327332"/>
            <a:ext cx="1009650" cy="407462"/>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Out of </a:t>
            </a:r>
            <a:r>
              <a:rPr lang="en-US" sz="1200" b="1"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the box UI</a:t>
            </a:r>
            <a:endParaRPr lang="en-US" sz="1200" b="1"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pic>
        <p:nvPicPr>
          <p:cNvPr id="33" name="Picture 12" descr="C:\Documents and Settings\michelleo\Desktop\MS Icons from DVD\Internet cloud web.png"/>
          <p:cNvPicPr>
            <a:picLocks noChangeAspect="1" noChangeArrowheads="1"/>
          </p:cNvPicPr>
          <p:nvPr/>
        </p:nvPicPr>
        <p:blipFill>
          <a:blip r:embed="rId7"/>
          <a:srcRect/>
          <a:stretch>
            <a:fillRect/>
          </a:stretch>
        </p:blipFill>
        <p:spPr bwMode="auto">
          <a:xfrm>
            <a:off x="5943600" y="6172200"/>
            <a:ext cx="970423" cy="381000"/>
          </a:xfrm>
          <a:prstGeom prst="rect">
            <a:avLst/>
          </a:prstGeom>
          <a:noFill/>
        </p:spPr>
      </p:pic>
      <p:sp>
        <p:nvSpPr>
          <p:cNvPr id="35" name="TextBox 34"/>
          <p:cNvSpPr txBox="1"/>
          <p:nvPr/>
        </p:nvSpPr>
        <p:spPr>
          <a:xfrm>
            <a:off x="5943600" y="6477000"/>
            <a:ext cx="737253" cy="276999"/>
          </a:xfrm>
          <a:prstGeom prst="rect">
            <a:avLst/>
          </a:prstGeom>
          <a:noFill/>
        </p:spPr>
        <p:txBody>
          <a:bodyPr wrap="none" rtlCol="0">
            <a:spAutoFit/>
          </a:bodyPr>
          <a:lstStyle/>
          <a:p>
            <a:r>
              <a:rPr lang="en-US" sz="1200" dirty="0" smtClean="0">
                <a:effectLst>
                  <a:outerShdw blurRad="50800" dist="38100" dir="5400000" algn="ctr" rotWithShape="0">
                    <a:srgbClr val="000000">
                      <a:alpha val="47000"/>
                    </a:srgbClr>
                  </a:outerShdw>
                </a:effectLst>
                <a:latin typeface="Segoe UI" pitchFamily="34" charset="0"/>
                <a:ea typeface="+mj-ea"/>
                <a:cs typeface="+mj-cs"/>
              </a:rPr>
              <a:t>Web 2.0</a:t>
            </a:r>
            <a:endParaRPr lang="en-US" sz="1200" dirty="0">
              <a:effectLst>
                <a:outerShdw blurRad="50800" dist="38100" dir="5400000" algn="ctr" rotWithShape="0">
                  <a:srgbClr val="000000">
                    <a:alpha val="47000"/>
                  </a:srgbClr>
                </a:outerShdw>
              </a:effectLst>
              <a:latin typeface="Segoe UI" pitchFamily="34" charset="0"/>
              <a:ea typeface="+mj-ea"/>
              <a:cs typeface="+mj-cs"/>
            </a:endParaRPr>
          </a:p>
        </p:txBody>
      </p:sp>
      <p:sp>
        <p:nvSpPr>
          <p:cNvPr id="36" name="TextBox 35"/>
          <p:cNvSpPr txBox="1"/>
          <p:nvPr/>
        </p:nvSpPr>
        <p:spPr>
          <a:xfrm>
            <a:off x="5357818" y="6477000"/>
            <a:ext cx="380232" cy="276999"/>
          </a:xfrm>
          <a:prstGeom prst="rect">
            <a:avLst/>
          </a:prstGeom>
          <a:noFill/>
        </p:spPr>
        <p:txBody>
          <a:bodyPr wrap="none" rtlCol="0">
            <a:spAutoFit/>
          </a:bodyPr>
          <a:lstStyle/>
          <a:p>
            <a:r>
              <a:rPr lang="en-US" sz="1200" dirty="0" smtClean="0">
                <a:effectLst>
                  <a:outerShdw blurRad="50800" dist="38100" dir="5400000" algn="ctr" rotWithShape="0">
                    <a:srgbClr val="000000">
                      <a:alpha val="47000"/>
                    </a:srgbClr>
                  </a:outerShdw>
                </a:effectLst>
                <a:latin typeface="Segoe UI" pitchFamily="34" charset="0"/>
                <a:ea typeface="+mj-ea"/>
                <a:cs typeface="+mj-cs"/>
              </a:rPr>
              <a:t>DB</a:t>
            </a:r>
            <a:endParaRPr lang="en-US" sz="1200" dirty="0">
              <a:effectLst>
                <a:outerShdw blurRad="50800" dist="38100" dir="5400000" algn="ctr" rotWithShape="0">
                  <a:srgbClr val="000000">
                    <a:alpha val="47000"/>
                  </a:srgbClr>
                </a:outerShdw>
              </a:effectLst>
              <a:latin typeface="Segoe UI" pitchFamily="34" charset="0"/>
              <a:ea typeface="+mj-ea"/>
              <a:cs typeface="+mj-cs"/>
            </a:endParaRPr>
          </a:p>
        </p:txBody>
      </p:sp>
      <p:sp>
        <p:nvSpPr>
          <p:cNvPr id="37" name="TextBox 36"/>
          <p:cNvSpPr txBox="1"/>
          <p:nvPr/>
        </p:nvSpPr>
        <p:spPr>
          <a:xfrm>
            <a:off x="4716087" y="6477000"/>
            <a:ext cx="498855" cy="276999"/>
          </a:xfrm>
          <a:prstGeom prst="rect">
            <a:avLst/>
          </a:prstGeom>
          <a:noFill/>
        </p:spPr>
        <p:txBody>
          <a:bodyPr wrap="none" rtlCol="0">
            <a:spAutoFit/>
          </a:bodyPr>
          <a:lstStyle/>
          <a:p>
            <a:r>
              <a:rPr lang="en-US" sz="1200" dirty="0" smtClean="0">
                <a:effectLst>
                  <a:outerShdw blurRad="50800" dist="38100" dir="5400000" algn="ctr" rotWithShape="0">
                    <a:srgbClr val="000000">
                      <a:alpha val="47000"/>
                    </a:srgbClr>
                  </a:outerShdw>
                </a:effectLst>
                <a:latin typeface="Segoe UI" pitchFamily="34" charset="0"/>
                <a:ea typeface="+mj-ea"/>
                <a:cs typeface="+mj-cs"/>
              </a:rPr>
              <a:t>WCF</a:t>
            </a:r>
            <a:endParaRPr lang="en-US" sz="1200" dirty="0">
              <a:effectLst>
                <a:outerShdw blurRad="50800" dist="38100" dir="5400000" algn="ctr" rotWithShape="0">
                  <a:srgbClr val="000000">
                    <a:alpha val="47000"/>
                  </a:srgbClr>
                </a:outerShdw>
              </a:effectLst>
              <a:latin typeface="Segoe UI" pitchFamily="34" charset="0"/>
              <a:ea typeface="+mj-ea"/>
              <a:cs typeface="+mj-cs"/>
            </a:endParaRPr>
          </a:p>
        </p:txBody>
      </p:sp>
      <p:sp>
        <p:nvSpPr>
          <p:cNvPr id="38" name="TextBox 37"/>
          <p:cNvSpPr txBox="1"/>
          <p:nvPr/>
        </p:nvSpPr>
        <p:spPr>
          <a:xfrm>
            <a:off x="3624313" y="6477000"/>
            <a:ext cx="1019125" cy="276999"/>
          </a:xfrm>
          <a:prstGeom prst="rect">
            <a:avLst/>
          </a:prstGeom>
          <a:noFill/>
        </p:spPr>
        <p:txBody>
          <a:bodyPr wrap="none" rtlCol="0">
            <a:spAutoFit/>
          </a:bodyPr>
          <a:lstStyle/>
          <a:p>
            <a:r>
              <a:rPr lang="en-US" sz="1200" dirty="0" smtClean="0">
                <a:effectLst>
                  <a:outerShdw blurRad="50800" dist="38100" dir="5400000" algn="ctr" rotWithShape="0">
                    <a:srgbClr val="000000">
                      <a:alpha val="47000"/>
                    </a:srgbClr>
                  </a:outerShdw>
                </a:effectLst>
                <a:latin typeface="Segoe UI" pitchFamily="34" charset="0"/>
                <a:ea typeface="+mj-ea"/>
                <a:cs typeface="+mj-cs"/>
              </a:rPr>
              <a:t>Web Service</a:t>
            </a:r>
            <a:endParaRPr lang="en-US" sz="1200" dirty="0">
              <a:effectLst>
                <a:outerShdw blurRad="50800" dist="38100" dir="5400000" algn="ctr" rotWithShape="0">
                  <a:srgbClr val="000000">
                    <a:alpha val="47000"/>
                  </a:srgbClr>
                </a:outerShdw>
              </a:effectLst>
              <a:latin typeface="Segoe UI" pitchFamily="34" charset="0"/>
              <a:ea typeface="+mj-ea"/>
              <a:cs typeface="+mj-cs"/>
            </a:endParaRPr>
          </a:p>
        </p:txBody>
      </p:sp>
      <p:sp>
        <p:nvSpPr>
          <p:cNvPr id="39" name="TextBox 38"/>
          <p:cNvSpPr txBox="1"/>
          <p:nvPr/>
        </p:nvSpPr>
        <p:spPr>
          <a:xfrm>
            <a:off x="2895600" y="6477000"/>
            <a:ext cx="804900" cy="276999"/>
          </a:xfrm>
          <a:prstGeom prst="rect">
            <a:avLst/>
          </a:prstGeom>
          <a:noFill/>
        </p:spPr>
        <p:txBody>
          <a:bodyPr wrap="none" rtlCol="0">
            <a:spAutoFit/>
          </a:bodyPr>
          <a:lstStyle/>
          <a:p>
            <a:r>
              <a:rPr lang="en-US" sz="1200" dirty="0" smtClean="0">
                <a:effectLst>
                  <a:outerShdw blurRad="50800" dist="38100" dir="5400000" algn="ctr" rotWithShape="0">
                    <a:srgbClr val="000000">
                      <a:alpha val="47000"/>
                    </a:srgbClr>
                  </a:outerShdw>
                </a:effectLst>
                <a:latin typeface="Segoe UI" pitchFamily="34" charset="0"/>
                <a:ea typeface="+mj-ea"/>
                <a:cs typeface="+mj-cs"/>
              </a:rPr>
              <a:t>.NET LOB</a:t>
            </a:r>
            <a:endParaRPr lang="en-US" sz="1200" dirty="0">
              <a:effectLst>
                <a:outerShdw blurRad="50800" dist="38100" dir="5400000" algn="ctr" rotWithShape="0">
                  <a:srgbClr val="000000">
                    <a:alpha val="47000"/>
                  </a:srgbClr>
                </a:outerShdw>
              </a:effectLst>
              <a:latin typeface="Segoe UI" pitchFamily="34" charset="0"/>
              <a:ea typeface="+mj-ea"/>
              <a:cs typeface="+mj-cs"/>
            </a:endParaRPr>
          </a:p>
        </p:txBody>
      </p:sp>
      <p:sp>
        <p:nvSpPr>
          <p:cNvPr id="42" name="TextBox 41"/>
          <p:cNvSpPr txBox="1"/>
          <p:nvPr/>
        </p:nvSpPr>
        <p:spPr>
          <a:xfrm>
            <a:off x="1981200" y="4410075"/>
            <a:ext cx="5943600" cy="707886"/>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a:r>
              <a:rPr lang="en-US" sz="2000" b="1" dirty="0" smtClean="0">
                <a:effectLst>
                  <a:outerShdw blurRad="50800" dist="38100" dir="2700000" algn="tl" rotWithShape="0">
                    <a:prstClr val="black">
                      <a:alpha val="40000"/>
                    </a:prstClr>
                  </a:outerShdw>
                </a:effectLst>
                <a:latin typeface="Segoe UI" pitchFamily="34" charset="0"/>
              </a:rPr>
              <a:t>SharePoint</a:t>
            </a:r>
          </a:p>
          <a:p>
            <a:pPr algn="ctr" rtl="0"/>
            <a:endParaRPr lang="en-US" sz="2000" b="1" kern="1200" dirty="0">
              <a:solidFill>
                <a:prstClr val="black"/>
              </a:solidFill>
            </a:endParaRPr>
          </a:p>
        </p:txBody>
      </p:sp>
      <p:sp>
        <p:nvSpPr>
          <p:cNvPr id="49" name="Right Brace 48"/>
          <p:cNvSpPr/>
          <p:nvPr/>
        </p:nvSpPr>
        <p:spPr>
          <a:xfrm rot="5400000">
            <a:off x="4782311" y="3647315"/>
            <a:ext cx="304800" cy="4383021"/>
          </a:xfrm>
          <a:prstGeom prst="rightBrace">
            <a:avLst>
              <a:gd name="adj1" fmla="val 48571"/>
              <a:gd name="adj2" fmla="val 49481"/>
            </a:avLst>
          </a:prstGeom>
          <a:ln w="41275">
            <a:solidFill>
              <a:schemeClr val="tx1"/>
            </a:solidFill>
            <a:headEnd type="none" w="med" len="med"/>
            <a:tailEnd type="none" w="med" len="med"/>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cxnSp>
        <p:nvCxnSpPr>
          <p:cNvPr id="50" name="Straight Arrow Connector 49"/>
          <p:cNvCxnSpPr>
            <a:stCxn id="49" idx="1"/>
          </p:cNvCxnSpPr>
          <p:nvPr/>
        </p:nvCxnSpPr>
        <p:spPr>
          <a:xfrm rot="16200000" flipH="1" flipV="1">
            <a:off x="3950343" y="5469883"/>
            <a:ext cx="485774" cy="1528459"/>
          </a:xfrm>
          <a:prstGeom prst="straightConnector1">
            <a:avLst/>
          </a:prstGeom>
          <a:ln w="41275">
            <a:solidFill>
              <a:schemeClr val="tx1"/>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52" name="Straight Arrow Connector 51"/>
          <p:cNvCxnSpPr>
            <a:stCxn id="49" idx="1"/>
            <a:endCxn id="38" idx="0"/>
          </p:cNvCxnSpPr>
          <p:nvPr/>
        </p:nvCxnSpPr>
        <p:spPr>
          <a:xfrm rot="16200000" flipH="1" flipV="1">
            <a:off x="4302781" y="5822321"/>
            <a:ext cx="485774" cy="823583"/>
          </a:xfrm>
          <a:prstGeom prst="straightConnector1">
            <a:avLst/>
          </a:prstGeom>
          <a:ln w="41275">
            <a:solidFill>
              <a:schemeClr val="tx1"/>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55" name="Straight Arrow Connector 54"/>
          <p:cNvCxnSpPr>
            <a:stCxn id="49" idx="1"/>
            <a:endCxn id="37" idx="0"/>
          </p:cNvCxnSpPr>
          <p:nvPr/>
        </p:nvCxnSpPr>
        <p:spPr>
          <a:xfrm rot="16200000" flipH="1">
            <a:off x="4718600" y="6230085"/>
            <a:ext cx="485774" cy="8056"/>
          </a:xfrm>
          <a:prstGeom prst="straightConnector1">
            <a:avLst/>
          </a:prstGeom>
          <a:ln w="41275">
            <a:solidFill>
              <a:schemeClr val="tx1"/>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60" name="Straight Arrow Connector 59"/>
          <p:cNvCxnSpPr>
            <a:stCxn id="49" idx="1"/>
          </p:cNvCxnSpPr>
          <p:nvPr/>
        </p:nvCxnSpPr>
        <p:spPr>
          <a:xfrm rot="16200000" flipH="1">
            <a:off x="4940942" y="6007743"/>
            <a:ext cx="485774" cy="452741"/>
          </a:xfrm>
          <a:prstGeom prst="straightConnector1">
            <a:avLst/>
          </a:prstGeom>
          <a:ln w="41275">
            <a:solidFill>
              <a:schemeClr val="tx1"/>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63" name="Straight Arrow Connector 62"/>
          <p:cNvCxnSpPr>
            <a:stCxn id="49" idx="1"/>
            <a:endCxn id="33" idx="1"/>
          </p:cNvCxnSpPr>
          <p:nvPr/>
        </p:nvCxnSpPr>
        <p:spPr>
          <a:xfrm rot="16200000" flipH="1">
            <a:off x="5264792" y="5683893"/>
            <a:ext cx="371474" cy="986141"/>
          </a:xfrm>
          <a:prstGeom prst="straightConnector1">
            <a:avLst/>
          </a:prstGeom>
          <a:ln w="41275">
            <a:solidFill>
              <a:schemeClr val="tx1"/>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68" name="Rounded Rectangle 67"/>
          <p:cNvSpPr/>
          <p:nvPr/>
        </p:nvSpPr>
        <p:spPr bwMode="auto">
          <a:xfrm>
            <a:off x="304800" y="4362450"/>
            <a:ext cx="1600200" cy="1628776"/>
          </a:xfrm>
          <a:prstGeom prst="roundRect">
            <a:avLst>
              <a:gd name="adj" fmla="val 11112"/>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tx1"/>
                </a:solidFill>
                <a:effectLst>
                  <a:outerShdw blurRad="50800" dist="38100" dir="2700000" algn="tl" rotWithShape="0">
                    <a:prstClr val="black">
                      <a:alpha val="40000"/>
                    </a:prstClr>
                  </a:outerShdw>
                </a:effectLst>
                <a:latin typeface="Segoe UI" pitchFamily="34" charset="0"/>
              </a:rPr>
              <a:t>Design Tools</a:t>
            </a:r>
          </a:p>
          <a:p>
            <a:pPr algn="ctr" defTabSz="914099"/>
            <a:endParaRPr lang="en-US" sz="1100" dirty="0" smtClean="0">
              <a:solidFill>
                <a:schemeClr val="bg1"/>
              </a:solidFill>
              <a:latin typeface="Segoe UI" pitchFamily="34" charset="0"/>
            </a:endParaRPr>
          </a:p>
          <a:p>
            <a:pPr algn="ctr" defTabSz="914099"/>
            <a:endParaRPr lang="en-US" sz="1100" dirty="0" smtClean="0">
              <a:solidFill>
                <a:schemeClr val="bg1"/>
              </a:solidFill>
              <a:latin typeface="Segoe UI" pitchFamily="34" charset="0"/>
            </a:endParaRPr>
          </a:p>
          <a:p>
            <a:pPr algn="ctr" defTabSz="914099"/>
            <a:endParaRPr lang="en-US" sz="1100" dirty="0" smtClean="0">
              <a:solidFill>
                <a:schemeClr val="bg1"/>
              </a:solidFill>
              <a:latin typeface="Segoe UI" pitchFamily="34" charset="0"/>
            </a:endParaRPr>
          </a:p>
          <a:p>
            <a:pPr algn="ctr" defTabSz="914099"/>
            <a:endParaRPr lang="en-US" sz="1100" dirty="0" smtClean="0">
              <a:solidFill>
                <a:schemeClr val="bg1"/>
              </a:solidFill>
              <a:latin typeface="Segoe UI" pitchFamily="34" charset="0"/>
            </a:endParaRPr>
          </a:p>
          <a:p>
            <a:pPr algn="ctr" defTabSz="914099"/>
            <a:endParaRPr lang="en-US" sz="1100" dirty="0" smtClean="0">
              <a:solidFill>
                <a:schemeClr val="bg1"/>
              </a:solidFill>
              <a:latin typeface="Segoe UI" pitchFamily="34" charset="0"/>
            </a:endParaRPr>
          </a:p>
          <a:p>
            <a:pPr algn="ctr" defTabSz="914099"/>
            <a:endParaRPr lang="en-US" sz="1100" dirty="0" smtClean="0">
              <a:solidFill>
                <a:schemeClr val="bg1"/>
              </a:solidFill>
              <a:latin typeface="Segoe UI" pitchFamily="34" charset="0"/>
            </a:endParaRPr>
          </a:p>
          <a:p>
            <a:pPr algn="ctr" defTabSz="914099"/>
            <a:endParaRPr lang="en-US" sz="1100" dirty="0" smtClean="0">
              <a:solidFill>
                <a:schemeClr val="bg1"/>
              </a:solidFill>
              <a:latin typeface="Segoe UI" pitchFamily="34" charset="0"/>
            </a:endParaRPr>
          </a:p>
        </p:txBody>
      </p:sp>
      <p:sp>
        <p:nvSpPr>
          <p:cNvPr id="72" name="Rounded Rectangle 71"/>
          <p:cNvSpPr/>
          <p:nvPr/>
        </p:nvSpPr>
        <p:spPr bwMode="auto">
          <a:xfrm>
            <a:off x="457200" y="5267325"/>
            <a:ext cx="1295400" cy="485775"/>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SharePoint Designer 2010</a:t>
            </a:r>
            <a:endParaRPr lang="en-US" sz="1200" b="1"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73" name="Rounded Rectangle 72"/>
          <p:cNvSpPr/>
          <p:nvPr/>
        </p:nvSpPr>
        <p:spPr bwMode="auto">
          <a:xfrm>
            <a:off x="457200" y="4714875"/>
            <a:ext cx="1295400" cy="485775"/>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Visual Studio 2010</a:t>
            </a:r>
            <a:endParaRPr lang="en-US" sz="1200" b="1"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cxnSp>
        <p:nvCxnSpPr>
          <p:cNvPr id="74" name="Elbow Connector 73"/>
          <p:cNvCxnSpPr/>
          <p:nvPr/>
        </p:nvCxnSpPr>
        <p:spPr>
          <a:xfrm rot="5400000" flipH="1" flipV="1">
            <a:off x="4810919" y="3380581"/>
            <a:ext cx="381000" cy="1588"/>
          </a:xfrm>
          <a:prstGeom prst="bentConnector3">
            <a:avLst>
              <a:gd name="adj1" fmla="val 50000"/>
            </a:avLst>
          </a:prstGeom>
          <a:ln w="41275">
            <a:solidFill>
              <a:schemeClr val="tx1"/>
            </a:solidFill>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53" name="Title 52"/>
          <p:cNvSpPr>
            <a:spLocks noGrp="1"/>
          </p:cNvSpPr>
          <p:nvPr>
            <p:ph type="title"/>
          </p:nvPr>
        </p:nvSpPr>
        <p:spPr>
          <a:xfrm>
            <a:off x="381000" y="97203"/>
            <a:ext cx="8382000" cy="1107996"/>
          </a:xfrm>
        </p:spPr>
        <p:txBody>
          <a:bodyPr/>
          <a:lstStyle/>
          <a:p>
            <a:pPr lvl="0"/>
            <a:r>
              <a:rPr lang="en-US" dirty="0"/>
              <a:t>Business Connectivity </a:t>
            </a:r>
            <a:r>
              <a:rPr lang="en-US" dirty="0" smtClean="0"/>
              <a:t>Services</a:t>
            </a:r>
            <a:br>
              <a:rPr lang="en-US" dirty="0" smtClean="0"/>
            </a:br>
            <a:r>
              <a:rPr lang="en-US" sz="3200" dirty="0" smtClean="0">
                <a:solidFill>
                  <a:srgbClr val="FFC000"/>
                </a:solidFill>
              </a:rPr>
              <a:t>Brings LOB Data Into SharePoint</a:t>
            </a:r>
            <a:endParaRPr lang="en-US" dirty="0">
              <a:solidFill>
                <a:srgbClr val="FFC000"/>
              </a:solidFill>
            </a:endParaRPr>
          </a:p>
        </p:txBody>
      </p:sp>
      <p:sp>
        <p:nvSpPr>
          <p:cNvPr id="57" name="Content Placeholder 56"/>
          <p:cNvSpPr>
            <a:spLocks noGrp="1"/>
          </p:cNvSpPr>
          <p:nvPr>
            <p:ph idx="1"/>
          </p:nvPr>
        </p:nvSpPr>
        <p:spPr>
          <a:xfrm>
            <a:off x="381000" y="1295400"/>
            <a:ext cx="8382000" cy="1219200"/>
          </a:xfrm>
        </p:spPr>
        <p:txBody>
          <a:bodyPr>
            <a:normAutofit fontScale="70000" lnSpcReduction="20000"/>
          </a:bodyPr>
          <a:lstStyle/>
          <a:p>
            <a:r>
              <a:rPr lang="en-US" dirty="0" smtClean="0"/>
              <a:t>SharePoint List with External Data</a:t>
            </a:r>
          </a:p>
          <a:p>
            <a:r>
              <a:rPr lang="en-US" dirty="0" smtClean="0"/>
              <a:t>Read / Write</a:t>
            </a:r>
          </a:p>
          <a:p>
            <a:r>
              <a:rPr lang="en-US" dirty="0" smtClean="0"/>
              <a:t>SharePoint Foundation</a:t>
            </a:r>
          </a:p>
          <a:p>
            <a:r>
              <a:rPr lang="en-US" dirty="0" smtClean="0"/>
              <a:t>Built on the SharePoint 2007 Business Data Catalog</a:t>
            </a:r>
          </a:p>
        </p:txBody>
      </p:sp>
    </p:spTree>
    <p:extLst>
      <p:ext uri="{BB962C8B-B14F-4D97-AF65-F5344CB8AC3E}">
        <p14:creationId xmlns:p14="http://schemas.microsoft.com/office/powerpoint/2010/main" xmlns="" val="1340638499"/>
      </p:ext>
    </p:extLst>
  </p:cSld>
  <p:clrMapOvr>
    <a:masterClrMapping/>
  </p:clrMapOvr>
  <mc:AlternateContent xmlns:mc="http://schemas.openxmlformats.org/markup-compatibility/2006">
    <mc:Choice xmlns:p14="http://schemas.microsoft.com/office/powerpoint/2010/main" xmlns="" Requires="p14">
      <p:transition spd="slow" p14:dur="1399">
        <p14:ripple/>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Business Connectivity Services</a:t>
            </a:r>
            <a:endParaRPr lang="en-US" sz="4800" dirty="0"/>
          </a:p>
        </p:txBody>
      </p:sp>
      <p:sp>
        <p:nvSpPr>
          <p:cNvPr id="3" name="Subtitle 2"/>
          <p:cNvSpPr>
            <a:spLocks noGrp="1"/>
          </p:cNvSpPr>
          <p:nvPr>
            <p:ph type="subTitle" idx="1"/>
          </p:nvPr>
        </p:nvSpPr>
        <p:spPr/>
        <p:txBody>
          <a:bodyPr/>
          <a:lstStyle/>
          <a:p>
            <a:r>
              <a:rPr lang="en-US" dirty="0" smtClean="0"/>
              <a:t>Build an External Content Type</a:t>
            </a:r>
          </a:p>
          <a:p>
            <a:r>
              <a:rPr lang="en-US" dirty="0" smtClean="0"/>
              <a:t>Visual Studio 2010</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1" name="Title 16390"/>
          <p:cNvSpPr>
            <a:spLocks noGrp="1" noChangeArrowheads="1"/>
          </p:cNvSpPr>
          <p:nvPr>
            <p:ph type="title"/>
          </p:nvPr>
        </p:nvSpPr>
        <p:spPr>
          <a:xfrm>
            <a:off x="381000" y="228600"/>
            <a:ext cx="8763000" cy="666385"/>
          </a:xfrm>
        </p:spPr>
        <p:txBody>
          <a:bodyPr>
            <a:noAutofit/>
          </a:bodyPr>
          <a:lstStyle/>
          <a:p>
            <a:r>
              <a:rPr lang="en-US" dirty="0" smtClean="0"/>
              <a:t>SharePoint List Improvements</a:t>
            </a:r>
            <a:br>
              <a:rPr lang="en-US" dirty="0" smtClean="0"/>
            </a:br>
            <a:r>
              <a:rPr lang="en-US" sz="3200" dirty="0" smtClean="0">
                <a:solidFill>
                  <a:srgbClr val="FFC000"/>
                </a:solidFill>
              </a:rPr>
              <a:t>Collaborative Data Store</a:t>
            </a:r>
          </a:p>
        </p:txBody>
      </p:sp>
      <p:sp>
        <p:nvSpPr>
          <p:cNvPr id="16392" name="Text Placeholder 16391"/>
          <p:cNvSpPr>
            <a:spLocks noGrp="1" noChangeArrowheads="1"/>
          </p:cNvSpPr>
          <p:nvPr>
            <p:ph idx="1"/>
          </p:nvPr>
        </p:nvSpPr>
        <p:spPr>
          <a:xfrm>
            <a:off x="379071" y="1352550"/>
            <a:ext cx="5716929" cy="5181600"/>
          </a:xfrm>
        </p:spPr>
        <p:txBody>
          <a:bodyPr>
            <a:normAutofit/>
          </a:bodyPr>
          <a:lstStyle/>
          <a:p>
            <a:pPr>
              <a:spcBef>
                <a:spcPts val="300"/>
              </a:spcBef>
            </a:pPr>
            <a:r>
              <a:rPr lang="en-US" sz="2400" dirty="0" smtClean="0"/>
              <a:t>Relationships with Cascade or Block</a:t>
            </a:r>
          </a:p>
          <a:p>
            <a:pPr lvl="1">
              <a:spcBef>
                <a:spcPts val="300"/>
              </a:spcBef>
            </a:pPr>
            <a:r>
              <a:rPr lang="en-US" sz="1800" dirty="0" smtClean="0"/>
              <a:t>Transacted Cascading Deletion</a:t>
            </a:r>
          </a:p>
          <a:p>
            <a:pPr lvl="1">
              <a:spcBef>
                <a:spcPts val="300"/>
              </a:spcBef>
            </a:pPr>
            <a:r>
              <a:rPr lang="en-US" sz="1800" dirty="0" smtClean="0"/>
              <a:t>Restriction of Deletion</a:t>
            </a:r>
          </a:p>
          <a:p>
            <a:pPr>
              <a:spcBef>
                <a:spcPts val="300"/>
              </a:spcBef>
            </a:pPr>
            <a:r>
              <a:rPr lang="en-US" sz="2400" dirty="0" smtClean="0"/>
              <a:t>Validation with Excel Like Formula</a:t>
            </a:r>
          </a:p>
          <a:p>
            <a:pPr lvl="1">
              <a:spcBef>
                <a:spcPts val="300"/>
              </a:spcBef>
            </a:pPr>
            <a:r>
              <a:rPr lang="en-US" sz="1800" dirty="0" smtClean="0"/>
              <a:t>Formula-based Validation</a:t>
            </a:r>
          </a:p>
          <a:p>
            <a:pPr lvl="1">
              <a:spcBef>
                <a:spcPts val="300"/>
              </a:spcBef>
            </a:pPr>
            <a:r>
              <a:rPr lang="en-US" sz="1800" dirty="0" smtClean="0"/>
              <a:t>Ensure Uniqueness</a:t>
            </a:r>
          </a:p>
          <a:p>
            <a:pPr>
              <a:spcBef>
                <a:spcPts val="300"/>
              </a:spcBef>
            </a:pPr>
            <a:r>
              <a:rPr lang="en-US" sz="2400" dirty="0" smtClean="0"/>
              <a:t>Lookup to Multiple Columns</a:t>
            </a:r>
          </a:p>
          <a:p>
            <a:pPr>
              <a:spcBef>
                <a:spcPts val="300"/>
              </a:spcBef>
            </a:pPr>
            <a:r>
              <a:rPr lang="en-US" sz="2400" dirty="0" smtClean="0"/>
              <a:t>List Index Auto-Creation</a:t>
            </a:r>
          </a:p>
          <a:p>
            <a:pPr>
              <a:spcBef>
                <a:spcPts val="300"/>
              </a:spcBef>
            </a:pPr>
            <a:r>
              <a:rPr lang="en-US" sz="2400" dirty="0" smtClean="0"/>
              <a:t>Scalability and Performance</a:t>
            </a:r>
          </a:p>
          <a:p>
            <a:pPr>
              <a:spcBef>
                <a:spcPts val="300"/>
              </a:spcBef>
            </a:pPr>
            <a:r>
              <a:rPr lang="en-US" sz="2400" dirty="0" smtClean="0"/>
              <a:t>List Query Throttling</a:t>
            </a:r>
          </a:p>
          <a:p>
            <a:pPr>
              <a:spcBef>
                <a:spcPts val="300"/>
              </a:spcBef>
            </a:pPr>
            <a:r>
              <a:rPr lang="en-US" sz="2400" dirty="0" smtClean="0"/>
              <a:t>And we keep from SharePoint 2007</a:t>
            </a:r>
          </a:p>
          <a:p>
            <a:pPr lvl="1">
              <a:spcBef>
                <a:spcPts val="300"/>
              </a:spcBef>
            </a:pPr>
            <a:r>
              <a:rPr lang="en-US" sz="1800" dirty="0" smtClean="0"/>
              <a:t>Self Service List Creation</a:t>
            </a:r>
          </a:p>
          <a:p>
            <a:pPr lvl="1">
              <a:spcBef>
                <a:spcPts val="300"/>
              </a:spcBef>
            </a:pPr>
            <a:r>
              <a:rPr lang="en-US" sz="1800" dirty="0" smtClean="0"/>
              <a:t>Out of the Box List User Interface</a:t>
            </a:r>
          </a:p>
          <a:p>
            <a:pPr lvl="1">
              <a:spcBef>
                <a:spcPts val="300"/>
              </a:spcBef>
            </a:pPr>
            <a:r>
              <a:rPr lang="en-US" sz="1800" dirty="0" smtClean="0"/>
              <a:t>Built in Authorization Forms</a:t>
            </a:r>
          </a:p>
        </p:txBody>
      </p:sp>
      <p:pic>
        <p:nvPicPr>
          <p:cNvPr id="1027" name="Picture 3"/>
          <p:cNvPicPr>
            <a:picLocks noChangeAspect="1" noChangeArrowheads="1"/>
          </p:cNvPicPr>
          <p:nvPr/>
        </p:nvPicPr>
        <p:blipFill>
          <a:blip r:embed="rId3"/>
          <a:srcRect r="53702" b="19284"/>
          <a:stretch>
            <a:fillRect/>
          </a:stretch>
        </p:blipFill>
        <p:spPr bwMode="auto">
          <a:xfrm>
            <a:off x="6100199" y="1905000"/>
            <a:ext cx="2739001" cy="3581400"/>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XSLT Views for Lists</a:t>
            </a:r>
            <a:br>
              <a:rPr lang="en-US" dirty="0" smtClean="0"/>
            </a:br>
            <a:r>
              <a:rPr lang="en-US" sz="3200" dirty="0" smtClean="0">
                <a:solidFill>
                  <a:srgbClr val="FFC000"/>
                </a:solidFill>
              </a:rPr>
              <a:t>View Design in UI and SPD</a:t>
            </a:r>
            <a:endParaRPr lang="en-US" sz="2800" dirty="0">
              <a:solidFill>
                <a:srgbClr val="FFC000"/>
              </a:solidFill>
            </a:endParaRPr>
          </a:p>
        </p:txBody>
      </p:sp>
      <p:sp>
        <p:nvSpPr>
          <p:cNvPr id="3" name="Content Placeholder 2"/>
          <p:cNvSpPr>
            <a:spLocks noGrp="1"/>
          </p:cNvSpPr>
          <p:nvPr>
            <p:ph idx="1"/>
          </p:nvPr>
        </p:nvSpPr>
        <p:spPr>
          <a:xfrm>
            <a:off x="381000" y="1543050"/>
            <a:ext cx="8458200" cy="4953000"/>
          </a:xfrm>
        </p:spPr>
        <p:txBody>
          <a:bodyPr>
            <a:normAutofit/>
          </a:bodyPr>
          <a:lstStyle/>
          <a:p>
            <a:r>
              <a:rPr lang="en-US" dirty="0" smtClean="0"/>
              <a:t>Replaces CAML for Views</a:t>
            </a:r>
          </a:p>
          <a:p>
            <a:pPr lvl="1"/>
            <a:r>
              <a:rPr lang="en-US" sz="2000" dirty="0" smtClean="0"/>
              <a:t>CAML Still Used for Queries</a:t>
            </a:r>
          </a:p>
          <a:p>
            <a:r>
              <a:rPr lang="en-US" dirty="0" smtClean="0"/>
              <a:t>Better Performance</a:t>
            </a:r>
          </a:p>
          <a:p>
            <a:r>
              <a:rPr lang="en-US" dirty="0" smtClean="0"/>
              <a:t>Easier edit in SPD</a:t>
            </a:r>
          </a:p>
          <a:p>
            <a:pPr lvl="1"/>
            <a:r>
              <a:rPr lang="en-US" sz="2000" dirty="0" smtClean="0"/>
              <a:t>Ribbon UX: sort/filter/group,                                              conditional formatting,…</a:t>
            </a:r>
          </a:p>
          <a:p>
            <a:r>
              <a:rPr lang="en-US" dirty="0" smtClean="0"/>
              <a:t>Simpler Coding Experience</a:t>
            </a:r>
          </a:p>
          <a:p>
            <a:pPr lvl="1"/>
            <a:r>
              <a:rPr lang="en-US" sz="2000" dirty="0" smtClean="0"/>
              <a:t>Standard language, shared default XSLT</a:t>
            </a:r>
          </a:p>
          <a:p>
            <a:r>
              <a:rPr lang="en-US" dirty="0" smtClean="0"/>
              <a:t>XSLT-based views are now default</a:t>
            </a:r>
          </a:p>
          <a:p>
            <a:pPr lvl="1"/>
            <a:r>
              <a:rPr lang="en-US" sz="2000" dirty="0" smtClean="0"/>
              <a:t>SharePoint Lists</a:t>
            </a:r>
          </a:p>
          <a:p>
            <a:pPr lvl="1"/>
            <a:r>
              <a:rPr lang="en-US" sz="2000" dirty="0" smtClean="0"/>
              <a:t>External Lists</a:t>
            </a:r>
          </a:p>
        </p:txBody>
      </p:sp>
      <p:pic>
        <p:nvPicPr>
          <p:cNvPr id="2050" name="Picture 2"/>
          <p:cNvPicPr>
            <a:picLocks noChangeAspect="1" noChangeArrowheads="1"/>
          </p:cNvPicPr>
          <p:nvPr/>
        </p:nvPicPr>
        <p:blipFill>
          <a:blip r:embed="rId3"/>
          <a:srcRect r="31448" b="5723"/>
          <a:stretch>
            <a:fillRect/>
          </a:stretch>
        </p:blipFill>
        <p:spPr bwMode="auto">
          <a:xfrm>
            <a:off x="5715000" y="990600"/>
            <a:ext cx="3028928" cy="3124200"/>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Relationships and Validation</a:t>
            </a:r>
            <a:endParaRPr lang="en-US" sz="4800" dirty="0"/>
          </a:p>
        </p:txBody>
      </p:sp>
      <p:sp>
        <p:nvSpPr>
          <p:cNvPr id="3" name="Subtitle 2"/>
          <p:cNvSpPr>
            <a:spLocks noGrp="1"/>
          </p:cNvSpPr>
          <p:nvPr>
            <p:ph type="subTitle" idx="1"/>
          </p:nvPr>
        </p:nvSpPr>
        <p:spPr/>
        <p:txBody>
          <a:bodyPr/>
          <a:lstStyle/>
          <a:p>
            <a:r>
              <a:rPr lang="en-US" dirty="0" smtClean="0"/>
              <a:t>Create a Relationship Between Lists</a:t>
            </a:r>
          </a:p>
          <a:p>
            <a:r>
              <a:rPr lang="en-US" dirty="0" smtClean="0"/>
              <a:t>Create Validation on a List</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Data Technologies</a:t>
            </a:r>
            <a:endParaRPr lang="en-US" dirty="0"/>
          </a:p>
        </p:txBody>
      </p:sp>
      <p:sp>
        <p:nvSpPr>
          <p:cNvPr id="44" name="Rounded Rectangle 43"/>
          <p:cNvSpPr/>
          <p:nvPr/>
        </p:nvSpPr>
        <p:spPr bwMode="auto">
          <a:xfrm>
            <a:off x="381000" y="5618018"/>
            <a:ext cx="1905000" cy="914400"/>
          </a:xfrm>
          <a:prstGeom prst="roundRect">
            <a:avLst>
              <a:gd name="adj" fmla="val 7226"/>
            </a:avLst>
          </a:prstGeom>
          <a:solidFill>
            <a:schemeClr val="accent1">
              <a:lumMod val="75000"/>
            </a:schemeClr>
          </a:solidFill>
          <a:ln w="28575">
            <a:solidFill>
              <a:schemeClr val="accent1">
                <a:lumMod val="50000"/>
              </a:schemeClr>
            </a:solidFill>
            <a:prstDash val="sysDot"/>
            <a:headEnd type="none" w="med" len="med"/>
            <a:tailEnd type="none" w="med" len="med"/>
          </a:ln>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dirty="0" smtClean="0"/>
          </a:p>
        </p:txBody>
      </p:sp>
      <p:sp>
        <p:nvSpPr>
          <p:cNvPr id="47" name="Rounded Rectangle 46"/>
          <p:cNvSpPr/>
          <p:nvPr/>
        </p:nvSpPr>
        <p:spPr bwMode="auto">
          <a:xfrm>
            <a:off x="3427268" y="4963391"/>
            <a:ext cx="2209800" cy="609600"/>
          </a:xfrm>
          <a:prstGeom prst="roundRect">
            <a:avLst>
              <a:gd name="adj" fmla="val 9849"/>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LINQ</a:t>
            </a:r>
          </a:p>
        </p:txBody>
      </p:sp>
      <p:sp>
        <p:nvSpPr>
          <p:cNvPr id="48" name="Rounded Rectangle 47"/>
          <p:cNvSpPr/>
          <p:nvPr/>
        </p:nvSpPr>
        <p:spPr bwMode="auto">
          <a:xfrm>
            <a:off x="2057400" y="2885209"/>
            <a:ext cx="5105400" cy="1143000"/>
          </a:xfrm>
          <a:prstGeom prst="roundRect">
            <a:avLst>
              <a:gd name="adj" fmla="val 939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3" name="Rounded Rectangle 52"/>
          <p:cNvSpPr/>
          <p:nvPr/>
        </p:nvSpPr>
        <p:spPr bwMode="auto">
          <a:xfrm>
            <a:off x="2209800" y="3494809"/>
            <a:ext cx="8382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000" dirty="0" smtClean="0">
                <a:solidFill>
                  <a:schemeClr val="tx1"/>
                </a:solidFill>
              </a:rPr>
              <a:t>Farm</a:t>
            </a:r>
          </a:p>
        </p:txBody>
      </p:sp>
      <p:sp>
        <p:nvSpPr>
          <p:cNvPr id="54" name="Rounded Rectangle 53"/>
          <p:cNvSpPr/>
          <p:nvPr/>
        </p:nvSpPr>
        <p:spPr bwMode="auto">
          <a:xfrm>
            <a:off x="3124200" y="3494809"/>
            <a:ext cx="6858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000" dirty="0" smtClean="0">
                <a:solidFill>
                  <a:schemeClr val="tx1"/>
                </a:solidFill>
              </a:rPr>
              <a:t>Site</a:t>
            </a:r>
          </a:p>
        </p:txBody>
      </p:sp>
      <p:sp>
        <p:nvSpPr>
          <p:cNvPr id="56" name="Rounded Rectangle 55"/>
          <p:cNvSpPr/>
          <p:nvPr/>
        </p:nvSpPr>
        <p:spPr bwMode="auto">
          <a:xfrm>
            <a:off x="3886200" y="3494809"/>
            <a:ext cx="1295401"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000" dirty="0" smtClean="0">
                <a:solidFill>
                  <a:schemeClr val="tx1"/>
                </a:solidFill>
              </a:rPr>
              <a:t>List Data</a:t>
            </a:r>
          </a:p>
        </p:txBody>
      </p:sp>
      <p:sp>
        <p:nvSpPr>
          <p:cNvPr id="59" name="Rounded Rectangle 58"/>
          <p:cNvSpPr/>
          <p:nvPr/>
        </p:nvSpPr>
        <p:spPr bwMode="auto">
          <a:xfrm>
            <a:off x="5257800" y="3494809"/>
            <a:ext cx="1762992"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000" dirty="0" smtClean="0">
                <a:solidFill>
                  <a:schemeClr val="tx1"/>
                </a:solidFill>
              </a:rPr>
              <a:t>External Lists</a:t>
            </a:r>
          </a:p>
        </p:txBody>
      </p:sp>
      <p:sp>
        <p:nvSpPr>
          <p:cNvPr id="66" name="TextBox 65"/>
          <p:cNvSpPr txBox="1"/>
          <p:nvPr/>
        </p:nvSpPr>
        <p:spPr>
          <a:xfrm>
            <a:off x="3604280" y="2961409"/>
            <a:ext cx="2011641" cy="369332"/>
          </a:xfrm>
          <a:prstGeom prst="rect">
            <a:avLst/>
          </a:prstGeom>
          <a:noFill/>
        </p:spPr>
        <p:txBody>
          <a:bodyPr wrap="square" lIns="0" tIns="0" rIns="0" bIns="0" rtlCol="0">
            <a:spAutoFit/>
          </a:bodyPr>
          <a:lstStyle/>
          <a:p>
            <a:pPr algn="ctr"/>
            <a:r>
              <a:rPr lang="en-NZ"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Data Platform</a:t>
            </a:r>
          </a:p>
        </p:txBody>
      </p:sp>
      <p:sp>
        <p:nvSpPr>
          <p:cNvPr id="71" name="TextBox 70"/>
          <p:cNvSpPr txBox="1"/>
          <p:nvPr/>
        </p:nvSpPr>
        <p:spPr>
          <a:xfrm>
            <a:off x="479263" y="2254827"/>
            <a:ext cx="1274067" cy="307777"/>
          </a:xfrm>
          <a:prstGeom prst="rect">
            <a:avLst/>
          </a:prstGeom>
          <a:noFill/>
        </p:spPr>
        <p:txBody>
          <a:bodyPr wrap="none" lIns="0" tIns="0" rIns="0" bIns="0" rtlCol="0">
            <a:spAutoFit/>
          </a:bodyPr>
          <a:lstStyle/>
          <a:p>
            <a:r>
              <a:rPr lang="en-US" sz="2000"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Client-side</a:t>
            </a:r>
          </a:p>
        </p:txBody>
      </p:sp>
      <p:sp>
        <p:nvSpPr>
          <p:cNvPr id="72" name="TextBox 71"/>
          <p:cNvSpPr txBox="1"/>
          <p:nvPr/>
        </p:nvSpPr>
        <p:spPr>
          <a:xfrm>
            <a:off x="479263" y="4333009"/>
            <a:ext cx="1349537" cy="307777"/>
          </a:xfrm>
          <a:prstGeom prst="rect">
            <a:avLst/>
          </a:prstGeom>
          <a:noFill/>
        </p:spPr>
        <p:txBody>
          <a:bodyPr wrap="none" lIns="0" tIns="0" rIns="0" bIns="0" rtlCol="0">
            <a:spAutoFit/>
          </a:bodyPr>
          <a:lstStyle/>
          <a:p>
            <a:r>
              <a:rPr lang="en-US" sz="2000"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Server-side</a:t>
            </a:r>
          </a:p>
        </p:txBody>
      </p:sp>
      <p:sp>
        <p:nvSpPr>
          <p:cNvPr id="73" name="TextBox 72"/>
          <p:cNvSpPr txBox="1"/>
          <p:nvPr/>
        </p:nvSpPr>
        <p:spPr>
          <a:xfrm>
            <a:off x="6694212" y="1465210"/>
            <a:ext cx="1905778" cy="276999"/>
          </a:xfrm>
          <a:prstGeom prst="rect">
            <a:avLst/>
          </a:prstGeom>
          <a:noFill/>
        </p:spPr>
        <p:txBody>
          <a:bodyPr wrap="none" lIns="0" tIns="0" rIns="0" bIns="0" rtlCol="0">
            <a:spAutoFit/>
          </a:bodyPr>
          <a:lstStyle/>
          <a:p>
            <a:r>
              <a:rPr lang="en-US" i="1" dirty="0" smtClean="0">
                <a:gradFill>
                  <a:gsLst>
                    <a:gs pos="0">
                      <a:schemeClr val="tx1"/>
                    </a:gs>
                    <a:gs pos="86000">
                      <a:schemeClr val="tx1"/>
                    </a:gs>
                  </a:gsLst>
                  <a:lin ang="5400000" scaled="0"/>
                </a:gradFill>
                <a:effectLst>
                  <a:outerShdw blurRad="38100" dist="38100" dir="2700000" algn="tl">
                    <a:srgbClr val="000000">
                      <a:alpha val="43137"/>
                    </a:srgbClr>
                  </a:outerShdw>
                </a:effectLst>
              </a:rPr>
              <a:t>Strongly-typed lists</a:t>
            </a:r>
          </a:p>
        </p:txBody>
      </p:sp>
      <p:sp>
        <p:nvSpPr>
          <p:cNvPr id="74" name="TextBox 73"/>
          <p:cNvSpPr txBox="1"/>
          <p:nvPr/>
        </p:nvSpPr>
        <p:spPr>
          <a:xfrm>
            <a:off x="6781800" y="2244436"/>
            <a:ext cx="1818190" cy="276999"/>
          </a:xfrm>
          <a:prstGeom prst="rect">
            <a:avLst/>
          </a:prstGeom>
          <a:noFill/>
        </p:spPr>
        <p:txBody>
          <a:bodyPr wrap="none" lIns="0" tIns="0" rIns="0" bIns="0" rtlCol="0">
            <a:spAutoFit/>
          </a:bodyPr>
          <a:lstStyle/>
          <a:p>
            <a:r>
              <a:rPr lang="en-US" i="1" dirty="0" smtClean="0">
                <a:gradFill>
                  <a:gsLst>
                    <a:gs pos="0">
                      <a:schemeClr val="tx1"/>
                    </a:gs>
                    <a:gs pos="86000">
                      <a:schemeClr val="tx1"/>
                    </a:gs>
                  </a:gsLst>
                  <a:lin ang="5400000" scaled="0"/>
                </a:gradFill>
                <a:effectLst>
                  <a:outerShdw blurRad="38100" dist="38100" dir="2700000" algn="tl">
                    <a:srgbClr val="000000">
                      <a:alpha val="43137"/>
                    </a:srgbClr>
                  </a:outerShdw>
                </a:effectLst>
              </a:rPr>
              <a:t>Weakly-typed lists</a:t>
            </a:r>
          </a:p>
        </p:txBody>
      </p:sp>
      <p:sp>
        <p:nvSpPr>
          <p:cNvPr id="75" name="TextBox 74"/>
          <p:cNvSpPr txBox="1"/>
          <p:nvPr/>
        </p:nvSpPr>
        <p:spPr>
          <a:xfrm>
            <a:off x="6705600" y="5136666"/>
            <a:ext cx="1905778" cy="276999"/>
          </a:xfrm>
          <a:prstGeom prst="rect">
            <a:avLst/>
          </a:prstGeom>
          <a:noFill/>
        </p:spPr>
        <p:txBody>
          <a:bodyPr wrap="none" lIns="0" tIns="0" rIns="0" bIns="0" rtlCol="0">
            <a:spAutoFit/>
          </a:bodyPr>
          <a:lstStyle/>
          <a:p>
            <a:r>
              <a:rPr lang="en-US" i="1" dirty="0" smtClean="0">
                <a:gradFill>
                  <a:gsLst>
                    <a:gs pos="0">
                      <a:schemeClr val="tx1"/>
                    </a:gs>
                    <a:gs pos="86000">
                      <a:schemeClr val="tx1"/>
                    </a:gs>
                  </a:gsLst>
                  <a:lin ang="5400000" scaled="0"/>
                </a:gradFill>
                <a:effectLst>
                  <a:outerShdw blurRad="38100" dist="38100" dir="2700000" algn="tl">
                    <a:srgbClr val="000000">
                      <a:alpha val="43137"/>
                    </a:srgbClr>
                  </a:outerShdw>
                </a:effectLst>
              </a:rPr>
              <a:t>Strongly-typed lists</a:t>
            </a:r>
          </a:p>
        </p:txBody>
      </p:sp>
      <p:sp>
        <p:nvSpPr>
          <p:cNvPr id="76" name="TextBox 75"/>
          <p:cNvSpPr txBox="1"/>
          <p:nvPr/>
        </p:nvSpPr>
        <p:spPr>
          <a:xfrm>
            <a:off x="6781800" y="4367738"/>
            <a:ext cx="1818190" cy="276999"/>
          </a:xfrm>
          <a:prstGeom prst="rect">
            <a:avLst/>
          </a:prstGeom>
          <a:noFill/>
        </p:spPr>
        <p:txBody>
          <a:bodyPr wrap="none" lIns="0" tIns="0" rIns="0" bIns="0" rtlCol="0">
            <a:spAutoFit/>
          </a:bodyPr>
          <a:lstStyle/>
          <a:p>
            <a:r>
              <a:rPr lang="en-US" i="1" dirty="0" smtClean="0">
                <a:gradFill>
                  <a:gsLst>
                    <a:gs pos="0">
                      <a:schemeClr val="tx1"/>
                    </a:gs>
                    <a:gs pos="86000">
                      <a:schemeClr val="tx1"/>
                    </a:gs>
                  </a:gsLst>
                  <a:lin ang="5400000" scaled="0"/>
                </a:gradFill>
                <a:effectLst>
                  <a:outerShdw blurRad="38100" dist="38100" dir="2700000" algn="tl">
                    <a:srgbClr val="000000">
                      <a:alpha val="43137"/>
                    </a:srgbClr>
                  </a:outerShdw>
                </a:effectLst>
              </a:rPr>
              <a:t>Weakly-typed lists</a:t>
            </a:r>
          </a:p>
        </p:txBody>
      </p:sp>
      <p:grpSp>
        <p:nvGrpSpPr>
          <p:cNvPr id="3" name="Group 76"/>
          <p:cNvGrpSpPr/>
          <p:nvPr/>
        </p:nvGrpSpPr>
        <p:grpSpPr>
          <a:xfrm>
            <a:off x="457200" y="2805261"/>
            <a:ext cx="8143008" cy="1288474"/>
            <a:chOff x="370609" y="3196652"/>
            <a:chExt cx="8229600" cy="1288474"/>
          </a:xfrm>
        </p:grpSpPr>
        <p:cxnSp>
          <p:nvCxnSpPr>
            <p:cNvPr id="78" name="Straight Connector 77"/>
            <p:cNvCxnSpPr/>
            <p:nvPr/>
          </p:nvCxnSpPr>
          <p:spPr>
            <a:xfrm>
              <a:off x="370609" y="4485126"/>
              <a:ext cx="8229600" cy="0"/>
            </a:xfrm>
            <a:prstGeom prst="line">
              <a:avLst/>
            </a:prstGeom>
            <a:ln w="38100">
              <a:solidFill>
                <a:schemeClr val="accent1">
                  <a:lumMod val="50000"/>
                </a:schemeClr>
              </a:solidFill>
              <a:prstDash val="sysDot"/>
            </a:ln>
            <a:effectLst/>
          </p:spPr>
          <p:style>
            <a:lnRef idx="1">
              <a:schemeClr val="accent2"/>
            </a:lnRef>
            <a:fillRef idx="0">
              <a:schemeClr val="accent2"/>
            </a:fillRef>
            <a:effectRef idx="0">
              <a:schemeClr val="accent2"/>
            </a:effectRef>
            <a:fontRef idx="minor">
              <a:schemeClr val="tx1"/>
            </a:fontRef>
          </p:style>
        </p:cxnSp>
        <p:cxnSp>
          <p:nvCxnSpPr>
            <p:cNvPr id="79" name="Straight Connector 78"/>
            <p:cNvCxnSpPr/>
            <p:nvPr/>
          </p:nvCxnSpPr>
          <p:spPr>
            <a:xfrm>
              <a:off x="370609" y="3196652"/>
              <a:ext cx="8229600" cy="0"/>
            </a:xfrm>
            <a:prstGeom prst="line">
              <a:avLst/>
            </a:prstGeom>
            <a:ln w="38100">
              <a:solidFill>
                <a:schemeClr val="accent1">
                  <a:lumMod val="50000"/>
                </a:schemeClr>
              </a:solidFill>
              <a:prstDash val="sysDot"/>
            </a:ln>
            <a:effectLst/>
          </p:spPr>
          <p:style>
            <a:lnRef idx="1">
              <a:schemeClr val="accent2"/>
            </a:lnRef>
            <a:fillRef idx="0">
              <a:schemeClr val="accent2"/>
            </a:fillRef>
            <a:effectRef idx="0">
              <a:schemeClr val="accent2"/>
            </a:effectRef>
            <a:fontRef idx="minor">
              <a:schemeClr val="tx1"/>
            </a:fontRef>
          </p:style>
        </p:cxnSp>
      </p:grpSp>
      <p:sp>
        <p:nvSpPr>
          <p:cNvPr id="80" name="Rounded Rectangle 79"/>
          <p:cNvSpPr/>
          <p:nvPr/>
        </p:nvSpPr>
        <p:spPr bwMode="auto">
          <a:xfrm>
            <a:off x="2590800" y="4180609"/>
            <a:ext cx="3886200" cy="609600"/>
          </a:xfrm>
          <a:prstGeom prst="roundRect">
            <a:avLst>
              <a:gd name="adj" fmla="val 1155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Server</a:t>
            </a:r>
            <a:r>
              <a:rPr lang="en-NZ" sz="2400" dirty="0" smtClean="0">
                <a:solidFill>
                  <a:schemeClr val="tx1"/>
                </a:solidFill>
              </a:rPr>
              <a:t> </a:t>
            </a:r>
            <a:r>
              <a:rPr lang="en-NZ"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OM</a:t>
            </a:r>
          </a:p>
        </p:txBody>
      </p:sp>
      <p:sp>
        <p:nvSpPr>
          <p:cNvPr id="85" name="Rounded Rectangle 84"/>
          <p:cNvSpPr/>
          <p:nvPr/>
        </p:nvSpPr>
        <p:spPr bwMode="auto">
          <a:xfrm>
            <a:off x="3124200" y="2092036"/>
            <a:ext cx="2819400" cy="619991"/>
          </a:xfrm>
          <a:prstGeom prst="roundRect">
            <a:avLst>
              <a:gd name="adj" fmla="val 1121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400" dirty="0" smtClean="0">
                <a:solidFill>
                  <a:schemeClr val="tx1"/>
                </a:solidFill>
                <a:effectLst>
                  <a:outerShdw blurRad="50800" dist="38100" dir="5400000" algn="ctr" rotWithShape="0">
                    <a:srgbClr val="000000">
                      <a:alpha val="47000"/>
                    </a:srgbClr>
                  </a:outerShdw>
                </a:effectLst>
                <a:latin typeface="Segoe UI" pitchFamily="34" charset="0"/>
              </a:rPr>
              <a:t>Client</a:t>
            </a:r>
            <a:r>
              <a:rPr lang="en-NZ" sz="2400" dirty="0" smtClean="0">
                <a:solidFill>
                  <a:schemeClr val="tx1"/>
                </a:solidFill>
              </a:rPr>
              <a:t> </a:t>
            </a:r>
            <a:r>
              <a:rPr lang="en-NZ" sz="2400" dirty="0" smtClean="0">
                <a:solidFill>
                  <a:schemeClr val="tx1"/>
                </a:solidFill>
                <a:effectLst>
                  <a:outerShdw blurRad="50800" dist="38100" dir="5400000" algn="ctr" rotWithShape="0">
                    <a:srgbClr val="000000">
                      <a:alpha val="47000"/>
                    </a:srgbClr>
                  </a:outerShdw>
                </a:effectLst>
                <a:latin typeface="Segoe UI" pitchFamily="34" charset="0"/>
              </a:rPr>
              <a:t>OM</a:t>
            </a:r>
          </a:p>
        </p:txBody>
      </p:sp>
      <p:sp>
        <p:nvSpPr>
          <p:cNvPr id="86" name="Rounded Rectangle 85"/>
          <p:cNvSpPr/>
          <p:nvPr/>
        </p:nvSpPr>
        <p:spPr bwMode="auto">
          <a:xfrm>
            <a:off x="3427268" y="1295400"/>
            <a:ext cx="2209800" cy="616527"/>
          </a:xfrm>
          <a:prstGeom prst="roundRect">
            <a:avLst>
              <a:gd name="adj" fmla="val 9926"/>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400" dirty="0" smtClean="0">
                <a:solidFill>
                  <a:schemeClr val="tx1"/>
                </a:solidFill>
                <a:effectLst>
                  <a:outerShdw blurRad="50800" dist="38100" dir="5400000" algn="ctr" rotWithShape="0">
                    <a:srgbClr val="000000">
                      <a:alpha val="47000"/>
                    </a:srgbClr>
                  </a:outerShdw>
                </a:effectLst>
                <a:latin typeface="Segoe UI" pitchFamily="34" charset="0"/>
              </a:rPr>
              <a:t>REST APIs</a:t>
            </a:r>
          </a:p>
        </p:txBody>
      </p:sp>
      <p:grpSp>
        <p:nvGrpSpPr>
          <p:cNvPr id="4" name="Group 86"/>
          <p:cNvGrpSpPr/>
          <p:nvPr/>
        </p:nvGrpSpPr>
        <p:grpSpPr>
          <a:xfrm>
            <a:off x="4495799" y="2008626"/>
            <a:ext cx="4104409" cy="2867891"/>
            <a:chOff x="370609" y="2400017"/>
            <a:chExt cx="8229600" cy="2867891"/>
          </a:xfrm>
        </p:grpSpPr>
        <p:cxnSp>
          <p:nvCxnSpPr>
            <p:cNvPr id="88" name="Straight Connector 87"/>
            <p:cNvCxnSpPr/>
            <p:nvPr/>
          </p:nvCxnSpPr>
          <p:spPr>
            <a:xfrm>
              <a:off x="370609" y="5267908"/>
              <a:ext cx="8229600" cy="0"/>
            </a:xfrm>
            <a:prstGeom prst="line">
              <a:avLst/>
            </a:prstGeom>
            <a:ln w="38100">
              <a:solidFill>
                <a:schemeClr val="accent1">
                  <a:lumMod val="50000"/>
                </a:schemeClr>
              </a:solidFill>
              <a:prstDash val="sysDot"/>
            </a:ln>
            <a:effectLst/>
          </p:spPr>
          <p:style>
            <a:lnRef idx="1">
              <a:schemeClr val="accent2"/>
            </a:lnRef>
            <a:fillRef idx="0">
              <a:schemeClr val="accent2"/>
            </a:fillRef>
            <a:effectRef idx="0">
              <a:schemeClr val="accent2"/>
            </a:effectRef>
            <a:fontRef idx="minor">
              <a:schemeClr val="tx1"/>
            </a:fontRef>
          </p:style>
        </p:cxnSp>
        <p:cxnSp>
          <p:nvCxnSpPr>
            <p:cNvPr id="89" name="Straight Connector 88"/>
            <p:cNvCxnSpPr/>
            <p:nvPr/>
          </p:nvCxnSpPr>
          <p:spPr>
            <a:xfrm>
              <a:off x="370609" y="2400017"/>
              <a:ext cx="8229600" cy="0"/>
            </a:xfrm>
            <a:prstGeom prst="line">
              <a:avLst/>
            </a:prstGeom>
            <a:ln w="38100">
              <a:solidFill>
                <a:schemeClr val="accent1">
                  <a:lumMod val="50000"/>
                </a:schemeClr>
              </a:solidFill>
              <a:prstDash val="sysDot"/>
            </a:ln>
            <a:effectLst/>
          </p:spPr>
          <p:style>
            <a:lnRef idx="1">
              <a:schemeClr val="accent2"/>
            </a:lnRef>
            <a:fillRef idx="0">
              <a:schemeClr val="accent2"/>
            </a:fillRef>
            <a:effectRef idx="0">
              <a:schemeClr val="accent2"/>
            </a:effectRef>
            <a:fontRef idx="minor">
              <a:schemeClr val="tx1"/>
            </a:fontRef>
          </p:style>
        </p:cxnSp>
      </p:grpSp>
      <p:sp>
        <p:nvSpPr>
          <p:cNvPr id="92" name="TextBox 91"/>
          <p:cNvSpPr txBox="1"/>
          <p:nvPr/>
        </p:nvSpPr>
        <p:spPr>
          <a:xfrm>
            <a:off x="498764" y="5635612"/>
            <a:ext cx="1320874" cy="830997"/>
          </a:xfrm>
          <a:prstGeom prst="rect">
            <a:avLst/>
          </a:prstGeom>
          <a:noFill/>
        </p:spPr>
        <p:txBody>
          <a:bodyPr wrap="none" lIns="0" tIns="0" rIns="0" bIns="0" rtlCol="0">
            <a:spAutoFit/>
          </a:bodyPr>
          <a:lstStyle/>
          <a:p>
            <a:pPr>
              <a:lnSpc>
                <a:spcPct val="150000"/>
              </a:lnSpc>
            </a:pPr>
            <a:r>
              <a:rPr lang="en-US" dirty="0" smtClean="0">
                <a:gradFill>
                  <a:gsLst>
                    <a:gs pos="0">
                      <a:schemeClr val="tx1"/>
                    </a:gs>
                    <a:gs pos="86000">
                      <a:schemeClr val="tx1"/>
                    </a:gs>
                  </a:gsLst>
                  <a:lin ang="5400000" scaled="0"/>
                </a:gradFill>
                <a:effectLst>
                  <a:outerShdw blurRad="38100" dist="38100" dir="2700000" algn="tl">
                    <a:srgbClr val="000000">
                      <a:alpha val="43137"/>
                    </a:srgbClr>
                  </a:outerShdw>
                </a:effectLst>
              </a:rPr>
              <a:t>New in 2010</a:t>
            </a:r>
          </a:p>
          <a:p>
            <a:pPr>
              <a:lnSpc>
                <a:spcPct val="150000"/>
              </a:lnSpc>
            </a:pPr>
            <a:r>
              <a:rPr lang="en-US" dirty="0" smtClean="0">
                <a:gradFill>
                  <a:gsLst>
                    <a:gs pos="0">
                      <a:schemeClr val="tx1"/>
                    </a:gs>
                    <a:gs pos="86000">
                      <a:schemeClr val="tx1"/>
                    </a:gs>
                  </a:gsLst>
                  <a:lin ang="5400000" scaled="0"/>
                </a:gradFill>
                <a:effectLst>
                  <a:outerShdw blurRad="38100" dist="38100" dir="2700000" algn="tl">
                    <a:srgbClr val="000000">
                      <a:alpha val="43137"/>
                    </a:srgbClr>
                  </a:outerShdw>
                </a:effectLst>
              </a:rPr>
              <a:t>Improved</a:t>
            </a:r>
          </a:p>
        </p:txBody>
      </p:sp>
      <p:cxnSp>
        <p:nvCxnSpPr>
          <p:cNvPr id="93" name="Straight Connector 92"/>
          <p:cNvCxnSpPr/>
          <p:nvPr/>
        </p:nvCxnSpPr>
        <p:spPr>
          <a:xfrm>
            <a:off x="509155" y="6078399"/>
            <a:ext cx="1600200" cy="0"/>
          </a:xfrm>
          <a:prstGeom prst="line">
            <a:avLst/>
          </a:prstGeom>
          <a:ln w="19050">
            <a:solidFill>
              <a:schemeClr val="accent1">
                <a:lumMod val="50000"/>
              </a:schemeClr>
            </a:solidFill>
            <a:prstDash val="sysDot"/>
          </a:ln>
          <a:effectLst/>
        </p:spPr>
        <p:style>
          <a:lnRef idx="1">
            <a:schemeClr val="accent2"/>
          </a:lnRef>
          <a:fillRef idx="0">
            <a:schemeClr val="accent2"/>
          </a:fillRef>
          <a:effectRef idx="0">
            <a:schemeClr val="accent2"/>
          </a:effectRef>
          <a:fontRef idx="minor">
            <a:schemeClr val="tx1"/>
          </a:fontRef>
        </p:style>
      </p:cxnSp>
      <p:sp>
        <p:nvSpPr>
          <p:cNvPr id="36" name="Oval 35"/>
          <p:cNvSpPr/>
          <p:nvPr/>
        </p:nvSpPr>
        <p:spPr bwMode="auto">
          <a:xfrm>
            <a:off x="5352881" y="5034594"/>
            <a:ext cx="214441" cy="214441"/>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7" name="Oval 36"/>
          <p:cNvSpPr/>
          <p:nvPr/>
        </p:nvSpPr>
        <p:spPr bwMode="auto">
          <a:xfrm>
            <a:off x="5352881" y="1374297"/>
            <a:ext cx="214441" cy="214441"/>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8" name="Oval 37"/>
          <p:cNvSpPr/>
          <p:nvPr/>
        </p:nvSpPr>
        <p:spPr bwMode="auto">
          <a:xfrm>
            <a:off x="5652959" y="2167991"/>
            <a:ext cx="214441" cy="214441"/>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9" name="Oval 38"/>
          <p:cNvSpPr/>
          <p:nvPr/>
        </p:nvSpPr>
        <p:spPr bwMode="auto">
          <a:xfrm>
            <a:off x="1921858" y="5739275"/>
            <a:ext cx="214441" cy="214441"/>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0" name="Oval 39"/>
          <p:cNvSpPr/>
          <p:nvPr/>
        </p:nvSpPr>
        <p:spPr bwMode="auto">
          <a:xfrm>
            <a:off x="1946809" y="6193779"/>
            <a:ext cx="165214" cy="165214"/>
          </a:xfrm>
          <a:prstGeom prst="ellipse">
            <a:avLst/>
          </a:prstGeom>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60000"/>
              </a:srgbClr>
            </a:outerShdw>
          </a:effectLst>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1" name="Oval 40"/>
          <p:cNvSpPr/>
          <p:nvPr/>
        </p:nvSpPr>
        <p:spPr bwMode="auto">
          <a:xfrm>
            <a:off x="6235586" y="4263154"/>
            <a:ext cx="165214" cy="165214"/>
          </a:xfrm>
          <a:prstGeom prst="ellipse">
            <a:avLst/>
          </a:prstGeom>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60000"/>
              </a:srgbClr>
            </a:outerShdw>
          </a:effectLst>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2" name="Oval 41"/>
          <p:cNvSpPr/>
          <p:nvPr/>
        </p:nvSpPr>
        <p:spPr bwMode="auto">
          <a:xfrm>
            <a:off x="6874858" y="2975172"/>
            <a:ext cx="165214" cy="165214"/>
          </a:xfrm>
          <a:prstGeom prst="ellipse">
            <a:avLst/>
          </a:prstGeom>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60000"/>
              </a:srgbClr>
            </a:outerShdw>
          </a:effectLst>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Tree>
    <p:custDataLst>
      <p:tags r:id="rId1"/>
    </p:custDataLst>
  </p:cSld>
  <p:clrMapOvr>
    <a:masterClrMapping/>
  </p:clrMapOvr>
  <p:transition advClick="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3221" y="3654221"/>
            <a:ext cx="8650386" cy="1337595"/>
          </a:xfrm>
        </p:spPr>
        <p:txBody>
          <a:bodyPr/>
          <a:lstStyle/>
          <a:p>
            <a:r>
              <a:rPr lang="en-US" dirty="0" smtClean="0"/>
              <a:t>SharePoint Server 2010 Introduction for Developers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535273" y="5430797"/>
            <a:ext cx="3812443" cy="461665"/>
          </a:xfrm>
        </p:spPr>
        <p:txBody>
          <a:bodyPr/>
          <a:lstStyle/>
          <a:p>
            <a:r>
              <a:rPr lang="en-US" dirty="0" smtClean="0">
                <a:solidFill>
                  <a:schemeClr val="tx1"/>
                </a:solidFill>
              </a:rPr>
              <a:t>Paul Andrew</a:t>
            </a:r>
          </a:p>
          <a:p>
            <a:r>
              <a:rPr lang="en-US" dirty="0" smtClean="0">
                <a:solidFill>
                  <a:schemeClr val="tx1"/>
                </a:solidFill>
              </a:rPr>
              <a:t>Technical Product Manager</a:t>
            </a:r>
          </a:p>
          <a:p>
            <a:r>
              <a:rPr lang="en-US" dirty="0" smtClean="0">
                <a:solidFill>
                  <a:schemeClr val="tx1"/>
                </a:solidFill>
              </a:rPr>
              <a:t>Microsoft</a:t>
            </a:r>
          </a:p>
          <a:p>
            <a:r>
              <a:rPr lang="en-US" dirty="0" smtClean="0">
                <a:solidFill>
                  <a:schemeClr val="tx1"/>
                </a:solidFill>
              </a:rPr>
              <a:t>Session Code: OFS215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hite rectangle.png"/>
          <p:cNvPicPr>
            <a:picLocks noChangeAspect="1"/>
          </p:cNvPicPr>
          <p:nvPr/>
        </p:nvPicPr>
        <p:blipFill>
          <a:blip r:embed="rId3"/>
          <a:srcRect b="10453"/>
          <a:stretch>
            <a:fillRect/>
          </a:stretch>
        </p:blipFill>
        <p:spPr>
          <a:xfrm>
            <a:off x="0" y="4267200"/>
            <a:ext cx="9144000" cy="5558294"/>
          </a:xfrm>
          <a:prstGeom prst="rect">
            <a:avLst/>
          </a:prstGeom>
        </p:spPr>
      </p:pic>
      <p:sp>
        <p:nvSpPr>
          <p:cNvPr id="2" name="Title 1"/>
          <p:cNvSpPr>
            <a:spLocks noGrp="1"/>
          </p:cNvSpPr>
          <p:nvPr>
            <p:ph type="title"/>
          </p:nvPr>
        </p:nvSpPr>
        <p:spPr>
          <a:xfrm>
            <a:off x="381000" y="228600"/>
            <a:ext cx="8382000" cy="1107996"/>
          </a:xfrm>
        </p:spPr>
        <p:txBody>
          <a:bodyPr/>
          <a:lstStyle/>
          <a:p>
            <a:r>
              <a:rPr lang="en-US" dirty="0" smtClean="0"/>
              <a:t>LINQ to SharePoint</a:t>
            </a:r>
            <a:br>
              <a:rPr lang="en-US" dirty="0" smtClean="0"/>
            </a:br>
            <a:r>
              <a:rPr lang="en-US" sz="3200" dirty="0" smtClean="0">
                <a:solidFill>
                  <a:srgbClr val="FFC000"/>
                </a:solidFill>
              </a:rPr>
              <a:t>Language Integrated Query</a:t>
            </a:r>
            <a:endParaRPr lang="en-US" sz="3200" dirty="0">
              <a:solidFill>
                <a:srgbClr val="FFC000"/>
              </a:solidFill>
            </a:endParaRPr>
          </a:p>
        </p:txBody>
      </p:sp>
      <p:sp>
        <p:nvSpPr>
          <p:cNvPr id="3" name="Content Placeholder 2"/>
          <p:cNvSpPr>
            <a:spLocks noGrp="1"/>
          </p:cNvSpPr>
          <p:nvPr>
            <p:ph idx="1"/>
          </p:nvPr>
        </p:nvSpPr>
        <p:spPr>
          <a:xfrm>
            <a:off x="381000" y="1682440"/>
            <a:ext cx="8153400" cy="2737160"/>
          </a:xfrm>
        </p:spPr>
        <p:txBody>
          <a:bodyPr/>
          <a:lstStyle/>
          <a:p>
            <a:r>
              <a:rPr lang="en-US" dirty="0" smtClean="0"/>
              <a:t>Entity based programming</a:t>
            </a:r>
          </a:p>
          <a:p>
            <a:pPr lvl="1"/>
            <a:r>
              <a:rPr lang="en-US" sz="2000" dirty="0" smtClean="0"/>
              <a:t>Strong Types and </a:t>
            </a:r>
            <a:r>
              <a:rPr lang="en-US" sz="2000" dirty="0" err="1" smtClean="0"/>
              <a:t>Intellisense</a:t>
            </a:r>
            <a:endParaRPr lang="en-US" sz="2000" dirty="0" smtClean="0"/>
          </a:p>
          <a:p>
            <a:pPr>
              <a:lnSpc>
                <a:spcPts val="4400"/>
              </a:lnSpc>
            </a:pPr>
            <a:r>
              <a:rPr lang="en-US" dirty="0" smtClean="0"/>
              <a:t>Supports List Joins and Projections</a:t>
            </a:r>
          </a:p>
          <a:p>
            <a:pPr lvl="1"/>
            <a:r>
              <a:rPr lang="en-US" sz="2000" dirty="0" smtClean="0"/>
              <a:t>Join lists on lookup field between them</a:t>
            </a:r>
          </a:p>
          <a:p>
            <a:pPr lvl="1"/>
            <a:r>
              <a:rPr lang="en-US" sz="2000" dirty="0" smtClean="0"/>
              <a:t>Join multiple lists (A-&gt;B-&gt;C)</a:t>
            </a:r>
          </a:p>
          <a:p>
            <a:pPr lvl="1"/>
            <a:r>
              <a:rPr lang="en-US" sz="2000" dirty="0" smtClean="0"/>
              <a:t>Project any field from joined list in a query without              changes in list schema</a:t>
            </a:r>
          </a:p>
        </p:txBody>
      </p:sp>
      <p:sp>
        <p:nvSpPr>
          <p:cNvPr id="15" name="TextBox 14"/>
          <p:cNvSpPr txBox="1"/>
          <p:nvPr/>
        </p:nvSpPr>
        <p:spPr>
          <a:xfrm>
            <a:off x="977900" y="4812030"/>
            <a:ext cx="6807200" cy="2215991"/>
          </a:xfrm>
          <a:prstGeom prst="rect">
            <a:avLst/>
          </a:prstGeom>
          <a:noFill/>
        </p:spPr>
        <p:txBody>
          <a:bodyPr wrap="square" rtlCol="0">
            <a:spAutoFit/>
          </a:bodyPr>
          <a:lstStyle/>
          <a:p>
            <a:r>
              <a:rPr lang="en-US" sz="2400" dirty="0" smtClean="0">
                <a:solidFill>
                  <a:schemeClr val="bg1"/>
                </a:solidFill>
                <a:latin typeface="Consolas" pitchFamily="49" charset="0"/>
                <a:cs typeface="Consolas" pitchFamily="49" charset="0"/>
              </a:rPr>
              <a:t>Example</a:t>
            </a:r>
          </a:p>
          <a:p>
            <a:pPr lvl="1">
              <a:buNone/>
            </a:pPr>
            <a:r>
              <a:rPr lang="en-US" sz="2400" dirty="0" smtClean="0">
                <a:solidFill>
                  <a:srgbClr val="0000FF"/>
                </a:solidFill>
                <a:latin typeface="Consolas" pitchFamily="49" charset="0"/>
                <a:ea typeface="Times New Roman"/>
                <a:cs typeface="Consolas" pitchFamily="49" charset="0"/>
              </a:rPr>
              <a:t>from</a:t>
            </a:r>
            <a:r>
              <a:rPr lang="en-US" sz="2400" dirty="0" smtClean="0">
                <a:latin typeface="Consolas" pitchFamily="49" charset="0"/>
                <a:ea typeface="Times New Roman"/>
                <a:cs typeface="Consolas" pitchFamily="49" charset="0"/>
              </a:rPr>
              <a:t> </a:t>
            </a:r>
            <a:r>
              <a:rPr lang="en-US" sz="2400" dirty="0" smtClean="0">
                <a:solidFill>
                  <a:schemeClr val="bg1"/>
                </a:solidFill>
                <a:latin typeface="Consolas" pitchFamily="49" charset="0"/>
                <a:ea typeface="Times New Roman"/>
                <a:cs typeface="Consolas" pitchFamily="49" charset="0"/>
              </a:rPr>
              <a:t>o</a:t>
            </a:r>
            <a:r>
              <a:rPr lang="en-US" sz="2400" dirty="0" smtClean="0">
                <a:latin typeface="Consolas" pitchFamily="49" charset="0"/>
                <a:ea typeface="Times New Roman"/>
                <a:cs typeface="Consolas" pitchFamily="49" charset="0"/>
              </a:rPr>
              <a:t> </a:t>
            </a:r>
            <a:r>
              <a:rPr lang="en-US" sz="2400" dirty="0" smtClean="0">
                <a:solidFill>
                  <a:srgbClr val="0000FF"/>
                </a:solidFill>
                <a:latin typeface="Consolas" pitchFamily="49" charset="0"/>
                <a:ea typeface="Times New Roman"/>
                <a:cs typeface="Consolas" pitchFamily="49" charset="0"/>
              </a:rPr>
              <a:t>in</a:t>
            </a:r>
            <a:r>
              <a:rPr lang="en-US" sz="2400" dirty="0" smtClean="0">
                <a:latin typeface="Consolas" pitchFamily="49" charset="0"/>
                <a:ea typeface="Times New Roman"/>
                <a:cs typeface="Consolas" pitchFamily="49" charset="0"/>
              </a:rPr>
              <a:t> </a:t>
            </a:r>
            <a:r>
              <a:rPr lang="en-US" sz="2400" dirty="0" err="1" smtClean="0">
                <a:solidFill>
                  <a:schemeClr val="bg1"/>
                </a:solidFill>
                <a:latin typeface="Consolas" pitchFamily="49" charset="0"/>
                <a:ea typeface="Times New Roman"/>
                <a:cs typeface="Consolas" pitchFamily="49" charset="0"/>
              </a:rPr>
              <a:t>data.Orders</a:t>
            </a:r>
            <a:r>
              <a:rPr lang="en-US" sz="2400" dirty="0" smtClean="0">
                <a:solidFill>
                  <a:schemeClr val="bg1"/>
                </a:solidFill>
                <a:latin typeface="Consolas" pitchFamily="49" charset="0"/>
                <a:ea typeface="Times New Roman"/>
                <a:cs typeface="Consolas" pitchFamily="49" charset="0"/>
              </a:rPr>
              <a:t/>
            </a:r>
            <a:br>
              <a:rPr lang="en-US" sz="2400" dirty="0" smtClean="0">
                <a:solidFill>
                  <a:schemeClr val="bg1"/>
                </a:solidFill>
                <a:latin typeface="Consolas" pitchFamily="49" charset="0"/>
                <a:ea typeface="Times New Roman"/>
                <a:cs typeface="Consolas" pitchFamily="49" charset="0"/>
              </a:rPr>
            </a:br>
            <a:r>
              <a:rPr lang="en-US" sz="2400" dirty="0" smtClean="0">
                <a:latin typeface="Consolas" pitchFamily="49" charset="0"/>
                <a:ea typeface="Times New Roman"/>
                <a:cs typeface="Consolas" pitchFamily="49" charset="0"/>
              </a:rPr>
              <a:t>	</a:t>
            </a:r>
            <a:r>
              <a:rPr lang="en-US" sz="2400" dirty="0" smtClean="0">
                <a:solidFill>
                  <a:srgbClr val="0000FF"/>
                </a:solidFill>
                <a:latin typeface="Consolas" pitchFamily="49" charset="0"/>
                <a:ea typeface="Times New Roman"/>
                <a:cs typeface="Consolas" pitchFamily="49" charset="0"/>
              </a:rPr>
              <a:t>where</a:t>
            </a:r>
            <a:r>
              <a:rPr lang="en-US" sz="2400" dirty="0" smtClean="0">
                <a:latin typeface="Consolas" pitchFamily="49" charset="0"/>
                <a:ea typeface="Times New Roman"/>
                <a:cs typeface="Consolas" pitchFamily="49" charset="0"/>
              </a:rPr>
              <a:t> </a:t>
            </a:r>
            <a:r>
              <a:rPr lang="en-US" sz="2400" dirty="0" err="1" smtClean="0">
                <a:solidFill>
                  <a:schemeClr val="bg1"/>
                </a:solidFill>
                <a:latin typeface="Consolas" pitchFamily="49" charset="0"/>
                <a:ea typeface="Times New Roman"/>
                <a:cs typeface="Consolas" pitchFamily="49" charset="0"/>
              </a:rPr>
              <a:t>o.Customer.City.Name</a:t>
            </a:r>
            <a:r>
              <a:rPr lang="en-US" sz="2400" dirty="0" smtClean="0">
                <a:solidFill>
                  <a:schemeClr val="bg1"/>
                </a:solidFill>
                <a:latin typeface="Consolas" pitchFamily="49" charset="0"/>
                <a:ea typeface="Times New Roman"/>
                <a:cs typeface="Consolas" pitchFamily="49" charset="0"/>
              </a:rPr>
              <a:t> == </a:t>
            </a:r>
            <a:r>
              <a:rPr lang="en-US" sz="2400" dirty="0" smtClean="0">
                <a:solidFill>
                  <a:schemeClr val="bg2">
                    <a:lumMod val="85000"/>
                    <a:lumOff val="15000"/>
                  </a:schemeClr>
                </a:solidFill>
                <a:latin typeface="Consolas" pitchFamily="49" charset="0"/>
                <a:ea typeface="Times New Roman"/>
                <a:cs typeface="Consolas" pitchFamily="49" charset="0"/>
              </a:rPr>
              <a:t>	</a:t>
            </a:r>
            <a:r>
              <a:rPr lang="en-US" sz="2400" dirty="0" smtClean="0">
                <a:solidFill>
                  <a:srgbClr val="800000"/>
                </a:solidFill>
                <a:latin typeface="Consolas" pitchFamily="49" charset="0"/>
                <a:ea typeface="Times New Roman"/>
                <a:cs typeface="Consolas" pitchFamily="49" charset="0"/>
              </a:rPr>
              <a:t>"London“</a:t>
            </a:r>
            <a:r>
              <a:rPr lang="en-US" sz="2400" dirty="0" smtClean="0">
                <a:latin typeface="Consolas" pitchFamily="49" charset="0"/>
                <a:ea typeface="Times New Roman"/>
                <a:cs typeface="Consolas" pitchFamily="49" charset="0"/>
              </a:rPr>
              <a:t/>
            </a:r>
            <a:br>
              <a:rPr lang="en-US" sz="2400" dirty="0" smtClean="0">
                <a:latin typeface="Consolas" pitchFamily="49" charset="0"/>
                <a:ea typeface="Times New Roman"/>
                <a:cs typeface="Consolas" pitchFamily="49" charset="0"/>
              </a:rPr>
            </a:br>
            <a:r>
              <a:rPr lang="en-US" sz="2400" dirty="0" smtClean="0">
                <a:latin typeface="Consolas" pitchFamily="49" charset="0"/>
                <a:ea typeface="Times New Roman"/>
                <a:cs typeface="Consolas" pitchFamily="49" charset="0"/>
              </a:rPr>
              <a:t>	</a:t>
            </a:r>
            <a:r>
              <a:rPr lang="en-US" sz="2400" dirty="0" smtClean="0">
                <a:solidFill>
                  <a:srgbClr val="0000FF"/>
                </a:solidFill>
                <a:latin typeface="Consolas" pitchFamily="49" charset="0"/>
                <a:ea typeface="Times New Roman"/>
                <a:cs typeface="Consolas" pitchFamily="49" charset="0"/>
              </a:rPr>
              <a:t>select</a:t>
            </a:r>
            <a:r>
              <a:rPr lang="en-US" sz="2400" dirty="0" smtClean="0">
                <a:latin typeface="Consolas" pitchFamily="49" charset="0"/>
                <a:ea typeface="Times New Roman"/>
                <a:cs typeface="Consolas" pitchFamily="49" charset="0"/>
              </a:rPr>
              <a:t> </a:t>
            </a:r>
            <a:r>
              <a:rPr lang="en-US" sz="2400" dirty="0" smtClean="0">
                <a:solidFill>
                  <a:schemeClr val="bg2">
                    <a:lumMod val="85000"/>
                    <a:lumOff val="15000"/>
                  </a:schemeClr>
                </a:solidFill>
                <a:latin typeface="Consolas" pitchFamily="49" charset="0"/>
                <a:ea typeface="Times New Roman"/>
                <a:cs typeface="Consolas" pitchFamily="49" charset="0"/>
              </a:rPr>
              <a:t>o</a:t>
            </a:r>
            <a:r>
              <a:rPr lang="en-US" sz="2000" dirty="0" smtClean="0">
                <a:solidFill>
                  <a:schemeClr val="bg2">
                    <a:lumMod val="85000"/>
                    <a:lumOff val="15000"/>
                  </a:schemeClr>
                </a:solidFill>
                <a:latin typeface="Consolas" pitchFamily="49" charset="0"/>
                <a:ea typeface="Times New Roman"/>
                <a:cs typeface="Consolas" pitchFamily="49" charset="0"/>
              </a:rPr>
              <a:t>;</a:t>
            </a:r>
          </a:p>
          <a:p>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Client Object Model</a:t>
            </a:r>
            <a:br>
              <a:rPr lang="en-US" dirty="0" smtClean="0"/>
            </a:br>
            <a:r>
              <a:rPr lang="en-US" sz="3200" dirty="0" smtClean="0">
                <a:solidFill>
                  <a:srgbClr val="FFC000"/>
                </a:solidFill>
              </a:rPr>
              <a:t>Runs on Remote Machine</a:t>
            </a:r>
            <a:endParaRPr lang="en-US" dirty="0">
              <a:solidFill>
                <a:srgbClr val="FFC000"/>
              </a:solidFill>
            </a:endParaRPr>
          </a:p>
        </p:txBody>
      </p:sp>
      <p:sp>
        <p:nvSpPr>
          <p:cNvPr id="3" name="Text Placeholder 2"/>
          <p:cNvSpPr>
            <a:spLocks noGrp="1"/>
          </p:cNvSpPr>
          <p:nvPr>
            <p:ph type="body" sz="quarter" idx="10"/>
          </p:nvPr>
        </p:nvSpPr>
        <p:spPr>
          <a:xfrm>
            <a:off x="381000" y="1420812"/>
            <a:ext cx="8382000" cy="1969770"/>
          </a:xfrm>
        </p:spPr>
        <p:txBody>
          <a:bodyPr/>
          <a:lstStyle/>
          <a:p>
            <a:r>
              <a:rPr lang="en-US" dirty="0" smtClean="0"/>
              <a:t>Simple API to Add, Retrieve, Update</a:t>
            </a:r>
            <a:br>
              <a:rPr lang="en-US" dirty="0" smtClean="0"/>
            </a:br>
            <a:r>
              <a:rPr lang="en-US" dirty="0" smtClean="0"/>
              <a:t>and Manage Data in SharePoint</a:t>
            </a:r>
          </a:p>
          <a:p>
            <a:r>
              <a:rPr lang="en-US" dirty="0" smtClean="0"/>
              <a:t>Commands batched for Performance</a:t>
            </a:r>
          </a:p>
          <a:p>
            <a:pPr>
              <a:buNone/>
            </a:pPr>
            <a:endParaRPr lang="en-US" dirty="0" smtClean="0"/>
          </a:p>
        </p:txBody>
      </p:sp>
      <p:sp>
        <p:nvSpPr>
          <p:cNvPr id="18" name="Rounded Rectangle 17"/>
          <p:cNvSpPr/>
          <p:nvPr/>
        </p:nvSpPr>
        <p:spPr bwMode="auto">
          <a:xfrm>
            <a:off x="1123950" y="4419600"/>
            <a:ext cx="6915150" cy="533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prstClr val="white"/>
                </a:solidFill>
              </a:defRPr>
            </a:pPr>
            <a:endParaRPr lang="en-NZ" sz="2000" dirty="0">
              <a:solidFill>
                <a:prstClr val="white"/>
              </a:solidFill>
            </a:endParaRPr>
          </a:p>
        </p:txBody>
      </p:sp>
      <p:sp>
        <p:nvSpPr>
          <p:cNvPr id="21" name="Rounded Rectangle 20"/>
          <p:cNvSpPr/>
          <p:nvPr/>
        </p:nvSpPr>
        <p:spPr bwMode="auto">
          <a:xfrm>
            <a:off x="1104900" y="5181600"/>
            <a:ext cx="6934200" cy="1447800"/>
          </a:xfrm>
          <a:prstGeom prst="roundRect">
            <a:avLst>
              <a:gd name="adj" fmla="val 7644"/>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solidFill>
                  <a:prstClr val="white"/>
                </a:solidFill>
              </a:defRPr>
            </a:pPr>
            <a:endParaRPr lang="en-US" sz="2400" dirty="0">
              <a:solidFill>
                <a:prstClr val="white"/>
              </a:solidFill>
            </a:endParaRPr>
          </a:p>
        </p:txBody>
      </p:sp>
      <p:cxnSp>
        <p:nvCxnSpPr>
          <p:cNvPr id="13" name="Straight Arrow Connector 12"/>
          <p:cNvCxnSpPr/>
          <p:nvPr/>
        </p:nvCxnSpPr>
        <p:spPr>
          <a:xfrm rot="5400000" flipH="1" flipV="1">
            <a:off x="4153548" y="4677324"/>
            <a:ext cx="855955" cy="198"/>
          </a:xfrm>
          <a:prstGeom prst="straightConnector1">
            <a:avLst/>
          </a:prstGeom>
          <a:ln w="76200">
            <a:solidFill>
              <a:schemeClr val="tx1"/>
            </a:solidFill>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15" name="Rounded Rectangle 14"/>
          <p:cNvSpPr/>
          <p:nvPr/>
        </p:nvSpPr>
        <p:spPr bwMode="auto">
          <a:xfrm>
            <a:off x="1219200" y="5715000"/>
            <a:ext cx="1980000" cy="792000"/>
          </a:xfrm>
          <a:prstGeom prst="roundRect">
            <a:avLst>
              <a:gd name="adj" fmla="val 18300"/>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prstClr val="white"/>
                </a:solidFill>
                <a:effectLst>
                  <a:outerShdw blurRad="50800" dist="38100" dir="5400000" algn="ctr" rotWithShape="0">
                    <a:srgbClr val="000000">
                      <a:alpha val="47000"/>
                    </a:srgbClr>
                  </a:outerShdw>
                </a:effectLst>
                <a:latin typeface="Segoe UI" pitchFamily="34" charset="0"/>
              </a:defRPr>
            </a:pPr>
            <a:r>
              <a:rPr lang="en-US" sz="2000" dirty="0">
                <a:solidFill>
                  <a:prstClr val="white"/>
                </a:solidFill>
                <a:effectLst>
                  <a:outerShdw blurRad="50800" dist="38100" dir="5400000" algn="ctr" rotWithShape="0">
                    <a:srgbClr val="000000">
                      <a:alpha val="47000"/>
                    </a:srgbClr>
                  </a:outerShdw>
                </a:effectLst>
              </a:rPr>
              <a:t>.NET CLR</a:t>
            </a:r>
          </a:p>
        </p:txBody>
      </p:sp>
      <p:sp>
        <p:nvSpPr>
          <p:cNvPr id="16" name="Rounded Rectangle 15"/>
          <p:cNvSpPr/>
          <p:nvPr/>
        </p:nvSpPr>
        <p:spPr bwMode="auto">
          <a:xfrm>
            <a:off x="3581400" y="5715000"/>
            <a:ext cx="1980000" cy="792000"/>
          </a:xfrm>
          <a:prstGeom prst="roundRect">
            <a:avLst>
              <a:gd name="adj" fmla="val 18300"/>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prstClr val="white"/>
                </a:solidFill>
                <a:effectLst>
                  <a:outerShdw blurRad="50800" dist="38100" dir="5400000" algn="ctr" rotWithShape="0">
                    <a:srgbClr val="000000">
                      <a:alpha val="47000"/>
                    </a:srgbClr>
                  </a:outerShdw>
                </a:effectLst>
                <a:latin typeface="Segoe UI" pitchFamily="34" charset="0"/>
              </a:defRPr>
            </a:pPr>
            <a:r>
              <a:rPr lang="en-US" sz="2000" dirty="0" smtClean="0">
                <a:solidFill>
                  <a:prstClr val="white"/>
                </a:solidFill>
                <a:effectLst>
                  <a:outerShdw blurRad="50800" dist="38100" dir="5400000" algn="ctr" rotWithShape="0">
                    <a:srgbClr val="000000">
                      <a:alpha val="47000"/>
                    </a:srgbClr>
                  </a:outerShdw>
                </a:effectLst>
              </a:rPr>
              <a:t>Silverlight CLR</a:t>
            </a:r>
            <a:endParaRPr lang="en-US" sz="2000" dirty="0">
              <a:solidFill>
                <a:prstClr val="white"/>
              </a:solidFill>
              <a:effectLst>
                <a:outerShdw blurRad="50800" dist="38100" dir="5400000" algn="ctr" rotWithShape="0">
                  <a:srgbClr val="000000">
                    <a:alpha val="47000"/>
                  </a:srgbClr>
                </a:outerShdw>
              </a:effectLst>
            </a:endParaRPr>
          </a:p>
        </p:txBody>
      </p:sp>
      <p:sp>
        <p:nvSpPr>
          <p:cNvPr id="17" name="Rounded Rectangle 16"/>
          <p:cNvSpPr/>
          <p:nvPr/>
        </p:nvSpPr>
        <p:spPr bwMode="auto">
          <a:xfrm>
            <a:off x="5943600" y="5715000"/>
            <a:ext cx="1980000" cy="792000"/>
          </a:xfrm>
          <a:prstGeom prst="roundRect">
            <a:avLst>
              <a:gd name="adj" fmla="val 18300"/>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solidFill>
                  <a:prstClr val="white"/>
                </a:solidFill>
                <a:effectLst>
                  <a:outerShdw blurRad="50800" dist="38100" dir="5400000" algn="ctr" rotWithShape="0">
                    <a:srgbClr val="000000">
                      <a:alpha val="47000"/>
                    </a:srgbClr>
                  </a:outerShdw>
                </a:effectLst>
                <a:latin typeface="Segoe UI" pitchFamily="34" charset="0"/>
              </a:defRPr>
            </a:pPr>
            <a:r>
              <a:rPr lang="en-US" sz="2000" dirty="0">
                <a:solidFill>
                  <a:prstClr val="white"/>
                </a:solidFill>
                <a:effectLst>
                  <a:outerShdw blurRad="50800" dist="38100" dir="5400000" algn="ctr" rotWithShape="0">
                    <a:srgbClr val="000000">
                      <a:alpha val="47000"/>
                    </a:srgbClr>
                  </a:outerShdw>
                </a:effectLst>
              </a:rPr>
              <a:t>JavaScript</a:t>
            </a:r>
          </a:p>
        </p:txBody>
      </p:sp>
      <p:sp>
        <p:nvSpPr>
          <p:cNvPr id="20" name="Rounded Rectangle 19"/>
          <p:cNvSpPr/>
          <p:nvPr/>
        </p:nvSpPr>
        <p:spPr bwMode="auto">
          <a:xfrm>
            <a:off x="1104900" y="3048000"/>
            <a:ext cx="6934200" cy="1143000"/>
          </a:xfrm>
          <a:prstGeom prst="roundRect">
            <a:avLst>
              <a:gd name="adj" fmla="val 748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defRPr>
            </a:pPr>
            <a:endParaRPr lang="en-US" sz="2400"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endParaRPr>
          </a:p>
        </p:txBody>
      </p:sp>
      <p:sp>
        <p:nvSpPr>
          <p:cNvPr id="29" name="Text Placeholder 2"/>
          <p:cNvSpPr txBox="1">
            <a:spLocks/>
          </p:cNvSpPr>
          <p:nvPr/>
        </p:nvSpPr>
        <p:spPr>
          <a:xfrm>
            <a:off x="3179718" y="5283927"/>
            <a:ext cx="2971800" cy="332399"/>
          </a:xfrm>
          <a:prstGeom prst="rect">
            <a:avLst/>
          </a:prstGeom>
        </p:spPr>
        <p:txBody>
          <a:bodyPr vert="horz" wrap="square" lIns="0" tIns="0" rIns="0" bIns="0" rtlCol="0">
            <a:spAutoFit/>
          </a:bodyPr>
          <a:lstStyle/>
          <a:p>
            <a:pPr marL="460375" indent="-460375" algn="ctr">
              <a:lnSpc>
                <a:spcPct val="90000"/>
              </a:lnSpc>
              <a:spcBef>
                <a:spcPct val="20000"/>
              </a:spcBef>
              <a:buSzPct val="85000"/>
              <a:defRPr/>
            </a:pPr>
            <a:r>
              <a:rPr lang="en-US" sz="2400"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rPr>
              <a:t>Client Application</a:t>
            </a:r>
          </a:p>
        </p:txBody>
      </p:sp>
      <p:sp>
        <p:nvSpPr>
          <p:cNvPr id="24" name="Text Placeholder 2"/>
          <p:cNvSpPr txBox="1">
            <a:spLocks/>
          </p:cNvSpPr>
          <p:nvPr/>
        </p:nvSpPr>
        <p:spPr>
          <a:xfrm>
            <a:off x="1409700" y="4544401"/>
            <a:ext cx="1524000" cy="332399"/>
          </a:xfrm>
          <a:prstGeom prst="rect">
            <a:avLst/>
          </a:prstGeom>
        </p:spPr>
        <p:txBody>
          <a:bodyPr vert="horz" wrap="square" lIns="0" tIns="0" rIns="0" bIns="0" rtlCol="0">
            <a:spAutoFit/>
          </a:bodyPr>
          <a:lstStyle/>
          <a:p>
            <a:pPr marL="460375" indent="-460375" algn="ctr">
              <a:lnSpc>
                <a:spcPct val="90000"/>
              </a:lnSpc>
              <a:spcBef>
                <a:spcPct val="20000"/>
              </a:spcBef>
              <a:buSzPct val="85000"/>
              <a:defRPr/>
            </a:pPr>
            <a:r>
              <a:rPr lang="en-US" sz="2400" dirty="0">
                <a:solidFill>
                  <a:prstClr val="white"/>
                </a:solidFill>
                <a:effectLst>
                  <a:outerShdw blurRad="50800" dist="38100" dir="5400000" algn="ctr" rotWithShape="0">
                    <a:srgbClr val="000000">
                      <a:alpha val="47000"/>
                    </a:srgbClr>
                  </a:outerShdw>
                </a:effectLst>
              </a:rPr>
              <a:t>Consistent</a:t>
            </a:r>
          </a:p>
        </p:txBody>
      </p:sp>
      <p:sp>
        <p:nvSpPr>
          <p:cNvPr id="27" name="Text Placeholder 2"/>
          <p:cNvSpPr txBox="1">
            <a:spLocks/>
          </p:cNvSpPr>
          <p:nvPr/>
        </p:nvSpPr>
        <p:spPr>
          <a:xfrm>
            <a:off x="6438900" y="4544401"/>
            <a:ext cx="1524000" cy="332399"/>
          </a:xfrm>
          <a:prstGeom prst="rect">
            <a:avLst/>
          </a:prstGeom>
        </p:spPr>
        <p:txBody>
          <a:bodyPr vert="horz" wrap="square" lIns="0" tIns="0" rIns="0" bIns="0" rtlCol="0">
            <a:spAutoFit/>
          </a:bodyPr>
          <a:lstStyle/>
          <a:p>
            <a:pPr marL="460375" indent="-460375" algn="ctr">
              <a:lnSpc>
                <a:spcPct val="90000"/>
              </a:lnSpc>
              <a:spcBef>
                <a:spcPct val="20000"/>
              </a:spcBef>
              <a:buSzPct val="85000"/>
              <a:defRPr/>
            </a:pPr>
            <a:r>
              <a:rPr lang="en-US" sz="2400" dirty="0">
                <a:solidFill>
                  <a:prstClr val="white"/>
                </a:solidFill>
                <a:effectLst>
                  <a:outerShdw blurRad="50800" dist="38100" dir="5400000" algn="ctr" rotWithShape="0">
                    <a:srgbClr val="000000">
                      <a:alpha val="47000"/>
                    </a:srgbClr>
                  </a:outerShdw>
                </a:effectLst>
              </a:rPr>
              <a:t>Efficient</a:t>
            </a:r>
          </a:p>
        </p:txBody>
      </p:sp>
      <p:sp>
        <p:nvSpPr>
          <p:cNvPr id="26" name="Rectangle 25"/>
          <p:cNvSpPr/>
          <p:nvPr/>
        </p:nvSpPr>
        <p:spPr>
          <a:xfrm>
            <a:off x="3429000" y="3429000"/>
            <a:ext cx="2360518" cy="424732"/>
          </a:xfrm>
          <a:prstGeom prst="rect">
            <a:avLst/>
          </a:prstGeom>
        </p:spPr>
        <p:txBody>
          <a:bodyPr wrap="none">
            <a:spAutoFit/>
          </a:bodyPr>
          <a:lstStyle/>
          <a:p>
            <a:pPr marL="460375" indent="-460375" algn="ctr">
              <a:lnSpc>
                <a:spcPct val="90000"/>
              </a:lnSpc>
              <a:spcBef>
                <a:spcPct val="20000"/>
              </a:spcBef>
              <a:buSzPct val="85000"/>
              <a:defRPr/>
            </a:pPr>
            <a:r>
              <a:rPr lang="en-US" sz="2400" dirty="0" smtClean="0">
                <a:solidFill>
                  <a:prstClr val="white"/>
                </a:solidFill>
                <a:effectLst>
                  <a:outerShdw blurRad="50800" dist="38100" dir="5400000" algn="ctr" rotWithShape="0">
                    <a:srgbClr val="000000">
                      <a:alpha val="47000"/>
                    </a:srgbClr>
                  </a:outerShdw>
                </a:effectLst>
              </a:rPr>
              <a:t>SharePoint Data</a:t>
            </a:r>
            <a:endParaRPr lang="en-NZ" sz="2400" dirty="0">
              <a:solidFill>
                <a:prstClr val="white"/>
              </a:solidFill>
              <a:effectLst>
                <a:outerShdw blurRad="50800" dist="38100" dir="5400000" algn="ctr" rotWithShape="0">
                  <a:srgbClr val="000000">
                    <a:alpha val="47000"/>
                  </a:srgbClr>
                </a:outerShdw>
              </a:effectLst>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Client Object Model Sample .NET</a:t>
            </a:r>
            <a:endParaRPr lang="en-US" dirty="0"/>
          </a:p>
        </p:txBody>
      </p:sp>
      <p:sp>
        <p:nvSpPr>
          <p:cNvPr id="6" name="Text Placeholder 5"/>
          <p:cNvSpPr>
            <a:spLocks noGrp="1"/>
          </p:cNvSpPr>
          <p:nvPr>
            <p:ph type="body" sz="quarter" idx="10"/>
          </p:nvPr>
        </p:nvSpPr>
        <p:spPr>
          <a:xfrm>
            <a:off x="637953" y="1572364"/>
            <a:ext cx="8506047" cy="4573255"/>
          </a:xfrm>
        </p:spPr>
        <p:txBody>
          <a:bodyPr>
            <a:normAutofit/>
          </a:bodyPr>
          <a:lstStyle/>
          <a:p>
            <a:r>
              <a:rPr lang="en-US" sz="2800" dirty="0" err="1" smtClean="0">
                <a:solidFill>
                  <a:srgbClr val="00B0F0"/>
                </a:solidFill>
                <a:cs typeface="Consolas" pitchFamily="49" charset="0"/>
              </a:rPr>
              <a:t>ClientContext</a:t>
            </a:r>
            <a:r>
              <a:rPr lang="en-US" sz="2800" dirty="0" smtClean="0">
                <a:cs typeface="Consolas" pitchFamily="49" charset="0"/>
              </a:rPr>
              <a:t> context =</a:t>
            </a:r>
          </a:p>
          <a:p>
            <a:r>
              <a:rPr lang="en-US" sz="2800" dirty="0" smtClean="0">
                <a:cs typeface="Consolas" pitchFamily="49" charset="0"/>
              </a:rPr>
              <a:t>  </a:t>
            </a:r>
            <a:r>
              <a:rPr lang="en-US" sz="2800" dirty="0" smtClean="0">
                <a:solidFill>
                  <a:srgbClr val="002060"/>
                </a:solidFill>
                <a:cs typeface="Consolas" pitchFamily="49" charset="0"/>
              </a:rPr>
              <a:t>new </a:t>
            </a:r>
            <a:r>
              <a:rPr lang="en-US" sz="2800" dirty="0" err="1" smtClean="0">
                <a:solidFill>
                  <a:srgbClr val="00B0F0"/>
                </a:solidFill>
                <a:cs typeface="Consolas" pitchFamily="49" charset="0"/>
              </a:rPr>
              <a:t>ClientContext</a:t>
            </a:r>
            <a:r>
              <a:rPr lang="en-US" sz="2800" dirty="0" smtClean="0">
                <a:cs typeface="Consolas" pitchFamily="49" charset="0"/>
              </a:rPr>
              <a:t>("</a:t>
            </a:r>
            <a:r>
              <a:rPr lang="en-US" sz="2800" dirty="0" smtClean="0">
                <a:solidFill>
                  <a:srgbClr val="C00000"/>
                </a:solidFill>
                <a:cs typeface="Consolas" pitchFamily="49" charset="0"/>
              </a:rPr>
              <a:t>http://server</a:t>
            </a:r>
            <a:r>
              <a:rPr lang="en-US" sz="2800" dirty="0" smtClean="0">
                <a:cs typeface="Consolas" pitchFamily="49" charset="0"/>
              </a:rPr>
              <a:t>");</a:t>
            </a:r>
          </a:p>
          <a:p>
            <a:r>
              <a:rPr lang="en-US" sz="2800" dirty="0" smtClean="0">
                <a:solidFill>
                  <a:srgbClr val="00B0F0"/>
                </a:solidFill>
                <a:cs typeface="Consolas" pitchFamily="49" charset="0"/>
              </a:rPr>
              <a:t>Web </a:t>
            </a:r>
            <a:r>
              <a:rPr lang="en-US" sz="2800" dirty="0" smtClean="0">
                <a:cs typeface="Consolas" pitchFamily="49" charset="0"/>
              </a:rPr>
              <a:t>site = </a:t>
            </a:r>
            <a:r>
              <a:rPr lang="en-US" sz="2800" dirty="0" err="1" smtClean="0">
                <a:cs typeface="Consolas" pitchFamily="49" charset="0"/>
              </a:rPr>
              <a:t>context.Web</a:t>
            </a:r>
            <a:r>
              <a:rPr lang="en-US" sz="2800" dirty="0" smtClean="0">
                <a:cs typeface="Consolas" pitchFamily="49" charset="0"/>
              </a:rPr>
              <a:t>;</a:t>
            </a:r>
          </a:p>
          <a:p>
            <a:r>
              <a:rPr lang="en-US" sz="2800" dirty="0" err="1" smtClean="0">
                <a:cs typeface="Consolas" pitchFamily="49" charset="0"/>
              </a:rPr>
              <a:t>context.Load</a:t>
            </a:r>
            <a:r>
              <a:rPr lang="en-US" sz="2800" dirty="0" smtClean="0">
                <a:cs typeface="Consolas" pitchFamily="49" charset="0"/>
              </a:rPr>
              <a:t>(site);</a:t>
            </a:r>
          </a:p>
          <a:p>
            <a:r>
              <a:rPr lang="en-US" sz="2800" dirty="0" err="1" smtClean="0">
                <a:cs typeface="Consolas" pitchFamily="49" charset="0"/>
              </a:rPr>
              <a:t>context.ExecuteQuery</a:t>
            </a:r>
            <a:r>
              <a:rPr lang="en-US" sz="2800" dirty="0" smtClean="0">
                <a:cs typeface="Consolas" pitchFamily="49" charset="0"/>
              </a:rPr>
              <a:t>();</a:t>
            </a:r>
          </a:p>
          <a:p>
            <a:r>
              <a:rPr lang="en-US" sz="2800" dirty="0" err="1" smtClean="0">
                <a:cs typeface="Consolas" pitchFamily="49" charset="0"/>
              </a:rPr>
              <a:t>site.Title</a:t>
            </a:r>
            <a:r>
              <a:rPr lang="en-US" sz="2800" dirty="0" smtClean="0">
                <a:cs typeface="Consolas" pitchFamily="49" charset="0"/>
              </a:rPr>
              <a:t> = </a:t>
            </a:r>
            <a:r>
              <a:rPr lang="en-US" sz="2800" dirty="0" err="1" smtClean="0">
                <a:cs typeface="Consolas" pitchFamily="49" charset="0"/>
              </a:rPr>
              <a:t>site.Title</a:t>
            </a:r>
            <a:r>
              <a:rPr lang="en-US" sz="2800" dirty="0" smtClean="0">
                <a:cs typeface="Consolas" pitchFamily="49" charset="0"/>
              </a:rPr>
              <a:t> + "</a:t>
            </a:r>
            <a:r>
              <a:rPr lang="en-US" sz="2800" dirty="0" smtClean="0">
                <a:solidFill>
                  <a:srgbClr val="FF0000"/>
                </a:solidFill>
                <a:cs typeface="Consolas" pitchFamily="49" charset="0"/>
              </a:rPr>
              <a:t> </a:t>
            </a:r>
            <a:r>
              <a:rPr lang="en-US" sz="2800" dirty="0" smtClean="0">
                <a:solidFill>
                  <a:srgbClr val="C00000"/>
                </a:solidFill>
                <a:cs typeface="Consolas" pitchFamily="49" charset="0"/>
              </a:rPr>
              <a:t>and Client OM</a:t>
            </a:r>
            <a:r>
              <a:rPr lang="en-US" sz="2800" dirty="0" smtClean="0">
                <a:cs typeface="Consolas" pitchFamily="49" charset="0"/>
              </a:rPr>
              <a:t>";</a:t>
            </a:r>
          </a:p>
          <a:p>
            <a:r>
              <a:rPr lang="en-US" sz="2800" dirty="0" err="1" smtClean="0">
                <a:cs typeface="Consolas" pitchFamily="49" charset="0"/>
              </a:rPr>
              <a:t>site.Update</a:t>
            </a:r>
            <a:r>
              <a:rPr lang="en-US" sz="2800" dirty="0" smtClean="0">
                <a:cs typeface="Consolas" pitchFamily="49" charset="0"/>
              </a:rPr>
              <a:t>();</a:t>
            </a:r>
          </a:p>
          <a:p>
            <a:r>
              <a:rPr lang="en-US" sz="2800" dirty="0" err="1" smtClean="0">
                <a:cs typeface="Consolas" pitchFamily="49" charset="0"/>
              </a:rPr>
              <a:t>context.ExecuteQuery</a:t>
            </a:r>
            <a:r>
              <a:rPr lang="en-US" sz="2800" dirty="0" smtClean="0">
                <a:cs typeface="Consolas" pitchFamily="49" charset="0"/>
              </a:rPr>
              <a:t>();</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 APIs</a:t>
            </a:r>
            <a:endParaRPr lang="en-US" sz="3200" dirty="0"/>
          </a:p>
        </p:txBody>
      </p:sp>
      <p:pic>
        <p:nvPicPr>
          <p:cNvPr id="5" name="Picture 4" descr="REST1.png"/>
          <p:cNvPicPr>
            <a:picLocks noChangeAspect="1"/>
          </p:cNvPicPr>
          <p:nvPr/>
        </p:nvPicPr>
        <p:blipFill>
          <a:blip r:embed="rId3"/>
          <a:srcRect b="17284"/>
          <a:stretch>
            <a:fillRect/>
          </a:stretch>
        </p:blipFill>
        <p:spPr>
          <a:xfrm>
            <a:off x="448684" y="1150284"/>
            <a:ext cx="8357849" cy="5184962"/>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p:spPr>
      </p:pic>
      <p:sp>
        <p:nvSpPr>
          <p:cNvPr id="7" name="Rounded Rectangular Callout 6"/>
          <p:cNvSpPr/>
          <p:nvPr/>
        </p:nvSpPr>
        <p:spPr bwMode="auto">
          <a:xfrm>
            <a:off x="152400" y="5029200"/>
            <a:ext cx="3810000" cy="1676400"/>
          </a:xfrm>
          <a:prstGeom prst="wedgeRoundRectCallout">
            <a:avLst>
              <a:gd name="adj1" fmla="val -1108"/>
              <a:gd name="adj2" fmla="val -82766"/>
              <a:gd name="adj3"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scene3d>
              <a:camera prst="orthographicFront">
                <a:rot lat="600000" lon="0" rev="0"/>
              </a:camera>
              <a:lightRig rig="threePt" dir="t"/>
            </a:scene3d>
          </a:bodyPr>
          <a:lstStyle/>
          <a:p>
            <a:pPr algn="ctr" defTabSz="914099"/>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rPr>
              <a:t>Integration with growing set of Microsoft REST Technologies</a:t>
            </a:r>
          </a:p>
        </p:txBody>
      </p:sp>
      <p:sp>
        <p:nvSpPr>
          <p:cNvPr id="10" name="Rounded Rectangular Callout 9"/>
          <p:cNvSpPr/>
          <p:nvPr/>
        </p:nvSpPr>
        <p:spPr bwMode="auto">
          <a:xfrm>
            <a:off x="6248400" y="4800600"/>
            <a:ext cx="2667000" cy="1295400"/>
          </a:xfrm>
          <a:prstGeom prst="wedgeRoundRectCallout">
            <a:avLst>
              <a:gd name="adj1" fmla="val -34926"/>
              <a:gd name="adj2" fmla="val -82396"/>
              <a:gd name="adj3"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scene3d>
              <a:camera prst="orthographicFront">
                <a:rot lat="600000" lon="0" rev="0"/>
              </a:camera>
              <a:lightRig rig="threePt" dir="t"/>
            </a:scene3d>
          </a:bodyPr>
          <a:lstStyle/>
          <a:p>
            <a:pPr algn="ctr" defTabSz="914099"/>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rPr>
              <a:t>SharePoint list data and Excel spreadsheets</a:t>
            </a:r>
          </a:p>
        </p:txBody>
      </p:sp>
      <p:sp>
        <p:nvSpPr>
          <p:cNvPr id="11" name="Rounded Rectangular Callout 10"/>
          <p:cNvSpPr/>
          <p:nvPr/>
        </p:nvSpPr>
        <p:spPr bwMode="auto">
          <a:xfrm>
            <a:off x="4648200" y="609600"/>
            <a:ext cx="3733800" cy="1371600"/>
          </a:xfrm>
          <a:prstGeom prst="wedgeRoundRectCallout">
            <a:avLst>
              <a:gd name="adj1" fmla="val -32698"/>
              <a:gd name="adj2" fmla="val 83968"/>
              <a:gd name="adj3"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scene3d>
              <a:camera prst="orthographicFront">
                <a:rot lat="600000" lon="0" rev="0"/>
              </a:camera>
              <a:lightRig rig="threePt" dir="t"/>
            </a:scene3d>
          </a:bodyPr>
          <a:lstStyle/>
          <a:p>
            <a:pPr algn="ctr" defTabSz="914099"/>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rPr>
              <a:t>ADO.NET Data Services REST Protocols Atom, JSON feeds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REST and ADO.NET Data Services</a:t>
            </a:r>
            <a:endParaRPr lang="en-US" sz="4800"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SharePoint Events Improvements</a:t>
            </a:r>
            <a:br>
              <a:rPr lang="en-US" dirty="0" smtClean="0"/>
            </a:br>
            <a:r>
              <a:rPr lang="en-US" sz="3200" dirty="0" smtClean="0">
                <a:solidFill>
                  <a:srgbClr val="FFC000"/>
                </a:solidFill>
              </a:rPr>
              <a:t>Reacting to Server Events</a:t>
            </a:r>
            <a:endParaRPr lang="en-US" dirty="0">
              <a:solidFill>
                <a:srgbClr val="FFC000"/>
              </a:solidFill>
            </a:endParaRPr>
          </a:p>
        </p:txBody>
      </p:sp>
      <p:sp>
        <p:nvSpPr>
          <p:cNvPr id="3" name="Content Placeholder 2"/>
          <p:cNvSpPr>
            <a:spLocks noGrp="1"/>
          </p:cNvSpPr>
          <p:nvPr>
            <p:ph idx="1"/>
          </p:nvPr>
        </p:nvSpPr>
        <p:spPr>
          <a:xfrm>
            <a:off x="366714" y="1600200"/>
            <a:ext cx="5043486" cy="5105400"/>
          </a:xfrm>
        </p:spPr>
        <p:txBody>
          <a:bodyPr>
            <a:normAutofit/>
          </a:bodyPr>
          <a:lstStyle/>
          <a:p>
            <a:r>
              <a:rPr lang="en-US" dirty="0" smtClean="0"/>
              <a:t>Events Project Templates in Visual Studio 2010</a:t>
            </a:r>
          </a:p>
          <a:p>
            <a:r>
              <a:rPr lang="en-US" dirty="0" smtClean="0"/>
              <a:t>After-Synchronous Events</a:t>
            </a:r>
          </a:p>
          <a:p>
            <a:pPr lvl="1"/>
            <a:r>
              <a:rPr lang="en-US" sz="2400" dirty="0" smtClean="0"/>
              <a:t>Simpler Event Behavior</a:t>
            </a:r>
            <a:endParaRPr lang="en-US" sz="2800" dirty="0" smtClean="0"/>
          </a:p>
          <a:p>
            <a:r>
              <a:rPr lang="en-US" dirty="0" smtClean="0"/>
              <a:t>Site-scoped events</a:t>
            </a:r>
          </a:p>
          <a:p>
            <a:r>
              <a:rPr lang="en-US" dirty="0" smtClean="0"/>
              <a:t>Web creation events</a:t>
            </a:r>
          </a:p>
          <a:p>
            <a:r>
              <a:rPr lang="en-US" dirty="0" smtClean="0"/>
              <a:t>List creation events</a:t>
            </a:r>
          </a:p>
          <a:p>
            <a:r>
              <a:rPr lang="en-US" dirty="0" smtClean="0"/>
              <a:t>More User Interface Control</a:t>
            </a:r>
          </a:p>
          <a:p>
            <a:pPr lvl="1"/>
            <a:r>
              <a:rPr lang="en-US" sz="2400" dirty="0" smtClean="0"/>
              <a:t>Custom Error Pages</a:t>
            </a:r>
            <a:endParaRPr lang="en-US" sz="2400" dirty="0"/>
          </a:p>
        </p:txBody>
      </p:sp>
      <p:pic>
        <p:nvPicPr>
          <p:cNvPr id="3074" name="Picture 2"/>
          <p:cNvPicPr>
            <a:picLocks noChangeAspect="1" noChangeArrowheads="1"/>
          </p:cNvPicPr>
          <p:nvPr/>
        </p:nvPicPr>
        <p:blipFill>
          <a:blip r:embed="rId3"/>
          <a:srcRect l="15826" t="14863" r="43165" b="21345"/>
          <a:stretch>
            <a:fillRect/>
          </a:stretch>
        </p:blipFill>
        <p:spPr bwMode="auto">
          <a:xfrm>
            <a:off x="5181600" y="2133600"/>
            <a:ext cx="3450772" cy="4025900"/>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Workflow Improvements</a:t>
            </a:r>
            <a:br>
              <a:rPr lang="en-US" dirty="0" smtClean="0"/>
            </a:br>
            <a:r>
              <a:rPr lang="en-US" sz="3200" dirty="0" smtClean="0">
                <a:solidFill>
                  <a:srgbClr val="FFC000"/>
                </a:solidFill>
              </a:rPr>
              <a:t>Popular and Successful Base in 2007</a:t>
            </a:r>
            <a:endParaRPr lang="en-US" sz="4000" dirty="0">
              <a:solidFill>
                <a:srgbClr val="FFC000"/>
              </a:solidFill>
            </a:endParaRPr>
          </a:p>
        </p:txBody>
      </p:sp>
      <p:sp>
        <p:nvSpPr>
          <p:cNvPr id="3" name="Content Placeholder 2"/>
          <p:cNvSpPr>
            <a:spLocks noGrp="1"/>
          </p:cNvSpPr>
          <p:nvPr>
            <p:ph idx="1"/>
          </p:nvPr>
        </p:nvSpPr>
        <p:spPr>
          <a:xfrm>
            <a:off x="381000" y="1523999"/>
            <a:ext cx="8382000" cy="5029201"/>
          </a:xfrm>
        </p:spPr>
        <p:txBody>
          <a:bodyPr>
            <a:normAutofit fontScale="92500" lnSpcReduction="10000"/>
          </a:bodyPr>
          <a:lstStyle/>
          <a:p>
            <a:r>
              <a:rPr lang="en-US" sz="2400" dirty="0" smtClean="0"/>
              <a:t>Visual Studio 2010 Initiation and Association Forms</a:t>
            </a:r>
          </a:p>
          <a:p>
            <a:r>
              <a:rPr lang="en-US" sz="2400" dirty="0" smtClean="0"/>
              <a:t>New Workflow Design Surface in SPD</a:t>
            </a:r>
          </a:p>
          <a:p>
            <a:r>
              <a:rPr lang="en-US" sz="2400" dirty="0" smtClean="0"/>
              <a:t>Import SPD Workflows into Visual Studio</a:t>
            </a:r>
          </a:p>
          <a:p>
            <a:r>
              <a:rPr lang="en-US" sz="2400" dirty="0" smtClean="0"/>
              <a:t>Build SPD Actions in Visual Studio </a:t>
            </a:r>
          </a:p>
          <a:p>
            <a:r>
              <a:rPr lang="en-US" sz="2400" dirty="0" smtClean="0"/>
              <a:t>Visio 2010 Workflow Design</a:t>
            </a:r>
          </a:p>
          <a:p>
            <a:r>
              <a:rPr lang="en-US" sz="2400" dirty="0" smtClean="0"/>
              <a:t>Browser Based Visualization</a:t>
            </a:r>
          </a:p>
          <a:p>
            <a:r>
              <a:rPr lang="en-US" sz="2400" dirty="0" smtClean="0"/>
              <a:t>High Privilege Workflows</a:t>
            </a:r>
          </a:p>
          <a:p>
            <a:r>
              <a:rPr lang="en-US" sz="2400" dirty="0" smtClean="0"/>
              <a:t>Control Where Service Runs</a:t>
            </a:r>
          </a:p>
          <a:p>
            <a:r>
              <a:rPr lang="en-US" sz="2400" dirty="0" smtClean="0"/>
              <a:t>Site Workflows</a:t>
            </a:r>
          </a:p>
          <a:p>
            <a:r>
              <a:rPr lang="en-US" sz="2400" dirty="0" smtClean="0"/>
              <a:t>Reusable Declarative Workflows</a:t>
            </a:r>
          </a:p>
          <a:p>
            <a:r>
              <a:rPr lang="en-US" sz="2400" dirty="0" smtClean="0"/>
              <a:t>List Workflow Event Receivers</a:t>
            </a:r>
          </a:p>
          <a:p>
            <a:r>
              <a:rPr lang="en-US" sz="2400" dirty="0" smtClean="0"/>
              <a:t>Pluggable Workflow Services</a:t>
            </a:r>
          </a:p>
          <a:p>
            <a:r>
              <a:rPr lang="en-US" sz="2400" dirty="0" smtClean="0"/>
              <a:t>Performance and Scale</a:t>
            </a:r>
          </a:p>
          <a:p>
            <a:r>
              <a:rPr lang="en-US" sz="2400" dirty="0" smtClean="0"/>
              <a:t>Fully Customizable OOB Workflow</a:t>
            </a:r>
          </a:p>
          <a:p>
            <a:r>
              <a:rPr lang="en-US" sz="2400" dirty="0" smtClean="0"/>
              <a:t>Approval Designer</a:t>
            </a:r>
            <a:endParaRPr lang="en-US" sz="2400" dirty="0"/>
          </a:p>
        </p:txBody>
      </p:sp>
      <p:pic>
        <p:nvPicPr>
          <p:cNvPr id="6" name="Picture 5" descr="Workflow1.png"/>
          <p:cNvPicPr>
            <a:picLocks noChangeAspect="1"/>
          </p:cNvPicPr>
          <p:nvPr/>
        </p:nvPicPr>
        <p:blipFill>
          <a:blip r:embed="rId3"/>
          <a:srcRect t="2703" r="29054" b="8108"/>
          <a:stretch>
            <a:fillRect/>
          </a:stretch>
        </p:blipFill>
        <p:spPr>
          <a:xfrm>
            <a:off x="5181600" y="2590800"/>
            <a:ext cx="3657600" cy="3448594"/>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Workflow</a:t>
            </a:r>
            <a:endParaRPr lang="en-US" dirty="0"/>
          </a:p>
        </p:txBody>
      </p:sp>
      <p:sp>
        <p:nvSpPr>
          <p:cNvPr id="3" name="Subtitle 2"/>
          <p:cNvSpPr>
            <a:spLocks noGrp="1"/>
          </p:cNvSpPr>
          <p:nvPr>
            <p:ph type="subTitle" idx="1"/>
          </p:nvPr>
        </p:nvSpPr>
        <p:spPr/>
        <p:txBody>
          <a:bodyPr/>
          <a:lstStyle/>
          <a:p>
            <a:r>
              <a:rPr lang="en-US" dirty="0" smtClean="0"/>
              <a:t>Build a Workflow in Visual Studio 2010</a:t>
            </a:r>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SharePoint Service Applications</a:t>
            </a:r>
            <a:br>
              <a:rPr lang="en-US" dirty="0" smtClean="0"/>
            </a:br>
            <a:r>
              <a:rPr lang="en-US" sz="3200" dirty="0" smtClean="0">
                <a:solidFill>
                  <a:srgbClr val="FFC000"/>
                </a:solidFill>
              </a:rPr>
              <a:t>New Service App Architecture</a:t>
            </a:r>
            <a:endParaRPr lang="en-US" sz="4400" dirty="0">
              <a:solidFill>
                <a:srgbClr val="FFC000"/>
              </a:solidFill>
            </a:endParaRPr>
          </a:p>
        </p:txBody>
      </p:sp>
      <p:sp>
        <p:nvSpPr>
          <p:cNvPr id="3" name="Content Placeholder 2"/>
          <p:cNvSpPr>
            <a:spLocks noGrp="1"/>
          </p:cNvSpPr>
          <p:nvPr>
            <p:ph idx="1"/>
          </p:nvPr>
        </p:nvSpPr>
        <p:spPr>
          <a:xfrm>
            <a:off x="381000" y="1524000"/>
            <a:ext cx="4114800" cy="4953000"/>
          </a:xfrm>
        </p:spPr>
        <p:txBody>
          <a:bodyPr>
            <a:normAutofit/>
          </a:bodyPr>
          <a:lstStyle/>
          <a:p>
            <a:r>
              <a:rPr lang="en-US" sz="2800" dirty="0" smtClean="0"/>
              <a:t>Upgrade to Shared Service Provider from SharePoint 2007</a:t>
            </a:r>
          </a:p>
          <a:p>
            <a:r>
              <a:rPr lang="en-US" sz="2800" dirty="0" smtClean="0"/>
              <a:t>More Flexible Services Model</a:t>
            </a:r>
          </a:p>
          <a:p>
            <a:r>
              <a:rPr lang="en-US" sz="2800" dirty="0" smtClean="0"/>
              <a:t>Builds on WCF Knowledge</a:t>
            </a:r>
          </a:p>
          <a:p>
            <a:r>
              <a:rPr lang="en-US" sz="2800" dirty="0" smtClean="0"/>
              <a:t>Management </a:t>
            </a:r>
          </a:p>
          <a:p>
            <a:pPr lvl="1"/>
            <a:r>
              <a:rPr lang="en-US" sz="2200" dirty="0" smtClean="0"/>
              <a:t>Extensible Administration Roles</a:t>
            </a:r>
          </a:p>
          <a:p>
            <a:pPr lvl="1"/>
            <a:r>
              <a:rPr lang="en-US" sz="2200" dirty="0" smtClean="0"/>
              <a:t>User Interface and </a:t>
            </a:r>
            <a:r>
              <a:rPr lang="en-US" sz="2200" dirty="0" err="1" smtClean="0"/>
              <a:t>PowerShell</a:t>
            </a:r>
            <a:endParaRPr lang="en-US" sz="2200" dirty="0" smtClean="0"/>
          </a:p>
        </p:txBody>
      </p:sp>
      <p:grpSp>
        <p:nvGrpSpPr>
          <p:cNvPr id="4" name="Group 8"/>
          <p:cNvGrpSpPr/>
          <p:nvPr/>
        </p:nvGrpSpPr>
        <p:grpSpPr>
          <a:xfrm>
            <a:off x="4724400" y="1676400"/>
            <a:ext cx="4042611" cy="4800600"/>
            <a:chOff x="4724400" y="1676400"/>
            <a:chExt cx="4042611" cy="4800600"/>
          </a:xfrm>
        </p:grpSpPr>
        <p:sp>
          <p:nvSpPr>
            <p:cNvPr id="36" name="Rounded Rectangle 35"/>
            <p:cNvSpPr/>
            <p:nvPr/>
          </p:nvSpPr>
          <p:spPr bwMode="auto">
            <a:xfrm>
              <a:off x="4724400" y="2211328"/>
              <a:ext cx="4042611" cy="1389647"/>
            </a:xfrm>
            <a:prstGeom prst="roundRect">
              <a:avLst>
                <a:gd name="adj" fmla="val 4401"/>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nl-NL"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7" name="Rounded Rectangle 36"/>
            <p:cNvSpPr/>
            <p:nvPr/>
          </p:nvSpPr>
          <p:spPr bwMode="auto">
            <a:xfrm>
              <a:off x="4827004" y="1676400"/>
              <a:ext cx="1452813" cy="378995"/>
            </a:xfrm>
            <a:prstGeom prst="roundRect">
              <a:avLst>
                <a:gd name="adj" fmla="val 9634"/>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120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defRPr>
              </a:pPr>
              <a:r>
                <a:rPr lang="en-NZ" sz="1400" dirty="0"/>
                <a:t>Browser</a:t>
              </a:r>
            </a:p>
          </p:txBody>
        </p:sp>
        <p:sp>
          <p:nvSpPr>
            <p:cNvPr id="38" name="Rounded Rectangle 37"/>
            <p:cNvSpPr/>
            <p:nvPr/>
          </p:nvSpPr>
          <p:spPr bwMode="auto">
            <a:xfrm>
              <a:off x="4724400" y="3644166"/>
              <a:ext cx="4042611" cy="1389647"/>
            </a:xfrm>
            <a:prstGeom prst="roundRect">
              <a:avLst>
                <a:gd name="adj" fmla="val 4401"/>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nl-NL"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9" name="Rounded Rectangle 38"/>
            <p:cNvSpPr/>
            <p:nvPr/>
          </p:nvSpPr>
          <p:spPr bwMode="auto">
            <a:xfrm>
              <a:off x="4724400" y="5087353"/>
              <a:ext cx="4042611" cy="1389647"/>
            </a:xfrm>
            <a:prstGeom prst="roundRect">
              <a:avLst>
                <a:gd name="adj" fmla="val 440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nl-NL"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0" name="Rounded Rectangle 39"/>
            <p:cNvSpPr/>
            <p:nvPr/>
          </p:nvSpPr>
          <p:spPr bwMode="auto">
            <a:xfrm>
              <a:off x="4913897" y="2381084"/>
              <a:ext cx="1389647" cy="558632"/>
            </a:xfrm>
            <a:prstGeom prst="roundRect">
              <a:avLst>
                <a:gd name="adj" fmla="val 1146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Consumer</a:t>
              </a:r>
            </a:p>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Web Part</a:t>
              </a:r>
            </a:p>
          </p:txBody>
        </p:sp>
        <p:sp>
          <p:nvSpPr>
            <p:cNvPr id="41" name="TextBox 40"/>
            <p:cNvSpPr txBox="1"/>
            <p:nvPr/>
          </p:nvSpPr>
          <p:spPr>
            <a:xfrm rot="5400000">
              <a:off x="7846595" y="2552670"/>
              <a:ext cx="1073818" cy="738664"/>
            </a:xfrm>
            <a:prstGeom prst="rect">
              <a:avLst/>
            </a:prstGeom>
            <a:noFill/>
          </p:spPr>
          <p:txBody>
            <a:bodyPr wrap="square" lIns="0" tIns="0" rIns="0" bIns="0" rtlCol="0">
              <a:spAutoFit/>
            </a:bodyPr>
            <a:lstStyle/>
            <a:p>
              <a:pPr algn="ctr"/>
              <a:r>
                <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WFE SERVER</a:t>
              </a:r>
            </a:p>
            <a:p>
              <a:pPr algn="ctr"/>
              <a:endParaRPr lang="en-NZ" sz="1600" dirty="0">
                <a:gradFill>
                  <a:gsLst>
                    <a:gs pos="0">
                      <a:schemeClr val="tx1"/>
                    </a:gs>
                    <a:gs pos="86000">
                      <a:schemeClr val="tx1"/>
                    </a:gs>
                  </a:gsLst>
                  <a:lin ang="5400000" scaled="0"/>
                </a:gradFill>
                <a:effectLst>
                  <a:outerShdw blurRad="50800" dist="38100" dir="2700000" algn="tl" rotWithShape="0">
                    <a:prstClr val="black">
                      <a:alpha val="40000"/>
                    </a:prstClr>
                  </a:outerShdw>
                </a:effectLst>
              </a:endParaRPr>
            </a:p>
          </p:txBody>
        </p:sp>
        <p:sp>
          <p:nvSpPr>
            <p:cNvPr id="43" name="Rounded Rectangle 42"/>
            <p:cNvSpPr/>
            <p:nvPr/>
          </p:nvSpPr>
          <p:spPr bwMode="auto">
            <a:xfrm>
              <a:off x="6493042" y="2381084"/>
              <a:ext cx="1389647" cy="558632"/>
            </a:xfrm>
            <a:prstGeom prst="roundRect">
              <a:avLst>
                <a:gd name="adj" fmla="val 1146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Consumer</a:t>
              </a:r>
            </a:p>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Web Part</a:t>
              </a:r>
            </a:p>
          </p:txBody>
        </p:sp>
        <p:sp>
          <p:nvSpPr>
            <p:cNvPr id="44" name="Rounded Rectangle 43"/>
            <p:cNvSpPr/>
            <p:nvPr/>
          </p:nvSpPr>
          <p:spPr bwMode="auto">
            <a:xfrm>
              <a:off x="4913897" y="3022601"/>
              <a:ext cx="2968792" cy="422441"/>
            </a:xfrm>
            <a:prstGeom prst="roundRect">
              <a:avLst>
                <a:gd name="adj" fmla="val 11464"/>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Service Proxy</a:t>
              </a:r>
            </a:p>
          </p:txBody>
        </p:sp>
        <p:sp>
          <p:nvSpPr>
            <p:cNvPr id="45" name="Rounded Rectangle 44"/>
            <p:cNvSpPr/>
            <p:nvPr/>
          </p:nvSpPr>
          <p:spPr bwMode="auto">
            <a:xfrm>
              <a:off x="4913897" y="3824037"/>
              <a:ext cx="2943507" cy="558632"/>
            </a:xfrm>
            <a:prstGeom prst="roundRect">
              <a:avLst>
                <a:gd name="adj" fmla="val 1146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WCF Contract</a:t>
              </a:r>
            </a:p>
          </p:txBody>
        </p:sp>
        <p:sp>
          <p:nvSpPr>
            <p:cNvPr id="46" name="Rounded Rectangle 45"/>
            <p:cNvSpPr/>
            <p:nvPr/>
          </p:nvSpPr>
          <p:spPr bwMode="auto">
            <a:xfrm>
              <a:off x="4913897" y="4465555"/>
              <a:ext cx="2968792" cy="422441"/>
            </a:xfrm>
            <a:prstGeom prst="roundRect">
              <a:avLst>
                <a:gd name="adj" fmla="val 1146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Service Logic</a:t>
              </a:r>
            </a:p>
          </p:txBody>
        </p:sp>
        <p:sp>
          <p:nvSpPr>
            <p:cNvPr id="47" name="TextBox 46"/>
            <p:cNvSpPr txBox="1"/>
            <p:nvPr/>
          </p:nvSpPr>
          <p:spPr>
            <a:xfrm rot="5400000">
              <a:off x="7846595" y="3991613"/>
              <a:ext cx="1073818" cy="738664"/>
            </a:xfrm>
            <a:prstGeom prst="rect">
              <a:avLst/>
            </a:prstGeom>
            <a:noFill/>
          </p:spPr>
          <p:txBody>
            <a:bodyPr wrap="square" lIns="0" tIns="0" rIns="0" bIns="0" rtlCol="0">
              <a:spAutoFit/>
            </a:bodyPr>
            <a:lstStyle/>
            <a:p>
              <a:pPr algn="ctr"/>
              <a:r>
                <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APP</a:t>
              </a:r>
            </a:p>
            <a:p>
              <a:pPr algn="ctr"/>
              <a:r>
                <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SERVER</a:t>
              </a:r>
            </a:p>
            <a:p>
              <a:pPr algn="ctr"/>
              <a:endPar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endParaRPr>
            </a:p>
          </p:txBody>
        </p:sp>
        <p:sp>
          <p:nvSpPr>
            <p:cNvPr id="51" name="TextBox 50"/>
            <p:cNvSpPr txBox="1"/>
            <p:nvPr/>
          </p:nvSpPr>
          <p:spPr>
            <a:xfrm rot="5400000">
              <a:off x="7846595" y="5434262"/>
              <a:ext cx="1073818" cy="758991"/>
            </a:xfrm>
            <a:prstGeom prst="rect">
              <a:avLst/>
            </a:prstGeom>
            <a:noFill/>
          </p:spPr>
          <p:txBody>
            <a:bodyPr wrap="square" lIns="0" tIns="0" rIns="0" bIns="0" rtlCol="0">
              <a:spAutoFit/>
            </a:bodyPr>
            <a:lstStyle/>
            <a:p>
              <a:pPr algn="ctr"/>
              <a:r>
                <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SQL</a:t>
              </a:r>
            </a:p>
            <a:p>
              <a:pPr algn="ctr"/>
              <a:r>
                <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SERVER</a:t>
              </a:r>
            </a:p>
          </p:txBody>
        </p:sp>
        <p:sp>
          <p:nvSpPr>
            <p:cNvPr id="53" name="Rounded Rectangle 52"/>
            <p:cNvSpPr/>
            <p:nvPr/>
          </p:nvSpPr>
          <p:spPr bwMode="auto">
            <a:xfrm>
              <a:off x="6429876" y="1676400"/>
              <a:ext cx="1452813" cy="378995"/>
            </a:xfrm>
            <a:prstGeom prst="roundRect">
              <a:avLst>
                <a:gd name="adj" fmla="val 9634"/>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defRPr>
              </a:pPr>
              <a:r>
                <a:rPr lang="en-NZ" sz="1400" dirty="0"/>
                <a:t>Client App</a:t>
              </a:r>
            </a:p>
          </p:txBody>
        </p:sp>
        <p:cxnSp>
          <p:nvCxnSpPr>
            <p:cNvPr id="54" name="Straight Arrow Connector 53"/>
            <p:cNvCxnSpPr/>
            <p:nvPr/>
          </p:nvCxnSpPr>
          <p:spPr>
            <a:xfrm rot="5400000">
              <a:off x="5313468" y="2216303"/>
              <a:ext cx="467867"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5400000">
              <a:off x="6892613" y="2226162"/>
              <a:ext cx="467867"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5400000">
              <a:off x="6191684" y="3605066"/>
              <a:ext cx="505327"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5771155" y="6039083"/>
              <a:ext cx="1010645"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t>Content</a:t>
              </a:r>
              <a:endParaRPr lang="en-US" sz="1400" dirty="0"/>
            </a:p>
          </p:txBody>
        </p:sp>
        <p:grpSp>
          <p:nvGrpSpPr>
            <p:cNvPr id="5" name="Group 3"/>
            <p:cNvGrpSpPr/>
            <p:nvPr/>
          </p:nvGrpSpPr>
          <p:grpSpPr>
            <a:xfrm>
              <a:off x="6016671" y="5466341"/>
              <a:ext cx="519612" cy="593844"/>
              <a:chOff x="6036596" y="5466336"/>
              <a:chExt cx="519612" cy="593844"/>
            </a:xfrm>
          </p:grpSpPr>
          <p:pic>
            <p:nvPicPr>
              <p:cNvPr id="61" name="Picture 4" descr="C:\Dev\Image Resources\Set1\image140.png"/>
              <p:cNvPicPr>
                <a:picLocks noChangeAspect="1" noChangeArrowheads="1"/>
              </p:cNvPicPr>
              <p:nvPr/>
            </p:nvPicPr>
            <p:blipFill>
              <a:blip r:embed="rId3" cstate="print"/>
              <a:srcRect/>
              <a:stretch>
                <a:fillRect/>
              </a:stretch>
            </p:blipFill>
            <p:spPr bwMode="auto">
              <a:xfrm>
                <a:off x="6036596" y="5466336"/>
                <a:ext cx="452235" cy="526468"/>
              </a:xfrm>
              <a:prstGeom prst="rect">
                <a:avLst/>
              </a:prstGeom>
              <a:ln>
                <a:headEnd type="none" w="med" len="med"/>
                <a:tailEnd type="none" w="med" len="med"/>
              </a:ln>
            </p:spPr>
          </p:pic>
          <p:pic>
            <p:nvPicPr>
              <p:cNvPr id="62" name="Picture 4" descr="C:\Dev\Image Resources\Set1\image140.png"/>
              <p:cNvPicPr>
                <a:picLocks noChangeAspect="1" noChangeArrowheads="1"/>
              </p:cNvPicPr>
              <p:nvPr/>
            </p:nvPicPr>
            <p:blipFill>
              <a:blip r:embed="rId3" cstate="print"/>
              <a:srcRect/>
              <a:stretch>
                <a:fillRect/>
              </a:stretch>
            </p:blipFill>
            <p:spPr bwMode="auto">
              <a:xfrm>
                <a:off x="6103973" y="5533712"/>
                <a:ext cx="452235" cy="526468"/>
              </a:xfrm>
              <a:prstGeom prst="rect">
                <a:avLst/>
              </a:prstGeom>
              <a:ln>
                <a:headEnd type="none" w="med" len="med"/>
                <a:tailEnd type="none" w="med" len="med"/>
              </a:ln>
            </p:spPr>
          </p:pic>
        </p:grpSp>
        <p:cxnSp>
          <p:nvCxnSpPr>
            <p:cNvPr id="58" name="Straight Arrow Connector 57"/>
            <p:cNvCxnSpPr/>
            <p:nvPr/>
          </p:nvCxnSpPr>
          <p:spPr>
            <a:xfrm rot="16200000" flipH="1">
              <a:off x="5987355" y="5146765"/>
              <a:ext cx="576000"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65" name="Picture 4" descr="C:\Dev\Image Resources\Set1\image140.png"/>
            <p:cNvPicPr>
              <a:picLocks noChangeAspect="1" noChangeArrowheads="1"/>
            </p:cNvPicPr>
            <p:nvPr/>
          </p:nvPicPr>
          <p:blipFill>
            <a:blip r:embed="rId3" cstate="print"/>
            <a:srcRect/>
            <a:stretch>
              <a:fillRect/>
            </a:stretch>
          </p:blipFill>
          <p:spPr bwMode="auto">
            <a:xfrm>
              <a:off x="5057251" y="5497924"/>
              <a:ext cx="455852" cy="530679"/>
            </a:xfrm>
            <a:prstGeom prst="rect">
              <a:avLst/>
            </a:prstGeom>
            <a:ln>
              <a:headEnd type="none" w="med" len="med"/>
              <a:tailEnd type="none" w="med" len="med"/>
            </a:ln>
          </p:spPr>
        </p:pic>
        <p:sp>
          <p:nvSpPr>
            <p:cNvPr id="66" name="TextBox 17"/>
            <p:cNvSpPr txBox="1"/>
            <p:nvPr/>
          </p:nvSpPr>
          <p:spPr>
            <a:xfrm>
              <a:off x="4931555" y="6039083"/>
              <a:ext cx="707245" cy="307777"/>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1400" dirty="0" err="1" smtClean="0"/>
                <a:t>Config</a:t>
              </a:r>
              <a:endParaRPr lang="en-US" sz="1400" dirty="0"/>
            </a:p>
          </p:txBody>
        </p:sp>
        <p:cxnSp>
          <p:nvCxnSpPr>
            <p:cNvPr id="57" name="Straight Arrow Connector 56"/>
            <p:cNvCxnSpPr/>
            <p:nvPr/>
          </p:nvCxnSpPr>
          <p:spPr>
            <a:xfrm rot="16200000" flipH="1">
              <a:off x="4996055" y="5146765"/>
              <a:ext cx="576000"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63" name="Picture 4" descr="C:\Dev\Image Resources\Set1\image140.png"/>
            <p:cNvPicPr>
              <a:picLocks noChangeAspect="1" noChangeArrowheads="1"/>
            </p:cNvPicPr>
            <p:nvPr/>
          </p:nvPicPr>
          <p:blipFill>
            <a:blip r:embed="rId4" cstate="print"/>
            <a:srcRect/>
            <a:stretch>
              <a:fillRect/>
            </a:stretch>
          </p:blipFill>
          <p:spPr bwMode="auto">
            <a:xfrm>
              <a:off x="7200614" y="5508474"/>
              <a:ext cx="437727" cy="509578"/>
            </a:xfrm>
            <a:prstGeom prst="rect">
              <a:avLst/>
            </a:prstGeom>
            <a:ln>
              <a:headEnd type="none" w="med" len="med"/>
              <a:tailEnd type="none" w="med" len="med"/>
            </a:ln>
          </p:spPr>
        </p:pic>
        <p:sp>
          <p:nvSpPr>
            <p:cNvPr id="64" name="TextBox 63"/>
            <p:cNvSpPr txBox="1"/>
            <p:nvPr/>
          </p:nvSpPr>
          <p:spPr>
            <a:xfrm>
              <a:off x="6914155" y="6039083"/>
              <a:ext cx="1010645"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t>Custom</a:t>
              </a:r>
              <a:endParaRPr lang="en-US" sz="1400" dirty="0"/>
            </a:p>
          </p:txBody>
        </p:sp>
        <p:cxnSp>
          <p:nvCxnSpPr>
            <p:cNvPr id="59" name="Straight Arrow Connector 58"/>
            <p:cNvCxnSpPr/>
            <p:nvPr/>
          </p:nvCxnSpPr>
          <p:spPr>
            <a:xfrm rot="16200000" flipH="1">
              <a:off x="7124543" y="5146765"/>
              <a:ext cx="576000"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a:t>SharePoint Service Applications</a:t>
            </a:r>
            <a:br>
              <a:rPr lang="en-US" dirty="0"/>
            </a:br>
            <a:r>
              <a:rPr lang="en-US" sz="3200" dirty="0">
                <a:solidFill>
                  <a:srgbClr val="FFC000"/>
                </a:solidFill>
              </a:rPr>
              <a:t>New Service App Architecture</a:t>
            </a:r>
            <a:endParaRPr lang="en-NZ" dirty="0"/>
          </a:p>
        </p:txBody>
      </p:sp>
      <p:sp>
        <p:nvSpPr>
          <p:cNvPr id="4" name="Content Placeholder 2"/>
          <p:cNvSpPr txBox="1">
            <a:spLocks noGrp="1"/>
          </p:cNvSpPr>
          <p:nvPr>
            <p:ph idx="1"/>
          </p:nvPr>
        </p:nvSpPr>
        <p:spPr>
          <a:xfrm>
            <a:off x="381000" y="1676399"/>
            <a:ext cx="4191000" cy="5105401"/>
          </a:xfrm>
          <a:prstGeom prst="rect">
            <a:avLst/>
          </a:prstGeom>
        </p:spPr>
        <p:txBody>
          <a:bodyPr vert="horz" wrap="square" lIns="0" tIns="0" rIns="0" bIns="0" rtlCol="0">
            <a:normAutofit/>
          </a:bodyPr>
          <a:lstStyle/>
          <a:p>
            <a:pPr marL="460375" marR="0" lvl="0" indent="-4603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8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Common Infrastructure for ‘heavy’ tasks</a:t>
            </a:r>
          </a:p>
          <a:p>
            <a:pPr marL="855663" marR="0" lvl="1" indent="-395288" algn="l" defTabSz="914363" rtl="0" eaLnBrk="1" fontAlgn="auto" latinLnBrk="0" hangingPunct="1">
              <a:lnSpc>
                <a:spcPct val="90000"/>
              </a:lnSpc>
              <a:spcBef>
                <a:spcPct val="20000"/>
              </a:spcBef>
              <a:spcAft>
                <a:spcPts val="0"/>
              </a:spcAft>
              <a:buClrTx/>
              <a:buSzTx/>
              <a:buFontTx/>
              <a:buBlip>
                <a:blip r:embed="rId4"/>
              </a:buBlip>
              <a:tabLst/>
              <a:defRPr/>
            </a:pPr>
            <a:r>
              <a:rPr kumimoji="0" lang="en-US" sz="20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Web Service and Database provisioning</a:t>
            </a:r>
          </a:p>
          <a:p>
            <a:pPr marL="855663" marR="0" lvl="1" indent="-395288" algn="l" defTabSz="914363" rtl="0" eaLnBrk="1" fontAlgn="auto" latinLnBrk="0" hangingPunct="1">
              <a:lnSpc>
                <a:spcPct val="90000"/>
              </a:lnSpc>
              <a:spcBef>
                <a:spcPct val="20000"/>
              </a:spcBef>
              <a:spcAft>
                <a:spcPts val="0"/>
              </a:spcAft>
              <a:buClrTx/>
              <a:buSzTx/>
              <a:buFontTx/>
              <a:buBlip>
                <a:blip r:embed="rId4"/>
              </a:buBlip>
              <a:tabLst/>
              <a:defRPr/>
            </a:pPr>
            <a:r>
              <a:rPr kumimoji="0" lang="en-US" sz="20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Settings Store </a:t>
            </a:r>
          </a:p>
          <a:p>
            <a:pPr marL="855663" marR="0" lvl="1" indent="-395288" algn="l" defTabSz="914363" rtl="0" eaLnBrk="1" fontAlgn="auto" latinLnBrk="0" hangingPunct="1">
              <a:lnSpc>
                <a:spcPct val="90000"/>
              </a:lnSpc>
              <a:spcBef>
                <a:spcPct val="20000"/>
              </a:spcBef>
              <a:spcAft>
                <a:spcPts val="0"/>
              </a:spcAft>
              <a:buClrTx/>
              <a:buSzTx/>
              <a:buFontTx/>
              <a:buBlip>
                <a:blip r:embed="rId4"/>
              </a:buBlip>
              <a:tabLst/>
              <a:defRPr/>
            </a:pPr>
            <a:r>
              <a:rPr kumimoji="0" lang="en-US" sz="20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Sharing and cross-farms service discovery</a:t>
            </a:r>
          </a:p>
          <a:p>
            <a:pPr marL="855663" marR="0" lvl="1" indent="-395288" algn="l" defTabSz="914363" rtl="0" eaLnBrk="1" fontAlgn="auto" latinLnBrk="0" hangingPunct="1">
              <a:lnSpc>
                <a:spcPct val="90000"/>
              </a:lnSpc>
              <a:spcBef>
                <a:spcPct val="20000"/>
              </a:spcBef>
              <a:spcAft>
                <a:spcPts val="0"/>
              </a:spcAft>
              <a:buClrTx/>
              <a:buSzTx/>
              <a:buFontTx/>
              <a:buBlip>
                <a:blip r:embed="rId4"/>
              </a:buBlip>
              <a:tabLst/>
              <a:defRPr/>
            </a:pPr>
            <a:r>
              <a:rPr kumimoji="0" lang="en-US" sz="20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Service instance discovery within a farm</a:t>
            </a:r>
          </a:p>
          <a:p>
            <a:pPr marL="855663" marR="0" lvl="1" indent="-395288" algn="l" defTabSz="914363" rtl="0" eaLnBrk="1" fontAlgn="auto" latinLnBrk="0" hangingPunct="1">
              <a:lnSpc>
                <a:spcPct val="90000"/>
              </a:lnSpc>
              <a:spcBef>
                <a:spcPct val="20000"/>
              </a:spcBef>
              <a:spcAft>
                <a:spcPts val="0"/>
              </a:spcAft>
              <a:buClrTx/>
              <a:buSzTx/>
              <a:buFontTx/>
              <a:buBlip>
                <a:blip r:embed="rId4"/>
              </a:buBlip>
              <a:tabLst/>
              <a:defRPr/>
            </a:pPr>
            <a:r>
              <a:rPr kumimoji="0" lang="en-US" sz="20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Round-robin load balancer</a:t>
            </a:r>
          </a:p>
        </p:txBody>
      </p:sp>
      <p:grpSp>
        <p:nvGrpSpPr>
          <p:cNvPr id="3" name="Group 62"/>
          <p:cNvGrpSpPr/>
          <p:nvPr/>
        </p:nvGrpSpPr>
        <p:grpSpPr>
          <a:xfrm>
            <a:off x="4724400" y="1676400"/>
            <a:ext cx="4042611" cy="4800600"/>
            <a:chOff x="4724400" y="1676400"/>
            <a:chExt cx="4042611" cy="4800600"/>
          </a:xfrm>
        </p:grpSpPr>
        <p:sp>
          <p:nvSpPr>
            <p:cNvPr id="64" name="Rounded Rectangle 63"/>
            <p:cNvSpPr/>
            <p:nvPr/>
          </p:nvSpPr>
          <p:spPr bwMode="auto">
            <a:xfrm>
              <a:off x="4724400" y="2211328"/>
              <a:ext cx="4042611" cy="1389647"/>
            </a:xfrm>
            <a:prstGeom prst="roundRect">
              <a:avLst>
                <a:gd name="adj" fmla="val 4401"/>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nl-NL"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5" name="Rounded Rectangle 64"/>
            <p:cNvSpPr/>
            <p:nvPr/>
          </p:nvSpPr>
          <p:spPr bwMode="auto">
            <a:xfrm>
              <a:off x="4827004" y="1676400"/>
              <a:ext cx="1452813" cy="378995"/>
            </a:xfrm>
            <a:prstGeom prst="roundRect">
              <a:avLst>
                <a:gd name="adj" fmla="val 9634"/>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120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defRPr>
              </a:pPr>
              <a:r>
                <a:rPr lang="en-NZ" sz="1400" dirty="0"/>
                <a:t>Browser</a:t>
              </a:r>
            </a:p>
          </p:txBody>
        </p:sp>
        <p:sp>
          <p:nvSpPr>
            <p:cNvPr id="66" name="Rounded Rectangle 65"/>
            <p:cNvSpPr/>
            <p:nvPr/>
          </p:nvSpPr>
          <p:spPr bwMode="auto">
            <a:xfrm>
              <a:off x="4724400" y="3644166"/>
              <a:ext cx="4042611" cy="1389647"/>
            </a:xfrm>
            <a:prstGeom prst="roundRect">
              <a:avLst>
                <a:gd name="adj" fmla="val 4401"/>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nl-NL"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7" name="Rounded Rectangle 66"/>
            <p:cNvSpPr/>
            <p:nvPr/>
          </p:nvSpPr>
          <p:spPr bwMode="auto">
            <a:xfrm>
              <a:off x="4724400" y="5087353"/>
              <a:ext cx="4042611" cy="1389647"/>
            </a:xfrm>
            <a:prstGeom prst="roundRect">
              <a:avLst>
                <a:gd name="adj" fmla="val 440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nl-NL"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8" name="Rounded Rectangle 67"/>
            <p:cNvSpPr/>
            <p:nvPr/>
          </p:nvSpPr>
          <p:spPr bwMode="auto">
            <a:xfrm>
              <a:off x="4913897" y="2381084"/>
              <a:ext cx="1389647" cy="558632"/>
            </a:xfrm>
            <a:prstGeom prst="roundRect">
              <a:avLst>
                <a:gd name="adj" fmla="val 1146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Consumer</a:t>
              </a:r>
            </a:p>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Web Part</a:t>
              </a:r>
            </a:p>
          </p:txBody>
        </p:sp>
        <p:sp>
          <p:nvSpPr>
            <p:cNvPr id="69" name="TextBox 68"/>
            <p:cNvSpPr txBox="1"/>
            <p:nvPr/>
          </p:nvSpPr>
          <p:spPr>
            <a:xfrm rot="5400000">
              <a:off x="7846595" y="2552670"/>
              <a:ext cx="1073818" cy="738664"/>
            </a:xfrm>
            <a:prstGeom prst="rect">
              <a:avLst/>
            </a:prstGeom>
            <a:noFill/>
          </p:spPr>
          <p:txBody>
            <a:bodyPr wrap="square" lIns="0" tIns="0" rIns="0" bIns="0" rtlCol="0">
              <a:spAutoFit/>
            </a:bodyPr>
            <a:lstStyle/>
            <a:p>
              <a:pPr algn="ctr"/>
              <a:r>
                <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WFE SERVER</a:t>
              </a:r>
            </a:p>
            <a:p>
              <a:pPr algn="ctr"/>
              <a:endParaRPr lang="en-NZ" sz="1600" dirty="0">
                <a:gradFill>
                  <a:gsLst>
                    <a:gs pos="0">
                      <a:schemeClr val="tx1"/>
                    </a:gs>
                    <a:gs pos="86000">
                      <a:schemeClr val="tx1"/>
                    </a:gs>
                  </a:gsLst>
                  <a:lin ang="5400000" scaled="0"/>
                </a:gradFill>
                <a:effectLst>
                  <a:outerShdw blurRad="50800" dist="38100" dir="2700000" algn="tl" rotWithShape="0">
                    <a:prstClr val="black">
                      <a:alpha val="40000"/>
                    </a:prstClr>
                  </a:outerShdw>
                </a:effectLst>
              </a:endParaRPr>
            </a:p>
          </p:txBody>
        </p:sp>
        <p:sp>
          <p:nvSpPr>
            <p:cNvPr id="70" name="Rounded Rectangle 69"/>
            <p:cNvSpPr/>
            <p:nvPr/>
          </p:nvSpPr>
          <p:spPr bwMode="auto">
            <a:xfrm>
              <a:off x="6493042" y="2381084"/>
              <a:ext cx="1389647" cy="558632"/>
            </a:xfrm>
            <a:prstGeom prst="roundRect">
              <a:avLst>
                <a:gd name="adj" fmla="val 1146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Consumer</a:t>
              </a:r>
            </a:p>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Web Part</a:t>
              </a:r>
            </a:p>
          </p:txBody>
        </p:sp>
        <p:sp>
          <p:nvSpPr>
            <p:cNvPr id="71" name="Rounded Rectangle 70"/>
            <p:cNvSpPr/>
            <p:nvPr/>
          </p:nvSpPr>
          <p:spPr bwMode="auto">
            <a:xfrm>
              <a:off x="4913897" y="3022601"/>
              <a:ext cx="2968792" cy="422441"/>
            </a:xfrm>
            <a:prstGeom prst="roundRect">
              <a:avLst>
                <a:gd name="adj" fmla="val 11464"/>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Service Proxy</a:t>
              </a:r>
            </a:p>
          </p:txBody>
        </p:sp>
        <p:sp>
          <p:nvSpPr>
            <p:cNvPr id="72" name="Rounded Rectangle 71"/>
            <p:cNvSpPr/>
            <p:nvPr/>
          </p:nvSpPr>
          <p:spPr bwMode="auto">
            <a:xfrm>
              <a:off x="4913897" y="3824037"/>
              <a:ext cx="2943507" cy="558632"/>
            </a:xfrm>
            <a:prstGeom prst="roundRect">
              <a:avLst>
                <a:gd name="adj" fmla="val 1146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WCF Contract</a:t>
              </a:r>
            </a:p>
          </p:txBody>
        </p:sp>
        <p:sp>
          <p:nvSpPr>
            <p:cNvPr id="73" name="Rounded Rectangle 72"/>
            <p:cNvSpPr/>
            <p:nvPr/>
          </p:nvSpPr>
          <p:spPr bwMode="auto">
            <a:xfrm>
              <a:off x="4913897" y="4465555"/>
              <a:ext cx="2968792" cy="422441"/>
            </a:xfrm>
            <a:prstGeom prst="roundRect">
              <a:avLst>
                <a:gd name="adj" fmla="val 1146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50800" dist="38100" dir="2700000" algn="tl" rotWithShape="0">
                      <a:prstClr val="black">
                        <a:alpha val="40000"/>
                      </a:prstClr>
                    </a:outerShdw>
                  </a:effectLst>
                  <a:latin typeface="Segoe"/>
                </a:rPr>
                <a:t>Service Logic</a:t>
              </a:r>
            </a:p>
          </p:txBody>
        </p:sp>
        <p:sp>
          <p:nvSpPr>
            <p:cNvPr id="74" name="TextBox 73"/>
            <p:cNvSpPr txBox="1"/>
            <p:nvPr/>
          </p:nvSpPr>
          <p:spPr>
            <a:xfrm rot="5400000">
              <a:off x="7846595" y="3991613"/>
              <a:ext cx="1073818" cy="738664"/>
            </a:xfrm>
            <a:prstGeom prst="rect">
              <a:avLst/>
            </a:prstGeom>
            <a:noFill/>
          </p:spPr>
          <p:txBody>
            <a:bodyPr wrap="square" lIns="0" tIns="0" rIns="0" bIns="0" rtlCol="0">
              <a:spAutoFit/>
            </a:bodyPr>
            <a:lstStyle/>
            <a:p>
              <a:pPr algn="ctr"/>
              <a:r>
                <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APP</a:t>
              </a:r>
            </a:p>
            <a:p>
              <a:pPr algn="ctr"/>
              <a:r>
                <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SERVER</a:t>
              </a:r>
            </a:p>
            <a:p>
              <a:pPr algn="ctr"/>
              <a:endPar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endParaRPr>
            </a:p>
          </p:txBody>
        </p:sp>
        <p:sp>
          <p:nvSpPr>
            <p:cNvPr id="75" name="TextBox 74"/>
            <p:cNvSpPr txBox="1"/>
            <p:nvPr/>
          </p:nvSpPr>
          <p:spPr>
            <a:xfrm rot="5400000">
              <a:off x="7846595" y="5434262"/>
              <a:ext cx="1073818" cy="758991"/>
            </a:xfrm>
            <a:prstGeom prst="rect">
              <a:avLst/>
            </a:prstGeom>
            <a:noFill/>
          </p:spPr>
          <p:txBody>
            <a:bodyPr wrap="square" lIns="0" tIns="0" rIns="0" bIns="0" rtlCol="0">
              <a:spAutoFit/>
            </a:bodyPr>
            <a:lstStyle/>
            <a:p>
              <a:pPr algn="ctr"/>
              <a:r>
                <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SQL</a:t>
              </a:r>
            </a:p>
            <a:p>
              <a:pPr algn="ctr"/>
              <a:r>
                <a:rPr lang="en-NZ" sz="16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SERVER</a:t>
              </a:r>
            </a:p>
          </p:txBody>
        </p:sp>
        <p:sp>
          <p:nvSpPr>
            <p:cNvPr id="76" name="Rounded Rectangle 75"/>
            <p:cNvSpPr/>
            <p:nvPr/>
          </p:nvSpPr>
          <p:spPr bwMode="auto">
            <a:xfrm>
              <a:off x="6429876" y="1676400"/>
              <a:ext cx="1452813" cy="378995"/>
            </a:xfrm>
            <a:prstGeom prst="roundRect">
              <a:avLst>
                <a:gd name="adj" fmla="val 9634"/>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defRPr>
              </a:pPr>
              <a:r>
                <a:rPr lang="en-NZ" sz="1400" dirty="0"/>
                <a:t>Client App</a:t>
              </a:r>
            </a:p>
          </p:txBody>
        </p:sp>
        <p:cxnSp>
          <p:nvCxnSpPr>
            <p:cNvPr id="77" name="Straight Arrow Connector 76"/>
            <p:cNvCxnSpPr/>
            <p:nvPr/>
          </p:nvCxnSpPr>
          <p:spPr>
            <a:xfrm rot="5400000">
              <a:off x="5313468" y="2216303"/>
              <a:ext cx="467867"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5400000">
              <a:off x="6892613" y="2226162"/>
              <a:ext cx="467867"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rot="5400000">
              <a:off x="6191684" y="3605066"/>
              <a:ext cx="505327"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5771155" y="6039083"/>
              <a:ext cx="1010645"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t>Content</a:t>
              </a:r>
              <a:endParaRPr lang="en-US" sz="1400" dirty="0"/>
            </a:p>
          </p:txBody>
        </p:sp>
        <p:grpSp>
          <p:nvGrpSpPr>
            <p:cNvPr id="5" name="Group 80"/>
            <p:cNvGrpSpPr/>
            <p:nvPr/>
          </p:nvGrpSpPr>
          <p:grpSpPr>
            <a:xfrm>
              <a:off x="6016671" y="5466341"/>
              <a:ext cx="519612" cy="593844"/>
              <a:chOff x="6036596" y="5466336"/>
              <a:chExt cx="519612" cy="593844"/>
            </a:xfrm>
          </p:grpSpPr>
          <p:pic>
            <p:nvPicPr>
              <p:cNvPr id="89" name="Picture 4" descr="C:\Dev\Image Resources\Set1\image140.png"/>
              <p:cNvPicPr>
                <a:picLocks noChangeAspect="1" noChangeArrowheads="1"/>
              </p:cNvPicPr>
              <p:nvPr/>
            </p:nvPicPr>
            <p:blipFill>
              <a:blip r:embed="rId5" cstate="print"/>
              <a:srcRect/>
              <a:stretch>
                <a:fillRect/>
              </a:stretch>
            </p:blipFill>
            <p:spPr bwMode="auto">
              <a:xfrm>
                <a:off x="6036596" y="5466336"/>
                <a:ext cx="452235" cy="526468"/>
              </a:xfrm>
              <a:prstGeom prst="rect">
                <a:avLst/>
              </a:prstGeom>
              <a:ln>
                <a:headEnd type="none" w="med" len="med"/>
                <a:tailEnd type="none" w="med" len="med"/>
              </a:ln>
            </p:spPr>
          </p:pic>
          <p:pic>
            <p:nvPicPr>
              <p:cNvPr id="90" name="Picture 4" descr="C:\Dev\Image Resources\Set1\image140.png"/>
              <p:cNvPicPr>
                <a:picLocks noChangeAspect="1" noChangeArrowheads="1"/>
              </p:cNvPicPr>
              <p:nvPr/>
            </p:nvPicPr>
            <p:blipFill>
              <a:blip r:embed="rId5" cstate="print"/>
              <a:srcRect/>
              <a:stretch>
                <a:fillRect/>
              </a:stretch>
            </p:blipFill>
            <p:spPr bwMode="auto">
              <a:xfrm>
                <a:off x="6103973" y="5533712"/>
                <a:ext cx="452235" cy="526468"/>
              </a:xfrm>
              <a:prstGeom prst="rect">
                <a:avLst/>
              </a:prstGeom>
              <a:ln>
                <a:headEnd type="none" w="med" len="med"/>
                <a:tailEnd type="none" w="med" len="med"/>
              </a:ln>
            </p:spPr>
          </p:pic>
        </p:grpSp>
        <p:cxnSp>
          <p:nvCxnSpPr>
            <p:cNvPr id="82" name="Straight Arrow Connector 81"/>
            <p:cNvCxnSpPr/>
            <p:nvPr/>
          </p:nvCxnSpPr>
          <p:spPr>
            <a:xfrm rot="16200000" flipH="1">
              <a:off x="5987355" y="5146765"/>
              <a:ext cx="576000"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3" name="Picture 4" descr="C:\Dev\Image Resources\Set1\image140.png"/>
            <p:cNvPicPr>
              <a:picLocks noChangeAspect="1" noChangeArrowheads="1"/>
            </p:cNvPicPr>
            <p:nvPr/>
          </p:nvPicPr>
          <p:blipFill>
            <a:blip r:embed="rId5" cstate="print"/>
            <a:srcRect/>
            <a:stretch>
              <a:fillRect/>
            </a:stretch>
          </p:blipFill>
          <p:spPr bwMode="auto">
            <a:xfrm>
              <a:off x="5057251" y="5497924"/>
              <a:ext cx="455852" cy="530679"/>
            </a:xfrm>
            <a:prstGeom prst="rect">
              <a:avLst/>
            </a:prstGeom>
            <a:ln>
              <a:headEnd type="none" w="med" len="med"/>
              <a:tailEnd type="none" w="med" len="med"/>
            </a:ln>
          </p:spPr>
        </p:pic>
        <p:sp>
          <p:nvSpPr>
            <p:cNvPr id="84" name="TextBox 17"/>
            <p:cNvSpPr txBox="1"/>
            <p:nvPr/>
          </p:nvSpPr>
          <p:spPr>
            <a:xfrm>
              <a:off x="4931555" y="6039083"/>
              <a:ext cx="707245" cy="307777"/>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1400" dirty="0" err="1" smtClean="0"/>
                <a:t>Config</a:t>
              </a:r>
              <a:endParaRPr lang="en-US" sz="1400" dirty="0"/>
            </a:p>
          </p:txBody>
        </p:sp>
        <p:cxnSp>
          <p:nvCxnSpPr>
            <p:cNvPr id="85" name="Straight Arrow Connector 84"/>
            <p:cNvCxnSpPr/>
            <p:nvPr/>
          </p:nvCxnSpPr>
          <p:spPr>
            <a:xfrm rot="16200000" flipH="1">
              <a:off x="4996055" y="5146765"/>
              <a:ext cx="576000"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6" name="Picture 4" descr="C:\Dev\Image Resources\Set1\image140.png"/>
            <p:cNvPicPr>
              <a:picLocks noChangeAspect="1" noChangeArrowheads="1"/>
            </p:cNvPicPr>
            <p:nvPr/>
          </p:nvPicPr>
          <p:blipFill>
            <a:blip r:embed="rId6" cstate="print"/>
            <a:srcRect/>
            <a:stretch>
              <a:fillRect/>
            </a:stretch>
          </p:blipFill>
          <p:spPr bwMode="auto">
            <a:xfrm>
              <a:off x="7200614" y="5508474"/>
              <a:ext cx="437727" cy="509578"/>
            </a:xfrm>
            <a:prstGeom prst="rect">
              <a:avLst/>
            </a:prstGeom>
            <a:ln>
              <a:headEnd type="none" w="med" len="med"/>
              <a:tailEnd type="none" w="med" len="med"/>
            </a:ln>
          </p:spPr>
        </p:pic>
        <p:sp>
          <p:nvSpPr>
            <p:cNvPr id="87" name="TextBox 86"/>
            <p:cNvSpPr txBox="1"/>
            <p:nvPr/>
          </p:nvSpPr>
          <p:spPr>
            <a:xfrm>
              <a:off x="6914155" y="6039083"/>
              <a:ext cx="1010645"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t>Custom</a:t>
              </a:r>
              <a:endParaRPr lang="en-US" sz="1400" dirty="0"/>
            </a:p>
          </p:txBody>
        </p:sp>
        <p:cxnSp>
          <p:nvCxnSpPr>
            <p:cNvPr id="88" name="Straight Arrow Connector 87"/>
            <p:cNvCxnSpPr/>
            <p:nvPr/>
          </p:nvCxnSpPr>
          <p:spPr>
            <a:xfrm rot="16200000" flipH="1">
              <a:off x="7124543" y="5146765"/>
              <a:ext cx="576000" cy="0"/>
            </a:xfrm>
            <a:prstGeom prst="straightConnector1">
              <a:avLst/>
            </a:prstGeom>
            <a:ln w="38100" cap="sq">
              <a:solidFill>
                <a:schemeClr val="tx1"/>
              </a:solidFill>
              <a:miter lim="800000"/>
              <a:headEnd type="triangle" w="lg" len="med"/>
              <a:tailEnd type="triangle" w="lg"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a:xfrm>
            <a:off x="381000" y="230188"/>
            <a:ext cx="8382000" cy="955646"/>
          </a:xfrm>
        </p:spPr>
        <p:txBody>
          <a:bodyPr/>
          <a:lstStyle/>
          <a:p>
            <a:r>
              <a:rPr lang="en-US" sz="4400" dirty="0" smtClean="0">
                <a:solidFill>
                  <a:schemeClr val="tx1">
                    <a:lumMod val="95000"/>
                  </a:schemeClr>
                </a:solidFill>
              </a:rPr>
              <a:t>Microsoft SharePoint 2010</a:t>
            </a:r>
            <a:br>
              <a:rPr lang="en-US" sz="4400" dirty="0" smtClean="0">
                <a:solidFill>
                  <a:schemeClr val="tx1">
                    <a:lumMod val="95000"/>
                  </a:schemeClr>
                </a:solidFill>
              </a:rPr>
            </a:br>
            <a:r>
              <a:rPr lang="en-US" sz="2400" spc="-100" dirty="0">
                <a:solidFill>
                  <a:schemeClr val="tx1">
                    <a:lumMod val="95000"/>
                  </a:schemeClr>
                </a:solidFill>
              </a:rPr>
              <a:t>The </a:t>
            </a:r>
            <a:r>
              <a:rPr lang="en-US" sz="2400" spc="-100" dirty="0">
                <a:solidFill>
                  <a:schemeClr val="tx2">
                    <a:lumMod val="75000"/>
                  </a:schemeClr>
                </a:solidFill>
              </a:rPr>
              <a:t>business collaboration platform </a:t>
            </a:r>
            <a:r>
              <a:rPr lang="en-US" sz="2400" spc="-100" dirty="0" smtClean="0">
                <a:solidFill>
                  <a:schemeClr val="tx1">
                    <a:lumMod val="95000"/>
                  </a:schemeClr>
                </a:solidFill>
              </a:rPr>
              <a:t>for </a:t>
            </a:r>
            <a:r>
              <a:rPr lang="en-US" sz="2400" spc="-100" dirty="0">
                <a:solidFill>
                  <a:schemeClr val="tx1">
                    <a:lumMod val="95000"/>
                  </a:schemeClr>
                </a:solidFill>
              </a:rPr>
              <a:t>the </a:t>
            </a:r>
            <a:r>
              <a:rPr lang="en-US" sz="2400" spc="-100" dirty="0" smtClean="0">
                <a:solidFill>
                  <a:schemeClr val="tx1">
                    <a:lumMod val="95000"/>
                  </a:schemeClr>
                </a:solidFill>
              </a:rPr>
              <a:t>Enterprise </a:t>
            </a:r>
            <a:r>
              <a:rPr lang="en-US" sz="2400" spc="-100" dirty="0">
                <a:solidFill>
                  <a:schemeClr val="tx1">
                    <a:lumMod val="95000"/>
                  </a:schemeClr>
                </a:solidFill>
              </a:rPr>
              <a:t>and the Web</a:t>
            </a:r>
            <a:endParaRPr lang="en-US" sz="2500" spc="-100" dirty="0">
              <a:solidFill>
                <a:schemeClr val="tx1">
                  <a:lumMod val="95000"/>
                </a:schemeClr>
              </a:solidFill>
            </a:endParaRPr>
          </a:p>
        </p:txBody>
      </p:sp>
      <p:grpSp>
        <p:nvGrpSpPr>
          <p:cNvPr id="2" name="Group 24"/>
          <p:cNvGrpSpPr/>
          <p:nvPr/>
        </p:nvGrpSpPr>
        <p:grpSpPr>
          <a:xfrm>
            <a:off x="3696789" y="2971800"/>
            <a:ext cx="6096000" cy="1663505"/>
            <a:chOff x="3657600" y="3060895"/>
            <a:chExt cx="5486400" cy="1663505"/>
          </a:xfrm>
        </p:grpSpPr>
        <p:sp>
          <p:nvSpPr>
            <p:cNvPr id="33" name="Rectangle 32"/>
            <p:cNvSpPr/>
            <p:nvPr/>
          </p:nvSpPr>
          <p:spPr bwMode="auto">
            <a:xfrm>
              <a:off x="3657600" y="3060895"/>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vert="horz" wrap="square" lIns="365760" tIns="18288" rIns="0" bIns="0" numCol="1" rtlCol="0" anchor="ctr" anchorCtr="0" compatLnSpc="1">
              <a:prstTxWarp prst="textNoShape">
                <a:avLst/>
              </a:prstTxWarp>
              <a:noAutofit/>
            </a:bodyPr>
            <a:lstStyle/>
            <a:p>
              <a:pPr algn="l" rtl="0" fontAlgn="base">
                <a:lnSpc>
                  <a:spcPct val="90000"/>
                </a:lnSpc>
                <a:spcBef>
                  <a:spcPct val="0"/>
                </a:spcBef>
                <a:spcAft>
                  <a:spcPts val="1458"/>
                </a:spcAft>
                <a:defRPr/>
              </a:pPr>
              <a:r>
                <a:rPr lang="en-US" sz="2400" i="1" kern="1200" spc="-50" dirty="0">
                  <a:ln w="3175">
                    <a:noFill/>
                  </a:ln>
                  <a:solidFill>
                    <a:srgbClr val="FFFFFF"/>
                  </a:solidFill>
                  <a:latin typeface="Segoe UI"/>
                  <a:ea typeface="+mn-ea"/>
                  <a:cs typeface="Arial" charset="0"/>
                </a:rPr>
                <a:t>Connect and Empower People</a:t>
              </a:r>
              <a:endParaRPr lang="en-US" altLang="zh-CN" sz="2400" i="1" kern="1200" spc="-50" dirty="0">
                <a:solidFill>
                  <a:srgbClr val="FFFFFF"/>
                </a:solidFill>
                <a:latin typeface="Segoe Semibold" pitchFamily="34" charset="0"/>
                <a:ea typeface="+mn-ea"/>
                <a:cs typeface="+mn-cs"/>
              </a:endParaRPr>
            </a:p>
          </p:txBody>
        </p:sp>
        <p:sp>
          <p:nvSpPr>
            <p:cNvPr id="36" name="Rectangle 35"/>
            <p:cNvSpPr/>
            <p:nvPr/>
          </p:nvSpPr>
          <p:spPr bwMode="auto">
            <a:xfrm>
              <a:off x="3657600" y="3686907"/>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vert="horz" wrap="square" lIns="365760" tIns="18288" rIns="0" bIns="0" numCol="1" rtlCol="0" anchor="ctr" anchorCtr="0" compatLnSpc="1">
              <a:prstTxWarp prst="textNoShape">
                <a:avLst/>
              </a:prstTxWarp>
              <a:noAutofit/>
            </a:bodyPr>
            <a:lstStyle/>
            <a:p>
              <a:pPr algn="l" rtl="0" fontAlgn="base">
                <a:lnSpc>
                  <a:spcPct val="90000"/>
                </a:lnSpc>
                <a:spcBef>
                  <a:spcPct val="0"/>
                </a:spcBef>
                <a:spcAft>
                  <a:spcPts val="1458"/>
                </a:spcAft>
                <a:defRPr/>
              </a:pPr>
              <a:r>
                <a:rPr lang="en-US" sz="2400" i="1" kern="1200" spc="-50" dirty="0">
                  <a:ln w="3175">
                    <a:noFill/>
                  </a:ln>
                  <a:solidFill>
                    <a:srgbClr val="FFFFFF"/>
                  </a:solidFill>
                  <a:latin typeface="Segoe UI"/>
                  <a:ea typeface="+mn-ea"/>
                  <a:cs typeface="Arial" charset="0"/>
                </a:rPr>
                <a:t>Cut Costs with a Unified Infrastructure</a:t>
              </a:r>
              <a:endParaRPr lang="en-US" sz="2200" i="1" kern="1200" spc="-50" dirty="0">
                <a:ln w="3175">
                  <a:noFill/>
                </a:ln>
                <a:solidFill>
                  <a:srgbClr val="FFFFFF"/>
                </a:solidFill>
                <a:latin typeface="Segoe UI"/>
                <a:ea typeface="+mn-ea"/>
                <a:cs typeface="Arial" charset="0"/>
              </a:endParaRPr>
            </a:p>
          </p:txBody>
        </p:sp>
        <p:sp>
          <p:nvSpPr>
            <p:cNvPr id="37" name="Rectangle 36"/>
            <p:cNvSpPr/>
            <p:nvPr/>
          </p:nvSpPr>
          <p:spPr bwMode="auto">
            <a:xfrm>
              <a:off x="3657600" y="4312920"/>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vert="horz" wrap="square" lIns="365760" tIns="18288" rIns="0" bIns="0" numCol="1" rtlCol="0" anchor="ctr" anchorCtr="0" compatLnSpc="1">
              <a:prstTxWarp prst="textNoShape">
                <a:avLst/>
              </a:prstTxWarp>
              <a:noAutofit/>
            </a:bodyPr>
            <a:lstStyle/>
            <a:p>
              <a:pPr algn="l" rtl="0" fontAlgn="base">
                <a:lnSpc>
                  <a:spcPct val="90000"/>
                </a:lnSpc>
                <a:spcBef>
                  <a:spcPct val="0"/>
                </a:spcBef>
                <a:spcAft>
                  <a:spcPts val="1458"/>
                </a:spcAft>
                <a:defRPr/>
              </a:pPr>
              <a:r>
                <a:rPr lang="en-US" sz="2400" i="1" kern="1200" spc="-50" dirty="0">
                  <a:ln w="3175">
                    <a:noFill/>
                  </a:ln>
                  <a:solidFill>
                    <a:srgbClr val="FFFFFF"/>
                  </a:solidFill>
                  <a:latin typeface="Segoe UI"/>
                  <a:ea typeface="+mn-ea"/>
                  <a:cs typeface="Arial" charset="0"/>
                </a:rPr>
                <a:t>Rapidly Respond to Business Needs</a:t>
              </a:r>
            </a:p>
          </p:txBody>
        </p:sp>
      </p:grpSp>
      <p:grpSp>
        <p:nvGrpSpPr>
          <p:cNvPr id="3" name="Group 83"/>
          <p:cNvGrpSpPr/>
          <p:nvPr/>
        </p:nvGrpSpPr>
        <p:grpSpPr>
          <a:xfrm>
            <a:off x="-304800" y="1828800"/>
            <a:ext cx="4572000" cy="3962400"/>
            <a:chOff x="-4185" y="2085974"/>
            <a:chExt cx="4122018" cy="3605979"/>
          </a:xfrm>
        </p:grpSpPr>
        <p:grpSp>
          <p:nvGrpSpPr>
            <p:cNvPr id="4" name="Group 50"/>
            <p:cNvGrpSpPr/>
            <p:nvPr/>
          </p:nvGrpSpPr>
          <p:grpSpPr>
            <a:xfrm>
              <a:off x="-4185" y="2085974"/>
              <a:ext cx="4122018" cy="3605979"/>
              <a:chOff x="-4186" y="2145979"/>
              <a:chExt cx="4001959" cy="3500950"/>
            </a:xfrm>
          </p:grpSpPr>
          <p:sp>
            <p:nvSpPr>
              <p:cNvPr id="47" name="Oval 46"/>
              <p:cNvSpPr/>
              <p:nvPr/>
            </p:nvSpPr>
            <p:spPr>
              <a:xfrm>
                <a:off x="339667" y="2235584"/>
                <a:ext cx="3314251" cy="3314251"/>
              </a:xfrm>
              <a:prstGeom prst="ellipse">
                <a:avLst/>
              </a:pr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a:bevelT w="228600" h="25400"/>
              </a:sp3d>
            </p:spPr>
            <p:style>
              <a:lnRef idx="0">
                <a:schemeClr val="accent6"/>
              </a:lnRef>
              <a:fillRef idx="3">
                <a:schemeClr val="accent6"/>
              </a:fillRef>
              <a:effectRef idx="3">
                <a:schemeClr val="accent6"/>
              </a:effectRef>
              <a:fontRef idx="minor">
                <a:schemeClr val="lt1"/>
              </a:fontRef>
            </p:style>
            <p:txBody>
              <a:bodyPr rtlCol="0" anchor="ctr"/>
              <a:lstStyle/>
              <a:p>
                <a:pPr algn="ctr" rtl="0" fontAlgn="base">
                  <a:spcBef>
                    <a:spcPct val="0"/>
                  </a:spcBef>
                  <a:spcAft>
                    <a:spcPct val="0"/>
                  </a:spcAft>
                </a:pPr>
                <a:endParaRPr lang="en-US" sz="2000" kern="1200">
                  <a:solidFill>
                    <a:srgbClr val="FFFFFF"/>
                  </a:solidFill>
                  <a:latin typeface="Segoe UI"/>
                  <a:ea typeface="+mn-ea"/>
                  <a:cs typeface="+mn-cs"/>
                </a:endParaRPr>
              </a:p>
            </p:txBody>
          </p:sp>
          <p:pic>
            <p:nvPicPr>
              <p:cNvPr id="49" name="Picture 2" descr="\\SERVER3\Restrict\FTP_Root\Clients\White_Whale\2-20070_TAP_Airlift\Art\6-star pie cuts.png"/>
              <p:cNvPicPr>
                <a:picLocks noChangeAspect="1" noChangeArrowheads="1"/>
              </p:cNvPicPr>
              <p:nvPr/>
            </p:nvPicPr>
            <p:blipFill>
              <a:blip r:embed="rId3" cstate="print"/>
              <a:stretch>
                <a:fillRect/>
              </a:stretch>
            </p:blipFill>
            <p:spPr bwMode="auto">
              <a:xfrm rot="5400000">
                <a:off x="246319" y="1895474"/>
                <a:ext cx="3500950" cy="4001959"/>
              </a:xfrm>
              <a:prstGeom prst="rect">
                <a:avLst/>
              </a:prstGeom>
              <a:noFill/>
            </p:spPr>
          </p:pic>
        </p:grpSp>
        <p:grpSp>
          <p:nvGrpSpPr>
            <p:cNvPr id="5" name="Group 82"/>
            <p:cNvGrpSpPr/>
            <p:nvPr/>
          </p:nvGrpSpPr>
          <p:grpSpPr>
            <a:xfrm>
              <a:off x="1197089" y="3056816"/>
              <a:ext cx="1774433" cy="1838194"/>
              <a:chOff x="1197089" y="3056816"/>
              <a:chExt cx="1774433" cy="1838194"/>
            </a:xfrm>
          </p:grpSpPr>
          <p:sp>
            <p:nvSpPr>
              <p:cNvPr id="80" name="Oval 79"/>
              <p:cNvSpPr/>
              <p:nvPr/>
            </p:nvSpPr>
            <p:spPr bwMode="auto">
              <a:xfrm>
                <a:off x="1197089" y="3056816"/>
                <a:ext cx="1774433" cy="1838194"/>
              </a:xfrm>
              <a:prstGeom prst="ellipse">
                <a:avLst/>
              </a:prstGeom>
              <a:solidFill>
                <a:srgbClr val="FFFFFF"/>
              </a:solidFill>
              <a:ln>
                <a:noFill/>
                <a:headEnd type="none" w="med" len="med"/>
                <a:tailEnd type="none" w="med" len="med"/>
              </a:ln>
              <a:effectLst>
                <a:softEdge rad="317500"/>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800" kern="1200" dirty="0" err="1">
                  <a:solidFill>
                    <a:srgbClr val="FFFFFF"/>
                  </a:solidFill>
                  <a:latin typeface="Segoe" pitchFamily="34" charset="0"/>
                  <a:ea typeface="+mn-ea"/>
                  <a:cs typeface="+mn-cs"/>
                </a:endParaRPr>
              </a:p>
            </p:txBody>
          </p:sp>
          <p:pic>
            <p:nvPicPr>
              <p:cNvPr id="81" name="Content Placeholder 4" descr="ShrPt_h_rgb.png"/>
              <p:cNvPicPr>
                <a:picLocks noChangeAspect="1"/>
              </p:cNvPicPr>
              <p:nvPr/>
            </p:nvPicPr>
            <p:blipFill>
              <a:blip r:embed="rId4" cstate="print"/>
              <a:srcRect r="83105" b="-8078"/>
              <a:stretch>
                <a:fillRect/>
              </a:stretch>
            </p:blipFill>
            <p:spPr>
              <a:xfrm>
                <a:off x="1882721" y="3482810"/>
                <a:ext cx="453526" cy="539301"/>
              </a:xfrm>
              <a:prstGeom prst="rect">
                <a:avLst/>
              </a:prstGeom>
            </p:spPr>
          </p:pic>
          <p:pic>
            <p:nvPicPr>
              <p:cNvPr id="82" name="Content Placeholder 4" descr="ShrPt_h_rgb.png"/>
              <p:cNvPicPr>
                <a:picLocks noChangeAspect="1"/>
              </p:cNvPicPr>
              <p:nvPr/>
            </p:nvPicPr>
            <p:blipFill>
              <a:blip r:embed="rId4" cstate="print">
                <a:duotone>
                  <a:prstClr val="black"/>
                  <a:srgbClr val="D9C3A5">
                    <a:tint val="50000"/>
                    <a:satMod val="180000"/>
                  </a:srgbClr>
                </a:duotone>
              </a:blip>
              <a:srcRect l="16257" r="30219"/>
              <a:stretch>
                <a:fillRect/>
              </a:stretch>
            </p:blipFill>
            <p:spPr>
              <a:xfrm>
                <a:off x="1600928" y="3978738"/>
                <a:ext cx="915809" cy="318071"/>
              </a:xfrm>
              <a:prstGeom prst="rect">
                <a:avLst/>
              </a:prstGeom>
            </p:spPr>
          </p:pic>
        </p:grpSp>
      </p:grpSp>
      <p:sp>
        <p:nvSpPr>
          <p:cNvPr id="62" name="Rectangle 61"/>
          <p:cNvSpPr/>
          <p:nvPr/>
        </p:nvSpPr>
        <p:spPr>
          <a:xfrm>
            <a:off x="2392640" y="3124200"/>
            <a:ext cx="1417360"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Communities</a:t>
            </a:r>
          </a:p>
        </p:txBody>
      </p:sp>
      <p:sp>
        <p:nvSpPr>
          <p:cNvPr id="68" name="Rectangle 67"/>
          <p:cNvSpPr/>
          <p:nvPr/>
        </p:nvSpPr>
        <p:spPr>
          <a:xfrm>
            <a:off x="1336992" y="5055692"/>
            <a:ext cx="1417360"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Search</a:t>
            </a:r>
          </a:p>
        </p:txBody>
      </p:sp>
      <p:sp>
        <p:nvSpPr>
          <p:cNvPr id="66" name="Rectangle 65"/>
          <p:cNvSpPr/>
          <p:nvPr/>
        </p:nvSpPr>
        <p:spPr>
          <a:xfrm>
            <a:off x="1336993" y="2514600"/>
            <a:ext cx="1417359"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Sites</a:t>
            </a:r>
          </a:p>
        </p:txBody>
      </p:sp>
      <p:sp>
        <p:nvSpPr>
          <p:cNvPr id="67" name="Rectangle 66"/>
          <p:cNvSpPr/>
          <p:nvPr/>
        </p:nvSpPr>
        <p:spPr>
          <a:xfrm>
            <a:off x="125994" y="3124200"/>
            <a:ext cx="1550406"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smtClean="0">
                <a:ln w="3175">
                  <a:noFill/>
                </a:ln>
                <a:gradFill>
                  <a:gsLst>
                    <a:gs pos="50000">
                      <a:srgbClr val="FFFFFF"/>
                    </a:gs>
                    <a:gs pos="100000">
                      <a:srgbClr val="FFFFFF"/>
                    </a:gs>
                  </a:gsLst>
                  <a:lin ang="5400000" scaled="0"/>
                </a:gradFill>
                <a:latin typeface="Segoe UI"/>
                <a:ea typeface="+mn-ea"/>
                <a:cs typeface="Segoe UI" pitchFamily="34" charset="0"/>
              </a:rPr>
              <a:t>Composites</a:t>
            </a:r>
            <a:endPar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endParaRPr>
          </a:p>
        </p:txBody>
      </p:sp>
      <p:sp>
        <p:nvSpPr>
          <p:cNvPr id="69" name="Rectangle 68"/>
          <p:cNvSpPr/>
          <p:nvPr/>
        </p:nvSpPr>
        <p:spPr>
          <a:xfrm>
            <a:off x="2667000" y="4292914"/>
            <a:ext cx="1024930"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Content</a:t>
            </a:r>
          </a:p>
        </p:txBody>
      </p:sp>
      <p:sp>
        <p:nvSpPr>
          <p:cNvPr id="65" name="Rectangle 64"/>
          <p:cNvSpPr/>
          <p:nvPr/>
        </p:nvSpPr>
        <p:spPr>
          <a:xfrm>
            <a:off x="304800" y="4292914"/>
            <a:ext cx="1001003"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Insights</a:t>
            </a:r>
          </a:p>
        </p:txBody>
      </p:sp>
    </p:spTree>
    <p:extLst>
      <p:ext uri="{BB962C8B-B14F-4D97-AF65-F5344CB8AC3E}">
        <p14:creationId xmlns:p14="http://schemas.microsoft.com/office/powerpoint/2007/7/12/main" xmlns="" val="3769214656"/>
      </p:ext>
    </p:extLst>
  </p:cSld>
  <p:clrMapOvr>
    <a:masterClrMapping/>
  </p:clrMapOvr>
  <p:transition advTm="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Ribbon and Dialog Framework</a:t>
            </a:r>
            <a:endParaRPr lang="en-US" dirty="0"/>
          </a:p>
        </p:txBody>
      </p:sp>
      <p:sp>
        <p:nvSpPr>
          <p:cNvPr id="3" name="Content Placeholder 2"/>
          <p:cNvSpPr>
            <a:spLocks noGrp="1"/>
          </p:cNvSpPr>
          <p:nvPr>
            <p:ph idx="1"/>
          </p:nvPr>
        </p:nvSpPr>
        <p:spPr>
          <a:xfrm>
            <a:off x="381000" y="990600"/>
            <a:ext cx="7848600" cy="861774"/>
          </a:xfrm>
        </p:spPr>
        <p:txBody>
          <a:bodyPr/>
          <a:lstStyle/>
          <a:p>
            <a:r>
              <a:rPr lang="en-US" sz="2800" dirty="0" smtClean="0"/>
              <a:t>Client Site Custom Actions in Ribbon</a:t>
            </a:r>
          </a:p>
          <a:p>
            <a:r>
              <a:rPr lang="en-US" sz="2800" dirty="0" smtClean="0"/>
              <a:t>Context Sensitive Ribbon</a:t>
            </a:r>
          </a:p>
        </p:txBody>
      </p:sp>
      <p:pic>
        <p:nvPicPr>
          <p:cNvPr id="10" name="Picture 2" descr="C:\Users\CHRISA~1\AppData\Local\Temp\Rar$DR39.559\Main Visuals - Ribbon + Status + Notification.png"/>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1691919" y="2165346"/>
            <a:ext cx="5850471" cy="4387854"/>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a:extLst>
            <a:ext uri="{909E8E84-426E-40dd-AFC4-6F175D3DCCD1}">
              <a14:hiddenFill xmlns:a14="http://schemas.microsoft.com/office/drawing/2007/7/7/main" xmlns="">
                <a:solidFill>
                  <a:srgbClr xmlns:mc="http://schemas.openxmlformats.org/markup-compatibility/2006" val="FFFFFF" mc:Ignorable=""/>
                </a:solidFill>
              </a14:hiddenFill>
            </a:ext>
          </a:extLst>
        </p:spPr>
      </p:pic>
      <p:sp>
        <p:nvSpPr>
          <p:cNvPr id="11" name="Rectangle 10"/>
          <p:cNvSpPr/>
          <p:nvPr/>
        </p:nvSpPr>
        <p:spPr bwMode="auto">
          <a:xfrm>
            <a:off x="1752600" y="3437466"/>
            <a:ext cx="4438651" cy="285750"/>
          </a:xfrm>
          <a:prstGeom prst="rect">
            <a:avLst/>
          </a:prstGeom>
          <a:noFill/>
          <a:ln w="50800">
            <a:solidFill>
              <a:schemeClr val="accent1"/>
            </a:solidFill>
            <a:miter lim="800000"/>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12" name="Rounded Rectangular Callout 11"/>
          <p:cNvSpPr/>
          <p:nvPr/>
        </p:nvSpPr>
        <p:spPr bwMode="auto">
          <a:xfrm>
            <a:off x="1727240" y="4013218"/>
            <a:ext cx="2190751" cy="711195"/>
          </a:xfrm>
          <a:prstGeom prst="wedgeRoundRectCallout">
            <a:avLst>
              <a:gd name="adj1" fmla="val -14926"/>
              <a:gd name="adj2" fmla="val -86072"/>
              <a:gd name="adj3" fmla="val 16667"/>
            </a:avLst>
          </a:prstGeom>
          <a:solidFill>
            <a:schemeClr val="accent3"/>
          </a:solidFill>
          <a:ln>
            <a:headEnd type="none" w="med" len="med"/>
            <a:tailEnd type="none" w="med" len="med"/>
          </a:ln>
          <a:effectLst>
            <a:outerShdw blurRad="50800" dist="38100" dir="2700000" algn="tl"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scene3d>
              <a:camera prst="orthographicFront">
                <a:rot lat="600000" lon="0" rev="0"/>
              </a:camera>
              <a:lightRig rig="threePt" dir="t"/>
            </a:scene3d>
          </a:bodyPr>
          <a:lstStyle/>
          <a:p>
            <a:pPr algn="ctr" defTabSz="914099"/>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Status Bar</a:t>
            </a:r>
          </a:p>
        </p:txBody>
      </p:sp>
      <p:sp>
        <p:nvSpPr>
          <p:cNvPr id="13" name="Rounded Rectangular Callout 12"/>
          <p:cNvSpPr/>
          <p:nvPr/>
        </p:nvSpPr>
        <p:spPr bwMode="auto">
          <a:xfrm flipH="1">
            <a:off x="4953000" y="4013218"/>
            <a:ext cx="2667000" cy="1047751"/>
          </a:xfrm>
          <a:prstGeom prst="wedgeRoundRectCallout">
            <a:avLst>
              <a:gd name="adj1" fmla="val -17817"/>
              <a:gd name="adj2" fmla="val -73967"/>
              <a:gd name="adj3" fmla="val 16667"/>
            </a:avLst>
          </a:prstGeom>
          <a:solidFill>
            <a:schemeClr val="accent3"/>
          </a:solidFill>
          <a:ln>
            <a:headEnd type="none" w="med" len="med"/>
            <a:tailEnd type="none" w="med" len="med"/>
          </a:ln>
          <a:effectLst>
            <a:outerShdw blurRad="50800" dist="38100" dir="2700000" algn="tl"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scene3d>
              <a:camera prst="orthographicFront">
                <a:rot lat="600000" lon="0" rev="0"/>
              </a:camera>
              <a:lightRig rig="threePt" dir="t"/>
            </a:scene3d>
          </a:bodyPr>
          <a:lstStyle/>
          <a:p>
            <a:pPr algn="ctr" defTabSz="914099"/>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Notification Area</a:t>
            </a:r>
          </a:p>
        </p:txBody>
      </p:sp>
      <p:sp>
        <p:nvSpPr>
          <p:cNvPr id="14" name="Rectangle 13"/>
          <p:cNvSpPr/>
          <p:nvPr/>
        </p:nvSpPr>
        <p:spPr bwMode="auto">
          <a:xfrm>
            <a:off x="6232921" y="3437464"/>
            <a:ext cx="1234679" cy="285750"/>
          </a:xfrm>
          <a:prstGeom prst="rect">
            <a:avLst/>
          </a:prstGeom>
          <a:noFill/>
          <a:ln w="50800">
            <a:solidFill>
              <a:schemeClr val="accent1"/>
            </a:solidFill>
            <a:miter lim="800000"/>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15" name="Rectangle 14"/>
          <p:cNvSpPr/>
          <p:nvPr/>
        </p:nvSpPr>
        <p:spPr bwMode="auto">
          <a:xfrm>
            <a:off x="1752601" y="2997224"/>
            <a:ext cx="5715000" cy="397225"/>
          </a:xfrm>
          <a:prstGeom prst="rect">
            <a:avLst/>
          </a:prstGeom>
          <a:noFill/>
          <a:ln w="50800">
            <a:solidFill>
              <a:schemeClr val="accent1"/>
            </a:solidFill>
            <a:miter lim="800000"/>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16" name="Rounded Rectangular Callout 15"/>
          <p:cNvSpPr/>
          <p:nvPr/>
        </p:nvSpPr>
        <p:spPr bwMode="auto">
          <a:xfrm>
            <a:off x="1524000" y="2072239"/>
            <a:ext cx="2476501" cy="711195"/>
          </a:xfrm>
          <a:prstGeom prst="wedgeRoundRectCallout">
            <a:avLst>
              <a:gd name="adj1" fmla="val -20198"/>
              <a:gd name="adj2" fmla="val 85357"/>
              <a:gd name="adj3" fmla="val 16667"/>
            </a:avLst>
          </a:prstGeom>
          <a:solidFill>
            <a:schemeClr val="accent3"/>
          </a:solidFill>
          <a:ln>
            <a:headEnd type="none" w="med" len="med"/>
            <a:tailEnd type="none" w="med" len="med"/>
          </a:ln>
          <a:effectLst>
            <a:outerShdw blurRad="50800" dist="38100" dir="2700000" algn="tl"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scene3d>
              <a:camera prst="orthographicFront">
                <a:rot lat="600000" lon="0" rev="0"/>
              </a:camera>
              <a:lightRig rig="threePt" dir="t"/>
            </a:scene3d>
          </a:bodyPr>
          <a:lstStyle/>
          <a:p>
            <a:pPr algn="ctr" defTabSz="914099"/>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The Ribbon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Ribbon and Dialog Framework</a:t>
            </a:r>
            <a:endParaRPr lang="en-NZ" dirty="0"/>
          </a:p>
        </p:txBody>
      </p:sp>
      <p:pic>
        <p:nvPicPr>
          <p:cNvPr id="5" name="Picture 2" descr="C:\Users\CHRISA~1\AppData\Local\Temp\Rar$DR43.467\Main Visuals - Ribbon + Status + Dialog.png"/>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1800200" y="2395499"/>
            <a:ext cx="5543600" cy="4157701"/>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a:extLst>
            <a:ext uri="{909E8E84-426E-40dd-AFC4-6F175D3DCCD1}">
              <a14:hiddenFill xmlns:a14="http://schemas.microsoft.com/office/drawing/2007/7/7/main" xmlns="">
                <a:solidFill>
                  <a:srgbClr xmlns:mc="http://schemas.openxmlformats.org/markup-compatibility/2006" val="FFFFFF" mc:Ignorable=""/>
                </a:solidFill>
              </a14:hiddenFill>
            </a:ext>
          </a:extLst>
        </p:spPr>
      </p:pic>
      <p:sp>
        <p:nvSpPr>
          <p:cNvPr id="6" name="Rectangle 5"/>
          <p:cNvSpPr/>
          <p:nvPr/>
        </p:nvSpPr>
        <p:spPr bwMode="auto">
          <a:xfrm>
            <a:off x="3460932" y="4112810"/>
            <a:ext cx="2259620" cy="1175002"/>
          </a:xfrm>
          <a:prstGeom prst="rect">
            <a:avLst/>
          </a:prstGeom>
          <a:noFill/>
          <a:ln w="50800">
            <a:solidFill>
              <a:schemeClr val="accent1"/>
            </a:solidFill>
            <a:miter lim="800000"/>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7" name="Rounded Rectangular Callout 6"/>
          <p:cNvSpPr/>
          <p:nvPr/>
        </p:nvSpPr>
        <p:spPr bwMode="auto">
          <a:xfrm>
            <a:off x="2828237" y="3208962"/>
            <a:ext cx="3503222" cy="674868"/>
          </a:xfrm>
          <a:prstGeom prst="wedgeRoundRectCallout">
            <a:avLst>
              <a:gd name="adj1" fmla="val -20198"/>
              <a:gd name="adj2" fmla="val 85357"/>
              <a:gd name="adj3" fmla="val 16667"/>
            </a:avLst>
          </a:prstGeom>
          <a:solidFill>
            <a:srgbClr val="0070C0"/>
          </a:solidFill>
          <a:ln>
            <a:headEnd type="none" w="med" len="med"/>
            <a:tailEnd type="none" w="med" len="med"/>
          </a:ln>
          <a:effectLst>
            <a:outerShdw blurRad="50800" dist="38100" dir="2700000" algn="tl"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scene3d>
              <a:camera prst="orthographicFront">
                <a:rot lat="600000" lon="0" rev="0"/>
              </a:camera>
              <a:lightRig rig="threePt" dir="t"/>
            </a:scene3d>
          </a:bodyPr>
          <a:lstStyle/>
          <a:p>
            <a:pPr algn="ctr" defTabSz="914099"/>
            <a:r>
              <a:rPr lang="en-US" sz="20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Dialog Framework</a:t>
            </a:r>
          </a:p>
        </p:txBody>
      </p:sp>
      <p:sp>
        <p:nvSpPr>
          <p:cNvPr id="8" name="Content Placeholder 2"/>
          <p:cNvSpPr txBox="1">
            <a:spLocks/>
          </p:cNvSpPr>
          <p:nvPr/>
        </p:nvSpPr>
        <p:spPr>
          <a:xfrm>
            <a:off x="381000" y="1143000"/>
            <a:ext cx="8382000" cy="861774"/>
          </a:xfrm>
          <a:prstGeom prst="rect">
            <a:avLst/>
          </a:prstGeom>
        </p:spPr>
        <p:txBody>
          <a:bodyPr vert="horz" wrap="square" lIns="0" tIns="0" rIns="0" bIns="0" rtlCol="0">
            <a:spAutoFit/>
          </a:bodyPr>
          <a:lstStyle/>
          <a:p>
            <a:pPr marL="460375" marR="0" lvl="0" indent="-460375" algn="l" defTabSz="914363" rtl="0" eaLnBrk="1" fontAlgn="auto" latinLnBrk="0" hangingPunct="1">
              <a:lnSpc>
                <a:spcPct val="90000"/>
              </a:lnSpc>
              <a:spcBef>
                <a:spcPct val="20000"/>
              </a:spcBef>
              <a:spcAft>
                <a:spcPts val="0"/>
              </a:spcAft>
              <a:buClrTx/>
              <a:buSzTx/>
              <a:buFontTx/>
              <a:buBlip>
                <a:blip r:embed="rId4"/>
              </a:buBlip>
              <a:tabLst/>
              <a:defRPr/>
            </a:pPr>
            <a:r>
              <a:rPr kumimoji="0" lang="en-US" sz="28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Replaceable SharePoint OOB forms</a:t>
            </a:r>
          </a:p>
          <a:p>
            <a:pPr marL="460375" marR="0" lvl="0" indent="-460375" algn="l" defTabSz="914363" rtl="0" eaLnBrk="1" fontAlgn="auto" latinLnBrk="0" hangingPunct="1">
              <a:lnSpc>
                <a:spcPct val="90000"/>
              </a:lnSpc>
              <a:spcBef>
                <a:spcPct val="20000"/>
              </a:spcBef>
              <a:spcAft>
                <a:spcPts val="0"/>
              </a:spcAft>
              <a:buClrTx/>
              <a:buSzTx/>
              <a:buFontTx/>
              <a:buBlip>
                <a:blip r:embed="rId4"/>
              </a:buBlip>
              <a:tabLst/>
              <a:defRPr/>
            </a:pPr>
            <a:r>
              <a:rPr kumimoji="0" lang="en-US" sz="28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Open</a:t>
            </a:r>
            <a:r>
              <a:rPr kumimoji="0" lang="en-US" sz="2800" b="0" i="0" u="none" strike="noStrike" kern="1200" cap="none" spc="0" normalizeH="0" noProof="0" dirty="0" smtClean="0">
                <a:ln>
                  <a:noFill/>
                </a:ln>
                <a:gradFill>
                  <a:gsLst>
                    <a:gs pos="0">
                      <a:schemeClr val="tx1"/>
                    </a:gs>
                    <a:gs pos="86000">
                      <a:schemeClr val="tx1"/>
                    </a:gs>
                  </a:gsLst>
                  <a:lin ang="5400000" scaled="0"/>
                </a:gradFill>
                <a:effectLst/>
                <a:uLnTx/>
                <a:uFillTx/>
                <a:latin typeface="+mn-lt"/>
                <a:ea typeface="+mn-ea"/>
                <a:cs typeface="+mn-cs"/>
              </a:rPr>
              <a:t> as Web Page or as Dialog</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Silverlight 3 and SharePoint 2010</a:t>
            </a:r>
            <a:br>
              <a:rPr lang="en-US" dirty="0" smtClean="0"/>
            </a:br>
            <a:r>
              <a:rPr lang="en-US" sz="3200" dirty="0" smtClean="0">
                <a:solidFill>
                  <a:srgbClr val="FFC000"/>
                </a:solidFill>
              </a:rPr>
              <a:t>New UI Option</a:t>
            </a:r>
            <a:endParaRPr lang="en-US" sz="3200" dirty="0">
              <a:solidFill>
                <a:srgbClr val="FFC000"/>
              </a:solidFill>
            </a:endParaRPr>
          </a:p>
        </p:txBody>
      </p:sp>
      <p:sp>
        <p:nvSpPr>
          <p:cNvPr id="11" name="Content Placeholder 10"/>
          <p:cNvSpPr>
            <a:spLocks noGrp="1"/>
          </p:cNvSpPr>
          <p:nvPr>
            <p:ph idx="1"/>
          </p:nvPr>
        </p:nvSpPr>
        <p:spPr>
          <a:xfrm>
            <a:off x="381000" y="1400175"/>
            <a:ext cx="8382000" cy="4695826"/>
          </a:xfrm>
        </p:spPr>
        <p:txBody>
          <a:bodyPr>
            <a:noAutofit/>
          </a:bodyPr>
          <a:lstStyle/>
          <a:p>
            <a:pPr>
              <a:lnSpc>
                <a:spcPct val="100000"/>
              </a:lnSpc>
              <a:spcBef>
                <a:spcPts val="600"/>
              </a:spcBef>
            </a:pPr>
            <a:r>
              <a:rPr lang="en-US" sz="2000" dirty="0" smtClean="0"/>
              <a:t>Media Player Web Part</a:t>
            </a:r>
          </a:p>
          <a:p>
            <a:pPr>
              <a:lnSpc>
                <a:spcPct val="100000"/>
              </a:lnSpc>
              <a:spcBef>
                <a:spcPts val="600"/>
              </a:spcBef>
            </a:pPr>
            <a:r>
              <a:rPr lang="en-US" sz="2000" dirty="0" smtClean="0"/>
              <a:t>Organization Browser</a:t>
            </a:r>
          </a:p>
          <a:p>
            <a:pPr>
              <a:lnSpc>
                <a:spcPct val="100000"/>
              </a:lnSpc>
              <a:spcBef>
                <a:spcPts val="600"/>
              </a:spcBef>
            </a:pPr>
            <a:r>
              <a:rPr lang="en-US" sz="2000" dirty="0" smtClean="0"/>
              <a:t>List and Site Creation</a:t>
            </a:r>
          </a:p>
          <a:p>
            <a:pPr>
              <a:lnSpc>
                <a:spcPct val="100000"/>
              </a:lnSpc>
              <a:spcBef>
                <a:spcPts val="600"/>
              </a:spcBef>
            </a:pPr>
            <a:r>
              <a:rPr lang="en-US" sz="2000" dirty="0" smtClean="0"/>
              <a:t>Office Web Applications</a:t>
            </a:r>
          </a:p>
          <a:p>
            <a:pPr>
              <a:lnSpc>
                <a:spcPct val="100000"/>
              </a:lnSpc>
              <a:spcBef>
                <a:spcPts val="600"/>
              </a:spcBef>
            </a:pPr>
            <a:r>
              <a:rPr lang="en-US" sz="2000" dirty="0" smtClean="0"/>
              <a:t>Silverlight Web Part</a:t>
            </a:r>
          </a:p>
          <a:p>
            <a:pPr lvl="1">
              <a:lnSpc>
                <a:spcPct val="100000"/>
              </a:lnSpc>
              <a:spcBef>
                <a:spcPts val="600"/>
              </a:spcBef>
            </a:pPr>
            <a:r>
              <a:rPr lang="en-US" sz="1800" dirty="0" smtClean="0"/>
              <a:t>Simple way to upload</a:t>
            </a:r>
          </a:p>
          <a:p>
            <a:pPr lvl="1">
              <a:lnSpc>
                <a:spcPct val="100000"/>
              </a:lnSpc>
              <a:spcBef>
                <a:spcPts val="600"/>
              </a:spcBef>
            </a:pPr>
            <a:r>
              <a:rPr lang="en-US" sz="1800" dirty="0" smtClean="0"/>
              <a:t>Silverlight CLR compatible </a:t>
            </a:r>
          </a:p>
          <a:p>
            <a:pPr>
              <a:lnSpc>
                <a:spcPct val="100000"/>
              </a:lnSpc>
              <a:spcBef>
                <a:spcPts val="600"/>
              </a:spcBef>
            </a:pPr>
            <a:r>
              <a:rPr lang="en-US" sz="2000" dirty="0" smtClean="0"/>
              <a:t>Client Object Model</a:t>
            </a:r>
          </a:p>
          <a:p>
            <a:pPr lvl="1">
              <a:lnSpc>
                <a:spcPct val="100000"/>
              </a:lnSpc>
              <a:spcBef>
                <a:spcPts val="600"/>
              </a:spcBef>
            </a:pPr>
            <a:r>
              <a:rPr lang="en-US" sz="1800" dirty="0" smtClean="0"/>
              <a:t>Call SharePoint API’s</a:t>
            </a:r>
          </a:p>
          <a:p>
            <a:pPr>
              <a:lnSpc>
                <a:spcPct val="100000"/>
              </a:lnSpc>
              <a:spcBef>
                <a:spcPts val="600"/>
              </a:spcBef>
            </a:pPr>
            <a:r>
              <a:rPr lang="en-US" sz="2000" dirty="0" smtClean="0"/>
              <a:t>REST APIs</a:t>
            </a:r>
          </a:p>
          <a:p>
            <a:pPr lvl="1">
              <a:lnSpc>
                <a:spcPct val="100000"/>
              </a:lnSpc>
              <a:spcBef>
                <a:spcPts val="600"/>
              </a:spcBef>
            </a:pPr>
            <a:r>
              <a:rPr lang="en-US" sz="1800" dirty="0" smtClean="0"/>
              <a:t>Simplifies List data access</a:t>
            </a:r>
          </a:p>
          <a:p>
            <a:pPr>
              <a:lnSpc>
                <a:spcPct val="100000"/>
              </a:lnSpc>
              <a:spcBef>
                <a:spcPts val="600"/>
              </a:spcBef>
            </a:pPr>
            <a:r>
              <a:rPr lang="en-US" sz="2000" dirty="0" smtClean="0"/>
              <a:t>Support for remotely hosted Silverlight applications</a:t>
            </a:r>
          </a:p>
          <a:p>
            <a:pPr lvl="1">
              <a:lnSpc>
                <a:spcPct val="100000"/>
              </a:lnSpc>
              <a:spcBef>
                <a:spcPts val="600"/>
              </a:spcBef>
            </a:pPr>
            <a:r>
              <a:rPr lang="en-US" sz="1800" dirty="0" smtClean="0"/>
              <a:t>Delegated authentication/application principals</a:t>
            </a:r>
          </a:p>
        </p:txBody>
      </p:sp>
      <p:pic>
        <p:nvPicPr>
          <p:cNvPr id="4098" name="Picture 2"/>
          <p:cNvPicPr>
            <a:picLocks noChangeAspect="1" noChangeArrowheads="1"/>
          </p:cNvPicPr>
          <p:nvPr/>
        </p:nvPicPr>
        <p:blipFill>
          <a:blip r:embed="rId3"/>
          <a:srcRect l="1403" t="31405" r="15863"/>
          <a:stretch>
            <a:fillRect/>
          </a:stretch>
        </p:blipFill>
        <p:spPr bwMode="auto">
          <a:xfrm>
            <a:off x="4648200" y="1600201"/>
            <a:ext cx="3952049" cy="3657599"/>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SharePoint 2010 for Developers</a:t>
            </a:r>
            <a:endParaRPr lang="en-US" dirty="0"/>
          </a:p>
        </p:txBody>
      </p:sp>
      <p:sp>
        <p:nvSpPr>
          <p:cNvPr id="30" name="Rounded Rectangle 29"/>
          <p:cNvSpPr/>
          <p:nvPr/>
        </p:nvSpPr>
        <p:spPr bwMode="auto">
          <a:xfrm>
            <a:off x="290515" y="2940732"/>
            <a:ext cx="870108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Comprehensive Data Access</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Line of Business Integration </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Workflow Advances</a:t>
            </a:r>
          </a:p>
        </p:txBody>
      </p:sp>
      <p:sp>
        <p:nvSpPr>
          <p:cNvPr id="31" name="Rounded Rectangle 30"/>
          <p:cNvSpPr/>
          <p:nvPr/>
        </p:nvSpPr>
        <p:spPr bwMode="auto">
          <a:xfrm>
            <a:off x="369888" y="3006581"/>
            <a:ext cx="2286000" cy="1453896"/>
          </a:xfrm>
          <a:prstGeom prst="roundRect">
            <a:avLst>
              <a:gd name="adj" fmla="val 8473"/>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Rich Platform Services</a:t>
            </a:r>
          </a:p>
        </p:txBody>
      </p:sp>
      <p:sp>
        <p:nvSpPr>
          <p:cNvPr id="32" name="Rounded Rectangle 31"/>
          <p:cNvSpPr/>
          <p:nvPr/>
        </p:nvSpPr>
        <p:spPr bwMode="auto">
          <a:xfrm>
            <a:off x="290515" y="1231721"/>
            <a:ext cx="870108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fontAlgn="base" hangingPunct="0">
              <a:lnSpc>
                <a:spcPct val="90000"/>
              </a:lnSpc>
              <a:spcBef>
                <a:spcPct val="30000"/>
              </a:spcBef>
              <a:spcAft>
                <a:spcPct val="0"/>
              </a:spcAft>
              <a:buClr>
                <a:srgbClr val="EEECE1"/>
              </a:buClr>
              <a:buSzPct val="85000"/>
              <a:buFontTx/>
              <a:buBlip>
                <a:blip r:embed="rId3"/>
              </a:buBlip>
            </a:pPr>
            <a:r>
              <a:rPr lang="en-US" sz="1600" dirty="0" smtClean="0">
                <a:gradFill>
                  <a:gsLst>
                    <a:gs pos="0">
                      <a:prstClr val="white"/>
                    </a:gs>
                    <a:gs pos="100000">
                      <a:prstClr val="white"/>
                    </a:gs>
                  </a:gsLst>
                  <a:lin ang="2700000" scaled="1"/>
                </a:gradFill>
              </a:rPr>
              <a:t>First Class SharePoint Developer Tools</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Faster Solution Debugging &amp; Tuning</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Choice of Development Workstation</a:t>
            </a:r>
          </a:p>
        </p:txBody>
      </p:sp>
      <p:sp>
        <p:nvSpPr>
          <p:cNvPr id="33" name="Rounded Rectangle 32"/>
          <p:cNvSpPr/>
          <p:nvPr/>
        </p:nvSpPr>
        <p:spPr bwMode="auto">
          <a:xfrm>
            <a:off x="369888" y="1309445"/>
            <a:ext cx="2286000" cy="1453896"/>
          </a:xfrm>
          <a:prstGeom prst="roundRect">
            <a:avLst>
              <a:gd name="adj" fmla="val 8473"/>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Developer Productivity</a:t>
            </a:r>
          </a:p>
        </p:txBody>
      </p:sp>
      <p:sp>
        <p:nvSpPr>
          <p:cNvPr id="34" name="Rounded Rectangle 33"/>
          <p:cNvSpPr/>
          <p:nvPr/>
        </p:nvSpPr>
        <p:spPr bwMode="auto">
          <a:xfrm>
            <a:off x="288805" y="4634232"/>
            <a:ext cx="870279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Application Lifecycle Management </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Standardized Solution Packaging</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Deploy with Agility and Stability</a:t>
            </a:r>
          </a:p>
        </p:txBody>
      </p:sp>
      <p:sp>
        <p:nvSpPr>
          <p:cNvPr id="35" name="Rounded Rectangle 34"/>
          <p:cNvSpPr/>
          <p:nvPr/>
        </p:nvSpPr>
        <p:spPr bwMode="auto">
          <a:xfrm>
            <a:off x="368178" y="4700081"/>
            <a:ext cx="2286000" cy="1453896"/>
          </a:xfrm>
          <a:prstGeom prst="roundRect">
            <a:avLst>
              <a:gd name="adj" fmla="val 8473"/>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Flexible Deployment</a:t>
            </a:r>
          </a:p>
        </p:txBody>
      </p:sp>
      <p:sp>
        <p:nvSpPr>
          <p:cNvPr id="9" name="Rectangle 8"/>
          <p:cNvSpPr/>
          <p:nvPr/>
        </p:nvSpPr>
        <p:spPr bwMode="auto">
          <a:xfrm>
            <a:off x="304800" y="2928258"/>
            <a:ext cx="8686800" cy="1600200"/>
          </a:xfrm>
          <a:prstGeom prst="rect">
            <a:avLst/>
          </a:prstGeom>
          <a:solidFill>
            <a:schemeClr val="bg2">
              <a:alpha val="79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0" name="Rectangle 9"/>
          <p:cNvSpPr/>
          <p:nvPr/>
        </p:nvSpPr>
        <p:spPr bwMode="auto">
          <a:xfrm>
            <a:off x="304800" y="1219200"/>
            <a:ext cx="8686800" cy="1676400"/>
          </a:xfrm>
          <a:prstGeom prst="rect">
            <a:avLst/>
          </a:prstGeom>
          <a:solidFill>
            <a:schemeClr val="bg2">
              <a:alpha val="79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1" name="Rectangle 10"/>
          <p:cNvSpPr/>
          <p:nvPr/>
        </p:nvSpPr>
        <p:spPr>
          <a:xfrm>
            <a:off x="228600" y="4572000"/>
            <a:ext cx="8763000" cy="1676400"/>
          </a:xfrm>
          <a:prstGeom prst="rect">
            <a:avLst/>
          </a:prstGeom>
          <a:noFill/>
          <a:ln w="53975">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07/7/12/main" xmlns="" val="39536142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bwMode="auto">
          <a:xfrm>
            <a:off x="991278" y="3023255"/>
            <a:ext cx="7010399" cy="142875"/>
          </a:xfrm>
          <a:prstGeom prst="roundRect">
            <a:avLst>
              <a:gd name="adj" fmla="val 50000"/>
            </a:avLst>
          </a:prstGeom>
          <a:solidFill>
            <a:schemeClr val="accent3"/>
          </a:solidFill>
          <a:ln>
            <a:noFill/>
            <a:headEnd type="none" w="med" len="med"/>
            <a:tailEnd type="none" w="med" len="med"/>
          </a:ln>
          <a:effectLst>
            <a:innerShdw blurRad="63500" dist="50800" dir="16200000">
              <a:prstClr val="black">
                <a:alpha val="50000"/>
              </a:prstClr>
            </a:innerShdw>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grpSp>
        <p:nvGrpSpPr>
          <p:cNvPr id="3" name="Group 40"/>
          <p:cNvGrpSpPr/>
          <p:nvPr/>
        </p:nvGrpSpPr>
        <p:grpSpPr>
          <a:xfrm>
            <a:off x="4222800" y="2743200"/>
            <a:ext cx="533400" cy="584810"/>
            <a:chOff x="3406121" y="3267119"/>
            <a:chExt cx="533400" cy="584810"/>
          </a:xfrm>
        </p:grpSpPr>
        <p:sp>
          <p:nvSpPr>
            <p:cNvPr id="59" name="Teardrop 58"/>
            <p:cNvSpPr/>
            <p:nvPr/>
          </p:nvSpPr>
          <p:spPr bwMode="auto">
            <a:xfrm rot="18900000">
              <a:off x="3406121" y="3318529"/>
              <a:ext cx="533400" cy="533400"/>
            </a:xfrm>
            <a:prstGeom prst="teardrop">
              <a:avLst>
                <a:gd name="adj" fmla="val 96845"/>
              </a:avLst>
            </a:prstGeom>
            <a:gradFill flip="none" rotWithShape="1">
              <a:gsLst>
                <a:gs pos="0">
                  <a:schemeClr val="tx1">
                    <a:shade val="30000"/>
                    <a:satMod val="115000"/>
                  </a:schemeClr>
                </a:gs>
                <a:gs pos="50000">
                  <a:schemeClr val="tx1">
                    <a:shade val="67500"/>
                    <a:satMod val="115000"/>
                  </a:schemeClr>
                </a:gs>
                <a:gs pos="100000">
                  <a:schemeClr val="tx1">
                    <a:shade val="100000"/>
                    <a:satMod val="115000"/>
                  </a:schemeClr>
                </a:gs>
              </a:gsLst>
              <a:lin ang="162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60" name="Oval 59"/>
            <p:cNvSpPr/>
            <p:nvPr/>
          </p:nvSpPr>
          <p:spPr bwMode="auto">
            <a:xfrm>
              <a:off x="3548996" y="3465234"/>
              <a:ext cx="247650" cy="247650"/>
            </a:xfrm>
            <a:prstGeom prst="ellipse">
              <a:avLst/>
            </a:prstGeom>
            <a:solidFill>
              <a:schemeClr val="bg2"/>
            </a:solidFill>
            <a:ln>
              <a:headEnd type="none" w="med" len="med"/>
              <a:tailEnd type="none" w="med" len="med"/>
            </a:ln>
            <a:effectLst>
              <a:innerShdw blurRad="63500" dist="50800" dir="16200000">
                <a:prstClr val="black">
                  <a:alpha val="50000"/>
                </a:prstClr>
              </a:innerShdw>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62" name="Isosceles Triangle 61"/>
            <p:cNvSpPr/>
            <p:nvPr/>
          </p:nvSpPr>
          <p:spPr bwMode="auto">
            <a:xfrm>
              <a:off x="3620434" y="3267119"/>
              <a:ext cx="104775" cy="45720"/>
            </a:xfrm>
            <a:prstGeom prst="triangle">
              <a:avLst/>
            </a:prstGeom>
            <a:solidFill>
              <a:schemeClr val="accent6">
                <a:lumMod val="75000"/>
              </a:schemeClr>
            </a:solidFill>
            <a:ln>
              <a:noFill/>
              <a:headEnd type="none" w="med" len="med"/>
              <a:tailEnd type="none" w="med" len="med"/>
            </a:ln>
            <a:effectLst>
              <a:innerShdw blurRad="63500" dist="50800" dir="16200000">
                <a:prstClr val="black">
                  <a:alpha val="50000"/>
                </a:prstClr>
              </a:innerShdw>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grpSp>
      <p:grpSp>
        <p:nvGrpSpPr>
          <p:cNvPr id="4" name="Group 58"/>
          <p:cNvGrpSpPr/>
          <p:nvPr/>
        </p:nvGrpSpPr>
        <p:grpSpPr>
          <a:xfrm>
            <a:off x="1067007" y="2828925"/>
            <a:ext cx="6837303" cy="149097"/>
            <a:chOff x="1371600" y="1143000"/>
            <a:chExt cx="6153150" cy="152400"/>
          </a:xfrm>
        </p:grpSpPr>
        <p:cxnSp>
          <p:nvCxnSpPr>
            <p:cNvPr id="70" name="Straight Connector 69"/>
            <p:cNvCxnSpPr/>
            <p:nvPr/>
          </p:nvCxnSpPr>
          <p:spPr>
            <a:xfrm rot="5400000">
              <a:off x="1295400" y="1219200"/>
              <a:ext cx="152400" cy="0"/>
            </a:xfrm>
            <a:prstGeom prst="line">
              <a:avLst/>
            </a:prstGeom>
            <a:ln w="28575">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7448550" y="1219200"/>
              <a:ext cx="152400" cy="0"/>
            </a:xfrm>
            <a:prstGeom prst="line">
              <a:avLst/>
            </a:prstGeom>
            <a:ln w="28575">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5400000">
              <a:off x="4371975" y="1219200"/>
              <a:ext cx="152400" cy="0"/>
            </a:xfrm>
            <a:prstGeom prst="line">
              <a:avLst/>
            </a:prstGeom>
            <a:ln w="28575">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grpSp>
          <p:nvGrpSpPr>
            <p:cNvPr id="5" name="Group 57"/>
            <p:cNvGrpSpPr/>
            <p:nvPr/>
          </p:nvGrpSpPr>
          <p:grpSpPr>
            <a:xfrm>
              <a:off x="1986915" y="1219200"/>
              <a:ext cx="4922520" cy="76200"/>
              <a:chOff x="1986915" y="1143000"/>
              <a:chExt cx="4922520" cy="152400"/>
            </a:xfrm>
          </p:grpSpPr>
          <p:cxnSp>
            <p:nvCxnSpPr>
              <p:cNvPr id="74" name="Straight Connector 73"/>
              <p:cNvCxnSpPr/>
              <p:nvPr/>
            </p:nvCxnSpPr>
            <p:spPr>
              <a:xfrm rot="5400000">
                <a:off x="6833235" y="1219200"/>
                <a:ext cx="152400" cy="0"/>
              </a:xfrm>
              <a:prstGeom prst="line">
                <a:avLst/>
              </a:prstGeom>
              <a:ln w="190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a:off x="6217920" y="1219200"/>
                <a:ext cx="152400" cy="0"/>
              </a:xfrm>
              <a:prstGeom prst="line">
                <a:avLst/>
              </a:prstGeom>
              <a:ln w="190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5400000">
                <a:off x="5602605" y="1219200"/>
                <a:ext cx="152400" cy="0"/>
              </a:xfrm>
              <a:prstGeom prst="line">
                <a:avLst/>
              </a:prstGeom>
              <a:ln w="190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4987290" y="1219200"/>
                <a:ext cx="152400" cy="0"/>
              </a:xfrm>
              <a:prstGeom prst="line">
                <a:avLst/>
              </a:prstGeom>
              <a:ln w="190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a:off x="3756660" y="1219200"/>
                <a:ext cx="152400" cy="0"/>
              </a:xfrm>
              <a:prstGeom prst="line">
                <a:avLst/>
              </a:prstGeom>
              <a:ln w="190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3141345" y="1219200"/>
                <a:ext cx="152400" cy="0"/>
              </a:xfrm>
              <a:prstGeom prst="line">
                <a:avLst/>
              </a:prstGeom>
              <a:ln w="190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2526030" y="1219200"/>
                <a:ext cx="152400" cy="0"/>
              </a:xfrm>
              <a:prstGeom prst="line">
                <a:avLst/>
              </a:prstGeom>
              <a:ln w="190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1910715" y="1219200"/>
                <a:ext cx="152400" cy="0"/>
              </a:xfrm>
              <a:prstGeom prst="line">
                <a:avLst/>
              </a:prstGeom>
              <a:ln w="190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grpSp>
        <p:nvGrpSpPr>
          <p:cNvPr id="6" name="Group 63"/>
          <p:cNvGrpSpPr/>
          <p:nvPr/>
        </p:nvGrpSpPr>
        <p:grpSpPr>
          <a:xfrm>
            <a:off x="990600" y="1219200"/>
            <a:ext cx="7010400" cy="1390650"/>
            <a:chOff x="1390649" y="1219200"/>
            <a:chExt cx="6172200" cy="1695450"/>
          </a:xfrm>
        </p:grpSpPr>
        <p:sp>
          <p:nvSpPr>
            <p:cNvPr id="14" name="Isosceles Triangle 13"/>
            <p:cNvSpPr/>
            <p:nvPr/>
          </p:nvSpPr>
          <p:spPr bwMode="auto">
            <a:xfrm>
              <a:off x="1390649" y="1314450"/>
              <a:ext cx="6172200" cy="1600200"/>
            </a:xfrm>
            <a:prstGeom prst="triangle">
              <a:avLst>
                <a:gd name="adj" fmla="val 0"/>
              </a:avLst>
            </a:prstGeom>
            <a:solidFill>
              <a:srgbClr val="00B05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5" name="Freeform 14"/>
            <p:cNvSpPr/>
            <p:nvPr/>
          </p:nvSpPr>
          <p:spPr bwMode="auto">
            <a:xfrm flipH="1" flipV="1">
              <a:off x="1419224" y="1219200"/>
              <a:ext cx="6124576" cy="1600200"/>
            </a:xfrm>
            <a:custGeom>
              <a:avLst/>
              <a:gdLst>
                <a:gd name="connsiteX0" fmla="*/ 0 w 7620000"/>
                <a:gd name="connsiteY0" fmla="*/ 1600200 h 1600200"/>
                <a:gd name="connsiteX1" fmla="*/ 0 w 7620000"/>
                <a:gd name="connsiteY1" fmla="*/ 0 h 1600200"/>
                <a:gd name="connsiteX2" fmla="*/ 7620000 w 7620000"/>
                <a:gd name="connsiteY2" fmla="*/ 1600200 h 1600200"/>
                <a:gd name="connsiteX3" fmla="*/ 0 w 7620000"/>
                <a:gd name="connsiteY3" fmla="*/ 1600200 h 1600200"/>
              </a:gdLst>
              <a:ahLst/>
              <a:cxnLst>
                <a:cxn ang="0">
                  <a:pos x="connsiteX0" y="connsiteY0"/>
                </a:cxn>
                <a:cxn ang="0">
                  <a:pos x="connsiteX1" y="connsiteY1"/>
                </a:cxn>
                <a:cxn ang="0">
                  <a:pos x="connsiteX2" y="connsiteY2"/>
                </a:cxn>
                <a:cxn ang="0">
                  <a:pos x="connsiteX3" y="connsiteY3"/>
                </a:cxn>
              </a:cxnLst>
              <a:rect l="l" t="t" r="r" b="b"/>
              <a:pathLst>
                <a:path w="7620000" h="1600200">
                  <a:moveTo>
                    <a:pt x="0" y="1600200"/>
                  </a:moveTo>
                  <a:lnTo>
                    <a:pt x="0" y="0"/>
                  </a:lnTo>
                  <a:lnTo>
                    <a:pt x="7620000" y="1600200"/>
                  </a:lnTo>
                  <a:lnTo>
                    <a:pt x="0" y="1600200"/>
                  </a:lnTo>
                  <a:close/>
                </a:path>
              </a:pathLst>
            </a:custGeom>
            <a:solidFill>
              <a:srgbClr val="C0000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grpSp>
      <p:sp>
        <p:nvSpPr>
          <p:cNvPr id="2" name="Title 1"/>
          <p:cNvSpPr>
            <a:spLocks noGrp="1"/>
          </p:cNvSpPr>
          <p:nvPr>
            <p:ph type="title"/>
          </p:nvPr>
        </p:nvSpPr>
        <p:spPr/>
        <p:txBody>
          <a:bodyPr/>
          <a:lstStyle/>
          <a:p>
            <a:r>
              <a:rPr lang="en-US" dirty="0" smtClean="0"/>
              <a:t>Sandboxed Solutions</a:t>
            </a:r>
            <a:endParaRPr lang="en-US" dirty="0"/>
          </a:p>
        </p:txBody>
      </p:sp>
      <p:sp>
        <p:nvSpPr>
          <p:cNvPr id="22" name="TextBox 21"/>
          <p:cNvSpPr txBox="1"/>
          <p:nvPr/>
        </p:nvSpPr>
        <p:spPr>
          <a:xfrm>
            <a:off x="1295400" y="1952625"/>
            <a:ext cx="2514600" cy="369332"/>
          </a:xfrm>
          <a:prstGeom prst="rect">
            <a:avLst/>
          </a:prstGeom>
          <a:noFill/>
        </p:spPr>
        <p:txBody>
          <a:bodyPr wrap="square" lIns="0" tIns="0" rIns="0" bIns="0" rtlCol="0">
            <a:spAutoFit/>
          </a:bodyPr>
          <a:lstStyle/>
          <a:p>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Business</a:t>
            </a:r>
            <a:r>
              <a:rPr lang="en-US" sz="2400" dirty="0" smtClean="0">
                <a:gradFill>
                  <a:gsLst>
                    <a:gs pos="0">
                      <a:schemeClr val="tx1"/>
                    </a:gs>
                    <a:gs pos="86000">
                      <a:schemeClr val="tx1"/>
                    </a:gs>
                  </a:gsLst>
                  <a:lin ang="5400000" scaled="0"/>
                </a:gradFill>
              </a:rPr>
              <a:t> </a:t>
            </a:r>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Agility</a:t>
            </a:r>
          </a:p>
        </p:txBody>
      </p:sp>
      <p:sp>
        <p:nvSpPr>
          <p:cNvPr id="23" name="TextBox 22"/>
          <p:cNvSpPr txBox="1"/>
          <p:nvPr/>
        </p:nvSpPr>
        <p:spPr>
          <a:xfrm>
            <a:off x="4800600" y="1419225"/>
            <a:ext cx="2895600" cy="369332"/>
          </a:xfrm>
          <a:prstGeom prst="rect">
            <a:avLst/>
          </a:prstGeom>
          <a:noFill/>
        </p:spPr>
        <p:txBody>
          <a:bodyPr wrap="square" lIns="0" tIns="0" rIns="0" bIns="0" rtlCol="0">
            <a:spAutoFit/>
          </a:bodyPr>
          <a:lstStyle/>
          <a:p>
            <a:pPr algn="r"/>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Security &amp; Stability</a:t>
            </a:r>
          </a:p>
        </p:txBody>
      </p:sp>
      <p:sp>
        <p:nvSpPr>
          <p:cNvPr id="61" name="Text Placeholder 4"/>
          <p:cNvSpPr txBox="1">
            <a:spLocks/>
          </p:cNvSpPr>
          <p:nvPr/>
        </p:nvSpPr>
        <p:spPr>
          <a:xfrm>
            <a:off x="1066800" y="3219450"/>
            <a:ext cx="3276600" cy="914400"/>
          </a:xfrm>
          <a:prstGeom prst="rect">
            <a:avLst/>
          </a:prstGeom>
        </p:spPr>
        <p:txBody>
          <a:bodyPr/>
          <a:lstStyle/>
          <a:p>
            <a:pPr marL="398481" indent="-395288">
              <a:lnSpc>
                <a:spcPct val="150000"/>
              </a:lnSpc>
              <a:spcBef>
                <a:spcPct val="20000"/>
              </a:spcBef>
              <a:buSzPct val="85000"/>
              <a:defRPr/>
            </a:pPr>
            <a:r>
              <a:rPr lang="en-NZ" sz="2800" b="1" dirty="0" smtClean="0">
                <a:gradFill>
                  <a:gsLst>
                    <a:gs pos="0">
                      <a:schemeClr val="tx1"/>
                    </a:gs>
                    <a:gs pos="86000">
                      <a:schemeClr val="tx1"/>
                    </a:gs>
                  </a:gsLst>
                  <a:lin ang="5400000" scaled="0"/>
                </a:gradFill>
              </a:rPr>
              <a:t>Essential Agility</a:t>
            </a:r>
            <a:endParaRPr lang="en-NZ" sz="2400" dirty="0" smtClean="0">
              <a:gradFill>
                <a:gsLst>
                  <a:gs pos="0">
                    <a:schemeClr val="tx1"/>
                  </a:gs>
                  <a:gs pos="86000">
                    <a:schemeClr val="tx1"/>
                  </a:gs>
                </a:gsLst>
                <a:lin ang="5400000" scaled="0"/>
              </a:gradFill>
            </a:endParaRPr>
          </a:p>
        </p:txBody>
      </p:sp>
      <p:sp>
        <p:nvSpPr>
          <p:cNvPr id="65" name="Text Placeholder 4"/>
          <p:cNvSpPr txBox="1">
            <a:spLocks/>
          </p:cNvSpPr>
          <p:nvPr/>
        </p:nvSpPr>
        <p:spPr>
          <a:xfrm>
            <a:off x="1066800" y="3933825"/>
            <a:ext cx="3505200" cy="2409825"/>
          </a:xfrm>
          <a:prstGeom prst="rect">
            <a:avLst/>
          </a:prstGeom>
        </p:spPr>
        <p:txBody>
          <a:bodyPr/>
          <a:lstStyle/>
          <a:p>
            <a:pPr marL="398481" indent="-395288">
              <a:spcBef>
                <a:spcPct val="20000"/>
              </a:spcBef>
              <a:buSzPct val="85000"/>
              <a:buFontTx/>
              <a:buBlip>
                <a:blip r:embed="rId4"/>
              </a:buBlip>
              <a:defRPr/>
            </a:pPr>
            <a:r>
              <a:rPr lang="en-NZ" sz="2400" dirty="0" smtClean="0">
                <a:gradFill>
                  <a:gsLst>
                    <a:gs pos="0">
                      <a:schemeClr val="tx1"/>
                    </a:gs>
                    <a:gs pos="86000">
                      <a:schemeClr val="tx1"/>
                    </a:gs>
                  </a:gsLst>
                  <a:lin ang="5400000" scaled="0"/>
                </a:gradFill>
              </a:rPr>
              <a:t>Easy Deployment</a:t>
            </a:r>
          </a:p>
          <a:p>
            <a:pPr marL="398481" indent="-395288">
              <a:spcBef>
                <a:spcPct val="20000"/>
              </a:spcBef>
              <a:buSzPct val="85000"/>
              <a:buFontTx/>
              <a:buBlip>
                <a:blip r:embed="rId4"/>
              </a:buBlip>
              <a:defRPr/>
            </a:pPr>
            <a:r>
              <a:rPr lang="en-NZ" sz="2400" dirty="0" smtClean="0">
                <a:gradFill>
                  <a:gsLst>
                    <a:gs pos="0">
                      <a:schemeClr val="tx1"/>
                    </a:gs>
                    <a:gs pos="86000">
                      <a:schemeClr val="tx1"/>
                    </a:gs>
                  </a:gsLst>
                  <a:lin ang="5400000" scaled="0"/>
                </a:gradFill>
              </a:rPr>
              <a:t>Iterative Development</a:t>
            </a:r>
          </a:p>
          <a:p>
            <a:pPr marL="398481" indent="-395288">
              <a:spcBef>
                <a:spcPct val="20000"/>
              </a:spcBef>
              <a:buSzPct val="85000"/>
              <a:buFontTx/>
              <a:buBlip>
                <a:blip r:embed="rId4"/>
              </a:buBlip>
              <a:defRPr/>
            </a:pPr>
            <a:r>
              <a:rPr lang="en-NZ" sz="2400" dirty="0" smtClean="0">
                <a:gradFill>
                  <a:gsLst>
                    <a:gs pos="0">
                      <a:schemeClr val="tx1"/>
                    </a:gs>
                    <a:gs pos="86000">
                      <a:schemeClr val="tx1"/>
                    </a:gs>
                  </a:gsLst>
                  <a:lin ang="5400000" scaled="0"/>
                </a:gradFill>
              </a:rPr>
              <a:t>Access To Shared Servers</a:t>
            </a:r>
          </a:p>
          <a:p>
            <a:pPr marL="398481" indent="-395288">
              <a:spcBef>
                <a:spcPct val="20000"/>
              </a:spcBef>
              <a:buSzPct val="85000"/>
              <a:buFontTx/>
              <a:buBlip>
                <a:blip r:embed="rId4"/>
              </a:buBlip>
              <a:defRPr/>
            </a:pPr>
            <a:r>
              <a:rPr lang="en-NZ" sz="2400" dirty="0" smtClean="0">
                <a:gradFill>
                  <a:gsLst>
                    <a:gs pos="0">
                      <a:schemeClr val="tx1"/>
                    </a:gs>
                    <a:gs pos="86000">
                      <a:schemeClr val="tx1"/>
                    </a:gs>
                  </a:gsLst>
                  <a:lin ang="5400000" scaled="0"/>
                </a:gradFill>
              </a:rPr>
              <a:t>SharePoint Online</a:t>
            </a:r>
          </a:p>
        </p:txBody>
      </p:sp>
      <p:sp>
        <p:nvSpPr>
          <p:cNvPr id="33" name="Text Placeholder 4"/>
          <p:cNvSpPr txBox="1">
            <a:spLocks/>
          </p:cNvSpPr>
          <p:nvPr/>
        </p:nvSpPr>
        <p:spPr>
          <a:xfrm>
            <a:off x="4648200" y="3219450"/>
            <a:ext cx="3581400" cy="914400"/>
          </a:xfrm>
          <a:prstGeom prst="rect">
            <a:avLst/>
          </a:prstGeom>
        </p:spPr>
        <p:txBody>
          <a:bodyPr/>
          <a:lstStyle/>
          <a:p>
            <a:pPr marL="398481" indent="-395288">
              <a:lnSpc>
                <a:spcPct val="150000"/>
              </a:lnSpc>
              <a:spcBef>
                <a:spcPct val="20000"/>
              </a:spcBef>
              <a:buSzPct val="85000"/>
              <a:defRPr/>
            </a:pPr>
            <a:r>
              <a:rPr lang="en-NZ" sz="2800" b="1" dirty="0" smtClean="0">
                <a:gradFill>
                  <a:gsLst>
                    <a:gs pos="0">
                      <a:schemeClr val="tx1"/>
                    </a:gs>
                    <a:gs pos="86000">
                      <a:schemeClr val="tx1"/>
                    </a:gs>
                  </a:gsLst>
                  <a:lin ang="5400000" scaled="0"/>
                </a:gradFill>
              </a:rPr>
              <a:t>Essential Stability</a:t>
            </a:r>
            <a:endParaRPr lang="en-NZ" sz="2400" dirty="0" smtClean="0">
              <a:gradFill>
                <a:gsLst>
                  <a:gs pos="0">
                    <a:schemeClr val="tx1"/>
                  </a:gs>
                  <a:gs pos="86000">
                    <a:schemeClr val="tx1"/>
                  </a:gs>
                </a:gsLst>
                <a:lin ang="5400000" scaled="0"/>
              </a:gradFill>
            </a:endParaRPr>
          </a:p>
        </p:txBody>
      </p:sp>
      <p:sp>
        <p:nvSpPr>
          <p:cNvPr id="37" name="Text Placeholder 4"/>
          <p:cNvSpPr txBox="1">
            <a:spLocks/>
          </p:cNvSpPr>
          <p:nvPr/>
        </p:nvSpPr>
        <p:spPr>
          <a:xfrm>
            <a:off x="4648200" y="3933825"/>
            <a:ext cx="3600450" cy="2333625"/>
          </a:xfrm>
          <a:prstGeom prst="rect">
            <a:avLst/>
          </a:prstGeom>
        </p:spPr>
        <p:txBody>
          <a:bodyPr/>
          <a:lstStyle/>
          <a:p>
            <a:pPr marL="398481" indent="-395288">
              <a:spcBef>
                <a:spcPct val="20000"/>
              </a:spcBef>
              <a:buSzPct val="85000"/>
              <a:buFontTx/>
              <a:buBlip>
                <a:blip r:embed="rId4"/>
              </a:buBlip>
              <a:defRPr/>
            </a:pPr>
            <a:r>
              <a:rPr lang="en-NZ" sz="2400" dirty="0" smtClean="0">
                <a:gradFill>
                  <a:gsLst>
                    <a:gs pos="0">
                      <a:schemeClr val="tx1"/>
                    </a:gs>
                    <a:gs pos="86000">
                      <a:schemeClr val="tx1"/>
                    </a:gs>
                  </a:gsLst>
                  <a:lin ang="5400000" scaled="0"/>
                </a:gradFill>
              </a:rPr>
              <a:t>Safe for Other Users</a:t>
            </a:r>
          </a:p>
          <a:p>
            <a:pPr marL="398481" indent="-395288">
              <a:spcBef>
                <a:spcPct val="20000"/>
              </a:spcBef>
              <a:buSzPct val="85000"/>
              <a:buFontTx/>
              <a:buBlip>
                <a:blip r:embed="rId4"/>
              </a:buBlip>
              <a:defRPr/>
            </a:pPr>
            <a:r>
              <a:rPr lang="en-NZ" sz="2400" dirty="0" smtClean="0">
                <a:gradFill>
                  <a:gsLst>
                    <a:gs pos="0">
                      <a:schemeClr val="tx1"/>
                    </a:gs>
                    <a:gs pos="86000">
                      <a:schemeClr val="tx1"/>
                    </a:gs>
                  </a:gsLst>
                  <a:lin ang="5400000" scaled="0"/>
                </a:gradFill>
              </a:rPr>
              <a:t>Limited API Access</a:t>
            </a:r>
          </a:p>
          <a:p>
            <a:pPr marL="398481" indent="-395288">
              <a:spcBef>
                <a:spcPct val="20000"/>
              </a:spcBef>
              <a:buSzPct val="85000"/>
              <a:buFontTx/>
              <a:buBlip>
                <a:blip r:embed="rId4"/>
              </a:buBlip>
              <a:defRPr/>
            </a:pPr>
            <a:r>
              <a:rPr lang="en-NZ" sz="2400" dirty="0" smtClean="0">
                <a:gradFill>
                  <a:gsLst>
                    <a:gs pos="0">
                      <a:schemeClr val="tx1"/>
                    </a:gs>
                    <a:gs pos="86000">
                      <a:schemeClr val="tx1"/>
                    </a:gs>
                  </a:gsLst>
                  <a:lin ang="5400000" scaled="0"/>
                </a:gradFill>
              </a:rPr>
              <a:t>Monitored Resources</a:t>
            </a:r>
          </a:p>
          <a:p>
            <a:pPr marL="398481" indent="-395288">
              <a:spcBef>
                <a:spcPct val="20000"/>
              </a:spcBef>
              <a:buSzPct val="85000"/>
              <a:buFontTx/>
              <a:buBlip>
                <a:blip r:embed="rId4"/>
              </a:buBlip>
              <a:defRPr/>
            </a:pPr>
            <a:r>
              <a:rPr lang="en-NZ" sz="2400" dirty="0" smtClean="0">
                <a:gradFill>
                  <a:gsLst>
                    <a:gs pos="0">
                      <a:schemeClr val="tx1"/>
                    </a:gs>
                    <a:gs pos="86000">
                      <a:schemeClr val="tx1"/>
                    </a:gs>
                  </a:gsLst>
                  <a:lin ang="5400000" scaled="0"/>
                </a:gradFill>
              </a:rPr>
              <a:t>Separate Process</a:t>
            </a:r>
          </a:p>
          <a:p>
            <a:pPr marL="398481" indent="-395288">
              <a:spcBef>
                <a:spcPct val="20000"/>
              </a:spcBef>
              <a:buSzPct val="85000"/>
              <a:buFontTx/>
              <a:buBlip>
                <a:blip r:embed="rId4"/>
              </a:buBlip>
              <a:defRPr/>
            </a:pPr>
            <a:r>
              <a:rPr lang="en-NZ" sz="2400" dirty="0" smtClean="0">
                <a:gradFill>
                  <a:gsLst>
                    <a:gs pos="0">
                      <a:schemeClr val="tx1"/>
                    </a:gs>
                    <a:gs pos="86000">
                      <a:schemeClr val="tx1"/>
                    </a:gs>
                  </a:gsLst>
                  <a:lin ang="5400000" scaled="0"/>
                </a:gradFill>
              </a:rPr>
              <a:t>Site Collection Limits</a:t>
            </a:r>
          </a:p>
        </p:txBody>
      </p:sp>
      <p:sp>
        <p:nvSpPr>
          <p:cNvPr id="63" name="TextBox 62"/>
          <p:cNvSpPr txBox="1"/>
          <p:nvPr/>
        </p:nvSpPr>
        <p:spPr>
          <a:xfrm>
            <a:off x="1295400" y="1952625"/>
            <a:ext cx="2514600" cy="369332"/>
          </a:xfrm>
          <a:prstGeom prst="rect">
            <a:avLst/>
          </a:prstGeom>
          <a:noFill/>
        </p:spPr>
        <p:txBody>
          <a:bodyPr wrap="square" lIns="0" tIns="0" rIns="0" bIns="0" rtlCol="0">
            <a:spAutoFit/>
          </a:bodyPr>
          <a:lstStyle/>
          <a:p>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Business</a:t>
            </a:r>
            <a:r>
              <a:rPr lang="en-US" sz="2400" dirty="0" smtClean="0">
                <a:gradFill>
                  <a:gsLst>
                    <a:gs pos="0">
                      <a:schemeClr val="tx1"/>
                    </a:gs>
                    <a:gs pos="86000">
                      <a:schemeClr val="tx1"/>
                    </a:gs>
                  </a:gsLst>
                  <a:lin ang="5400000" scaled="0"/>
                </a:gradFill>
              </a:rPr>
              <a:t> </a:t>
            </a:r>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Agility</a:t>
            </a:r>
          </a:p>
        </p:txBody>
      </p:sp>
      <p:sp>
        <p:nvSpPr>
          <p:cNvPr id="64" name="TextBox 63"/>
          <p:cNvSpPr txBox="1"/>
          <p:nvPr/>
        </p:nvSpPr>
        <p:spPr>
          <a:xfrm>
            <a:off x="4800600" y="1419225"/>
            <a:ext cx="2895600" cy="369332"/>
          </a:xfrm>
          <a:prstGeom prst="rect">
            <a:avLst/>
          </a:prstGeom>
          <a:noFill/>
        </p:spPr>
        <p:txBody>
          <a:bodyPr wrap="square" lIns="0" tIns="0" rIns="0" bIns="0" rtlCol="0">
            <a:spAutoFit/>
          </a:bodyPr>
          <a:lstStyle/>
          <a:p>
            <a:pPr algn="r"/>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Security &amp; Stability</a:t>
            </a:r>
          </a:p>
        </p:txBody>
      </p:sp>
    </p:spTree>
    <p:custDataLst>
      <p:tags r:id="rId1"/>
    </p:custDataLst>
    <p:extLst>
      <p:ext uri="{BB962C8B-B14F-4D97-AF65-F5344CB8AC3E}">
        <p14:creationId xmlns:p14="http://schemas.microsoft.com/office/powerpoint/2007/7/12/main" xmlns="" val="11350259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3.33333E-6 0 L 0.14792 -0.00069 " pathEditMode="relative" rAng="0" ptsTypes="AA">
                                      <p:cBhvr>
                                        <p:cTn id="6" dur="2000" fill="hold"/>
                                        <p:tgtEl>
                                          <p:spTgt spid="3"/>
                                        </p:tgtEl>
                                        <p:attrNameLst>
                                          <p:attrName>ppt_x</p:attrName>
                                          <p:attrName>ppt_y</p:attrName>
                                        </p:attrNameLst>
                                      </p:cBhvr>
                                      <p:rCtr x="74" y="0"/>
                                    </p:animMotion>
                                  </p:childTnLst>
                                </p:cTn>
                              </p:par>
                            </p:childTnLst>
                          </p:cTn>
                        </p:par>
                        <p:par>
                          <p:cTn id="7" fill="hold">
                            <p:stCondLst>
                              <p:cond delay="2000"/>
                            </p:stCondLst>
                            <p:childTnLst>
                              <p:par>
                                <p:cTn id="8" presetID="35" presetClass="path" presetSubtype="0" accel="50000" decel="50000" fill="hold" nodeType="afterEffect">
                                  <p:stCondLst>
                                    <p:cond delay="0"/>
                                  </p:stCondLst>
                                  <p:childTnLst>
                                    <p:animMotion origin="layout" path="M 0.14791 -0.0007 L -0.14584 0.00185 " pathEditMode="relative" rAng="0" ptsTypes="AA">
                                      <p:cBhvr>
                                        <p:cTn id="9" dur="2000" fill="hold"/>
                                        <p:tgtEl>
                                          <p:spTgt spid="3"/>
                                        </p:tgtEl>
                                        <p:attrNameLst>
                                          <p:attrName>ppt_x</p:attrName>
                                          <p:attrName>ppt_y</p:attrName>
                                        </p:attrNameLst>
                                      </p:cBhvr>
                                      <p:rCtr x="-147" y="1"/>
                                    </p:animMotion>
                                  </p:childTnLst>
                                </p:cTn>
                              </p:par>
                            </p:childTnLst>
                          </p:cTn>
                        </p:par>
                        <p:par>
                          <p:cTn id="10" fill="hold">
                            <p:stCondLst>
                              <p:cond delay="4000"/>
                            </p:stCondLst>
                            <p:childTnLst>
                              <p:par>
                                <p:cTn id="11" presetID="63" presetClass="path" presetSubtype="0" accel="50000" decel="50000" fill="hold" nodeType="afterEffect">
                                  <p:stCondLst>
                                    <p:cond delay="0"/>
                                  </p:stCondLst>
                                  <p:childTnLst>
                                    <p:animMotion origin="layout" path="M -0.14583 0.00185 L 0.0007 0.00185 " pathEditMode="relative" rAng="0" ptsTypes="AA">
                                      <p:cBhvr>
                                        <p:cTn id="12" dur="2000" fill="hold"/>
                                        <p:tgtEl>
                                          <p:spTgt spid="3"/>
                                        </p:tgtEl>
                                        <p:attrNameLst>
                                          <p:attrName>ppt_x</p:attrName>
                                          <p:attrName>ppt_y</p:attrName>
                                        </p:attrNameLst>
                                      </p:cBhvr>
                                      <p:rCtr x="7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Sandboxed Solutions</a:t>
            </a:r>
            <a:endParaRPr lang="en-US" dirty="0"/>
          </a:p>
        </p:txBody>
      </p:sp>
      <p:sp>
        <p:nvSpPr>
          <p:cNvPr id="7" name="Subtitle 6"/>
          <p:cNvSpPr>
            <a:spLocks noGrp="1"/>
          </p:cNvSpPr>
          <p:nvPr>
            <p:ph type="subTitle" idx="1"/>
          </p:nvPr>
        </p:nvSpPr>
        <p:spPr/>
        <p:txBody>
          <a:bodyPr/>
          <a:lstStyle/>
          <a:p>
            <a:endParaRPr lang="en-NZ" dirty="0"/>
          </a:p>
        </p:txBody>
      </p:sp>
      <p:sp>
        <p:nvSpPr>
          <p:cNvPr id="6"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Online</a:t>
            </a:r>
            <a:endParaRPr lang="en-US" dirty="0"/>
          </a:p>
        </p:txBody>
      </p:sp>
      <p:pic>
        <p:nvPicPr>
          <p:cNvPr id="3074" name="Picture 2"/>
          <p:cNvPicPr>
            <a:picLocks noChangeAspect="1" noChangeArrowheads="1"/>
          </p:cNvPicPr>
          <p:nvPr/>
        </p:nvPicPr>
        <p:blipFill>
          <a:blip r:embed="rId3"/>
          <a:srcRect t="7074" b="4891"/>
          <a:stretch>
            <a:fillRect/>
          </a:stretch>
        </p:blipFill>
        <p:spPr bwMode="auto">
          <a:xfrm>
            <a:off x="705808" y="1295400"/>
            <a:ext cx="7752392" cy="5118610"/>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p:spPr>
      </p:pic>
      <p:sp>
        <p:nvSpPr>
          <p:cNvPr id="6" name="Rounded Rectangular Callout 5"/>
          <p:cNvSpPr/>
          <p:nvPr/>
        </p:nvSpPr>
        <p:spPr bwMode="auto">
          <a:xfrm>
            <a:off x="2209800" y="4648200"/>
            <a:ext cx="2971800" cy="1295400"/>
          </a:xfrm>
          <a:prstGeom prst="wedgeRoundRectCallout">
            <a:avLst>
              <a:gd name="adj1" fmla="val -14926"/>
              <a:gd name="adj2" fmla="val -86072"/>
              <a:gd name="adj3"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scene3d>
              <a:camera prst="orthographicFront">
                <a:rot lat="600000" lon="0" rev="0"/>
              </a:camera>
              <a:lightRig rig="threePt" dir="t"/>
            </a:scene3d>
          </a:bodyPr>
          <a:lstStyle/>
          <a:p>
            <a:pPr algn="ctr" defTabSz="914099"/>
            <a:r>
              <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Upload Sandboxed Solution WSP</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1000" y="228600"/>
            <a:ext cx="8382000" cy="1107996"/>
          </a:xfrm>
        </p:spPr>
        <p:txBody>
          <a:bodyPr/>
          <a:lstStyle/>
          <a:p>
            <a:r>
              <a:rPr lang="en-US" dirty="0" smtClean="0"/>
              <a:t>Upgrade and Packaging</a:t>
            </a:r>
            <a:br>
              <a:rPr lang="en-US" dirty="0" smtClean="0"/>
            </a:br>
            <a:r>
              <a:rPr lang="en-US" sz="3200" dirty="0">
                <a:solidFill>
                  <a:srgbClr val="FFC000"/>
                </a:solidFill>
              </a:rPr>
              <a:t>WSP as the SharePoint Installer</a:t>
            </a:r>
            <a:endParaRPr lang="en-US" sz="3200" dirty="0">
              <a:solidFill>
                <a:srgbClr val="FFC000"/>
              </a:solidFill>
            </a:endParaRPr>
          </a:p>
        </p:txBody>
      </p:sp>
      <p:sp>
        <p:nvSpPr>
          <p:cNvPr id="3" name="Content Placeholder 2"/>
          <p:cNvSpPr>
            <a:spLocks noGrp="1"/>
          </p:cNvSpPr>
          <p:nvPr>
            <p:ph idx="1"/>
          </p:nvPr>
        </p:nvSpPr>
        <p:spPr>
          <a:xfrm>
            <a:off x="381000" y="1680996"/>
            <a:ext cx="8382000" cy="4632037"/>
          </a:xfrm>
        </p:spPr>
        <p:txBody>
          <a:bodyPr/>
          <a:lstStyle/>
          <a:p>
            <a:pPr>
              <a:spcBef>
                <a:spcPts val="1800"/>
              </a:spcBef>
            </a:pPr>
            <a:r>
              <a:rPr lang="en-US" sz="2800" dirty="0" smtClean="0"/>
              <a:t>WSS Solution Package (WSP)</a:t>
            </a:r>
          </a:p>
          <a:p>
            <a:pPr>
              <a:spcBef>
                <a:spcPts val="1800"/>
              </a:spcBef>
            </a:pPr>
            <a:r>
              <a:rPr lang="en-US" sz="2800" dirty="0" smtClean="0"/>
              <a:t>Visual Upgrade from version to version</a:t>
            </a:r>
          </a:p>
          <a:p>
            <a:pPr>
              <a:spcBef>
                <a:spcPts val="1800"/>
              </a:spcBef>
            </a:pPr>
            <a:r>
              <a:rPr lang="en-US" sz="2800" dirty="0" smtClean="0"/>
              <a:t>SharePoint UI Save To Template</a:t>
            </a:r>
          </a:p>
          <a:p>
            <a:pPr>
              <a:spcBef>
                <a:spcPts val="1800"/>
              </a:spcBef>
            </a:pPr>
            <a:r>
              <a:rPr lang="en-US" sz="2800" dirty="0" smtClean="0"/>
              <a:t>Better-defined Upgrade Semantics</a:t>
            </a:r>
          </a:p>
          <a:p>
            <a:pPr lvl="1"/>
            <a:r>
              <a:rPr lang="en-US" sz="2000" dirty="0" smtClean="0"/>
              <a:t>Declarative upgrade mappings</a:t>
            </a:r>
          </a:p>
          <a:p>
            <a:pPr lvl="1"/>
            <a:r>
              <a:rPr lang="en-US" sz="2000" dirty="0" smtClean="0"/>
              <a:t>Upgrade callouts for features</a:t>
            </a:r>
          </a:p>
          <a:p>
            <a:pPr>
              <a:spcBef>
                <a:spcPts val="1800"/>
              </a:spcBef>
            </a:pPr>
            <a:r>
              <a:rPr lang="en-US" sz="2800" dirty="0" smtClean="0"/>
              <a:t>Application discovery in SharePoint Sites</a:t>
            </a:r>
          </a:p>
          <a:p>
            <a:pPr>
              <a:spcBef>
                <a:spcPts val="1800"/>
              </a:spcBef>
            </a:pPr>
            <a:r>
              <a:rPr lang="en-US" sz="2800" dirty="0" smtClean="0"/>
              <a:t>WSPs as unified developer format</a:t>
            </a:r>
          </a:p>
          <a:p>
            <a:pPr lvl="1"/>
            <a:r>
              <a:rPr lang="en-US" sz="2000" dirty="0" smtClean="0"/>
              <a:t>Works in both site collections and on machine</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Team Foundation Server</a:t>
            </a:r>
            <a:br>
              <a:rPr lang="en-US" dirty="0" smtClean="0"/>
            </a:br>
            <a:r>
              <a:rPr lang="en-US" sz="3200" dirty="0">
                <a:solidFill>
                  <a:srgbClr val="FFC000"/>
                </a:solidFill>
              </a:rPr>
              <a:t>Application Lifecycle Management</a:t>
            </a:r>
          </a:p>
        </p:txBody>
      </p:sp>
      <p:sp>
        <p:nvSpPr>
          <p:cNvPr id="3" name="Content Placeholder 2"/>
          <p:cNvSpPr>
            <a:spLocks noGrp="1"/>
          </p:cNvSpPr>
          <p:nvPr>
            <p:ph idx="1"/>
          </p:nvPr>
        </p:nvSpPr>
        <p:spPr>
          <a:xfrm>
            <a:off x="381000" y="1556194"/>
            <a:ext cx="3886200" cy="3773341"/>
          </a:xfrm>
        </p:spPr>
        <p:txBody>
          <a:bodyPr/>
          <a:lstStyle/>
          <a:p>
            <a:r>
              <a:rPr lang="en-US" sz="2800" dirty="0" smtClean="0"/>
              <a:t>Work Item Tracking</a:t>
            </a:r>
          </a:p>
          <a:p>
            <a:r>
              <a:rPr lang="en-US" sz="2800" dirty="0" smtClean="0"/>
              <a:t>Source Code Control</a:t>
            </a:r>
          </a:p>
          <a:p>
            <a:r>
              <a:rPr lang="en-US" sz="2800" dirty="0" smtClean="0"/>
              <a:t>Team Build</a:t>
            </a:r>
          </a:p>
          <a:p>
            <a:r>
              <a:rPr lang="en-US" sz="2800" dirty="0" smtClean="0"/>
              <a:t>Manage Test Cases</a:t>
            </a:r>
          </a:p>
          <a:p>
            <a:r>
              <a:rPr lang="en-US" sz="2800" dirty="0" smtClean="0"/>
              <a:t>Log Bugs</a:t>
            </a:r>
          </a:p>
          <a:p>
            <a:r>
              <a:rPr lang="en-US" sz="2800" dirty="0" smtClean="0"/>
              <a:t>Automated Testing</a:t>
            </a:r>
          </a:p>
          <a:p>
            <a:r>
              <a:rPr lang="en-US" sz="2800" dirty="0" smtClean="0"/>
              <a:t>Load Testing</a:t>
            </a:r>
          </a:p>
          <a:p>
            <a:endParaRPr lang="en-US" dirty="0"/>
          </a:p>
        </p:txBody>
      </p:sp>
      <p:pic>
        <p:nvPicPr>
          <p:cNvPr id="5" name="Picture 4" descr="VisualStudio1.png"/>
          <p:cNvPicPr>
            <a:picLocks noChangeAspect="1"/>
          </p:cNvPicPr>
          <p:nvPr/>
        </p:nvPicPr>
        <p:blipFill>
          <a:blip r:embed="rId3"/>
          <a:stretch>
            <a:fillRect/>
          </a:stretch>
        </p:blipFill>
        <p:spPr>
          <a:xfrm>
            <a:off x="4038600" y="2438400"/>
            <a:ext cx="4800600" cy="3600450"/>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SharePoint 2010 for Developers</a:t>
            </a:r>
            <a:endParaRPr lang="en-US" dirty="0"/>
          </a:p>
        </p:txBody>
      </p:sp>
      <p:sp>
        <p:nvSpPr>
          <p:cNvPr id="30" name="Rounded Rectangle 29"/>
          <p:cNvSpPr/>
          <p:nvPr/>
        </p:nvSpPr>
        <p:spPr bwMode="auto">
          <a:xfrm>
            <a:off x="290515" y="2940732"/>
            <a:ext cx="870108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Business Connectivity Services </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LINQ, REST and Data Improvements</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Client Object Model</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Silverlight Web Part</a:t>
            </a:r>
          </a:p>
          <a:p>
            <a:pPr marL="234950" indent="-234950" defTabSz="-13873163" eaLnBrk="0" hangingPunct="0">
              <a:lnSpc>
                <a:spcPct val="90000"/>
              </a:lnSpc>
              <a:spcBef>
                <a:spcPct val="30000"/>
              </a:spcBef>
              <a:buClr>
                <a:srgbClr val="EEECE1"/>
              </a:buClr>
              <a:buSzPct val="85000"/>
              <a:buBlip>
                <a:blip r:embed="rId3"/>
              </a:buBlip>
            </a:pPr>
            <a:r>
              <a:rPr lang="en-US" sz="1600" smtClean="0">
                <a:gradFill>
                  <a:gsLst>
                    <a:gs pos="0">
                      <a:prstClr val="white"/>
                    </a:gs>
                    <a:gs pos="100000">
                      <a:prstClr val="white"/>
                    </a:gs>
                  </a:gsLst>
                  <a:lin ang="2700000" scaled="1"/>
                </a:gradFill>
              </a:rPr>
              <a:t>Workflow Improvements</a:t>
            </a:r>
            <a:endParaRPr lang="en-US" sz="1600" dirty="0" smtClean="0">
              <a:gradFill>
                <a:gsLst>
                  <a:gs pos="0">
                    <a:prstClr val="white"/>
                  </a:gs>
                  <a:gs pos="100000">
                    <a:prstClr val="white"/>
                  </a:gs>
                </a:gsLst>
                <a:lin ang="2700000" scaled="1"/>
              </a:gradFill>
            </a:endParaRPr>
          </a:p>
        </p:txBody>
      </p:sp>
      <p:sp>
        <p:nvSpPr>
          <p:cNvPr id="31" name="Rounded Rectangle 30"/>
          <p:cNvSpPr/>
          <p:nvPr/>
        </p:nvSpPr>
        <p:spPr bwMode="auto">
          <a:xfrm>
            <a:off x="369888" y="3006581"/>
            <a:ext cx="2286000" cy="1453896"/>
          </a:xfrm>
          <a:prstGeom prst="roundRect">
            <a:avLst>
              <a:gd name="adj" fmla="val 8473"/>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Rich Platform Services</a:t>
            </a:r>
          </a:p>
        </p:txBody>
      </p:sp>
      <p:sp>
        <p:nvSpPr>
          <p:cNvPr id="32" name="Rounded Rectangle 31"/>
          <p:cNvSpPr/>
          <p:nvPr/>
        </p:nvSpPr>
        <p:spPr bwMode="auto">
          <a:xfrm>
            <a:off x="290515" y="1231721"/>
            <a:ext cx="870108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fontAlgn="base" hangingPunct="0">
              <a:lnSpc>
                <a:spcPct val="90000"/>
              </a:lnSpc>
              <a:spcBef>
                <a:spcPct val="30000"/>
              </a:spcBef>
              <a:spcAft>
                <a:spcPct val="0"/>
              </a:spcAft>
              <a:buClr>
                <a:srgbClr val="EEECE1"/>
              </a:buClr>
              <a:buSzPct val="85000"/>
              <a:buFontTx/>
              <a:buBlip>
                <a:blip r:embed="rId3"/>
              </a:buBlip>
            </a:pPr>
            <a:r>
              <a:rPr lang="en-US" sz="1600" dirty="0" smtClean="0">
                <a:gradFill>
                  <a:gsLst>
                    <a:gs pos="0">
                      <a:prstClr val="white"/>
                    </a:gs>
                    <a:gs pos="100000">
                      <a:prstClr val="white"/>
                    </a:gs>
                  </a:gsLst>
                  <a:lin ang="2700000" scaled="1"/>
                </a:gradFill>
              </a:rPr>
              <a:t>Visual Studio 2010</a:t>
            </a:r>
          </a:p>
          <a:p>
            <a:pPr marL="234950" indent="-234950" defTabSz="-13873163" eaLnBrk="0" fontAlgn="base" hangingPunct="0">
              <a:lnSpc>
                <a:spcPct val="90000"/>
              </a:lnSpc>
              <a:spcBef>
                <a:spcPct val="30000"/>
              </a:spcBef>
              <a:spcAft>
                <a:spcPct val="0"/>
              </a:spcAft>
              <a:buClr>
                <a:srgbClr val="EEECE1"/>
              </a:buClr>
              <a:buSzPct val="85000"/>
              <a:buFontTx/>
              <a:buBlip>
                <a:blip r:embed="rId3"/>
              </a:buBlip>
            </a:pPr>
            <a:r>
              <a:rPr lang="en-US" sz="1600" dirty="0" smtClean="0">
                <a:gradFill>
                  <a:gsLst>
                    <a:gs pos="0">
                      <a:prstClr val="white"/>
                    </a:gs>
                    <a:gs pos="100000">
                      <a:prstClr val="white"/>
                    </a:gs>
                  </a:gsLst>
                  <a:lin ang="2700000" scaled="1"/>
                </a:gradFill>
              </a:rPr>
              <a:t>Install on Windows 7</a:t>
            </a:r>
          </a:p>
          <a:p>
            <a:pPr marL="234950" indent="-234950" defTabSz="-13873163" eaLnBrk="0" fontAlgn="base" hangingPunct="0">
              <a:lnSpc>
                <a:spcPct val="90000"/>
              </a:lnSpc>
              <a:spcBef>
                <a:spcPct val="30000"/>
              </a:spcBef>
              <a:spcAft>
                <a:spcPct val="0"/>
              </a:spcAft>
              <a:buClr>
                <a:srgbClr val="EEECE1"/>
              </a:buClr>
              <a:buSzPct val="85000"/>
              <a:buFontTx/>
              <a:buBlip>
                <a:blip r:embed="rId3"/>
              </a:buBlip>
            </a:pPr>
            <a:r>
              <a:rPr lang="en-US" sz="1600" dirty="0" smtClean="0">
                <a:gradFill>
                  <a:gsLst>
                    <a:gs pos="0">
                      <a:prstClr val="white"/>
                    </a:gs>
                    <a:gs pos="100000">
                      <a:prstClr val="white"/>
                    </a:gs>
                  </a:gsLst>
                  <a:lin ang="2700000" scaled="1"/>
                </a:gradFill>
              </a:rPr>
              <a:t>SharePoint Designer 2010</a:t>
            </a:r>
          </a:p>
          <a:p>
            <a:pPr marL="234950" indent="-234950" defTabSz="-13873163" eaLnBrk="0" fontAlgn="base" hangingPunct="0">
              <a:lnSpc>
                <a:spcPct val="90000"/>
              </a:lnSpc>
              <a:spcBef>
                <a:spcPct val="30000"/>
              </a:spcBef>
              <a:spcAft>
                <a:spcPct val="0"/>
              </a:spcAft>
              <a:buClr>
                <a:srgbClr val="EEECE1"/>
              </a:buClr>
              <a:buSzPct val="85000"/>
              <a:buFontTx/>
              <a:buBlip>
                <a:blip r:embed="rId3"/>
              </a:buBlip>
            </a:pPr>
            <a:r>
              <a:rPr lang="en-US" sz="1600" dirty="0" smtClean="0">
                <a:gradFill>
                  <a:gsLst>
                    <a:gs pos="0">
                      <a:prstClr val="white"/>
                    </a:gs>
                    <a:gs pos="100000">
                      <a:prstClr val="white"/>
                    </a:gs>
                  </a:gsLst>
                  <a:lin ang="2700000" scaled="1"/>
                </a:gradFill>
              </a:rPr>
              <a:t>Developer Dashboard</a:t>
            </a:r>
          </a:p>
        </p:txBody>
      </p:sp>
      <p:sp>
        <p:nvSpPr>
          <p:cNvPr id="33" name="Rounded Rectangle 32"/>
          <p:cNvSpPr/>
          <p:nvPr/>
        </p:nvSpPr>
        <p:spPr bwMode="auto">
          <a:xfrm>
            <a:off x="369888" y="1309445"/>
            <a:ext cx="2286000" cy="1453896"/>
          </a:xfrm>
          <a:prstGeom prst="roundRect">
            <a:avLst>
              <a:gd name="adj" fmla="val 8473"/>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Developer Productivity</a:t>
            </a:r>
          </a:p>
        </p:txBody>
      </p:sp>
      <p:sp>
        <p:nvSpPr>
          <p:cNvPr id="34" name="Rounded Rectangle 33"/>
          <p:cNvSpPr/>
          <p:nvPr/>
        </p:nvSpPr>
        <p:spPr bwMode="auto">
          <a:xfrm>
            <a:off x="288805" y="4634232"/>
            <a:ext cx="870279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Team Foundation Server</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Sandboxed Solutions</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WSP Solution Upgrade</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SharePoint Online</a:t>
            </a:r>
          </a:p>
        </p:txBody>
      </p:sp>
      <p:sp>
        <p:nvSpPr>
          <p:cNvPr id="35" name="Rounded Rectangle 34"/>
          <p:cNvSpPr/>
          <p:nvPr/>
        </p:nvSpPr>
        <p:spPr bwMode="auto">
          <a:xfrm>
            <a:off x="368178" y="4700081"/>
            <a:ext cx="2286000" cy="1453896"/>
          </a:xfrm>
          <a:prstGeom prst="roundRect">
            <a:avLst>
              <a:gd name="adj" fmla="val 8473"/>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Flexible Deployment</a:t>
            </a:r>
          </a:p>
        </p:txBody>
      </p:sp>
    </p:spTree>
    <p:extLst>
      <p:ext uri="{BB962C8B-B14F-4D97-AF65-F5344CB8AC3E}">
        <p14:creationId xmlns:p14="http://schemas.microsoft.com/office/powerpoint/2007/7/12/main" xmlns="" val="395361425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SharePoint 2010 for Developers</a:t>
            </a:r>
            <a:endParaRPr lang="en-US" dirty="0"/>
          </a:p>
        </p:txBody>
      </p:sp>
      <p:sp>
        <p:nvSpPr>
          <p:cNvPr id="30" name="Rounded Rectangle 29"/>
          <p:cNvSpPr/>
          <p:nvPr/>
        </p:nvSpPr>
        <p:spPr bwMode="auto">
          <a:xfrm>
            <a:off x="290515" y="2940732"/>
            <a:ext cx="870108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Comprehensive Data Access</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Line of Business Integration </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Workflow Advances</a:t>
            </a:r>
          </a:p>
        </p:txBody>
      </p:sp>
      <p:sp>
        <p:nvSpPr>
          <p:cNvPr id="31" name="Rounded Rectangle 30"/>
          <p:cNvSpPr/>
          <p:nvPr/>
        </p:nvSpPr>
        <p:spPr bwMode="auto">
          <a:xfrm>
            <a:off x="369888" y="3006581"/>
            <a:ext cx="2286000" cy="1453896"/>
          </a:xfrm>
          <a:prstGeom prst="roundRect">
            <a:avLst>
              <a:gd name="adj" fmla="val 8473"/>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Rich Platform Services</a:t>
            </a:r>
          </a:p>
        </p:txBody>
      </p:sp>
      <p:sp>
        <p:nvSpPr>
          <p:cNvPr id="32" name="Rounded Rectangle 31"/>
          <p:cNvSpPr/>
          <p:nvPr/>
        </p:nvSpPr>
        <p:spPr bwMode="auto">
          <a:xfrm>
            <a:off x="290515" y="1231721"/>
            <a:ext cx="870108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fontAlgn="base" hangingPunct="0">
              <a:lnSpc>
                <a:spcPct val="90000"/>
              </a:lnSpc>
              <a:spcBef>
                <a:spcPct val="30000"/>
              </a:spcBef>
              <a:spcAft>
                <a:spcPct val="0"/>
              </a:spcAft>
              <a:buClr>
                <a:srgbClr val="EEECE1"/>
              </a:buClr>
              <a:buSzPct val="85000"/>
              <a:buFontTx/>
              <a:buBlip>
                <a:blip r:embed="rId3"/>
              </a:buBlip>
            </a:pPr>
            <a:r>
              <a:rPr lang="en-US" sz="1600" dirty="0" smtClean="0">
                <a:gradFill>
                  <a:gsLst>
                    <a:gs pos="0">
                      <a:prstClr val="white"/>
                    </a:gs>
                    <a:gs pos="100000">
                      <a:prstClr val="white"/>
                    </a:gs>
                  </a:gsLst>
                  <a:lin ang="2700000" scaled="1"/>
                </a:gradFill>
              </a:rPr>
              <a:t>First Class SharePoint Developer Tools</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Faster Solution Debugging &amp; Tuning</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Choice of Development Workstation</a:t>
            </a:r>
          </a:p>
        </p:txBody>
      </p:sp>
      <p:sp>
        <p:nvSpPr>
          <p:cNvPr id="33" name="Rounded Rectangle 32"/>
          <p:cNvSpPr/>
          <p:nvPr/>
        </p:nvSpPr>
        <p:spPr bwMode="auto">
          <a:xfrm>
            <a:off x="369888" y="1309445"/>
            <a:ext cx="2286000" cy="1453896"/>
          </a:xfrm>
          <a:prstGeom prst="roundRect">
            <a:avLst>
              <a:gd name="adj" fmla="val 8473"/>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Developer Productivity</a:t>
            </a:r>
          </a:p>
        </p:txBody>
      </p:sp>
      <p:sp>
        <p:nvSpPr>
          <p:cNvPr id="34" name="Rounded Rectangle 33"/>
          <p:cNvSpPr/>
          <p:nvPr/>
        </p:nvSpPr>
        <p:spPr bwMode="auto">
          <a:xfrm>
            <a:off x="288805" y="4634232"/>
            <a:ext cx="870279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Application Lifecycle Management </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Standardized Solution Packaging</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Deploy with Agility and Stability</a:t>
            </a:r>
          </a:p>
        </p:txBody>
      </p:sp>
      <p:sp>
        <p:nvSpPr>
          <p:cNvPr id="35" name="Rounded Rectangle 34"/>
          <p:cNvSpPr/>
          <p:nvPr/>
        </p:nvSpPr>
        <p:spPr bwMode="auto">
          <a:xfrm>
            <a:off x="368178" y="4700081"/>
            <a:ext cx="2286000" cy="1453896"/>
          </a:xfrm>
          <a:prstGeom prst="roundRect">
            <a:avLst>
              <a:gd name="adj" fmla="val 8473"/>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Flexible Deployment</a:t>
            </a:r>
          </a:p>
        </p:txBody>
      </p:sp>
    </p:spTree>
    <p:extLst>
      <p:ext uri="{BB962C8B-B14F-4D97-AF65-F5344CB8AC3E}">
        <p14:creationId xmlns:p14="http://schemas.microsoft.com/office/powerpoint/2007/7/12/main" xmlns="" val="3953614259"/>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Same Side Corner Rectangle 6"/>
          <p:cNvSpPr/>
          <p:nvPr/>
        </p:nvSpPr>
        <p:spPr bwMode="auto">
          <a:xfrm>
            <a:off x="381000" y="1447800"/>
            <a:ext cx="2728069" cy="4572000"/>
          </a:xfrm>
          <a:prstGeom prst="round2SameRect">
            <a:avLst>
              <a:gd name="adj1" fmla="val 6678"/>
              <a:gd name="adj2" fmla="val 0"/>
            </a:avLst>
          </a:prstGeom>
          <a:gradFill flip="none" rotWithShape="1">
            <a:gsLst>
              <a:gs pos="0">
                <a:schemeClr val="accent1"/>
              </a:gs>
              <a:gs pos="95000">
                <a:schemeClr val="accent1">
                  <a:alpha val="0"/>
                </a:schemeClr>
              </a:gs>
            </a:gsLst>
            <a:lin ang="5400000" scaled="1"/>
            <a:tileRect/>
          </a:gradFill>
          <a:ln w="38100" cmpd="dbl">
            <a:gradFill>
              <a:gsLst>
                <a:gs pos="20000">
                  <a:schemeClr val="accent1"/>
                </a:gs>
                <a:gs pos="95000">
                  <a:schemeClr val="accent1">
                    <a:alpha val="0"/>
                  </a:schemeClr>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8" name="Round Same Side Corner Rectangle 7"/>
          <p:cNvSpPr/>
          <p:nvPr/>
        </p:nvSpPr>
        <p:spPr bwMode="auto">
          <a:xfrm>
            <a:off x="3207965" y="1447800"/>
            <a:ext cx="2728069" cy="4572000"/>
          </a:xfrm>
          <a:prstGeom prst="round2SameRect">
            <a:avLst>
              <a:gd name="adj1" fmla="val 6678"/>
              <a:gd name="adj2" fmla="val 0"/>
            </a:avLst>
          </a:prstGeom>
          <a:gradFill flip="none" rotWithShape="1">
            <a:gsLst>
              <a:gs pos="0">
                <a:srgbClr val="F7A724"/>
              </a:gs>
              <a:gs pos="95000">
                <a:srgbClr val="F7A724">
                  <a:alpha val="0"/>
                </a:srgbClr>
              </a:gs>
            </a:gsLst>
            <a:lin ang="5400000" scaled="1"/>
            <a:tileRect/>
          </a:gradFill>
          <a:ln w="38100" cmpd="dbl">
            <a:gradFill>
              <a:gsLst>
                <a:gs pos="20000">
                  <a:srgbClr val="F7B024"/>
                </a:gs>
                <a:gs pos="95000">
                  <a:srgbClr val="F7A724">
                    <a:alpha val="0"/>
                  </a:srgbClr>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9" name="Round Same Side Corner Rectangle 8"/>
          <p:cNvSpPr/>
          <p:nvPr/>
        </p:nvSpPr>
        <p:spPr bwMode="auto">
          <a:xfrm>
            <a:off x="6027366" y="1447800"/>
            <a:ext cx="2728069" cy="4572000"/>
          </a:xfrm>
          <a:prstGeom prst="round2SameRect">
            <a:avLst>
              <a:gd name="adj1" fmla="val 6678"/>
              <a:gd name="adj2" fmla="val 0"/>
            </a:avLst>
          </a:prstGeom>
          <a:gradFill flip="none" rotWithShape="1">
            <a:gsLst>
              <a:gs pos="0">
                <a:schemeClr val="accent2"/>
              </a:gs>
              <a:gs pos="95000">
                <a:schemeClr val="accent2">
                  <a:alpha val="0"/>
                </a:schemeClr>
              </a:gs>
            </a:gsLst>
            <a:lin ang="5400000" scaled="1"/>
            <a:tileRect/>
          </a:gradFill>
          <a:ln w="38100" cmpd="dbl">
            <a:gradFill>
              <a:gsLst>
                <a:gs pos="20000">
                  <a:schemeClr val="accent2"/>
                </a:gs>
                <a:gs pos="95000">
                  <a:schemeClr val="accent2">
                    <a:alpha val="0"/>
                  </a:schemeClr>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381000" y="228600"/>
            <a:ext cx="8382000" cy="609398"/>
          </a:xfrm>
        </p:spPr>
        <p:txBody>
          <a:bodyPr/>
          <a:lstStyle/>
          <a:p>
            <a:r>
              <a:rPr lang="en-US" sz="4400" dirty="0" smtClean="0"/>
              <a:t>Learn More about SharePoint 2010</a:t>
            </a:r>
            <a:endParaRPr lang="en-US" sz="4400" dirty="0"/>
          </a:p>
        </p:txBody>
      </p:sp>
      <p:sp>
        <p:nvSpPr>
          <p:cNvPr id="1033" name="Freeform 9"/>
          <p:cNvSpPr>
            <a:spLocks/>
          </p:cNvSpPr>
          <p:nvPr/>
        </p:nvSpPr>
        <p:spPr bwMode="auto">
          <a:xfrm>
            <a:off x="409947" y="1480048"/>
            <a:ext cx="2670175" cy="1593850"/>
          </a:xfrm>
          <a:custGeom>
            <a:avLst/>
            <a:gdLst/>
            <a:ahLst/>
            <a:cxnLst>
              <a:cxn ang="0">
                <a:pos x="30" y="0"/>
              </a:cxn>
              <a:cxn ang="0">
                <a:pos x="406" y="0"/>
              </a:cxn>
              <a:cxn ang="0">
                <a:pos x="438" y="30"/>
              </a:cxn>
              <a:cxn ang="0">
                <a:pos x="438" y="103"/>
              </a:cxn>
              <a:cxn ang="0">
                <a:pos x="0" y="261"/>
              </a:cxn>
              <a:cxn ang="0">
                <a:pos x="0" y="30"/>
              </a:cxn>
              <a:cxn ang="0">
                <a:pos x="30" y="0"/>
              </a:cxn>
            </a:cxnLst>
            <a:rect l="0" t="0" r="r" b="b"/>
            <a:pathLst>
              <a:path w="438" h="261">
                <a:moveTo>
                  <a:pt x="30" y="0"/>
                </a:moveTo>
                <a:cubicBezTo>
                  <a:pt x="30" y="0"/>
                  <a:pt x="406" y="0"/>
                  <a:pt x="406" y="0"/>
                </a:cubicBezTo>
                <a:cubicBezTo>
                  <a:pt x="423" y="0"/>
                  <a:pt x="438" y="13"/>
                  <a:pt x="438" y="30"/>
                </a:cubicBezTo>
                <a:cubicBezTo>
                  <a:pt x="438" y="30"/>
                  <a:pt x="438" y="103"/>
                  <a:pt x="438" y="103"/>
                </a:cubicBezTo>
                <a:cubicBezTo>
                  <a:pt x="237" y="124"/>
                  <a:pt x="73" y="184"/>
                  <a:pt x="0" y="261"/>
                </a:cubicBezTo>
                <a:cubicBezTo>
                  <a:pt x="0" y="261"/>
                  <a:pt x="0" y="30"/>
                  <a:pt x="0" y="30"/>
                </a:cubicBezTo>
                <a:cubicBezTo>
                  <a:pt x="0" y="13"/>
                  <a:pt x="13" y="0"/>
                  <a:pt x="30" y="0"/>
                </a:cubicBezTo>
                <a:close/>
              </a:path>
            </a:pathLst>
          </a:custGeom>
          <a:gradFill flip="none" rotWithShape="1">
            <a:gsLst>
              <a:gs pos="0">
                <a:srgbClr val="FFFFFF">
                  <a:alpha val="75000"/>
                </a:srgbClr>
              </a:gs>
              <a:gs pos="95000">
                <a:srgbClr val="FFFFFF">
                  <a:alpha val="0"/>
                </a:srgbClr>
              </a:gs>
            </a:gsLst>
            <a:path path="circle">
              <a:fillToRect l="50000" t="50000" r="50000" b="50000"/>
            </a:path>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3236912" y="1480048"/>
            <a:ext cx="2670175" cy="1593850"/>
          </a:xfrm>
          <a:custGeom>
            <a:avLst/>
            <a:gdLst/>
            <a:ahLst/>
            <a:cxnLst>
              <a:cxn ang="0">
                <a:pos x="30" y="0"/>
              </a:cxn>
              <a:cxn ang="0">
                <a:pos x="406" y="0"/>
              </a:cxn>
              <a:cxn ang="0">
                <a:pos x="438" y="30"/>
              </a:cxn>
              <a:cxn ang="0">
                <a:pos x="438" y="103"/>
              </a:cxn>
              <a:cxn ang="0">
                <a:pos x="0" y="261"/>
              </a:cxn>
              <a:cxn ang="0">
                <a:pos x="0" y="30"/>
              </a:cxn>
              <a:cxn ang="0">
                <a:pos x="30" y="0"/>
              </a:cxn>
            </a:cxnLst>
            <a:rect l="0" t="0" r="r" b="b"/>
            <a:pathLst>
              <a:path w="438" h="261">
                <a:moveTo>
                  <a:pt x="30" y="0"/>
                </a:moveTo>
                <a:cubicBezTo>
                  <a:pt x="30" y="0"/>
                  <a:pt x="406" y="0"/>
                  <a:pt x="406" y="0"/>
                </a:cubicBezTo>
                <a:cubicBezTo>
                  <a:pt x="423" y="0"/>
                  <a:pt x="438" y="13"/>
                  <a:pt x="438" y="30"/>
                </a:cubicBezTo>
                <a:cubicBezTo>
                  <a:pt x="438" y="30"/>
                  <a:pt x="438" y="103"/>
                  <a:pt x="438" y="103"/>
                </a:cubicBezTo>
                <a:cubicBezTo>
                  <a:pt x="237" y="124"/>
                  <a:pt x="73" y="184"/>
                  <a:pt x="0" y="261"/>
                </a:cubicBezTo>
                <a:cubicBezTo>
                  <a:pt x="0" y="261"/>
                  <a:pt x="0" y="30"/>
                  <a:pt x="0" y="30"/>
                </a:cubicBezTo>
                <a:cubicBezTo>
                  <a:pt x="0" y="13"/>
                  <a:pt x="13" y="0"/>
                  <a:pt x="30" y="0"/>
                </a:cubicBezTo>
                <a:close/>
              </a:path>
            </a:pathLst>
          </a:custGeom>
          <a:gradFill flip="none" rotWithShape="1">
            <a:gsLst>
              <a:gs pos="0">
                <a:srgbClr val="FFFFFF">
                  <a:alpha val="75000"/>
                </a:srgbClr>
              </a:gs>
              <a:gs pos="95000">
                <a:srgbClr val="FFFFFF">
                  <a:alpha val="0"/>
                </a:srgbClr>
              </a:gs>
            </a:gsLst>
            <a:path path="circle">
              <a:fillToRect l="50000" t="50000" r="50000" b="50000"/>
            </a:path>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9"/>
          <p:cNvSpPr>
            <a:spLocks/>
          </p:cNvSpPr>
          <p:nvPr/>
        </p:nvSpPr>
        <p:spPr bwMode="auto">
          <a:xfrm>
            <a:off x="6056313" y="1480048"/>
            <a:ext cx="2670175" cy="1593850"/>
          </a:xfrm>
          <a:custGeom>
            <a:avLst/>
            <a:gdLst/>
            <a:ahLst/>
            <a:cxnLst>
              <a:cxn ang="0">
                <a:pos x="30" y="0"/>
              </a:cxn>
              <a:cxn ang="0">
                <a:pos x="406" y="0"/>
              </a:cxn>
              <a:cxn ang="0">
                <a:pos x="438" y="30"/>
              </a:cxn>
              <a:cxn ang="0">
                <a:pos x="438" y="103"/>
              </a:cxn>
              <a:cxn ang="0">
                <a:pos x="0" y="261"/>
              </a:cxn>
              <a:cxn ang="0">
                <a:pos x="0" y="30"/>
              </a:cxn>
              <a:cxn ang="0">
                <a:pos x="30" y="0"/>
              </a:cxn>
            </a:cxnLst>
            <a:rect l="0" t="0" r="r" b="b"/>
            <a:pathLst>
              <a:path w="438" h="261">
                <a:moveTo>
                  <a:pt x="30" y="0"/>
                </a:moveTo>
                <a:cubicBezTo>
                  <a:pt x="30" y="0"/>
                  <a:pt x="406" y="0"/>
                  <a:pt x="406" y="0"/>
                </a:cubicBezTo>
                <a:cubicBezTo>
                  <a:pt x="423" y="0"/>
                  <a:pt x="438" y="13"/>
                  <a:pt x="438" y="30"/>
                </a:cubicBezTo>
                <a:cubicBezTo>
                  <a:pt x="438" y="30"/>
                  <a:pt x="438" y="103"/>
                  <a:pt x="438" y="103"/>
                </a:cubicBezTo>
                <a:cubicBezTo>
                  <a:pt x="237" y="124"/>
                  <a:pt x="73" y="184"/>
                  <a:pt x="0" y="261"/>
                </a:cubicBezTo>
                <a:cubicBezTo>
                  <a:pt x="0" y="261"/>
                  <a:pt x="0" y="30"/>
                  <a:pt x="0" y="30"/>
                </a:cubicBezTo>
                <a:cubicBezTo>
                  <a:pt x="0" y="13"/>
                  <a:pt x="13" y="0"/>
                  <a:pt x="30" y="0"/>
                </a:cubicBezTo>
                <a:close/>
              </a:path>
            </a:pathLst>
          </a:custGeom>
          <a:gradFill flip="none" rotWithShape="1">
            <a:gsLst>
              <a:gs pos="0">
                <a:srgbClr val="FFFFFF">
                  <a:alpha val="75000"/>
                </a:srgbClr>
              </a:gs>
              <a:gs pos="95000">
                <a:srgbClr val="FFFFFF">
                  <a:alpha val="0"/>
                </a:srgbClr>
              </a:gs>
            </a:gsLst>
            <a:path path="circle">
              <a:fillToRect l="50000" t="50000" r="50000" b="50000"/>
            </a:path>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685799" y="1572601"/>
            <a:ext cx="2067296" cy="1428083"/>
          </a:xfrm>
          <a:prstGeom prst="rect">
            <a:avLst/>
          </a:prstGeom>
          <a:noFill/>
        </p:spPr>
        <p:txBody>
          <a:bodyPr wrap="none" lIns="0" tIns="0" rIns="0" bIns="0" rtlCol="0">
            <a:spAutoFit/>
          </a:bodyPr>
          <a:lstStyle/>
          <a:p>
            <a:pPr algn="ctr">
              <a:lnSpc>
                <a:spcPct val="90000"/>
              </a:lnSpc>
            </a:pPr>
            <a:r>
              <a:rPr lang="en-US" sz="2400" dirty="0" smtClean="0">
                <a:solidFill>
                  <a:schemeClr val="bg1"/>
                </a:solidFill>
                <a:effectLst>
                  <a:outerShdw blurRad="228600" algn="ctr" rotWithShape="0">
                    <a:schemeClr val="accent1"/>
                  </a:outerShdw>
                </a:effectLst>
              </a:rPr>
              <a:t>Information for</a:t>
            </a:r>
            <a:br>
              <a:rPr lang="en-US" sz="2400" dirty="0" smtClean="0">
                <a:solidFill>
                  <a:schemeClr val="bg1"/>
                </a:solidFill>
                <a:effectLst>
                  <a:outerShdw blurRad="228600" algn="ctr" rotWithShape="0">
                    <a:schemeClr val="accent1"/>
                  </a:outerShdw>
                </a:effectLst>
              </a:rPr>
            </a:br>
            <a:r>
              <a:rPr lang="en-US" sz="3200" b="1" dirty="0" smtClean="0">
                <a:solidFill>
                  <a:schemeClr val="bg1"/>
                </a:solidFill>
                <a:effectLst>
                  <a:outerShdw blurRad="228600" algn="ctr" rotWithShape="0">
                    <a:schemeClr val="accent1"/>
                  </a:outerShdw>
                </a:effectLst>
              </a:rPr>
              <a:t>IT Pros</a:t>
            </a:r>
            <a:r>
              <a:rPr lang="en-US" sz="2400" dirty="0" smtClean="0">
                <a:solidFill>
                  <a:schemeClr val="bg1"/>
                </a:solidFill>
                <a:effectLst>
                  <a:outerShdw blurRad="228600" algn="ctr" rotWithShape="0">
                    <a:schemeClr val="accent1"/>
                  </a:outerShdw>
                </a:effectLst>
              </a:rPr>
              <a:t/>
            </a:r>
            <a:br>
              <a:rPr lang="en-US" sz="2400" dirty="0" smtClean="0">
                <a:solidFill>
                  <a:schemeClr val="bg1"/>
                </a:solidFill>
                <a:effectLst>
                  <a:outerShdw blurRad="228600" algn="ctr" rotWithShape="0">
                    <a:schemeClr val="accent1"/>
                  </a:outerShdw>
                </a:effectLst>
              </a:rPr>
            </a:br>
            <a:r>
              <a:rPr lang="en-US" sz="2400" dirty="0" smtClean="0">
                <a:solidFill>
                  <a:schemeClr val="bg1"/>
                </a:solidFill>
                <a:effectLst>
                  <a:outerShdw blurRad="228600" algn="ctr" rotWithShape="0">
                    <a:schemeClr val="accent1"/>
                  </a:outerShdw>
                </a:effectLst>
              </a:rPr>
              <a:t>at TechNet</a:t>
            </a:r>
          </a:p>
          <a:p>
            <a:pPr algn="ctr">
              <a:lnSpc>
                <a:spcPct val="90000"/>
              </a:lnSpc>
              <a:spcBef>
                <a:spcPts val="1200"/>
              </a:spcBef>
            </a:pPr>
            <a:r>
              <a:rPr lang="en-US" sz="1200" dirty="0" smtClean="0">
                <a:solidFill>
                  <a:schemeClr val="bg1"/>
                </a:solidFill>
                <a:effectLst>
                  <a:outerShdw blurRad="228600" algn="ctr" rotWithShape="0">
                    <a:schemeClr val="accent1"/>
                  </a:outerShdw>
                </a:effectLst>
              </a:rPr>
              <a:t>http://MSSharePointITPro.com</a:t>
            </a:r>
          </a:p>
        </p:txBody>
      </p:sp>
      <p:sp>
        <p:nvSpPr>
          <p:cNvPr id="21" name="TextBox 20"/>
          <p:cNvSpPr txBox="1"/>
          <p:nvPr/>
        </p:nvSpPr>
        <p:spPr>
          <a:xfrm>
            <a:off x="3380456" y="1572601"/>
            <a:ext cx="2383088" cy="1428083"/>
          </a:xfrm>
          <a:prstGeom prst="rect">
            <a:avLst/>
          </a:prstGeom>
          <a:noFill/>
        </p:spPr>
        <p:txBody>
          <a:bodyPr wrap="none" lIns="0" tIns="0" rIns="0" bIns="0" rtlCol="0">
            <a:spAutoFit/>
          </a:bodyPr>
          <a:lstStyle/>
          <a:p>
            <a:pPr algn="ctr">
              <a:lnSpc>
                <a:spcPct val="90000"/>
              </a:lnSpc>
            </a:pPr>
            <a:r>
              <a:rPr lang="en-US" sz="2400" dirty="0" smtClean="0">
                <a:solidFill>
                  <a:schemeClr val="bg1"/>
                </a:solidFill>
                <a:effectLst>
                  <a:outerShdw blurRad="228600" algn="ctr" rotWithShape="0">
                    <a:srgbClr val="F7A724"/>
                  </a:outerShdw>
                </a:effectLst>
              </a:rPr>
              <a:t>Information for</a:t>
            </a:r>
            <a:br>
              <a:rPr lang="en-US" sz="2400" dirty="0" smtClean="0">
                <a:solidFill>
                  <a:schemeClr val="bg1"/>
                </a:solidFill>
                <a:effectLst>
                  <a:outerShdw blurRad="228600" algn="ctr" rotWithShape="0">
                    <a:srgbClr val="F7A724"/>
                  </a:outerShdw>
                </a:effectLst>
              </a:rPr>
            </a:br>
            <a:r>
              <a:rPr lang="en-US" sz="3200" b="1" dirty="0" smtClean="0">
                <a:solidFill>
                  <a:schemeClr val="bg1"/>
                </a:solidFill>
                <a:effectLst>
                  <a:outerShdw blurRad="228600" algn="ctr" rotWithShape="0">
                    <a:srgbClr val="F7A724"/>
                  </a:outerShdw>
                </a:effectLst>
              </a:rPr>
              <a:t>Developers</a:t>
            </a:r>
            <a:r>
              <a:rPr lang="en-US" sz="2400" dirty="0" smtClean="0">
                <a:solidFill>
                  <a:schemeClr val="bg1"/>
                </a:solidFill>
                <a:effectLst>
                  <a:outerShdw blurRad="228600" algn="ctr" rotWithShape="0">
                    <a:srgbClr val="F7A724"/>
                  </a:outerShdw>
                </a:effectLst>
              </a:rPr>
              <a:t/>
            </a:r>
            <a:br>
              <a:rPr lang="en-US" sz="2400" dirty="0" smtClean="0">
                <a:solidFill>
                  <a:schemeClr val="bg1"/>
                </a:solidFill>
                <a:effectLst>
                  <a:outerShdw blurRad="228600" algn="ctr" rotWithShape="0">
                    <a:srgbClr val="F7A724"/>
                  </a:outerShdw>
                </a:effectLst>
              </a:rPr>
            </a:br>
            <a:r>
              <a:rPr lang="en-US" sz="2400" dirty="0" smtClean="0">
                <a:solidFill>
                  <a:schemeClr val="bg1"/>
                </a:solidFill>
                <a:effectLst>
                  <a:outerShdw blurRad="228600" algn="ctr" rotWithShape="0">
                    <a:srgbClr val="F7A724"/>
                  </a:outerShdw>
                </a:effectLst>
              </a:rPr>
              <a:t>at MSDN</a:t>
            </a:r>
          </a:p>
          <a:p>
            <a:pPr algn="ctr">
              <a:lnSpc>
                <a:spcPct val="90000"/>
              </a:lnSpc>
              <a:spcBef>
                <a:spcPts val="1200"/>
              </a:spcBef>
            </a:pPr>
            <a:r>
              <a:rPr lang="en-US" sz="1200" dirty="0" smtClean="0">
                <a:solidFill>
                  <a:schemeClr val="bg1"/>
                </a:solidFill>
                <a:effectLst>
                  <a:outerShdw blurRad="228600" algn="ctr" rotWithShape="0">
                    <a:schemeClr val="accent1"/>
                  </a:outerShdw>
                </a:effectLst>
              </a:rPr>
              <a:t>http://MSSharePointDeveloper.com</a:t>
            </a:r>
          </a:p>
        </p:txBody>
      </p:sp>
      <p:sp>
        <p:nvSpPr>
          <p:cNvPr id="22" name="TextBox 21"/>
          <p:cNvSpPr txBox="1"/>
          <p:nvPr/>
        </p:nvSpPr>
        <p:spPr>
          <a:xfrm>
            <a:off x="6417453" y="1572601"/>
            <a:ext cx="2067297" cy="775597"/>
          </a:xfrm>
          <a:prstGeom prst="rect">
            <a:avLst/>
          </a:prstGeom>
          <a:noFill/>
        </p:spPr>
        <p:txBody>
          <a:bodyPr wrap="none" lIns="0" tIns="0" rIns="0" bIns="0" rtlCol="0">
            <a:spAutoFit/>
          </a:bodyPr>
          <a:lstStyle/>
          <a:p>
            <a:pPr algn="ctr">
              <a:lnSpc>
                <a:spcPct val="90000"/>
              </a:lnSpc>
            </a:pPr>
            <a:r>
              <a:rPr lang="en-US" sz="2400" dirty="0" smtClean="0">
                <a:solidFill>
                  <a:schemeClr val="bg1"/>
                </a:solidFill>
                <a:effectLst>
                  <a:outerShdw blurRad="228600" algn="ctr" rotWithShape="0">
                    <a:schemeClr val="accent2"/>
                  </a:outerShdw>
                </a:effectLst>
              </a:rPr>
              <a:t>Information for</a:t>
            </a:r>
            <a:br>
              <a:rPr lang="en-US" sz="2400" dirty="0" smtClean="0">
                <a:solidFill>
                  <a:schemeClr val="bg1"/>
                </a:solidFill>
                <a:effectLst>
                  <a:outerShdw blurRad="228600" algn="ctr" rotWithShape="0">
                    <a:schemeClr val="accent2"/>
                  </a:outerShdw>
                </a:effectLst>
              </a:rPr>
            </a:br>
            <a:r>
              <a:rPr lang="en-US" sz="3200" b="1" dirty="0" smtClean="0">
                <a:solidFill>
                  <a:schemeClr val="bg1"/>
                </a:solidFill>
                <a:effectLst>
                  <a:outerShdw blurRad="228600" algn="ctr" rotWithShape="0">
                    <a:schemeClr val="accent2"/>
                  </a:outerShdw>
                </a:effectLst>
              </a:rPr>
              <a:t>Everyone</a:t>
            </a:r>
            <a:endParaRPr lang="en-US" sz="2400" dirty="0" smtClean="0">
              <a:solidFill>
                <a:schemeClr val="bg1"/>
              </a:solidFill>
              <a:effectLst>
                <a:outerShdw blurRad="228600" algn="ctr" rotWithShape="0">
                  <a:schemeClr val="accent2"/>
                </a:outerShdw>
              </a:effectLst>
            </a:endParaRPr>
          </a:p>
        </p:txBody>
      </p:sp>
      <p:sp>
        <p:nvSpPr>
          <p:cNvPr id="23" name="TextBox 22"/>
          <p:cNvSpPr txBox="1"/>
          <p:nvPr/>
        </p:nvSpPr>
        <p:spPr>
          <a:xfrm>
            <a:off x="6295941" y="2822089"/>
            <a:ext cx="2162259" cy="166199"/>
          </a:xfrm>
          <a:prstGeom prst="rect">
            <a:avLst/>
          </a:prstGeom>
          <a:noFill/>
        </p:spPr>
        <p:txBody>
          <a:bodyPr wrap="none" lIns="0" tIns="0" rIns="0" bIns="0" rtlCol="0">
            <a:spAutoFit/>
          </a:bodyPr>
          <a:lstStyle/>
          <a:p>
            <a:pPr lvl="0" algn="ctr">
              <a:lnSpc>
                <a:spcPct val="90000"/>
              </a:lnSpc>
              <a:spcBef>
                <a:spcPts val="1200"/>
              </a:spcBef>
            </a:pPr>
            <a:r>
              <a:rPr lang="en-US" sz="1200" dirty="0" smtClean="0">
                <a:solidFill>
                  <a:schemeClr val="bg1"/>
                </a:solidFill>
                <a:effectLst>
                  <a:outerShdw blurRad="228600" algn="ctr" rotWithShape="0">
                    <a:schemeClr val="accent2"/>
                  </a:outerShdw>
                </a:effectLst>
              </a:rPr>
              <a:t>http://SharePoint.Microsoft.com</a:t>
            </a:r>
          </a:p>
        </p:txBody>
      </p:sp>
      <p:pic>
        <p:nvPicPr>
          <p:cNvPr id="26" name="Picture 4" descr="\\server3\restrict\ftp_root\Clients\White_Whale\5-10136_SharePoint_Conference_10-19\SFP_Art\Screenshots\MSCOMSP_Home_v03.jpg"/>
          <p:cNvPicPr>
            <a:picLocks noChangeAspect="1" noChangeArrowheads="1"/>
          </p:cNvPicPr>
          <p:nvPr/>
        </p:nvPicPr>
        <p:blipFill>
          <a:blip r:embed="rId3"/>
          <a:srcRect/>
          <a:stretch>
            <a:fillRect/>
          </a:stretch>
        </p:blipFill>
        <p:spPr bwMode="auto">
          <a:xfrm>
            <a:off x="5519739" y="3657603"/>
            <a:ext cx="3584448" cy="2261616"/>
          </a:xfrm>
          <a:prstGeom prst="rect">
            <a:avLst/>
          </a:prstGeom>
          <a:noFill/>
          <a:effectLst>
            <a:reflection blurRad="6350" stA="52000" endA="300" endPos="35000" dir="5400000" sy="-100000" algn="bl" rotWithShape="0"/>
          </a:effectLst>
          <a:scene3d>
            <a:camera prst="perspectiveContrastingLeftFacing"/>
            <a:lightRig rig="threePt" dir="t"/>
          </a:scene3d>
        </p:spPr>
      </p:pic>
      <p:pic>
        <p:nvPicPr>
          <p:cNvPr id="25" name="Picture 3" descr="\\server3\restrict\ftp_root\Clients\White_Whale\5-10136_SharePoint_Conference_10-19\SFP_Art\Screenshots\MSDN Home Page Image-v02.jpg"/>
          <p:cNvPicPr>
            <a:picLocks noChangeAspect="1" noChangeArrowheads="1"/>
          </p:cNvPicPr>
          <p:nvPr/>
        </p:nvPicPr>
        <p:blipFill>
          <a:blip r:embed="rId4"/>
          <a:srcRect/>
          <a:stretch>
            <a:fillRect/>
          </a:stretch>
        </p:blipFill>
        <p:spPr bwMode="auto">
          <a:xfrm>
            <a:off x="2676526" y="3657603"/>
            <a:ext cx="3583595" cy="2257776"/>
          </a:xfrm>
          <a:prstGeom prst="rect">
            <a:avLst/>
          </a:prstGeom>
          <a:noFill/>
          <a:effectLst>
            <a:reflection blurRad="6350" stA="52000" endA="300" endPos="35000" dir="5400000" sy="-100000" algn="bl" rotWithShape="0"/>
          </a:effectLst>
          <a:scene3d>
            <a:camera prst="perspectiveContrastingLeftFacing"/>
            <a:lightRig rig="threePt" dir="t"/>
          </a:scene3d>
        </p:spPr>
      </p:pic>
      <p:pic>
        <p:nvPicPr>
          <p:cNvPr id="19" name="Picture 18" descr="\\server3\restrict\ftp_root\Clients\White_Whale\5-10136_SharePoint_Conference_10-19\SFP_Art\Screenshots\Technet_v02.jpg"/>
          <p:cNvPicPr>
            <a:picLocks noChangeAspect="1" noChangeArrowheads="1"/>
          </p:cNvPicPr>
          <p:nvPr/>
        </p:nvPicPr>
        <p:blipFill>
          <a:blip r:embed="rId5"/>
          <a:srcRect/>
          <a:stretch>
            <a:fillRect/>
          </a:stretch>
        </p:blipFill>
        <p:spPr bwMode="auto">
          <a:xfrm>
            <a:off x="-161925" y="3657601"/>
            <a:ext cx="3572500" cy="2252228"/>
          </a:xfrm>
          <a:prstGeom prst="rect">
            <a:avLst/>
          </a:prstGeom>
          <a:noFill/>
          <a:effectLst>
            <a:reflection blurRad="6350" stA="52000" endA="300" endPos="35000" dir="5400000" sy="-100000" algn="bl" rotWithShape="0"/>
          </a:effectLst>
          <a:scene3d>
            <a:camera prst="perspectiveContrastingLeftFacing"/>
            <a:lightRig rig="threePt" dir="t"/>
          </a:scene3d>
        </p:spPr>
      </p:pic>
    </p:spTree>
    <p:extLst>
      <p:ext uri="{BB962C8B-B14F-4D97-AF65-F5344CB8AC3E}">
        <p14:creationId xmlns:p14="http://schemas.microsoft.com/office/powerpoint/2007/7/12/main" xmlns="" val="2646503327"/>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a:xfrm>
            <a:off x="381000" y="1143001"/>
            <a:ext cx="8382000" cy="5715000"/>
          </a:xfrm>
        </p:spPr>
        <p:txBody>
          <a:bodyPr>
            <a:normAutofit/>
          </a:bodyPr>
          <a:lstStyle/>
          <a:p>
            <a:r>
              <a:rPr lang="en-US" dirty="0" smtClean="0"/>
              <a:t>I will be at:</a:t>
            </a:r>
          </a:p>
          <a:p>
            <a:pPr lvl="1"/>
            <a:r>
              <a:rPr lang="en-US" dirty="0" smtClean="0"/>
              <a:t>The SharePoint kiosk frequently through</a:t>
            </a:r>
            <a:br>
              <a:rPr lang="en-US" dirty="0" smtClean="0"/>
            </a:br>
            <a:r>
              <a:rPr lang="en-US" dirty="0" smtClean="0"/>
              <a:t>the week</a:t>
            </a:r>
          </a:p>
          <a:p>
            <a:pPr>
              <a:buNone/>
            </a:pPr>
            <a:endParaRPr lang="en-US" dirty="0" smtClean="0"/>
          </a:p>
          <a:p>
            <a:r>
              <a:rPr lang="en-US" dirty="0" smtClean="0"/>
              <a:t>I am online at:</a:t>
            </a:r>
          </a:p>
          <a:p>
            <a:pPr lvl="1"/>
            <a:r>
              <a:rPr lang="en-US" dirty="0" smtClean="0">
                <a:hlinkClick r:id="rId3"/>
              </a:rPr>
              <a:t>http://blogs.msdn.com/pandrew</a:t>
            </a:r>
            <a:r>
              <a:rPr lang="en-US" dirty="0" smtClean="0"/>
              <a:t> </a:t>
            </a:r>
          </a:p>
          <a:p>
            <a:pPr lvl="1"/>
            <a:r>
              <a:rPr lang="en-US" dirty="0" smtClean="0">
                <a:hlinkClick r:id="rId4"/>
              </a:rPr>
              <a:t>http://MSSharePointForums.com</a:t>
            </a:r>
            <a:r>
              <a:rPr lang="en-US" dirty="0" smtClean="0"/>
              <a:t> </a:t>
            </a:r>
            <a:endParaRPr lang="en-US" dirty="0"/>
          </a:p>
        </p:txBody>
      </p:sp>
      <p:pic>
        <p:nvPicPr>
          <p:cNvPr id="1026" name="Picture 2" descr="C:\Users\pandrew\AppData\Local\Microsoft\Windows\Temporary Internet Files\Low\Content.IE5\LET0RIJT\j0431560[1].png"/>
          <p:cNvPicPr>
            <a:picLocks noChangeAspect="1" noChangeArrowheads="1"/>
          </p:cNvPicPr>
          <p:nvPr/>
        </p:nvPicPr>
        <p:blipFill>
          <a:blip r:embed="rId5"/>
          <a:srcRect/>
          <a:stretch>
            <a:fillRect/>
          </a:stretch>
        </p:blipFill>
        <p:spPr bwMode="auto">
          <a:xfrm>
            <a:off x="7010400" y="228600"/>
            <a:ext cx="2285714" cy="2285714"/>
          </a:xfrm>
          <a:prstGeom prst="rect">
            <a:avLst/>
          </a:prstGeom>
          <a:noFill/>
        </p:spPr>
      </p:pic>
    </p:spTree>
    <p:extLst>
      <p:ext uri="{BB962C8B-B14F-4D97-AF65-F5344CB8AC3E}">
        <p14:creationId xmlns:p14="http://schemas.microsoft.com/office/powerpoint/2007/7/12/main" xmlns="" val="411356083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SharePoint Application Landscape</a:t>
            </a:r>
            <a:endParaRPr lang="en-US" sz="4400" dirty="0"/>
          </a:p>
        </p:txBody>
      </p:sp>
      <p:grpSp>
        <p:nvGrpSpPr>
          <p:cNvPr id="3" name="Group 29"/>
          <p:cNvGrpSpPr/>
          <p:nvPr/>
        </p:nvGrpSpPr>
        <p:grpSpPr>
          <a:xfrm>
            <a:off x="3163359" y="2950974"/>
            <a:ext cx="2621171" cy="1553286"/>
            <a:chOff x="3163359" y="3048000"/>
            <a:chExt cx="2714625" cy="1608666"/>
          </a:xfrm>
        </p:grpSpPr>
        <p:sp>
          <p:nvSpPr>
            <p:cNvPr id="33" name="Rounded Rectangle 32"/>
            <p:cNvSpPr/>
            <p:nvPr/>
          </p:nvSpPr>
          <p:spPr bwMode="auto">
            <a:xfrm>
              <a:off x="3572933" y="3048000"/>
              <a:ext cx="1921934" cy="1532467"/>
            </a:xfrm>
            <a:prstGeom prst="roundRect">
              <a:avLst>
                <a:gd name="adj" fmla="val 615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4" name="TextBox 33"/>
            <p:cNvSpPr txBox="1"/>
            <p:nvPr/>
          </p:nvSpPr>
          <p:spPr>
            <a:xfrm>
              <a:off x="3403601" y="3183469"/>
              <a:ext cx="2260600" cy="510000"/>
            </a:xfrm>
            <a:prstGeom prst="rect">
              <a:avLst/>
            </a:prstGeom>
            <a:noFill/>
          </p:spPr>
          <p:txBody>
            <a:bodyPr wrap="square" lIns="0" tIns="0" rIns="0" bIns="0" rtlCol="0">
              <a:spAutoFit/>
            </a:bodyPr>
            <a:lstStyle/>
            <a:p>
              <a:pPr algn="ctr"/>
              <a:r>
                <a:rPr lang="en-US" sz="2000" dirty="0" smtClean="0">
                  <a:effectLst>
                    <a:outerShdw blurRad="50800" dist="38100" dir="2700000" algn="tl" rotWithShape="0">
                      <a:prstClr val="black">
                        <a:alpha val="40000"/>
                      </a:prstClr>
                    </a:outerShdw>
                  </a:effectLst>
                </a:rPr>
                <a:t>SharePoint Core</a:t>
              </a:r>
            </a:p>
            <a:p>
              <a:endParaRPr lang="en-NZ" sz="1200" dirty="0" err="1" smtClean="0">
                <a:gradFill>
                  <a:gsLst>
                    <a:gs pos="0">
                      <a:schemeClr val="tx1"/>
                    </a:gs>
                    <a:gs pos="86000">
                      <a:schemeClr val="tx1"/>
                    </a:gs>
                  </a:gsLst>
                  <a:lin ang="5400000" scaled="0"/>
                </a:gradFill>
              </a:endParaRPr>
            </a:p>
          </p:txBody>
        </p:sp>
        <p:sp>
          <p:nvSpPr>
            <p:cNvPr id="18" name="Rounded Rectangle 17"/>
            <p:cNvSpPr/>
            <p:nvPr/>
          </p:nvSpPr>
          <p:spPr>
            <a:xfrm>
              <a:off x="3163359" y="3837511"/>
              <a:ext cx="2714625" cy="819155"/>
            </a:xfrm>
            <a:prstGeom prst="roundRect">
              <a:avLst>
                <a:gd name="adj" fmla="val 10261"/>
              </a:avLst>
            </a:prstGeom>
            <a:noFill/>
            <a:effectLst/>
            <a:scene3d>
              <a:camera prst="orthographicFront" fov="0">
                <a:rot lat="0" lon="0" rev="0"/>
              </a:camera>
              <a:lightRig rig="contrasting" dir="t">
                <a:rot lat="0" lon="0" rev="12000000"/>
              </a:lightRig>
            </a:scene3d>
            <a:sp3d prstMaterial="powder"/>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600" dirty="0" smtClean="0">
                  <a:effectLst>
                    <a:outerShdw blurRad="50800" dist="38100" dir="2700000" algn="tl" rotWithShape="0">
                      <a:prstClr val="black">
                        <a:alpha val="40000"/>
                      </a:prstClr>
                    </a:outerShdw>
                  </a:effectLst>
                </a:rPr>
                <a:t>.NET   |   ASP.NET</a:t>
              </a:r>
              <a:endParaRPr lang="en-US" sz="1600" dirty="0">
                <a:effectLst>
                  <a:outerShdw blurRad="50800" dist="38100" dir="2700000" algn="tl" rotWithShape="0">
                    <a:prstClr val="black">
                      <a:alpha val="40000"/>
                    </a:prstClr>
                  </a:outerShdw>
                </a:effectLst>
              </a:endParaRPr>
            </a:p>
          </p:txBody>
        </p:sp>
      </p:grpSp>
      <p:grpSp>
        <p:nvGrpSpPr>
          <p:cNvPr id="4" name="Group 36"/>
          <p:cNvGrpSpPr/>
          <p:nvPr/>
        </p:nvGrpSpPr>
        <p:grpSpPr>
          <a:xfrm>
            <a:off x="3547534" y="4675608"/>
            <a:ext cx="1863944" cy="1462750"/>
            <a:chOff x="3556001" y="4962100"/>
            <a:chExt cx="1930400" cy="1514902"/>
          </a:xfrm>
        </p:grpSpPr>
        <p:sp>
          <p:nvSpPr>
            <p:cNvPr id="19" name="Rounded Rectangle 18"/>
            <p:cNvSpPr/>
            <p:nvPr/>
          </p:nvSpPr>
          <p:spPr bwMode="auto">
            <a:xfrm>
              <a:off x="3571166" y="4962100"/>
              <a:ext cx="1915235" cy="1514902"/>
            </a:xfrm>
            <a:prstGeom prst="roundRect">
              <a:avLst>
                <a:gd name="adj" fmla="val 8125"/>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20" name="TextBox 19"/>
            <p:cNvSpPr txBox="1"/>
            <p:nvPr/>
          </p:nvSpPr>
          <p:spPr>
            <a:xfrm>
              <a:off x="3556001" y="5280045"/>
              <a:ext cx="1896532" cy="1147500"/>
            </a:xfrm>
            <a:prstGeom prst="rect">
              <a:avLst/>
            </a:prstGeom>
            <a:noFill/>
          </p:spPr>
          <p:txBody>
            <a:bodyPr wrap="square" lIns="0" tIns="0" rIns="0" bIns="0" rtlCol="0">
              <a:spAutoFit/>
            </a:bodyPr>
            <a:lstStyle/>
            <a:p>
              <a:pPr algn="ctr"/>
              <a:r>
                <a:rPr lang="en-US" dirty="0" smtClean="0">
                  <a:effectLst>
                    <a:outerShdw blurRad="50800" dist="38100" dir="2700000" algn="tl" rotWithShape="0">
                      <a:prstClr val="black">
                        <a:alpha val="40000"/>
                      </a:prstClr>
                    </a:outerShdw>
                  </a:effectLst>
                </a:rPr>
                <a:t>Customized SharePoint Server 2010 Workloads</a:t>
              </a:r>
            </a:p>
            <a:p>
              <a:endParaRPr lang="en-NZ" dirty="0" err="1" smtClean="0">
                <a:gradFill>
                  <a:gsLst>
                    <a:gs pos="0">
                      <a:schemeClr val="tx1"/>
                    </a:gs>
                    <a:gs pos="86000">
                      <a:schemeClr val="tx1"/>
                    </a:gs>
                  </a:gsLst>
                  <a:lin ang="5400000" scaled="0"/>
                </a:gradFill>
              </a:endParaRPr>
            </a:p>
          </p:txBody>
        </p:sp>
      </p:grpSp>
      <p:grpSp>
        <p:nvGrpSpPr>
          <p:cNvPr id="5" name="Group 35"/>
          <p:cNvGrpSpPr/>
          <p:nvPr/>
        </p:nvGrpSpPr>
        <p:grpSpPr>
          <a:xfrm>
            <a:off x="1454496" y="2960004"/>
            <a:ext cx="1849301" cy="1462750"/>
            <a:chOff x="1268251" y="3051791"/>
            <a:chExt cx="1915235" cy="1514902"/>
          </a:xfrm>
        </p:grpSpPr>
        <p:sp>
          <p:nvSpPr>
            <p:cNvPr id="21" name="Rounded Rectangle 20"/>
            <p:cNvSpPr/>
            <p:nvPr/>
          </p:nvSpPr>
          <p:spPr bwMode="auto">
            <a:xfrm>
              <a:off x="1268251" y="3051791"/>
              <a:ext cx="1915235" cy="1514902"/>
            </a:xfrm>
            <a:prstGeom prst="roundRect">
              <a:avLst>
                <a:gd name="adj" fmla="val 7566"/>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22" name="TextBox 21"/>
            <p:cNvSpPr txBox="1"/>
            <p:nvPr/>
          </p:nvSpPr>
          <p:spPr>
            <a:xfrm>
              <a:off x="1346226" y="3462877"/>
              <a:ext cx="1735645" cy="830997"/>
            </a:xfrm>
            <a:prstGeom prst="rect">
              <a:avLst/>
            </a:prstGeom>
            <a:noFill/>
          </p:spPr>
          <p:txBody>
            <a:bodyPr wrap="square" lIns="0" tIns="0" rIns="0" bIns="0" rtlCol="0">
              <a:spAutoFit/>
            </a:bodyPr>
            <a:lstStyle/>
            <a:p>
              <a:pPr algn="ctr"/>
              <a:r>
                <a:rPr lang="en-US" dirty="0" smtClean="0">
                  <a:effectLst>
                    <a:outerShdw blurRad="50800" dist="38100" dir="2700000" algn="tl" rotWithShape="0">
                      <a:prstClr val="black">
                        <a:alpha val="40000"/>
                      </a:prstClr>
                    </a:outerShdw>
                  </a:effectLst>
                </a:rPr>
                <a:t>Portal for LOB Application Data</a:t>
              </a:r>
            </a:p>
            <a:p>
              <a:endParaRPr lang="en-NZ" dirty="0" err="1" smtClean="0">
                <a:gradFill>
                  <a:gsLst>
                    <a:gs pos="0">
                      <a:schemeClr val="tx1"/>
                    </a:gs>
                    <a:gs pos="86000">
                      <a:schemeClr val="tx1"/>
                    </a:gs>
                  </a:gsLst>
                  <a:lin ang="5400000" scaled="0"/>
                </a:gradFill>
              </a:endParaRPr>
            </a:p>
          </p:txBody>
        </p:sp>
      </p:grpSp>
      <p:grpSp>
        <p:nvGrpSpPr>
          <p:cNvPr id="6" name="Group 37"/>
          <p:cNvGrpSpPr/>
          <p:nvPr/>
        </p:nvGrpSpPr>
        <p:grpSpPr>
          <a:xfrm>
            <a:off x="5679420" y="2962396"/>
            <a:ext cx="1849301" cy="1462750"/>
            <a:chOff x="5882595" y="3051790"/>
            <a:chExt cx="1915235" cy="1514902"/>
          </a:xfrm>
        </p:grpSpPr>
        <p:sp>
          <p:nvSpPr>
            <p:cNvPr id="23" name="Rounded Rectangle 22"/>
            <p:cNvSpPr/>
            <p:nvPr/>
          </p:nvSpPr>
          <p:spPr bwMode="auto">
            <a:xfrm>
              <a:off x="5882595" y="3051790"/>
              <a:ext cx="1915235" cy="1514902"/>
            </a:xfrm>
            <a:prstGeom prst="roundRect">
              <a:avLst>
                <a:gd name="adj" fmla="val 8125"/>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24" name="TextBox 23"/>
            <p:cNvSpPr txBox="1"/>
            <p:nvPr/>
          </p:nvSpPr>
          <p:spPr>
            <a:xfrm>
              <a:off x="5943615" y="3456113"/>
              <a:ext cx="1744110" cy="573750"/>
            </a:xfrm>
            <a:prstGeom prst="rect">
              <a:avLst/>
            </a:prstGeom>
            <a:noFill/>
          </p:spPr>
          <p:txBody>
            <a:bodyPr wrap="square" lIns="0" tIns="0" rIns="0" bIns="0" rtlCol="0">
              <a:spAutoFit/>
            </a:bodyPr>
            <a:lstStyle/>
            <a:p>
              <a:pPr algn="ctr"/>
              <a:r>
                <a:rPr lang="en-US" dirty="0" smtClean="0">
                  <a:effectLst>
                    <a:outerShdw blurRad="50800" dist="38100" dir="2700000" algn="tl" rotWithShape="0">
                      <a:prstClr val="black">
                        <a:alpha val="40000"/>
                      </a:prstClr>
                    </a:outerShdw>
                  </a:effectLst>
                </a:rPr>
                <a:t>Single </a:t>
              </a:r>
              <a:r>
                <a:rPr lang="en-US" dirty="0" err="1" smtClean="0">
                  <a:effectLst>
                    <a:outerShdw blurRad="50800" dist="38100" dir="2700000" algn="tl" rotWithShape="0">
                      <a:prstClr val="black">
                        <a:alpha val="40000"/>
                      </a:prstClr>
                    </a:outerShdw>
                  </a:effectLst>
                </a:rPr>
                <a:t>WebPart</a:t>
              </a:r>
              <a:endParaRPr lang="en-US" dirty="0" smtClean="0">
                <a:effectLst>
                  <a:outerShdw blurRad="50800" dist="38100" dir="2700000" algn="tl" rotWithShape="0">
                    <a:prstClr val="black">
                      <a:alpha val="40000"/>
                    </a:prstClr>
                  </a:outerShdw>
                </a:effectLst>
              </a:endParaRPr>
            </a:p>
            <a:p>
              <a:pPr algn="ctr"/>
              <a:r>
                <a:rPr lang="en-US" dirty="0" smtClean="0">
                  <a:effectLst>
                    <a:outerShdw blurRad="50800" dist="38100" dir="2700000" algn="tl" rotWithShape="0">
                      <a:prstClr val="black">
                        <a:alpha val="40000"/>
                      </a:prstClr>
                    </a:outerShdw>
                  </a:effectLst>
                </a:rPr>
                <a:t>Solutions</a:t>
              </a:r>
            </a:p>
          </p:txBody>
        </p:sp>
      </p:grpSp>
      <p:grpSp>
        <p:nvGrpSpPr>
          <p:cNvPr id="7" name="Group 34"/>
          <p:cNvGrpSpPr/>
          <p:nvPr/>
        </p:nvGrpSpPr>
        <p:grpSpPr>
          <a:xfrm>
            <a:off x="3555115" y="1249731"/>
            <a:ext cx="1849301" cy="1462750"/>
            <a:chOff x="3572049" y="1121388"/>
            <a:chExt cx="1915235" cy="1514902"/>
          </a:xfrm>
        </p:grpSpPr>
        <p:sp>
          <p:nvSpPr>
            <p:cNvPr id="31" name="Rounded Rectangle 30"/>
            <p:cNvSpPr/>
            <p:nvPr/>
          </p:nvSpPr>
          <p:spPr bwMode="auto">
            <a:xfrm>
              <a:off x="3572049" y="1121388"/>
              <a:ext cx="1915235" cy="1514902"/>
            </a:xfrm>
            <a:prstGeom prst="roundRect">
              <a:avLst>
                <a:gd name="adj" fmla="val 6449"/>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NZ" dirty="0" smtClean="0">
                  <a:solidFill>
                    <a:schemeClr val="tx1"/>
                  </a:solidFill>
                  <a:effectLst>
                    <a:outerShdw blurRad="50800" dist="38100" dir="2700000" algn="tl" rotWithShape="0">
                      <a:prstClr val="black">
                        <a:alpha val="40000"/>
                      </a:prstClr>
                    </a:outerShdw>
                  </a:effectLst>
                </a:rPr>
                <a:t>Business Collaboration Applications</a:t>
              </a:r>
            </a:p>
          </p:txBody>
        </p:sp>
        <p:sp>
          <p:nvSpPr>
            <p:cNvPr id="32" name="TextBox 31"/>
            <p:cNvSpPr txBox="1"/>
            <p:nvPr/>
          </p:nvSpPr>
          <p:spPr>
            <a:xfrm>
              <a:off x="3657598" y="1583274"/>
              <a:ext cx="1710267" cy="286875"/>
            </a:xfrm>
            <a:prstGeom prst="rect">
              <a:avLst/>
            </a:prstGeom>
            <a:noFill/>
          </p:spPr>
          <p:txBody>
            <a:bodyPr wrap="square" lIns="0" tIns="0" rIns="0" bIns="0" rtlCol="0">
              <a:spAutoFit/>
            </a:bodyPr>
            <a:lstStyle/>
            <a:p>
              <a:endParaRPr lang="en-NZ" dirty="0" err="1" smtClean="0">
                <a:gradFill>
                  <a:gsLst>
                    <a:gs pos="0">
                      <a:schemeClr val="tx1"/>
                    </a:gs>
                    <a:gs pos="86000">
                      <a:schemeClr val="tx1"/>
                    </a:gs>
                  </a:gsLst>
                  <a:lin ang="5400000" scaled="0"/>
                </a:gradFill>
              </a:endParaRPr>
            </a:p>
          </p:txBody>
        </p:sp>
      </p:grpSp>
      <p:sp>
        <p:nvSpPr>
          <p:cNvPr id="17" name="Rounded Rectangle 16"/>
          <p:cNvSpPr/>
          <p:nvPr/>
        </p:nvSpPr>
        <p:spPr bwMode="auto">
          <a:xfrm>
            <a:off x="1320800" y="2819395"/>
            <a:ext cx="4216400" cy="1710266"/>
          </a:xfrm>
          <a:prstGeom prst="roundRect">
            <a:avLst>
              <a:gd name="adj" fmla="val 9822"/>
            </a:avLst>
          </a:prstGeom>
          <a:noFill/>
          <a:ln w="38100">
            <a:solidFill>
              <a:schemeClr val="tx1"/>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9" name="Rounded Rectangle 38"/>
          <p:cNvSpPr/>
          <p:nvPr/>
        </p:nvSpPr>
        <p:spPr bwMode="auto">
          <a:xfrm>
            <a:off x="3420533" y="2819395"/>
            <a:ext cx="4216400" cy="1710266"/>
          </a:xfrm>
          <a:prstGeom prst="roundRect">
            <a:avLst>
              <a:gd name="adj" fmla="val 9822"/>
            </a:avLst>
          </a:prstGeom>
          <a:noFill/>
          <a:ln w="38100">
            <a:solidFill>
              <a:schemeClr val="tx1"/>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1" name="Rounded Rectangle 40"/>
          <p:cNvSpPr/>
          <p:nvPr/>
        </p:nvSpPr>
        <p:spPr bwMode="auto">
          <a:xfrm>
            <a:off x="3420535" y="1109128"/>
            <a:ext cx="2116666" cy="3420533"/>
          </a:xfrm>
          <a:prstGeom prst="roundRect">
            <a:avLst>
              <a:gd name="adj" fmla="val 7432"/>
            </a:avLst>
          </a:prstGeom>
          <a:noFill/>
          <a:ln w="38100">
            <a:solidFill>
              <a:schemeClr val="tx1"/>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2" name="Rounded Rectangle 41"/>
          <p:cNvSpPr/>
          <p:nvPr/>
        </p:nvSpPr>
        <p:spPr bwMode="auto">
          <a:xfrm>
            <a:off x="3420535" y="2819394"/>
            <a:ext cx="2116666" cy="3420533"/>
          </a:xfrm>
          <a:prstGeom prst="roundRect">
            <a:avLst>
              <a:gd name="adj" fmla="val 7432"/>
            </a:avLst>
          </a:prstGeom>
          <a:noFill/>
          <a:ln w="38100">
            <a:solidFill>
              <a:schemeClr val="tx1"/>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par>
                                <p:cTn id="20" presetID="10"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20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2000"/>
                                        <p:tgtEl>
                                          <p:spTgt spid="3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9" grpId="0" animBg="1"/>
      <p:bldP spid="41" grpId="0" animBg="1"/>
      <p:bldP spid="4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MS783_MIC1-0562_Solution_ArchitectFINAL_MB_4X3PLAIN2.png"/>
          <p:cNvPicPr>
            <a:picLocks noChangeAspect="1"/>
          </p:cNvPicPr>
          <p:nvPr/>
        </p:nvPicPr>
        <p:blipFill>
          <a:blip r:embed="rId3"/>
          <a:stretch>
            <a:fillRect/>
          </a:stretch>
        </p:blipFill>
        <p:spPr>
          <a:xfrm>
            <a:off x="228600" y="0"/>
            <a:ext cx="9144000" cy="6858000"/>
          </a:xfrm>
          <a:prstGeom prst="rect">
            <a:avLst/>
          </a:prstGeom>
        </p:spPr>
      </p:pic>
      <p:sp>
        <p:nvSpPr>
          <p:cNvPr id="64" name="Arc 63"/>
          <p:cNvSpPr/>
          <p:nvPr/>
        </p:nvSpPr>
        <p:spPr>
          <a:xfrm rot="20153130">
            <a:off x="5409029" y="4035496"/>
            <a:ext cx="2383502" cy="609600"/>
          </a:xfrm>
          <a:prstGeom prst="arc">
            <a:avLst>
              <a:gd name="adj1" fmla="val 12959352"/>
              <a:gd name="adj2" fmla="val 21378450"/>
            </a:avLst>
          </a:prstGeom>
          <a:ln w="28575">
            <a:solidFill>
              <a:srgbClr val="FFCC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NZ">
              <a:solidFill>
                <a:prstClr val="white"/>
              </a:solidFill>
            </a:endParaRPr>
          </a:p>
        </p:txBody>
      </p:sp>
      <p:pic>
        <p:nvPicPr>
          <p:cNvPr id="1026" name="Picture 2" descr="C:\Users\mollie\Pictures\DVD_ART34\Logos\MICROSOFT\Microsoft corporatelogo with tagline MS generic brand r.png"/>
          <p:cNvPicPr>
            <a:picLocks noChangeAspect="1" noChangeArrowheads="1"/>
          </p:cNvPicPr>
          <p:nvPr/>
        </p:nvPicPr>
        <p:blipFill>
          <a:blip r:embed="rId4" cstate="print"/>
          <a:srcRect r="26174" b="37629"/>
          <a:stretch>
            <a:fillRect/>
          </a:stretch>
        </p:blipFill>
        <p:spPr bwMode="auto">
          <a:xfrm>
            <a:off x="8407400" y="6664196"/>
            <a:ext cx="626404" cy="117603"/>
          </a:xfrm>
          <a:prstGeom prst="rect">
            <a:avLst/>
          </a:prstGeom>
          <a:noFill/>
        </p:spPr>
      </p:pic>
      <p:sp>
        <p:nvSpPr>
          <p:cNvPr id="17" name="Freeform 6"/>
          <p:cNvSpPr>
            <a:spLocks/>
          </p:cNvSpPr>
          <p:nvPr/>
        </p:nvSpPr>
        <p:spPr bwMode="auto">
          <a:xfrm>
            <a:off x="78381" y="2795752"/>
            <a:ext cx="1565052" cy="506846"/>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18" name="TextBox 17"/>
          <p:cNvSpPr txBox="1"/>
          <p:nvPr/>
        </p:nvSpPr>
        <p:spPr>
          <a:xfrm>
            <a:off x="64204" y="2823218"/>
            <a:ext cx="1498119" cy="338554"/>
          </a:xfrm>
          <a:prstGeom prst="rect">
            <a:avLst/>
          </a:prstGeom>
          <a:noFill/>
        </p:spPr>
        <p:txBody>
          <a:bodyPr wrap="square" rtlCol="0">
            <a:spAutoFit/>
          </a:bodyPr>
          <a:lstStyle/>
          <a:p>
            <a:pPr defTabSz="914400">
              <a:lnSpc>
                <a:spcPct val="80000"/>
              </a:lnSpc>
            </a:pPr>
            <a:r>
              <a:rPr lang="en-US" sz="1000" dirty="0" smtClean="0">
                <a:solidFill>
                  <a:prstClr val="white">
                    <a:lumMod val="85000"/>
                  </a:prstClr>
                </a:solidFill>
                <a:latin typeface="Segoe Semibold" pitchFamily="34" charset="0"/>
              </a:rPr>
              <a:t>Business Collaboration Applications</a:t>
            </a:r>
            <a:endParaRPr lang="en-US" sz="1000" dirty="0">
              <a:solidFill>
                <a:prstClr val="white">
                  <a:lumMod val="85000"/>
                </a:prstClr>
              </a:solidFill>
              <a:latin typeface="Segoe Semibold" pitchFamily="34" charset="0"/>
            </a:endParaRPr>
          </a:p>
        </p:txBody>
      </p:sp>
      <p:sp>
        <p:nvSpPr>
          <p:cNvPr id="19" name="Freeform 6"/>
          <p:cNvSpPr>
            <a:spLocks/>
          </p:cNvSpPr>
          <p:nvPr/>
        </p:nvSpPr>
        <p:spPr bwMode="auto">
          <a:xfrm flipV="1">
            <a:off x="599336" y="3910590"/>
            <a:ext cx="1372634" cy="457016"/>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20" name="TextBox 19"/>
          <p:cNvSpPr txBox="1"/>
          <p:nvPr/>
        </p:nvSpPr>
        <p:spPr>
          <a:xfrm>
            <a:off x="586386" y="4046182"/>
            <a:ext cx="1659147" cy="338554"/>
          </a:xfrm>
          <a:prstGeom prst="rect">
            <a:avLst/>
          </a:prstGeom>
          <a:noFill/>
        </p:spPr>
        <p:txBody>
          <a:bodyPr wrap="square" rtlCol="0">
            <a:spAutoFit/>
          </a:bodyPr>
          <a:lstStyle/>
          <a:p>
            <a:pPr defTabSz="914400">
              <a:lnSpc>
                <a:spcPct val="80000"/>
              </a:lnSpc>
            </a:pPr>
            <a:r>
              <a:rPr lang="en-US" sz="1000" dirty="0" smtClean="0">
                <a:solidFill>
                  <a:prstClr val="white">
                    <a:lumMod val="85000"/>
                  </a:prstClr>
                </a:solidFill>
                <a:latin typeface="Segoe Semibold" pitchFamily="34" charset="0"/>
              </a:rPr>
              <a:t>Portal for LOB</a:t>
            </a:r>
          </a:p>
          <a:p>
            <a:pPr defTabSz="914400">
              <a:lnSpc>
                <a:spcPct val="80000"/>
              </a:lnSpc>
            </a:pPr>
            <a:r>
              <a:rPr lang="en-US" sz="1000" dirty="0" smtClean="0">
                <a:solidFill>
                  <a:prstClr val="white">
                    <a:lumMod val="85000"/>
                  </a:prstClr>
                </a:solidFill>
                <a:latin typeface="Segoe Semibold" pitchFamily="34" charset="0"/>
              </a:rPr>
              <a:t>Application Data</a:t>
            </a:r>
            <a:endParaRPr lang="en-US" sz="1000" dirty="0">
              <a:solidFill>
                <a:prstClr val="white">
                  <a:lumMod val="85000"/>
                </a:prstClr>
              </a:solidFill>
              <a:latin typeface="Segoe Semibold" pitchFamily="34" charset="0"/>
            </a:endParaRPr>
          </a:p>
        </p:txBody>
      </p:sp>
      <p:sp>
        <p:nvSpPr>
          <p:cNvPr id="21" name="Freeform 6"/>
          <p:cNvSpPr>
            <a:spLocks/>
          </p:cNvSpPr>
          <p:nvPr/>
        </p:nvSpPr>
        <p:spPr bwMode="auto">
          <a:xfrm flipV="1">
            <a:off x="429185" y="4432150"/>
            <a:ext cx="1903863" cy="484093"/>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22" name="TextBox 21"/>
          <p:cNvSpPr txBox="1"/>
          <p:nvPr/>
        </p:nvSpPr>
        <p:spPr>
          <a:xfrm>
            <a:off x="446933" y="4570661"/>
            <a:ext cx="1768415" cy="338554"/>
          </a:xfrm>
          <a:prstGeom prst="rect">
            <a:avLst/>
          </a:prstGeom>
          <a:noFill/>
        </p:spPr>
        <p:txBody>
          <a:bodyPr wrap="square" rtlCol="0">
            <a:spAutoFit/>
          </a:bodyPr>
          <a:lstStyle/>
          <a:p>
            <a:pPr defTabSz="914400">
              <a:lnSpc>
                <a:spcPct val="80000"/>
              </a:lnSpc>
            </a:pPr>
            <a:r>
              <a:rPr lang="en-US" sz="1000" dirty="0" smtClean="0">
                <a:solidFill>
                  <a:prstClr val="white">
                    <a:lumMod val="85000"/>
                  </a:prstClr>
                </a:solidFill>
                <a:latin typeface="Segoe Semibold" pitchFamily="34" charset="0"/>
              </a:rPr>
              <a:t>Customized SharePoint Server 2010 Workloads</a:t>
            </a:r>
            <a:endParaRPr lang="en-US" sz="1000" dirty="0">
              <a:solidFill>
                <a:prstClr val="white">
                  <a:lumMod val="85000"/>
                </a:prstClr>
              </a:solidFill>
              <a:latin typeface="Segoe Semibold" pitchFamily="34" charset="0"/>
            </a:endParaRPr>
          </a:p>
        </p:txBody>
      </p:sp>
      <p:sp>
        <p:nvSpPr>
          <p:cNvPr id="24" name="Freeform 6"/>
          <p:cNvSpPr>
            <a:spLocks/>
          </p:cNvSpPr>
          <p:nvPr/>
        </p:nvSpPr>
        <p:spPr bwMode="auto">
          <a:xfrm flipH="1">
            <a:off x="6776766" y="2486516"/>
            <a:ext cx="1676261" cy="450321"/>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25" name="TextBox 24"/>
          <p:cNvSpPr txBox="1"/>
          <p:nvPr/>
        </p:nvSpPr>
        <p:spPr>
          <a:xfrm>
            <a:off x="7046206" y="2489876"/>
            <a:ext cx="1765442" cy="338554"/>
          </a:xfrm>
          <a:prstGeom prst="rect">
            <a:avLst/>
          </a:prstGeom>
          <a:noFill/>
        </p:spPr>
        <p:txBody>
          <a:bodyPr wrap="square" rtlCol="0">
            <a:spAutoFit/>
          </a:bodyPr>
          <a:lstStyle/>
          <a:p>
            <a:pPr defTabSz="914400">
              <a:lnSpc>
                <a:spcPct val="80000"/>
              </a:lnSpc>
            </a:pPr>
            <a:r>
              <a:rPr lang="en-US" sz="1000" dirty="0" smtClean="0">
                <a:solidFill>
                  <a:srgbClr val="FFC000"/>
                </a:solidFill>
                <a:latin typeface="Segoe Semibold" pitchFamily="34" charset="0"/>
              </a:rPr>
              <a:t>Visual Studio</a:t>
            </a:r>
            <a:r>
              <a:rPr lang="en-US" sz="700" dirty="0" smtClean="0">
                <a:solidFill>
                  <a:srgbClr val="FFC000"/>
                </a:solidFill>
                <a:latin typeface="Segoe Semibold" pitchFamily="34" charset="0"/>
              </a:rPr>
              <a:t>®</a:t>
            </a:r>
            <a:r>
              <a:rPr lang="en-US" sz="1000" dirty="0" smtClean="0">
                <a:solidFill>
                  <a:srgbClr val="FFC000"/>
                </a:solidFill>
                <a:latin typeface="Segoe Semibold" pitchFamily="34" charset="0"/>
              </a:rPr>
              <a:t> 2010 SharePoint Tools</a:t>
            </a:r>
          </a:p>
        </p:txBody>
      </p:sp>
      <p:sp>
        <p:nvSpPr>
          <p:cNvPr id="26" name="Freeform 6"/>
          <p:cNvSpPr>
            <a:spLocks/>
          </p:cNvSpPr>
          <p:nvPr/>
        </p:nvSpPr>
        <p:spPr bwMode="auto">
          <a:xfrm flipH="1" flipV="1">
            <a:off x="6735740" y="4412859"/>
            <a:ext cx="1749557" cy="363534"/>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27" name="TextBox 26"/>
          <p:cNvSpPr txBox="1"/>
          <p:nvPr/>
        </p:nvSpPr>
        <p:spPr>
          <a:xfrm>
            <a:off x="6947928" y="4551180"/>
            <a:ext cx="1959889" cy="215444"/>
          </a:xfrm>
          <a:prstGeom prst="rect">
            <a:avLst/>
          </a:prstGeom>
          <a:noFill/>
        </p:spPr>
        <p:txBody>
          <a:bodyPr wrap="square" rtlCol="0">
            <a:spAutoFit/>
          </a:bodyPr>
          <a:lstStyle/>
          <a:p>
            <a:pPr defTabSz="914400">
              <a:lnSpc>
                <a:spcPct val="80000"/>
              </a:lnSpc>
            </a:pPr>
            <a:r>
              <a:rPr lang="en-US" sz="1000" dirty="0">
                <a:solidFill>
                  <a:srgbClr val="FFC000"/>
                </a:solidFill>
                <a:latin typeface="Segoe Semibold" pitchFamily="34" charset="0"/>
              </a:rPr>
              <a:t>MSDN SharePoint SDK</a:t>
            </a:r>
          </a:p>
        </p:txBody>
      </p:sp>
      <p:sp>
        <p:nvSpPr>
          <p:cNvPr id="29" name="Freeform 6"/>
          <p:cNvSpPr>
            <a:spLocks/>
          </p:cNvSpPr>
          <p:nvPr/>
        </p:nvSpPr>
        <p:spPr bwMode="auto">
          <a:xfrm flipH="1">
            <a:off x="7907437" y="2891180"/>
            <a:ext cx="997411" cy="594298"/>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30" name="TextBox 29"/>
          <p:cNvSpPr txBox="1"/>
          <p:nvPr/>
        </p:nvSpPr>
        <p:spPr>
          <a:xfrm>
            <a:off x="8055773" y="2897131"/>
            <a:ext cx="1367839" cy="461665"/>
          </a:xfrm>
          <a:prstGeom prst="rect">
            <a:avLst/>
          </a:prstGeom>
          <a:noFill/>
        </p:spPr>
        <p:txBody>
          <a:bodyPr wrap="square" rtlCol="0">
            <a:spAutoFit/>
          </a:bodyPr>
          <a:lstStyle/>
          <a:p>
            <a:pPr defTabSz="914400">
              <a:lnSpc>
                <a:spcPct val="80000"/>
              </a:lnSpc>
            </a:pPr>
            <a:r>
              <a:rPr lang="en-US" sz="1000" dirty="0">
                <a:solidFill>
                  <a:srgbClr val="FFC000"/>
                </a:solidFill>
                <a:latin typeface="Segoe Semibold" pitchFamily="34" charset="0"/>
              </a:rPr>
              <a:t>Team </a:t>
            </a:r>
            <a:br>
              <a:rPr lang="en-US" sz="1000" dirty="0">
                <a:solidFill>
                  <a:srgbClr val="FFC000"/>
                </a:solidFill>
                <a:latin typeface="Segoe Semibold" pitchFamily="34" charset="0"/>
              </a:rPr>
            </a:br>
            <a:r>
              <a:rPr lang="en-US" sz="1000" dirty="0">
                <a:solidFill>
                  <a:srgbClr val="FFC000"/>
                </a:solidFill>
                <a:latin typeface="Segoe Semibold" pitchFamily="34" charset="0"/>
              </a:rPr>
              <a:t>Foundation </a:t>
            </a:r>
            <a:r>
              <a:rPr lang="en-US" sz="1000" dirty="0" smtClean="0">
                <a:solidFill>
                  <a:srgbClr val="FFC000"/>
                </a:solidFill>
                <a:latin typeface="Segoe Semibold" pitchFamily="34" charset="0"/>
              </a:rPr>
              <a:t/>
            </a:r>
            <a:br>
              <a:rPr lang="en-US" sz="1000" dirty="0" smtClean="0">
                <a:solidFill>
                  <a:srgbClr val="FFC000"/>
                </a:solidFill>
                <a:latin typeface="Segoe Semibold" pitchFamily="34" charset="0"/>
              </a:rPr>
            </a:br>
            <a:r>
              <a:rPr lang="en-US" sz="1000" dirty="0" smtClean="0">
                <a:solidFill>
                  <a:srgbClr val="FFC000"/>
                </a:solidFill>
                <a:latin typeface="Segoe Semibold" pitchFamily="34" charset="0"/>
              </a:rPr>
              <a:t>Server</a:t>
            </a:r>
            <a:endParaRPr lang="en-US" sz="1000" dirty="0">
              <a:solidFill>
                <a:srgbClr val="FFC000"/>
              </a:solidFill>
              <a:latin typeface="Segoe Semibold" pitchFamily="34" charset="0"/>
            </a:endParaRPr>
          </a:p>
        </p:txBody>
      </p:sp>
      <p:sp>
        <p:nvSpPr>
          <p:cNvPr id="31" name="Freeform 6"/>
          <p:cNvSpPr>
            <a:spLocks/>
          </p:cNvSpPr>
          <p:nvPr/>
        </p:nvSpPr>
        <p:spPr bwMode="auto">
          <a:xfrm flipH="1" flipV="1">
            <a:off x="7086600" y="3985441"/>
            <a:ext cx="1253012" cy="419549"/>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lnSpc>
                <a:spcPct val="80000"/>
              </a:lnSpc>
            </a:pPr>
            <a:endParaRPr lang="en-US">
              <a:solidFill>
                <a:prstClr val="black"/>
              </a:solidFill>
            </a:endParaRPr>
          </a:p>
        </p:txBody>
      </p:sp>
      <p:sp>
        <p:nvSpPr>
          <p:cNvPr id="32" name="TextBox 31"/>
          <p:cNvSpPr txBox="1"/>
          <p:nvPr/>
        </p:nvSpPr>
        <p:spPr>
          <a:xfrm>
            <a:off x="7319808" y="4081046"/>
            <a:ext cx="2343513" cy="338554"/>
          </a:xfrm>
          <a:prstGeom prst="rect">
            <a:avLst/>
          </a:prstGeom>
          <a:noFill/>
        </p:spPr>
        <p:txBody>
          <a:bodyPr wrap="square" rtlCol="0">
            <a:spAutoFit/>
          </a:bodyPr>
          <a:lstStyle/>
          <a:p>
            <a:pPr defTabSz="914400">
              <a:lnSpc>
                <a:spcPct val="80000"/>
              </a:lnSpc>
            </a:pPr>
            <a:r>
              <a:rPr lang="en-US" sz="1000" dirty="0">
                <a:solidFill>
                  <a:srgbClr val="FFC000"/>
                </a:solidFill>
                <a:latin typeface="Segoe Semibold" pitchFamily="34" charset="0"/>
              </a:rPr>
              <a:t>SharePoint </a:t>
            </a:r>
            <a:br>
              <a:rPr lang="en-US" sz="1000" dirty="0">
                <a:solidFill>
                  <a:srgbClr val="FFC000"/>
                </a:solidFill>
                <a:latin typeface="Segoe Semibold" pitchFamily="34" charset="0"/>
              </a:rPr>
            </a:br>
            <a:r>
              <a:rPr lang="en-US" sz="1000" dirty="0">
                <a:solidFill>
                  <a:srgbClr val="FFC000"/>
                </a:solidFill>
                <a:latin typeface="Segoe Semibold" pitchFamily="34" charset="0"/>
              </a:rPr>
              <a:t>Designer 2010</a:t>
            </a:r>
          </a:p>
        </p:txBody>
      </p:sp>
      <p:sp>
        <p:nvSpPr>
          <p:cNvPr id="34" name="Freeform 6"/>
          <p:cNvSpPr>
            <a:spLocks/>
          </p:cNvSpPr>
          <p:nvPr/>
        </p:nvSpPr>
        <p:spPr bwMode="auto">
          <a:xfrm flipH="1" flipV="1">
            <a:off x="7036893" y="1800044"/>
            <a:ext cx="1949981" cy="329969"/>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lnSpc>
                <a:spcPct val="80000"/>
              </a:lnSpc>
            </a:pPr>
            <a:endParaRPr lang="en-US">
              <a:solidFill>
                <a:prstClr val="black"/>
              </a:solidFill>
            </a:endParaRPr>
          </a:p>
        </p:txBody>
      </p:sp>
      <p:sp>
        <p:nvSpPr>
          <p:cNvPr id="35" name="TextBox 34"/>
          <p:cNvSpPr txBox="1"/>
          <p:nvPr/>
        </p:nvSpPr>
        <p:spPr>
          <a:xfrm>
            <a:off x="7250646" y="1892090"/>
            <a:ext cx="2343513" cy="230832"/>
          </a:xfrm>
          <a:prstGeom prst="rect">
            <a:avLst/>
          </a:prstGeom>
          <a:noFill/>
        </p:spPr>
        <p:txBody>
          <a:bodyPr wrap="square" rtlCol="0">
            <a:spAutoFit/>
          </a:bodyPr>
          <a:lstStyle/>
          <a:p>
            <a:pPr defTabSz="914400">
              <a:lnSpc>
                <a:spcPct val="90000"/>
              </a:lnSpc>
            </a:pPr>
            <a:r>
              <a:rPr lang="en-US" sz="1000" dirty="0" smtClean="0">
                <a:solidFill>
                  <a:srgbClr val="01B6EF"/>
                </a:solidFill>
                <a:latin typeface="Segoe Semibold" pitchFamily="34" charset="0"/>
              </a:rPr>
              <a:t>Microsoft Partner Program</a:t>
            </a:r>
          </a:p>
        </p:txBody>
      </p:sp>
      <p:sp>
        <p:nvSpPr>
          <p:cNvPr id="36" name="Freeform 6"/>
          <p:cNvSpPr>
            <a:spLocks/>
          </p:cNvSpPr>
          <p:nvPr/>
        </p:nvSpPr>
        <p:spPr bwMode="auto">
          <a:xfrm flipH="1" flipV="1">
            <a:off x="7312533" y="1357222"/>
            <a:ext cx="1234845" cy="317248"/>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lnSpc>
                <a:spcPct val="80000"/>
              </a:lnSpc>
            </a:pPr>
            <a:endParaRPr lang="en-US">
              <a:solidFill>
                <a:prstClr val="black"/>
              </a:solidFill>
            </a:endParaRPr>
          </a:p>
        </p:txBody>
      </p:sp>
      <p:sp>
        <p:nvSpPr>
          <p:cNvPr id="37" name="TextBox 36"/>
          <p:cNvSpPr txBox="1"/>
          <p:nvPr/>
        </p:nvSpPr>
        <p:spPr>
          <a:xfrm>
            <a:off x="7447176" y="1454622"/>
            <a:ext cx="2343513" cy="230832"/>
          </a:xfrm>
          <a:prstGeom prst="rect">
            <a:avLst/>
          </a:prstGeom>
          <a:noFill/>
        </p:spPr>
        <p:txBody>
          <a:bodyPr wrap="square" rtlCol="0">
            <a:spAutoFit/>
          </a:bodyPr>
          <a:lstStyle/>
          <a:p>
            <a:pPr defTabSz="914400">
              <a:lnSpc>
                <a:spcPct val="90000"/>
              </a:lnSpc>
            </a:pPr>
            <a:r>
              <a:rPr lang="en-US" sz="1000" dirty="0" smtClean="0">
                <a:solidFill>
                  <a:srgbClr val="01B6EF"/>
                </a:solidFill>
                <a:latin typeface="Segoe Semibold" pitchFamily="34" charset="0"/>
              </a:rPr>
              <a:t>MSDN</a:t>
            </a:r>
            <a:r>
              <a:rPr lang="en-US" sz="700" dirty="0" smtClean="0">
                <a:solidFill>
                  <a:srgbClr val="01B6EF"/>
                </a:solidFill>
                <a:latin typeface="Segoe Semibold" pitchFamily="34" charset="0"/>
              </a:rPr>
              <a:t>®</a:t>
            </a:r>
            <a:r>
              <a:rPr lang="en-US" sz="1000" dirty="0" smtClean="0">
                <a:solidFill>
                  <a:srgbClr val="01B6EF"/>
                </a:solidFill>
                <a:latin typeface="Segoe Semibold" pitchFamily="34" charset="0"/>
              </a:rPr>
              <a:t> Forums</a:t>
            </a:r>
          </a:p>
        </p:txBody>
      </p:sp>
      <p:sp>
        <p:nvSpPr>
          <p:cNvPr id="38" name="Freeform 6"/>
          <p:cNvSpPr>
            <a:spLocks/>
          </p:cNvSpPr>
          <p:nvPr/>
        </p:nvSpPr>
        <p:spPr bwMode="auto">
          <a:xfrm flipH="1">
            <a:off x="7363008" y="225797"/>
            <a:ext cx="1590491" cy="527239"/>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lnSpc>
                <a:spcPct val="80000"/>
              </a:lnSpc>
            </a:pPr>
            <a:endParaRPr lang="en-US">
              <a:solidFill>
                <a:prstClr val="black"/>
              </a:solidFill>
            </a:endParaRPr>
          </a:p>
        </p:txBody>
      </p:sp>
      <p:sp>
        <p:nvSpPr>
          <p:cNvPr id="39" name="TextBox 38"/>
          <p:cNvSpPr txBox="1"/>
          <p:nvPr/>
        </p:nvSpPr>
        <p:spPr>
          <a:xfrm>
            <a:off x="7526638" y="247692"/>
            <a:ext cx="2343513" cy="369332"/>
          </a:xfrm>
          <a:prstGeom prst="rect">
            <a:avLst/>
          </a:prstGeom>
          <a:noFill/>
        </p:spPr>
        <p:txBody>
          <a:bodyPr wrap="square" rtlCol="0">
            <a:spAutoFit/>
          </a:bodyPr>
          <a:lstStyle/>
          <a:p>
            <a:pPr defTabSz="914400">
              <a:lnSpc>
                <a:spcPct val="90000"/>
              </a:lnSpc>
            </a:pPr>
            <a:r>
              <a:rPr lang="en-US" sz="1000" dirty="0" smtClean="0">
                <a:solidFill>
                  <a:srgbClr val="01B6EF"/>
                </a:solidFill>
                <a:latin typeface="Segoe Semibold" pitchFamily="34" charset="0"/>
              </a:rPr>
              <a:t>Patterns and Practices </a:t>
            </a:r>
            <a:br>
              <a:rPr lang="en-US" sz="1000" dirty="0" smtClean="0">
                <a:solidFill>
                  <a:srgbClr val="01B6EF"/>
                </a:solidFill>
                <a:latin typeface="Segoe Semibold" pitchFamily="34" charset="0"/>
              </a:rPr>
            </a:br>
            <a:r>
              <a:rPr lang="en-US" sz="1000" dirty="0" smtClean="0">
                <a:solidFill>
                  <a:srgbClr val="01B6EF"/>
                </a:solidFill>
                <a:latin typeface="Segoe Semibold" pitchFamily="34" charset="0"/>
              </a:rPr>
              <a:t>SharePoint Guidance</a:t>
            </a:r>
          </a:p>
        </p:txBody>
      </p:sp>
      <p:sp>
        <p:nvSpPr>
          <p:cNvPr id="40" name="Freeform 6"/>
          <p:cNvSpPr>
            <a:spLocks/>
          </p:cNvSpPr>
          <p:nvPr/>
        </p:nvSpPr>
        <p:spPr bwMode="auto">
          <a:xfrm rot="10800000" flipH="1" flipV="1">
            <a:off x="4418083" y="339719"/>
            <a:ext cx="2166599" cy="355810"/>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lnSpc>
                <a:spcPct val="80000"/>
              </a:lnSpc>
            </a:pPr>
            <a:endParaRPr lang="en-US">
              <a:solidFill>
                <a:prstClr val="black"/>
              </a:solidFill>
            </a:endParaRPr>
          </a:p>
        </p:txBody>
      </p:sp>
      <p:sp>
        <p:nvSpPr>
          <p:cNvPr id="41" name="TextBox 40"/>
          <p:cNvSpPr txBox="1"/>
          <p:nvPr/>
        </p:nvSpPr>
        <p:spPr>
          <a:xfrm>
            <a:off x="4409527" y="356438"/>
            <a:ext cx="2343513" cy="230832"/>
          </a:xfrm>
          <a:prstGeom prst="rect">
            <a:avLst/>
          </a:prstGeom>
          <a:noFill/>
        </p:spPr>
        <p:txBody>
          <a:bodyPr wrap="square" rtlCol="0">
            <a:spAutoFit/>
          </a:bodyPr>
          <a:lstStyle/>
          <a:p>
            <a:pPr defTabSz="914400">
              <a:lnSpc>
                <a:spcPct val="90000"/>
              </a:lnSpc>
            </a:pPr>
            <a:r>
              <a:rPr lang="en-US" sz="1000" dirty="0" smtClean="0">
                <a:solidFill>
                  <a:srgbClr val="01B6EF"/>
                </a:solidFill>
                <a:latin typeface="Segoe Semibold" pitchFamily="34" charset="0"/>
              </a:rPr>
              <a:t>Microsoft® Certification Exams</a:t>
            </a:r>
          </a:p>
        </p:txBody>
      </p:sp>
      <p:sp>
        <p:nvSpPr>
          <p:cNvPr id="44" name="Freeform 6"/>
          <p:cNvSpPr>
            <a:spLocks/>
          </p:cNvSpPr>
          <p:nvPr/>
        </p:nvSpPr>
        <p:spPr bwMode="auto">
          <a:xfrm flipH="1">
            <a:off x="4418177" y="1552109"/>
            <a:ext cx="1032085" cy="347929"/>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45" name="TextBox 44"/>
          <p:cNvSpPr txBox="1"/>
          <p:nvPr/>
        </p:nvSpPr>
        <p:spPr>
          <a:xfrm>
            <a:off x="4561513" y="1581275"/>
            <a:ext cx="1765442" cy="215444"/>
          </a:xfrm>
          <a:prstGeom prst="rect">
            <a:avLst/>
          </a:prstGeom>
          <a:noFill/>
        </p:spPr>
        <p:txBody>
          <a:bodyPr wrap="square" rtlCol="0">
            <a:spAutoFit/>
          </a:bodyPr>
          <a:lstStyle/>
          <a:p>
            <a:pPr defTabSz="914400">
              <a:lnSpc>
                <a:spcPct val="80000"/>
              </a:lnSpc>
            </a:pPr>
            <a:r>
              <a:rPr lang="en-US" sz="1000" dirty="0" smtClean="0">
                <a:solidFill>
                  <a:srgbClr val="92D050"/>
                </a:solidFill>
                <a:latin typeface="Segoe Semibold" pitchFamily="34" charset="0"/>
              </a:rPr>
              <a:t>Composites</a:t>
            </a:r>
          </a:p>
        </p:txBody>
      </p:sp>
      <p:sp>
        <p:nvSpPr>
          <p:cNvPr id="58" name="Freeform 6"/>
          <p:cNvSpPr>
            <a:spLocks/>
          </p:cNvSpPr>
          <p:nvPr/>
        </p:nvSpPr>
        <p:spPr bwMode="auto">
          <a:xfrm flipV="1">
            <a:off x="117585" y="1703850"/>
            <a:ext cx="1886649" cy="322730"/>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59" name="TextBox 58"/>
          <p:cNvSpPr txBox="1"/>
          <p:nvPr/>
        </p:nvSpPr>
        <p:spPr>
          <a:xfrm>
            <a:off x="70340" y="1798569"/>
            <a:ext cx="1886591" cy="215444"/>
          </a:xfrm>
          <a:prstGeom prst="rect">
            <a:avLst/>
          </a:prstGeom>
          <a:noFill/>
        </p:spPr>
        <p:txBody>
          <a:bodyPr wrap="square" rtlCol="0">
            <a:spAutoFit/>
          </a:bodyPr>
          <a:lstStyle/>
          <a:p>
            <a:pPr defTabSz="914400">
              <a:lnSpc>
                <a:spcPct val="80000"/>
              </a:lnSpc>
            </a:pPr>
            <a:r>
              <a:rPr lang="en-US" sz="1000" dirty="0">
                <a:solidFill>
                  <a:srgbClr val="F98545"/>
                </a:solidFill>
                <a:latin typeface="Segoe Semibold" pitchFamily="34" charset="0"/>
              </a:rPr>
              <a:t>Widely Deployed Platform</a:t>
            </a:r>
          </a:p>
        </p:txBody>
      </p:sp>
      <p:sp>
        <p:nvSpPr>
          <p:cNvPr id="62" name="Freeform 6"/>
          <p:cNvSpPr>
            <a:spLocks/>
          </p:cNvSpPr>
          <p:nvPr/>
        </p:nvSpPr>
        <p:spPr bwMode="auto">
          <a:xfrm>
            <a:off x="341761" y="383359"/>
            <a:ext cx="1284217" cy="320833"/>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63" name="TextBox 62"/>
          <p:cNvSpPr txBox="1"/>
          <p:nvPr/>
        </p:nvSpPr>
        <p:spPr>
          <a:xfrm>
            <a:off x="312075" y="412088"/>
            <a:ext cx="1465898" cy="216854"/>
          </a:xfrm>
          <a:prstGeom prst="rect">
            <a:avLst/>
          </a:prstGeom>
          <a:noFill/>
        </p:spPr>
        <p:txBody>
          <a:bodyPr wrap="square" rtlCol="0">
            <a:spAutoFit/>
          </a:bodyPr>
          <a:lstStyle/>
          <a:p>
            <a:pPr defTabSz="914400">
              <a:lnSpc>
                <a:spcPct val="80000"/>
              </a:lnSpc>
            </a:pPr>
            <a:r>
              <a:rPr lang="en-US" sz="1000" dirty="0" smtClean="0">
                <a:solidFill>
                  <a:srgbClr val="F98545"/>
                </a:solidFill>
                <a:latin typeface="Segoe Semibold" pitchFamily="34" charset="0"/>
              </a:rPr>
              <a:t>Sandbox Solutions</a:t>
            </a:r>
            <a:endParaRPr lang="en-US" sz="1000" dirty="0">
              <a:solidFill>
                <a:srgbClr val="F98545"/>
              </a:solidFill>
              <a:latin typeface="Segoe Semibold" pitchFamily="34" charset="0"/>
            </a:endParaRPr>
          </a:p>
        </p:txBody>
      </p:sp>
      <p:sp>
        <p:nvSpPr>
          <p:cNvPr id="66" name="Freeform 6"/>
          <p:cNvSpPr>
            <a:spLocks/>
          </p:cNvSpPr>
          <p:nvPr/>
        </p:nvSpPr>
        <p:spPr bwMode="auto">
          <a:xfrm>
            <a:off x="83577" y="1030611"/>
            <a:ext cx="1554951" cy="320833"/>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67" name="TextBox 66"/>
          <p:cNvSpPr txBox="1"/>
          <p:nvPr/>
        </p:nvSpPr>
        <p:spPr>
          <a:xfrm>
            <a:off x="62066" y="1048580"/>
            <a:ext cx="1582803" cy="215444"/>
          </a:xfrm>
          <a:prstGeom prst="rect">
            <a:avLst/>
          </a:prstGeom>
          <a:noFill/>
        </p:spPr>
        <p:txBody>
          <a:bodyPr wrap="square" rtlCol="0">
            <a:spAutoFit/>
          </a:bodyPr>
          <a:lstStyle/>
          <a:p>
            <a:pPr defTabSz="914400">
              <a:lnSpc>
                <a:spcPct val="80000"/>
              </a:lnSpc>
            </a:pPr>
            <a:r>
              <a:rPr lang="en-US" sz="1000" dirty="0" smtClean="0">
                <a:solidFill>
                  <a:srgbClr val="F98545"/>
                </a:solidFill>
                <a:latin typeface="Segoe Semibold" pitchFamily="34" charset="0"/>
              </a:rPr>
              <a:t>Trained Administrators</a:t>
            </a:r>
            <a:endParaRPr lang="en-US" sz="1000" dirty="0">
              <a:solidFill>
                <a:srgbClr val="F98545"/>
              </a:solidFill>
              <a:latin typeface="Segoe Semibold" pitchFamily="34" charset="0"/>
            </a:endParaRPr>
          </a:p>
        </p:txBody>
      </p:sp>
      <p:sp>
        <p:nvSpPr>
          <p:cNvPr id="68" name="Freeform 6"/>
          <p:cNvSpPr>
            <a:spLocks/>
          </p:cNvSpPr>
          <p:nvPr/>
        </p:nvSpPr>
        <p:spPr bwMode="auto">
          <a:xfrm rot="10800000" flipH="1" flipV="1">
            <a:off x="4666453" y="821469"/>
            <a:ext cx="1221601" cy="480206"/>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lnSpc>
                <a:spcPct val="80000"/>
              </a:lnSpc>
            </a:pPr>
            <a:endParaRPr lang="en-US">
              <a:solidFill>
                <a:prstClr val="black"/>
              </a:solidFill>
            </a:endParaRPr>
          </a:p>
        </p:txBody>
      </p:sp>
      <p:sp>
        <p:nvSpPr>
          <p:cNvPr id="43" name="TextBox 42"/>
          <p:cNvSpPr txBox="1"/>
          <p:nvPr/>
        </p:nvSpPr>
        <p:spPr>
          <a:xfrm>
            <a:off x="4634062" y="822618"/>
            <a:ext cx="1603056" cy="369332"/>
          </a:xfrm>
          <a:prstGeom prst="rect">
            <a:avLst/>
          </a:prstGeom>
          <a:noFill/>
        </p:spPr>
        <p:txBody>
          <a:bodyPr wrap="square" rtlCol="0">
            <a:spAutoFit/>
          </a:bodyPr>
          <a:lstStyle/>
          <a:p>
            <a:pPr defTabSz="914400">
              <a:lnSpc>
                <a:spcPct val="90000"/>
              </a:lnSpc>
            </a:pPr>
            <a:r>
              <a:rPr lang="en-US" sz="1000" dirty="0" smtClean="0">
                <a:solidFill>
                  <a:srgbClr val="01B6EF"/>
                </a:solidFill>
                <a:latin typeface="Segoe Semibold" pitchFamily="34" charset="0"/>
              </a:rPr>
              <a:t>Microsoft Official Curriculum</a:t>
            </a:r>
          </a:p>
        </p:txBody>
      </p:sp>
      <p:sp>
        <p:nvSpPr>
          <p:cNvPr id="69" name="Freeform 6"/>
          <p:cNvSpPr>
            <a:spLocks/>
          </p:cNvSpPr>
          <p:nvPr/>
        </p:nvSpPr>
        <p:spPr bwMode="auto">
          <a:xfrm flipH="1">
            <a:off x="5086123" y="1948933"/>
            <a:ext cx="677492" cy="347929"/>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52" name="TextBox 51"/>
          <p:cNvSpPr txBox="1"/>
          <p:nvPr/>
        </p:nvSpPr>
        <p:spPr>
          <a:xfrm>
            <a:off x="5164113" y="1979407"/>
            <a:ext cx="588744" cy="217914"/>
          </a:xfrm>
          <a:prstGeom prst="rect">
            <a:avLst/>
          </a:prstGeom>
          <a:noFill/>
        </p:spPr>
        <p:txBody>
          <a:bodyPr wrap="square" rtlCol="0">
            <a:spAutoFit/>
          </a:bodyPr>
          <a:lstStyle/>
          <a:p>
            <a:pPr defTabSz="914400">
              <a:lnSpc>
                <a:spcPct val="80000"/>
              </a:lnSpc>
            </a:pPr>
            <a:r>
              <a:rPr lang="en-US" sz="1000" dirty="0" smtClean="0">
                <a:solidFill>
                  <a:srgbClr val="92D050"/>
                </a:solidFill>
                <a:latin typeface="Segoe Semibold" pitchFamily="34" charset="0"/>
              </a:rPr>
              <a:t>Search</a:t>
            </a:r>
          </a:p>
        </p:txBody>
      </p:sp>
      <p:sp>
        <p:nvSpPr>
          <p:cNvPr id="70" name="Freeform 6"/>
          <p:cNvSpPr>
            <a:spLocks/>
          </p:cNvSpPr>
          <p:nvPr/>
        </p:nvSpPr>
        <p:spPr bwMode="auto">
          <a:xfrm flipH="1">
            <a:off x="5206250" y="2617700"/>
            <a:ext cx="707972" cy="347929"/>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54" name="TextBox 53"/>
          <p:cNvSpPr txBox="1"/>
          <p:nvPr/>
        </p:nvSpPr>
        <p:spPr>
          <a:xfrm>
            <a:off x="5260434" y="2657138"/>
            <a:ext cx="729092" cy="215444"/>
          </a:xfrm>
          <a:prstGeom prst="rect">
            <a:avLst/>
          </a:prstGeom>
          <a:noFill/>
        </p:spPr>
        <p:txBody>
          <a:bodyPr wrap="square" rtlCol="0">
            <a:spAutoFit/>
          </a:bodyPr>
          <a:lstStyle/>
          <a:p>
            <a:pPr defTabSz="914400">
              <a:lnSpc>
                <a:spcPct val="80000"/>
              </a:lnSpc>
            </a:pPr>
            <a:r>
              <a:rPr lang="en-US" sz="1000" dirty="0" smtClean="0">
                <a:solidFill>
                  <a:srgbClr val="92D050"/>
                </a:solidFill>
                <a:latin typeface="Segoe Semibold" pitchFamily="34" charset="0"/>
              </a:rPr>
              <a:t>Content</a:t>
            </a:r>
          </a:p>
        </p:txBody>
      </p:sp>
      <p:sp>
        <p:nvSpPr>
          <p:cNvPr id="71" name="Freeform 6"/>
          <p:cNvSpPr>
            <a:spLocks/>
          </p:cNvSpPr>
          <p:nvPr/>
        </p:nvSpPr>
        <p:spPr bwMode="auto">
          <a:xfrm>
            <a:off x="2687166" y="2260899"/>
            <a:ext cx="1032085" cy="347929"/>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56" name="TextBox 55"/>
          <p:cNvSpPr txBox="1"/>
          <p:nvPr/>
        </p:nvSpPr>
        <p:spPr>
          <a:xfrm>
            <a:off x="2683381" y="2279803"/>
            <a:ext cx="950220" cy="215444"/>
          </a:xfrm>
          <a:prstGeom prst="rect">
            <a:avLst/>
          </a:prstGeom>
          <a:noFill/>
        </p:spPr>
        <p:txBody>
          <a:bodyPr wrap="square" rtlCol="0">
            <a:spAutoFit/>
          </a:bodyPr>
          <a:lstStyle/>
          <a:p>
            <a:pPr defTabSz="914400">
              <a:lnSpc>
                <a:spcPct val="80000"/>
              </a:lnSpc>
            </a:pPr>
            <a:r>
              <a:rPr lang="en-US" sz="1000" dirty="0" smtClean="0">
                <a:solidFill>
                  <a:srgbClr val="92D050"/>
                </a:solidFill>
                <a:latin typeface="Segoe Semibold" pitchFamily="34" charset="0"/>
              </a:rPr>
              <a:t>Communities</a:t>
            </a:r>
          </a:p>
        </p:txBody>
      </p:sp>
      <p:sp>
        <p:nvSpPr>
          <p:cNvPr id="72" name="Freeform 6"/>
          <p:cNvSpPr>
            <a:spLocks/>
          </p:cNvSpPr>
          <p:nvPr/>
        </p:nvSpPr>
        <p:spPr bwMode="auto">
          <a:xfrm>
            <a:off x="3256127" y="2974496"/>
            <a:ext cx="707972" cy="347929"/>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49" name="TextBox 48"/>
          <p:cNvSpPr txBox="1"/>
          <p:nvPr/>
        </p:nvSpPr>
        <p:spPr>
          <a:xfrm>
            <a:off x="3294175" y="3001562"/>
            <a:ext cx="549797" cy="215444"/>
          </a:xfrm>
          <a:prstGeom prst="rect">
            <a:avLst/>
          </a:prstGeom>
          <a:noFill/>
        </p:spPr>
        <p:txBody>
          <a:bodyPr wrap="square" rtlCol="0">
            <a:spAutoFit/>
          </a:bodyPr>
          <a:lstStyle/>
          <a:p>
            <a:pPr defTabSz="914400">
              <a:lnSpc>
                <a:spcPct val="80000"/>
              </a:lnSpc>
            </a:pPr>
            <a:r>
              <a:rPr lang="en-US" sz="1000" dirty="0" smtClean="0">
                <a:solidFill>
                  <a:srgbClr val="92D050"/>
                </a:solidFill>
                <a:latin typeface="Segoe Semibold" pitchFamily="34" charset="0"/>
              </a:rPr>
              <a:t>Sites</a:t>
            </a:r>
          </a:p>
        </p:txBody>
      </p:sp>
      <p:sp>
        <p:nvSpPr>
          <p:cNvPr id="73" name="Freeform 6"/>
          <p:cNvSpPr>
            <a:spLocks/>
          </p:cNvSpPr>
          <p:nvPr/>
        </p:nvSpPr>
        <p:spPr bwMode="auto">
          <a:xfrm flipH="1" flipV="1">
            <a:off x="5303067" y="3478304"/>
            <a:ext cx="944642" cy="347929"/>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47" name="TextBox 46"/>
          <p:cNvSpPr txBox="1"/>
          <p:nvPr/>
        </p:nvSpPr>
        <p:spPr>
          <a:xfrm>
            <a:off x="5634363" y="3596918"/>
            <a:ext cx="1765442" cy="215444"/>
          </a:xfrm>
          <a:prstGeom prst="rect">
            <a:avLst/>
          </a:prstGeom>
          <a:noFill/>
        </p:spPr>
        <p:txBody>
          <a:bodyPr wrap="square" rtlCol="0">
            <a:spAutoFit/>
          </a:bodyPr>
          <a:lstStyle/>
          <a:p>
            <a:pPr defTabSz="914400">
              <a:lnSpc>
                <a:spcPct val="80000"/>
              </a:lnSpc>
            </a:pPr>
            <a:r>
              <a:rPr lang="en-US" sz="1000" dirty="0" smtClean="0">
                <a:solidFill>
                  <a:srgbClr val="92D050"/>
                </a:solidFill>
                <a:latin typeface="Segoe Semibold" pitchFamily="34" charset="0"/>
              </a:rPr>
              <a:t>Insights</a:t>
            </a:r>
          </a:p>
        </p:txBody>
      </p:sp>
      <p:sp>
        <p:nvSpPr>
          <p:cNvPr id="74" name="Freeform 6"/>
          <p:cNvSpPr>
            <a:spLocks/>
          </p:cNvSpPr>
          <p:nvPr/>
        </p:nvSpPr>
        <p:spPr bwMode="auto">
          <a:xfrm rot="10800000" flipH="1" flipV="1">
            <a:off x="815096" y="2445874"/>
            <a:ext cx="1695055" cy="355810"/>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lnSpc>
                <a:spcPct val="80000"/>
              </a:lnSpc>
            </a:pPr>
            <a:endParaRPr lang="en-US">
              <a:solidFill>
                <a:prstClr val="black"/>
              </a:solidFill>
            </a:endParaRPr>
          </a:p>
        </p:txBody>
      </p:sp>
      <p:sp>
        <p:nvSpPr>
          <p:cNvPr id="16" name="TextBox 15"/>
          <p:cNvSpPr txBox="1"/>
          <p:nvPr/>
        </p:nvSpPr>
        <p:spPr>
          <a:xfrm>
            <a:off x="827825" y="2467786"/>
            <a:ext cx="2020473" cy="215444"/>
          </a:xfrm>
          <a:prstGeom prst="rect">
            <a:avLst/>
          </a:prstGeom>
          <a:noFill/>
        </p:spPr>
        <p:txBody>
          <a:bodyPr wrap="square" rtlCol="0">
            <a:spAutoFit/>
          </a:bodyPr>
          <a:lstStyle/>
          <a:p>
            <a:pPr defTabSz="914400">
              <a:lnSpc>
                <a:spcPct val="80000"/>
              </a:lnSpc>
            </a:pPr>
            <a:r>
              <a:rPr lang="en-US" sz="1000" dirty="0" smtClean="0">
                <a:solidFill>
                  <a:prstClr val="white">
                    <a:lumMod val="85000"/>
                  </a:prstClr>
                </a:solidFill>
                <a:latin typeface="Segoe Semibold" pitchFamily="34" charset="0"/>
              </a:rPr>
              <a:t>One </a:t>
            </a:r>
            <a:r>
              <a:rPr lang="en-US" sz="1000" dirty="0" err="1" smtClean="0">
                <a:solidFill>
                  <a:prstClr val="white">
                    <a:lumMod val="85000"/>
                  </a:prstClr>
                </a:solidFill>
                <a:latin typeface="Segoe Semibold" pitchFamily="34" charset="0"/>
              </a:rPr>
              <a:t>WebPart</a:t>
            </a:r>
            <a:r>
              <a:rPr lang="en-US" sz="1000" dirty="0" smtClean="0">
                <a:solidFill>
                  <a:prstClr val="white">
                    <a:lumMod val="85000"/>
                  </a:prstClr>
                </a:solidFill>
                <a:latin typeface="Segoe Semibold" pitchFamily="34" charset="0"/>
              </a:rPr>
              <a:t> Solutions</a:t>
            </a:r>
            <a:endParaRPr lang="en-US" sz="1000" dirty="0">
              <a:solidFill>
                <a:prstClr val="white">
                  <a:lumMod val="85000"/>
                </a:prstClr>
              </a:solidFill>
              <a:latin typeface="Segoe Semibold" pitchFamily="34" charset="0"/>
            </a:endParaRPr>
          </a:p>
        </p:txBody>
      </p:sp>
      <p:sp>
        <p:nvSpPr>
          <p:cNvPr id="75" name="Freeform 6"/>
          <p:cNvSpPr>
            <a:spLocks/>
          </p:cNvSpPr>
          <p:nvPr/>
        </p:nvSpPr>
        <p:spPr bwMode="auto">
          <a:xfrm flipH="1">
            <a:off x="2495076" y="193302"/>
            <a:ext cx="1805493" cy="355332"/>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76" name="TextBox 75"/>
          <p:cNvSpPr txBox="1"/>
          <p:nvPr/>
        </p:nvSpPr>
        <p:spPr>
          <a:xfrm>
            <a:off x="2557829" y="236663"/>
            <a:ext cx="1810510" cy="215444"/>
          </a:xfrm>
          <a:prstGeom prst="rect">
            <a:avLst/>
          </a:prstGeom>
          <a:noFill/>
        </p:spPr>
        <p:txBody>
          <a:bodyPr wrap="square" rtlCol="0">
            <a:spAutoFit/>
          </a:bodyPr>
          <a:lstStyle/>
          <a:p>
            <a:pPr defTabSz="914400">
              <a:lnSpc>
                <a:spcPct val="80000"/>
              </a:lnSpc>
            </a:pPr>
            <a:r>
              <a:rPr lang="en-US" sz="1000" dirty="0" smtClean="0">
                <a:solidFill>
                  <a:srgbClr val="F98545"/>
                </a:solidFill>
                <a:latin typeface="Segoe Semibold" pitchFamily="34" charset="0"/>
              </a:rPr>
              <a:t>Run on Premises or Hosted</a:t>
            </a:r>
            <a:endParaRPr lang="en-US" sz="1000" dirty="0">
              <a:solidFill>
                <a:srgbClr val="F98545"/>
              </a:solidFill>
              <a:latin typeface="Segoe Semibold" pitchFamily="34" charset="0"/>
            </a:endParaRPr>
          </a:p>
        </p:txBody>
      </p:sp>
      <p:sp>
        <p:nvSpPr>
          <p:cNvPr id="77" name="Freeform 6"/>
          <p:cNvSpPr>
            <a:spLocks/>
          </p:cNvSpPr>
          <p:nvPr/>
        </p:nvSpPr>
        <p:spPr bwMode="auto">
          <a:xfrm flipH="1" flipV="1">
            <a:off x="3127974" y="870226"/>
            <a:ext cx="1382730" cy="493388"/>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78" name="TextBox 77"/>
          <p:cNvSpPr txBox="1"/>
          <p:nvPr/>
        </p:nvSpPr>
        <p:spPr>
          <a:xfrm>
            <a:off x="3215083" y="1019095"/>
            <a:ext cx="1396703" cy="338554"/>
          </a:xfrm>
          <a:prstGeom prst="rect">
            <a:avLst/>
          </a:prstGeom>
          <a:noFill/>
        </p:spPr>
        <p:txBody>
          <a:bodyPr wrap="square" rtlCol="0">
            <a:spAutoFit/>
          </a:bodyPr>
          <a:lstStyle/>
          <a:p>
            <a:pPr defTabSz="914400">
              <a:lnSpc>
                <a:spcPct val="80000"/>
              </a:lnSpc>
            </a:pPr>
            <a:r>
              <a:rPr lang="en-US" sz="1000" dirty="0" smtClean="0">
                <a:solidFill>
                  <a:srgbClr val="F98545"/>
                </a:solidFill>
                <a:latin typeface="Segoe Semibold" pitchFamily="34" charset="0"/>
              </a:rPr>
              <a:t>Run on SharePoint</a:t>
            </a:r>
            <a:r>
              <a:rPr lang="en-US" sz="700" dirty="0" smtClean="0">
                <a:solidFill>
                  <a:srgbClr val="F79646"/>
                </a:solidFill>
                <a:latin typeface="Segoe Semibold" pitchFamily="34" charset="0"/>
              </a:rPr>
              <a:t>®</a:t>
            </a:r>
            <a:r>
              <a:rPr lang="en-US" sz="1000" dirty="0" smtClean="0">
                <a:solidFill>
                  <a:srgbClr val="F98545"/>
                </a:solidFill>
                <a:latin typeface="Segoe Semibold" pitchFamily="34" charset="0"/>
              </a:rPr>
              <a:t> Online</a:t>
            </a:r>
            <a:endParaRPr lang="en-US" sz="1000" dirty="0">
              <a:solidFill>
                <a:srgbClr val="F98545"/>
              </a:solidFill>
              <a:latin typeface="Segoe Semibold" pitchFamily="34" charset="0"/>
            </a:endParaRPr>
          </a:p>
        </p:txBody>
      </p:sp>
      <p:sp>
        <p:nvSpPr>
          <p:cNvPr id="80" name="TextBox 79"/>
          <p:cNvSpPr txBox="1"/>
          <p:nvPr/>
        </p:nvSpPr>
        <p:spPr>
          <a:xfrm>
            <a:off x="321183" y="5469185"/>
            <a:ext cx="1238062" cy="389530"/>
          </a:xfrm>
          <a:prstGeom prst="rect">
            <a:avLst/>
          </a:prstGeom>
          <a:noFill/>
        </p:spPr>
        <p:txBody>
          <a:bodyPr wrap="square" rtlCol="0">
            <a:spAutoFit/>
          </a:bodyPr>
          <a:lstStyle/>
          <a:p>
            <a:pPr algn="ctr" defTabSz="914400">
              <a:lnSpc>
                <a:spcPct val="80000"/>
              </a:lnSpc>
            </a:pPr>
            <a:r>
              <a:rPr lang="en-US" sz="1200" b="1" dirty="0" smtClean="0">
                <a:solidFill>
                  <a:srgbClr val="FFC000"/>
                </a:solidFill>
                <a:latin typeface="Segoe" pitchFamily="34" charset="0"/>
              </a:rPr>
              <a:t>DEVELOPER TOOLS</a:t>
            </a:r>
            <a:endParaRPr lang="en-US" sz="1200" b="1" dirty="0">
              <a:solidFill>
                <a:srgbClr val="FFC000"/>
              </a:solidFill>
              <a:latin typeface="Segoe" pitchFamily="34" charset="0"/>
            </a:endParaRPr>
          </a:p>
        </p:txBody>
      </p:sp>
      <p:sp>
        <p:nvSpPr>
          <p:cNvPr id="81" name="TextBox 80"/>
          <p:cNvSpPr txBox="1"/>
          <p:nvPr/>
        </p:nvSpPr>
        <p:spPr>
          <a:xfrm>
            <a:off x="1365077" y="6249950"/>
            <a:ext cx="1353230" cy="424732"/>
          </a:xfrm>
          <a:prstGeom prst="rect">
            <a:avLst/>
          </a:prstGeom>
          <a:noFill/>
        </p:spPr>
        <p:txBody>
          <a:bodyPr wrap="square" rtlCol="0">
            <a:spAutoFit/>
          </a:bodyPr>
          <a:lstStyle/>
          <a:p>
            <a:pPr algn="ctr" defTabSz="914400">
              <a:lnSpc>
                <a:spcPct val="90000"/>
              </a:lnSpc>
            </a:pPr>
            <a:r>
              <a:rPr lang="en-US" sz="1200" b="1" dirty="0" smtClean="0">
                <a:solidFill>
                  <a:srgbClr val="01B6EF"/>
                </a:solidFill>
                <a:latin typeface="Segoe" pitchFamily="34" charset="0"/>
              </a:rPr>
              <a:t>COMMUNITY ECOSYSTEM</a:t>
            </a:r>
          </a:p>
        </p:txBody>
      </p:sp>
      <p:sp>
        <p:nvSpPr>
          <p:cNvPr id="82" name="TextBox 81"/>
          <p:cNvSpPr txBox="1"/>
          <p:nvPr/>
        </p:nvSpPr>
        <p:spPr>
          <a:xfrm>
            <a:off x="3685734" y="6602109"/>
            <a:ext cx="2278966" cy="241797"/>
          </a:xfrm>
          <a:prstGeom prst="rect">
            <a:avLst/>
          </a:prstGeom>
          <a:noFill/>
        </p:spPr>
        <p:txBody>
          <a:bodyPr wrap="square" rtlCol="0">
            <a:spAutoFit/>
          </a:bodyPr>
          <a:lstStyle/>
          <a:p>
            <a:pPr defTabSz="914400">
              <a:lnSpc>
                <a:spcPct val="80000"/>
              </a:lnSpc>
            </a:pPr>
            <a:r>
              <a:rPr lang="en-US" sz="1200" b="1" dirty="0" smtClean="0">
                <a:solidFill>
                  <a:srgbClr val="F98545"/>
                </a:solidFill>
                <a:latin typeface="Segoe" pitchFamily="34" charset="0"/>
              </a:rPr>
              <a:t>EXECUTION ENVIRONMENT</a:t>
            </a:r>
            <a:endParaRPr lang="en-US" sz="1200" b="1" dirty="0">
              <a:solidFill>
                <a:srgbClr val="F98545"/>
              </a:solidFill>
              <a:latin typeface="Segoe" pitchFamily="34" charset="0"/>
            </a:endParaRPr>
          </a:p>
        </p:txBody>
      </p:sp>
      <p:sp>
        <p:nvSpPr>
          <p:cNvPr id="83" name="TextBox 82"/>
          <p:cNvSpPr txBox="1"/>
          <p:nvPr/>
        </p:nvSpPr>
        <p:spPr>
          <a:xfrm>
            <a:off x="7849666" y="5298028"/>
            <a:ext cx="1238062" cy="535531"/>
          </a:xfrm>
          <a:prstGeom prst="rect">
            <a:avLst/>
          </a:prstGeom>
          <a:noFill/>
        </p:spPr>
        <p:txBody>
          <a:bodyPr wrap="square" rtlCol="0">
            <a:spAutoFit/>
          </a:bodyPr>
          <a:lstStyle/>
          <a:p>
            <a:pPr algn="ctr" defTabSz="914400">
              <a:lnSpc>
                <a:spcPct val="80000"/>
              </a:lnSpc>
            </a:pPr>
            <a:r>
              <a:rPr lang="en-US" sz="1200" b="1" dirty="0" smtClean="0">
                <a:solidFill>
                  <a:prstClr val="white">
                    <a:lumMod val="85000"/>
                  </a:prstClr>
                </a:solidFill>
                <a:latin typeface="Segoe" pitchFamily="34" charset="0"/>
              </a:rPr>
              <a:t>TARGET APPLICATION TYPES</a:t>
            </a:r>
            <a:endParaRPr lang="en-US" sz="1200" b="1" dirty="0">
              <a:solidFill>
                <a:prstClr val="white">
                  <a:lumMod val="85000"/>
                </a:prstClr>
              </a:solidFill>
              <a:latin typeface="Segoe" pitchFamily="34" charset="0"/>
            </a:endParaRPr>
          </a:p>
        </p:txBody>
      </p:sp>
      <p:sp>
        <p:nvSpPr>
          <p:cNvPr id="84" name="TextBox 83"/>
          <p:cNvSpPr txBox="1"/>
          <p:nvPr/>
        </p:nvSpPr>
        <p:spPr>
          <a:xfrm>
            <a:off x="6806313" y="6266198"/>
            <a:ext cx="1859386" cy="387798"/>
          </a:xfrm>
          <a:prstGeom prst="rect">
            <a:avLst/>
          </a:prstGeom>
          <a:noFill/>
        </p:spPr>
        <p:txBody>
          <a:bodyPr wrap="square" rtlCol="0">
            <a:spAutoFit/>
          </a:bodyPr>
          <a:lstStyle/>
          <a:p>
            <a:pPr algn="ctr" defTabSz="914400">
              <a:lnSpc>
                <a:spcPct val="80000"/>
              </a:lnSpc>
            </a:pPr>
            <a:r>
              <a:rPr lang="en-US" sz="1200" b="1" dirty="0" smtClean="0">
                <a:solidFill>
                  <a:srgbClr val="92D050"/>
                </a:solidFill>
                <a:latin typeface="Segoe" pitchFamily="34" charset="0"/>
              </a:rPr>
              <a:t>SHAREPOINT SERVER 2010 WORKLOADS</a:t>
            </a:r>
            <a:endParaRPr lang="en-US" sz="1200" b="1" dirty="0">
              <a:solidFill>
                <a:srgbClr val="92D050"/>
              </a:solidFill>
              <a:latin typeface="Segoe" pitchFamily="34" charset="0"/>
            </a:endParaRPr>
          </a:p>
        </p:txBody>
      </p:sp>
      <p:sp>
        <p:nvSpPr>
          <p:cNvPr id="85" name="TextBox 84"/>
          <p:cNvSpPr txBox="1"/>
          <p:nvPr/>
        </p:nvSpPr>
        <p:spPr>
          <a:xfrm>
            <a:off x="2110597" y="5112590"/>
            <a:ext cx="1736785" cy="438582"/>
          </a:xfrm>
          <a:prstGeom prst="rect">
            <a:avLst/>
          </a:prstGeom>
          <a:noFill/>
        </p:spPr>
        <p:txBody>
          <a:bodyPr wrap="square" rtlCol="0">
            <a:spAutoFit/>
            <a:scene3d>
              <a:camera prst="perspectiveHeroicExtremeLeftFacing"/>
              <a:lightRig rig="threePt" dir="t"/>
            </a:scene3d>
          </a:bodyPr>
          <a:lstStyle/>
          <a:p>
            <a:pPr algn="ctr" defTabSz="914400"/>
            <a:r>
              <a:rPr lang="en-US" sz="725" b="1" dirty="0" smtClean="0">
                <a:solidFill>
                  <a:prstClr val="white"/>
                </a:solidFill>
                <a:latin typeface="Segoe" pitchFamily="34" charset="0"/>
              </a:rPr>
              <a:t>USER INTERFACE</a:t>
            </a:r>
          </a:p>
          <a:p>
            <a:pPr algn="ctr" defTabSz="914400"/>
            <a:r>
              <a:rPr lang="en-US" sz="725" dirty="0" smtClean="0">
                <a:solidFill>
                  <a:prstClr val="white"/>
                </a:solidFill>
                <a:latin typeface="Segoe" pitchFamily="34" charset="0"/>
              </a:rPr>
              <a:t>Web Parts</a:t>
            </a:r>
          </a:p>
          <a:p>
            <a:pPr algn="ctr" defTabSz="914400"/>
            <a:r>
              <a:rPr lang="en-US" sz="725" dirty="0" smtClean="0">
                <a:solidFill>
                  <a:prstClr val="white"/>
                </a:solidFill>
                <a:latin typeface="Segoe" pitchFamily="34" charset="0"/>
              </a:rPr>
              <a:t>Common SharePoint UI</a:t>
            </a:r>
            <a:endParaRPr lang="en-US" sz="725" dirty="0">
              <a:solidFill>
                <a:prstClr val="white"/>
              </a:solidFill>
              <a:latin typeface="Segoe" pitchFamily="34" charset="0"/>
            </a:endParaRPr>
          </a:p>
        </p:txBody>
      </p:sp>
      <p:sp>
        <p:nvSpPr>
          <p:cNvPr id="86" name="TextBox 85"/>
          <p:cNvSpPr txBox="1"/>
          <p:nvPr/>
        </p:nvSpPr>
        <p:spPr>
          <a:xfrm>
            <a:off x="5799827" y="5115466"/>
            <a:ext cx="1736785" cy="438582"/>
          </a:xfrm>
          <a:prstGeom prst="rect">
            <a:avLst/>
          </a:prstGeom>
          <a:noFill/>
        </p:spPr>
        <p:txBody>
          <a:bodyPr wrap="square" rtlCol="0">
            <a:spAutoFit/>
            <a:scene3d>
              <a:camera prst="perspectiveHeroicExtremeRightFacing"/>
              <a:lightRig rig="threePt" dir="t"/>
            </a:scene3d>
          </a:bodyPr>
          <a:lstStyle/>
          <a:p>
            <a:pPr algn="ctr" defTabSz="914400"/>
            <a:r>
              <a:rPr lang="en-US" sz="725" b="1" dirty="0" smtClean="0">
                <a:solidFill>
                  <a:prstClr val="white"/>
                </a:solidFill>
                <a:latin typeface="Segoe" pitchFamily="34" charset="0"/>
              </a:rPr>
              <a:t>DATA LAYER</a:t>
            </a:r>
          </a:p>
          <a:p>
            <a:pPr algn="ctr" defTabSz="914400"/>
            <a:r>
              <a:rPr lang="en-US" sz="725" dirty="0" smtClean="0">
                <a:solidFill>
                  <a:prstClr val="white"/>
                </a:solidFill>
                <a:latin typeface="Segoe" pitchFamily="34" charset="0"/>
              </a:rPr>
              <a:t>SharePoint Lists</a:t>
            </a:r>
          </a:p>
          <a:p>
            <a:pPr algn="ctr" defTabSz="914400"/>
            <a:r>
              <a:rPr lang="en-US" sz="725" dirty="0" smtClean="0">
                <a:solidFill>
                  <a:prstClr val="white"/>
                </a:solidFill>
                <a:latin typeface="Segoe" pitchFamily="34" charset="0"/>
              </a:rPr>
              <a:t>Business Connectivity Services</a:t>
            </a:r>
            <a:endParaRPr lang="en-US" sz="725" dirty="0">
              <a:solidFill>
                <a:prstClr val="white"/>
              </a:solidFill>
              <a:latin typeface="Segoe" pitchFamily="34" charset="0"/>
            </a:endParaRPr>
          </a:p>
        </p:txBody>
      </p:sp>
      <p:sp>
        <p:nvSpPr>
          <p:cNvPr id="87" name="TextBox 86"/>
          <p:cNvSpPr txBox="1"/>
          <p:nvPr/>
        </p:nvSpPr>
        <p:spPr>
          <a:xfrm>
            <a:off x="3502326" y="5167224"/>
            <a:ext cx="1293962" cy="501676"/>
          </a:xfrm>
          <a:prstGeom prst="rect">
            <a:avLst/>
          </a:prstGeom>
          <a:noFill/>
        </p:spPr>
        <p:txBody>
          <a:bodyPr wrap="square" rtlCol="0">
            <a:spAutoFit/>
          </a:bodyPr>
          <a:lstStyle/>
          <a:p>
            <a:pPr algn="ctr" defTabSz="914400">
              <a:lnSpc>
                <a:spcPct val="95000"/>
              </a:lnSpc>
            </a:pPr>
            <a:r>
              <a:rPr lang="en-US" sz="700" b="1" dirty="0" smtClean="0">
                <a:solidFill>
                  <a:prstClr val="white"/>
                </a:solidFill>
                <a:latin typeface="Segoe" pitchFamily="34" charset="0"/>
              </a:rPr>
              <a:t>BUSINESS LOGIC</a:t>
            </a:r>
          </a:p>
          <a:p>
            <a:pPr algn="ctr" defTabSz="914400">
              <a:lnSpc>
                <a:spcPct val="95000"/>
              </a:lnSpc>
            </a:pPr>
            <a:r>
              <a:rPr lang="en-US" sz="700" dirty="0" smtClean="0">
                <a:solidFill>
                  <a:prstClr val="white"/>
                </a:solidFill>
                <a:latin typeface="Segoe" pitchFamily="34" charset="0"/>
              </a:rPr>
              <a:t>ASP.NET Code Behind</a:t>
            </a:r>
          </a:p>
          <a:p>
            <a:pPr algn="ctr" defTabSz="914400">
              <a:lnSpc>
                <a:spcPct val="95000"/>
              </a:lnSpc>
            </a:pPr>
            <a:r>
              <a:rPr lang="en-US" sz="700" dirty="0" smtClean="0">
                <a:solidFill>
                  <a:prstClr val="white"/>
                </a:solidFill>
                <a:latin typeface="Segoe" pitchFamily="34" charset="0"/>
              </a:rPr>
              <a:t>Workflows</a:t>
            </a:r>
          </a:p>
          <a:p>
            <a:pPr algn="ctr" defTabSz="914400">
              <a:lnSpc>
                <a:spcPct val="95000"/>
              </a:lnSpc>
            </a:pPr>
            <a:r>
              <a:rPr lang="en-US" sz="700" dirty="0" smtClean="0">
                <a:solidFill>
                  <a:prstClr val="white"/>
                </a:solidFill>
                <a:latin typeface="Segoe" pitchFamily="34" charset="0"/>
              </a:rPr>
              <a:t>Event Receivers</a:t>
            </a:r>
            <a:endParaRPr lang="en-US" sz="700" dirty="0">
              <a:solidFill>
                <a:prstClr val="white"/>
              </a:solidFill>
              <a:latin typeface="Segoe" pitchFamily="34" charset="0"/>
            </a:endParaRPr>
          </a:p>
        </p:txBody>
      </p:sp>
      <p:sp>
        <p:nvSpPr>
          <p:cNvPr id="88" name="TextBox 87"/>
          <p:cNvSpPr txBox="1"/>
          <p:nvPr/>
        </p:nvSpPr>
        <p:spPr>
          <a:xfrm>
            <a:off x="4845172" y="5187352"/>
            <a:ext cx="1293962" cy="399340"/>
          </a:xfrm>
          <a:prstGeom prst="rect">
            <a:avLst/>
          </a:prstGeom>
          <a:noFill/>
        </p:spPr>
        <p:txBody>
          <a:bodyPr wrap="square" rtlCol="0">
            <a:spAutoFit/>
          </a:bodyPr>
          <a:lstStyle/>
          <a:p>
            <a:pPr algn="ctr" defTabSz="914400">
              <a:lnSpc>
                <a:spcPct val="95000"/>
              </a:lnSpc>
            </a:pPr>
            <a:r>
              <a:rPr lang="en-US" sz="700" b="1" dirty="0" smtClean="0">
                <a:solidFill>
                  <a:prstClr val="white"/>
                </a:solidFill>
                <a:latin typeface="Segoe" pitchFamily="34" charset="0"/>
              </a:rPr>
              <a:t>ACCESS CONTROL</a:t>
            </a:r>
          </a:p>
          <a:p>
            <a:pPr algn="ctr" defTabSz="914400">
              <a:lnSpc>
                <a:spcPct val="95000"/>
              </a:lnSpc>
            </a:pPr>
            <a:r>
              <a:rPr lang="en-US" sz="700" dirty="0" smtClean="0">
                <a:solidFill>
                  <a:prstClr val="white"/>
                </a:solidFill>
                <a:latin typeface="Segoe" pitchFamily="34" charset="0"/>
              </a:rPr>
              <a:t>SharePoint Sites</a:t>
            </a:r>
          </a:p>
          <a:p>
            <a:pPr algn="ctr" defTabSz="914400">
              <a:lnSpc>
                <a:spcPct val="95000"/>
              </a:lnSpc>
            </a:pPr>
            <a:r>
              <a:rPr lang="en-US" sz="700" dirty="0" smtClean="0">
                <a:solidFill>
                  <a:prstClr val="white"/>
                </a:solidFill>
                <a:latin typeface="Segoe" pitchFamily="34" charset="0"/>
              </a:rPr>
              <a:t>SharePoint Groups</a:t>
            </a:r>
            <a:endParaRPr lang="en-US" sz="700" dirty="0">
              <a:solidFill>
                <a:prstClr val="white"/>
              </a:solidFill>
              <a:latin typeface="Segoe" pitchFamily="34" charset="0"/>
            </a:endParaRPr>
          </a:p>
        </p:txBody>
      </p:sp>
      <p:sp>
        <p:nvSpPr>
          <p:cNvPr id="79" name="Oval 78"/>
          <p:cNvSpPr/>
          <p:nvPr/>
        </p:nvSpPr>
        <p:spPr bwMode="auto">
          <a:xfrm>
            <a:off x="7467600" y="3581400"/>
            <a:ext cx="457200" cy="457200"/>
          </a:xfrm>
          <a:prstGeom prst="ellipse">
            <a:avLst/>
          </a:prstGeom>
          <a:solidFill>
            <a:srgbClr val="FFCC00">
              <a:alpha val="2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65" name="Oval 64"/>
          <p:cNvSpPr/>
          <p:nvPr/>
        </p:nvSpPr>
        <p:spPr bwMode="auto">
          <a:xfrm>
            <a:off x="7581900" y="3695700"/>
            <a:ext cx="228600" cy="228600"/>
          </a:xfrm>
          <a:prstGeom prst="ellipse">
            <a:avLst/>
          </a:prstGeom>
          <a:solidFill>
            <a:srgbClr val="FFCC00">
              <a:alpha val="8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ln>
                <a:solidFill>
                  <a:schemeClr val="accent5"/>
                </a:solidFill>
              </a:ln>
              <a:solidFill>
                <a:schemeClr val="accent5"/>
              </a:solidFill>
            </a:endParaRPr>
          </a:p>
        </p:txBody>
      </p:sp>
      <p:sp>
        <p:nvSpPr>
          <p:cNvPr id="91" name="Freeform 6"/>
          <p:cNvSpPr>
            <a:spLocks/>
          </p:cNvSpPr>
          <p:nvPr/>
        </p:nvSpPr>
        <p:spPr bwMode="auto">
          <a:xfrm rot="10800000">
            <a:off x="7848600" y="3641566"/>
            <a:ext cx="869152" cy="397033"/>
          </a:xfrm>
          <a:custGeom>
            <a:avLst/>
            <a:gdLst/>
            <a:ahLst/>
            <a:cxnLst>
              <a:cxn ang="0">
                <a:pos x="598" y="0"/>
              </a:cxn>
              <a:cxn ang="0">
                <a:pos x="0" y="0"/>
              </a:cxn>
              <a:cxn ang="0">
                <a:pos x="0" y="347"/>
              </a:cxn>
              <a:cxn ang="0">
                <a:pos x="598" y="347"/>
              </a:cxn>
              <a:cxn ang="0">
                <a:pos x="724" y="468"/>
              </a:cxn>
              <a:cxn ang="0">
                <a:pos x="724" y="121"/>
              </a:cxn>
              <a:cxn ang="0">
                <a:pos x="598" y="0"/>
              </a:cxn>
            </a:cxnLst>
            <a:rect l="0" t="0" r="r" b="b"/>
            <a:pathLst>
              <a:path w="724" h="468">
                <a:moveTo>
                  <a:pt x="598" y="0"/>
                </a:moveTo>
                <a:lnTo>
                  <a:pt x="0" y="0"/>
                </a:lnTo>
                <a:lnTo>
                  <a:pt x="0" y="347"/>
                </a:lnTo>
                <a:lnTo>
                  <a:pt x="598" y="347"/>
                </a:lnTo>
                <a:lnTo>
                  <a:pt x="724" y="468"/>
                </a:lnTo>
                <a:lnTo>
                  <a:pt x="724" y="121"/>
                </a:lnTo>
                <a:lnTo>
                  <a:pt x="598" y="0"/>
                </a:lnTo>
                <a:close/>
              </a:path>
            </a:pathLst>
          </a:custGeom>
          <a:solidFill>
            <a:srgbClr val="000000">
              <a:alpha val="32157"/>
            </a:srgbClr>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US" dirty="0">
              <a:solidFill>
                <a:prstClr val="black"/>
              </a:solidFill>
            </a:endParaRPr>
          </a:p>
        </p:txBody>
      </p:sp>
      <p:sp>
        <p:nvSpPr>
          <p:cNvPr id="93" name="Rectangle 92"/>
          <p:cNvSpPr/>
          <p:nvPr/>
        </p:nvSpPr>
        <p:spPr>
          <a:xfrm>
            <a:off x="8077200" y="3733800"/>
            <a:ext cx="4572000" cy="338554"/>
          </a:xfrm>
          <a:prstGeom prst="rect">
            <a:avLst/>
          </a:prstGeom>
        </p:spPr>
        <p:txBody>
          <a:bodyPr>
            <a:spAutoFit/>
          </a:bodyPr>
          <a:lstStyle/>
          <a:p>
            <a:pPr defTabSz="914400">
              <a:lnSpc>
                <a:spcPct val="80000"/>
              </a:lnSpc>
            </a:pPr>
            <a:r>
              <a:rPr lang="en-US" sz="1000" dirty="0" smtClean="0">
                <a:solidFill>
                  <a:srgbClr val="FFC000"/>
                </a:solidFill>
                <a:latin typeface="Segoe Semibold" pitchFamily="34" charset="0"/>
              </a:rPr>
              <a:t>InfoPath</a:t>
            </a:r>
            <a:br>
              <a:rPr lang="en-US" sz="1000" dirty="0" smtClean="0">
                <a:solidFill>
                  <a:srgbClr val="FFC000"/>
                </a:solidFill>
                <a:latin typeface="Segoe Semibold" pitchFamily="34" charset="0"/>
              </a:rPr>
            </a:br>
            <a:r>
              <a:rPr lang="en-US" sz="1000" dirty="0" smtClean="0">
                <a:solidFill>
                  <a:srgbClr val="FFC000"/>
                </a:solidFill>
                <a:latin typeface="Segoe Semibold" pitchFamily="34" charset="0"/>
              </a:rPr>
              <a:t> 2010</a:t>
            </a:r>
            <a:endParaRPr lang="en-US" sz="1000" dirty="0">
              <a:solidFill>
                <a:srgbClr val="FFC000"/>
              </a:solidFill>
              <a:latin typeface="Segoe Semibold" pitchFamily="34" charset="0"/>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SharePoint 2010 for Developers</a:t>
            </a:r>
            <a:endParaRPr lang="en-US" dirty="0"/>
          </a:p>
        </p:txBody>
      </p:sp>
      <p:sp>
        <p:nvSpPr>
          <p:cNvPr id="30" name="Rounded Rectangle 29"/>
          <p:cNvSpPr/>
          <p:nvPr/>
        </p:nvSpPr>
        <p:spPr bwMode="auto">
          <a:xfrm>
            <a:off x="290515" y="2940732"/>
            <a:ext cx="870108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Comprehensive Data Access</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Line of Business Integration </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Workflow Advances</a:t>
            </a:r>
          </a:p>
        </p:txBody>
      </p:sp>
      <p:sp>
        <p:nvSpPr>
          <p:cNvPr id="31" name="Rounded Rectangle 30"/>
          <p:cNvSpPr/>
          <p:nvPr/>
        </p:nvSpPr>
        <p:spPr bwMode="auto">
          <a:xfrm>
            <a:off x="369888" y="3006581"/>
            <a:ext cx="2286000" cy="1453896"/>
          </a:xfrm>
          <a:prstGeom prst="roundRect">
            <a:avLst>
              <a:gd name="adj" fmla="val 8473"/>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Rich Platform Services</a:t>
            </a:r>
          </a:p>
        </p:txBody>
      </p:sp>
      <p:sp>
        <p:nvSpPr>
          <p:cNvPr id="32" name="Rounded Rectangle 31"/>
          <p:cNvSpPr/>
          <p:nvPr/>
        </p:nvSpPr>
        <p:spPr bwMode="auto">
          <a:xfrm>
            <a:off x="290515" y="1231721"/>
            <a:ext cx="870108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fontAlgn="base" hangingPunct="0">
              <a:lnSpc>
                <a:spcPct val="90000"/>
              </a:lnSpc>
              <a:spcBef>
                <a:spcPct val="30000"/>
              </a:spcBef>
              <a:spcAft>
                <a:spcPct val="0"/>
              </a:spcAft>
              <a:buClr>
                <a:srgbClr val="EEECE1"/>
              </a:buClr>
              <a:buSzPct val="85000"/>
              <a:buFontTx/>
              <a:buBlip>
                <a:blip r:embed="rId3"/>
              </a:buBlip>
            </a:pPr>
            <a:r>
              <a:rPr lang="en-US" sz="1600" dirty="0" smtClean="0">
                <a:gradFill>
                  <a:gsLst>
                    <a:gs pos="0">
                      <a:prstClr val="white"/>
                    </a:gs>
                    <a:gs pos="100000">
                      <a:prstClr val="white"/>
                    </a:gs>
                  </a:gsLst>
                  <a:lin ang="2700000" scaled="1"/>
                </a:gradFill>
              </a:rPr>
              <a:t>First Class SharePoint Developer Tools</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Faster Solution Debugging &amp; Tuning</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Choice of Development Workstation</a:t>
            </a:r>
          </a:p>
        </p:txBody>
      </p:sp>
      <p:sp>
        <p:nvSpPr>
          <p:cNvPr id="33" name="Rounded Rectangle 32"/>
          <p:cNvSpPr/>
          <p:nvPr/>
        </p:nvSpPr>
        <p:spPr bwMode="auto">
          <a:xfrm>
            <a:off x="369888" y="1309445"/>
            <a:ext cx="2286000" cy="1453896"/>
          </a:xfrm>
          <a:prstGeom prst="roundRect">
            <a:avLst>
              <a:gd name="adj" fmla="val 8473"/>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Developer Productivity</a:t>
            </a:r>
          </a:p>
        </p:txBody>
      </p:sp>
      <p:sp>
        <p:nvSpPr>
          <p:cNvPr id="34" name="Rounded Rectangle 33"/>
          <p:cNvSpPr/>
          <p:nvPr/>
        </p:nvSpPr>
        <p:spPr bwMode="auto">
          <a:xfrm>
            <a:off x="288805" y="4634232"/>
            <a:ext cx="8702795" cy="1600200"/>
          </a:xfrm>
          <a:prstGeom prst="roundRect">
            <a:avLst>
              <a:gd name="adj" fmla="val 11745"/>
            </a:avLst>
          </a:prstGeom>
          <a:solidFill>
            <a:schemeClr val="accent1">
              <a:alpha val="22000"/>
            </a:schemeClr>
          </a:soli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txBody>
          <a:bodyPr vert="horz" wrap="square" lIns="2432304" tIns="45720" rIns="91440" bIns="45720" rtlCol="0" anchor="ctr" anchorCtr="0" compatLnSpc="1">
            <a:noAutofit/>
          </a:bodyPr>
          <a:lstStyle/>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Application Lifecycle Management </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Standardized Solution Packaging</a:t>
            </a:r>
          </a:p>
          <a:p>
            <a:pPr marL="234950" indent="-234950" defTabSz="-13873163" eaLnBrk="0" hangingPunct="0">
              <a:lnSpc>
                <a:spcPct val="90000"/>
              </a:lnSpc>
              <a:spcBef>
                <a:spcPct val="30000"/>
              </a:spcBef>
              <a:buClr>
                <a:srgbClr val="EEECE1"/>
              </a:buClr>
              <a:buSzPct val="85000"/>
              <a:buBlip>
                <a:blip r:embed="rId3"/>
              </a:buBlip>
            </a:pPr>
            <a:r>
              <a:rPr lang="en-US" sz="1600" dirty="0" smtClean="0">
                <a:gradFill>
                  <a:gsLst>
                    <a:gs pos="0">
                      <a:prstClr val="white"/>
                    </a:gs>
                    <a:gs pos="100000">
                      <a:prstClr val="white"/>
                    </a:gs>
                  </a:gsLst>
                  <a:lin ang="2700000" scaled="1"/>
                </a:gradFill>
              </a:rPr>
              <a:t>Deploy with Agility and Stability</a:t>
            </a:r>
          </a:p>
        </p:txBody>
      </p:sp>
      <p:sp>
        <p:nvSpPr>
          <p:cNvPr id="35" name="Rounded Rectangle 34"/>
          <p:cNvSpPr/>
          <p:nvPr/>
        </p:nvSpPr>
        <p:spPr bwMode="auto">
          <a:xfrm>
            <a:off x="368178" y="4700081"/>
            <a:ext cx="2286000" cy="1453896"/>
          </a:xfrm>
          <a:prstGeom prst="roundRect">
            <a:avLst>
              <a:gd name="adj" fmla="val 8473"/>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3500000" scaled="1"/>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flatTx/>
          </a:bodyPr>
          <a:lstStyle/>
          <a:p>
            <a:pPr algn="ctr"/>
            <a:r>
              <a:rPr lang="en-US" altLang="zh-CN" sz="2200" dirty="0" smtClean="0">
                <a:gradFill flip="none" rotWithShape="1">
                  <a:gsLst>
                    <a:gs pos="0">
                      <a:prstClr val="white"/>
                    </a:gs>
                    <a:gs pos="100000">
                      <a:prstClr val="white"/>
                    </a:gs>
                  </a:gsLst>
                  <a:lin ang="2700000" scaled="1"/>
                  <a:tileRect/>
                </a:gradFill>
                <a:effectLst>
                  <a:outerShdw blurRad="38100" dist="38100" dir="2700000" algn="tl">
                    <a:srgbClr val="000000">
                      <a:alpha val="43137"/>
                    </a:srgbClr>
                  </a:outerShdw>
                </a:effectLst>
              </a:rPr>
              <a:t>Flexible Deployment</a:t>
            </a:r>
          </a:p>
        </p:txBody>
      </p:sp>
      <p:sp>
        <p:nvSpPr>
          <p:cNvPr id="9" name="Rectangle 8"/>
          <p:cNvSpPr/>
          <p:nvPr/>
        </p:nvSpPr>
        <p:spPr bwMode="auto">
          <a:xfrm>
            <a:off x="304800" y="4648200"/>
            <a:ext cx="8686800" cy="1600200"/>
          </a:xfrm>
          <a:prstGeom prst="rect">
            <a:avLst/>
          </a:prstGeom>
          <a:solidFill>
            <a:schemeClr val="bg2">
              <a:alpha val="79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0" name="Rectangle 9"/>
          <p:cNvSpPr/>
          <p:nvPr/>
        </p:nvSpPr>
        <p:spPr bwMode="auto">
          <a:xfrm>
            <a:off x="304800" y="2895600"/>
            <a:ext cx="8686800" cy="1676400"/>
          </a:xfrm>
          <a:prstGeom prst="rect">
            <a:avLst/>
          </a:prstGeom>
          <a:solidFill>
            <a:schemeClr val="bg2">
              <a:alpha val="79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1" name="Rectangle 10"/>
          <p:cNvSpPr/>
          <p:nvPr/>
        </p:nvSpPr>
        <p:spPr>
          <a:xfrm>
            <a:off x="228600" y="1219200"/>
            <a:ext cx="8763000" cy="1676400"/>
          </a:xfrm>
          <a:prstGeom prst="rect">
            <a:avLst/>
          </a:prstGeom>
          <a:noFill/>
          <a:ln w="53975">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07/7/12/main" xmlns="" val="39536142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381000" y="228600"/>
            <a:ext cx="8382000" cy="1772793"/>
          </a:xfrm>
        </p:spPr>
        <p:txBody>
          <a:bodyPr/>
          <a:lstStyle/>
          <a:p>
            <a:pPr lvl="0"/>
            <a:r>
              <a:rPr lang="en-US" dirty="0" smtClean="0"/>
              <a:t>Development on Windows 7</a:t>
            </a:r>
            <a:br>
              <a:rPr lang="en-US" dirty="0" smtClean="0"/>
            </a:br>
            <a:r>
              <a:rPr lang="en-US" sz="3200" dirty="0" smtClean="0">
                <a:gradFill>
                  <a:gsLst>
                    <a:gs pos="50000">
                      <a:srgbClr val="F7BC24"/>
                    </a:gs>
                    <a:gs pos="100000">
                      <a:srgbClr val="F7BC24"/>
                    </a:gs>
                  </a:gsLst>
                  <a:lin ang="5400000" scaled="0"/>
                </a:gradFill>
              </a:rPr>
              <a:t>or Windows Vista SP1</a:t>
            </a:r>
            <a:r>
              <a:rPr lang="en-US" dirty="0">
                <a:solidFill>
                  <a:srgbClr val="FF0000"/>
                </a:solidFill>
              </a:rPr>
              <a:t/>
            </a:r>
            <a:br>
              <a:rPr lang="en-US" dirty="0">
                <a:solidFill>
                  <a:srgbClr val="FF0000"/>
                </a:solidFill>
              </a:rPr>
            </a:br>
            <a:endParaRPr lang="en-NZ" dirty="0"/>
          </a:p>
        </p:txBody>
      </p:sp>
      <p:sp>
        <p:nvSpPr>
          <p:cNvPr id="12" name="Content Placeholder 2"/>
          <p:cNvSpPr>
            <a:spLocks noGrp="1"/>
          </p:cNvSpPr>
          <p:nvPr>
            <p:ph sz="half" idx="1"/>
          </p:nvPr>
        </p:nvSpPr>
        <p:spPr>
          <a:xfrm>
            <a:off x="381001" y="1598878"/>
            <a:ext cx="3809999" cy="4093428"/>
          </a:xfrm>
        </p:spPr>
        <p:txBody>
          <a:bodyPr/>
          <a:lstStyle/>
          <a:p>
            <a:pPr lvl="0"/>
            <a:r>
              <a:rPr lang="en-US" sz="2400" dirty="0" smtClean="0"/>
              <a:t>Either SharePoint Foundation or SharePoint Server</a:t>
            </a:r>
          </a:p>
          <a:p>
            <a:pPr lvl="0"/>
            <a:r>
              <a:rPr lang="en-US" sz="2400" dirty="0" smtClean="0"/>
              <a:t>Requires x64 OS</a:t>
            </a:r>
          </a:p>
          <a:p>
            <a:pPr lvl="0"/>
            <a:r>
              <a:rPr lang="en-US" sz="2400" dirty="0" smtClean="0"/>
              <a:t>Not Supported for Production</a:t>
            </a:r>
          </a:p>
          <a:p>
            <a:pPr lvl="0"/>
            <a:r>
              <a:rPr lang="en-US" sz="2400" dirty="0" smtClean="0"/>
              <a:t>Only for Stand Alone Installation</a:t>
            </a:r>
          </a:p>
          <a:p>
            <a:r>
              <a:rPr lang="en-US" sz="2400" dirty="0" smtClean="0"/>
              <a:t>Can be Disabled        through Group Policy</a:t>
            </a:r>
          </a:p>
          <a:p>
            <a:pPr lvl="0"/>
            <a:endParaRPr lang="en-US" dirty="0" smtClean="0"/>
          </a:p>
        </p:txBody>
      </p:sp>
      <p:sp>
        <p:nvSpPr>
          <p:cNvPr id="13" name="Content Placeholder 4"/>
          <p:cNvSpPr>
            <a:spLocks noGrp="1"/>
          </p:cNvSpPr>
          <p:nvPr>
            <p:ph sz="half" idx="2"/>
          </p:nvPr>
        </p:nvSpPr>
        <p:spPr>
          <a:xfrm>
            <a:off x="4648200" y="1598878"/>
            <a:ext cx="4114800" cy="1071062"/>
          </a:xfrm>
        </p:spPr>
        <p:txBody>
          <a:bodyPr/>
          <a:lstStyle/>
          <a:p>
            <a:pPr lvl="0"/>
            <a:r>
              <a:rPr lang="en-US" sz="2400" dirty="0" smtClean="0"/>
              <a:t>Just for Developers</a:t>
            </a:r>
          </a:p>
          <a:p>
            <a:pPr lvl="0"/>
            <a:r>
              <a:rPr lang="en-US" sz="2400" dirty="0" smtClean="0"/>
              <a:t>Requires Following Install Guide in SDK</a:t>
            </a:r>
          </a:p>
        </p:txBody>
      </p:sp>
      <p:grpSp>
        <p:nvGrpSpPr>
          <p:cNvPr id="2" name="Group 15"/>
          <p:cNvGrpSpPr/>
          <p:nvPr/>
        </p:nvGrpSpPr>
        <p:grpSpPr>
          <a:xfrm>
            <a:off x="3886200" y="2857500"/>
            <a:ext cx="4953000" cy="3714750"/>
            <a:chOff x="4191000" y="3124200"/>
            <a:chExt cx="4775200" cy="3581400"/>
          </a:xfrm>
        </p:grpSpPr>
        <p:pic>
          <p:nvPicPr>
            <p:cNvPr id="14" name="Picture 13" descr="Windows7.png"/>
            <p:cNvPicPr>
              <a:picLocks noChangeAspect="1"/>
            </p:cNvPicPr>
            <p:nvPr/>
          </p:nvPicPr>
          <p:blipFill>
            <a:blip r:embed="rId3"/>
            <a:stretch>
              <a:fillRect/>
            </a:stretch>
          </p:blipFill>
          <p:spPr>
            <a:xfrm>
              <a:off x="4191000" y="3124200"/>
              <a:ext cx="4775200" cy="3581400"/>
            </a:xfrm>
            <a:prstGeom prst="round2DiagRect">
              <a:avLst>
                <a:gd name="adj1" fmla="val 16667"/>
                <a:gd name="adj2" fmla="val 0"/>
              </a:avLst>
            </a:prstGeom>
            <a:ln w="88900" cap="sq">
              <a:solidFill>
                <a:schemeClr val="accent1"/>
              </a:solidFill>
              <a:miter lim="800000"/>
            </a:ln>
            <a:effectLst>
              <a:outerShdw blurRad="254000" algn="tl" rotWithShape="0">
                <a:srgbClr val="000000">
                  <a:alpha val="43000"/>
                </a:srgbClr>
              </a:outerShdw>
            </a:effectLst>
          </p:spPr>
        </p:pic>
        <p:sp>
          <p:nvSpPr>
            <p:cNvPr id="15" name="Rounded Rectangle 14"/>
            <p:cNvSpPr/>
            <p:nvPr/>
          </p:nvSpPr>
          <p:spPr bwMode="auto">
            <a:xfrm>
              <a:off x="7620000" y="3810000"/>
              <a:ext cx="12954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300" dirty="0" smtClean="0">
                  <a:solidFill>
                    <a:schemeClr val="tx1"/>
                  </a:solidFill>
                </a:rPr>
                <a:t>Windows 7</a:t>
              </a:r>
            </a:p>
          </p:txBody>
        </p:sp>
      </p:gr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a:t>Visual Studio 2010</a:t>
            </a:r>
            <a:r>
              <a:rPr lang="en-US" sz="3600" dirty="0"/>
              <a:t/>
            </a:r>
            <a:br>
              <a:rPr lang="en-US" sz="3600" dirty="0"/>
            </a:br>
            <a:r>
              <a:rPr lang="en-US" sz="3400" dirty="0">
                <a:gradFill>
                  <a:gsLst>
                    <a:gs pos="50000">
                      <a:srgbClr val="F7BC24"/>
                    </a:gs>
                    <a:gs pos="100000">
                      <a:srgbClr val="F7BC24"/>
                    </a:gs>
                  </a:gsLst>
                  <a:lin ang="5400000" scaled="0"/>
                </a:gradFill>
              </a:rPr>
              <a:t>Developer Tools for SharePoint</a:t>
            </a:r>
          </a:p>
        </p:txBody>
      </p:sp>
      <p:sp>
        <p:nvSpPr>
          <p:cNvPr id="15" name="Content Placeholder 25"/>
          <p:cNvSpPr txBox="1">
            <a:spLocks/>
          </p:cNvSpPr>
          <p:nvPr/>
        </p:nvSpPr>
        <p:spPr bwMode="auto">
          <a:xfrm>
            <a:off x="381000" y="4397276"/>
            <a:ext cx="5257800" cy="2308324"/>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t" compatLnSpc="1">
            <a:spAutoFit/>
          </a:bodyPr>
          <a:lstStyle/>
          <a:p>
            <a:pPr marL="23495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Support for SharePoint Sandboxed Solutions</a:t>
            </a:r>
          </a:p>
          <a:p>
            <a:pPr marL="234950" lvl="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Import WSP from SharePoint Designer </a:t>
            </a:r>
            <a:br>
              <a:rPr lang="en-US" dirty="0" smtClean="0">
                <a:gradFill>
                  <a:gsLst>
                    <a:gs pos="0">
                      <a:schemeClr val="tx1"/>
                    </a:gs>
                    <a:gs pos="86000">
                      <a:schemeClr val="tx1"/>
                    </a:gs>
                  </a:gsLst>
                  <a:lin ang="5400000" scaled="0"/>
                </a:gradFill>
                <a:sym typeface="Wingdings" pitchFamily="2" charset="2"/>
              </a:rPr>
            </a:br>
            <a:r>
              <a:rPr lang="en-US" dirty="0" smtClean="0">
                <a:gradFill>
                  <a:gsLst>
                    <a:gs pos="0">
                      <a:schemeClr val="tx1"/>
                    </a:gs>
                    <a:gs pos="86000">
                      <a:schemeClr val="tx1"/>
                    </a:gs>
                  </a:gsLst>
                  <a:lin ang="5400000" scaled="0"/>
                </a:gradFill>
                <a:sym typeface="Wingdings" pitchFamily="2" charset="2"/>
              </a:rPr>
              <a:t>including Workflow</a:t>
            </a:r>
          </a:p>
          <a:p>
            <a:pPr marL="234950" lvl="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Build Workflow Steps for SharePoint Designer</a:t>
            </a:r>
          </a:p>
          <a:p>
            <a:pPr marL="234950" lvl="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Extensibility for Development of Additional </a:t>
            </a:r>
            <a:br>
              <a:rPr lang="en-US" dirty="0" smtClean="0">
                <a:gradFill>
                  <a:gsLst>
                    <a:gs pos="0">
                      <a:schemeClr val="tx1"/>
                    </a:gs>
                    <a:gs pos="86000">
                      <a:schemeClr val="tx1"/>
                    </a:gs>
                  </a:gsLst>
                  <a:lin ang="5400000" scaled="0"/>
                </a:gradFill>
                <a:sym typeface="Wingdings" pitchFamily="2" charset="2"/>
              </a:rPr>
            </a:br>
            <a:r>
              <a:rPr lang="en-US" dirty="0" smtClean="0">
                <a:gradFill>
                  <a:gsLst>
                    <a:gs pos="0">
                      <a:schemeClr val="tx1"/>
                    </a:gs>
                    <a:gs pos="86000">
                      <a:schemeClr val="tx1"/>
                    </a:gs>
                  </a:gsLst>
                  <a:lin ang="5400000" scaled="0"/>
                </a:gradFill>
                <a:sym typeface="Wingdings" pitchFamily="2" charset="2"/>
              </a:rPr>
              <a:t>SharePoint Artifacts</a:t>
            </a:r>
          </a:p>
          <a:p>
            <a:pPr marL="234950" lvl="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SharePoint Business Connectivity Services support</a:t>
            </a:r>
          </a:p>
        </p:txBody>
      </p:sp>
      <p:sp>
        <p:nvSpPr>
          <p:cNvPr id="22" name="Content Placeholder 25"/>
          <p:cNvSpPr txBox="1">
            <a:spLocks/>
          </p:cNvSpPr>
          <p:nvPr/>
        </p:nvSpPr>
        <p:spPr bwMode="auto">
          <a:xfrm>
            <a:off x="381000" y="2211473"/>
            <a:ext cx="5558824" cy="1560427"/>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t" compatLnSpc="1">
            <a:spAutoFit/>
          </a:bodyPr>
          <a:lstStyle/>
          <a:p>
            <a:pPr marL="234950" lvl="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Web Part, BDC and Workflow designers</a:t>
            </a:r>
          </a:p>
          <a:p>
            <a:pPr marL="234950" lvl="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Package and Deploy SharePoint projects</a:t>
            </a:r>
          </a:p>
          <a:p>
            <a:pPr marL="23495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Generate WSP for Production Deployment</a:t>
            </a:r>
          </a:p>
          <a:p>
            <a:pPr marL="23495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View SharePoint site in Server Explorer</a:t>
            </a:r>
          </a:p>
          <a:p>
            <a:pPr marL="234950" lvl="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Team Foundation Server Integration</a:t>
            </a:r>
          </a:p>
        </p:txBody>
      </p:sp>
      <p:sp>
        <p:nvSpPr>
          <p:cNvPr id="25" name="TextBox 24"/>
          <p:cNvSpPr txBox="1"/>
          <p:nvPr/>
        </p:nvSpPr>
        <p:spPr>
          <a:xfrm>
            <a:off x="430041" y="3912513"/>
            <a:ext cx="4532012" cy="430887"/>
          </a:xfrm>
          <a:prstGeom prst="rect">
            <a:avLst/>
          </a:prstGeom>
          <a:noFill/>
        </p:spPr>
        <p:txBody>
          <a:bodyPr wrap="square" lIns="0" tIns="0" rIns="0" bIns="0" rtlCol="0">
            <a:spAutoFit/>
          </a:bodyPr>
          <a:lstStyle/>
          <a:p>
            <a:r>
              <a:rPr lang="en-NZ" sz="2800" dirty="0" smtClean="0">
                <a:solidFill>
                  <a:srgbClr val="FFFFFF"/>
                </a:solidFill>
              </a:rPr>
              <a:t>Broad SharePoint Support</a:t>
            </a:r>
          </a:p>
        </p:txBody>
      </p:sp>
      <p:sp>
        <p:nvSpPr>
          <p:cNvPr id="26" name="TextBox 25"/>
          <p:cNvSpPr txBox="1"/>
          <p:nvPr/>
        </p:nvSpPr>
        <p:spPr>
          <a:xfrm>
            <a:off x="425793" y="1683663"/>
            <a:ext cx="8175282" cy="430887"/>
          </a:xfrm>
          <a:prstGeom prst="rect">
            <a:avLst/>
          </a:prstGeom>
          <a:noFill/>
        </p:spPr>
        <p:txBody>
          <a:bodyPr wrap="square" lIns="0" tIns="0" rIns="0" bIns="0" rtlCol="0">
            <a:spAutoFit/>
          </a:bodyPr>
          <a:lstStyle/>
          <a:p>
            <a:r>
              <a:rPr lang="en-NZ" sz="2800" dirty="0" smtClean="0">
                <a:solidFill>
                  <a:srgbClr val="FFFFFF"/>
                </a:solidFill>
              </a:rPr>
              <a:t>Develop, Deploy and Debug</a:t>
            </a:r>
          </a:p>
        </p:txBody>
      </p:sp>
      <p:pic>
        <p:nvPicPr>
          <p:cNvPr id="11" name="Picture 2"/>
          <p:cNvPicPr>
            <a:picLocks noChangeArrowheads="1"/>
          </p:cNvPicPr>
          <p:nvPr/>
        </p:nvPicPr>
        <p:blipFill>
          <a:blip r:embed="rId4" cstate="print"/>
          <a:srcRect/>
          <a:stretch>
            <a:fillRect/>
          </a:stretch>
        </p:blipFill>
        <p:spPr bwMode="auto">
          <a:xfrm>
            <a:off x="5737235" y="1295400"/>
            <a:ext cx="3097732" cy="2432131"/>
          </a:xfrm>
          <a:prstGeom prst="round2DiagRect">
            <a:avLst>
              <a:gd name="adj1" fmla="val 16667"/>
              <a:gd name="adj2" fmla="val 0"/>
            </a:avLst>
          </a:prstGeom>
          <a:solidFill>
            <a:srgbClr val="FFC000"/>
          </a:solidFill>
          <a:ln w="88900" cap="sq">
            <a:solidFill>
              <a:schemeClr val="accent1"/>
            </a:solidFill>
            <a:miter lim="800000"/>
          </a:ln>
          <a:effectLst>
            <a:outerShdw blurRad="50800" dist="38100" dir="2700000" algn="tl" rotWithShape="0">
              <a:prstClr val="black">
                <a:alpha val="40000"/>
              </a:prstClr>
            </a:outerShdw>
          </a:effectLst>
        </p:spPr>
      </p:pic>
      <p:sp>
        <p:nvSpPr>
          <p:cNvPr id="28" name="Rounded Rectangle 27"/>
          <p:cNvSpPr/>
          <p:nvPr/>
        </p:nvSpPr>
        <p:spPr bwMode="auto">
          <a:xfrm>
            <a:off x="5856817" y="3139017"/>
            <a:ext cx="1489075" cy="354542"/>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200" dirty="0" smtClean="0">
                <a:solidFill>
                  <a:schemeClr val="tx1"/>
                </a:solidFill>
              </a:rPr>
              <a:t>Web Part Designer</a:t>
            </a:r>
          </a:p>
        </p:txBody>
      </p:sp>
      <p:pic>
        <p:nvPicPr>
          <p:cNvPr id="12" name="Picture 11" descr="newproject.png"/>
          <p:cNvPicPr>
            <a:picLocks noChangeAspect="1"/>
          </p:cNvPicPr>
          <p:nvPr/>
        </p:nvPicPr>
        <p:blipFill>
          <a:blip r:embed="rId5"/>
          <a:srcRect r="30833" b="25532"/>
          <a:stretch>
            <a:fillRect/>
          </a:stretch>
        </p:blipFill>
        <p:spPr>
          <a:xfrm>
            <a:off x="5715000" y="3995208"/>
            <a:ext cx="3076474" cy="2481792"/>
          </a:xfrm>
          <a:prstGeom prst="round2DiagRect">
            <a:avLst>
              <a:gd name="adj1" fmla="val 16667"/>
              <a:gd name="adj2" fmla="val 0"/>
            </a:avLst>
          </a:prstGeom>
          <a:ln w="88900" cap="sq">
            <a:solidFill>
              <a:schemeClr val="accent1"/>
            </a:solidFill>
            <a:miter lim="800000"/>
          </a:ln>
          <a:effectLst>
            <a:outerShdw blurRad="50800" dist="38100" dir="2700000" algn="tl" rotWithShape="0">
              <a:prstClr val="black">
                <a:alpha val="40000"/>
              </a:prstClr>
            </a:outerShdw>
          </a:effectLst>
        </p:spPr>
      </p:pic>
      <p:sp>
        <p:nvSpPr>
          <p:cNvPr id="13" name="Rounded Rectangle 12"/>
          <p:cNvSpPr/>
          <p:nvPr/>
        </p:nvSpPr>
        <p:spPr bwMode="auto">
          <a:xfrm>
            <a:off x="5785908" y="6051550"/>
            <a:ext cx="1205442" cy="354542"/>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300" dirty="0" smtClean="0">
                <a:solidFill>
                  <a:schemeClr val="tx1"/>
                </a:solidFill>
              </a:rPr>
              <a:t>Project Types</a:t>
            </a:r>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1.2"/>
</p:tagLst>
</file>

<file path=ppt/tags/tag2.xml><?xml version="1.0" encoding="utf-8"?>
<p:tagLst xmlns:a="http://schemas.openxmlformats.org/drawingml/2006/main" xmlns:r="http://schemas.openxmlformats.org/officeDocument/2006/relationships" xmlns:p="http://schemas.openxmlformats.org/presentationml/2006/main">
  <p:tag name="TIMING" val="|1.8|1.5|1.9|27.8"/>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SharePoint Conference 2009 4x3">
  <a:themeElements>
    <a:clrScheme name="Custom 15">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B3BAEB"/>
      </a:hlink>
      <a:folHlink>
        <a:srgbClr val="6BBBE3"/>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2400" dirty="0" err="1" smtClean="0">
            <a:gradFill>
              <a:gsLst>
                <a:gs pos="0">
                  <a:schemeClr val="tx1"/>
                </a:gs>
                <a:gs pos="86000">
                  <a:schemeClr val="tx1"/>
                </a:gs>
              </a:gsLst>
              <a:lin ang="5400000" scaled="0"/>
            </a:gradFill>
          </a:defRPr>
        </a:defPPr>
      </a:lstStyle>
    </a:tx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53</TotalTime>
  <Words>1523</Words>
  <Application>Microsoft Office PowerPoint</Application>
  <PresentationFormat>On-screen Show (4:3)</PresentationFormat>
  <Paragraphs>460</Paragraphs>
  <Slides>43</Slides>
  <Notes>42</Notes>
  <HiddenSlides>0</HiddenSlides>
  <MMClips>0</MMClips>
  <ScaleCrop>false</ScaleCrop>
  <HeadingPairs>
    <vt:vector size="4" baseType="variant">
      <vt:variant>
        <vt:lpstr>Theme</vt:lpstr>
      </vt:variant>
      <vt:variant>
        <vt:i4>3</vt:i4>
      </vt:variant>
      <vt:variant>
        <vt:lpstr>Slide Titles</vt:lpstr>
      </vt:variant>
      <vt:variant>
        <vt:i4>43</vt:i4>
      </vt:variant>
    </vt:vector>
  </HeadingPairs>
  <TitlesOfParts>
    <vt:vector size="46" baseType="lpstr">
      <vt:lpstr>TechEd09_Europe</vt:lpstr>
      <vt:lpstr>SharePoint Conference 2009 4x3</vt:lpstr>
      <vt:lpstr>TechEd09_Europe template</vt:lpstr>
      <vt:lpstr>Slide 1</vt:lpstr>
      <vt:lpstr>SharePoint Server 2010 Introduction for Developers</vt:lpstr>
      <vt:lpstr>Microsoft SharePoint 2010 The business collaboration platform for the Enterprise and the Web</vt:lpstr>
      <vt:lpstr>SharePoint 2010 for Developers</vt:lpstr>
      <vt:lpstr>SharePoint Application Landscape</vt:lpstr>
      <vt:lpstr>Slide 6</vt:lpstr>
      <vt:lpstr>SharePoint 2010 for Developers</vt:lpstr>
      <vt:lpstr>Development on Windows 7 or Windows Vista SP1 </vt:lpstr>
      <vt:lpstr>Visual Studio 2010 Developer Tools for SharePoint</vt:lpstr>
      <vt:lpstr>SharePoint Designer 2010 No code tool for SharePoint</vt:lpstr>
      <vt:lpstr>Developer Dashboard</vt:lpstr>
      <vt:lpstr>Tools</vt:lpstr>
      <vt:lpstr>SharePoint 2010 for Developers</vt:lpstr>
      <vt:lpstr>Business Connectivity Services Brings LOB Data Into SharePoint</vt:lpstr>
      <vt:lpstr>Business Connectivity Services</vt:lpstr>
      <vt:lpstr>SharePoint List Improvements Collaborative Data Store</vt:lpstr>
      <vt:lpstr>XSLT Views for Lists View Design in UI and SPD</vt:lpstr>
      <vt:lpstr>Relationships and Validation</vt:lpstr>
      <vt:lpstr>Overview of Data Technologies</vt:lpstr>
      <vt:lpstr>LINQ to SharePoint Language Integrated Query</vt:lpstr>
      <vt:lpstr>Client Object Model Runs on Remote Machine</vt:lpstr>
      <vt:lpstr>Client Object Model Sample .NET</vt:lpstr>
      <vt:lpstr>REST APIs</vt:lpstr>
      <vt:lpstr>REST and ADO.NET Data Services</vt:lpstr>
      <vt:lpstr>SharePoint Events Improvements Reacting to Server Events</vt:lpstr>
      <vt:lpstr>Workflow Improvements Popular and Successful Base in 2007</vt:lpstr>
      <vt:lpstr>Workflow</vt:lpstr>
      <vt:lpstr>SharePoint Service Applications New Service App Architecture</vt:lpstr>
      <vt:lpstr>SharePoint Service Applications New Service App Architecture</vt:lpstr>
      <vt:lpstr>Ribbon and Dialog Framework</vt:lpstr>
      <vt:lpstr>Ribbon and Dialog Framework</vt:lpstr>
      <vt:lpstr>Silverlight 3 and SharePoint 2010 New UI Option</vt:lpstr>
      <vt:lpstr>SharePoint 2010 for Developers</vt:lpstr>
      <vt:lpstr>Sandboxed Solutions</vt:lpstr>
      <vt:lpstr>Sandboxed Solutions</vt:lpstr>
      <vt:lpstr>SharePoint Online</vt:lpstr>
      <vt:lpstr>Upgrade and Packaging WSP as the SharePoint Installer</vt:lpstr>
      <vt:lpstr>Team Foundation Server Application Lifecycle Management</vt:lpstr>
      <vt:lpstr>SharePoint 2010 for Developers</vt:lpstr>
      <vt:lpstr>Learn More about SharePoint 2010</vt:lpstr>
      <vt:lpstr>Questions</vt:lpstr>
      <vt:lpstr>Slide 42</vt:lpstr>
      <vt:lpstr>Slide 43</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Paul Andrew</dc:creator>
  <dc:description>Template: Slidework LLC
Formatting:
Event Date: May 11 - 15, 2009
Event Location: Los Angeles, CA
Audience:</dc:description>
  <cp:lastModifiedBy>cn_user</cp:lastModifiedBy>
  <cp:revision>9</cp:revision>
  <dcterms:created xsi:type="dcterms:W3CDTF">2009-10-22T14:16:15Z</dcterms:created>
  <dcterms:modified xsi:type="dcterms:W3CDTF">2009-11-07T21:01:38Z</dcterms:modified>
</cp:coreProperties>
</file>