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9" r:id="rId2"/>
    <p:sldMasterId id="2147483743" r:id="rId3"/>
    <p:sldMasterId id="2147483756" r:id="rId4"/>
    <p:sldMasterId id="2147483768" r:id="rId5"/>
  </p:sldMasterIdLst>
  <p:notesMasterIdLst>
    <p:notesMasterId r:id="rId52"/>
  </p:notesMasterIdLst>
  <p:handoutMasterIdLst>
    <p:handoutMasterId r:id="rId53"/>
  </p:handoutMasterIdLst>
  <p:sldIdLst>
    <p:sldId id="256" r:id="rId6"/>
    <p:sldId id="257" r:id="rId7"/>
    <p:sldId id="400" r:id="rId8"/>
    <p:sldId id="344" r:id="rId9"/>
    <p:sldId id="345" r:id="rId10"/>
    <p:sldId id="423" r:id="rId11"/>
    <p:sldId id="348" r:id="rId12"/>
    <p:sldId id="350" r:id="rId13"/>
    <p:sldId id="351" r:id="rId14"/>
    <p:sldId id="353" r:id="rId15"/>
    <p:sldId id="354" r:id="rId16"/>
    <p:sldId id="355" r:id="rId17"/>
    <p:sldId id="426" r:id="rId18"/>
    <p:sldId id="346" r:id="rId19"/>
    <p:sldId id="434" r:id="rId20"/>
    <p:sldId id="435" r:id="rId21"/>
    <p:sldId id="436" r:id="rId22"/>
    <p:sldId id="432" r:id="rId23"/>
    <p:sldId id="358" r:id="rId24"/>
    <p:sldId id="359" r:id="rId25"/>
    <p:sldId id="361" r:id="rId26"/>
    <p:sldId id="427" r:id="rId27"/>
    <p:sldId id="356" r:id="rId28"/>
    <p:sldId id="364" r:id="rId29"/>
    <p:sldId id="365" r:id="rId30"/>
    <p:sldId id="366" r:id="rId31"/>
    <p:sldId id="367" r:id="rId32"/>
    <p:sldId id="428" r:id="rId33"/>
    <p:sldId id="362" r:id="rId34"/>
    <p:sldId id="375" r:id="rId35"/>
    <p:sldId id="376" r:id="rId36"/>
    <p:sldId id="377" r:id="rId37"/>
    <p:sldId id="430" r:id="rId38"/>
    <p:sldId id="373" r:id="rId39"/>
    <p:sldId id="380" r:id="rId40"/>
    <p:sldId id="381" r:id="rId41"/>
    <p:sldId id="382" r:id="rId42"/>
    <p:sldId id="383" r:id="rId43"/>
    <p:sldId id="384" r:id="rId44"/>
    <p:sldId id="431" r:id="rId45"/>
    <p:sldId id="378" r:id="rId46"/>
    <p:sldId id="398" r:id="rId47"/>
    <p:sldId id="324" r:id="rId48"/>
    <p:sldId id="274" r:id="rId49"/>
    <p:sldId id="437" r:id="rId50"/>
    <p:sldId id="280" r:id="rId5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CC00"/>
    <a:srgbClr val="CCFFCC"/>
    <a:srgbClr val="CCCCCC"/>
    <a:srgbClr val="99CC99"/>
    <a:srgbClr val="F6AE1E"/>
    <a:srgbClr val="FFFFFF"/>
    <a:srgbClr val="FF0066"/>
    <a:srgbClr val="000000"/>
    <a:srgbClr val="F3AF35"/>
    <a:srgbClr val="9C42E6"/>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58" autoAdjust="0"/>
    <p:restoredTop sz="90671" autoAdjust="0"/>
  </p:normalViewPr>
  <p:slideViewPr>
    <p:cSldViewPr snapToGrid="0">
      <p:cViewPr>
        <p:scale>
          <a:sx n="70" d="100"/>
          <a:sy n="70" d="100"/>
        </p:scale>
        <p:origin x="-1920" y="-72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70" d="100"/>
        <a:sy n="70" d="100"/>
      </p:scale>
      <p:origin x="0" y="768"/>
    </p:cViewPr>
  </p:sorterViewPr>
  <p:notesViewPr>
    <p:cSldViewPr snapToGrid="0" showGuides="1">
      <p:cViewPr varScale="1">
        <p:scale>
          <a:sx n="83" d="100"/>
          <a:sy n="83" d="100"/>
        </p:scale>
        <p:origin x="-2916"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11/9/2009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ofs212_andrew.pptx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44" indent="-168244">
              <a:buFontTx/>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467541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1744"/>
          <p:cNvSpPr>
            <a:spLocks noGrp="1" noRot="1" noChangeAspect="1" noTextEdit="1"/>
          </p:cNvSpPr>
          <p:nvPr>
            <p:ph type="sldImg"/>
          </p:nvPr>
        </p:nvSpPr>
        <p:spPr>
          <a:ln w="9525" cap="flat" algn="ctr">
            <a:headEnd type="none" w="med" len="med"/>
            <a:tailEnd type="none" w="med" len="med"/>
          </a:ln>
        </p:spPr>
      </p:sp>
      <p:sp>
        <p:nvSpPr>
          <p:cNvPr id="32771" name="Rectangle 31745"/>
          <p:cNvSpPr>
            <a:spLocks noGrp="1"/>
          </p:cNvSpPr>
          <p:nvPr>
            <p:ph type="body" idx="1"/>
          </p:nvPr>
        </p:nvSpPr>
        <p:spPr>
          <a:noFill/>
          <a:ln/>
        </p:spPr>
        <p:txBody>
          <a:bodyPr>
            <a:normAutofit lnSpcReduction="10000"/>
          </a:bodyPr>
          <a:lstStyle/>
          <a:p>
            <a:pPr marL="616894" lvl="1" indent="-168244" defTabSz="897301" fontAlgn="base">
              <a:lnSpc>
                <a:spcPct val="100000"/>
              </a:lnSpc>
              <a:spcBef>
                <a:spcPct val="30000"/>
              </a:spcBef>
              <a:spcAft>
                <a:spcPct val="0"/>
              </a:spcAft>
              <a:buFontTx/>
              <a:buChar char="-"/>
              <a:defRPr/>
            </a:pPr>
            <a:endParaRPr lang="en-US" sz="1000" dirty="0" smtClean="0"/>
          </a:p>
        </p:txBody>
      </p:sp>
      <p:sp>
        <p:nvSpPr>
          <p:cNvPr id="32772" name="TextBox 3"/>
          <p:cNvSpPr txBox="1">
            <a:spLocks noGrp="1"/>
          </p:cNvSpPr>
          <p:nvPr/>
        </p:nvSpPr>
        <p:spPr bwMode="auto">
          <a:xfrm>
            <a:off x="5583238" y="8684926"/>
            <a:ext cx="1273175" cy="457513"/>
          </a:xfrm>
          <a:prstGeom prst="rect">
            <a:avLst/>
          </a:prstGeom>
          <a:noFill/>
          <a:ln w="9525" algn="ctr">
            <a:noFill/>
            <a:miter lim="800000"/>
            <a:headEnd/>
            <a:tailEnd/>
          </a:ln>
        </p:spPr>
        <p:txBody>
          <a:bodyPr lIns="90697" tIns="45351" rIns="90697" bIns="45351" anchor="b"/>
          <a:lstStyle/>
          <a:p>
            <a:pPr algn="r" defTabSz="907058"/>
            <a:endParaRPr lang="en-US" sz="1200" dirty="0">
              <a:solidFill>
                <a:prstClr val="black"/>
              </a:solidFill>
              <a:latin typeface="Segoe" pitchFamily="34" charset="0"/>
            </a:endParaRPr>
          </a:p>
        </p:txBody>
      </p:sp>
      <p:sp>
        <p:nvSpPr>
          <p:cNvPr id="5" name="Date Placeholder 4"/>
          <p:cNvSpPr>
            <a:spLocks noGrp="1"/>
          </p:cNvSpPr>
          <p:nvPr>
            <p:ph type="dt" idx="10"/>
          </p:nvPr>
        </p:nvSpPr>
        <p:spPr/>
        <p:txBody>
          <a:bodyPr/>
          <a:lstStyle/>
          <a:p>
            <a:pPr algn="r" rtl="0"/>
            <a:endParaRPr lang="en-US" dirty="0">
              <a:solidFill>
                <a:prstClr val="black"/>
              </a:solidFill>
              <a:latin typeface="Calibri"/>
            </a:endParaRPr>
          </a:p>
        </p:txBody>
      </p:sp>
      <p:sp>
        <p:nvSpPr>
          <p:cNvPr id="6" name="Header Placeholder 5"/>
          <p:cNvSpPr>
            <a:spLocks noGrp="1"/>
          </p:cNvSpPr>
          <p:nvPr>
            <p:ph type="hdr" sz="quarter" idx="11"/>
          </p:nvPr>
        </p:nvSpPr>
        <p:spPr/>
        <p:txBody>
          <a:bodyPr/>
          <a:lstStyle/>
          <a:p>
            <a:pPr algn="l" rtl="0"/>
            <a:endParaRPr lang="en-US" dirty="0">
              <a:solidFill>
                <a:prstClr val="black"/>
              </a:solidFill>
              <a:latin typeface="Calibri"/>
            </a:endParaRPr>
          </a:p>
        </p:txBody>
      </p:sp>
      <p:sp>
        <p:nvSpPr>
          <p:cNvPr id="8" name="Footer Placeholder 7"/>
          <p:cNvSpPr>
            <a:spLocks noGrp="1"/>
          </p:cNvSpPr>
          <p:nvPr>
            <p:ph type="ftr" sz="quarter" idx="12"/>
          </p:nvPr>
        </p:nvSpPr>
        <p:spPr/>
        <p:txBody>
          <a:bodyPr/>
          <a:lstStyle/>
          <a:p>
            <a:pPr algn="l" rtl="0">
              <a:spcBef>
                <a:spcPct val="0"/>
              </a:spcBef>
            </a:pPr>
            <a:endParaRPr lang="en-US" sz="800" dirty="0">
              <a:solidFill>
                <a:prstClr val="black"/>
              </a:solidFill>
              <a:latin typeface="Trebuchet MS"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175" lvl="1" defTabSz="914350">
              <a:spcAft>
                <a:spcPts val="0"/>
              </a:spcAft>
              <a:defRPr/>
            </a:pP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44" indent="-168244">
              <a:buFontTx/>
              <a:buChar char="-"/>
            </a:pPr>
            <a:endParaRPr lang="en-US" b="1"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1253062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2014189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defTabSz="897301" fontAlgn="base">
              <a:lnSpc>
                <a:spcPct val="100000"/>
              </a:lnSpc>
              <a:spcBef>
                <a:spcPct val="30000"/>
              </a:spcBef>
              <a:spcAft>
                <a:spcPct val="0"/>
              </a:spcAft>
              <a:defRPr/>
            </a:pPr>
            <a:endParaRPr lang="en-US" dirty="0">
              <a:latin typeface="+mn-lt"/>
            </a:endParaRPr>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endParaRPr lang="en-US" sz="1200" dirty="0" smtClean="0">
              <a:solidFill>
                <a:schemeClr val="accent4">
                  <a:lumMod val="40000"/>
                  <a:lumOff val="60000"/>
                </a:schemeClr>
              </a:solidFill>
              <a:sym typeface="Wingdings" pitchFamily="2" charset="2"/>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496091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616894" lvl="1" indent="-168244">
              <a:buFontTx/>
              <a:buChar char="-"/>
            </a:pPr>
            <a:endParaRPr lang="en-US" sz="1200" dirty="0" smtClean="0">
              <a:solidFill>
                <a:schemeClr val="accent4">
                  <a:lumMod val="40000"/>
                  <a:lumOff val="60000"/>
                </a:schemeClr>
              </a:solidFill>
              <a:sym typeface="Wingdings" pitchFamily="2" charset="2"/>
            </a:endParaRP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endParaRPr lang="en-US" dirty="0">
              <a:solidFill>
                <a:prstClr val="black"/>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latin typeface="Arial" charset="0"/>
            </a:endParaRP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endParaRPr lang="en-US" dirty="0">
              <a:solidFill>
                <a:prstClr val="black"/>
              </a:solidFill>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457175" lvl="1" indent="0" defTabSz="914350">
              <a:lnSpc>
                <a:spcPct val="100000"/>
              </a:lnSpc>
              <a:spcAft>
                <a:spcPts val="0"/>
              </a:spcAft>
              <a:buNone/>
              <a:defRP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6639551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lgn="r" rtl="0"/>
            <a:endParaRPr lang="en-US" dirty="0">
              <a:solidFill>
                <a:prstClr val="black"/>
              </a:solidFill>
              <a:latin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175" lvl="1" defTabSz="914350">
              <a:spcAft>
                <a:spcPts val="0"/>
              </a:spcAft>
              <a:defRPr/>
            </a:pPr>
            <a:endParaRPr lang="en-US" sz="140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sz="1200" dirty="0" smtClean="0">
              <a:latin typeface="Segoe"/>
            </a:endParaRPr>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smtClean="0">
              <a:latin typeface="Segoe"/>
            </a:endParaRP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fontAlgn="base">
              <a:lnSpc>
                <a:spcPct val="100000"/>
              </a:lnSpc>
              <a:spcBef>
                <a:spcPct val="30000"/>
              </a:spcBef>
              <a:spcAft>
                <a:spcPct val="0"/>
              </a:spcAft>
              <a:defRPr/>
            </a:pPr>
            <a:endParaRPr lang="en-US" sz="1200" dirty="0" smtClean="0">
              <a:latin typeface="Arial" charset="0"/>
            </a:endParaRPr>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41572146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40760079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3426980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301" fontAlgn="base">
              <a:lnSpc>
                <a:spcPct val="100000"/>
              </a:lnSpc>
              <a:spcBef>
                <a:spcPct val="30000"/>
              </a:spcBef>
              <a:spcAft>
                <a:spcPct val="0"/>
              </a:spcAft>
              <a:defRPr/>
            </a:pPr>
            <a:endParaRPr lang="en-US" sz="1200" dirty="0">
              <a:latin typeface="Arial"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endParaRPr lang="en-US" dirty="0"/>
          </a:p>
        </p:txBody>
      </p:sp>
      <p:sp>
        <p:nvSpPr>
          <p:cNvPr id="8" name="Slide Image Placeholder 7"/>
          <p:cNvSpPr>
            <a:spLocks noGrp="1" noRot="1" noChangeAspect="1"/>
          </p:cNvSpPr>
          <p:nvPr>
            <p:ph type="sldImg"/>
          </p:nvPr>
        </p:nvSpPr>
        <p:spPr/>
      </p:sp>
      <p:sp>
        <p:nvSpPr>
          <p:cNvPr id="9" name="Notes Placeholder 8"/>
          <p:cNvSpPr>
            <a:spLocks noGrp="1"/>
          </p:cNvSpPr>
          <p:nvPr>
            <p:ph type="body" idx="1"/>
          </p:nvPr>
        </p:nvSpPr>
        <p:spPr/>
        <p:txBody>
          <a:bodyPr>
            <a:normAutofit fontScale="77500" lnSpcReduction="20000"/>
          </a:bodyPr>
          <a:lstStyle/>
          <a:p>
            <a:pPr marL="0" lvl="1" defTabSz="914350">
              <a:spcAft>
                <a:spcPts val="0"/>
              </a:spcAft>
              <a:defRPr/>
            </a:pPr>
            <a:endParaRPr lang="en-US" sz="24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endParaRPr lang="en-US" dirty="0"/>
          </a:p>
        </p:txBody>
      </p:sp>
      <p:sp>
        <p:nvSpPr>
          <p:cNvPr id="8" name="Slide Image Placeholder 7"/>
          <p:cNvSpPr>
            <a:spLocks noGrp="1" noRot="1" noChangeAspect="1"/>
          </p:cNvSpPr>
          <p:nvPr>
            <p:ph type="sldImg"/>
          </p:nvPr>
        </p:nvSpPr>
        <p:spPr/>
      </p:sp>
      <p:sp>
        <p:nvSpPr>
          <p:cNvPr id="9" name="Notes Placeholder 8"/>
          <p:cNvSpPr>
            <a:spLocks noGrp="1"/>
          </p:cNvSpPr>
          <p:nvPr>
            <p:ph type="body" idx="1"/>
          </p:nvPr>
        </p:nvSpPr>
        <p:spPr/>
        <p:txBody>
          <a:bodyPr>
            <a:normAutofit fontScale="92500"/>
          </a:bodyPr>
          <a:lstStyle/>
          <a:p>
            <a:pPr marL="168244" lvl="1" indent="-168244" defTabSz="914350">
              <a:spcAft>
                <a:spcPts val="0"/>
              </a:spcAft>
              <a:buFontTx/>
              <a:buChar char="-"/>
              <a:defRPr/>
            </a:pP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34269801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794218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p:spPr>
        <p:txBody>
          <a:bodyPr>
            <a:normAutofit fontScale="70000" lnSpcReduction="20000"/>
          </a:bodyPr>
          <a:lstStyle/>
          <a:p>
            <a:pPr>
              <a:defRPr/>
            </a:pPr>
            <a:endParaRPr lang="en-US" dirty="0" smtClean="0">
              <a:latin typeface="Calibri" pitchFamily="34" charset="0"/>
            </a:endParaRPr>
          </a:p>
        </p:txBody>
      </p:sp>
      <p:sp>
        <p:nvSpPr>
          <p:cNvPr id="50179" name="Slide Number Placeholder 3"/>
          <p:cNvSpPr>
            <a:spLocks noGrp="1"/>
          </p:cNvSpPr>
          <p:nvPr>
            <p:ph type="sldNum" sz="quarter" idx="5"/>
          </p:nvPr>
        </p:nvSpPr>
        <p:spPr>
          <a:noFill/>
          <a:ln>
            <a:headEnd/>
            <a:tailEnd/>
          </a:ln>
        </p:spPr>
        <p:txBody>
          <a:bodyPr/>
          <a:lstStyle/>
          <a:p>
            <a:endParaRPr lang="en-US" dirty="0" smtClean="0"/>
          </a:p>
        </p:txBody>
      </p:sp>
      <p:sp>
        <p:nvSpPr>
          <p:cNvPr id="5" name="Date Placeholder 4"/>
          <p:cNvSpPr>
            <a:spLocks noGrp="1"/>
          </p:cNvSpPr>
          <p:nvPr>
            <p:ph type="dt" idx="10"/>
          </p:nvPr>
        </p:nvSpPr>
        <p:spPr/>
        <p:txBody>
          <a:bodyPr/>
          <a:lstStyle/>
          <a:p>
            <a:endParaRPr lang="en-US" dirty="0"/>
          </a:p>
        </p:txBody>
      </p:sp>
      <p:sp>
        <p:nvSpPr>
          <p:cNvPr id="6" name="Header Placeholder 5"/>
          <p:cNvSpPr>
            <a:spLocks noGrp="1"/>
          </p:cNvSpPr>
          <p:nvPr>
            <p:ph type="hdr" sz="quarter" idx="11"/>
          </p:nvPr>
        </p:nvSpPr>
        <p:spPr/>
        <p:txBody>
          <a:bodyPr/>
          <a:lstStyle/>
          <a:p>
            <a:endParaRPr lang="en-US" dirty="0"/>
          </a:p>
        </p:txBody>
      </p:sp>
      <p:sp>
        <p:nvSpPr>
          <p:cNvPr id="8" name="Footer Placeholder 7"/>
          <p:cNvSpPr>
            <a:spLocks noGrp="1"/>
          </p:cNvSpPr>
          <p:nvPr>
            <p:ph type="ftr" sz="quarter" idx="12"/>
          </p:nvPr>
        </p:nvSpPr>
        <p:spPr/>
        <p:txBody>
          <a:bodyPr/>
          <a:lstStyle/>
          <a:p>
            <a:pPr>
              <a:spcBef>
                <a:spcPct val="0"/>
              </a:spcBef>
            </a:pPr>
            <a:endParaRPr lang="en-US" sz="800" dirty="0">
              <a:solidFill>
                <a:prstClr val="black"/>
              </a:solidFill>
              <a:latin typeface="Trebuchet MS"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defTabSz="897301" fontAlgn="base">
              <a:lnSpc>
                <a:spcPct val="100000"/>
              </a:lnSpc>
              <a:spcBef>
                <a:spcPct val="30000"/>
              </a:spcBef>
              <a:spcAft>
                <a:spcPct val="0"/>
              </a:spcAft>
              <a:defRPr/>
            </a:pPr>
            <a:endParaRPr lang="en-US" sz="1200" dirty="0" smtClean="0">
              <a:latin typeface="Arial" charset="0"/>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2120085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3101259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endParaRPr lang="en-US" dirty="0">
              <a:solidFill>
                <a:prstClr val="black"/>
              </a:solidFill>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4.png"/><Relationship Id="rId2" Type="http://schemas.openxmlformats.org/officeDocument/2006/relationships/image" Target="../media/image19.jpe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Row_Content_righ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181600" y="18440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half" idx="10"/>
          </p:nvPr>
        </p:nvSpPr>
        <p:spPr>
          <a:xfrm>
            <a:off x="5181600" y="36728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3"/>
          <p:cNvSpPr>
            <a:spLocks noGrp="1"/>
          </p:cNvSpPr>
          <p:nvPr>
            <p:ph sz="half" idx="11"/>
          </p:nvPr>
        </p:nvSpPr>
        <p:spPr>
          <a:xfrm>
            <a:off x="5181600" y="53492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07/7/12/main" val="280574896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tacked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chor="ct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366713" y="4191000"/>
            <a:ext cx="8410575" cy="2301238"/>
          </a:xfrm>
        </p:spPr>
        <p:txBody>
          <a:bodyPr rtlCol="0"/>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idx="10"/>
          </p:nvPr>
        </p:nvSpPr>
        <p:spPr>
          <a:xfrm>
            <a:off x="366713" y="1463038"/>
            <a:ext cx="8410575" cy="2286000"/>
          </a:xfrm>
        </p:spPr>
        <p:txBody>
          <a:bodyPr rtlCol="0"/>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07/7/12/main" xmlns="" val="304129570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n w="3175">
                  <a:noFill/>
                </a:ln>
                <a:gradFill>
                  <a:gsLst>
                    <a:gs pos="50000">
                      <a:schemeClr val="accent4"/>
                    </a:gs>
                    <a:gs pos="100000">
                      <a:schemeClr val="accent4"/>
                    </a:gs>
                  </a:gsLst>
                  <a:lin ang="5400000" scaled="0"/>
                </a:gra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gradFill>
                  <a:gsLst>
                    <a:gs pos="50000">
                      <a:schemeClr val="bg1"/>
                    </a:gs>
                    <a:gs pos="100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cxnSp>
        <p:nvCxnSpPr>
          <p:cNvPr id="12" name="Straight Connector 11"/>
          <p:cNvCxnSpPr/>
          <p:nvPr userDrawn="1"/>
        </p:nvCxnSpPr>
        <p:spPr>
          <a:xfrm rot="10800000">
            <a:off x="730250" y="4148836"/>
            <a:ext cx="8413750" cy="1588"/>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gradFill>
                  <a:gsLst>
                    <a:gs pos="50000">
                      <a:schemeClr val="accent4"/>
                    </a:gs>
                    <a:gs pos="100000">
                      <a:schemeClr val="accent4"/>
                    </a:gs>
                  </a:gsLst>
                  <a:lin ang="5400000" scaled="0"/>
                </a:gra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gradFill>
                  <a:gsLst>
                    <a:gs pos="50000">
                      <a:schemeClr val="bg1"/>
                    </a:gs>
                    <a:gs pos="100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gradFill>
                  <a:gsLst>
                    <a:gs pos="50000">
                      <a:schemeClr val="accent4"/>
                    </a:gs>
                    <a:gs pos="100000">
                      <a:schemeClr val="accent4"/>
                    </a:gs>
                  </a:gsLst>
                  <a:lin ang="5400000" scaled="0"/>
                </a:gradFill>
                <a:effectLst>
                  <a:outerShdw blurRad="50800" dist="39000" dir="5460000" algn="tl">
                    <a:srgbClr val="000000">
                      <a:alpha val="38000"/>
                    </a:srgbClr>
                  </a:outerShdw>
                </a:effectLst>
                <a:uLnTx/>
                <a:uFillTx/>
                <a:latin typeface="Segoe UI" pitchFamily="34" charset="0"/>
                <a:ea typeface="+mn-ea"/>
                <a:cs typeface="+mn-cs"/>
              </a:defRPr>
            </a:lvl1pPr>
          </a:lstStyle>
          <a:p>
            <a:pPr lvl="0"/>
            <a:r>
              <a:rPr lang="en-US" dirty="0" smtClean="0"/>
              <a:t>click to…</a:t>
            </a:r>
          </a:p>
        </p:txBody>
      </p:sp>
      <p:cxnSp>
        <p:nvCxnSpPr>
          <p:cNvPr id="6" name="Straight Connector 5"/>
          <p:cNvCxnSpPr/>
          <p:nvPr userDrawn="1"/>
        </p:nvCxnSpPr>
        <p:spPr>
          <a:xfrm rot="10800000">
            <a:off x="730250" y="4148836"/>
            <a:ext cx="8413750" cy="1588"/>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gradFill>
                  <a:gsLst>
                    <a:gs pos="50000">
                      <a:schemeClr val="bg1">
                        <a:lumMod val="75000"/>
                      </a:schemeClr>
                    </a:gs>
                    <a:gs pos="100000">
                      <a:schemeClr val="bg1">
                        <a:lumMod val="75000"/>
                      </a:schemeClr>
                    </a:gs>
                  </a:gsLst>
                  <a:lin ang="5400000" scaled="0"/>
                </a:gradFill>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gradFill>
                  <a:gsLst>
                    <a:gs pos="50000">
                      <a:schemeClr val="bg1">
                        <a:lumMod val="75000"/>
                      </a:schemeClr>
                    </a:gs>
                    <a:gs pos="100000">
                      <a:schemeClr val="bg1">
                        <a:lumMod val="75000"/>
                      </a:schemeClr>
                    </a:gs>
                  </a:gsLst>
                  <a:lin ang="5400000" scaled="0"/>
                </a:gra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gradFill>
                  <a:gsLst>
                    <a:gs pos="50000">
                      <a:schemeClr val="bg1">
                        <a:lumMod val="75000"/>
                      </a:schemeClr>
                    </a:gs>
                    <a:gs pos="100000">
                      <a:schemeClr val="bg1">
                        <a:lumMod val="75000"/>
                      </a:schemeClr>
                    </a:gs>
                  </a:gsLst>
                  <a:lin ang="5400000" scaled="0"/>
                </a:gra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gradFill>
                  <a:gsLst>
                    <a:gs pos="50000">
                      <a:schemeClr val="bg1">
                        <a:lumMod val="75000"/>
                      </a:schemeClr>
                    </a:gs>
                    <a:gs pos="100000">
                      <a:schemeClr val="bg1">
                        <a:lumMod val="75000"/>
                      </a:schemeClr>
                    </a:gs>
                  </a:gsLst>
                  <a:lin ang="5400000" scaled="0"/>
                </a:gra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gradFill>
                  <a:gsLst>
                    <a:gs pos="50000">
                      <a:schemeClr val="bg1">
                        <a:lumMod val="75000"/>
                      </a:schemeClr>
                    </a:gs>
                    <a:gs pos="100000">
                      <a:schemeClr val="bg1">
                        <a:lumMod val="75000"/>
                      </a:schemeClr>
                    </a:gs>
                  </a:gsLst>
                  <a:lin ang="5400000" scaled="0"/>
                </a:gra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50000">
                      <a:schemeClr val="bg1"/>
                    </a:gs>
                    <a:gs pos="100000">
                      <a:schemeClr val="bg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gradFill>
                  <a:gsLst>
                    <a:gs pos="50000">
                      <a:schemeClr val="bg1"/>
                    </a:gs>
                    <a:gs pos="100000">
                      <a:schemeClr val="bg1"/>
                    </a:gs>
                  </a:gsLst>
                  <a:lin ang="5400000" scaled="0"/>
                </a:gradFill>
              </a:defRPr>
            </a:lvl1pPr>
            <a:lvl2pPr>
              <a:buClr>
                <a:srgbClr val="FFFFFF"/>
              </a:buClr>
              <a:buSzPct val="70000"/>
              <a:buFont typeface="Wingdings" pitchFamily="2" charset="2"/>
              <a:buChar char="l"/>
              <a:defRPr>
                <a:gradFill>
                  <a:gsLst>
                    <a:gs pos="50000">
                      <a:schemeClr val="bg1"/>
                    </a:gs>
                    <a:gs pos="100000">
                      <a:schemeClr val="bg1"/>
                    </a:gs>
                  </a:gsLst>
                  <a:lin ang="5400000" scaled="0"/>
                </a:gradFill>
              </a:defRPr>
            </a:lvl2pPr>
            <a:lvl3pPr>
              <a:buClr>
                <a:srgbClr val="FFFFFF"/>
              </a:buClr>
              <a:buSzPct val="70000"/>
              <a:buFont typeface="Wingdings" pitchFamily="2" charset="2"/>
              <a:buChar char="l"/>
              <a:defRPr>
                <a:gradFill>
                  <a:gsLst>
                    <a:gs pos="50000">
                      <a:schemeClr val="bg1"/>
                    </a:gs>
                    <a:gs pos="100000">
                      <a:schemeClr val="bg1"/>
                    </a:gs>
                  </a:gsLst>
                  <a:lin ang="5400000" scaled="0"/>
                </a:gradFill>
              </a:defRPr>
            </a:lvl3pPr>
            <a:lvl4pPr>
              <a:buClr>
                <a:srgbClr val="FFFFFF"/>
              </a:buClr>
              <a:buSzPct val="70000"/>
              <a:buFont typeface="Wingdings" pitchFamily="2" charset="2"/>
              <a:buChar char="l"/>
              <a:defRPr>
                <a:gradFill>
                  <a:gsLst>
                    <a:gs pos="50000">
                      <a:schemeClr val="bg1"/>
                    </a:gs>
                    <a:gs pos="100000">
                      <a:schemeClr val="bg1"/>
                    </a:gs>
                  </a:gsLst>
                  <a:lin ang="5400000" scaled="0"/>
                </a:gradFill>
              </a:defRPr>
            </a:lvl4pPr>
            <a:lvl5pPr>
              <a:buClr>
                <a:srgbClr val="FFFFFF"/>
              </a:buClr>
              <a:buSzPct val="70000"/>
              <a:buFont typeface="Wingdings" pitchFamily="2" charset="2"/>
              <a:buChar char="l"/>
              <a:defRPr>
                <a:gradFill>
                  <a:gsLst>
                    <a:gs pos="5000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50000">
                      <a:schemeClr val="bg1"/>
                    </a:gs>
                    <a:gs pos="100000">
                      <a:schemeClr val="bg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gradFill>
                  <a:gsLst>
                    <a:gs pos="50000">
                      <a:schemeClr val="bg1"/>
                    </a:gs>
                    <a:gs pos="100000">
                      <a:schemeClr val="bg1"/>
                    </a:gs>
                  </a:gsLst>
                  <a:lin ang="5400000" scaled="0"/>
                </a:gradFill>
              </a:defRPr>
            </a:lvl1pPr>
            <a:lvl2pPr>
              <a:buClr>
                <a:srgbClr val="FFFFFF"/>
              </a:buClr>
              <a:buSzPct val="70000"/>
              <a:buFont typeface="Wingdings" pitchFamily="2" charset="2"/>
              <a:buChar char="l"/>
              <a:defRPr>
                <a:gradFill>
                  <a:gsLst>
                    <a:gs pos="50000">
                      <a:schemeClr val="bg1"/>
                    </a:gs>
                    <a:gs pos="100000">
                      <a:schemeClr val="bg1"/>
                    </a:gs>
                  </a:gsLst>
                  <a:lin ang="5400000" scaled="0"/>
                </a:gradFill>
              </a:defRPr>
            </a:lvl2pPr>
            <a:lvl3pPr>
              <a:buClr>
                <a:srgbClr val="FFFFFF"/>
              </a:buClr>
              <a:buSzPct val="70000"/>
              <a:buFont typeface="Wingdings" pitchFamily="2" charset="2"/>
              <a:buChar char="l"/>
              <a:defRPr>
                <a:gradFill>
                  <a:gsLst>
                    <a:gs pos="50000">
                      <a:schemeClr val="bg1"/>
                    </a:gs>
                    <a:gs pos="100000">
                      <a:schemeClr val="bg1"/>
                    </a:gs>
                  </a:gsLst>
                  <a:lin ang="5400000" scaled="0"/>
                </a:gradFill>
              </a:defRPr>
            </a:lvl3pPr>
            <a:lvl4pPr>
              <a:buClr>
                <a:srgbClr val="FFFFFF"/>
              </a:buClr>
              <a:buSzPct val="70000"/>
              <a:buFont typeface="Wingdings" pitchFamily="2" charset="2"/>
              <a:buChar char="l"/>
              <a:defRPr>
                <a:gradFill>
                  <a:gsLst>
                    <a:gs pos="50000">
                      <a:schemeClr val="bg1"/>
                    </a:gs>
                    <a:gs pos="100000">
                      <a:schemeClr val="bg1"/>
                    </a:gs>
                  </a:gsLst>
                  <a:lin ang="5400000" scaled="0"/>
                </a:gradFill>
              </a:defRPr>
            </a:lvl4pPr>
            <a:lvl5pPr>
              <a:buClr>
                <a:srgbClr val="FFFFFF"/>
              </a:buClr>
              <a:buSzPct val="70000"/>
              <a:buFont typeface="Wingdings" pitchFamily="2" charset="2"/>
              <a:buChar char="l"/>
              <a:defRPr>
                <a:gradFill>
                  <a:gsLst>
                    <a:gs pos="5000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tacked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chor="ct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366713" y="4191000"/>
            <a:ext cx="8410575" cy="2301238"/>
          </a:xfrm>
        </p:spPr>
        <p:txBody>
          <a:bodyPr rtlCol="0"/>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idx="10"/>
          </p:nvPr>
        </p:nvSpPr>
        <p:spPr>
          <a:xfrm>
            <a:off x="366713" y="1463038"/>
            <a:ext cx="8410575" cy="2286000"/>
          </a:xfrm>
        </p:spPr>
        <p:txBody>
          <a:bodyPr rtlCol="0"/>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p14="http://schemas.microsoft.com/office/powerpoint/2007/7/12/main" val="3959620000"/>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Row_Content_righ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181600" y="18440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half" idx="10"/>
          </p:nvPr>
        </p:nvSpPr>
        <p:spPr>
          <a:xfrm>
            <a:off x="5181600" y="36728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3"/>
          <p:cNvSpPr>
            <a:spLocks noGrp="1"/>
          </p:cNvSpPr>
          <p:nvPr>
            <p:ph sz="half" idx="11"/>
          </p:nvPr>
        </p:nvSpPr>
        <p:spPr>
          <a:xfrm>
            <a:off x="5181600" y="5349240"/>
            <a:ext cx="3657600" cy="1280160"/>
          </a:xfrm>
        </p:spPr>
        <p:txBody>
          <a:bodyPr rtlCol="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07/7/12/main" val="280574896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16x9_Corner_Logo.png"/>
          <p:cNvPicPr>
            <a:picLocks noChangeAspect="1" noChangeArrowheads="1"/>
          </p:cNvPicPr>
          <p:nvPr/>
        </p:nvPicPr>
        <p:blipFill>
          <a:blip r:embed="rId3"/>
          <a:srcRect/>
          <a:stretch>
            <a:fillRect/>
          </a:stretch>
        </p:blipFill>
        <p:spPr bwMode="auto">
          <a:xfrm>
            <a:off x="0" y="1"/>
            <a:ext cx="2265159" cy="2276475"/>
          </a:xfrm>
          <a:prstGeom prst="rect">
            <a:avLst/>
          </a:prstGeom>
          <a:noFill/>
        </p:spPr>
      </p:pic>
      <p:pic>
        <p:nvPicPr>
          <p:cNvPr id="5" name="Picture 6" descr="\\SERVER3\Restrict\FTP_Root\Clients\White_Whale\5-10136_SharePoint_Conference_10-19\SFP_Art\Elements\16x9_Footerbar.png"/>
          <p:cNvPicPr>
            <a:picLocks noChangeAspect="1" noChangeArrowheads="1"/>
          </p:cNvPicPr>
          <p:nvPr/>
        </p:nvPicPr>
        <p:blipFill>
          <a:blip r:embed="rId4"/>
          <a:srcRect/>
          <a:stretch>
            <a:fillRect/>
          </a:stretch>
        </p:blipFill>
        <p:spPr bwMode="auto">
          <a:xfrm>
            <a:off x="0" y="6038850"/>
            <a:ext cx="914638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p:nvPicPr>
        <p:blipFill>
          <a:blip r:embed="rId5"/>
          <a:srcRect/>
          <a:stretch>
            <a:fillRect/>
          </a:stretch>
        </p:blipFill>
        <p:spPr bwMode="auto">
          <a:xfrm>
            <a:off x="328796" y="6158343"/>
            <a:ext cx="1957897"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p:nvPicPr>
        <p:blipFill>
          <a:blip r:embed="rId6"/>
          <a:srcRect/>
          <a:stretch>
            <a:fillRect/>
          </a:stretch>
        </p:blipFill>
        <p:spPr bwMode="auto">
          <a:xfrm>
            <a:off x="3800274" y="6231256"/>
            <a:ext cx="1543452"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p:nvPicPr>
        <p:blipFill>
          <a:blip r:embed="rId7"/>
          <a:srcRect/>
          <a:stretch>
            <a:fillRect/>
          </a:stretch>
        </p:blipFill>
        <p:spPr bwMode="auto">
          <a:xfrm>
            <a:off x="6764273" y="6238876"/>
            <a:ext cx="2057936" cy="409575"/>
          </a:xfrm>
          <a:prstGeom prst="rect">
            <a:avLst/>
          </a:prstGeom>
          <a:noFill/>
        </p:spPr>
      </p:pic>
      <p:sp>
        <p:nvSpPr>
          <p:cNvPr id="2" name="Title 1"/>
          <p:cNvSpPr>
            <a:spLocks noGrp="1"/>
          </p:cNvSpPr>
          <p:nvPr>
            <p:ph type="ctrTitle"/>
          </p:nvPr>
        </p:nvSpPr>
        <p:spPr>
          <a:xfrm>
            <a:off x="727663" y="1905001"/>
            <a:ext cx="7683913" cy="1523497"/>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27662" y="4343401"/>
            <a:ext cx="7683914" cy="46325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16x9_Corner_Logo.png"/>
          <p:cNvPicPr>
            <a:picLocks noChangeAspect="1" noChangeArrowheads="1"/>
          </p:cNvPicPr>
          <p:nvPr/>
        </p:nvPicPr>
        <p:blipFill>
          <a:blip r:embed="rId3"/>
          <a:srcRect/>
          <a:stretch>
            <a:fillRect/>
          </a:stretch>
        </p:blipFill>
        <p:spPr bwMode="auto">
          <a:xfrm>
            <a:off x="0" y="1"/>
            <a:ext cx="2265159" cy="2276475"/>
          </a:xfrm>
          <a:prstGeom prst="rect">
            <a:avLst/>
          </a:prstGeom>
          <a:noFill/>
        </p:spPr>
      </p:pic>
      <p:sp>
        <p:nvSpPr>
          <p:cNvPr id="2" name="Title 1"/>
          <p:cNvSpPr>
            <a:spLocks noGrp="1"/>
          </p:cNvSpPr>
          <p:nvPr>
            <p:ph type="ctrTitle"/>
          </p:nvPr>
        </p:nvSpPr>
        <p:spPr>
          <a:xfrm>
            <a:off x="1417213" y="686053"/>
            <a:ext cx="6994362"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7662" y="2362200"/>
            <a:ext cx="7683914"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88000">
                      <a:schemeClr val="bg1"/>
                    </a:gs>
                  </a:gsLst>
                  <a:lin ang="5400000"/>
                </a:gradFill>
                <a:effectLst/>
                <a:uLnTx/>
                <a:uFillTx/>
                <a:latin typeface="Segoe U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9436" y="1447800"/>
            <a:ext cx="836393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0"/>
            <a:ext cx="4115872"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8F57B"/>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8F57B"/>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7.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6.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8.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8.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5.xml"/><Relationship Id="rId1" Type="http://schemas.openxmlformats.org/officeDocument/2006/relationships/slideLayout" Target="../slideLayouts/slideLayout48.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8" r:id="rId11"/>
    <p:sldLayoutId id="2147483742"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16"/>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16"/>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gradFill>
            <a:gsLst>
              <a:gs pos="50000">
                <a:schemeClr val="bg1">
                  <a:lumMod val="75000"/>
                </a:schemeClr>
              </a:gs>
              <a:gs pos="100000">
                <a:schemeClr val="bg1">
                  <a:lumMod val="75000"/>
                </a:schemeClr>
              </a:gs>
            </a:gsLst>
            <a:lin ang="5400000" scaled="0"/>
          </a:gra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gradFill>
            <a:gsLst>
              <a:gs pos="50000">
                <a:schemeClr val="bg1">
                  <a:lumMod val="75000"/>
                </a:schemeClr>
              </a:gs>
              <a:gs pos="100000">
                <a:schemeClr val="bg1">
                  <a:lumMod val="75000"/>
                </a:schemeClr>
              </a:gs>
            </a:gsLst>
            <a:lin ang="5400000" scaled="0"/>
          </a:gra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gradFill>
            <a:gsLst>
              <a:gs pos="50000">
                <a:schemeClr val="bg1">
                  <a:lumMod val="75000"/>
                </a:schemeClr>
              </a:gs>
              <a:gs pos="100000">
                <a:schemeClr val="bg1">
                  <a:lumMod val="75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gradFill>
            <a:gsLst>
              <a:gs pos="50000">
                <a:schemeClr val="bg1">
                  <a:lumMod val="75000"/>
                </a:schemeClr>
              </a:gs>
              <a:gs pos="100000">
                <a:schemeClr val="bg1">
                  <a:lumMod val="75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gradFill>
            <a:gsLst>
              <a:gs pos="50000">
                <a:schemeClr val="bg1">
                  <a:lumMod val="75000"/>
                </a:schemeClr>
              </a:gs>
              <a:gs pos="100000">
                <a:schemeClr val="bg1">
                  <a:lumMod val="7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1"/>
            <a:ext cx="8363938" cy="66638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2.png"/><Relationship Id="rId18" Type="http://schemas.openxmlformats.org/officeDocument/2006/relationships/image" Target="../media/image46.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2.xml"/><Relationship Id="rId17" Type="http://schemas.openxmlformats.org/officeDocument/2006/relationships/image" Target="../media/image45.png"/><Relationship Id="rId2" Type="http://schemas.openxmlformats.org/officeDocument/2006/relationships/tags" Target="../tags/tag2.xml"/><Relationship Id="rId16" Type="http://schemas.openxmlformats.org/officeDocument/2006/relationships/image" Target="../media/image44.png"/><Relationship Id="rId20" Type="http://schemas.openxmlformats.org/officeDocument/2006/relationships/image" Target="../media/image48.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5" Type="http://schemas.openxmlformats.org/officeDocument/2006/relationships/image" Target="../media/image43.png"/><Relationship Id="rId10" Type="http://schemas.openxmlformats.org/officeDocument/2006/relationships/tags" Target="../tags/tag10.xml"/><Relationship Id="rId19" Type="http://schemas.openxmlformats.org/officeDocument/2006/relationships/image" Target="../media/image47.jpe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72.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30.png"/><Relationship Id="rId3" Type="http://schemas.openxmlformats.org/officeDocument/2006/relationships/notesSlide" Target="../notesSlides/notesSlide39.xml"/><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0.jpe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oleObject" Target="../embeddings/oleObject1.bin"/><Relationship Id="rId9" Type="http://schemas.openxmlformats.org/officeDocument/2006/relationships/image" Target="../media/image83.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mssharepointforums.com/" TargetMode="External"/><Relationship Id="rId5" Type="http://schemas.openxmlformats.org/officeDocument/2006/relationships/hyperlink" Target="http://blogs.msdn.com/pandrew" TargetMode="Externa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9.png"/><Relationship Id="rId7"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29"/>
          <p:cNvSpPr txBox="1">
            <a:spLocks/>
          </p:cNvSpPr>
          <p:nvPr/>
        </p:nvSpPr>
        <p:spPr>
          <a:xfrm>
            <a:off x="381000" y="230188"/>
            <a:ext cx="8382000" cy="10525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smtClean="0">
                <a:ln w="3175">
                  <a:noFill/>
                </a:ln>
                <a:solidFill>
                  <a:schemeClr val="accent4">
                    <a:lumMod val="60000"/>
                    <a:lumOff val="40000"/>
                  </a:schemeClr>
                </a:solidFill>
                <a:effectLst/>
                <a:uLnTx/>
                <a:uFillTx/>
                <a:latin typeface="+mj-lt"/>
                <a:ea typeface="+mn-ea"/>
                <a:cs typeface="Arial" charset="0"/>
                <a:sym typeface="Wingdings" pitchFamily="2" charset="2"/>
              </a:rPr>
              <a:t>SharePoint Sites</a:t>
            </a:r>
            <a:br>
              <a:rPr kumimoji="0" lang="en-US" sz="4800" b="0" i="0" u="none" strike="noStrike" kern="1200" cap="none" spc="-150" normalizeH="0" baseline="0" noProof="0" smtClean="0">
                <a:ln w="3175">
                  <a:noFill/>
                </a:ln>
                <a:solidFill>
                  <a:schemeClr val="accent4">
                    <a:lumMod val="60000"/>
                    <a:lumOff val="40000"/>
                  </a:schemeClr>
                </a:solidFill>
                <a:effectLst/>
                <a:uLnTx/>
                <a:uFillTx/>
                <a:latin typeface="+mj-lt"/>
                <a:ea typeface="+mn-ea"/>
                <a:cs typeface="Arial" charset="0"/>
                <a:sym typeface="Wingdings" pitchFamily="2" charset="2"/>
              </a:rPr>
            </a:br>
            <a:r>
              <a:rPr kumimoji="0" lang="en-US" sz="2800" b="0" i="0" u="none" strike="noStrike" kern="1200" cap="none" spc="-100" normalizeH="0" baseline="0" noProof="0" smtClean="0">
                <a:ln w="3175">
                  <a:noFill/>
                </a:ln>
                <a:gradFill>
                  <a:gsLst>
                    <a:gs pos="50000">
                      <a:schemeClr val="bg1"/>
                    </a:gs>
                    <a:gs pos="100000">
                      <a:schemeClr val="bg1"/>
                    </a:gs>
                  </a:gsLst>
                  <a:path path="circle">
                    <a:fillToRect l="50000" t="50000" r="50000" b="50000"/>
                  </a:path>
                </a:gradFill>
                <a:effectLst/>
                <a:uLnTx/>
                <a:uFillTx/>
                <a:latin typeface="+mj-lt"/>
                <a:ea typeface="+mn-ea"/>
                <a:cs typeface="Arial" charset="0"/>
              </a:rPr>
              <a:t>Work anywhere with Mobile read-write access</a:t>
            </a:r>
            <a:endParaRPr kumimoji="0" lang="en-US" sz="2800" b="0" i="0" u="none" strike="noStrike" kern="1200" cap="none" spc="-100" normalizeH="0" baseline="0" noProof="0" dirty="0">
              <a:ln w="3175">
                <a:noFill/>
              </a:ln>
              <a:gradFill>
                <a:gsLst>
                  <a:gs pos="50000">
                    <a:schemeClr val="bg1"/>
                  </a:gs>
                  <a:gs pos="100000">
                    <a:schemeClr val="bg1"/>
                  </a:gs>
                </a:gsLst>
                <a:path path="circle">
                  <a:fillToRect l="50000" t="50000" r="50000" b="50000"/>
                </a:path>
              </a:gradFill>
              <a:effectLst/>
              <a:uLnTx/>
              <a:uFillTx/>
              <a:latin typeface="+mj-lt"/>
              <a:ea typeface="+mn-ea"/>
              <a:cs typeface="Arial" charset="0"/>
            </a:endParaRPr>
          </a:p>
        </p:txBody>
      </p:sp>
      <p:sp>
        <p:nvSpPr>
          <p:cNvPr id="45" name="Rectangle 44"/>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6"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7"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48" name="Picture 2"/>
          <p:cNvPicPr>
            <a:picLocks noChangeAspect="1" noChangeArrowheads="1"/>
          </p:cNvPicPr>
          <p:nvPr/>
        </p:nvPicPr>
        <p:blipFill>
          <a:blip r:embed="rId3" cstate="screen">
            <a:extLst>
              <a:ext uri="28A0092B-C50C-407e-A947-70E740481C1C">
                <a14:useLocalDpi xmlns="" xmlns:a14="http://schemas.microsoft.com/office/drawing/2007/7/7/main" val="0"/>
              </a:ext>
            </a:extLst>
          </a:blip>
          <a:srcRect/>
          <a:stretch>
            <a:fillRect/>
          </a:stretch>
        </p:blipFill>
        <p:spPr bwMode="auto">
          <a:xfrm>
            <a:off x="1259681" y="1447800"/>
            <a:ext cx="6624638" cy="4774652"/>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grpSp>
        <p:nvGrpSpPr>
          <p:cNvPr id="49" name="Group 104"/>
          <p:cNvGrpSpPr/>
          <p:nvPr/>
        </p:nvGrpSpPr>
        <p:grpSpPr>
          <a:xfrm>
            <a:off x="4495800" y="3581400"/>
            <a:ext cx="3083719" cy="762000"/>
            <a:chOff x="5649685" y="2862945"/>
            <a:chExt cx="2377440" cy="438912"/>
          </a:xfrm>
        </p:grpSpPr>
        <p:sp>
          <p:nvSpPr>
            <p:cNvPr id="50" name="Rounded Rectangular Callout 49"/>
            <p:cNvSpPr/>
            <p:nvPr/>
          </p:nvSpPr>
          <p:spPr bwMode="auto">
            <a:xfrm>
              <a:off x="5649685" y="2862945"/>
              <a:ext cx="2377440" cy="438912"/>
            </a:xfrm>
            <a:prstGeom prst="wedgeRoundRectCallout">
              <a:avLst>
                <a:gd name="adj1" fmla="val -596"/>
                <a:gd name="adj2" fmla="val -157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1" name="TextBox 50"/>
            <p:cNvSpPr txBox="1"/>
            <p:nvPr/>
          </p:nvSpPr>
          <p:spPr>
            <a:xfrm>
              <a:off x="5704313" y="2900253"/>
              <a:ext cx="2268183" cy="36429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200" b="0" i="0" u="none" strike="noStrike" kern="0" cap="none" spc="0" normalizeH="0" baseline="0" noProof="0" dirty="0" smtClean="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rPr>
                <a:t>Switch in run-time between languages</a:t>
              </a:r>
              <a:endParaRPr kumimoji="0" lang="en-US" altLang="zh-CN" sz="2200" b="0" i="0" u="none" strike="noStrike" kern="0" cap="none" spc="0" normalizeH="0" baseline="0" noProof="0" dirty="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endParaRPr>
            </a:p>
          </p:txBody>
        </p:sp>
      </p:grpSp>
      <p:sp>
        <p:nvSpPr>
          <p:cNvPr id="52" name="Title 16"/>
          <p:cNvSpPr txBox="1">
            <a:spLocks/>
          </p:cNvSpPr>
          <p:nvPr/>
        </p:nvSpPr>
        <p:spPr>
          <a:xfrm>
            <a:off x="381000" y="230188"/>
            <a:ext cx="8382000" cy="10525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Sites</a:t>
            </a:r>
            <a: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t/>
            </a:r>
            <a:b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br>
            <a:r>
              <a:rPr kumimoji="0" lang="en-US" sz="28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Easier localization with Multi-lingual User Interface</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pic>
        <p:nvPicPr>
          <p:cNvPr id="53"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a:off x="8153400" y="228601"/>
            <a:ext cx="762000" cy="762000"/>
          </a:xfrm>
          <a:prstGeom prst="rect">
            <a:avLst/>
          </a:prstGeom>
          <a:noFill/>
        </p:spPr>
      </p:pic>
    </p:spTree>
    <p:extLst>
      <p:ext uri="{BB962C8B-B14F-4D97-AF65-F5344CB8AC3E}">
        <p14:creationId xmlns="" xmlns:p14="http://schemas.microsoft.com/office/powerpoint/2007/7/12/main" val="148729399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84"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85"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86" name="Title 29"/>
          <p:cNvSpPr txBox="1">
            <a:spLocks/>
          </p:cNvSpPr>
          <p:nvPr/>
        </p:nvSpPr>
        <p:spPr>
          <a:xfrm>
            <a:off x="381000" y="230188"/>
            <a:ext cx="8382000" cy="10525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Sites</a:t>
            </a:r>
            <a: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t/>
            </a:r>
            <a:b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br>
            <a:r>
              <a:rPr kumimoji="0" lang="en-US" sz="28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Work anywhere with Mobile read-write access</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pic>
        <p:nvPicPr>
          <p:cNvPr id="87" name="Picture 2"/>
          <p:cNvPicPr>
            <a:picLocks noChangeAspect="1" noChangeArrowheads="1"/>
          </p:cNvPicPr>
          <p:nvPr/>
        </p:nvPicPr>
        <p:blipFill>
          <a:blip r:embed="rId3" cstate="print"/>
          <a:srcRect/>
          <a:stretch>
            <a:fillRect/>
          </a:stretch>
        </p:blipFill>
        <p:spPr bwMode="auto">
          <a:xfrm>
            <a:off x="4038600" y="1752600"/>
            <a:ext cx="1905000" cy="2526880"/>
          </a:xfrm>
          <a:prstGeom prst="rect">
            <a:avLst/>
          </a:prstGeom>
          <a:noFill/>
          <a:ln w="9525">
            <a:noFill/>
            <a:miter lim="800000"/>
            <a:headEnd/>
            <a:tailEnd/>
          </a:ln>
          <a:effectLst/>
        </p:spPr>
      </p:pic>
      <p:pic>
        <p:nvPicPr>
          <p:cNvPr id="88" name="Picture 5"/>
          <p:cNvPicPr>
            <a:picLocks noChangeAspect="1" noChangeArrowheads="1"/>
          </p:cNvPicPr>
          <p:nvPr/>
        </p:nvPicPr>
        <p:blipFill>
          <a:blip r:embed="rId4" cstate="print"/>
          <a:srcRect/>
          <a:stretch>
            <a:fillRect/>
          </a:stretch>
        </p:blipFill>
        <p:spPr bwMode="auto">
          <a:xfrm>
            <a:off x="628650" y="1777475"/>
            <a:ext cx="1828800" cy="2438400"/>
          </a:xfrm>
          <a:prstGeom prst="rect">
            <a:avLst/>
          </a:prstGeom>
          <a:noFill/>
          <a:ln w="9525">
            <a:noFill/>
            <a:miter lim="800000"/>
            <a:headEnd/>
            <a:tailEnd/>
          </a:ln>
          <a:effectLst/>
        </p:spPr>
      </p:pic>
      <p:grpSp>
        <p:nvGrpSpPr>
          <p:cNvPr id="89" name="グループ化 10"/>
          <p:cNvGrpSpPr/>
          <p:nvPr/>
        </p:nvGrpSpPr>
        <p:grpSpPr>
          <a:xfrm>
            <a:off x="6553200" y="3200400"/>
            <a:ext cx="1981200" cy="2743200"/>
            <a:chOff x="6396434" y="3452834"/>
            <a:chExt cx="2286000" cy="3048000"/>
          </a:xfrm>
        </p:grpSpPr>
        <p:pic>
          <p:nvPicPr>
            <p:cNvPr id="90" name="Picture 7"/>
            <p:cNvPicPr>
              <a:picLocks noChangeAspect="1" noChangeArrowheads="1"/>
            </p:cNvPicPr>
            <p:nvPr/>
          </p:nvPicPr>
          <p:blipFill>
            <a:blip r:embed="rId5" cstate="print"/>
            <a:srcRect/>
            <a:stretch>
              <a:fillRect/>
            </a:stretch>
          </p:blipFill>
          <p:spPr bwMode="auto">
            <a:xfrm>
              <a:off x="6396434" y="3452834"/>
              <a:ext cx="2286000" cy="3048000"/>
            </a:xfrm>
            <a:prstGeom prst="rect">
              <a:avLst/>
            </a:prstGeom>
            <a:noFill/>
            <a:ln w="9525">
              <a:solidFill>
                <a:srgbClr val="444445">
                  <a:lumMod val="95000"/>
                  <a:lumOff val="5000"/>
                </a:srgbClr>
              </a:solidFill>
              <a:miter lim="800000"/>
              <a:headEnd/>
              <a:tailEnd/>
            </a:ln>
            <a:effectLst/>
          </p:spPr>
        </p:pic>
        <p:sp>
          <p:nvSpPr>
            <p:cNvPr id="91" name="テキスト ボックス 9"/>
            <p:cNvSpPr txBox="1"/>
            <p:nvPr/>
          </p:nvSpPr>
          <p:spPr>
            <a:xfrm>
              <a:off x="6626429" y="5593282"/>
              <a:ext cx="1472541" cy="161583"/>
            </a:xfrm>
            <a:prstGeom prst="rect">
              <a:avLst/>
            </a:prstGeom>
            <a:solidFill>
              <a:srgbClr val="444445"/>
            </a:solid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1" i="0" u="sng" strike="noStrike" kern="0" cap="none" spc="0" normalizeH="0" baseline="0" noProof="0" dirty="0" smtClean="0">
                  <a:ln>
                    <a:noFill/>
                  </a:ln>
                  <a:solidFill>
                    <a:srgbClr val="5A78CE"/>
                  </a:solidFill>
                  <a:effectLst/>
                  <a:uLnTx/>
                  <a:uFillTx/>
                  <a:latin typeface="MS UI Gothic" pitchFamily="50" charset="-128"/>
                  <a:ea typeface="MS UI Gothic" pitchFamily="50" charset="-128"/>
                </a:rPr>
                <a:t>042 440 5280</a:t>
              </a:r>
              <a:endParaRPr kumimoji="1" lang="ja-JP" altLang="en-US" sz="1100" b="1" i="0" u="sng" strike="noStrike" kern="0" cap="none" spc="0" normalizeH="0" baseline="0" noProof="0" dirty="0" err="1" smtClean="0">
                <a:ln>
                  <a:noFill/>
                </a:ln>
                <a:solidFill>
                  <a:srgbClr val="5A78CE"/>
                </a:solidFill>
                <a:effectLst/>
                <a:uLnTx/>
                <a:uFillTx/>
                <a:latin typeface="MS UI Gothic" pitchFamily="50" charset="-128"/>
                <a:ea typeface="MS UI Gothic" pitchFamily="50" charset="-128"/>
              </a:endParaRPr>
            </a:p>
          </p:txBody>
        </p:sp>
      </p:grpSp>
      <p:pic>
        <p:nvPicPr>
          <p:cNvPr id="92" name="Picture 2"/>
          <p:cNvPicPr>
            <a:picLocks noChangeAspect="1" noChangeArrowheads="1"/>
          </p:cNvPicPr>
          <p:nvPr/>
        </p:nvPicPr>
        <p:blipFill>
          <a:blip r:embed="rId6" cstate="print"/>
          <a:srcRect/>
          <a:stretch>
            <a:fillRect/>
          </a:stretch>
        </p:blipFill>
        <p:spPr bwMode="auto">
          <a:xfrm>
            <a:off x="3505200" y="3333750"/>
            <a:ext cx="1789635" cy="2381250"/>
          </a:xfrm>
          <a:prstGeom prst="rect">
            <a:avLst/>
          </a:prstGeom>
          <a:noFill/>
          <a:ln w="9525">
            <a:noFill/>
            <a:miter lim="800000"/>
            <a:headEnd/>
            <a:tailEnd/>
          </a:ln>
          <a:effectLst/>
        </p:spPr>
      </p:pic>
      <p:pic>
        <p:nvPicPr>
          <p:cNvPr id="93" name="Picture 92" descr="Online-View-03.png"/>
          <p:cNvPicPr>
            <a:picLocks noChangeAspect="1"/>
          </p:cNvPicPr>
          <p:nvPr/>
        </p:nvPicPr>
        <p:blipFill>
          <a:blip r:embed="rId7" cstate="screen"/>
          <a:stretch>
            <a:fillRect/>
          </a:stretch>
        </p:blipFill>
        <p:spPr>
          <a:xfrm>
            <a:off x="217612" y="3352800"/>
            <a:ext cx="1687388" cy="2249849"/>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p:spPr>
      </p:pic>
      <p:grpSp>
        <p:nvGrpSpPr>
          <p:cNvPr id="94" name="Group 104"/>
          <p:cNvGrpSpPr/>
          <p:nvPr/>
        </p:nvGrpSpPr>
        <p:grpSpPr>
          <a:xfrm>
            <a:off x="6705600" y="5562600"/>
            <a:ext cx="2209800" cy="990600"/>
            <a:chOff x="5649685" y="2862945"/>
            <a:chExt cx="2377440" cy="438912"/>
          </a:xfrm>
        </p:grpSpPr>
        <p:sp>
          <p:nvSpPr>
            <p:cNvPr id="95" name="Rounded Rectangular Callout 94"/>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96" name="TextBox 95"/>
            <p:cNvSpPr txBox="1"/>
            <p:nvPr/>
          </p:nvSpPr>
          <p:spPr>
            <a:xfrm>
              <a:off x="5722619" y="2896707"/>
              <a:ext cx="2231572" cy="371387"/>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EEECE1"/>
                </a:buClr>
                <a:buSzPct val="85000"/>
                <a:buFontTx/>
                <a:buNone/>
                <a:tab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Search people</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97" name="Group 104"/>
          <p:cNvGrpSpPr/>
          <p:nvPr/>
        </p:nvGrpSpPr>
        <p:grpSpPr>
          <a:xfrm>
            <a:off x="3581400" y="5562600"/>
            <a:ext cx="2209800" cy="990600"/>
            <a:chOff x="5649685" y="2862945"/>
            <a:chExt cx="2377440" cy="438912"/>
          </a:xfrm>
        </p:grpSpPr>
        <p:sp>
          <p:nvSpPr>
            <p:cNvPr id="98" name="Rounded Rectangular Callout 97"/>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99" name="TextBox 98"/>
            <p:cNvSpPr txBox="1"/>
            <p:nvPr/>
          </p:nvSpPr>
          <p:spPr>
            <a:xfrm>
              <a:off x="5722619" y="2896707"/>
              <a:ext cx="2231572" cy="371387"/>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EEECE1"/>
                </a:buClr>
                <a:buSzPct val="85000"/>
                <a:buFontTx/>
                <a:buNone/>
                <a:tab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Interact with Office content</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100" name="Group 104"/>
          <p:cNvGrpSpPr/>
          <p:nvPr/>
        </p:nvGrpSpPr>
        <p:grpSpPr>
          <a:xfrm>
            <a:off x="381000" y="5562600"/>
            <a:ext cx="2209800" cy="990600"/>
            <a:chOff x="5649685" y="2862945"/>
            <a:chExt cx="2377440" cy="438912"/>
          </a:xfrm>
        </p:grpSpPr>
        <p:sp>
          <p:nvSpPr>
            <p:cNvPr id="101" name="Rounded Rectangular Callout 100"/>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102" name="TextBox 101"/>
            <p:cNvSpPr txBox="1"/>
            <p:nvPr/>
          </p:nvSpPr>
          <p:spPr>
            <a:xfrm>
              <a:off x="5722619" y="2896707"/>
              <a:ext cx="2231572" cy="371387"/>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EEECE1"/>
                </a:buClr>
                <a:buSzPct val="85000"/>
                <a:buFontTx/>
                <a:buNone/>
                <a:tab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Navigate doc libraries and LOB data</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103" name="Picture 5"/>
          <p:cNvPicPr>
            <a:picLocks noChangeAspect="1" noChangeArrowheads="1"/>
          </p:cNvPicPr>
          <p:nvPr/>
        </p:nvPicPr>
        <p:blipFill rotWithShape="1">
          <a:blip r:embed="rId4" cstate="print"/>
          <a:srcRect l="25080" t="15829" r="47516" b="74796"/>
          <a:stretch/>
        </p:blipFill>
        <p:spPr bwMode="auto">
          <a:xfrm>
            <a:off x="987670" y="2163462"/>
            <a:ext cx="501162" cy="228601"/>
          </a:xfrm>
          <a:prstGeom prst="rect">
            <a:avLst/>
          </a:prstGeom>
          <a:noFill/>
          <a:ln w="9525">
            <a:noFill/>
            <a:miter lim="800000"/>
            <a:headEnd/>
            <a:tailEnd/>
          </a:ln>
          <a:effectLst/>
        </p:spPr>
      </p:pic>
      <p:pic>
        <p:nvPicPr>
          <p:cNvPr id="104" name="Picture 2" descr="\\server3\restrict\ftp_root\clients\white_Whale\3-10035_GideonBibliowicz\SFP_Art\SharePoint_Pie\Resized\Pie_Icon_AllColors.png"/>
          <p:cNvPicPr>
            <a:picLocks noChangeAspect="1" noChangeArrowheads="1"/>
          </p:cNvPicPr>
          <p:nvPr/>
        </p:nvPicPr>
        <p:blipFill>
          <a:blip r:embed="rId8" cstate="print"/>
          <a:stretch>
            <a:fillRect/>
          </a:stretch>
        </p:blipFill>
        <p:spPr bwMode="auto">
          <a:xfrm>
            <a:off x="8153400" y="228601"/>
            <a:ext cx="762000" cy="762000"/>
          </a:xfrm>
          <a:prstGeom prst="rect">
            <a:avLst/>
          </a:prstGeom>
          <a:noFill/>
        </p:spPr>
      </p:pic>
    </p:spTree>
    <p:extLst>
      <p:ext uri="{BB962C8B-B14F-4D97-AF65-F5344CB8AC3E}">
        <p14:creationId xmlns="" xmlns:p14="http://schemas.microsoft.com/office/powerpoint/2007/7/12/main" val="277140669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9" name="TextBox 131078" hidden="1"/>
          <p:cNvSpPr txBox="1">
            <a:spLocks noChangeArrowheads="1"/>
          </p:cNvSpPr>
          <p:nvPr>
            <p:custDataLst>
              <p:tags r:id="rId1"/>
            </p:custDataLst>
          </p:nvPr>
        </p:nvSpPr>
        <p:spPr bwMode="auto">
          <a:xfrm>
            <a:off x="884238" y="2295525"/>
            <a:ext cx="2274887" cy="835025"/>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b="1" kern="1200" dirty="0">
                <a:solidFill>
                  <a:srgbClr val="FDFFFF"/>
                </a:solidFill>
                <a:effectLst>
                  <a:outerShdw blurRad="38100" dist="38100" dir="2700000" algn="tl">
                    <a:srgbClr val="000000"/>
                  </a:outerShdw>
                </a:effectLst>
                <a:latin typeface="Segoe Semibold" pitchFamily="34" charset="0"/>
                <a:ea typeface="+mn-ea"/>
                <a:cs typeface="+mn-cs"/>
              </a:rPr>
              <a:t>U</a:t>
            </a:r>
            <a:r>
              <a:rPr lang="en-US" b="1" kern="1200" dirty="0">
                <a:solidFill>
                  <a:prstClr val="white"/>
                </a:solidFill>
                <a:effectLst>
                  <a:outerShdw blurRad="38100" dist="38100" dir="2700000" algn="tl">
                    <a:srgbClr val="000000"/>
                  </a:outerShdw>
                </a:effectLst>
                <a:latin typeface="Segoe Semibold" pitchFamily="34" charset="0"/>
                <a:ea typeface="+mn-ea"/>
                <a:cs typeface="+mn-cs"/>
              </a:rPr>
              <a:t>nified Communications And Collaboration</a:t>
            </a:r>
            <a:endParaRPr lang="en-US" kern="1200" dirty="0">
              <a:solidFill>
                <a:prstClr val="white"/>
              </a:solidFill>
              <a:latin typeface="Arial" pitchFamily="34" charset="0"/>
              <a:ea typeface="+mn-ea"/>
              <a:cs typeface="+mn-cs"/>
            </a:endParaRPr>
          </a:p>
        </p:txBody>
      </p:sp>
      <p:sp>
        <p:nvSpPr>
          <p:cNvPr id="131080" name="TextBox 131079" hidden="1"/>
          <p:cNvSpPr txBox="1">
            <a:spLocks noChangeArrowheads="1"/>
          </p:cNvSpPr>
          <p:nvPr>
            <p:custDataLst>
              <p:tags r:id="rId2"/>
            </p:custDataLst>
          </p:nvPr>
        </p:nvSpPr>
        <p:spPr bwMode="auto">
          <a:xfrm>
            <a:off x="3436938" y="2295525"/>
            <a:ext cx="2274887" cy="587375"/>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b="1" kern="1200" dirty="0">
                <a:solidFill>
                  <a:srgbClr val="FDFFFF"/>
                </a:solidFill>
                <a:effectLst>
                  <a:outerShdw blurRad="38100" dist="38100" dir="2700000" algn="tl">
                    <a:srgbClr val="000000"/>
                  </a:outerShdw>
                </a:effectLst>
                <a:latin typeface="Segoe Semibold" pitchFamily="34" charset="0"/>
                <a:ea typeface="+mn-ea"/>
                <a:cs typeface="+mn-cs"/>
              </a:rPr>
              <a:t>B</a:t>
            </a:r>
            <a:r>
              <a:rPr lang="en-US" b="1" kern="1200" dirty="0">
                <a:solidFill>
                  <a:prstClr val="white"/>
                </a:solidFill>
                <a:effectLst>
                  <a:outerShdw blurRad="38100" dist="38100" dir="2700000" algn="tl">
                    <a:srgbClr val="000000"/>
                  </a:outerShdw>
                </a:effectLst>
                <a:latin typeface="Segoe Semibold" pitchFamily="34" charset="0"/>
                <a:ea typeface="+mn-ea"/>
                <a:cs typeface="+mn-cs"/>
              </a:rPr>
              <a:t>usiness Intelligence</a:t>
            </a:r>
            <a:endParaRPr lang="en-US" kern="1200" dirty="0">
              <a:solidFill>
                <a:prstClr val="white"/>
              </a:solidFill>
              <a:latin typeface="Arial" pitchFamily="34" charset="0"/>
              <a:ea typeface="+mn-ea"/>
              <a:cs typeface="+mn-cs"/>
            </a:endParaRPr>
          </a:p>
        </p:txBody>
      </p:sp>
      <p:sp>
        <p:nvSpPr>
          <p:cNvPr id="131081" name="TextBox 131080" hidden="1"/>
          <p:cNvSpPr txBox="1">
            <a:spLocks noChangeArrowheads="1"/>
          </p:cNvSpPr>
          <p:nvPr>
            <p:custDataLst>
              <p:tags r:id="rId3"/>
            </p:custDataLst>
          </p:nvPr>
        </p:nvSpPr>
        <p:spPr bwMode="auto">
          <a:xfrm>
            <a:off x="5976938" y="2295525"/>
            <a:ext cx="2274887" cy="587375"/>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b="1" kern="1200" dirty="0">
                <a:solidFill>
                  <a:srgbClr val="FDFFFF"/>
                </a:solidFill>
                <a:effectLst>
                  <a:outerShdw blurRad="38100" dist="38100" dir="2700000" algn="tl">
                    <a:srgbClr val="000000"/>
                  </a:outerShdw>
                </a:effectLst>
                <a:latin typeface="Segoe Semibold" pitchFamily="34" charset="0"/>
                <a:ea typeface="+mn-ea"/>
                <a:cs typeface="+mn-cs"/>
              </a:rPr>
              <a:t>E</a:t>
            </a:r>
            <a:r>
              <a:rPr lang="en-US" b="1" kern="1200" dirty="0">
                <a:solidFill>
                  <a:prstClr val="white"/>
                </a:solidFill>
                <a:effectLst>
                  <a:outerShdw blurRad="38100" dist="38100" dir="2700000" algn="tl">
                    <a:srgbClr val="000000"/>
                  </a:outerShdw>
                </a:effectLst>
                <a:latin typeface="Segoe Semibold" pitchFamily="34" charset="0"/>
                <a:ea typeface="+mn-ea"/>
                <a:cs typeface="+mn-cs"/>
              </a:rPr>
              <a:t>nterprise Content Management</a:t>
            </a:r>
            <a:endParaRPr lang="en-US" kern="1200" dirty="0">
              <a:solidFill>
                <a:prstClr val="white"/>
              </a:solidFill>
              <a:latin typeface="Arial" pitchFamily="34" charset="0"/>
              <a:ea typeface="+mn-ea"/>
              <a:cs typeface="+mn-cs"/>
            </a:endParaRPr>
          </a:p>
        </p:txBody>
      </p:sp>
      <p:sp>
        <p:nvSpPr>
          <p:cNvPr id="131082" name="TextBox 131081" hidden="1"/>
          <p:cNvSpPr txBox="1">
            <a:spLocks noChangeArrowheads="1"/>
          </p:cNvSpPr>
          <p:nvPr>
            <p:custDataLst>
              <p:tags r:id="rId4"/>
            </p:custDataLst>
          </p:nvPr>
        </p:nvSpPr>
        <p:spPr bwMode="auto">
          <a:xfrm>
            <a:off x="914400" y="4392613"/>
            <a:ext cx="1127125" cy="312737"/>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W</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orkflow</a:t>
            </a:r>
            <a:endParaRPr lang="en-US" kern="1200" dirty="0">
              <a:solidFill>
                <a:prstClr val="white"/>
              </a:solidFill>
              <a:latin typeface="Arial" pitchFamily="34" charset="0"/>
              <a:ea typeface="+mn-ea"/>
              <a:cs typeface="+mn-cs"/>
            </a:endParaRPr>
          </a:p>
        </p:txBody>
      </p:sp>
      <p:sp>
        <p:nvSpPr>
          <p:cNvPr id="131083" name="TextBox 131082" hidden="1"/>
          <p:cNvSpPr txBox="1">
            <a:spLocks noChangeArrowheads="1"/>
          </p:cNvSpPr>
          <p:nvPr>
            <p:custDataLst>
              <p:tags r:id="rId5"/>
            </p:custDataLst>
          </p:nvPr>
        </p:nvSpPr>
        <p:spPr bwMode="auto">
          <a:xfrm>
            <a:off x="2139950" y="4392613"/>
            <a:ext cx="1127125" cy="312737"/>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S</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earch</a:t>
            </a:r>
            <a:endParaRPr lang="en-US" kern="1200" dirty="0">
              <a:solidFill>
                <a:prstClr val="white"/>
              </a:solidFill>
              <a:latin typeface="Arial" pitchFamily="34" charset="0"/>
              <a:ea typeface="+mn-ea"/>
              <a:cs typeface="+mn-cs"/>
            </a:endParaRPr>
          </a:p>
        </p:txBody>
      </p:sp>
      <p:sp>
        <p:nvSpPr>
          <p:cNvPr id="131084" name="TextBox 131083" hidden="1"/>
          <p:cNvSpPr txBox="1">
            <a:spLocks noChangeArrowheads="1"/>
          </p:cNvSpPr>
          <p:nvPr>
            <p:custDataLst>
              <p:tags r:id="rId6"/>
            </p:custDataLst>
          </p:nvPr>
        </p:nvSpPr>
        <p:spPr bwMode="auto">
          <a:xfrm>
            <a:off x="3276600" y="4148138"/>
            <a:ext cx="1127125" cy="754062"/>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B</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usiness Data Catalog</a:t>
            </a:r>
            <a:endParaRPr lang="en-US" kern="1200" dirty="0">
              <a:solidFill>
                <a:prstClr val="white"/>
              </a:solidFill>
              <a:latin typeface="Arial" pitchFamily="34" charset="0"/>
              <a:ea typeface="+mn-ea"/>
              <a:cs typeface="+mn-cs"/>
            </a:endParaRPr>
          </a:p>
        </p:txBody>
      </p:sp>
      <p:sp>
        <p:nvSpPr>
          <p:cNvPr id="131085" name="TextBox 131084" hidden="1"/>
          <p:cNvSpPr txBox="1">
            <a:spLocks noChangeArrowheads="1"/>
          </p:cNvSpPr>
          <p:nvPr>
            <p:custDataLst>
              <p:tags r:id="rId7"/>
            </p:custDataLst>
          </p:nvPr>
        </p:nvSpPr>
        <p:spPr bwMode="auto">
          <a:xfrm>
            <a:off x="4518025" y="4270375"/>
            <a:ext cx="1206500" cy="533400"/>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E</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xtensible UI</a:t>
            </a:r>
            <a:endParaRPr lang="en-US" kern="1200" dirty="0">
              <a:solidFill>
                <a:prstClr val="white"/>
              </a:solidFill>
              <a:latin typeface="Arial" pitchFamily="34" charset="0"/>
              <a:ea typeface="+mn-ea"/>
              <a:cs typeface="+mn-cs"/>
            </a:endParaRPr>
          </a:p>
        </p:txBody>
      </p:sp>
      <p:sp>
        <p:nvSpPr>
          <p:cNvPr id="131086" name="TextBox 131085" hidden="1"/>
          <p:cNvSpPr txBox="1">
            <a:spLocks noChangeArrowheads="1"/>
          </p:cNvSpPr>
          <p:nvPr>
            <p:custDataLst>
              <p:tags r:id="rId8"/>
            </p:custDataLst>
          </p:nvPr>
        </p:nvSpPr>
        <p:spPr bwMode="auto">
          <a:xfrm>
            <a:off x="5675313" y="4148138"/>
            <a:ext cx="1206500" cy="754062"/>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O</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pen </a:t>
            </a:r>
            <a:br>
              <a:rPr lang="en-US" sz="1600" b="1" kern="1200" dirty="0">
                <a:solidFill>
                  <a:prstClr val="white"/>
                </a:solidFill>
                <a:effectLst>
                  <a:outerShdw blurRad="38100" dist="38100" dir="2700000" algn="tl">
                    <a:srgbClr val="000000"/>
                  </a:outerShdw>
                </a:effectLst>
                <a:latin typeface="Segoe Semibold" pitchFamily="34" charset="0"/>
                <a:ea typeface="+mn-ea"/>
                <a:cs typeface="+mn-cs"/>
              </a:rPr>
            </a:b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XML File Formats</a:t>
            </a:r>
            <a:endParaRPr lang="en-US" kern="1200" dirty="0">
              <a:solidFill>
                <a:prstClr val="white"/>
              </a:solidFill>
              <a:latin typeface="Arial" pitchFamily="34" charset="0"/>
              <a:ea typeface="+mn-ea"/>
              <a:cs typeface="+mn-cs"/>
            </a:endParaRPr>
          </a:p>
        </p:txBody>
      </p:sp>
      <p:sp>
        <p:nvSpPr>
          <p:cNvPr id="131087" name="TextBox 131086" hidden="1"/>
          <p:cNvSpPr txBox="1">
            <a:spLocks noChangeArrowheads="1"/>
          </p:cNvSpPr>
          <p:nvPr>
            <p:custDataLst>
              <p:tags r:id="rId9"/>
            </p:custDataLst>
          </p:nvPr>
        </p:nvSpPr>
        <p:spPr bwMode="auto">
          <a:xfrm>
            <a:off x="6959600" y="4025900"/>
            <a:ext cx="1293813" cy="974725"/>
          </a:xfrm>
          <a:prstGeom prst="rect">
            <a:avLst/>
          </a:prstGeom>
          <a:noFill/>
          <a:ln w="9525" cap="flat" cmpd="sng" algn="ctr">
            <a:noFill/>
            <a:prstDash val="solid"/>
            <a:miter lim="800000"/>
            <a:headEnd type="none" w="med" len="med"/>
            <a:tailEnd type="none" w="med" len="med"/>
          </a:ln>
          <a:effectLst/>
        </p:spPr>
        <p:txBody>
          <a:bodyPr>
            <a:spAutoFit/>
          </a:bodyPr>
          <a:lstStyle/>
          <a:p>
            <a:pPr algn="ctr" rtl="0">
              <a:lnSpc>
                <a:spcPct val="90000"/>
              </a:lnSpc>
              <a:spcBef>
                <a:spcPct val="30000"/>
              </a:spcBef>
              <a:defRPr/>
            </a:pPr>
            <a:r>
              <a:rPr lang="en-US" sz="1600" b="1" kern="1200" dirty="0">
                <a:solidFill>
                  <a:srgbClr val="FDFFFF"/>
                </a:solidFill>
                <a:effectLst>
                  <a:outerShdw blurRad="38100" dist="38100" dir="2700000" algn="tl">
                    <a:srgbClr val="000000"/>
                  </a:outerShdw>
                </a:effectLst>
                <a:latin typeface="Segoe Semibold" pitchFamily="34" charset="0"/>
                <a:ea typeface="+mn-ea"/>
                <a:cs typeface="+mn-cs"/>
              </a:rPr>
              <a:t>W</a:t>
            </a:r>
            <a:r>
              <a:rPr lang="en-US" sz="1600" b="1" kern="1200" dirty="0">
                <a:solidFill>
                  <a:prstClr val="white"/>
                </a:solidFill>
                <a:effectLst>
                  <a:outerShdw blurRad="38100" dist="38100" dir="2700000" algn="tl">
                    <a:srgbClr val="000000"/>
                  </a:outerShdw>
                </a:effectLst>
                <a:latin typeface="Segoe Semibold" pitchFamily="34" charset="0"/>
                <a:ea typeface="+mn-ea"/>
                <a:cs typeface="+mn-cs"/>
              </a:rPr>
              <a:t>ebsite and Security Framework</a:t>
            </a:r>
            <a:endParaRPr lang="en-US" kern="1200" dirty="0">
              <a:solidFill>
                <a:prstClr val="white"/>
              </a:solidFill>
              <a:latin typeface="Arial" pitchFamily="34" charset="0"/>
              <a:ea typeface="+mn-ea"/>
              <a:cs typeface="+mn-cs"/>
            </a:endParaRPr>
          </a:p>
        </p:txBody>
      </p:sp>
      <p:sp>
        <p:nvSpPr>
          <p:cNvPr id="12302" name="TextBox 13324" hidden="1"/>
          <p:cNvSpPr txBox="1">
            <a:spLocks noChangeArrowheads="1"/>
          </p:cNvSpPr>
          <p:nvPr>
            <p:custDataLst>
              <p:tags r:id="rId10"/>
            </p:custDataLst>
          </p:nvPr>
        </p:nvSpPr>
        <p:spPr bwMode="auto">
          <a:xfrm>
            <a:off x="2425700" y="5724525"/>
            <a:ext cx="4298950" cy="366713"/>
          </a:xfrm>
          <a:prstGeom prst="rect">
            <a:avLst/>
          </a:prstGeom>
          <a:noFill/>
          <a:ln w="9525">
            <a:noFill/>
            <a:miter lim="800000"/>
            <a:headEnd/>
            <a:tailEnd/>
          </a:ln>
        </p:spPr>
        <p:txBody>
          <a:bodyPr wrap="none">
            <a:spAutoFit/>
          </a:bodyPr>
          <a:lstStyle/>
          <a:p>
            <a:pPr algn="ctr" rtl="0"/>
            <a:r>
              <a:rPr lang="en-US" b="1" kern="1200" dirty="0">
                <a:solidFill>
                  <a:srgbClr val="FDFFFF"/>
                </a:solidFill>
                <a:latin typeface="Segoe Semibold" pitchFamily="34" charset="0"/>
                <a:ea typeface="+mn-ea"/>
                <a:cs typeface="+mn-cs"/>
              </a:rPr>
              <a:t>S</a:t>
            </a:r>
            <a:r>
              <a:rPr lang="en-US" b="1" kern="1200" dirty="0">
                <a:solidFill>
                  <a:prstClr val="white"/>
                </a:solidFill>
                <a:latin typeface="Segoe Semibold" pitchFamily="34" charset="0"/>
                <a:ea typeface="+mn-ea"/>
                <a:cs typeface="+mn-cs"/>
              </a:rPr>
              <a:t>ecured, Well-Managed Infrastructure</a:t>
            </a:r>
            <a:endParaRPr lang="en-US" kern="1200" dirty="0">
              <a:solidFill>
                <a:prstClr val="white"/>
              </a:solidFill>
              <a:latin typeface="Segoe Semibold"/>
              <a:ea typeface="+mn-ea"/>
              <a:cs typeface="+mn-cs"/>
            </a:endParaRPr>
          </a:p>
        </p:txBody>
      </p:sp>
      <p:sp>
        <p:nvSpPr>
          <p:cNvPr id="40" name="&quot;GLASS&quot;" hidden="1"/>
          <p:cNvSpPr/>
          <p:nvPr/>
        </p:nvSpPr>
        <p:spPr bwMode="auto">
          <a:xfrm>
            <a:off x="228600" y="1378820"/>
            <a:ext cx="8686800" cy="4869580"/>
          </a:xfrm>
          <a:prstGeom prst="roundRect">
            <a:avLst>
              <a:gd name="adj" fmla="val 6864"/>
            </a:avLst>
          </a:prstGeom>
          <a:gradFill flip="none" rotWithShape="1">
            <a:gsLst>
              <a:gs pos="0">
                <a:srgbClr val="FFFFFF">
                  <a:alpha val="92000"/>
                </a:srgbClr>
              </a:gs>
              <a:gs pos="6000">
                <a:srgbClr val="0070C0">
                  <a:alpha val="14000"/>
                </a:srgbClr>
              </a:gs>
              <a:gs pos="16000">
                <a:srgbClr val="000000">
                  <a:alpha val="35000"/>
                </a:srgbClr>
              </a:gs>
              <a:gs pos="32000">
                <a:srgbClr val="0070C0">
                  <a:alpha val="5000"/>
                </a:srgbClr>
              </a:gs>
              <a:gs pos="87000">
                <a:srgbClr val="080808">
                  <a:alpha val="5000"/>
                </a:srgbClr>
              </a:gs>
              <a:gs pos="100000">
                <a:srgbClr val="000000">
                  <a:alpha val="69000"/>
                </a:srgbClr>
              </a:gs>
            </a:gsLst>
            <a:lin ang="4800000" scaled="0"/>
            <a:tileRect/>
          </a:gradFill>
          <a:ln w="15875" cap="flat" cmpd="sng" algn="ctr">
            <a:gradFill>
              <a:gsLst>
                <a:gs pos="0">
                  <a:srgbClr val="FFFFFF">
                    <a:alpha val="56000"/>
                  </a:srgbClr>
                </a:gs>
                <a:gs pos="50000">
                  <a:srgbClr val="FFFFFF">
                    <a:alpha val="31000"/>
                  </a:srgbClr>
                </a:gs>
                <a:gs pos="100000">
                  <a:srgbClr val="FFFFFF">
                    <a:alpha val="56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363" rtl="0" fontAlgn="base">
              <a:lnSpc>
                <a:spcPct val="90000"/>
              </a:lnSpc>
              <a:spcBef>
                <a:spcPts val="630"/>
              </a:spcBef>
              <a:spcAft>
                <a:spcPct val="0"/>
              </a:spcAft>
              <a:defRPr/>
            </a:pPr>
            <a:endParaRPr lang="en-US" altLang="zh-CN" sz="2600" kern="1200" dirty="0">
              <a:solidFill>
                <a:prstClr val="black"/>
              </a:solidFill>
              <a:effectLst>
                <a:outerShdw blurRad="38100" dist="38100" dir="2700000" algn="tl">
                  <a:srgbClr val="000000">
                    <a:alpha val="43137"/>
                  </a:srgbClr>
                </a:outerShdw>
              </a:effectLst>
              <a:latin typeface="Segoe" pitchFamily="34" charset="0"/>
              <a:ea typeface="+mn-ea"/>
              <a:cs typeface="+mn-cs"/>
            </a:endParaRPr>
          </a:p>
        </p:txBody>
      </p:sp>
      <p:sp>
        <p:nvSpPr>
          <p:cNvPr id="100"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01" name="Rounded Rectangle 100"/>
          <p:cNvSpPr/>
          <p:nvPr/>
        </p:nvSpPr>
        <p:spPr bwMode="auto">
          <a:xfrm>
            <a:off x="-76200" y="5334000"/>
            <a:ext cx="9144000" cy="12954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4163" marR="0" lvl="0" indent="-284163" defTabSz="914363" eaLnBrk="0" fontAlgn="auto" latinLnBrk="0" hangingPunct="0">
              <a:lnSpc>
                <a:spcPct val="50000"/>
              </a:lnSpc>
              <a:spcBef>
                <a:spcPct val="20000"/>
              </a:spcBef>
              <a:spcAft>
                <a:spcPts val="1458"/>
              </a:spcAft>
              <a:buClr>
                <a:srgbClr val="777777"/>
              </a:buClr>
              <a:buSzPct val="130000"/>
              <a:buFont typeface="Arial" pitchFamily="34" charset="0"/>
              <a:buChar char="•"/>
              <a:tabLst>
                <a:tab pos="2855913" algn="l"/>
              </a:tabLst>
              <a:defRPr/>
            </a:pPr>
            <a:endParaRPr kumimoji="0" lang="en-US" sz="18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ea typeface="+mn-ea"/>
              <a:cs typeface="+mn-cs"/>
            </a:endParaRPr>
          </a:p>
        </p:txBody>
      </p:sp>
      <p:sp>
        <p:nvSpPr>
          <p:cNvPr id="102" name="Rectangle 101"/>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03"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04" name="Rectangle 1"/>
          <p:cNvSpPr>
            <a:spLocks noChangeArrowheads="1"/>
          </p:cNvSpPr>
          <p:nvPr/>
        </p:nvSpPr>
        <p:spPr bwMode="auto">
          <a:xfrm>
            <a:off x="0" y="0"/>
            <a:ext cx="9144000" cy="0"/>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444445"/>
              </a:solidFill>
              <a:effectLst/>
              <a:uLnTx/>
              <a:uFillTx/>
              <a:latin typeface="Arial" pitchFamily="34" charset="0"/>
              <a:cs typeface="Arial" pitchFamily="34" charset="0"/>
            </a:endParaRPr>
          </a:p>
        </p:txBody>
      </p:sp>
      <p:sp>
        <p:nvSpPr>
          <p:cNvPr id="105" name="Title 16"/>
          <p:cNvSpPr txBox="1">
            <a:spLocks/>
          </p:cNvSpPr>
          <p:nvPr/>
        </p:nvSpPr>
        <p:spPr>
          <a:xfrm>
            <a:off x="381000" y="230188"/>
            <a:ext cx="8382000" cy="9971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dirty="0">
                <a:solidFill>
                  <a:srgbClr val="CCFFCC"/>
                </a:solidFill>
                <a:latin typeface="+mj-lt"/>
                <a:cs typeface="Arial" charset="0"/>
                <a:sym typeface="Wingdings" pitchFamily="2" charset="2"/>
              </a:rPr>
              <a:t>SharePoint Sites </a:t>
            </a:r>
            <a: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t/>
            </a:r>
            <a:b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Engage people across your value chain using one platform</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106" name="Group 105"/>
          <p:cNvGrpSpPr/>
          <p:nvPr/>
        </p:nvGrpSpPr>
        <p:grpSpPr>
          <a:xfrm>
            <a:off x="2133600" y="3217984"/>
            <a:ext cx="4724400" cy="1963616"/>
            <a:chOff x="2133600" y="4437184"/>
            <a:chExt cx="4724400" cy="1963616"/>
          </a:xfrm>
        </p:grpSpPr>
        <p:sp>
          <p:nvSpPr>
            <p:cNvPr id="107" name="TextBox 106"/>
            <p:cNvSpPr txBox="1"/>
            <p:nvPr/>
          </p:nvSpPr>
          <p:spPr>
            <a:xfrm>
              <a:off x="2710960" y="4437184"/>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6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Customers</a:t>
              </a:r>
              <a:endPar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sp>
          <p:nvSpPr>
            <p:cNvPr id="108" name="TextBox 107"/>
            <p:cNvSpPr txBox="1"/>
            <p:nvPr/>
          </p:nvSpPr>
          <p:spPr>
            <a:xfrm>
              <a:off x="4964136" y="4437184"/>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6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Partners</a:t>
              </a:r>
              <a:endPar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sp>
          <p:nvSpPr>
            <p:cNvPr id="109" name="TextBox 108"/>
            <p:cNvSpPr txBox="1"/>
            <p:nvPr/>
          </p:nvSpPr>
          <p:spPr>
            <a:xfrm>
              <a:off x="3870960" y="4437184"/>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6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Employees</a:t>
              </a:r>
              <a:endParaRPr kumimoji="0" lang="en-US" sz="16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grpSp>
          <p:nvGrpSpPr>
            <p:cNvPr id="110" name="Group 67"/>
            <p:cNvGrpSpPr/>
            <p:nvPr/>
          </p:nvGrpSpPr>
          <p:grpSpPr>
            <a:xfrm>
              <a:off x="2133600" y="5410200"/>
              <a:ext cx="4724400" cy="990600"/>
              <a:chOff x="3728706" y="3810001"/>
              <a:chExt cx="1686588" cy="914399"/>
            </a:xfrm>
          </p:grpSpPr>
          <p:sp>
            <p:nvSpPr>
              <p:cNvPr id="117" name="Freeform 11"/>
              <p:cNvSpPr>
                <a:spLocks/>
              </p:cNvSpPr>
              <p:nvPr/>
            </p:nvSpPr>
            <p:spPr bwMode="auto">
              <a:xfrm>
                <a:off x="3728706" y="3810001"/>
                <a:ext cx="1607793" cy="748145"/>
              </a:xfrm>
              <a:custGeom>
                <a:avLst/>
                <a:gdLst/>
                <a:ahLst/>
                <a:cxnLst>
                  <a:cxn ang="0">
                    <a:pos x="1069" y="191"/>
                  </a:cxn>
                  <a:cxn ang="0">
                    <a:pos x="982" y="228"/>
                  </a:cxn>
                  <a:cxn ang="0">
                    <a:pos x="1448" y="259"/>
                  </a:cxn>
                  <a:cxn ang="0">
                    <a:pos x="1240" y="40"/>
                  </a:cxn>
                  <a:cxn ang="0">
                    <a:pos x="1209" y="80"/>
                  </a:cxn>
                  <a:cxn ang="0">
                    <a:pos x="714" y="4"/>
                  </a:cxn>
                  <a:cxn ang="0">
                    <a:pos x="0" y="340"/>
                  </a:cxn>
                  <a:cxn ang="0">
                    <a:pos x="341" y="608"/>
                  </a:cxn>
                  <a:cxn ang="0">
                    <a:pos x="451" y="630"/>
                  </a:cxn>
                  <a:cxn ang="0">
                    <a:pos x="163" y="416"/>
                  </a:cxn>
                  <a:cxn ang="0">
                    <a:pos x="766" y="174"/>
                  </a:cxn>
                  <a:cxn ang="0">
                    <a:pos x="1069" y="191"/>
                  </a:cxn>
                </a:cxnLst>
                <a:rect l="0" t="0" r="r" b="b"/>
                <a:pathLst>
                  <a:path w="1448" h="630">
                    <a:moveTo>
                      <a:pt x="1069" y="191"/>
                    </a:moveTo>
                    <a:cubicBezTo>
                      <a:pt x="982" y="228"/>
                      <a:pt x="982" y="228"/>
                      <a:pt x="982" y="228"/>
                    </a:cubicBezTo>
                    <a:cubicBezTo>
                      <a:pt x="1448" y="259"/>
                      <a:pt x="1448" y="259"/>
                      <a:pt x="1448" y="259"/>
                    </a:cubicBezTo>
                    <a:cubicBezTo>
                      <a:pt x="1240" y="40"/>
                      <a:pt x="1240" y="40"/>
                      <a:pt x="1240" y="40"/>
                    </a:cubicBezTo>
                    <a:cubicBezTo>
                      <a:pt x="1209" y="80"/>
                      <a:pt x="1209" y="80"/>
                      <a:pt x="1209" y="80"/>
                    </a:cubicBezTo>
                    <a:cubicBezTo>
                      <a:pt x="1209" y="80"/>
                      <a:pt x="1090" y="8"/>
                      <a:pt x="714" y="4"/>
                    </a:cubicBezTo>
                    <a:cubicBezTo>
                      <a:pt x="339" y="0"/>
                      <a:pt x="0" y="167"/>
                      <a:pt x="0" y="340"/>
                    </a:cubicBezTo>
                    <a:cubicBezTo>
                      <a:pt x="0" y="453"/>
                      <a:pt x="137" y="552"/>
                      <a:pt x="341" y="608"/>
                    </a:cubicBezTo>
                    <a:cubicBezTo>
                      <a:pt x="451" y="630"/>
                      <a:pt x="451" y="630"/>
                      <a:pt x="451" y="630"/>
                    </a:cubicBezTo>
                    <a:cubicBezTo>
                      <a:pt x="278" y="591"/>
                      <a:pt x="163" y="497"/>
                      <a:pt x="163" y="416"/>
                    </a:cubicBezTo>
                    <a:cubicBezTo>
                      <a:pt x="163" y="291"/>
                      <a:pt x="433" y="174"/>
                      <a:pt x="766" y="174"/>
                    </a:cubicBezTo>
                    <a:cubicBezTo>
                      <a:pt x="868" y="174"/>
                      <a:pt x="985" y="174"/>
                      <a:pt x="1069" y="191"/>
                    </a:cubicBezTo>
                    <a:close/>
                  </a:path>
                </a:pathLst>
              </a:custGeom>
              <a:solidFill>
                <a:srgbClr val="FFFFFF"/>
              </a:solidFill>
              <a:ln w="19050">
                <a:noFill/>
                <a:round/>
                <a:headEnd/>
                <a:tailEnd/>
              </a:ln>
              <a:effectLst>
                <a:outerShdw blurRad="139700" dist="38100" dir="10800000" algn="r" rotWithShape="0">
                  <a:prstClr val="black"/>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18" name="Freeform 12"/>
              <p:cNvSpPr>
                <a:spLocks/>
              </p:cNvSpPr>
              <p:nvPr/>
            </p:nvSpPr>
            <p:spPr bwMode="auto">
              <a:xfrm>
                <a:off x="3808908" y="4082603"/>
                <a:ext cx="1606386" cy="641797"/>
              </a:xfrm>
              <a:custGeom>
                <a:avLst/>
                <a:gdLst/>
                <a:ahLst/>
                <a:cxnLst>
                  <a:cxn ang="0">
                    <a:pos x="379" y="440"/>
                  </a:cxn>
                  <a:cxn ang="0">
                    <a:pos x="466" y="403"/>
                  </a:cxn>
                  <a:cxn ang="0">
                    <a:pos x="0" y="372"/>
                  </a:cxn>
                  <a:cxn ang="0">
                    <a:pos x="207" y="591"/>
                  </a:cxn>
                  <a:cxn ang="0">
                    <a:pos x="239" y="551"/>
                  </a:cxn>
                  <a:cxn ang="0">
                    <a:pos x="733" y="627"/>
                  </a:cxn>
                  <a:cxn ang="0">
                    <a:pos x="1447" y="291"/>
                  </a:cxn>
                  <a:cxn ang="0">
                    <a:pos x="1107" y="23"/>
                  </a:cxn>
                  <a:cxn ang="0">
                    <a:pos x="997" y="0"/>
                  </a:cxn>
                  <a:cxn ang="0">
                    <a:pos x="1284" y="215"/>
                  </a:cxn>
                  <a:cxn ang="0">
                    <a:pos x="682" y="457"/>
                  </a:cxn>
                  <a:cxn ang="0">
                    <a:pos x="379" y="440"/>
                  </a:cxn>
                </a:cxnLst>
                <a:rect l="0" t="0" r="r" b="b"/>
                <a:pathLst>
                  <a:path w="1447" h="631">
                    <a:moveTo>
                      <a:pt x="379" y="440"/>
                    </a:moveTo>
                    <a:cubicBezTo>
                      <a:pt x="466" y="403"/>
                      <a:pt x="466" y="403"/>
                      <a:pt x="466" y="403"/>
                    </a:cubicBezTo>
                    <a:cubicBezTo>
                      <a:pt x="0" y="372"/>
                      <a:pt x="0" y="372"/>
                      <a:pt x="0" y="372"/>
                    </a:cubicBezTo>
                    <a:cubicBezTo>
                      <a:pt x="207" y="591"/>
                      <a:pt x="207" y="591"/>
                      <a:pt x="207" y="591"/>
                    </a:cubicBezTo>
                    <a:cubicBezTo>
                      <a:pt x="239" y="551"/>
                      <a:pt x="239" y="551"/>
                      <a:pt x="239" y="551"/>
                    </a:cubicBezTo>
                    <a:cubicBezTo>
                      <a:pt x="239" y="551"/>
                      <a:pt x="358" y="623"/>
                      <a:pt x="733" y="627"/>
                    </a:cubicBezTo>
                    <a:cubicBezTo>
                      <a:pt x="1109" y="631"/>
                      <a:pt x="1447" y="464"/>
                      <a:pt x="1447" y="291"/>
                    </a:cubicBezTo>
                    <a:cubicBezTo>
                      <a:pt x="1447" y="177"/>
                      <a:pt x="1311" y="78"/>
                      <a:pt x="1107" y="23"/>
                    </a:cubicBezTo>
                    <a:cubicBezTo>
                      <a:pt x="997" y="0"/>
                      <a:pt x="997" y="0"/>
                      <a:pt x="997" y="0"/>
                    </a:cubicBezTo>
                    <a:cubicBezTo>
                      <a:pt x="1169" y="40"/>
                      <a:pt x="1284" y="134"/>
                      <a:pt x="1284" y="215"/>
                    </a:cubicBezTo>
                    <a:cubicBezTo>
                      <a:pt x="1284" y="339"/>
                      <a:pt x="1015" y="457"/>
                      <a:pt x="682" y="457"/>
                    </a:cubicBezTo>
                    <a:cubicBezTo>
                      <a:pt x="580" y="457"/>
                      <a:pt x="463" y="457"/>
                      <a:pt x="379" y="440"/>
                    </a:cubicBezTo>
                    <a:close/>
                  </a:path>
                </a:pathLst>
              </a:custGeom>
              <a:solidFill>
                <a:srgbClr val="FFFFFF"/>
              </a:solidFill>
              <a:ln w="19050">
                <a:noFill/>
                <a:round/>
                <a:headEnd/>
                <a:tailEnd/>
              </a:ln>
              <a:effectLst>
                <a:outerShdw blurRad="139700" dist="38100" dir="1800000" algn="l" rotWithShape="0">
                  <a:prstClr val="black"/>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grpSp>
        <p:sp>
          <p:nvSpPr>
            <p:cNvPr id="111" name="TextBox 110"/>
            <p:cNvSpPr txBox="1"/>
            <p:nvPr/>
          </p:nvSpPr>
          <p:spPr>
            <a:xfrm>
              <a:off x="2708032" y="5715000"/>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8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Internet</a:t>
              </a:r>
              <a:endPar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sp>
          <p:nvSpPr>
            <p:cNvPr id="112" name="TextBox 111"/>
            <p:cNvSpPr txBox="1"/>
            <p:nvPr/>
          </p:nvSpPr>
          <p:spPr>
            <a:xfrm>
              <a:off x="4961208" y="5715000"/>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8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Extranet</a:t>
              </a:r>
              <a:endPar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sp>
          <p:nvSpPr>
            <p:cNvPr id="113" name="TextBox 112"/>
            <p:cNvSpPr txBox="1"/>
            <p:nvPr/>
          </p:nvSpPr>
          <p:spPr>
            <a:xfrm>
              <a:off x="3868032" y="5715000"/>
              <a:ext cx="1463040" cy="381000"/>
            </a:xfrm>
            <a:prstGeom prst="rect">
              <a:avLst/>
            </a:prstGeom>
            <a:noFill/>
            <a:ln>
              <a:noFill/>
            </a:ln>
            <a:effectLst/>
            <a:sp3d prstMaterial="plastic">
              <a:bevelT w="120900" h="88900"/>
              <a:bevelB w="88900" h="31750" prst="angle"/>
            </a:sp3d>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rPr>
                <a:t> </a:t>
              </a:r>
              <a:r>
                <a:rPr kumimoji="0" lang="en-US" sz="1800" b="0" i="0" u="none" strike="noStrike" kern="1200" cap="none" spc="0" normalizeH="0" baseline="0" noProof="0" dirty="0" smtClean="0">
                  <a:ln>
                    <a:noFill/>
                  </a:ln>
                  <a:gradFill>
                    <a:gsLst>
                      <a:gs pos="0">
                        <a:srgbClr val="FFFFFF"/>
                      </a:gs>
                      <a:gs pos="100000">
                        <a:srgbClr val="FFFFFF"/>
                      </a:gs>
                    </a:gsLst>
                    <a:lin ang="2700000" scaled="1"/>
                  </a:gradFill>
                  <a:effectLst/>
                  <a:uLnTx/>
                  <a:uFillTx/>
                  <a:latin typeface="Segoe UI"/>
                  <a:ea typeface="+mn-ea"/>
                  <a:cs typeface="+mn-cs"/>
                </a:rPr>
                <a:t>Intranet</a:t>
              </a:r>
              <a:endParaRPr kumimoji="0" lang="en-US" sz="1800" b="0" i="0" u="none" strike="noStrike" kern="1200" cap="none" spc="0" normalizeH="0" baseline="0" noProof="0" dirty="0">
                <a:ln>
                  <a:noFill/>
                </a:ln>
                <a:gradFill>
                  <a:gsLst>
                    <a:gs pos="0">
                      <a:srgbClr val="FFFFFF"/>
                    </a:gs>
                    <a:gs pos="100000">
                      <a:srgbClr val="FFFFFF"/>
                    </a:gs>
                  </a:gsLst>
                  <a:lin ang="2700000" scaled="1"/>
                </a:gradFill>
                <a:effectLst/>
                <a:uLnTx/>
                <a:uFillTx/>
                <a:latin typeface="Segoe UI"/>
                <a:ea typeface="+mn-ea"/>
                <a:cs typeface="+mn-cs"/>
              </a:endParaRPr>
            </a:p>
          </p:txBody>
        </p:sp>
        <p:pic>
          <p:nvPicPr>
            <p:cNvPr id="114" name="Picture 2" descr="\\SERVER3\InternalBin\Resource DVD\DVD_ART36\Artwork_Imagery\Icons - Illustrations\People\black silhouettes\team group silhouette.png"/>
            <p:cNvPicPr>
              <a:picLocks noChangeAspect="1" noChangeArrowheads="1"/>
            </p:cNvPicPr>
            <p:nvPr/>
          </p:nvPicPr>
          <p:blipFill>
            <a:blip r:embed="rId13" cstate="screen"/>
            <a:srcRect/>
            <a:stretch>
              <a:fillRect/>
            </a:stretch>
          </p:blipFill>
          <p:spPr bwMode="auto">
            <a:xfrm>
              <a:off x="3048000" y="4825910"/>
              <a:ext cx="889677" cy="906674"/>
            </a:xfrm>
            <a:prstGeom prst="rect">
              <a:avLst/>
            </a:prstGeom>
            <a:noFill/>
            <a:effectLst>
              <a:outerShdw blurRad="165100" sx="102000" sy="102000" algn="ctr" rotWithShape="0">
                <a:srgbClr val="FFFFFF"/>
              </a:outerShdw>
            </a:effectLst>
          </p:spPr>
        </p:pic>
        <p:pic>
          <p:nvPicPr>
            <p:cNvPr id="115" name="Picture 2" descr="\\SERVER3\InternalBin\Resource DVD\DVD_ART36\Artwork_Imagery\Icons - Illustrations\People\black silhouettes\team group silhouette.png"/>
            <p:cNvPicPr>
              <a:picLocks noChangeAspect="1" noChangeArrowheads="1"/>
            </p:cNvPicPr>
            <p:nvPr/>
          </p:nvPicPr>
          <p:blipFill>
            <a:blip r:embed="rId13" cstate="screen"/>
            <a:srcRect/>
            <a:stretch>
              <a:fillRect/>
            </a:stretch>
          </p:blipFill>
          <p:spPr bwMode="auto">
            <a:xfrm>
              <a:off x="4191000" y="4825910"/>
              <a:ext cx="889677" cy="906674"/>
            </a:xfrm>
            <a:prstGeom prst="rect">
              <a:avLst/>
            </a:prstGeom>
            <a:noFill/>
            <a:effectLst>
              <a:outerShdw blurRad="165100" sx="102000" sy="102000" algn="ctr" rotWithShape="0">
                <a:srgbClr val="FFFFFF"/>
              </a:outerShdw>
            </a:effectLst>
          </p:spPr>
        </p:pic>
        <p:pic>
          <p:nvPicPr>
            <p:cNvPr id="116" name="Picture 2" descr="\\SERVER3\InternalBin\Resource DVD\DVD_ART36\Artwork_Imagery\Icons - Illustrations\People\black silhouettes\team group silhouette.png"/>
            <p:cNvPicPr>
              <a:picLocks noChangeAspect="1" noChangeArrowheads="1"/>
            </p:cNvPicPr>
            <p:nvPr/>
          </p:nvPicPr>
          <p:blipFill>
            <a:blip r:embed="rId13" cstate="screen"/>
            <a:srcRect/>
            <a:stretch>
              <a:fillRect/>
            </a:stretch>
          </p:blipFill>
          <p:spPr bwMode="auto">
            <a:xfrm>
              <a:off x="5316416" y="4825910"/>
              <a:ext cx="889677" cy="906674"/>
            </a:xfrm>
            <a:prstGeom prst="rect">
              <a:avLst/>
            </a:prstGeom>
            <a:noFill/>
            <a:effectLst>
              <a:outerShdw blurRad="165100" sx="102000" sy="102000" algn="ctr" rotWithShape="0">
                <a:srgbClr val="FFFFFF"/>
              </a:outerShdw>
            </a:effectLst>
          </p:spPr>
        </p:pic>
      </p:grpSp>
      <p:pic>
        <p:nvPicPr>
          <p:cNvPr id="119" name="Picture 2" descr="\\server3\restrict\ftp_root\clients\white_Whale\3-10035_GideonBibliowicz\SFP_Art\SharePoint_Pie\Resized\Pie_Icon_AllColors.png"/>
          <p:cNvPicPr>
            <a:picLocks noChangeAspect="1" noChangeArrowheads="1"/>
          </p:cNvPicPr>
          <p:nvPr/>
        </p:nvPicPr>
        <p:blipFill>
          <a:blip r:embed="rId14" cstate="print"/>
          <a:stretch>
            <a:fillRect/>
          </a:stretch>
        </p:blipFill>
        <p:spPr bwMode="auto">
          <a:xfrm>
            <a:off x="8153400" y="228601"/>
            <a:ext cx="762000" cy="762000"/>
          </a:xfrm>
          <a:prstGeom prst="rect">
            <a:avLst/>
          </a:prstGeom>
          <a:noFill/>
        </p:spPr>
      </p:pic>
      <p:grpSp>
        <p:nvGrpSpPr>
          <p:cNvPr id="120" name="Group 104"/>
          <p:cNvGrpSpPr/>
          <p:nvPr/>
        </p:nvGrpSpPr>
        <p:grpSpPr>
          <a:xfrm>
            <a:off x="2285999" y="5562600"/>
            <a:ext cx="2133600" cy="838200"/>
            <a:chOff x="5649685" y="2862945"/>
            <a:chExt cx="2377440" cy="438912"/>
          </a:xfrm>
        </p:grpSpPr>
        <p:sp>
          <p:nvSpPr>
            <p:cNvPr id="121" name="Rounded Rectangular Callout 120"/>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122" name="TextBox 121"/>
            <p:cNvSpPr txBox="1"/>
            <p:nvPr/>
          </p:nvSpPr>
          <p:spPr>
            <a:xfrm>
              <a:off x="5722619" y="2894598"/>
              <a:ext cx="2231572" cy="379828"/>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Publishing standards</a:t>
              </a:r>
            </a:p>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1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(XML, XHTML…)</a:t>
              </a:r>
            </a:p>
          </p:txBody>
        </p:sp>
      </p:grpSp>
      <p:grpSp>
        <p:nvGrpSpPr>
          <p:cNvPr id="123" name="Group 104"/>
          <p:cNvGrpSpPr/>
          <p:nvPr/>
        </p:nvGrpSpPr>
        <p:grpSpPr>
          <a:xfrm>
            <a:off x="4724399" y="5562600"/>
            <a:ext cx="2133600" cy="838200"/>
            <a:chOff x="5649685" y="2862945"/>
            <a:chExt cx="2377440" cy="438912"/>
          </a:xfrm>
        </p:grpSpPr>
        <p:sp>
          <p:nvSpPr>
            <p:cNvPr id="124" name="Rounded Rectangular Callout 123"/>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125" name="TextBox 124"/>
            <p:cNvSpPr txBox="1"/>
            <p:nvPr/>
          </p:nvSpPr>
          <p:spPr>
            <a:xfrm>
              <a:off x="5722619" y="2894598"/>
              <a:ext cx="2231572" cy="379828"/>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Accessibility standards</a:t>
              </a:r>
            </a:p>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1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(WCAG 2.0)</a:t>
              </a:r>
            </a:p>
          </p:txBody>
        </p:sp>
      </p:grpSp>
      <p:pic>
        <p:nvPicPr>
          <p:cNvPr id="126" name="Picture 4"/>
          <p:cNvPicPr>
            <a:picLocks noChangeAspect="1" noChangeArrowheads="1"/>
          </p:cNvPicPr>
          <p:nvPr/>
        </p:nvPicPr>
        <p:blipFill rotWithShape="1">
          <a:blip r:embed="rId15" cstate="print">
            <a:extLst>
              <a:ext uri="28A0092B-C50C-407e-A947-70E740481C1C">
                <a14:useLocalDpi xmlns="" xmlns:a14="http://schemas.microsoft.com/office/drawing/2007/7/7/main" val="0"/>
              </a:ext>
            </a:extLst>
          </a:blip>
          <a:srcRect l="15312" t="12133" r="16667" b="4703"/>
          <a:stretch/>
        </p:blipFill>
        <p:spPr bwMode="auto">
          <a:xfrm>
            <a:off x="134816" y="1711568"/>
            <a:ext cx="1790700" cy="1368338"/>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pic>
        <p:nvPicPr>
          <p:cNvPr id="127" name="Picture 2"/>
          <p:cNvPicPr>
            <a:picLocks noChangeAspect="1" noChangeArrowheads="1"/>
          </p:cNvPicPr>
          <p:nvPr/>
        </p:nvPicPr>
        <p:blipFill rotWithShape="1">
          <a:blip r:embed="rId16" cstate="print">
            <a:extLst>
              <a:ext uri="28A0092B-C50C-407e-A947-70E740481C1C">
                <a14:useLocalDpi xmlns="" xmlns:a14="http://schemas.microsoft.com/office/drawing/2007/7/7/main" val="0"/>
              </a:ext>
            </a:extLst>
          </a:blip>
          <a:srcRect l="21255" t="11498" r="21155" b="28097"/>
          <a:stretch/>
        </p:blipFill>
        <p:spPr bwMode="auto">
          <a:xfrm>
            <a:off x="672586" y="2438400"/>
            <a:ext cx="1976092" cy="1295400"/>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pic>
        <p:nvPicPr>
          <p:cNvPr id="128" name="Picture 5"/>
          <p:cNvPicPr>
            <a:picLocks noChangeAspect="1" noChangeArrowheads="1"/>
          </p:cNvPicPr>
          <p:nvPr/>
        </p:nvPicPr>
        <p:blipFill rotWithShape="1">
          <a:blip r:embed="rId17" cstate="print">
            <a:extLst>
              <a:ext uri="28A0092B-C50C-407e-A947-70E740481C1C">
                <a14:useLocalDpi xmlns="" xmlns:a14="http://schemas.microsoft.com/office/drawing/2007/7/7/main" val="0"/>
              </a:ext>
            </a:extLst>
          </a:blip>
          <a:srcRect t="11426" r="30346" b="5077"/>
          <a:stretch/>
        </p:blipFill>
        <p:spPr bwMode="auto">
          <a:xfrm>
            <a:off x="3048000" y="1371600"/>
            <a:ext cx="1916724" cy="1436031"/>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pic>
        <p:nvPicPr>
          <p:cNvPr id="129" name="Picture 2" descr="C:\Users\mogatch\AppData\Local\Microsoft\Windows\Temporary Internet Files\Content.Outlook\H956TXEW\inside-homepage.jpg"/>
          <p:cNvPicPr>
            <a:picLocks noChangeAspect="1" noChangeArrowheads="1"/>
          </p:cNvPicPr>
          <p:nvPr/>
        </p:nvPicPr>
        <p:blipFill>
          <a:blip r:embed="rId18" cstate="print"/>
          <a:srcRect/>
          <a:stretch>
            <a:fillRect/>
          </a:stretch>
        </p:blipFill>
        <p:spPr bwMode="auto">
          <a:xfrm>
            <a:off x="3581400" y="1905000"/>
            <a:ext cx="2007435" cy="1219200"/>
          </a:xfrm>
          <a:prstGeom prst="rect">
            <a:avLst/>
          </a:prstGeom>
          <a:noFill/>
        </p:spPr>
      </p:pic>
      <p:pic>
        <p:nvPicPr>
          <p:cNvPr id="130" name="Picture 3" descr="C:\Users\gideonbi\AppData\Local\Microsoft\Windows\Temporary Internet Files\Content.Outlook\JXK7NAJ5\remax - extranet screen shot.jpg"/>
          <p:cNvPicPr>
            <a:picLocks noChangeAspect="1" noChangeArrowheads="1"/>
          </p:cNvPicPr>
          <p:nvPr/>
        </p:nvPicPr>
        <p:blipFill rotWithShape="1">
          <a:blip r:embed="rId19">
            <a:extLst>
              <a:ext uri="28A0092B-C50C-407e-A947-70E740481C1C">
                <a14:useLocalDpi xmlns="" xmlns:a14="http://schemas.microsoft.com/office/drawing/2007/7/7/main" val="0"/>
              </a:ext>
            </a:extLst>
          </a:blip>
          <a:srcRect l="4317" t="21818" r="48303" b="43204"/>
          <a:stretch/>
        </p:blipFill>
        <p:spPr bwMode="auto">
          <a:xfrm>
            <a:off x="6019800" y="1447800"/>
            <a:ext cx="2322615" cy="1681607"/>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53640926-AAD7-44d8-BBD7-CCE9431645EC}">
              <a14:shadowObscured xmlns="" xmlns:a14="http://schemas.microsoft.com/office/drawing/2007/7/7/main" val="1"/>
            </a:ext>
          </a:extLst>
        </p:spPr>
      </p:pic>
      <p:pic>
        <p:nvPicPr>
          <p:cNvPr id="131" name="Picture 2" descr="image002"/>
          <p:cNvPicPr>
            <a:picLocks noChangeAspect="1" noChangeArrowheads="1"/>
          </p:cNvPicPr>
          <p:nvPr/>
        </p:nvPicPr>
        <p:blipFill>
          <a:blip r:embed="rId20"/>
          <a:srcRect/>
          <a:stretch>
            <a:fillRect/>
          </a:stretch>
        </p:blipFill>
        <p:spPr bwMode="auto">
          <a:xfrm>
            <a:off x="6705600" y="2133600"/>
            <a:ext cx="2099733" cy="1676400"/>
          </a:xfrm>
          <a:prstGeom prst="rect">
            <a:avLst/>
          </a:prstGeom>
          <a:noFill/>
        </p:spPr>
      </p:pic>
    </p:spTree>
    <p:extLst>
      <p:ext uri="{BB962C8B-B14F-4D97-AF65-F5344CB8AC3E}">
        <p14:creationId xmlns="" xmlns:p14="http://schemas.microsoft.com/office/powerpoint/2007/7/12/main" val="41055576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Sites</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a:off x="7978775" y="228600"/>
            <a:ext cx="936625" cy="936625"/>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02003"/>
            <a:ext cx="8382000" cy="664797"/>
          </a:xfrm>
        </p:spPr>
        <p:txBody>
          <a:bodyPr>
            <a:normAutofit/>
          </a:bodyPr>
          <a:lstStyle/>
          <a:p>
            <a:r>
              <a:rPr lang="en-US" dirty="0" smtClean="0"/>
              <a:t>SharePoint Sites</a:t>
            </a:r>
            <a:endParaRPr lang="en-US" dirty="0"/>
          </a:p>
        </p:txBody>
      </p:sp>
      <p:sp>
        <p:nvSpPr>
          <p:cNvPr id="19" name="Rounded Rectangle 18"/>
          <p:cNvSpPr/>
          <p:nvPr/>
        </p:nvSpPr>
        <p:spPr bwMode="auto">
          <a:xfrm>
            <a:off x="290513" y="4979376"/>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Collaboration across </a:t>
            </a:r>
            <a:r>
              <a:rPr kumimoji="0" lang="en-US" sz="2000" b="0" i="1" u="none" strike="noStrike" kern="0" cap="none" spc="0" normalizeH="0" baseline="0" noProof="0" dirty="0">
                <a:ln>
                  <a:noFill/>
                </a:ln>
                <a:solidFill>
                  <a:srgbClr val="FFFFFF"/>
                </a:solidFill>
                <a:effectLst/>
                <a:uLnTx/>
                <a:uFillTx/>
                <a:latin typeface="Segoe UI"/>
                <a:ea typeface="+mn-ea"/>
                <a:cs typeface="+mn-cs"/>
              </a:rPr>
              <a:t>Intranet, Extranet &amp;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Internet</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Improved interoperability with standards support</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Out-of-box accessibility compliance for WCAG 2.0 </a:t>
            </a:r>
          </a:p>
        </p:txBody>
      </p:sp>
      <p:sp>
        <p:nvSpPr>
          <p:cNvPr id="20" name="Rounded Rectangle 19"/>
          <p:cNvSpPr/>
          <p:nvPr/>
        </p:nvSpPr>
        <p:spPr bwMode="auto">
          <a:xfrm>
            <a:off x="369888" y="4975162"/>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Single Platform</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21" name="Rounded Rectangle 20"/>
          <p:cNvSpPr/>
          <p:nvPr/>
        </p:nvSpPr>
        <p:spPr bwMode="auto">
          <a:xfrm>
            <a:off x="290513" y="3259016"/>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Mobile-based interaction with people and content</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Read-write </a:t>
            </a:r>
            <a:r>
              <a:rPr kumimoji="0" lang="en-US" sz="2000" b="0" i="1" u="none" strike="noStrike" kern="0" cap="none" spc="0" normalizeH="0" baseline="0" noProof="0" dirty="0">
                <a:ln>
                  <a:noFill/>
                </a:ln>
                <a:solidFill>
                  <a:srgbClr val="FFFFFF"/>
                </a:solidFill>
                <a:effectLst/>
                <a:uLnTx/>
                <a:uFillTx/>
                <a:latin typeface="Segoe UI"/>
                <a:ea typeface="+mn-ea"/>
                <a:cs typeface="+mn-cs"/>
              </a:rPr>
              <a:t>web access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using Office Web Application</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Cross-browser support for maximized participation</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2" name="Rounded Rectangle 21"/>
          <p:cNvSpPr/>
          <p:nvPr/>
        </p:nvSpPr>
        <p:spPr bwMode="auto">
          <a:xfrm>
            <a:off x="369888" y="3255900"/>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Anywhere Access</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25" name="Rounded Rectangle 24"/>
          <p:cNvSpPr/>
          <p:nvPr/>
        </p:nvSpPr>
        <p:spPr bwMode="auto">
          <a:xfrm>
            <a:off x="290513" y="1532791"/>
            <a:ext cx="8853487" cy="1447801"/>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Easy site editing</a:t>
            </a:r>
            <a:r>
              <a:rPr kumimoji="0" lang="en-US" sz="2000" b="0" i="1" u="none" strike="noStrike" kern="0" cap="none" spc="0" normalizeH="0" baseline="0" noProof="0" dirty="0">
                <a:ln>
                  <a:noFill/>
                </a:ln>
                <a:solidFill>
                  <a:srgbClr val="FFFFFF"/>
                </a:solidFill>
                <a:effectLst/>
                <a:uLnTx/>
                <a:uFillTx/>
                <a:latin typeface="Segoe UI"/>
                <a:ea typeface="+mn-ea"/>
                <a:cs typeface="+mn-cs"/>
              </a:rPr>
              <a:t>, including theming &amp;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branding</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Office Ribbon </a:t>
            </a:r>
            <a:r>
              <a:rPr kumimoji="0" lang="en-US" sz="2000" b="0" i="1" u="none" strike="noStrike" kern="0" cap="none" spc="0" normalizeH="0" baseline="0" noProof="0" dirty="0">
                <a:ln>
                  <a:noFill/>
                </a:ln>
                <a:solidFill>
                  <a:srgbClr val="FFFFFF"/>
                </a:solidFill>
                <a:effectLst/>
                <a:uLnTx/>
                <a:uFillTx/>
                <a:latin typeface="Segoe UI"/>
                <a:ea typeface="+mn-ea"/>
                <a:cs typeface="+mn-cs"/>
              </a:rPr>
              <a:t>UI for faster training &amp; adoption</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Rich offline </a:t>
            </a:r>
            <a:r>
              <a:rPr kumimoji="0" lang="en-US" sz="2000" b="0" i="1" u="none" strike="noStrike" kern="0" cap="none" spc="0" normalizeH="0" baseline="0" noProof="0" dirty="0">
                <a:ln>
                  <a:noFill/>
                </a:ln>
                <a:solidFill>
                  <a:srgbClr val="FFFFFF"/>
                </a:solidFill>
                <a:effectLst/>
                <a:uLnTx/>
                <a:uFillTx/>
                <a:latin typeface="Segoe UI"/>
                <a:ea typeface="+mn-ea"/>
                <a:cs typeface="+mn-cs"/>
              </a:rPr>
              <a:t>experience with SharePoint Workspace</a:t>
            </a:r>
            <a:endParaRPr kumimoji="0" lang="en-US" sz="2000" b="0" i="1" u="none" strike="noStrike" kern="0" cap="none" spc="0" normalizeH="0" baseline="0" noProof="0" dirty="0" smtClean="0">
              <a:ln>
                <a:noFill/>
              </a:ln>
              <a:solidFill>
                <a:srgbClr val="FFFFFF"/>
              </a:solidFill>
              <a:effectLst/>
              <a:uLnTx/>
              <a:uFillTx/>
              <a:latin typeface="Segoe UI"/>
              <a:ea typeface="+mn-ea"/>
              <a:cs typeface="+mn-cs"/>
            </a:endParaRPr>
          </a:p>
        </p:txBody>
      </p:sp>
      <p:sp>
        <p:nvSpPr>
          <p:cNvPr id="26" name="Rounded Rectangle 25"/>
          <p:cNvSpPr/>
          <p:nvPr/>
        </p:nvSpPr>
        <p:spPr bwMode="auto">
          <a:xfrm>
            <a:off x="369888" y="1536637"/>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Rich User Experience</a:t>
            </a:r>
          </a:p>
        </p:txBody>
      </p:sp>
      <p:pic>
        <p:nvPicPr>
          <p:cNvPr id="27"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a:off x="7978775" y="228600"/>
            <a:ext cx="936625" cy="936625"/>
          </a:xfrm>
          <a:prstGeom prst="rect">
            <a:avLst/>
          </a:prstGeom>
          <a:noFill/>
        </p:spPr>
      </p:pic>
    </p:spTree>
    <p:extLst>
      <p:ext uri="{BB962C8B-B14F-4D97-AF65-F5344CB8AC3E}">
        <p14:creationId xmlns="" xmlns:p14="http://schemas.microsoft.com/office/powerpoint/2007/7/12/main" val="33058686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0"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53"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990600" y="1752600"/>
            <a:ext cx="6096000" cy="4411788"/>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56" name="Rectangle 55"/>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grpSp>
        <p:nvGrpSpPr>
          <p:cNvPr id="2" name="Group 36"/>
          <p:cNvGrpSpPr/>
          <p:nvPr/>
        </p:nvGrpSpPr>
        <p:grpSpPr>
          <a:xfrm>
            <a:off x="6248400" y="2362200"/>
            <a:ext cx="2438400" cy="838200"/>
            <a:chOff x="5205046" y="4818185"/>
            <a:chExt cx="2636911" cy="1066800"/>
          </a:xfrm>
        </p:grpSpPr>
        <p:sp>
          <p:nvSpPr>
            <p:cNvPr id="59" name="Rounded Rectangular Callout 58"/>
            <p:cNvSpPr/>
            <p:nvPr/>
          </p:nvSpPr>
          <p:spPr bwMode="auto">
            <a:xfrm>
              <a:off x="5205046" y="4818185"/>
              <a:ext cx="2636911" cy="1066800"/>
            </a:xfrm>
            <a:prstGeom prst="wedgeRoundRectCallout">
              <a:avLst>
                <a:gd name="adj1" fmla="val -216165"/>
                <a:gd name="adj2" fmla="val 1747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2" name="Rounded Rectangle 61"/>
            <p:cNvSpPr/>
            <p:nvPr/>
          </p:nvSpPr>
          <p:spPr bwMode="auto">
            <a:xfrm>
              <a:off x="5308167" y="4922325"/>
              <a:ext cx="241387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Supports phonetic name lookup and Wildcards</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3" name="Group 36"/>
          <p:cNvGrpSpPr/>
          <p:nvPr/>
        </p:nvGrpSpPr>
        <p:grpSpPr>
          <a:xfrm>
            <a:off x="6248400" y="4495800"/>
            <a:ext cx="1577001" cy="651040"/>
            <a:chOff x="5205044" y="4818185"/>
            <a:chExt cx="2584087" cy="1066800"/>
          </a:xfrm>
        </p:grpSpPr>
        <p:sp>
          <p:nvSpPr>
            <p:cNvPr id="66" name="Rounded Rectangular Callout 65"/>
            <p:cNvSpPr/>
            <p:nvPr/>
          </p:nvSpPr>
          <p:spPr bwMode="auto">
            <a:xfrm>
              <a:off x="5205044" y="4818185"/>
              <a:ext cx="2584087" cy="1066800"/>
            </a:xfrm>
            <a:prstGeom prst="wedgeRoundRectCallout">
              <a:avLst>
                <a:gd name="adj1" fmla="val -212285"/>
                <a:gd name="adj2" fmla="val -16344"/>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7" name="Rounded Rectangle 66"/>
            <p:cNvSpPr/>
            <p:nvPr/>
          </p:nvSpPr>
          <p:spPr bwMode="auto">
            <a:xfrm>
              <a:off x="5308168" y="4922325"/>
              <a:ext cx="2365516"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Organization browsing</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4" name="Group 36"/>
          <p:cNvGrpSpPr/>
          <p:nvPr/>
        </p:nvGrpSpPr>
        <p:grpSpPr>
          <a:xfrm>
            <a:off x="4038600" y="5715000"/>
            <a:ext cx="1488092" cy="651039"/>
            <a:chOff x="5205046" y="4818190"/>
            <a:chExt cx="2438400" cy="1066801"/>
          </a:xfrm>
        </p:grpSpPr>
        <p:sp>
          <p:nvSpPr>
            <p:cNvPr id="69" name="Rounded Rectangular Callout 68"/>
            <p:cNvSpPr/>
            <p:nvPr/>
          </p:nvSpPr>
          <p:spPr bwMode="auto">
            <a:xfrm>
              <a:off x="5205046" y="4818190"/>
              <a:ext cx="2438400" cy="1066801"/>
            </a:xfrm>
            <a:prstGeom prst="wedgeRoundRectCallout">
              <a:avLst>
                <a:gd name="adj1" fmla="val -96183"/>
                <a:gd name="adj2" fmla="val -513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0" name="Rounded Rectangle 69"/>
            <p:cNvSpPr/>
            <p:nvPr/>
          </p:nvSpPr>
          <p:spPr bwMode="auto">
            <a:xfrm>
              <a:off x="5308169" y="4931932"/>
              <a:ext cx="2232152" cy="858522"/>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Recent</a:t>
              </a:r>
              <a:b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b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content</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5" name="Group 36"/>
          <p:cNvGrpSpPr/>
          <p:nvPr/>
        </p:nvGrpSpPr>
        <p:grpSpPr>
          <a:xfrm>
            <a:off x="152400" y="5562600"/>
            <a:ext cx="1851660" cy="651040"/>
            <a:chOff x="5205046" y="4818185"/>
            <a:chExt cx="3034146" cy="1066800"/>
          </a:xfrm>
        </p:grpSpPr>
        <p:sp>
          <p:nvSpPr>
            <p:cNvPr id="72" name="Rounded Rectangular Callout 71"/>
            <p:cNvSpPr/>
            <p:nvPr/>
          </p:nvSpPr>
          <p:spPr bwMode="auto">
            <a:xfrm>
              <a:off x="5205046" y="4818185"/>
              <a:ext cx="3034146" cy="1066800"/>
            </a:xfrm>
            <a:prstGeom prst="wedgeRoundRectCallout">
              <a:avLst>
                <a:gd name="adj1" fmla="val 6659"/>
                <a:gd name="adj2" fmla="val -147251"/>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3" name="Rounded Rectangle 72"/>
            <p:cNvSpPr/>
            <p:nvPr/>
          </p:nvSpPr>
          <p:spPr bwMode="auto">
            <a:xfrm>
              <a:off x="5308167" y="4922325"/>
              <a:ext cx="2777507"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Filter by focus, expertise, etc</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74"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0800000">
            <a:off x="8166099" y="358775"/>
            <a:ext cx="685800" cy="685800"/>
          </a:xfrm>
          <a:prstGeom prst="rect">
            <a:avLst/>
          </a:prstGeom>
          <a:noFill/>
        </p:spPr>
      </p:pic>
      <p:sp>
        <p:nvSpPr>
          <p:cNvPr id="75" name="Title 1"/>
          <p:cNvSpPr txBox="1">
            <a:spLocks/>
          </p:cNvSpPr>
          <p:nvPr/>
        </p:nvSpPr>
        <p:spPr>
          <a:xfrm>
            <a:off x="381000" y="402003"/>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dirty="0">
                <a:solidFill>
                  <a:srgbClr val="CCFFCC"/>
                </a:solidFill>
                <a:latin typeface="+mj-lt"/>
                <a:cs typeface="Arial" charset="0"/>
                <a:sym typeface="Wingdings" pitchFamily="2" charset="2"/>
              </a:rPr>
              <a:t>SharePoint Search</a:t>
            </a:r>
          </a:p>
        </p:txBody>
      </p:sp>
      <p:sp>
        <p:nvSpPr>
          <p:cNvPr id="76" name="Title 18"/>
          <p:cNvSpPr txBox="1">
            <a:spLocks/>
          </p:cNvSpPr>
          <p:nvPr/>
        </p:nvSpPr>
        <p:spPr>
          <a:xfrm>
            <a:off x="381000" y="963001"/>
            <a:ext cx="8382000" cy="3600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Designed for a collaboration platform</a:t>
            </a:r>
            <a:endParaRPr kumimoji="0" lang="en-US" sz="26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Tree>
    <p:extLst>
      <p:ext uri="{BB962C8B-B14F-4D97-AF65-F5344CB8AC3E}">
        <p14:creationId xmlns="" xmlns:p14="http://schemas.microsoft.com/office/powerpoint/2007/7/12/main" val="151622930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headEnd type="none" w="med" len="med"/>
            <a:tailEnd type="none" w="med" len="med"/>
          </a:ln>
          <a:effectLst/>
          <a:scene3d>
            <a:camera prst="orthographicFront" fov="0">
              <a:rot lat="0" lon="0" rev="0"/>
            </a:camera>
            <a:lightRig rig="glow" dir="t">
              <a:rot lat="0" lon="0" rev="6360000"/>
            </a:lightRig>
          </a:scene3d>
          <a:sp3d prstMaterial="flat">
            <a:bevelT w="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81623" tIns="40812" rIns="81623" bIns="40812" anchor="ctr"/>
          <a:lstStyle/>
          <a:p>
            <a:pPr algn="ctr" defTabSz="1087825">
              <a:defRPr/>
            </a:pPr>
            <a:endParaRPr lang="en-US"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Title 1"/>
          <p:cNvSpPr txBox="1">
            <a:spLocks/>
          </p:cNvSpPr>
          <p:nvPr/>
        </p:nvSpPr>
        <p:spPr>
          <a:xfrm>
            <a:off x="381000" y="402003"/>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a:defRPr/>
            </a:pPr>
            <a:r>
              <a:rPr lang="en-US" dirty="0">
                <a:solidFill>
                  <a:srgbClr val="CCFFCC"/>
                </a:solidFill>
                <a:latin typeface="+mj-lt"/>
                <a:cs typeface="Arial" charset="0"/>
                <a:sym typeface="Wingdings" pitchFamily="2" charset="2"/>
              </a:rPr>
              <a:t>SharePoint </a:t>
            </a:r>
            <a:r>
              <a:rPr lang="en-US" dirty="0" smtClean="0">
                <a:solidFill>
                  <a:srgbClr val="CCFFCC"/>
                </a:solidFill>
                <a:latin typeface="+mj-lt"/>
                <a:cs typeface="Arial" charset="0"/>
                <a:sym typeface="Wingdings" pitchFamily="2" charset="2"/>
              </a:rPr>
              <a:t>Search and FAST</a:t>
            </a:r>
            <a:endParaRPr lang="en-US" dirty="0">
              <a:solidFill>
                <a:srgbClr val="CCFFCC"/>
              </a:solidFill>
              <a:latin typeface="+mj-lt"/>
              <a:cs typeface="Arial" charset="0"/>
              <a:sym typeface="Wingdings" pitchFamily="2" charset="2"/>
            </a:endParaRPr>
          </a:p>
        </p:txBody>
      </p:sp>
      <p:sp>
        <p:nvSpPr>
          <p:cNvPr id="34" name="Title 18"/>
          <p:cNvSpPr txBox="1">
            <a:spLocks/>
          </p:cNvSpPr>
          <p:nvPr/>
        </p:nvSpPr>
        <p:spPr>
          <a:xfrm>
            <a:off x="381000" y="963001"/>
            <a:ext cx="8382000" cy="3600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r>
              <a:rPr lang="en-US" sz="2600" spc="-100" dirty="0" smtClean="0">
                <a:gradFill>
                  <a:gsLst>
                    <a:gs pos="50000">
                      <a:schemeClr val="bg1"/>
                    </a:gs>
                    <a:gs pos="100000">
                      <a:schemeClr val="bg1"/>
                    </a:gs>
                  </a:gsLst>
                  <a:path path="circle">
                    <a:fillToRect l="50000" t="50000" r="50000" b="50000"/>
                  </a:path>
                </a:gradFill>
              </a:rPr>
              <a:t>Conversational search that understands your information</a:t>
            </a:r>
            <a:endParaRPr lang="en-US" sz="2600" spc="-100" dirty="0">
              <a:gradFill>
                <a:gsLst>
                  <a:gs pos="50000">
                    <a:schemeClr val="bg1"/>
                  </a:gs>
                  <a:gs pos="100000">
                    <a:schemeClr val="bg1"/>
                  </a:gs>
                </a:gsLst>
                <a:path path="circle">
                  <a:fillToRect l="50000" t="50000" r="50000" b="50000"/>
                </a:path>
              </a:gradFill>
            </a:endParaRPr>
          </a:p>
        </p:txBody>
      </p:sp>
      <p:pic>
        <p:nvPicPr>
          <p:cNvPr id="74"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10800000">
            <a:off x="8166099" y="391433"/>
            <a:ext cx="685800" cy="685800"/>
          </a:xfrm>
          <a:prstGeom prst="rect">
            <a:avLst/>
          </a:prstGeom>
          <a:noFill/>
        </p:spPr>
      </p:pic>
      <p:sp>
        <p:nvSpPr>
          <p:cNvPr id="80"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base" latinLnBrk="0" hangingPunct="1">
              <a:lnSpc>
                <a:spcPct val="8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81"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base" latinLnBrk="0" hangingPunct="1">
              <a:lnSpc>
                <a:spcPct val="8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grpSp>
        <p:nvGrpSpPr>
          <p:cNvPr id="2" name="Group 14"/>
          <p:cNvGrpSpPr/>
          <p:nvPr/>
        </p:nvGrpSpPr>
        <p:grpSpPr>
          <a:xfrm>
            <a:off x="1447800" y="1981200"/>
            <a:ext cx="5943600" cy="4052585"/>
            <a:chOff x="1345677" y="1215847"/>
            <a:chExt cx="6326902" cy="4343400"/>
          </a:xfrm>
        </p:grpSpPr>
        <p:pic>
          <p:nvPicPr>
            <p:cNvPr id="84" name="Picture 83" descr="SalesPreview.png"/>
            <p:cNvPicPr>
              <a:picLocks noChangeAspect="1"/>
            </p:cNvPicPr>
            <p:nvPr/>
          </p:nvPicPr>
          <p:blipFill>
            <a:blip r:embed="rId4" cstate="screen"/>
            <a:srcRect/>
            <a:stretch>
              <a:fillRect/>
            </a:stretch>
          </p:blipFill>
          <p:spPr>
            <a:xfrm>
              <a:off x="1345677" y="1215847"/>
              <a:ext cx="6326902" cy="4343400"/>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p:spPr>
        </p:pic>
        <p:pic>
          <p:nvPicPr>
            <p:cNvPr id="85" name="Picture 84" descr="DeveloperResults.png"/>
            <p:cNvPicPr>
              <a:picLocks noChangeAspect="1"/>
            </p:cNvPicPr>
            <p:nvPr/>
          </p:nvPicPr>
          <p:blipFill>
            <a:blip r:embed="rId5" cstate="screen"/>
            <a:srcRect/>
            <a:stretch>
              <a:fillRect/>
            </a:stretch>
          </p:blipFill>
          <p:spPr>
            <a:xfrm>
              <a:off x="2370826" y="2062399"/>
              <a:ext cx="4444042" cy="744812"/>
            </a:xfrm>
            <a:prstGeom prst="rect">
              <a:avLst/>
            </a:prstGeom>
            <a:ln w="3175">
              <a:noFill/>
            </a:ln>
            <a:effectLst/>
          </p:spPr>
        </p:pic>
      </p:grpSp>
      <p:grpSp>
        <p:nvGrpSpPr>
          <p:cNvPr id="3" name="Group 36"/>
          <p:cNvGrpSpPr/>
          <p:nvPr/>
        </p:nvGrpSpPr>
        <p:grpSpPr>
          <a:xfrm>
            <a:off x="4114800" y="1981200"/>
            <a:ext cx="1493415" cy="653369"/>
            <a:chOff x="5205046" y="4818185"/>
            <a:chExt cx="2438400" cy="1066800"/>
          </a:xfrm>
        </p:grpSpPr>
        <p:sp>
          <p:nvSpPr>
            <p:cNvPr id="87" name="Rounded Rectangular Callout 86"/>
            <p:cNvSpPr/>
            <p:nvPr/>
          </p:nvSpPr>
          <p:spPr bwMode="auto">
            <a:xfrm>
              <a:off x="5205046" y="4818185"/>
              <a:ext cx="2438400" cy="1066800"/>
            </a:xfrm>
            <a:prstGeom prst="wedgeRoundRectCallout">
              <a:avLst>
                <a:gd name="adj1" fmla="val 41289"/>
                <a:gd name="adj2" fmla="val 9223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88" name="Rounded Rectangle 87"/>
            <p:cNvSpPr/>
            <p:nvPr/>
          </p:nvSpPr>
          <p:spPr bwMode="auto">
            <a:xfrm>
              <a:off x="5308169" y="4922325"/>
              <a:ext cx="223215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Featured content</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4" name="Group 36"/>
          <p:cNvGrpSpPr/>
          <p:nvPr/>
        </p:nvGrpSpPr>
        <p:grpSpPr>
          <a:xfrm>
            <a:off x="7315200" y="3124200"/>
            <a:ext cx="1493415" cy="653369"/>
            <a:chOff x="5205046" y="4818185"/>
            <a:chExt cx="2438400" cy="1066800"/>
          </a:xfrm>
        </p:grpSpPr>
        <p:sp>
          <p:nvSpPr>
            <p:cNvPr id="90" name="Rounded Rectangular Callout 89"/>
            <p:cNvSpPr/>
            <p:nvPr/>
          </p:nvSpPr>
          <p:spPr bwMode="auto">
            <a:xfrm>
              <a:off x="5205046" y="4818185"/>
              <a:ext cx="2438400" cy="1066800"/>
            </a:xfrm>
            <a:prstGeom prst="wedgeRoundRectCallout">
              <a:avLst>
                <a:gd name="adj1" fmla="val -56703"/>
                <a:gd name="adj2" fmla="val -97701"/>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91" name="Rounded Rectangle 90"/>
            <p:cNvSpPr/>
            <p:nvPr/>
          </p:nvSpPr>
          <p:spPr bwMode="auto">
            <a:xfrm>
              <a:off x="5308169" y="4922325"/>
              <a:ext cx="223215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Related searches</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5" name="Group 36"/>
          <p:cNvGrpSpPr/>
          <p:nvPr/>
        </p:nvGrpSpPr>
        <p:grpSpPr>
          <a:xfrm>
            <a:off x="228600" y="4191000"/>
            <a:ext cx="1931366" cy="653369"/>
            <a:chOff x="5205046" y="4818185"/>
            <a:chExt cx="3153474" cy="1066800"/>
          </a:xfrm>
        </p:grpSpPr>
        <p:sp>
          <p:nvSpPr>
            <p:cNvPr id="93" name="Rounded Rectangular Callout 92"/>
            <p:cNvSpPr/>
            <p:nvPr/>
          </p:nvSpPr>
          <p:spPr bwMode="auto">
            <a:xfrm>
              <a:off x="5205046" y="4818185"/>
              <a:ext cx="3153474" cy="1066800"/>
            </a:xfrm>
            <a:prstGeom prst="wedgeRoundRectCallout">
              <a:avLst>
                <a:gd name="adj1" fmla="val 26720"/>
                <a:gd name="adj2" fmla="val -7672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94" name="Rounded Rectangle 93"/>
            <p:cNvSpPr/>
            <p:nvPr/>
          </p:nvSpPr>
          <p:spPr bwMode="auto">
            <a:xfrm>
              <a:off x="5308168" y="4922325"/>
              <a:ext cx="2886745" cy="858519"/>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Navigators with exact counts</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6" name="Group 36"/>
          <p:cNvGrpSpPr/>
          <p:nvPr/>
        </p:nvGrpSpPr>
        <p:grpSpPr>
          <a:xfrm>
            <a:off x="3741183" y="5120429"/>
            <a:ext cx="1493415" cy="653369"/>
            <a:chOff x="5205046" y="4818185"/>
            <a:chExt cx="2438400" cy="1066800"/>
          </a:xfrm>
        </p:grpSpPr>
        <p:sp>
          <p:nvSpPr>
            <p:cNvPr id="96" name="Rounded Rectangular Callout 95"/>
            <p:cNvSpPr/>
            <p:nvPr/>
          </p:nvSpPr>
          <p:spPr bwMode="auto">
            <a:xfrm>
              <a:off x="5205046" y="4818185"/>
              <a:ext cx="2438400" cy="1066800"/>
            </a:xfrm>
            <a:prstGeom prst="wedgeRoundRectCallout">
              <a:avLst>
                <a:gd name="adj1" fmla="val -36952"/>
                <a:gd name="adj2" fmla="val -831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97" name="Rounded Rectangle 96"/>
            <p:cNvSpPr/>
            <p:nvPr/>
          </p:nvSpPr>
          <p:spPr bwMode="auto">
            <a:xfrm>
              <a:off x="5308169" y="4922325"/>
              <a:ext cx="223215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Document previews</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7" name="Group 36"/>
          <p:cNvGrpSpPr/>
          <p:nvPr/>
        </p:nvGrpSpPr>
        <p:grpSpPr>
          <a:xfrm>
            <a:off x="914400" y="5867400"/>
            <a:ext cx="1493415" cy="653369"/>
            <a:chOff x="5188114" y="4818185"/>
            <a:chExt cx="2438400" cy="1066800"/>
          </a:xfrm>
        </p:grpSpPr>
        <p:sp>
          <p:nvSpPr>
            <p:cNvPr id="99" name="Rounded Rectangular Callout 98"/>
            <p:cNvSpPr/>
            <p:nvPr/>
          </p:nvSpPr>
          <p:spPr bwMode="auto">
            <a:xfrm>
              <a:off x="5188114" y="4818185"/>
              <a:ext cx="2438400" cy="1066800"/>
            </a:xfrm>
            <a:prstGeom prst="wedgeRoundRectCallout">
              <a:avLst>
                <a:gd name="adj1" fmla="val 58542"/>
                <a:gd name="adj2" fmla="val -7720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100" name="Rounded Rectangle 99"/>
            <p:cNvSpPr/>
            <p:nvPr/>
          </p:nvSpPr>
          <p:spPr bwMode="auto">
            <a:xfrm>
              <a:off x="5308169" y="4922325"/>
              <a:ext cx="223215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Document thumbnails</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8" name="Group 36"/>
          <p:cNvGrpSpPr/>
          <p:nvPr/>
        </p:nvGrpSpPr>
        <p:grpSpPr>
          <a:xfrm>
            <a:off x="6858000" y="1447800"/>
            <a:ext cx="2133600" cy="990600"/>
            <a:chOff x="5205046" y="4818185"/>
            <a:chExt cx="2438400" cy="1066800"/>
          </a:xfrm>
        </p:grpSpPr>
        <p:sp>
          <p:nvSpPr>
            <p:cNvPr id="102" name="Rounded Rectangular Callout 101"/>
            <p:cNvSpPr/>
            <p:nvPr/>
          </p:nvSpPr>
          <p:spPr bwMode="auto">
            <a:xfrm>
              <a:off x="5205046" y="4818185"/>
              <a:ext cx="2438400" cy="1066800"/>
            </a:xfrm>
            <a:prstGeom prst="wedgeRoundRectCallout">
              <a:avLst>
                <a:gd name="adj1" fmla="val -91122"/>
                <a:gd name="adj2" fmla="val 72849"/>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base" latinLnBrk="0" hangingPunct="0">
                <a:lnSpc>
                  <a:spcPct val="90000"/>
                </a:lnSpc>
                <a:spcBef>
                  <a:spcPct val="0"/>
                </a:spcBef>
                <a:spcAft>
                  <a:spcPct val="0"/>
                </a:spcAft>
                <a:buClr>
                  <a:srgbClr val="EEECE1"/>
                </a:buClr>
                <a:buSzPct val="85000"/>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103" name="Rounded Rectangle 102"/>
            <p:cNvSpPr/>
            <p:nvPr/>
          </p:nvSpPr>
          <p:spPr bwMode="auto">
            <a:xfrm>
              <a:off x="5308169" y="4922325"/>
              <a:ext cx="2232152" cy="858520"/>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base" latinLnBrk="0" hangingPunct="0">
                <a:lnSpc>
                  <a:spcPct val="90000"/>
                </a:lnSpc>
                <a:spcBef>
                  <a:spcPct val="30000"/>
                </a:spcBef>
                <a:spcAft>
                  <a:spcPct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Relevance enhanced by user tagging and rating</a:t>
              </a:r>
              <a:endParaRPr kumimoji="0" lang="en-US" altLang="zh-CN"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sp>
        <p:nvSpPr>
          <p:cNvPr id="104" name="Title 18"/>
          <p:cNvSpPr txBox="1">
            <a:spLocks/>
          </p:cNvSpPr>
          <p:nvPr/>
        </p:nvSpPr>
        <p:spPr>
          <a:xfrm>
            <a:off x="533400" y="1115401"/>
            <a:ext cx="8382000" cy="3600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fontAlgn="base">
              <a:spcAft>
                <a:spcPct val="0"/>
              </a:spcAft>
            </a:pPr>
            <a:r>
              <a:rPr sz="2600" spc="-100" dirty="0">
                <a:gradFill>
                  <a:gsLst>
                    <a:gs pos="50000">
                      <a:srgbClr val="FFFFFF"/>
                    </a:gs>
                    <a:gs pos="100000">
                      <a:srgbClr val="FFFFFF"/>
                    </a:gs>
                  </a:gsLst>
                  <a:path path="circle">
                    <a:fillToRect l="50000" t="50000" r="50000" b="50000"/>
                  </a:path>
                </a:gradFill>
              </a:rPr>
              <a:t>Conversational search that understands your information</a:t>
            </a:r>
          </a:p>
        </p:txBody>
      </p:sp>
    </p:spTree>
    <p:extLst>
      <p:ext uri="{BB962C8B-B14F-4D97-AF65-F5344CB8AC3E}">
        <p14:creationId xmlns="" xmlns:p14="http://schemas.microsoft.com/office/powerpoint/2007/7/12/main" val="129219292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Search</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10800000">
            <a:off x="8166099" y="358775"/>
            <a:ext cx="685800" cy="6858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81000" y="230188"/>
            <a:ext cx="8382000" cy="664797"/>
          </a:xfrm>
        </p:spPr>
        <p:txBody>
          <a:bodyPr/>
          <a:lstStyle/>
          <a:p>
            <a:pPr lvl="0"/>
            <a:r>
              <a:rPr lang="en-US" dirty="0"/>
              <a:t>SharePoint </a:t>
            </a:r>
            <a:r>
              <a:rPr lang="en-US" dirty="0" smtClean="0"/>
              <a:t>Search</a:t>
            </a:r>
            <a:endParaRPr lang="en-US" dirty="0"/>
          </a:p>
        </p:txBody>
      </p:sp>
      <p:sp>
        <p:nvSpPr>
          <p:cNvPr id="22" name="Title 1"/>
          <p:cNvSpPr txBox="1">
            <a:spLocks/>
          </p:cNvSpPr>
          <p:nvPr/>
        </p:nvSpPr>
        <p:spPr>
          <a:xfrm>
            <a:off x="294323" y="304800"/>
            <a:ext cx="8503920" cy="614219"/>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sp>
        <p:nvSpPr>
          <p:cNvPr id="23" name="Rounded Rectangle 22"/>
          <p:cNvSpPr/>
          <p:nvPr/>
        </p:nvSpPr>
        <p:spPr bwMode="auto">
          <a:xfrm>
            <a:off x="290513" y="4980296"/>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Improved scale </a:t>
            </a:r>
            <a:r>
              <a:rPr kumimoji="0" lang="en-US" sz="2000" b="0" i="1" u="none" strike="noStrike" kern="0" cap="none" spc="0" normalizeH="0" baseline="0" noProof="0" dirty="0">
                <a:ln>
                  <a:noFill/>
                </a:ln>
                <a:solidFill>
                  <a:srgbClr val="FFFFFF"/>
                </a:solidFill>
                <a:effectLst/>
                <a:uLnTx/>
                <a:uFillTx/>
                <a:latin typeface="Segoe UI"/>
                <a:ea typeface="+mn-ea"/>
                <a:cs typeface="+mn-cs"/>
              </a:rPr>
              <a:t>to meet any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demand volume</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Deployment-specific tuning for best results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Search-driven applications to enrich platform</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4" name="Rounded Rectangle 23"/>
          <p:cNvSpPr/>
          <p:nvPr/>
        </p:nvSpPr>
        <p:spPr bwMode="auto">
          <a:xfrm>
            <a:off x="369888" y="4975162"/>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Enterprise Deployment</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25" name="Rounded Rectangle 24"/>
          <p:cNvSpPr/>
          <p:nvPr/>
        </p:nvSpPr>
        <p:spPr bwMode="auto">
          <a:xfrm>
            <a:off x="290513" y="3249304"/>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Phonetic </a:t>
            </a:r>
            <a:r>
              <a:rPr kumimoji="0" lang="en-US" sz="2000" b="0" i="1" u="none" strike="noStrike" kern="0" cap="none" spc="0" normalizeH="0" baseline="0" noProof="0" dirty="0">
                <a:ln>
                  <a:noFill/>
                </a:ln>
                <a:solidFill>
                  <a:srgbClr val="FFFFFF"/>
                </a:solidFill>
                <a:effectLst/>
                <a:uLnTx/>
                <a:uFillTx/>
                <a:latin typeface="Segoe UI"/>
                <a:ea typeface="+mn-ea"/>
                <a:cs typeface="+mn-cs"/>
              </a:rPr>
              <a:t>and multi-lingual for global relevance</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Social connections driven by interests and expertise </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Secure access to content, </a:t>
            </a:r>
            <a:r>
              <a:rPr kumimoji="0" lang="en-US" sz="2000" b="0" i="1" u="none" strike="noStrike" kern="0" cap="none" spc="0" normalizeH="0" baseline="0" noProof="0" dirty="0">
                <a:ln>
                  <a:noFill/>
                </a:ln>
                <a:solidFill>
                  <a:srgbClr val="FFFFFF"/>
                </a:solidFill>
                <a:effectLst/>
                <a:uLnTx/>
                <a:uFillTx/>
                <a:latin typeface="Segoe UI"/>
                <a:ea typeface="+mn-ea"/>
                <a:cs typeface="+mn-cs"/>
              </a:rPr>
              <a:t>whether internal or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external</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6" name="Rounded Rectangle 25"/>
          <p:cNvSpPr/>
          <p:nvPr/>
        </p:nvSpPr>
        <p:spPr bwMode="auto">
          <a:xfrm>
            <a:off x="369888" y="3255900"/>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Knowledge Amplification</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27" name="Rounded Rectangle 26"/>
          <p:cNvSpPr/>
          <p:nvPr/>
        </p:nvSpPr>
        <p:spPr bwMode="auto">
          <a:xfrm>
            <a:off x="290513" y="1572903"/>
            <a:ext cx="8853487" cy="1371601"/>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Improved </a:t>
            </a:r>
            <a:r>
              <a:rPr kumimoji="0" lang="en-US" sz="2000" b="0" i="1" u="none" strike="noStrike" kern="0" cap="none" spc="0" normalizeH="0" baseline="0" noProof="0" dirty="0">
                <a:ln>
                  <a:noFill/>
                </a:ln>
                <a:solidFill>
                  <a:srgbClr val="FFFFFF"/>
                </a:solidFill>
                <a:effectLst/>
                <a:uLnTx/>
                <a:uFillTx/>
                <a:latin typeface="Segoe UI"/>
                <a:ea typeface="+mn-ea"/>
                <a:cs typeface="+mn-cs"/>
              </a:rPr>
              <a:t>relevance based on usage and history</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Rich results-navigators for shorter search time</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Support for 400+ content types and 85 languages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8" name="Rounded Rectangle 27"/>
          <p:cNvSpPr/>
          <p:nvPr/>
        </p:nvSpPr>
        <p:spPr bwMode="auto">
          <a:xfrm>
            <a:off x="369888" y="1536637"/>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Better</a:t>
            </a: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 Answers</a:t>
            </a: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 </a:t>
            </a: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Faster</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pic>
        <p:nvPicPr>
          <p:cNvPr id="29"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0800000">
            <a:off x="8166099" y="358775"/>
            <a:ext cx="685800" cy="685800"/>
          </a:xfrm>
          <a:prstGeom prst="rect">
            <a:avLst/>
          </a:prstGeom>
          <a:noFill/>
        </p:spPr>
      </p:pic>
    </p:spTree>
    <p:extLst>
      <p:ext uri="{BB962C8B-B14F-4D97-AF65-F5344CB8AC3E}">
        <p14:creationId xmlns="" xmlns:p14="http://schemas.microsoft.com/office/powerpoint/2007/7/12/main" val="208101593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63" name="Picture 4"/>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381000" y="1676400"/>
            <a:ext cx="4304568" cy="3313047"/>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
        <p:nvSpPr>
          <p:cNvPr id="64"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67" name="Rectangle 66"/>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68" name="Title 25"/>
          <p:cNvSpPr txBox="1">
            <a:spLocks/>
          </p:cNvSpPr>
          <p:nvPr/>
        </p:nvSpPr>
        <p:spPr>
          <a:xfrm>
            <a:off x="381000" y="990600"/>
            <a:ext cx="8382000" cy="3877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Create community knowledge with Wikis and Blogs</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69" name="Title 1"/>
          <p:cNvSpPr txBox="1">
            <a:spLocks/>
          </p:cNvSpPr>
          <p:nvPr/>
        </p:nvSpPr>
        <p:spPr>
          <a:xfrm>
            <a:off x="381000" y="366835"/>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dirty="0">
                <a:solidFill>
                  <a:srgbClr val="CCFFCC"/>
                </a:solidFill>
                <a:latin typeface="+mj-lt"/>
                <a:cs typeface="Arial" charset="0"/>
                <a:sym typeface="Wingdings" pitchFamily="2" charset="2"/>
              </a:rPr>
              <a:t>SharePoint Communities</a:t>
            </a:r>
          </a:p>
        </p:txBody>
      </p:sp>
      <p:pic>
        <p:nvPicPr>
          <p:cNvPr id="70"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3585954">
            <a:off x="8166099" y="358775"/>
            <a:ext cx="685800" cy="685800"/>
          </a:xfrm>
          <a:prstGeom prst="rect">
            <a:avLst/>
          </a:prstGeom>
          <a:noFill/>
        </p:spPr>
      </p:pic>
      <p:pic>
        <p:nvPicPr>
          <p:cNvPr id="71" name="Picture 6" descr="C:\Users\gideonbi\Pictures\Picture1.png"/>
          <p:cNvPicPr>
            <a:picLocks noChangeAspect="1" noChangeArrowheads="1"/>
          </p:cNvPicPr>
          <p:nvPr/>
        </p:nvPicPr>
        <p:blipFill rotWithShape="1">
          <a:blip r:embed="rId5">
            <a:extLst>
              <a:ext uri="28A0092B-C50C-407e-A947-70E740481C1C">
                <a14:useLocalDpi xmlns="" xmlns:a14="http://schemas.microsoft.com/office/drawing/2007/7/7/main" val="0"/>
              </a:ext>
            </a:extLst>
          </a:blip>
          <a:srcRect l="39248" t="44539" r="6563"/>
          <a:stretch/>
        </p:blipFill>
        <p:spPr bwMode="auto">
          <a:xfrm>
            <a:off x="4114800" y="2895600"/>
            <a:ext cx="4267200" cy="3464959"/>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53640926-AAD7-44d8-BBD7-CCE9431645EC}">
              <a14:shadowObscured xmlns="" xmlns:a14="http://schemas.microsoft.com/office/drawing/2007/7/7/main" val="1"/>
            </a:ext>
          </a:extLst>
        </p:spPr>
      </p:pic>
      <p:grpSp>
        <p:nvGrpSpPr>
          <p:cNvPr id="72" name="Group 104"/>
          <p:cNvGrpSpPr/>
          <p:nvPr/>
        </p:nvGrpSpPr>
        <p:grpSpPr>
          <a:xfrm>
            <a:off x="2286000" y="5562600"/>
            <a:ext cx="1691639" cy="685800"/>
            <a:chOff x="5649685" y="2862943"/>
            <a:chExt cx="2377440" cy="438912"/>
          </a:xfrm>
        </p:grpSpPr>
        <p:sp>
          <p:nvSpPr>
            <p:cNvPr id="73" name="Rounded Rectangular Callout 72"/>
            <p:cNvSpPr/>
            <p:nvPr/>
          </p:nvSpPr>
          <p:spPr bwMode="auto">
            <a:xfrm>
              <a:off x="5649685" y="2862943"/>
              <a:ext cx="2377440" cy="438912"/>
            </a:xfrm>
            <a:prstGeom prst="wedgeRoundRectCallout">
              <a:avLst>
                <a:gd name="adj1" fmla="val 96886"/>
                <a:gd name="adj2" fmla="val -6757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4" name="TextBox 73"/>
            <p:cNvSpPr txBox="1"/>
            <p:nvPr/>
          </p:nvSpPr>
          <p:spPr>
            <a:xfrm>
              <a:off x="5722620" y="2920094"/>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Rich media embedded</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75" name="Group 104"/>
          <p:cNvGrpSpPr/>
          <p:nvPr/>
        </p:nvGrpSpPr>
        <p:grpSpPr>
          <a:xfrm>
            <a:off x="7391400" y="5943600"/>
            <a:ext cx="1676400" cy="609600"/>
            <a:chOff x="5649685" y="2862943"/>
            <a:chExt cx="2377440" cy="390144"/>
          </a:xfrm>
        </p:grpSpPr>
        <p:sp>
          <p:nvSpPr>
            <p:cNvPr id="76" name="Rounded Rectangular Callout 75"/>
            <p:cNvSpPr/>
            <p:nvPr/>
          </p:nvSpPr>
          <p:spPr bwMode="auto">
            <a:xfrm>
              <a:off x="5649685" y="2862943"/>
              <a:ext cx="2377440" cy="390144"/>
            </a:xfrm>
            <a:prstGeom prst="wedgeRoundRectCallout">
              <a:avLst>
                <a:gd name="adj1" fmla="val -69927"/>
                <a:gd name="adj2" fmla="val -2630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7" name="TextBox 76"/>
            <p:cNvSpPr txBox="1"/>
            <p:nvPr/>
          </p:nvSpPr>
          <p:spPr>
            <a:xfrm>
              <a:off x="5722621" y="2899193"/>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Tag-cloud navigation</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78" name="Group 104"/>
          <p:cNvGrpSpPr/>
          <p:nvPr/>
        </p:nvGrpSpPr>
        <p:grpSpPr>
          <a:xfrm>
            <a:off x="7391400" y="4876800"/>
            <a:ext cx="1676400" cy="609600"/>
            <a:chOff x="5649685" y="2862943"/>
            <a:chExt cx="2377440" cy="390144"/>
          </a:xfrm>
        </p:grpSpPr>
        <p:sp>
          <p:nvSpPr>
            <p:cNvPr id="79" name="Rounded Rectangular Callout 78"/>
            <p:cNvSpPr/>
            <p:nvPr/>
          </p:nvSpPr>
          <p:spPr bwMode="auto">
            <a:xfrm>
              <a:off x="5649685" y="2862943"/>
              <a:ext cx="2377440" cy="390144"/>
            </a:xfrm>
            <a:prstGeom prst="wedgeRoundRectCallout">
              <a:avLst>
                <a:gd name="adj1" fmla="val -28368"/>
                <a:gd name="adj2" fmla="val -17630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80" name="TextBox 79"/>
            <p:cNvSpPr txBox="1"/>
            <p:nvPr/>
          </p:nvSpPr>
          <p:spPr>
            <a:xfrm>
              <a:off x="5722621" y="2899193"/>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Content rating</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81" name="Group 104"/>
          <p:cNvGrpSpPr/>
          <p:nvPr/>
        </p:nvGrpSpPr>
        <p:grpSpPr>
          <a:xfrm>
            <a:off x="152400" y="5562600"/>
            <a:ext cx="1691639" cy="685800"/>
            <a:chOff x="5649685" y="2862943"/>
            <a:chExt cx="2377440" cy="438912"/>
          </a:xfrm>
        </p:grpSpPr>
        <p:sp>
          <p:nvSpPr>
            <p:cNvPr id="82" name="Rounded Rectangular Callout 81"/>
            <p:cNvSpPr/>
            <p:nvPr/>
          </p:nvSpPr>
          <p:spPr bwMode="auto">
            <a:xfrm>
              <a:off x="5649685" y="2862943"/>
              <a:ext cx="2377440" cy="438912"/>
            </a:xfrm>
            <a:prstGeom prst="wedgeRoundRectCallout">
              <a:avLst>
                <a:gd name="adj1" fmla="val -17014"/>
                <a:gd name="adj2" fmla="val -135824"/>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83" name="TextBox 82"/>
            <p:cNvSpPr txBox="1"/>
            <p:nvPr/>
          </p:nvSpPr>
          <p:spPr>
            <a:xfrm>
              <a:off x="5722620" y="2920094"/>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Comments and presence</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84" name="Group 104"/>
          <p:cNvGrpSpPr/>
          <p:nvPr/>
        </p:nvGrpSpPr>
        <p:grpSpPr>
          <a:xfrm>
            <a:off x="2819400" y="1524000"/>
            <a:ext cx="2133600" cy="685800"/>
            <a:chOff x="5649685" y="2862945"/>
            <a:chExt cx="2377440" cy="438912"/>
          </a:xfrm>
        </p:grpSpPr>
        <p:sp>
          <p:nvSpPr>
            <p:cNvPr id="85" name="Rounded Rectangular Callout 84"/>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86" name="TextBox 85"/>
            <p:cNvSpPr txBox="1"/>
            <p:nvPr/>
          </p:nvSpPr>
          <p:spPr>
            <a:xfrm>
              <a:off x="5722619" y="2894598"/>
              <a:ext cx="2231572" cy="379828"/>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rPr>
                <a:t>Rich blogging experience</a:t>
              </a:r>
            </a:p>
          </p:txBody>
        </p:sp>
      </p:grpSp>
    </p:spTree>
    <p:extLst>
      <p:ext uri="{BB962C8B-B14F-4D97-AF65-F5344CB8AC3E}">
        <p14:creationId xmlns="" xmlns:p14="http://schemas.microsoft.com/office/powerpoint/2007/7/12/main" val="18245547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3221" y="3654221"/>
            <a:ext cx="8650386" cy="1337595"/>
          </a:xfrm>
        </p:spPr>
        <p:txBody>
          <a:bodyPr/>
          <a:lstStyle/>
          <a:p>
            <a:r>
              <a:rPr lang="en-US" dirty="0" smtClean="0"/>
              <a:t>SharePoint Server 2010 Overview</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5535273" y="5430797"/>
            <a:ext cx="3812443" cy="461665"/>
          </a:xfrm>
        </p:spPr>
        <p:txBody>
          <a:bodyPr/>
          <a:lstStyle/>
          <a:p>
            <a:r>
              <a:rPr lang="en-US" dirty="0" smtClean="0">
                <a:solidFill>
                  <a:schemeClr val="tx1"/>
                </a:solidFill>
              </a:rPr>
              <a:t>Paul Andrew</a:t>
            </a:r>
          </a:p>
          <a:p>
            <a:r>
              <a:rPr lang="en-US" dirty="0" smtClean="0">
                <a:solidFill>
                  <a:schemeClr val="tx1"/>
                </a:solidFill>
              </a:rPr>
              <a:t>Technical Product Manager</a:t>
            </a:r>
          </a:p>
          <a:p>
            <a:r>
              <a:rPr lang="en-US" dirty="0" smtClean="0">
                <a:solidFill>
                  <a:schemeClr val="tx1"/>
                </a:solidFill>
              </a:rPr>
              <a:t>Microsoft</a:t>
            </a:r>
          </a:p>
          <a:p>
            <a:r>
              <a:rPr lang="en-US" dirty="0" smtClean="0">
                <a:solidFill>
                  <a:schemeClr val="tx1"/>
                </a:solidFill>
              </a:rPr>
              <a:t>Session Code: OFS212 </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45"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533399" y="1752600"/>
            <a:ext cx="4921757" cy="3581400"/>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
        <p:nvSpPr>
          <p:cNvPr id="46" name="Rectangle 45"/>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7"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8" name="Title 15"/>
          <p:cNvSpPr txBox="1">
            <a:spLocks/>
          </p:cNvSpPr>
          <p:nvPr/>
        </p:nvSpPr>
        <p:spPr>
          <a:xfrm>
            <a:off x="381000" y="1011501"/>
            <a:ext cx="8382000" cy="3323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Use My Site to share your interests, responsibilities and activities</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49" name="Title 1"/>
          <p:cNvSpPr txBox="1">
            <a:spLocks/>
          </p:cNvSpPr>
          <p:nvPr/>
        </p:nvSpPr>
        <p:spPr>
          <a:xfrm>
            <a:off x="381000" y="366835"/>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a:defRPr/>
            </a:pPr>
            <a:r>
              <a:rPr lang="en-US" dirty="0">
                <a:solidFill>
                  <a:srgbClr val="CCFFCC"/>
                </a:solidFill>
                <a:latin typeface="+mj-lt"/>
                <a:cs typeface="Arial" charset="0"/>
                <a:sym typeface="Wingdings" pitchFamily="2" charset="2"/>
              </a:rPr>
              <a:t>SharePoint Communities</a:t>
            </a:r>
          </a:p>
        </p:txBody>
      </p:sp>
      <p:pic>
        <p:nvPicPr>
          <p:cNvPr id="50"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3585954">
            <a:off x="8166099" y="358775"/>
            <a:ext cx="685800" cy="685800"/>
          </a:xfrm>
          <a:prstGeom prst="rect">
            <a:avLst/>
          </a:prstGeom>
          <a:noFill/>
        </p:spPr>
      </p:pic>
      <p:grpSp>
        <p:nvGrpSpPr>
          <p:cNvPr id="51" name="Group 15"/>
          <p:cNvGrpSpPr/>
          <p:nvPr/>
        </p:nvGrpSpPr>
        <p:grpSpPr>
          <a:xfrm>
            <a:off x="4191000" y="3048000"/>
            <a:ext cx="1524000" cy="609600"/>
            <a:chOff x="5649685" y="2808080"/>
            <a:chExt cx="2377440" cy="438912"/>
          </a:xfrm>
        </p:grpSpPr>
        <p:sp>
          <p:nvSpPr>
            <p:cNvPr id="52" name="Rounded Rectangular Callout 51"/>
            <p:cNvSpPr/>
            <p:nvPr/>
          </p:nvSpPr>
          <p:spPr bwMode="auto">
            <a:xfrm>
              <a:off x="5649685" y="2808080"/>
              <a:ext cx="2377440" cy="438912"/>
            </a:xfrm>
            <a:prstGeom prst="wedgeRoundRectCallout">
              <a:avLst>
                <a:gd name="adj1" fmla="val -173260"/>
                <a:gd name="adj2" fmla="val 5698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3" name="TextBox 52"/>
            <p:cNvSpPr txBox="1"/>
            <p:nvPr/>
          </p:nvSpPr>
          <p:spPr>
            <a:xfrm>
              <a:off x="5755692" y="2862943"/>
              <a:ext cx="2160524" cy="351129"/>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Interests</a:t>
              </a:r>
            </a:p>
          </p:txBody>
        </p:sp>
      </p:grpSp>
      <p:grpSp>
        <p:nvGrpSpPr>
          <p:cNvPr id="54" name="Group 15"/>
          <p:cNvGrpSpPr/>
          <p:nvPr/>
        </p:nvGrpSpPr>
        <p:grpSpPr>
          <a:xfrm>
            <a:off x="152400" y="5638800"/>
            <a:ext cx="1752600" cy="609600"/>
            <a:chOff x="5649685" y="2862944"/>
            <a:chExt cx="2377440" cy="438912"/>
          </a:xfrm>
        </p:grpSpPr>
        <p:sp>
          <p:nvSpPr>
            <p:cNvPr id="55" name="Rounded Rectangular Callout 54"/>
            <p:cNvSpPr/>
            <p:nvPr/>
          </p:nvSpPr>
          <p:spPr bwMode="auto">
            <a:xfrm>
              <a:off x="5649685" y="2862944"/>
              <a:ext cx="2377440" cy="438912"/>
            </a:xfrm>
            <a:prstGeom prst="wedgeRoundRectCallout">
              <a:avLst>
                <a:gd name="adj1" fmla="val -7711"/>
                <a:gd name="adj2" fmla="val -11894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6" name="TextBox 55"/>
            <p:cNvSpPr txBox="1"/>
            <p:nvPr/>
          </p:nvSpPr>
          <p:spPr>
            <a:xfrm>
              <a:off x="5755692" y="2906835"/>
              <a:ext cx="2160524" cy="351129"/>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Activities</a:t>
              </a:r>
            </a:p>
          </p:txBody>
        </p:sp>
      </p:grpSp>
      <p:pic>
        <p:nvPicPr>
          <p:cNvPr id="57" name="Picture 56" descr="C:\Users\gdoshi\AppData\Local\Temp\msohtmlclip1\01\clip_image001.png"/>
          <p:cNvPicPr/>
          <p:nvPr/>
        </p:nvPicPr>
        <p:blipFill rotWithShape="1">
          <a:blip r:embed="rId5"/>
          <a:srcRect r="19228"/>
          <a:stretch/>
        </p:blipFill>
        <p:spPr bwMode="auto">
          <a:xfrm>
            <a:off x="4800600" y="3810000"/>
            <a:ext cx="4114800" cy="2590800"/>
          </a:xfrm>
          <a:prstGeom prst="rect">
            <a:avLst/>
          </a:prstGeom>
          <a:noFill/>
          <a:ln w="9525">
            <a:noFill/>
            <a:miter lim="800000"/>
            <a:headEnd/>
            <a:tailEnd/>
          </a:ln>
        </p:spPr>
      </p:pic>
      <p:grpSp>
        <p:nvGrpSpPr>
          <p:cNvPr id="58" name="Group 107"/>
          <p:cNvGrpSpPr/>
          <p:nvPr/>
        </p:nvGrpSpPr>
        <p:grpSpPr>
          <a:xfrm>
            <a:off x="6019800" y="2743200"/>
            <a:ext cx="2667000" cy="609600"/>
            <a:chOff x="5649685" y="2862943"/>
            <a:chExt cx="2377440" cy="438912"/>
          </a:xfrm>
        </p:grpSpPr>
        <p:sp>
          <p:nvSpPr>
            <p:cNvPr id="59" name="Rounded Rectangular Callout 58"/>
            <p:cNvSpPr/>
            <p:nvPr/>
          </p:nvSpPr>
          <p:spPr bwMode="auto">
            <a:xfrm>
              <a:off x="5649685" y="2862943"/>
              <a:ext cx="2377440" cy="438912"/>
            </a:xfrm>
            <a:prstGeom prst="wedgeRoundRectCallout">
              <a:avLst>
                <a:gd name="adj1" fmla="val 21905"/>
                <a:gd name="adj2" fmla="val 30558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0" name="TextBox 59"/>
            <p:cNvSpPr txBox="1"/>
            <p:nvPr/>
          </p:nvSpPr>
          <p:spPr>
            <a:xfrm>
              <a:off x="5707647" y="2904092"/>
              <a:ext cx="2261518" cy="35661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Define responsibilities or interests with tags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Tree>
    <p:extLst>
      <p:ext uri="{BB962C8B-B14F-4D97-AF65-F5344CB8AC3E}">
        <p14:creationId xmlns="" xmlns:p14="http://schemas.microsoft.com/office/powerpoint/2007/7/12/main" val="162271747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4"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5"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7" name="Title 15"/>
          <p:cNvSpPr txBox="1">
            <a:spLocks/>
          </p:cNvSpPr>
          <p:nvPr/>
        </p:nvSpPr>
        <p:spPr>
          <a:xfrm>
            <a:off x="381000" y="1011501"/>
            <a:ext cx="8382000" cy="3877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Easily build and access your business community</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pic>
        <p:nvPicPr>
          <p:cNvPr id="48" name="Picture 3"/>
          <p:cNvPicPr>
            <a:picLocks noChangeAspect="1" noChangeArrowheads="1"/>
          </p:cNvPicPr>
          <p:nvPr/>
        </p:nvPicPr>
        <p:blipFill>
          <a:blip r:embed="rId3" cstate="screen"/>
          <a:srcRect/>
          <a:stretch>
            <a:fillRect/>
          </a:stretch>
        </p:blipFill>
        <p:spPr bwMode="auto">
          <a:xfrm>
            <a:off x="5029200" y="3493649"/>
            <a:ext cx="3657599" cy="2815178"/>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p:spPr>
      </p:pic>
      <p:grpSp>
        <p:nvGrpSpPr>
          <p:cNvPr id="49" name="Group 104"/>
          <p:cNvGrpSpPr/>
          <p:nvPr/>
        </p:nvGrpSpPr>
        <p:grpSpPr>
          <a:xfrm>
            <a:off x="2362200" y="5410200"/>
            <a:ext cx="2301239" cy="685800"/>
            <a:chOff x="5649685" y="2862943"/>
            <a:chExt cx="2377440" cy="438912"/>
          </a:xfrm>
        </p:grpSpPr>
        <p:sp>
          <p:nvSpPr>
            <p:cNvPr id="50" name="Rounded Rectangular Callout 49"/>
            <p:cNvSpPr/>
            <p:nvPr/>
          </p:nvSpPr>
          <p:spPr bwMode="auto">
            <a:xfrm>
              <a:off x="5649685" y="2862943"/>
              <a:ext cx="2377440" cy="438912"/>
            </a:xfrm>
            <a:prstGeom prst="wedgeRoundRectCallout">
              <a:avLst>
                <a:gd name="adj1" fmla="val 79532"/>
                <a:gd name="adj2" fmla="val 73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1" name="TextBox 50"/>
            <p:cNvSpPr txBox="1"/>
            <p:nvPr/>
          </p:nvSpPr>
          <p:spPr>
            <a:xfrm>
              <a:off x="5722620" y="2920094"/>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Browse People directory</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52" name="Title 1"/>
          <p:cNvSpPr txBox="1">
            <a:spLocks/>
          </p:cNvSpPr>
          <p:nvPr/>
        </p:nvSpPr>
        <p:spPr>
          <a:xfrm>
            <a:off x="381000" y="366835"/>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a:defRPr/>
            </a:pPr>
            <a:r>
              <a:rPr lang="en-US" dirty="0">
                <a:solidFill>
                  <a:srgbClr val="CCFFCC"/>
                </a:solidFill>
                <a:latin typeface="+mj-lt"/>
                <a:cs typeface="Arial" charset="0"/>
                <a:sym typeface="Wingdings" pitchFamily="2" charset="2"/>
              </a:rPr>
              <a:t>SharePoint Communities</a:t>
            </a:r>
          </a:p>
        </p:txBody>
      </p:sp>
      <p:pic>
        <p:nvPicPr>
          <p:cNvPr id="53"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3585954">
            <a:off x="8166099" y="358775"/>
            <a:ext cx="685800" cy="685800"/>
          </a:xfrm>
          <a:prstGeom prst="rect">
            <a:avLst/>
          </a:prstGeom>
          <a:noFill/>
        </p:spPr>
      </p:pic>
      <p:pic>
        <p:nvPicPr>
          <p:cNvPr id="54" name="Picture 3" descr="image001"/>
          <p:cNvPicPr>
            <a:picLocks noChangeAspect="1" noChangeArrowheads="1"/>
          </p:cNvPicPr>
          <p:nvPr/>
        </p:nvPicPr>
        <p:blipFill>
          <a:blip r:embed="rId5"/>
          <a:srcRect/>
          <a:stretch>
            <a:fillRect/>
          </a:stretch>
        </p:blipFill>
        <p:spPr bwMode="auto">
          <a:xfrm>
            <a:off x="762000" y="1752600"/>
            <a:ext cx="3962400" cy="3459759"/>
          </a:xfrm>
          <a:prstGeom prst="rect">
            <a:avLst/>
          </a:prstGeom>
          <a:noFill/>
          <a:ln w="9525">
            <a:noFill/>
            <a:miter lim="800000"/>
            <a:headEnd/>
            <a:tailEnd/>
          </a:ln>
        </p:spPr>
      </p:pic>
      <p:grpSp>
        <p:nvGrpSpPr>
          <p:cNvPr id="55" name="Group 104"/>
          <p:cNvGrpSpPr/>
          <p:nvPr/>
        </p:nvGrpSpPr>
        <p:grpSpPr>
          <a:xfrm>
            <a:off x="5181600" y="1752600"/>
            <a:ext cx="2301239" cy="685800"/>
            <a:chOff x="5649685" y="2862943"/>
            <a:chExt cx="2377440" cy="438912"/>
          </a:xfrm>
        </p:grpSpPr>
        <p:sp>
          <p:nvSpPr>
            <p:cNvPr id="56" name="Rounded Rectangular Callout 55"/>
            <p:cNvSpPr/>
            <p:nvPr/>
          </p:nvSpPr>
          <p:spPr bwMode="auto">
            <a:xfrm>
              <a:off x="5649685" y="2862943"/>
              <a:ext cx="2377440" cy="438912"/>
            </a:xfrm>
            <a:prstGeom prst="wedgeRoundRectCallout">
              <a:avLst>
                <a:gd name="adj1" fmla="val -129226"/>
                <a:gd name="adj2" fmla="val 2925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7" name="TextBox 56"/>
            <p:cNvSpPr txBox="1"/>
            <p:nvPr/>
          </p:nvSpPr>
          <p:spPr>
            <a:xfrm>
              <a:off x="5722620" y="2920094"/>
              <a:ext cx="2231571" cy="32461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Define your colleagues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Tree>
    <p:extLst>
      <p:ext uri="{BB962C8B-B14F-4D97-AF65-F5344CB8AC3E}">
        <p14:creationId xmlns="" xmlns:p14="http://schemas.microsoft.com/office/powerpoint/2007/7/12/main" val="33618620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Communities</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3585954">
            <a:off x="8166099" y="358775"/>
            <a:ext cx="685800" cy="685800"/>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81000" y="230188"/>
            <a:ext cx="8382000" cy="664797"/>
          </a:xfrm>
        </p:spPr>
        <p:txBody>
          <a:bodyPr/>
          <a:lstStyle/>
          <a:p>
            <a:pPr lvl="0"/>
            <a:r>
              <a:rPr lang="en-US" dirty="0"/>
              <a:t>SharePoint </a:t>
            </a:r>
            <a:r>
              <a:rPr lang="en-US" dirty="0" smtClean="0"/>
              <a:t>Communities</a:t>
            </a:r>
            <a:endParaRPr lang="en-US" dirty="0"/>
          </a:p>
        </p:txBody>
      </p:sp>
      <p:sp>
        <p:nvSpPr>
          <p:cNvPr id="27" name="Title 1"/>
          <p:cNvSpPr txBox="1">
            <a:spLocks/>
          </p:cNvSpPr>
          <p:nvPr/>
        </p:nvSpPr>
        <p:spPr>
          <a:xfrm>
            <a:off x="381000" y="366835"/>
            <a:ext cx="8382000"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sp>
        <p:nvSpPr>
          <p:cNvPr id="28" name="Rounded Rectangle 27"/>
          <p:cNvSpPr/>
          <p:nvPr/>
        </p:nvSpPr>
        <p:spPr bwMode="auto">
          <a:xfrm>
            <a:off x="290513" y="4979376"/>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Work with peers whether online or offline</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Collaborate </a:t>
            </a:r>
            <a:r>
              <a:rPr kumimoji="0" lang="en-US" sz="2000" b="0" i="1" u="none" strike="noStrike" kern="0" cap="none" spc="0" normalizeH="0" baseline="0" noProof="0" dirty="0">
                <a:ln>
                  <a:noFill/>
                </a:ln>
                <a:solidFill>
                  <a:srgbClr val="FFFFFF"/>
                </a:solidFill>
                <a:effectLst/>
                <a:uLnTx/>
                <a:uFillTx/>
                <a:latin typeface="Segoe UI"/>
                <a:ea typeface="+mn-ea"/>
                <a:cs typeface="+mn-cs"/>
              </a:rPr>
              <a:t>on the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go through the mobile UI</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Enrich existing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applications with </a:t>
            </a:r>
            <a:r>
              <a:rPr kumimoji="0" lang="en-US" sz="2000" b="0" i="1" u="none" strike="noStrike" kern="0" cap="none" spc="0" normalizeH="0" baseline="0" noProof="0" dirty="0">
                <a:ln>
                  <a:noFill/>
                </a:ln>
                <a:solidFill>
                  <a:srgbClr val="FFFFFF"/>
                </a:solidFill>
                <a:effectLst/>
                <a:uLnTx/>
                <a:uFillTx/>
                <a:latin typeface="Segoe UI"/>
                <a:ea typeface="+mn-ea"/>
                <a:cs typeface="+mn-cs"/>
              </a:rPr>
              <a:t>social context</a:t>
            </a:r>
          </a:p>
        </p:txBody>
      </p:sp>
      <p:sp>
        <p:nvSpPr>
          <p:cNvPr id="29" name="Rounded Rectangle 28"/>
          <p:cNvSpPr/>
          <p:nvPr/>
        </p:nvSpPr>
        <p:spPr bwMode="auto">
          <a:xfrm>
            <a:off x="369888" y="4975162"/>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Participation Anywhere</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0" name="Rounded Rectangle 29"/>
          <p:cNvSpPr/>
          <p:nvPr/>
        </p:nvSpPr>
        <p:spPr bwMode="auto">
          <a:xfrm>
            <a:off x="290513" y="3259016"/>
            <a:ext cx="8853487"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Connecting users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through </a:t>
            </a:r>
            <a:r>
              <a:rPr kumimoji="0" lang="en-US" sz="2000" b="0" i="1" u="none" strike="noStrike" kern="0" cap="none" spc="0" normalizeH="0" baseline="0" noProof="0" dirty="0">
                <a:ln>
                  <a:noFill/>
                </a:ln>
                <a:solidFill>
                  <a:srgbClr val="FFFFFF"/>
                </a:solidFill>
                <a:effectLst/>
                <a:uLnTx/>
                <a:uFillTx/>
                <a:latin typeface="Segoe UI"/>
                <a:ea typeface="+mn-ea"/>
                <a:cs typeface="+mn-cs"/>
              </a:rPr>
              <a:t>enhanced profiles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Staying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up-to-date </a:t>
            </a:r>
            <a:r>
              <a:rPr kumimoji="0" lang="en-US" sz="2000" b="0" i="1" u="none" strike="noStrike" kern="0" cap="none" spc="0" normalizeH="0" baseline="0" noProof="0" dirty="0">
                <a:ln>
                  <a:noFill/>
                </a:ln>
                <a:solidFill>
                  <a:srgbClr val="FFFFFF"/>
                </a:solidFill>
                <a:effectLst/>
                <a:uLnTx/>
                <a:uFillTx/>
                <a:latin typeface="Segoe UI"/>
                <a:ea typeface="+mn-ea"/>
                <a:cs typeface="+mn-cs"/>
              </a:rPr>
              <a:t>using news feeds and alerts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Make expertise discovery easy across the enterprise</a:t>
            </a:r>
          </a:p>
        </p:txBody>
      </p:sp>
      <p:sp>
        <p:nvSpPr>
          <p:cNvPr id="31" name="Rounded Rectangle 30"/>
          <p:cNvSpPr/>
          <p:nvPr/>
        </p:nvSpPr>
        <p:spPr bwMode="auto">
          <a:xfrm>
            <a:off x="369888" y="3255900"/>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Social Connections</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2" name="Rounded Rectangle 31"/>
          <p:cNvSpPr/>
          <p:nvPr/>
        </p:nvSpPr>
        <p:spPr bwMode="auto">
          <a:xfrm>
            <a:off x="290513" y="1541583"/>
            <a:ext cx="8853487" cy="1447801"/>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Promote sharing with easy social authoring</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Easily navigate </a:t>
            </a:r>
            <a:r>
              <a:rPr kumimoji="0" lang="en-US" sz="2000" b="0" i="1" u="none" strike="noStrike" kern="0" cap="none" spc="0" normalizeH="0" baseline="0" noProof="0" dirty="0">
                <a:ln>
                  <a:noFill/>
                </a:ln>
                <a:solidFill>
                  <a:srgbClr val="FFFFFF"/>
                </a:solidFill>
                <a:effectLst/>
                <a:uLnTx/>
                <a:uFillTx/>
                <a:latin typeface="Segoe UI"/>
                <a:ea typeface="+mn-ea"/>
                <a:cs typeface="+mn-cs"/>
              </a:rPr>
              <a:t>resources with pervasive tagging</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Find better answers faster via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user feedback</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33" name="Rounded Rectangle 32"/>
          <p:cNvSpPr/>
          <p:nvPr/>
        </p:nvSpPr>
        <p:spPr bwMode="auto">
          <a:xfrm>
            <a:off x="369888" y="1536637"/>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Informal Knowledge</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pic>
        <p:nvPicPr>
          <p:cNvPr id="34"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3585954">
            <a:off x="8166099" y="358775"/>
            <a:ext cx="685800" cy="685800"/>
          </a:xfrm>
          <a:prstGeom prst="rect">
            <a:avLst/>
          </a:prstGeom>
          <a:noFill/>
        </p:spPr>
      </p:pic>
    </p:spTree>
    <p:extLst>
      <p:ext uri="{BB962C8B-B14F-4D97-AF65-F5344CB8AC3E}">
        <p14:creationId xmlns="" xmlns:p14="http://schemas.microsoft.com/office/powerpoint/2007/7/12/main" val="189751379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30"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31" name="Picture 30" descr="image005"/>
          <p:cNvPicPr>
            <a:picLocks noChangeAspect="1" noChangeArrowheads="1"/>
          </p:cNvPicPr>
          <p:nvPr/>
        </p:nvPicPr>
        <p:blipFill>
          <a:blip r:embed="rId3" cstate="screen"/>
          <a:srcRect/>
          <a:stretch>
            <a:fillRect/>
          </a:stretch>
        </p:blipFill>
        <p:spPr bwMode="auto">
          <a:xfrm>
            <a:off x="1905000" y="1796750"/>
            <a:ext cx="5150337" cy="4070650"/>
          </a:xfrm>
          <a:prstGeom prst="rect">
            <a:avLst/>
          </a:prstGeom>
          <a:noFill/>
          <a:ln w="25400" cap="flat" cmpd="sng" algn="ctr">
            <a:noFill/>
            <a:prstDash val="solid"/>
            <a:miter lim="800000"/>
            <a:headEnd type="none" w="med" len="med"/>
            <a:tailEnd type="none" w="med" len="med"/>
          </a:ln>
          <a:effectLst>
            <a:reflection blurRad="6350" stA="52000" endA="300" endPos="35000" dir="5400000" sy="-100000" algn="bl" rotWithShape="0"/>
          </a:effectLst>
        </p:spPr>
      </p:pic>
      <p:sp>
        <p:nvSpPr>
          <p:cNvPr id="32" name="Title 1"/>
          <p:cNvSpPr txBox="1">
            <a:spLocks/>
          </p:cNvSpPr>
          <p:nvPr/>
        </p:nvSpPr>
        <p:spPr>
          <a:xfrm>
            <a:off x="381000" y="990600"/>
            <a:ext cx="8382000" cy="3600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bg1"/>
                    </a:gs>
                    <a:gs pos="100000">
                      <a:schemeClr val="bg1"/>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150" normalizeH="0" baseline="0" noProof="0" dirty="0" smtClean="0">
                <a:ln w="3175">
                  <a:noFill/>
                </a:ln>
                <a:gradFill>
                  <a:gsLst>
                    <a:gs pos="50000">
                      <a:srgbClr val="FFFFFF"/>
                    </a:gs>
                    <a:gs pos="100000">
                      <a:srgbClr val="FFFFFF"/>
                    </a:gs>
                  </a:gsLst>
                  <a:lin ang="5400000" scaled="0"/>
                </a:gradFill>
                <a:effectLst/>
                <a:uLnTx/>
                <a:uFillTx/>
                <a:latin typeface="Segoe UI" pitchFamily="34" charset="0"/>
                <a:ea typeface="+mn-ea"/>
                <a:cs typeface="Segoe UI" pitchFamily="34" charset="0"/>
              </a:rPr>
              <a:t>Enable employees to deliver value fast with Document Sets</a:t>
            </a:r>
            <a:endParaRPr kumimoji="0" lang="en-US" sz="2600" b="0" i="0" u="none" strike="noStrike" kern="1200" cap="none" spc="-150" normalizeH="0" baseline="0" noProof="0" dirty="0">
              <a:ln w="3175">
                <a:noFill/>
              </a:ln>
              <a:gradFill>
                <a:gsLst>
                  <a:gs pos="50000">
                    <a:srgbClr val="FF5A19"/>
                  </a:gs>
                  <a:gs pos="100000">
                    <a:srgbClr val="FF5A19"/>
                  </a:gs>
                </a:gsLst>
                <a:lin ang="5400000" scaled="0"/>
              </a:gradFill>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sp>
        <p:nvSpPr>
          <p:cNvPr id="33" name="Rounded Rectangular Callout 32"/>
          <p:cNvSpPr/>
          <p:nvPr/>
        </p:nvSpPr>
        <p:spPr bwMode="auto">
          <a:xfrm>
            <a:off x="461772" y="5719572"/>
            <a:ext cx="2438400" cy="757428"/>
          </a:xfrm>
          <a:prstGeom prst="wedgeRoundRectCallout">
            <a:avLst>
              <a:gd name="adj1" fmla="val 69251"/>
              <a:gd name="adj2" fmla="val -21571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sz="1700" b="1">
                <a:solidFill>
                  <a:prstClr val="white">
                    <a:alpha val="100000"/>
                  </a:prstClr>
                </a:solidFill>
                <a:effectLst>
                  <a:outerShdw blurRad="38100" dist="38100" dir="2700000" algn="tl">
                    <a:srgbClr val="000000">
                      <a:alpha val="43137"/>
                    </a:srgbClr>
                  </a:outerShdw>
                </a:effectLst>
                <a:latin typeface="Segoe Semibold"/>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34" name="Rounded Rectangle 33"/>
          <p:cNvSpPr/>
          <p:nvPr/>
        </p:nvSpPr>
        <p:spPr bwMode="auto">
          <a:xfrm>
            <a:off x="533400" y="5791200"/>
            <a:ext cx="2295144" cy="614172"/>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7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Different types of content items</a:t>
            </a:r>
          </a:p>
        </p:txBody>
      </p:sp>
      <p:sp>
        <p:nvSpPr>
          <p:cNvPr id="35" name="Rounded Rectangular Callout 34"/>
          <p:cNvSpPr/>
          <p:nvPr/>
        </p:nvSpPr>
        <p:spPr bwMode="auto">
          <a:xfrm>
            <a:off x="6172200" y="1600200"/>
            <a:ext cx="2438400" cy="757428"/>
          </a:xfrm>
          <a:prstGeom prst="wedgeRoundRectCallout">
            <a:avLst>
              <a:gd name="adj1" fmla="val -148044"/>
              <a:gd name="adj2" fmla="val 53601"/>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sz="1700" b="1">
                <a:solidFill>
                  <a:prstClr val="white">
                    <a:alpha val="100000"/>
                  </a:prstClr>
                </a:solidFill>
                <a:effectLst>
                  <a:outerShdw blurRad="38100" dist="38100" dir="2700000" algn="tl">
                    <a:srgbClr val="000000">
                      <a:alpha val="43137"/>
                    </a:srgbClr>
                  </a:outerShdw>
                </a:effectLst>
                <a:latin typeface="Segoe Semibold"/>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36" name="Rounded Rectangle 35"/>
          <p:cNvSpPr/>
          <p:nvPr/>
        </p:nvSpPr>
        <p:spPr bwMode="auto">
          <a:xfrm>
            <a:off x="6248400" y="1676400"/>
            <a:ext cx="2295144" cy="614172"/>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7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Managed as a single entity</a:t>
            </a:r>
          </a:p>
        </p:txBody>
      </p:sp>
      <p:sp>
        <p:nvSpPr>
          <p:cNvPr id="37" name="Title 1"/>
          <p:cNvSpPr txBox="1">
            <a:spLocks/>
          </p:cNvSpPr>
          <p:nvPr/>
        </p:nvSpPr>
        <p:spPr>
          <a:xfrm>
            <a:off x="381000" y="402003"/>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R="0" lvl="0" indent="0" fontAlgn="auto">
              <a:spcAft>
                <a:spcPts val="0"/>
              </a:spcAft>
              <a:buClrTx/>
              <a:buSzTx/>
              <a:tabLst/>
              <a:defRPr/>
            </a:pPr>
            <a:r>
              <a:rPr lang="en-US" dirty="0">
                <a:solidFill>
                  <a:srgbClr val="CCFFCC"/>
                </a:solidFill>
                <a:latin typeface="+mj-lt"/>
                <a:cs typeface="Arial" charset="0"/>
                <a:sym typeface="Wingdings" pitchFamily="2" charset="2"/>
              </a:rPr>
              <a:t>SharePoint Content</a:t>
            </a:r>
          </a:p>
        </p:txBody>
      </p:sp>
      <p:pic>
        <p:nvPicPr>
          <p:cNvPr id="39"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7240017">
            <a:off x="8166099" y="358775"/>
            <a:ext cx="685800" cy="685800"/>
          </a:xfrm>
          <a:prstGeom prst="rect">
            <a:avLst/>
          </a:prstGeom>
          <a:noFill/>
        </p:spPr>
      </p:pic>
    </p:spTree>
    <p:extLst>
      <p:ext uri="{BB962C8B-B14F-4D97-AF65-F5344CB8AC3E}">
        <p14:creationId xmlns="" xmlns:p14="http://schemas.microsoft.com/office/powerpoint/2007/7/12/main" val="191323742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8"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9" name="Rectangle 48"/>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0" name="Title 11274"/>
          <p:cNvSpPr txBox="1">
            <a:spLocks noChangeArrowheads="1"/>
          </p:cNvSpPr>
          <p:nvPr/>
        </p:nvSpPr>
        <p:spPr bwMode="auto">
          <a:xfrm>
            <a:off x="294323" y="352364"/>
            <a:ext cx="8503920" cy="914400"/>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rtlCol="0" anchor="ctr" compatLnSpc="1">
            <a:normAutofit fontScale="97500"/>
          </a:bodyPr>
          <a:lstStyle/>
          <a:p>
            <a:pPr marL="0" marR="0" lvl="0" indent="0" algn="l" defTabSz="-13873163" rtl="0" eaLnBrk="1" fontAlgn="base" latinLnBrk="0" hangingPunct="1">
              <a:lnSpc>
                <a:spcPct val="90000"/>
              </a:lnSpc>
              <a:spcBef>
                <a:spcPct val="0"/>
              </a:spcBef>
              <a:spcAft>
                <a:spcPct val="0"/>
              </a:spcAft>
              <a:buClrTx/>
              <a:buSzTx/>
              <a:buFontTx/>
              <a:buNone/>
              <a:tabLst/>
              <a:defRPr/>
            </a:pPr>
            <a:endParaRPr kumimoji="0" lang="en-US" sz="2900" b="0" i="0" u="none" strike="noStrike" kern="0" cap="none" spc="0" normalizeH="0" baseline="0" noProof="0" dirty="0" smtClean="0">
              <a:ln>
                <a:noFill/>
              </a:ln>
              <a:solidFill>
                <a:srgbClr val="FFE299"/>
              </a:solidFill>
              <a:effectLst>
                <a:outerShdw blurRad="38100" dist="38100" dir="2700000" algn="tl">
                  <a:srgbClr val="000000">
                    <a:alpha val="43137"/>
                  </a:srgbClr>
                </a:outerShdw>
              </a:effectLst>
              <a:uLnTx/>
              <a:uFillTx/>
              <a:latin typeface="Segoe UI"/>
              <a:ea typeface="+mj-ea"/>
              <a:cs typeface="+mj-cs"/>
            </a:endParaRPr>
          </a:p>
        </p:txBody>
      </p:sp>
      <p:pic>
        <p:nvPicPr>
          <p:cNvPr id="51" name="Picture 2"/>
          <p:cNvPicPr>
            <a:picLocks noChangeAspect="1" noChangeArrowheads="1"/>
          </p:cNvPicPr>
          <p:nvPr/>
        </p:nvPicPr>
        <p:blipFill>
          <a:blip r:embed="rId3" cstate="print"/>
          <a:srcRect/>
          <a:stretch>
            <a:fillRect/>
          </a:stretch>
        </p:blipFill>
        <p:spPr bwMode="auto">
          <a:xfrm>
            <a:off x="228599" y="1524000"/>
            <a:ext cx="4995747" cy="3200400"/>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p:spPr>
      </p:pic>
      <p:pic>
        <p:nvPicPr>
          <p:cNvPr id="52" name="Picture 51" descr="Future Taxonomy.png"/>
          <p:cNvPicPr>
            <a:picLocks noChangeAspect="1"/>
          </p:cNvPicPr>
          <p:nvPr/>
        </p:nvPicPr>
        <p:blipFill>
          <a:blip r:embed="rId4" cstate="print"/>
          <a:stretch>
            <a:fillRect/>
          </a:stretch>
        </p:blipFill>
        <p:spPr>
          <a:xfrm>
            <a:off x="3733800" y="2952750"/>
            <a:ext cx="4876800" cy="3657600"/>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p:spPr>
      </p:pic>
      <p:grpSp>
        <p:nvGrpSpPr>
          <p:cNvPr id="53" name="Group 262"/>
          <p:cNvGrpSpPr/>
          <p:nvPr/>
        </p:nvGrpSpPr>
        <p:grpSpPr>
          <a:xfrm>
            <a:off x="1306700" y="1641528"/>
            <a:ext cx="2025435" cy="946689"/>
            <a:chOff x="5205046" y="4818185"/>
            <a:chExt cx="2438400" cy="1066800"/>
          </a:xfrm>
        </p:grpSpPr>
        <p:sp>
          <p:nvSpPr>
            <p:cNvPr id="54" name="Rounded Rectangular Callout 53"/>
            <p:cNvSpPr/>
            <p:nvPr/>
          </p:nvSpPr>
          <p:spPr bwMode="auto">
            <a:xfrm>
              <a:off x="5205046" y="4818185"/>
              <a:ext cx="2438400" cy="1066800"/>
            </a:xfrm>
            <a:prstGeom prst="wedgeRoundRectCallout">
              <a:avLst>
                <a:gd name="adj1" fmla="val -69022"/>
                <a:gd name="adj2" fmla="val 68071"/>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5" name="Rounded Rectangle 54"/>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Metadata-driven</a:t>
              </a:r>
            </a:p>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navigation</a:t>
              </a:r>
            </a:p>
          </p:txBody>
        </p:sp>
      </p:grpSp>
      <p:grpSp>
        <p:nvGrpSpPr>
          <p:cNvPr id="56" name="Group 262"/>
          <p:cNvGrpSpPr/>
          <p:nvPr/>
        </p:nvGrpSpPr>
        <p:grpSpPr>
          <a:xfrm>
            <a:off x="1143000" y="5410200"/>
            <a:ext cx="2286000" cy="762000"/>
            <a:chOff x="5205046" y="4818185"/>
            <a:chExt cx="2438400" cy="1066800"/>
          </a:xfrm>
        </p:grpSpPr>
        <p:sp>
          <p:nvSpPr>
            <p:cNvPr id="57" name="Rounded Rectangular Callout 56"/>
            <p:cNvSpPr/>
            <p:nvPr/>
          </p:nvSpPr>
          <p:spPr bwMode="auto">
            <a:xfrm>
              <a:off x="5205046" y="4818185"/>
              <a:ext cx="2438400" cy="1066800"/>
            </a:xfrm>
            <a:prstGeom prst="wedgeRoundRectCallout">
              <a:avLst>
                <a:gd name="adj1" fmla="val 143348"/>
                <a:gd name="adj2" fmla="val -12385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8" name="Rounded Rectangle 57"/>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Hierarchical taxonomy structure</a:t>
              </a:r>
            </a:p>
          </p:txBody>
        </p:sp>
      </p:grpSp>
      <p:grpSp>
        <p:nvGrpSpPr>
          <p:cNvPr id="59" name="Group 262"/>
          <p:cNvGrpSpPr/>
          <p:nvPr/>
        </p:nvGrpSpPr>
        <p:grpSpPr>
          <a:xfrm>
            <a:off x="6553200" y="1752600"/>
            <a:ext cx="2209800" cy="718089"/>
            <a:chOff x="5205046" y="4818185"/>
            <a:chExt cx="2438400" cy="1066800"/>
          </a:xfrm>
        </p:grpSpPr>
        <p:sp>
          <p:nvSpPr>
            <p:cNvPr id="60" name="Rounded Rectangular Callout 59"/>
            <p:cNvSpPr/>
            <p:nvPr/>
          </p:nvSpPr>
          <p:spPr bwMode="auto">
            <a:xfrm>
              <a:off x="5205046" y="4818185"/>
              <a:ext cx="2438400" cy="1066800"/>
            </a:xfrm>
            <a:prstGeom prst="wedgeRoundRectCallout">
              <a:avLst>
                <a:gd name="adj1" fmla="val -128675"/>
                <a:gd name="adj2" fmla="val 23692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1" name="Rounded Rectangle 60"/>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Capture metadata in Office</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62" name="Title 1"/>
          <p:cNvSpPr txBox="1">
            <a:spLocks/>
          </p:cNvSpPr>
          <p:nvPr/>
        </p:nvSpPr>
        <p:spPr>
          <a:xfrm>
            <a:off x="228600" y="246368"/>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a:defRPr/>
            </a:pPr>
            <a:r>
              <a:rPr lang="en-US" dirty="0">
                <a:solidFill>
                  <a:srgbClr val="CCFFCC"/>
                </a:solidFill>
                <a:latin typeface="+mj-lt"/>
                <a:cs typeface="Arial" charset="0"/>
                <a:sym typeface="Wingdings" pitchFamily="2" charset="2"/>
              </a:rPr>
              <a:t>SharePoint Content</a:t>
            </a:r>
          </a:p>
        </p:txBody>
      </p:sp>
      <p:pic>
        <p:nvPicPr>
          <p:cNvPr id="63" name="Picture 2" descr="\\server3\restrict\ftp_root\clients\white_Whale\3-10035_GideonBibliowicz\SFP_Art\SharePoint_Pie\Resized\Pie_Icon_AllColors.png"/>
          <p:cNvPicPr>
            <a:picLocks noChangeAspect="1" noChangeArrowheads="1"/>
          </p:cNvPicPr>
          <p:nvPr/>
        </p:nvPicPr>
        <p:blipFill>
          <a:blip r:embed="rId5" cstate="print"/>
          <a:stretch>
            <a:fillRect/>
          </a:stretch>
        </p:blipFill>
        <p:spPr bwMode="auto">
          <a:xfrm rot="7240017">
            <a:off x="8013699" y="203140"/>
            <a:ext cx="685800" cy="685800"/>
          </a:xfrm>
          <a:prstGeom prst="rect">
            <a:avLst/>
          </a:prstGeom>
          <a:noFill/>
        </p:spPr>
      </p:pic>
      <p:sp>
        <p:nvSpPr>
          <p:cNvPr id="64" name="Title 18"/>
          <p:cNvSpPr txBox="1">
            <a:spLocks/>
          </p:cNvSpPr>
          <p:nvPr/>
        </p:nvSpPr>
        <p:spPr>
          <a:xfrm>
            <a:off x="228600" y="807366"/>
            <a:ext cx="8382000"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Make it easy for users to enter metadata and use it</a:t>
            </a:r>
          </a:p>
        </p:txBody>
      </p:sp>
    </p:spTree>
    <p:extLst>
      <p:ext uri="{BB962C8B-B14F-4D97-AF65-F5344CB8AC3E}">
        <p14:creationId xmlns="" xmlns:p14="http://schemas.microsoft.com/office/powerpoint/2007/7/12/main" val="80726463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5387646" y="4544239"/>
            <a:ext cx="2881686"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gradFill>
                  <a:gsLst>
                    <a:gs pos="0">
                      <a:srgbClr val="444445"/>
                    </a:gs>
                    <a:gs pos="100000">
                      <a:srgbClr val="444445"/>
                    </a:gs>
                  </a:gsLst>
                  <a:lin ang="16200000" scaled="1"/>
                </a:gradFill>
                <a:effectLst>
                  <a:outerShdw blurRad="38100" dist="38100" dir="2700000" algn="tl">
                    <a:srgbClr val="000000">
                      <a:alpha val="43137"/>
                    </a:srgbClr>
                  </a:outerShdw>
                </a:effectLst>
                <a:uLnTx/>
                <a:uFillTx/>
              </a:rPr>
              <a:t>Microsoft Confidential, Prototype Only</a:t>
            </a:r>
            <a:endParaRPr kumimoji="0" lang="en-US" sz="1200" b="0" i="0" u="none" strike="noStrike" kern="0" cap="none" spc="0" normalizeH="0" baseline="0" noProof="0" dirty="0">
              <a:ln>
                <a:noFill/>
              </a:ln>
              <a:gradFill>
                <a:gsLst>
                  <a:gs pos="0">
                    <a:srgbClr val="444445"/>
                  </a:gs>
                  <a:gs pos="100000">
                    <a:srgbClr val="444445"/>
                  </a:gs>
                </a:gsLst>
                <a:lin ang="16200000" scaled="1"/>
              </a:gradFill>
              <a:effectLst>
                <a:outerShdw blurRad="38100" dist="38100" dir="2700000" algn="tl">
                  <a:srgbClr val="000000">
                    <a:alpha val="43137"/>
                  </a:srgbClr>
                </a:outerShdw>
              </a:effectLst>
              <a:uLnTx/>
              <a:uFillTx/>
            </a:endParaRPr>
          </a:p>
        </p:txBody>
      </p:sp>
      <p:pic>
        <p:nvPicPr>
          <p:cNvPr id="45" name="Picture 2"/>
          <p:cNvPicPr>
            <a:picLocks noChangeAspect="1" noChangeArrowheads="1"/>
          </p:cNvPicPr>
          <p:nvPr/>
        </p:nvPicPr>
        <p:blipFill>
          <a:blip r:embed="rId3" cstate="print"/>
          <a:srcRect b="17812"/>
          <a:stretch>
            <a:fillRect/>
          </a:stretch>
        </p:blipFill>
        <p:spPr bwMode="auto">
          <a:xfrm>
            <a:off x="4953000" y="2438400"/>
            <a:ext cx="3895344" cy="2417800"/>
          </a:xfrm>
          <a:prstGeom prst="rect">
            <a:avLst/>
          </a:prstGeom>
          <a:noFill/>
          <a:ln w="9525">
            <a:noFill/>
            <a:miter lim="800000"/>
            <a:headEnd/>
            <a:tailEnd/>
          </a:ln>
          <a:effectLst>
            <a:outerShdw blurRad="76200" dist="63500" dir="2700000" algn="tl" rotWithShape="0">
              <a:prstClr val="black">
                <a:alpha val="40000"/>
              </a:prstClr>
            </a:outerShdw>
            <a:reflection blurRad="6350" stA="52000" endA="300" endPos="35000" dir="5400000" sy="-100000" algn="bl" rotWithShape="0"/>
          </a:effectLst>
        </p:spPr>
      </p:pic>
      <p:sp>
        <p:nvSpPr>
          <p:cNvPr id="46" name="Title 1"/>
          <p:cNvSpPr txBox="1">
            <a:spLocks/>
          </p:cNvSpPr>
          <p:nvPr/>
        </p:nvSpPr>
        <p:spPr>
          <a:xfrm>
            <a:off x="228600" y="246368"/>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R="0" lvl="0" indent="0" fontAlgn="auto">
              <a:spcAft>
                <a:spcPts val="0"/>
              </a:spcAft>
              <a:buClrTx/>
              <a:buSzTx/>
              <a:tabLst/>
              <a:defRPr/>
            </a:pPr>
            <a:r>
              <a:rPr lang="en-US" dirty="0">
                <a:solidFill>
                  <a:srgbClr val="CCFFCC"/>
                </a:solidFill>
                <a:latin typeface="+mj-lt"/>
                <a:cs typeface="Arial" charset="0"/>
                <a:sym typeface="Wingdings" pitchFamily="2" charset="2"/>
              </a:rPr>
              <a:t>SharePoint Content</a:t>
            </a:r>
          </a:p>
        </p:txBody>
      </p:sp>
      <p:pic>
        <p:nvPicPr>
          <p:cNvPr id="49"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7240017">
            <a:off x="8013699" y="203140"/>
            <a:ext cx="685800" cy="685800"/>
          </a:xfrm>
          <a:prstGeom prst="rect">
            <a:avLst/>
          </a:prstGeom>
          <a:noFill/>
        </p:spPr>
      </p:pic>
      <p:sp>
        <p:nvSpPr>
          <p:cNvPr id="50" name="Title 18"/>
          <p:cNvSpPr txBox="1">
            <a:spLocks/>
          </p:cNvSpPr>
          <p:nvPr/>
        </p:nvSpPr>
        <p:spPr>
          <a:xfrm>
            <a:off x="228600" y="807366"/>
            <a:ext cx="8382000"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Rich authoring and publishing for web and multi-media content</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51" name="Group 262"/>
          <p:cNvGrpSpPr/>
          <p:nvPr/>
        </p:nvGrpSpPr>
        <p:grpSpPr>
          <a:xfrm>
            <a:off x="4572000" y="4419600"/>
            <a:ext cx="2025435" cy="565689"/>
            <a:chOff x="5205046" y="4818185"/>
            <a:chExt cx="2438400" cy="1066800"/>
          </a:xfrm>
        </p:grpSpPr>
        <p:sp>
          <p:nvSpPr>
            <p:cNvPr id="52" name="Rounded Rectangular Callout 51"/>
            <p:cNvSpPr/>
            <p:nvPr/>
          </p:nvSpPr>
          <p:spPr bwMode="auto">
            <a:xfrm>
              <a:off x="5205046" y="4818185"/>
              <a:ext cx="2438400" cy="1066800"/>
            </a:xfrm>
            <a:prstGeom prst="wedgeRoundRectCallout">
              <a:avLst>
                <a:gd name="adj1" fmla="val 73361"/>
                <a:gd name="adj2" fmla="val -138647"/>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3" name="Rounded Rectangle 52"/>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Streaming video on web pages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54" name="Picture 2"/>
          <p:cNvPicPr>
            <a:picLocks noChangeAspect="1" noChangeArrowheads="1"/>
          </p:cNvPicPr>
          <p:nvPr/>
        </p:nvPicPr>
        <p:blipFill>
          <a:blip r:embed="rId5" cstate="print">
            <a:extLst>
              <a:ext uri="28A0092B-C50C-407e-A947-70E740481C1C">
                <a14:useLocalDpi xmlns="" xmlns:a14="http://schemas.microsoft.com/office/drawing/2007/7/7/main" val="0"/>
              </a:ext>
            </a:extLst>
          </a:blip>
          <a:srcRect/>
          <a:stretch>
            <a:fillRect/>
          </a:stretch>
        </p:blipFill>
        <p:spPr bwMode="auto">
          <a:xfrm>
            <a:off x="228600" y="2133600"/>
            <a:ext cx="3581400" cy="2865120"/>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pic>
        <p:nvPicPr>
          <p:cNvPr id="55" name="Picture 3"/>
          <p:cNvPicPr>
            <a:picLocks noChangeAspect="1" noChangeArrowheads="1"/>
          </p:cNvPicPr>
          <p:nvPr/>
        </p:nvPicPr>
        <p:blipFill>
          <a:blip r:embed="rId6" cstate="print">
            <a:extLst>
              <a:ext uri="28A0092B-C50C-407e-A947-70E740481C1C">
                <a14:useLocalDpi xmlns="" xmlns:a14="http://schemas.microsoft.com/office/drawing/2007/7/7/main" val="0"/>
              </a:ext>
            </a:extLst>
          </a:blip>
          <a:srcRect/>
          <a:stretch>
            <a:fillRect/>
          </a:stretch>
        </p:blipFill>
        <p:spPr bwMode="auto">
          <a:xfrm>
            <a:off x="1600200" y="3258796"/>
            <a:ext cx="2694819" cy="2380004"/>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grpSp>
        <p:nvGrpSpPr>
          <p:cNvPr id="56" name="Group 262"/>
          <p:cNvGrpSpPr/>
          <p:nvPr/>
        </p:nvGrpSpPr>
        <p:grpSpPr>
          <a:xfrm>
            <a:off x="1524000" y="1447800"/>
            <a:ext cx="2025435" cy="565689"/>
            <a:chOff x="5205046" y="4818185"/>
            <a:chExt cx="2438400" cy="1066800"/>
          </a:xfrm>
        </p:grpSpPr>
        <p:sp>
          <p:nvSpPr>
            <p:cNvPr id="57" name="Rounded Rectangular Callout 56"/>
            <p:cNvSpPr/>
            <p:nvPr/>
          </p:nvSpPr>
          <p:spPr bwMode="auto">
            <a:xfrm>
              <a:off x="5205046" y="4818185"/>
              <a:ext cx="2438400" cy="1066800"/>
            </a:xfrm>
            <a:prstGeom prst="wedgeRoundRectCallout">
              <a:avLst>
                <a:gd name="adj1" fmla="val -60340"/>
                <a:gd name="adj2" fmla="val 82059"/>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8" name="Rounded Rectangle 57"/>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Ribbon menu for media content</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59" name="Group 262"/>
          <p:cNvGrpSpPr/>
          <p:nvPr/>
        </p:nvGrpSpPr>
        <p:grpSpPr>
          <a:xfrm>
            <a:off x="1066800" y="5867400"/>
            <a:ext cx="2025435" cy="565689"/>
            <a:chOff x="5205046" y="4818185"/>
            <a:chExt cx="2438400" cy="1066800"/>
          </a:xfrm>
        </p:grpSpPr>
        <p:sp>
          <p:nvSpPr>
            <p:cNvPr id="60" name="Rounded Rectangular Callout 59"/>
            <p:cNvSpPr/>
            <p:nvPr/>
          </p:nvSpPr>
          <p:spPr bwMode="auto">
            <a:xfrm>
              <a:off x="5205046" y="4818185"/>
              <a:ext cx="2438400" cy="1066800"/>
            </a:xfrm>
            <a:prstGeom prst="wedgeRoundRectCallout">
              <a:avLst>
                <a:gd name="adj1" fmla="val 52091"/>
                <a:gd name="adj2" fmla="val -287856"/>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1" name="Rounded Rectangle 60"/>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Digital-Asset Management</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Tree>
    <p:extLst>
      <p:ext uri="{BB962C8B-B14F-4D97-AF65-F5344CB8AC3E}">
        <p14:creationId xmlns="" xmlns:p14="http://schemas.microsoft.com/office/powerpoint/2007/7/12/main" val="18927882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
          <p:cNvPicPr>
            <a:picLocks noChangeAspect="1" noChangeArrowheads="1"/>
          </p:cNvPicPr>
          <p:nvPr/>
        </p:nvPicPr>
        <p:blipFill rotWithShape="1">
          <a:blip r:embed="rId3">
            <a:extLst>
              <a:ext uri="28A0092B-C50C-407e-A947-70E740481C1C">
                <a14:useLocalDpi xmlns="" xmlns:a14="http://schemas.microsoft.com/office/drawing/2007/7/7/main" val="0"/>
              </a:ext>
            </a:extLst>
          </a:blip>
          <a:srcRect t="637"/>
          <a:stretch/>
        </p:blipFill>
        <p:spPr bwMode="auto">
          <a:xfrm>
            <a:off x="381000" y="1776805"/>
            <a:ext cx="4267200" cy="377627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43" name="Title 11274"/>
          <p:cNvSpPr txBox="1">
            <a:spLocks noChangeArrowheads="1"/>
          </p:cNvSpPr>
          <p:nvPr/>
        </p:nvSpPr>
        <p:spPr bwMode="auto">
          <a:xfrm>
            <a:off x="446723" y="507999"/>
            <a:ext cx="8503920" cy="914400"/>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rtlCol="0" anchor="ctr" compatLnSpc="1">
            <a:normAutofit fontScale="97500"/>
          </a:bodyPr>
          <a:lstStyle/>
          <a:p>
            <a:pPr algn="l" defTabSz="-13873163" rtl="0" fontAlgn="base">
              <a:lnSpc>
                <a:spcPct val="90000"/>
              </a:lnSpc>
              <a:spcBef>
                <a:spcPct val="0"/>
              </a:spcBef>
              <a:spcAft>
                <a:spcPct val="0"/>
              </a:spcAft>
              <a:defRPr/>
            </a:pPr>
            <a:endParaRPr lang="en-US" sz="2900" dirty="0">
              <a:solidFill>
                <a:srgbClr val="FFE299"/>
              </a:solidFill>
              <a:effectLst>
                <a:outerShdw blurRad="38100" dist="38100" dir="2700000" algn="tl">
                  <a:srgbClr val="000000">
                    <a:alpha val="43137"/>
                  </a:srgbClr>
                </a:outerShdw>
              </a:effectLst>
              <a:latin typeface="Segoe Semibold"/>
              <a:ea typeface="+mn-ea"/>
              <a:cs typeface="+mn-cs"/>
            </a:endParaRPr>
          </a:p>
        </p:txBody>
      </p:sp>
      <p:sp>
        <p:nvSpPr>
          <p:cNvPr id="44" name="Rounded Rectangle 43"/>
          <p:cNvSpPr/>
          <p:nvPr/>
        </p:nvSpPr>
        <p:spPr>
          <a:xfrm>
            <a:off x="3657600" y="2514600"/>
            <a:ext cx="914400" cy="304800"/>
          </a:xfrm>
          <a:prstGeom prst="roundRect">
            <a:avLst/>
          </a:prstGeom>
          <a:no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Semibold"/>
              <a:ea typeface="+mn-ea"/>
              <a:cs typeface="+mn-cs"/>
            </a:endParaRPr>
          </a:p>
        </p:txBody>
      </p:sp>
      <p:pic>
        <p:nvPicPr>
          <p:cNvPr id="45" name="Picture 2"/>
          <p:cNvPicPr>
            <a:picLocks noChangeAspect="1" noChangeArrowheads="1"/>
          </p:cNvPicPr>
          <p:nvPr/>
        </p:nvPicPr>
        <p:blipFill>
          <a:blip r:embed="rId4">
            <a:extLst>
              <a:ext uri="28A0092B-C50C-407e-A947-70E740481C1C">
                <a14:useLocalDpi xmlns="" xmlns:a14="http://schemas.microsoft.com/office/drawing/2007/7/7/main" val="0"/>
              </a:ext>
            </a:extLst>
          </a:blip>
          <a:srcRect/>
          <a:stretch>
            <a:fillRect/>
          </a:stretch>
        </p:blipFill>
        <p:spPr bwMode="auto">
          <a:xfrm>
            <a:off x="3733800" y="2845776"/>
            <a:ext cx="4648200" cy="36576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grpSp>
        <p:nvGrpSpPr>
          <p:cNvPr id="46" name="Group 262"/>
          <p:cNvGrpSpPr/>
          <p:nvPr/>
        </p:nvGrpSpPr>
        <p:grpSpPr>
          <a:xfrm>
            <a:off x="5410200" y="1676400"/>
            <a:ext cx="2025435" cy="794289"/>
            <a:chOff x="5205046" y="4818185"/>
            <a:chExt cx="2438400" cy="1066800"/>
          </a:xfrm>
        </p:grpSpPr>
        <p:sp>
          <p:nvSpPr>
            <p:cNvPr id="47" name="Rounded Rectangular Callout 46"/>
            <p:cNvSpPr/>
            <p:nvPr/>
          </p:nvSpPr>
          <p:spPr bwMode="auto">
            <a:xfrm>
              <a:off x="5205046" y="4818185"/>
              <a:ext cx="2438400" cy="1066800"/>
            </a:xfrm>
            <a:prstGeom prst="wedgeRoundRectCallout">
              <a:avLst>
                <a:gd name="adj1" fmla="val -89943"/>
                <a:gd name="adj2" fmla="val 6378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48" name="Rounded Rectangle 47"/>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Declare a record in a team site</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49" name="Group 262"/>
          <p:cNvGrpSpPr/>
          <p:nvPr/>
        </p:nvGrpSpPr>
        <p:grpSpPr>
          <a:xfrm>
            <a:off x="2649416" y="5732584"/>
            <a:ext cx="2025435" cy="794289"/>
            <a:chOff x="5205045" y="4818185"/>
            <a:chExt cx="2438400" cy="1066800"/>
          </a:xfrm>
        </p:grpSpPr>
        <p:sp>
          <p:nvSpPr>
            <p:cNvPr id="50" name="Rounded Rectangular Callout 49"/>
            <p:cNvSpPr/>
            <p:nvPr/>
          </p:nvSpPr>
          <p:spPr bwMode="auto">
            <a:xfrm>
              <a:off x="5205045" y="4818185"/>
              <a:ext cx="2438400" cy="1066800"/>
            </a:xfrm>
            <a:prstGeom prst="wedgeRoundRectCallout">
              <a:avLst>
                <a:gd name="adj1" fmla="val 48534"/>
                <a:gd name="adj2" fmla="val -268294"/>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1" name="Rounded Rectangle 50"/>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Location-based policies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52" name="Group 262"/>
          <p:cNvGrpSpPr/>
          <p:nvPr/>
        </p:nvGrpSpPr>
        <p:grpSpPr>
          <a:xfrm>
            <a:off x="7036776" y="3616568"/>
            <a:ext cx="2025435" cy="946689"/>
            <a:chOff x="5205045" y="4818185"/>
            <a:chExt cx="2438400" cy="1066800"/>
          </a:xfrm>
        </p:grpSpPr>
        <p:sp>
          <p:nvSpPr>
            <p:cNvPr id="53" name="Rounded Rectangular Callout 52"/>
            <p:cNvSpPr/>
            <p:nvPr/>
          </p:nvSpPr>
          <p:spPr bwMode="auto">
            <a:xfrm>
              <a:off x="5205045" y="4818185"/>
              <a:ext cx="2438400" cy="1066800"/>
            </a:xfrm>
            <a:prstGeom prst="wedgeRoundRectCallout">
              <a:avLst>
                <a:gd name="adj1" fmla="val -39153"/>
                <a:gd name="adj2" fmla="val 96386"/>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4" name="Rounded Rectangle 53"/>
            <p:cNvSpPr/>
            <p:nvPr/>
          </p:nvSpPr>
          <p:spPr bwMode="auto">
            <a:xfrm>
              <a:off x="5276674" y="4895180"/>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Multi-stage disposition policies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55" name="Title 1"/>
          <p:cNvSpPr txBox="1">
            <a:spLocks/>
          </p:cNvSpPr>
          <p:nvPr/>
        </p:nvSpPr>
        <p:spPr>
          <a:xfrm>
            <a:off x="381000" y="402003"/>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dirty="0">
                <a:solidFill>
                  <a:srgbClr val="CCFFCC"/>
                </a:solidFill>
                <a:latin typeface="+mj-lt"/>
                <a:cs typeface="Arial" charset="0"/>
                <a:sym typeface="Wingdings" pitchFamily="2" charset="2"/>
              </a:rPr>
              <a:t>SharePoint Content</a:t>
            </a:r>
          </a:p>
        </p:txBody>
      </p:sp>
      <p:pic>
        <p:nvPicPr>
          <p:cNvPr id="56" name="Picture 2" descr="\\server3\restrict\ftp_root\clients\white_Whale\3-10035_GideonBibliowicz\SFP_Art\SharePoint_Pie\Resized\Pie_Icon_AllColors.png"/>
          <p:cNvPicPr>
            <a:picLocks noChangeAspect="1" noChangeArrowheads="1"/>
          </p:cNvPicPr>
          <p:nvPr/>
        </p:nvPicPr>
        <p:blipFill>
          <a:blip r:embed="rId5" cstate="print"/>
          <a:stretch>
            <a:fillRect/>
          </a:stretch>
        </p:blipFill>
        <p:spPr bwMode="auto">
          <a:xfrm rot="7240017">
            <a:off x="8166099" y="358775"/>
            <a:ext cx="685800" cy="685800"/>
          </a:xfrm>
          <a:prstGeom prst="rect">
            <a:avLst/>
          </a:prstGeom>
          <a:noFill/>
        </p:spPr>
      </p:pic>
      <p:sp>
        <p:nvSpPr>
          <p:cNvPr id="57" name="Title 18"/>
          <p:cNvSpPr txBox="1">
            <a:spLocks/>
          </p:cNvSpPr>
          <p:nvPr/>
        </p:nvSpPr>
        <p:spPr>
          <a:xfrm>
            <a:off x="381000" y="963001"/>
            <a:ext cx="8382000"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Expand reach of records </a:t>
            </a: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management across the enterprise</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Tree>
    <p:extLst>
      <p:ext uri="{BB962C8B-B14F-4D97-AF65-F5344CB8AC3E}">
        <p14:creationId xmlns="" xmlns:p14="http://schemas.microsoft.com/office/powerpoint/2007/7/12/main" val="247646999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Content</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7240017">
            <a:off x="8166099" y="358775"/>
            <a:ext cx="685800" cy="685800"/>
          </a:xfrm>
          <a:prstGeom prst="rect">
            <a:avLst/>
          </a:prstGeom>
          <a:noFill/>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81000" y="230188"/>
            <a:ext cx="8382000" cy="664797"/>
          </a:xfrm>
        </p:spPr>
        <p:txBody>
          <a:bodyPr/>
          <a:lstStyle/>
          <a:p>
            <a:pPr lvl="0"/>
            <a:r>
              <a:rPr lang="en-US" dirty="0"/>
              <a:t>SharePoint </a:t>
            </a:r>
            <a:r>
              <a:rPr lang="en-US" dirty="0" smtClean="0"/>
              <a:t>Content</a:t>
            </a:r>
            <a:endParaRPr lang="en-US" dirty="0"/>
          </a:p>
        </p:txBody>
      </p:sp>
      <p:sp>
        <p:nvSpPr>
          <p:cNvPr id="27" name="Title 1"/>
          <p:cNvSpPr txBox="1">
            <a:spLocks/>
          </p:cNvSpPr>
          <p:nvPr/>
        </p:nvSpPr>
        <p:spPr>
          <a:xfrm>
            <a:off x="228600" y="402003"/>
            <a:ext cx="8382000"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sp>
        <p:nvSpPr>
          <p:cNvPr id="28" name="Rounded Rectangle 27"/>
          <p:cNvSpPr/>
          <p:nvPr/>
        </p:nvSpPr>
        <p:spPr bwMode="auto">
          <a:xfrm>
            <a:off x="152401" y="4979376"/>
            <a:ext cx="8991600"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Metadata and tagging managed by same services</a:t>
            </a:r>
          </a:p>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Less storage and bandwidth for Office &amp; binary content</a:t>
            </a:r>
          </a:p>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Interoperability framework to link </a:t>
            </a:r>
            <a:r>
              <a:rPr kumimoji="0" lang="en-US" sz="2000" b="0" i="1" u="none" strike="noStrike" kern="0" cap="none" spc="0" normalizeH="0" baseline="0" noProof="0" dirty="0">
                <a:ln>
                  <a:noFill/>
                </a:ln>
                <a:solidFill>
                  <a:srgbClr val="FFFFFF"/>
                </a:solidFill>
                <a:effectLst/>
                <a:uLnTx/>
                <a:uFillTx/>
                <a:latin typeface="Segoe UI"/>
                <a:ea typeface="+mn-ea"/>
                <a:cs typeface="+mn-cs"/>
              </a:rPr>
              <a:t>legacy repositories </a:t>
            </a:r>
            <a:endParaRPr kumimoji="0" lang="en-US" sz="2000" b="0" i="1" u="none" strike="noStrike" kern="0" cap="none" spc="0" normalizeH="0" baseline="0" noProof="0" dirty="0" smtClean="0">
              <a:ln>
                <a:noFill/>
              </a:ln>
              <a:solidFill>
                <a:srgbClr val="FFFFFF"/>
              </a:solidFill>
              <a:effectLst/>
              <a:uLnTx/>
              <a:uFillTx/>
              <a:latin typeface="Segoe UI"/>
              <a:ea typeface="+mn-ea"/>
              <a:cs typeface="+mn-cs"/>
            </a:endParaRPr>
          </a:p>
        </p:txBody>
      </p:sp>
      <p:sp>
        <p:nvSpPr>
          <p:cNvPr id="29" name="Rounded Rectangle 28"/>
          <p:cNvSpPr/>
          <p:nvPr/>
        </p:nvSpPr>
        <p:spPr bwMode="auto">
          <a:xfrm>
            <a:off x="228600" y="4975162"/>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Management Efficiency</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0" name="Rounded Rectangle 29"/>
          <p:cNvSpPr/>
          <p:nvPr/>
        </p:nvSpPr>
        <p:spPr bwMode="auto">
          <a:xfrm>
            <a:off x="152401" y="3259016"/>
            <a:ext cx="8991600"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Pervasive records management and legal holds</a:t>
            </a:r>
          </a:p>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Enterprise-wide taxonomies and folksonomies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28600" marR="0" lvl="0" indent="-22860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Cross-farm policies and rules for all content types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31" name="Rounded Rectangle 30"/>
          <p:cNvSpPr/>
          <p:nvPr/>
        </p:nvSpPr>
        <p:spPr bwMode="auto">
          <a:xfrm>
            <a:off x="228600" y="3255900"/>
            <a:ext cx="2359457"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Flexibility </a:t>
            </a: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and </a:t>
            </a: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Compliance</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2" name="Rounded Rectangle 31"/>
          <p:cNvSpPr/>
          <p:nvPr/>
        </p:nvSpPr>
        <p:spPr bwMode="auto">
          <a:xfrm>
            <a:off x="152400" y="1541583"/>
            <a:ext cx="8991600" cy="1447801"/>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Intuitive interaction with content through Office</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Fast discovery using content </a:t>
            </a:r>
            <a:r>
              <a:rPr kumimoji="0" lang="en-US" sz="2000" b="0" i="1" u="none" strike="noStrike" kern="0" cap="none" spc="0" normalizeH="0" baseline="0" noProof="0" dirty="0">
                <a:ln>
                  <a:noFill/>
                </a:ln>
                <a:solidFill>
                  <a:srgbClr val="FFFFFF"/>
                </a:solidFill>
                <a:effectLst/>
                <a:uLnTx/>
                <a:uFillTx/>
                <a:latin typeface="Segoe UI"/>
                <a:ea typeface="+mn-ea"/>
                <a:cs typeface="+mn-cs"/>
              </a:rPr>
              <a:t>metadata and tagging</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Rapid creation </a:t>
            </a:r>
            <a:r>
              <a:rPr kumimoji="0" lang="en-US" sz="2000" b="0" i="1" u="none" strike="noStrike" kern="0" cap="none" spc="0" normalizeH="0" baseline="0" noProof="0" dirty="0">
                <a:ln>
                  <a:noFill/>
                </a:ln>
                <a:solidFill>
                  <a:srgbClr val="FFFFFF"/>
                </a:solidFill>
                <a:effectLst/>
                <a:uLnTx/>
                <a:uFillTx/>
                <a:latin typeface="Segoe UI"/>
                <a:ea typeface="+mn-ea"/>
                <a:cs typeface="+mn-cs"/>
              </a:rPr>
              <a:t>and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publishing of web </a:t>
            </a:r>
            <a:r>
              <a:rPr kumimoji="0" lang="en-US" sz="2000" b="0" i="1" u="none" strike="noStrike" kern="0" cap="none" spc="0" normalizeH="0" baseline="0" noProof="0" dirty="0">
                <a:ln>
                  <a:noFill/>
                </a:ln>
                <a:solidFill>
                  <a:srgbClr val="FFFFFF"/>
                </a:solidFill>
                <a:effectLst/>
                <a:uLnTx/>
                <a:uFillTx/>
                <a:latin typeface="Segoe UI"/>
                <a:ea typeface="+mn-ea"/>
                <a:cs typeface="+mn-cs"/>
              </a:rPr>
              <a:t>content</a:t>
            </a:r>
          </a:p>
        </p:txBody>
      </p:sp>
      <p:sp>
        <p:nvSpPr>
          <p:cNvPr id="33" name="Rounded Rectangle 32"/>
          <p:cNvSpPr/>
          <p:nvPr/>
        </p:nvSpPr>
        <p:spPr bwMode="auto">
          <a:xfrm>
            <a:off x="231775" y="1536637"/>
            <a:ext cx="2286000"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User-centric</a:t>
            </a:r>
          </a:p>
        </p:txBody>
      </p:sp>
      <p:pic>
        <p:nvPicPr>
          <p:cNvPr id="34"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7240017">
            <a:off x="8166099" y="358775"/>
            <a:ext cx="685800" cy="685800"/>
          </a:xfrm>
          <a:prstGeom prst="rect">
            <a:avLst/>
          </a:prstGeom>
          <a:noFill/>
        </p:spPr>
      </p:pic>
    </p:spTree>
    <p:extLst>
      <p:ext uri="{BB962C8B-B14F-4D97-AF65-F5344CB8AC3E}">
        <p14:creationId xmlns="" xmlns:p14="http://schemas.microsoft.com/office/powerpoint/2007/7/12/main" val="17838053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a:xfrm>
            <a:off x="381000" y="228600"/>
            <a:ext cx="8382000" cy="609398"/>
          </a:xfrm>
        </p:spPr>
        <p:txBody>
          <a:bodyPr/>
          <a:lstStyle/>
          <a:p>
            <a:r>
              <a:rPr lang="en-US" sz="4400" dirty="0" smtClean="0"/>
              <a:t>Session Objectives And Takeaways</a:t>
            </a:r>
            <a:endParaRPr lang="en-US" sz="4400" dirty="0"/>
          </a:p>
        </p:txBody>
      </p:sp>
      <p:sp>
        <p:nvSpPr>
          <p:cNvPr id="29698" name="Rectangle 9"/>
          <p:cNvSpPr>
            <a:spLocks noGrp="1" noChangeArrowheads="1"/>
          </p:cNvSpPr>
          <p:nvPr>
            <p:ph type="body" sz="quarter" idx="10"/>
          </p:nvPr>
        </p:nvSpPr>
        <p:spPr>
          <a:xfrm>
            <a:off x="381000" y="1143000"/>
            <a:ext cx="8382000" cy="5983176"/>
          </a:xfrm>
        </p:spPr>
        <p:txBody>
          <a:bodyPr/>
          <a:lstStyle/>
          <a:p>
            <a:r>
              <a:rPr lang="en-US" sz="2800" dirty="0" smtClean="0"/>
              <a:t>Session Objectives:  </a:t>
            </a:r>
          </a:p>
          <a:p>
            <a:pPr lvl="1"/>
            <a:r>
              <a:rPr lang="en-US" sz="2400" dirty="0" smtClean="0"/>
              <a:t>Learn about SharePoint 2010</a:t>
            </a:r>
          </a:p>
          <a:p>
            <a:pPr lvl="1"/>
            <a:r>
              <a:rPr lang="en-US" sz="2400" dirty="0" smtClean="0"/>
              <a:t>Demo, Demo, Demo</a:t>
            </a:r>
          </a:p>
          <a:p>
            <a:r>
              <a:rPr lang="en-US" sz="2800" dirty="0" smtClean="0"/>
              <a:t>SharePoint 2010 and Office 2010 are big releases</a:t>
            </a:r>
          </a:p>
          <a:p>
            <a:r>
              <a:rPr lang="en-US" sz="2800" dirty="0" smtClean="0"/>
              <a:t>Provide an overview of SharePoint 2010 end user features</a:t>
            </a:r>
          </a:p>
          <a:p>
            <a:r>
              <a:rPr lang="en-US" sz="2800" dirty="0" smtClean="0"/>
              <a:t>Not covering IT Pro and Developer in any depth</a:t>
            </a:r>
          </a:p>
          <a:p>
            <a:endParaRPr lang="en-US" sz="2800" dirty="0" smtClean="0"/>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3"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54" name="Picture 5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676400" y="1524000"/>
            <a:ext cx="5638800" cy="4290344"/>
          </a:xfrm>
          <a:prstGeom prst="rect">
            <a:avLst/>
          </a:prstGeom>
          <a:solidFill>
            <a:srgbClr val="FFFFFF">
              <a:shade val="85000"/>
            </a:srgbClr>
          </a:solidFill>
          <a:ln>
            <a:noFill/>
          </a:ln>
          <a:effectLst>
            <a:reflection blurRad="12700" stA="38000" endPos="28000" dist="5000" dir="5400000" sy="-100000" algn="bl" rotWithShape="0"/>
          </a:effectLst>
        </p:spPr>
      </p:pic>
      <p:sp>
        <p:nvSpPr>
          <p:cNvPr id="55" name="Rectangle 54"/>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grpSp>
        <p:nvGrpSpPr>
          <p:cNvPr id="56" name="Group 104"/>
          <p:cNvGrpSpPr/>
          <p:nvPr/>
        </p:nvGrpSpPr>
        <p:grpSpPr>
          <a:xfrm>
            <a:off x="3657600" y="5562600"/>
            <a:ext cx="2438400" cy="990600"/>
            <a:chOff x="5649685" y="2862945"/>
            <a:chExt cx="2377440" cy="438912"/>
          </a:xfrm>
        </p:grpSpPr>
        <p:sp>
          <p:nvSpPr>
            <p:cNvPr id="57" name="Rounded Rectangular Callout 56"/>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8" name="TextBox 57"/>
            <p:cNvSpPr txBox="1"/>
            <p:nvPr/>
          </p:nvSpPr>
          <p:spPr>
            <a:xfrm>
              <a:off x="5722619" y="2894598"/>
              <a:ext cx="2231572" cy="379828"/>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Access to unlimited data secured in SharePoint with Gemini capabilities</a:t>
              </a:r>
            </a:p>
          </p:txBody>
        </p:sp>
      </p:grpSp>
      <p:sp>
        <p:nvSpPr>
          <p:cNvPr id="59" name="Title 33"/>
          <p:cNvSpPr txBox="1">
            <a:spLocks/>
          </p:cNvSpPr>
          <p:nvPr/>
        </p:nvSpPr>
        <p:spPr>
          <a:xfrm>
            <a:off x="381000" y="230188"/>
            <a:ext cx="8382000" cy="9971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Insights</a:t>
            </a:r>
            <a: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t/>
            </a:r>
            <a:b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Effective data analysis and decision-making with Excel Services</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60" name="Group 262"/>
          <p:cNvGrpSpPr/>
          <p:nvPr/>
        </p:nvGrpSpPr>
        <p:grpSpPr>
          <a:xfrm>
            <a:off x="6705600" y="5334000"/>
            <a:ext cx="1981200" cy="609600"/>
            <a:chOff x="5205046" y="4818185"/>
            <a:chExt cx="2438400" cy="1066800"/>
          </a:xfrm>
        </p:grpSpPr>
        <p:sp>
          <p:nvSpPr>
            <p:cNvPr id="61" name="Rounded Rectangular Callout 60"/>
            <p:cNvSpPr/>
            <p:nvPr/>
          </p:nvSpPr>
          <p:spPr bwMode="auto">
            <a:xfrm>
              <a:off x="5205046" y="4818185"/>
              <a:ext cx="2438400" cy="1066800"/>
            </a:xfrm>
            <a:prstGeom prst="wedgeRoundRectCallout">
              <a:avLst>
                <a:gd name="adj1" fmla="val -15291"/>
                <a:gd name="adj2" fmla="val -13188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2" name="Rounded Rectangle 61"/>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Data Slicers</a:t>
              </a:r>
              <a:endParaRPr kumimoji="0" lang="en-US" altLang="zh-CN" sz="2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3" name="Group 262"/>
          <p:cNvGrpSpPr/>
          <p:nvPr/>
        </p:nvGrpSpPr>
        <p:grpSpPr>
          <a:xfrm>
            <a:off x="228600" y="5410200"/>
            <a:ext cx="1981200" cy="914400"/>
            <a:chOff x="5205046" y="4818185"/>
            <a:chExt cx="2438400" cy="1066800"/>
          </a:xfrm>
        </p:grpSpPr>
        <p:sp>
          <p:nvSpPr>
            <p:cNvPr id="64" name="Rounded Rectangular Callout 63"/>
            <p:cNvSpPr/>
            <p:nvPr/>
          </p:nvSpPr>
          <p:spPr bwMode="auto">
            <a:xfrm>
              <a:off x="5205046" y="4818185"/>
              <a:ext cx="2438400" cy="1066800"/>
            </a:xfrm>
            <a:prstGeom prst="wedgeRoundRectCallout">
              <a:avLst>
                <a:gd name="adj1" fmla="val 31665"/>
                <a:gd name="adj2" fmla="val -19388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5" name="Rounded Rectangle 64"/>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rPr>
                <a:t>Interactive PivotTables</a:t>
              </a:r>
            </a:p>
          </p:txBody>
        </p:sp>
      </p:grpSp>
      <p:grpSp>
        <p:nvGrpSpPr>
          <p:cNvPr id="66" name="Group 262"/>
          <p:cNvGrpSpPr/>
          <p:nvPr/>
        </p:nvGrpSpPr>
        <p:grpSpPr>
          <a:xfrm>
            <a:off x="6629400" y="1447800"/>
            <a:ext cx="1981200" cy="914400"/>
            <a:chOff x="5205046" y="4818185"/>
            <a:chExt cx="2438400" cy="1066800"/>
          </a:xfrm>
        </p:grpSpPr>
        <p:sp>
          <p:nvSpPr>
            <p:cNvPr id="67" name="Rounded Rectangular Callout 66"/>
            <p:cNvSpPr/>
            <p:nvPr/>
          </p:nvSpPr>
          <p:spPr bwMode="auto">
            <a:xfrm>
              <a:off x="5205046" y="4818185"/>
              <a:ext cx="2438400" cy="1066800"/>
            </a:xfrm>
            <a:prstGeom prst="wedgeRoundRectCallout">
              <a:avLst>
                <a:gd name="adj1" fmla="val -81422"/>
                <a:gd name="adj2" fmla="val 7110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8" name="Rounded Rectangle 67"/>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Dashboards and heat maps</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pic>
        <p:nvPicPr>
          <p:cNvPr id="6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477000" y="2743199"/>
            <a:ext cx="1371600" cy="2026131"/>
          </a:xfrm>
          <a:prstGeom prst="rect">
            <a:avLst/>
          </a:prstGeom>
          <a:ln>
            <a:noFill/>
          </a:ln>
          <a:effectLst>
            <a:outerShdw blurRad="292100" dist="139700" dir="2700000" algn="tl" rotWithShape="0">
              <a:srgbClr val="333333">
                <a:alpha val="65000"/>
              </a:srgbClr>
            </a:outerShdw>
          </a:effectLst>
          <a:extLst/>
        </p:spPr>
      </p:pic>
      <p:pic>
        <p:nvPicPr>
          <p:cNvPr id="23" name="Picture 2" descr="\\server3\restrict\ftp_root\clients\white_Whale\3-10035_GideonBibliowicz\SFP_Art\SharePoint_Pie\Resized\Pie_Icon_AllColors.png"/>
          <p:cNvPicPr>
            <a:picLocks noChangeAspect="1" noChangeArrowheads="1"/>
          </p:cNvPicPr>
          <p:nvPr/>
        </p:nvPicPr>
        <p:blipFill>
          <a:blip r:embed="rId5" cstate="print"/>
          <a:stretch>
            <a:fillRect/>
          </a:stretch>
        </p:blipFill>
        <p:spPr bwMode="auto">
          <a:xfrm rot="14484818">
            <a:off x="8166099" y="358775"/>
            <a:ext cx="685800" cy="685800"/>
          </a:xfrm>
          <a:prstGeom prst="rect">
            <a:avLst/>
          </a:prstGeom>
          <a:noFill/>
        </p:spPr>
      </p:pic>
    </p:spTree>
    <p:extLst>
      <p:ext uri="{BB962C8B-B14F-4D97-AF65-F5344CB8AC3E}">
        <p14:creationId xmlns="" xmlns:p14="http://schemas.microsoft.com/office/powerpoint/2007/7/12/main" val="205906767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24000" y="1676400"/>
            <a:ext cx="6248400" cy="4304455"/>
          </a:xfrm>
          <a:prstGeom prst="rect">
            <a:avLst/>
          </a:prstGeom>
          <a:solidFill>
            <a:srgbClr val="FFFFFF">
              <a:shade val="85000"/>
            </a:srgbClr>
          </a:solidFill>
          <a:ln>
            <a:noFill/>
          </a:ln>
          <a:effectLst>
            <a:reflection blurRad="12700" stA="38000" endPos="28000" dist="5000" dir="5400000" sy="-100000" algn="bl" rotWithShape="0"/>
          </a:effectLst>
        </p:spPr>
      </p:pic>
      <p:grpSp>
        <p:nvGrpSpPr>
          <p:cNvPr id="36" name="Group 104"/>
          <p:cNvGrpSpPr/>
          <p:nvPr/>
        </p:nvGrpSpPr>
        <p:grpSpPr>
          <a:xfrm>
            <a:off x="1066800" y="5181600"/>
            <a:ext cx="2438400" cy="990600"/>
            <a:chOff x="5649685" y="2862945"/>
            <a:chExt cx="2377440" cy="438912"/>
          </a:xfrm>
        </p:grpSpPr>
        <p:sp>
          <p:nvSpPr>
            <p:cNvPr id="37" name="Rounded Rectangular Callout 36"/>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38" name="TextBox 37"/>
            <p:cNvSpPr txBox="1"/>
            <p:nvPr/>
          </p:nvSpPr>
          <p:spPr>
            <a:xfrm>
              <a:off x="5722619" y="2896707"/>
              <a:ext cx="2231572" cy="371387"/>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EEECE1"/>
                </a:buClr>
                <a:buSzPct val="85000"/>
                <a:buFontTx/>
                <a:buNone/>
                <a:tabLst/>
                <a:defRPr/>
              </a:pPr>
              <a:r>
                <a:rPr kumimoji="0" lang="en-US" altLang="zh-CN"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Integration </a:t>
              </a:r>
              <a:r>
                <a:rPr kumimoji="0" lang="en-US" altLang="zh-CN"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with </a:t>
              </a:r>
              <a:r>
                <a:rPr kumimoji="0" lang="en-US" altLang="zh-CN"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SharePoint, including: </a:t>
              </a:r>
              <a:r>
                <a:rPr kumimoji="0" lang="en-US" altLang="zh-CN"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administration, </a:t>
              </a:r>
              <a:r>
                <a:rPr kumimoji="0" lang="en-US" altLang="zh-CN"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scalability </a:t>
              </a:r>
              <a:r>
                <a:rPr kumimoji="0" lang="en-US" altLang="zh-CN"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and deployment</a:t>
              </a:r>
            </a:p>
          </p:txBody>
        </p:sp>
      </p:grpSp>
      <p:sp>
        <p:nvSpPr>
          <p:cNvPr id="39" name="Title 33"/>
          <p:cNvSpPr txBox="1">
            <a:spLocks/>
          </p:cNvSpPr>
          <p:nvPr/>
        </p:nvSpPr>
        <p:spPr>
          <a:xfrm>
            <a:off x="381000" y="230188"/>
            <a:ext cx="8382000" cy="9971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Insights</a:t>
            </a:r>
            <a: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t/>
            </a:r>
            <a:b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Enhanced business insight with </a:t>
            </a:r>
            <a:r>
              <a:rPr kumimoji="0" lang="en-US" sz="2400" b="0" i="0" u="none" strike="noStrike" kern="1200" cap="none" spc="-100" normalizeH="0" baseline="0" noProof="0" dirty="0" err="1"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PerformancePoint</a:t>
            </a: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 Services</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40" name="Group 262"/>
          <p:cNvGrpSpPr/>
          <p:nvPr/>
        </p:nvGrpSpPr>
        <p:grpSpPr>
          <a:xfrm>
            <a:off x="152400" y="2133600"/>
            <a:ext cx="1981200" cy="914400"/>
            <a:chOff x="5205046" y="4818185"/>
            <a:chExt cx="2438400" cy="1066800"/>
          </a:xfrm>
        </p:grpSpPr>
        <p:sp>
          <p:nvSpPr>
            <p:cNvPr id="41" name="Rounded Rectangular Callout 40"/>
            <p:cNvSpPr/>
            <p:nvPr/>
          </p:nvSpPr>
          <p:spPr bwMode="auto">
            <a:xfrm>
              <a:off x="5205046" y="4818185"/>
              <a:ext cx="2438400" cy="1066800"/>
            </a:xfrm>
            <a:prstGeom prst="wedgeRoundRectCallout">
              <a:avLst>
                <a:gd name="adj1" fmla="val 40473"/>
                <a:gd name="adj2" fmla="val 6362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42" name="Rounded Rectangle 41"/>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Visual scorecards</a:t>
              </a:r>
              <a:endParaRPr kumimoji="0" lang="en-US" altLang="zh-CN" sz="2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43" name="Group 262"/>
          <p:cNvGrpSpPr/>
          <p:nvPr/>
        </p:nvGrpSpPr>
        <p:grpSpPr>
          <a:xfrm>
            <a:off x="6934200" y="2819400"/>
            <a:ext cx="1981200" cy="914400"/>
            <a:chOff x="5205046" y="4818185"/>
            <a:chExt cx="2438400" cy="1066800"/>
          </a:xfrm>
        </p:grpSpPr>
        <p:sp>
          <p:nvSpPr>
            <p:cNvPr id="44" name="Rounded Rectangular Callout 43"/>
            <p:cNvSpPr/>
            <p:nvPr/>
          </p:nvSpPr>
          <p:spPr bwMode="auto">
            <a:xfrm>
              <a:off x="5205046" y="4818185"/>
              <a:ext cx="2438400" cy="1066800"/>
            </a:xfrm>
            <a:prstGeom prst="wedgeRoundRectCallout">
              <a:avLst>
                <a:gd name="adj1" fmla="val -84867"/>
                <a:gd name="adj2" fmla="val 20684"/>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45" name="Rounded Rectangle 44"/>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Detailed KPIs</a:t>
              </a:r>
              <a:endParaRPr kumimoji="0" lang="en-US" altLang="zh-CN" sz="2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16"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4484818">
            <a:off x="8166099" y="358775"/>
            <a:ext cx="685800" cy="685800"/>
          </a:xfrm>
          <a:prstGeom prst="rect">
            <a:avLst/>
          </a:prstGeom>
          <a:noFill/>
        </p:spPr>
      </p:pic>
    </p:spTree>
    <p:extLst>
      <p:ext uri="{BB962C8B-B14F-4D97-AF65-F5344CB8AC3E}">
        <p14:creationId xmlns="" xmlns:p14="http://schemas.microsoft.com/office/powerpoint/2007/7/12/main" val="139185941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6"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7"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58" name="Picture 2"/>
          <p:cNvPicPr>
            <a:picLocks noChangeAspect="1" noChangeArrowheads="1"/>
          </p:cNvPicPr>
          <p:nvPr/>
        </p:nvPicPr>
        <p:blipFill rotWithShape="1">
          <a:blip r:embed="rId3" cstate="print">
            <a:extLst>
              <a:ext uri="28A0092B-C50C-407e-A947-70E740481C1C">
                <a14:useLocalDpi xmlns="" xmlns:a14="http://schemas.microsoft.com/office/drawing/2007/7/7/main" val="0"/>
              </a:ext>
            </a:extLst>
          </a:blip>
          <a:srcRect b="2778"/>
          <a:stretch/>
        </p:blipFill>
        <p:spPr bwMode="auto">
          <a:xfrm>
            <a:off x="1905000" y="1524000"/>
            <a:ext cx="5486400" cy="4267200"/>
          </a:xfrm>
          <a:prstGeom prst="rect">
            <a:avLst/>
          </a:prstGeom>
          <a:noFill/>
          <a:ln w="9525">
            <a:noFill/>
            <a:miter lim="800000"/>
            <a:headEnd/>
            <a:tailEnd/>
          </a:ln>
          <a:effectLst>
            <a:outerShdw blurRad="76200" dist="63500" dir="2700000" algn="ctr" rotWithShape="0">
              <a:srgbClr val="000000">
                <a:alpha val="40000"/>
              </a:srgbClr>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grpSp>
        <p:nvGrpSpPr>
          <p:cNvPr id="59" name="Group 104"/>
          <p:cNvGrpSpPr/>
          <p:nvPr/>
        </p:nvGrpSpPr>
        <p:grpSpPr>
          <a:xfrm>
            <a:off x="5791200" y="5486400"/>
            <a:ext cx="2438400" cy="990600"/>
            <a:chOff x="5649685" y="2862945"/>
            <a:chExt cx="2377440" cy="438912"/>
          </a:xfrm>
        </p:grpSpPr>
        <p:sp>
          <p:nvSpPr>
            <p:cNvPr id="60" name="Rounded Rectangular Callout 59"/>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1" name="TextBox 60"/>
            <p:cNvSpPr txBox="1"/>
            <p:nvPr/>
          </p:nvSpPr>
          <p:spPr>
            <a:xfrm>
              <a:off x="5722619" y="2889613"/>
              <a:ext cx="2231572" cy="38979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Real-time updates with connectivity to any data source</a:t>
              </a:r>
            </a:p>
          </p:txBody>
        </p:sp>
      </p:grpSp>
      <p:grpSp>
        <p:nvGrpSpPr>
          <p:cNvPr id="62" name="Group 104"/>
          <p:cNvGrpSpPr/>
          <p:nvPr/>
        </p:nvGrpSpPr>
        <p:grpSpPr>
          <a:xfrm>
            <a:off x="990600" y="5410200"/>
            <a:ext cx="2438400" cy="990600"/>
            <a:chOff x="5649685" y="2862945"/>
            <a:chExt cx="2377440" cy="438912"/>
          </a:xfrm>
        </p:grpSpPr>
        <p:sp>
          <p:nvSpPr>
            <p:cNvPr id="63" name="Rounded Rectangular Callout 62"/>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4" name="TextBox 63"/>
            <p:cNvSpPr txBox="1"/>
            <p:nvPr/>
          </p:nvSpPr>
          <p:spPr>
            <a:xfrm>
              <a:off x="5722619" y="2889613"/>
              <a:ext cx="2231572" cy="38979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User Interaction with shapes, graphics, </a:t>
              </a:r>
              <a:b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b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and hyperlinks</a:t>
              </a:r>
            </a:p>
          </p:txBody>
        </p:sp>
      </p:grpSp>
      <p:sp>
        <p:nvSpPr>
          <p:cNvPr id="65" name="Title 36"/>
          <p:cNvSpPr txBox="1">
            <a:spLocks/>
          </p:cNvSpPr>
          <p:nvPr/>
        </p:nvSpPr>
        <p:spPr>
          <a:xfrm>
            <a:off x="277504" y="919785"/>
            <a:ext cx="8382000" cy="3877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Visualize data and interact with it using Visio Services</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66" name="Title 1"/>
          <p:cNvSpPr txBox="1">
            <a:spLocks/>
          </p:cNvSpPr>
          <p:nvPr/>
        </p:nvSpPr>
        <p:spPr>
          <a:xfrm>
            <a:off x="228600" y="269544"/>
            <a:ext cx="7620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dirty="0">
                <a:solidFill>
                  <a:srgbClr val="CCFFCC"/>
                </a:solidFill>
                <a:latin typeface="+mj-lt"/>
                <a:cs typeface="Arial" charset="0"/>
                <a:sym typeface="Wingdings" pitchFamily="2" charset="2"/>
              </a:rPr>
              <a:t>SharePoint Insights</a:t>
            </a:r>
          </a:p>
        </p:txBody>
      </p:sp>
      <p:grpSp>
        <p:nvGrpSpPr>
          <p:cNvPr id="68" name="Group 262"/>
          <p:cNvGrpSpPr/>
          <p:nvPr/>
        </p:nvGrpSpPr>
        <p:grpSpPr>
          <a:xfrm>
            <a:off x="5715000" y="3429000"/>
            <a:ext cx="1981200" cy="914400"/>
            <a:chOff x="5205046" y="4818185"/>
            <a:chExt cx="2438400" cy="1066800"/>
          </a:xfrm>
        </p:grpSpPr>
        <p:sp>
          <p:nvSpPr>
            <p:cNvPr id="69" name="Rounded Rectangular Callout 68"/>
            <p:cNvSpPr/>
            <p:nvPr/>
          </p:nvSpPr>
          <p:spPr bwMode="auto">
            <a:xfrm>
              <a:off x="5205046" y="4818185"/>
              <a:ext cx="2438400" cy="1066800"/>
            </a:xfrm>
            <a:prstGeom prst="wedgeRoundRectCallout">
              <a:avLst>
                <a:gd name="adj1" fmla="val -96807"/>
                <a:gd name="adj2" fmla="val 4610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0" name="Rounded Rectangle 69"/>
            <p:cNvSpPr/>
            <p:nvPr/>
          </p:nvSpPr>
          <p:spPr bwMode="auto">
            <a:xfrm>
              <a:off x="5276674" y="4894576"/>
              <a:ext cx="2295144"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rPr>
                <a:t>Real-time, visual data</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endParaRPr>
            </a:p>
          </p:txBody>
        </p:sp>
      </p:grpSp>
      <p:grpSp>
        <p:nvGrpSpPr>
          <p:cNvPr id="71" name="Group 262"/>
          <p:cNvGrpSpPr/>
          <p:nvPr/>
        </p:nvGrpSpPr>
        <p:grpSpPr>
          <a:xfrm>
            <a:off x="350520" y="3124200"/>
            <a:ext cx="1981200" cy="914400"/>
            <a:chOff x="5017478" y="4907085"/>
            <a:chExt cx="2438400" cy="1066800"/>
          </a:xfrm>
        </p:grpSpPr>
        <p:sp>
          <p:nvSpPr>
            <p:cNvPr id="72" name="Rounded Rectangular Callout 71"/>
            <p:cNvSpPr/>
            <p:nvPr/>
          </p:nvSpPr>
          <p:spPr bwMode="auto">
            <a:xfrm>
              <a:off x="5017478" y="4907085"/>
              <a:ext cx="2438400" cy="1066800"/>
            </a:xfrm>
            <a:prstGeom prst="wedgeRoundRectCallout">
              <a:avLst>
                <a:gd name="adj1" fmla="val 61655"/>
                <a:gd name="adj2" fmla="val -70566"/>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3" name="Rounded Rectangle 72"/>
            <p:cNvSpPr/>
            <p:nvPr/>
          </p:nvSpPr>
          <p:spPr bwMode="auto">
            <a:xfrm>
              <a:off x="5092506" y="4978205"/>
              <a:ext cx="2295145" cy="923544"/>
            </a:xfrm>
            <a:prstGeom prst="roundRect">
              <a:avLst>
                <a:gd name="adj" fmla="val 12605"/>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rPr>
                <a:t>Visio diagrams within a browser</a:t>
              </a:r>
            </a:p>
          </p:txBody>
        </p:sp>
      </p:grpSp>
      <p:pic>
        <p:nvPicPr>
          <p:cNvPr id="22"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4484818">
            <a:off x="8166099" y="358775"/>
            <a:ext cx="685800" cy="685800"/>
          </a:xfrm>
          <a:prstGeom prst="rect">
            <a:avLst/>
          </a:prstGeom>
          <a:noFill/>
        </p:spPr>
      </p:pic>
    </p:spTree>
    <p:extLst>
      <p:ext uri="{BB962C8B-B14F-4D97-AF65-F5344CB8AC3E}">
        <p14:creationId xmlns="" xmlns:p14="http://schemas.microsoft.com/office/powerpoint/2007/7/12/main" val="413668891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Insights</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14484818">
            <a:off x="8166099" y="358775"/>
            <a:ext cx="685800" cy="685800"/>
          </a:xfrm>
          <a:prstGeom prst="rect">
            <a:avLst/>
          </a:prstGeom>
          <a:noFill/>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81000" y="230188"/>
            <a:ext cx="8382000" cy="664797"/>
          </a:xfrm>
        </p:spPr>
        <p:txBody>
          <a:bodyPr/>
          <a:lstStyle/>
          <a:p>
            <a:pPr lvl="0"/>
            <a:r>
              <a:rPr lang="en-US" dirty="0"/>
              <a:t>SharePoint </a:t>
            </a:r>
            <a:r>
              <a:rPr lang="en-US" dirty="0" smtClean="0"/>
              <a:t>Insights</a:t>
            </a:r>
            <a:endParaRPr lang="en-US" dirty="0"/>
          </a:p>
        </p:txBody>
      </p:sp>
      <p:sp>
        <p:nvSpPr>
          <p:cNvPr id="21" name="Title 1"/>
          <p:cNvSpPr txBox="1">
            <a:spLocks/>
          </p:cNvSpPr>
          <p:nvPr/>
        </p:nvSpPr>
        <p:spPr>
          <a:xfrm>
            <a:off x="228600" y="402003"/>
            <a:ext cx="8382000"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sp>
        <p:nvSpPr>
          <p:cNvPr id="22" name="Rounded Rectangle 21"/>
          <p:cNvSpPr/>
          <p:nvPr/>
        </p:nvSpPr>
        <p:spPr bwMode="auto">
          <a:xfrm>
            <a:off x="152400" y="1626576"/>
            <a:ext cx="8991600"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Advanced analysis with Excel Services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Richer data visualization and easy sharing</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Incorporation of LOB data in data analysis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5" name="Rounded Rectangle 24"/>
          <p:cNvSpPr/>
          <p:nvPr/>
        </p:nvSpPr>
        <p:spPr bwMode="auto">
          <a:xfrm>
            <a:off x="231774" y="1622362"/>
            <a:ext cx="2321661"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Data interaction</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26" name="Rounded Rectangle 25"/>
          <p:cNvSpPr/>
          <p:nvPr/>
        </p:nvSpPr>
        <p:spPr bwMode="auto">
          <a:xfrm>
            <a:off x="152400" y="5105399"/>
            <a:ext cx="8991600" cy="1447801"/>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Drive </a:t>
            </a:r>
            <a:r>
              <a:rPr kumimoji="0" lang="en-US" sz="2000" b="0" i="1" u="none" strike="noStrike" kern="0" cap="none" spc="0" normalizeH="0" baseline="0" noProof="0" dirty="0">
                <a:ln>
                  <a:noFill/>
                </a:ln>
                <a:solidFill>
                  <a:srgbClr val="FFFFFF"/>
                </a:solidFill>
                <a:effectLst/>
                <a:uLnTx/>
                <a:uFillTx/>
                <a:latin typeface="Segoe UI"/>
                <a:ea typeface="+mn-ea"/>
                <a:cs typeface="+mn-cs"/>
              </a:rPr>
              <a:t>accountability and alignment with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scorecards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Identify issues and opportunities with real-time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access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Improved API for richer extensibility and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development</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27" name="Rounded Rectangle 26"/>
          <p:cNvSpPr/>
          <p:nvPr/>
        </p:nvSpPr>
        <p:spPr bwMode="auto">
          <a:xfrm>
            <a:off x="231774" y="5099963"/>
            <a:ext cx="2321661"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Organizational </a:t>
            </a:r>
            <a:r>
              <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rPr>
              <a:t>Effectiveness</a:t>
            </a:r>
          </a:p>
        </p:txBody>
      </p:sp>
      <p:sp>
        <p:nvSpPr>
          <p:cNvPr id="32" name="Rounded Rectangle 31"/>
          <p:cNvSpPr/>
          <p:nvPr/>
        </p:nvSpPr>
        <p:spPr bwMode="auto">
          <a:xfrm>
            <a:off x="152400" y="3352800"/>
            <a:ext cx="8991600" cy="1447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solidFill>
                <a:effectLst/>
                <a:uLnTx/>
                <a:uFillTx/>
                <a:latin typeface="Segoe UI"/>
                <a:ea typeface="+mn-ea"/>
                <a:cs typeface="+mn-cs"/>
              </a:rPr>
              <a:t>Powerful Self-Service capabilities and visualizations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Compelling dashboards to drive business results</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Rich </a:t>
            </a:r>
            <a:r>
              <a:rPr kumimoji="0" lang="en-US" sz="2000" b="0" i="1" u="none" strike="noStrike" kern="0" cap="none" spc="0" normalizeH="0" baseline="0" noProof="0" dirty="0">
                <a:ln>
                  <a:noFill/>
                </a:ln>
                <a:solidFill>
                  <a:srgbClr val="FFFFFF"/>
                </a:solidFill>
                <a:effectLst/>
                <a:uLnTx/>
                <a:uFillTx/>
                <a:latin typeface="Segoe UI"/>
                <a:ea typeface="+mn-ea"/>
                <a:cs typeface="+mn-cs"/>
              </a:rPr>
              <a:t>reports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with </a:t>
            </a:r>
            <a:r>
              <a:rPr kumimoji="0" lang="en-US" sz="2000" b="0" i="1" u="none" strike="noStrike" kern="0" cap="none" spc="0" normalizeH="0" baseline="0" noProof="0" dirty="0">
                <a:ln>
                  <a:noFill/>
                </a:ln>
                <a:solidFill>
                  <a:srgbClr val="FFFFFF"/>
                </a:solidFill>
                <a:effectLst/>
                <a:uLnTx/>
                <a:uFillTx/>
                <a:latin typeface="Segoe UI"/>
                <a:ea typeface="+mn-ea"/>
                <a:cs typeface="+mn-cs"/>
              </a:rPr>
              <a:t>access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to millions </a:t>
            </a:r>
            <a:r>
              <a:rPr kumimoji="0" lang="en-US" sz="2000" b="0" i="1" u="none" strike="noStrike" kern="0" cap="none" spc="0" normalizeH="0" baseline="0" noProof="0" dirty="0">
                <a:ln>
                  <a:noFill/>
                </a:ln>
                <a:solidFill>
                  <a:srgbClr val="FFFFFF"/>
                </a:solidFill>
                <a:effectLst/>
                <a:uLnTx/>
                <a:uFillTx/>
                <a:latin typeface="Segoe UI"/>
                <a:ea typeface="+mn-ea"/>
                <a:cs typeface="+mn-cs"/>
              </a:rPr>
              <a:t>of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rows</a:t>
            </a:r>
            <a:endParaRPr kumimoji="0" lang="en-US" sz="2000" b="0" i="1" u="none" strike="noStrike" kern="0" cap="none" spc="0" normalizeH="0" baseline="0" noProof="0" dirty="0">
              <a:ln>
                <a:noFill/>
              </a:ln>
              <a:solidFill>
                <a:srgbClr val="7030A0"/>
              </a:solidFill>
              <a:effectLst/>
              <a:uLnTx/>
              <a:uFillTx/>
              <a:latin typeface="Segoe UI"/>
              <a:ea typeface="+mn-ea"/>
              <a:cs typeface="+mn-cs"/>
            </a:endParaRPr>
          </a:p>
        </p:txBody>
      </p:sp>
      <p:sp>
        <p:nvSpPr>
          <p:cNvPr id="33" name="Rounded Rectangle 32"/>
          <p:cNvSpPr/>
          <p:nvPr/>
        </p:nvSpPr>
        <p:spPr bwMode="auto">
          <a:xfrm>
            <a:off x="231774" y="3354324"/>
            <a:ext cx="2321661"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000" b="1" i="1">
                <a:solidFill>
                  <a:srgbClr val="FFFFFF"/>
                </a:solidFill>
                <a:effectLst>
                  <a:outerShdw blurRad="38100" dist="38100" dir="2700000" algn="tl">
                    <a:srgbClr val="000000">
                      <a:alpha val="43137"/>
                    </a:srgbClr>
                  </a:outerShdw>
                </a:effectLst>
                <a:latin typeface="+mn-l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Decision Making</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pic>
        <p:nvPicPr>
          <p:cNvPr id="34"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4484818">
            <a:off x="8166099" y="358775"/>
            <a:ext cx="685800" cy="685800"/>
          </a:xfrm>
          <a:prstGeom prst="rect">
            <a:avLst/>
          </a:prstGeom>
          <a:noFill/>
        </p:spPr>
      </p:pic>
    </p:spTree>
    <p:extLst>
      <p:ext uri="{BB962C8B-B14F-4D97-AF65-F5344CB8AC3E}">
        <p14:creationId xmlns="" xmlns:p14="http://schemas.microsoft.com/office/powerpoint/2007/7/12/main" val="31945143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4" name="Rectangle 53"/>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5"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6" name="Title 18"/>
          <p:cNvSpPr txBox="1">
            <a:spLocks/>
          </p:cNvSpPr>
          <p:nvPr/>
        </p:nvSpPr>
        <p:spPr>
          <a:xfrm>
            <a:off x="228600" y="963001"/>
            <a:ext cx="8382000" cy="3877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Easily build solutions with SharePoint Designer 2010</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57" name="TextBox 56"/>
          <p:cNvSpPr txBox="1"/>
          <p:nvPr/>
        </p:nvSpPr>
        <p:spPr>
          <a:xfrm>
            <a:off x="-138545" y="4590473"/>
            <a:ext cx="65" cy="221599"/>
          </a:xfrm>
          <a:prstGeom prst="rect">
            <a:avLst/>
          </a:prstGeom>
          <a:noFill/>
        </p:spPr>
        <p:txBody>
          <a:bodyPr wrap="none" lIns="0" tIns="0" rIns="0" bIns="0" rtlCol="0">
            <a:spAutoFit/>
          </a:bodyPr>
          <a:lstStyle/>
          <a:p>
            <a:pPr marL="0" marR="0" lvl="0" indent="0" defTabSz="-13873163" eaLnBrk="0" fontAlgn="base" latinLnBrk="0" hangingPunct="0">
              <a:lnSpc>
                <a:spcPct val="90000"/>
              </a:lnSpc>
              <a:spcBef>
                <a:spcPct val="30000"/>
              </a:spcBef>
              <a:spcAft>
                <a:spcPct val="0"/>
              </a:spcAft>
              <a:buClr>
                <a:srgbClr val="0C2E68"/>
              </a:buClr>
              <a:buSzPct val="85000"/>
              <a:buFontTx/>
              <a:buNone/>
              <a:tabLst/>
              <a:defRPr/>
            </a:pPr>
            <a:endParaRPr kumimoji="0" lang="en-US" sz="1600" b="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sym typeface="Wingdings" pitchFamily="2" charset="2"/>
            </a:endParaRPr>
          </a:p>
        </p:txBody>
      </p:sp>
      <p:grpSp>
        <p:nvGrpSpPr>
          <p:cNvPr id="58" name="Group 104"/>
          <p:cNvGrpSpPr/>
          <p:nvPr/>
        </p:nvGrpSpPr>
        <p:grpSpPr>
          <a:xfrm>
            <a:off x="152400" y="3086100"/>
            <a:ext cx="1600200" cy="914400"/>
            <a:chOff x="5649685" y="2921465"/>
            <a:chExt cx="2377440" cy="380390"/>
          </a:xfrm>
        </p:grpSpPr>
        <p:sp>
          <p:nvSpPr>
            <p:cNvPr id="59" name="Rounded Rectangular Callout 58"/>
            <p:cNvSpPr/>
            <p:nvPr/>
          </p:nvSpPr>
          <p:spPr bwMode="auto">
            <a:xfrm>
              <a:off x="5649685" y="2921465"/>
              <a:ext cx="2377440" cy="380390"/>
            </a:xfrm>
            <a:prstGeom prst="wedgeRoundRectCallout">
              <a:avLst>
                <a:gd name="adj1" fmla="val 64008"/>
                <a:gd name="adj2" fmla="val 1740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0" name="TextBox 59"/>
            <p:cNvSpPr txBox="1"/>
            <p:nvPr/>
          </p:nvSpPr>
          <p:spPr>
            <a:xfrm>
              <a:off x="5731104" y="2956948"/>
              <a:ext cx="2220679" cy="31564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2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Workflow designer</a:t>
              </a:r>
              <a:endParaRPr kumimoji="0" lang="en-US" altLang="zh-CN" sz="22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1" name="Group 104"/>
          <p:cNvGrpSpPr/>
          <p:nvPr/>
        </p:nvGrpSpPr>
        <p:grpSpPr>
          <a:xfrm>
            <a:off x="152400" y="1752600"/>
            <a:ext cx="1600200" cy="914400"/>
            <a:chOff x="5649685" y="2921465"/>
            <a:chExt cx="2377440" cy="380390"/>
          </a:xfrm>
        </p:grpSpPr>
        <p:sp>
          <p:nvSpPr>
            <p:cNvPr id="62" name="Rounded Rectangular Callout 61"/>
            <p:cNvSpPr/>
            <p:nvPr/>
          </p:nvSpPr>
          <p:spPr bwMode="auto">
            <a:xfrm>
              <a:off x="5649685" y="2921465"/>
              <a:ext cx="2377440" cy="380390"/>
            </a:xfrm>
            <a:prstGeom prst="wedgeRoundRectCallout">
              <a:avLst>
                <a:gd name="adj1" fmla="val 65580"/>
                <a:gd name="adj2" fmla="val 10719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3" name="TextBox 62"/>
            <p:cNvSpPr txBox="1"/>
            <p:nvPr/>
          </p:nvSpPr>
          <p:spPr>
            <a:xfrm>
              <a:off x="5731104" y="2959504"/>
              <a:ext cx="2220679" cy="31309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2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Page editor</a:t>
              </a:r>
              <a:endParaRPr kumimoji="0" lang="en-US" altLang="zh-CN" sz="22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4" name="Group 104"/>
          <p:cNvGrpSpPr/>
          <p:nvPr/>
        </p:nvGrpSpPr>
        <p:grpSpPr>
          <a:xfrm>
            <a:off x="152400" y="4419600"/>
            <a:ext cx="1600200" cy="914400"/>
            <a:chOff x="5649685" y="2921465"/>
            <a:chExt cx="2377440" cy="380390"/>
          </a:xfrm>
        </p:grpSpPr>
        <p:sp>
          <p:nvSpPr>
            <p:cNvPr id="65" name="Rounded Rectangular Callout 64"/>
            <p:cNvSpPr/>
            <p:nvPr/>
          </p:nvSpPr>
          <p:spPr bwMode="auto">
            <a:xfrm>
              <a:off x="5649685" y="2921465"/>
              <a:ext cx="2377440" cy="380390"/>
            </a:xfrm>
            <a:prstGeom prst="wedgeRoundRectCallout">
              <a:avLst>
                <a:gd name="adj1" fmla="val 64008"/>
                <a:gd name="adj2" fmla="val -8856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6" name="TextBox 65"/>
            <p:cNvSpPr txBox="1"/>
            <p:nvPr/>
          </p:nvSpPr>
          <p:spPr>
            <a:xfrm>
              <a:off x="5731104" y="2956948"/>
              <a:ext cx="2220679" cy="31564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2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External data </a:t>
              </a:r>
              <a:endParaRPr kumimoji="0" lang="en-US" altLang="zh-CN" sz="22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67" name="Picture 22" descr="C:\Users\rhoward\Documents\Safe Page Editing\Site Summary.jpg"/>
          <p:cNvPicPr>
            <a:picLocks noChangeAspect="1" noChangeArrowheads="1"/>
          </p:cNvPicPr>
          <p:nvPr/>
        </p:nvPicPr>
        <p:blipFill>
          <a:blip r:embed="rId3" cstate="print"/>
          <a:srcRect/>
          <a:stretch>
            <a:fillRect/>
          </a:stretch>
        </p:blipFill>
        <p:spPr bwMode="auto">
          <a:xfrm>
            <a:off x="1994471" y="1801152"/>
            <a:ext cx="6387529" cy="4447248"/>
          </a:xfrm>
          <a:prstGeom prst="rect">
            <a:avLst/>
          </a:prstGeom>
          <a:noFill/>
          <a:effectLst>
            <a:reflection blurRad="6350" stA="52000" endA="300" endPos="35000" dir="5400000" sy="-100000" algn="bl" rotWithShape="0"/>
          </a:effectLst>
        </p:spPr>
      </p:pic>
      <p:grpSp>
        <p:nvGrpSpPr>
          <p:cNvPr id="68" name="Group 104"/>
          <p:cNvGrpSpPr/>
          <p:nvPr/>
        </p:nvGrpSpPr>
        <p:grpSpPr>
          <a:xfrm>
            <a:off x="6781800" y="1676400"/>
            <a:ext cx="2225040" cy="762000"/>
            <a:chOff x="5649685" y="2959504"/>
            <a:chExt cx="2377440" cy="380390"/>
          </a:xfrm>
        </p:grpSpPr>
        <p:sp>
          <p:nvSpPr>
            <p:cNvPr id="69" name="Rounded Rectangular Callout 68"/>
            <p:cNvSpPr/>
            <p:nvPr/>
          </p:nvSpPr>
          <p:spPr bwMode="auto">
            <a:xfrm>
              <a:off x="5649685" y="2959504"/>
              <a:ext cx="2377440" cy="380390"/>
            </a:xfrm>
            <a:prstGeom prst="wedgeRoundRectCallout">
              <a:avLst>
                <a:gd name="adj1" fmla="val -135472"/>
                <a:gd name="adj2" fmla="val 2666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24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0" name="TextBox 69"/>
            <p:cNvSpPr txBox="1"/>
            <p:nvPr/>
          </p:nvSpPr>
          <p:spPr>
            <a:xfrm>
              <a:off x="5780952" y="3009247"/>
              <a:ext cx="2141666" cy="292608"/>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2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Ribbon UI</a:t>
              </a:r>
              <a:endParaRPr kumimoji="0" lang="en-US" altLang="zh-CN" sz="22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71" name="Title 1"/>
          <p:cNvSpPr txBox="1">
            <a:spLocks/>
          </p:cNvSpPr>
          <p:nvPr/>
        </p:nvSpPr>
        <p:spPr>
          <a:xfrm>
            <a:off x="228600" y="228600"/>
            <a:ext cx="8382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L="0" marR="0" indent="0" fontAlgn="auto">
              <a:spcAft>
                <a:spcPts val="0"/>
              </a:spcAft>
              <a:buClrTx/>
              <a:buSzTx/>
              <a:tabLst/>
              <a:defRPr/>
            </a:pPr>
            <a:r>
              <a:rPr lang="en-US" dirty="0">
                <a:solidFill>
                  <a:srgbClr val="CCFFCC"/>
                </a:solidFill>
                <a:latin typeface="+mj-lt"/>
                <a:cs typeface="Arial" charset="0"/>
              </a:rPr>
              <a:t>SharePoint Composites</a:t>
            </a:r>
          </a:p>
        </p:txBody>
      </p:sp>
      <p:pic>
        <p:nvPicPr>
          <p:cNvPr id="72"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7974115">
            <a:off x="8166099" y="358775"/>
            <a:ext cx="685800" cy="685800"/>
          </a:xfrm>
          <a:prstGeom prst="rect">
            <a:avLst/>
          </a:prstGeom>
          <a:noFill/>
        </p:spPr>
      </p:pic>
    </p:spTree>
    <p:extLst>
      <p:ext uri="{BB962C8B-B14F-4D97-AF65-F5344CB8AC3E}">
        <p14:creationId xmlns="" xmlns:p14="http://schemas.microsoft.com/office/powerpoint/2007/7/12/main" val="55739832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5"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6"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47" name="Title 18"/>
          <p:cNvSpPr txBox="1">
            <a:spLocks/>
          </p:cNvSpPr>
          <p:nvPr/>
        </p:nvSpPr>
        <p:spPr>
          <a:xfrm>
            <a:off x="304800" y="886801"/>
            <a:ext cx="8382000" cy="3877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Robust process automation with InfoPath Forms</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48" name="TextBox 47"/>
          <p:cNvSpPr txBox="1"/>
          <p:nvPr/>
        </p:nvSpPr>
        <p:spPr>
          <a:xfrm>
            <a:off x="-138545" y="4590473"/>
            <a:ext cx="65" cy="221599"/>
          </a:xfrm>
          <a:prstGeom prst="rect">
            <a:avLst/>
          </a:prstGeom>
          <a:noFill/>
        </p:spPr>
        <p:txBody>
          <a:bodyPr wrap="none" lIns="0" tIns="0" rIns="0" bIns="0" rtlCol="0">
            <a:spAutoFit/>
          </a:bodyPr>
          <a:lstStyle/>
          <a:p>
            <a:pPr marL="0" marR="0" lvl="0" indent="0" defTabSz="-13873163" eaLnBrk="0" fontAlgn="base" latinLnBrk="0" hangingPunct="0">
              <a:lnSpc>
                <a:spcPct val="90000"/>
              </a:lnSpc>
              <a:spcBef>
                <a:spcPct val="30000"/>
              </a:spcBef>
              <a:spcAft>
                <a:spcPct val="0"/>
              </a:spcAft>
              <a:buClr>
                <a:srgbClr val="0C2E68"/>
              </a:buClr>
              <a:buSzPct val="85000"/>
              <a:buFontTx/>
              <a:buNone/>
              <a:tabLst/>
              <a:defRPr/>
            </a:pPr>
            <a:endParaRPr kumimoji="0" lang="en-US" sz="1600" b="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sym typeface="Wingdings" pitchFamily="2" charset="2"/>
            </a:endParaRPr>
          </a:p>
        </p:txBody>
      </p:sp>
      <p:pic>
        <p:nvPicPr>
          <p:cNvPr id="49" name="Picture 2"/>
          <p:cNvPicPr>
            <a:picLocks noChangeAspect="1" noChangeArrowheads="1"/>
          </p:cNvPicPr>
          <p:nvPr/>
        </p:nvPicPr>
        <p:blipFill>
          <a:blip r:embed="rId3" cstate="print"/>
          <a:srcRect/>
          <a:stretch>
            <a:fillRect/>
          </a:stretch>
        </p:blipFill>
        <p:spPr bwMode="auto">
          <a:xfrm>
            <a:off x="228599" y="1600200"/>
            <a:ext cx="3985967" cy="3276600"/>
          </a:xfrm>
          <a:prstGeom prst="rect">
            <a:avLst/>
          </a:prstGeom>
          <a:noFill/>
          <a:ln w="9525">
            <a:noFill/>
            <a:miter lim="800000"/>
            <a:headEnd/>
            <a:tailEnd/>
          </a:ln>
          <a:effectLst>
            <a:reflection blurRad="6350" stA="52000" endA="300" endPos="35000" dir="5400000" sy="-100000" algn="bl" rotWithShape="0"/>
          </a:effectLst>
        </p:spPr>
      </p:pic>
      <p:pic>
        <p:nvPicPr>
          <p:cNvPr id="50" name="Picture 2"/>
          <p:cNvPicPr>
            <a:picLocks noChangeAspect="1" noChangeArrowheads="1"/>
          </p:cNvPicPr>
          <p:nvPr/>
        </p:nvPicPr>
        <p:blipFill>
          <a:blip r:embed="rId4" cstate="print"/>
          <a:srcRect/>
          <a:stretch>
            <a:fillRect/>
          </a:stretch>
        </p:blipFill>
        <p:spPr bwMode="auto">
          <a:xfrm>
            <a:off x="4495800" y="2743200"/>
            <a:ext cx="4452594" cy="3660183"/>
          </a:xfrm>
          <a:prstGeom prst="rect">
            <a:avLst/>
          </a:prstGeom>
          <a:noFill/>
          <a:ln w="9525">
            <a:noFill/>
            <a:miter lim="800000"/>
            <a:headEnd/>
            <a:tailEnd/>
          </a:ln>
          <a:effectLst>
            <a:reflection blurRad="6350" stA="52000" endA="300" endPos="35000" dir="5400000" sy="-100000" algn="bl" rotWithShape="0"/>
          </a:effectLst>
        </p:spPr>
      </p:pic>
      <p:sp>
        <p:nvSpPr>
          <p:cNvPr id="51" name="Rounded Rectangular Callout 50"/>
          <p:cNvSpPr/>
          <p:nvPr/>
        </p:nvSpPr>
        <p:spPr bwMode="auto">
          <a:xfrm>
            <a:off x="4114800" y="1447800"/>
            <a:ext cx="2438400" cy="990600"/>
          </a:xfrm>
          <a:prstGeom prst="wedgeRoundRectCallout">
            <a:avLst>
              <a:gd name="adj1" fmla="val -98647"/>
              <a:gd name="adj2" fmla="val 66364"/>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2" name="TextBox 51"/>
          <p:cNvSpPr txBox="1"/>
          <p:nvPr/>
        </p:nvSpPr>
        <p:spPr>
          <a:xfrm>
            <a:off x="4204648" y="1505639"/>
            <a:ext cx="2270516" cy="883857"/>
          </a:xfrm>
          <a:prstGeom prst="roundRect">
            <a:avLst>
              <a:gd name="adj" fmla="val 10083"/>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lvl="0" algn="ctr" defTabSz="-13873163" eaLnBrk="0" hangingPunct="0">
              <a:lnSpc>
                <a:spcPct val="90000"/>
              </a:lnSpc>
              <a:spcBef>
                <a:spcPct val="30000"/>
              </a:spcBef>
              <a:buClr>
                <a:schemeClr val="tx2"/>
              </a:buClr>
              <a:buSzPct val="85000"/>
              <a:defRPr sz="1700">
                <a:gradFill>
                  <a:gsLst>
                    <a:gs pos="50000">
                      <a:schemeClr val="bg1"/>
                    </a:gs>
                    <a:gs pos="100000">
                      <a:schemeClr val="bg1"/>
                    </a:gs>
                  </a:gsLst>
                  <a:lin ang="5400000" scaled="0"/>
                </a:gradFill>
                <a:effectLst>
                  <a:outerShdw sx="1000" sy="1000" algn="tl">
                    <a:srgbClr val="000000"/>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Rich formatting and user experience </a:t>
            </a:r>
            <a:endPar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sp>
        <p:nvSpPr>
          <p:cNvPr id="53" name="Rounded Rectangular Callout 52"/>
          <p:cNvSpPr/>
          <p:nvPr/>
        </p:nvSpPr>
        <p:spPr bwMode="auto">
          <a:xfrm>
            <a:off x="138752" y="4818961"/>
            <a:ext cx="2299648" cy="819839"/>
          </a:xfrm>
          <a:prstGeom prst="wedgeRoundRectCallout">
            <a:avLst>
              <a:gd name="adj1" fmla="val 36183"/>
              <a:gd name="adj2" fmla="val -10842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4" name="TextBox 53"/>
          <p:cNvSpPr txBox="1"/>
          <p:nvPr/>
        </p:nvSpPr>
        <p:spPr>
          <a:xfrm>
            <a:off x="228600" y="4876801"/>
            <a:ext cx="2133600" cy="685800"/>
          </a:xfrm>
          <a:prstGeom prst="roundRect">
            <a:avLst>
              <a:gd name="adj" fmla="val 10083"/>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lvl="0" algn="ctr" defTabSz="-13873163" eaLnBrk="0" hangingPunct="0">
              <a:lnSpc>
                <a:spcPct val="90000"/>
              </a:lnSpc>
              <a:spcBef>
                <a:spcPct val="30000"/>
              </a:spcBef>
              <a:buClr>
                <a:schemeClr val="tx2"/>
              </a:buClr>
              <a:buSzPct val="85000"/>
              <a:defRPr sz="1700">
                <a:gradFill>
                  <a:gsLst>
                    <a:gs pos="50000">
                      <a:schemeClr val="bg1"/>
                    </a:gs>
                    <a:gs pos="100000">
                      <a:schemeClr val="bg1"/>
                    </a:gs>
                  </a:gsLst>
                  <a:lin ang="5400000" scaled="0"/>
                </a:gradFill>
                <a:effectLst>
                  <a:outerShdw sx="1000" sy="1000" algn="tl">
                    <a:srgbClr val="000000"/>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Data validation</a:t>
            </a:r>
            <a:endParaRPr kumimoji="0" lang="en-US"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sp>
        <p:nvSpPr>
          <p:cNvPr id="55" name="Rounded Rectangular Callout 54"/>
          <p:cNvSpPr/>
          <p:nvPr/>
        </p:nvSpPr>
        <p:spPr bwMode="auto">
          <a:xfrm>
            <a:off x="3339152" y="5791199"/>
            <a:ext cx="2438400" cy="627961"/>
          </a:xfrm>
          <a:prstGeom prst="wedgeRoundRectCallout">
            <a:avLst>
              <a:gd name="adj1" fmla="val 32891"/>
              <a:gd name="adj2" fmla="val -21590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6" name="TextBox 55"/>
          <p:cNvSpPr txBox="1"/>
          <p:nvPr/>
        </p:nvSpPr>
        <p:spPr>
          <a:xfrm>
            <a:off x="3429000" y="5867400"/>
            <a:ext cx="2270516" cy="502857"/>
          </a:xfrm>
          <a:prstGeom prst="roundRect">
            <a:avLst>
              <a:gd name="adj" fmla="val 10083"/>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lvl="0" algn="ctr" defTabSz="-13873163" eaLnBrk="0" hangingPunct="0">
              <a:lnSpc>
                <a:spcPct val="90000"/>
              </a:lnSpc>
              <a:spcBef>
                <a:spcPct val="30000"/>
              </a:spcBef>
              <a:buClr>
                <a:schemeClr val="tx2"/>
              </a:buClr>
              <a:buSzPct val="85000"/>
              <a:defRPr sz="1700">
                <a:gradFill>
                  <a:gsLst>
                    <a:gs pos="50000">
                      <a:schemeClr val="bg1"/>
                    </a:gs>
                    <a:gs pos="100000">
                      <a:schemeClr val="bg1"/>
                    </a:gs>
                  </a:gsLst>
                  <a:lin ang="5400000" scaled="0"/>
                </a:gradFill>
                <a:effectLst>
                  <a:outerShdw sx="1000" sy="1000" algn="tl">
                    <a:srgbClr val="000000"/>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InfoPath Web Part</a:t>
            </a:r>
            <a:endPar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sp>
        <p:nvSpPr>
          <p:cNvPr id="57" name="Title 1"/>
          <p:cNvSpPr txBox="1">
            <a:spLocks/>
          </p:cNvSpPr>
          <p:nvPr/>
        </p:nvSpPr>
        <p:spPr>
          <a:xfrm>
            <a:off x="228600" y="228600"/>
            <a:ext cx="7620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lvl="0">
              <a:defRPr/>
            </a:pPr>
            <a:r>
              <a:rPr lang="en-US" dirty="0">
                <a:solidFill>
                  <a:srgbClr val="CCFFCC"/>
                </a:solidFill>
                <a:latin typeface="+mj-lt"/>
                <a:cs typeface="Arial" charset="0"/>
              </a:rPr>
              <a:t>SharePoint Composites</a:t>
            </a:r>
          </a:p>
        </p:txBody>
      </p:sp>
      <p:pic>
        <p:nvPicPr>
          <p:cNvPr id="58" name="Picture 2" descr="\\server3\restrict\ftp_root\clients\white_Whale\3-10035_GideonBibliowicz\SFP_Art\SharePoint_Pie\Resized\Pie_Icon_AllColors.png"/>
          <p:cNvPicPr>
            <a:picLocks noChangeAspect="1" noChangeArrowheads="1"/>
          </p:cNvPicPr>
          <p:nvPr/>
        </p:nvPicPr>
        <p:blipFill>
          <a:blip r:embed="rId5" cstate="print"/>
          <a:stretch>
            <a:fillRect/>
          </a:stretch>
        </p:blipFill>
        <p:spPr bwMode="auto">
          <a:xfrm rot="17974115">
            <a:off x="8166099" y="276952"/>
            <a:ext cx="685800" cy="685800"/>
          </a:xfrm>
          <a:prstGeom prst="rect">
            <a:avLst/>
          </a:prstGeom>
          <a:noFill/>
        </p:spPr>
      </p:pic>
    </p:spTree>
    <p:extLst>
      <p:ext uri="{BB962C8B-B14F-4D97-AF65-F5344CB8AC3E}">
        <p14:creationId xmlns="" xmlns:p14="http://schemas.microsoft.com/office/powerpoint/2007/7/12/main" val="414838916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0"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1" name="Title 36"/>
          <p:cNvSpPr txBox="1">
            <a:spLocks/>
          </p:cNvSpPr>
          <p:nvPr/>
        </p:nvSpPr>
        <p:spPr>
          <a:xfrm>
            <a:off x="277504" y="919785"/>
            <a:ext cx="8637896" cy="7755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Enhance out-of-box functionality with Visio &amp; Visio Services</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52" name="Title 1"/>
          <p:cNvSpPr txBox="1">
            <a:spLocks/>
          </p:cNvSpPr>
          <p:nvPr/>
        </p:nvSpPr>
        <p:spPr>
          <a:xfrm>
            <a:off x="228600" y="269544"/>
            <a:ext cx="7620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lvl="0">
              <a:defRPr/>
            </a:pPr>
            <a:r>
              <a:rPr lang="en-US" dirty="0">
                <a:solidFill>
                  <a:srgbClr val="CCFFCC"/>
                </a:solidFill>
                <a:latin typeface="+mj-lt"/>
                <a:cs typeface="Arial" charset="0"/>
              </a:rPr>
              <a:t>SharePoint Composites</a:t>
            </a:r>
          </a:p>
        </p:txBody>
      </p:sp>
      <p:pic>
        <p:nvPicPr>
          <p:cNvPr id="5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17974115">
            <a:off x="8166099" y="276952"/>
            <a:ext cx="685800" cy="685800"/>
          </a:xfrm>
          <a:prstGeom prst="rect">
            <a:avLst/>
          </a:prstGeom>
          <a:noFill/>
        </p:spPr>
      </p:pic>
      <p:pic>
        <p:nvPicPr>
          <p:cNvPr id="58" name="Picture 2"/>
          <p:cNvPicPr>
            <a:picLocks noChangeAspect="1" noChangeArrowheads="1"/>
          </p:cNvPicPr>
          <p:nvPr/>
        </p:nvPicPr>
        <p:blipFill>
          <a:blip r:embed="rId4"/>
          <a:srcRect/>
          <a:stretch>
            <a:fillRect/>
          </a:stretch>
        </p:blipFill>
        <p:spPr bwMode="auto">
          <a:xfrm>
            <a:off x="4456611" y="1676400"/>
            <a:ext cx="4306389" cy="3276600"/>
          </a:xfrm>
          <a:prstGeom prst="rect">
            <a:avLst/>
          </a:prstGeom>
          <a:solidFill>
            <a:srgbClr val="FFFFFF">
              <a:shade val="85000"/>
            </a:srgbClr>
          </a:solidFill>
          <a:ln>
            <a:noFill/>
          </a:ln>
          <a:effectLst>
            <a:reflection blurRad="12700" stA="38000" endPos="28000" dist="5000" dir="5400000" sy="-100000" algn="bl" rotWithShape="0"/>
          </a:effectLst>
        </p:spPr>
      </p:pic>
      <p:pic>
        <p:nvPicPr>
          <p:cNvPr id="59" name="Picture 3"/>
          <p:cNvPicPr>
            <a:picLocks noChangeAspect="1" noChangeArrowheads="1"/>
          </p:cNvPicPr>
          <p:nvPr/>
        </p:nvPicPr>
        <p:blipFill>
          <a:blip r:embed="rId5" cstate="print"/>
          <a:srcRect/>
          <a:stretch>
            <a:fillRect/>
          </a:stretch>
        </p:blipFill>
        <p:spPr bwMode="auto">
          <a:xfrm>
            <a:off x="3657601" y="3780637"/>
            <a:ext cx="3276600" cy="2543963"/>
          </a:xfrm>
          <a:prstGeom prst="rect">
            <a:avLst/>
          </a:prstGeom>
          <a:noFill/>
          <a:ln w="9525">
            <a:noFill/>
            <a:miter lim="800000"/>
            <a:headEnd/>
            <a:tailEnd/>
          </a:ln>
          <a:effectLst>
            <a:reflection blurRad="6350" stA="52000" endA="300" endPos="35000" dir="5400000" sy="-100000" algn="bl" rotWithShape="0"/>
          </a:effectLst>
        </p:spPr>
      </p:pic>
      <p:grpSp>
        <p:nvGrpSpPr>
          <p:cNvPr id="60" name="Group 104"/>
          <p:cNvGrpSpPr/>
          <p:nvPr/>
        </p:nvGrpSpPr>
        <p:grpSpPr>
          <a:xfrm>
            <a:off x="6781800" y="1524000"/>
            <a:ext cx="2133600" cy="685800"/>
            <a:chOff x="5649685" y="2862945"/>
            <a:chExt cx="2377440" cy="438912"/>
          </a:xfrm>
        </p:grpSpPr>
        <p:sp>
          <p:nvSpPr>
            <p:cNvPr id="61" name="Rounded Rectangular Callout 60"/>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2" name="TextBox 61"/>
            <p:cNvSpPr txBox="1"/>
            <p:nvPr/>
          </p:nvSpPr>
          <p:spPr>
            <a:xfrm>
              <a:off x="5722619" y="2889613"/>
              <a:ext cx="2231572" cy="38979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Publish and use in SharePoint</a:t>
              </a:r>
            </a:p>
          </p:txBody>
        </p:sp>
      </p:grpSp>
      <p:grpSp>
        <p:nvGrpSpPr>
          <p:cNvPr id="63" name="Group 104"/>
          <p:cNvGrpSpPr/>
          <p:nvPr/>
        </p:nvGrpSpPr>
        <p:grpSpPr>
          <a:xfrm>
            <a:off x="1396314" y="5181600"/>
            <a:ext cx="1981200" cy="685800"/>
            <a:chOff x="5649685" y="2921465"/>
            <a:chExt cx="2377440" cy="380390"/>
          </a:xfrm>
        </p:grpSpPr>
        <p:sp>
          <p:nvSpPr>
            <p:cNvPr id="64" name="Rounded Rectangular Callout 63"/>
            <p:cNvSpPr/>
            <p:nvPr/>
          </p:nvSpPr>
          <p:spPr bwMode="auto">
            <a:xfrm>
              <a:off x="5649685" y="2921465"/>
              <a:ext cx="2377440" cy="380390"/>
            </a:xfrm>
            <a:prstGeom prst="wedgeRoundRectCallout">
              <a:avLst>
                <a:gd name="adj1" fmla="val 62799"/>
                <a:gd name="adj2" fmla="val -117757"/>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5" name="TextBox 64"/>
            <p:cNvSpPr txBox="1"/>
            <p:nvPr/>
          </p:nvSpPr>
          <p:spPr>
            <a:xfrm>
              <a:off x="5731104" y="2959504"/>
              <a:ext cx="2220679" cy="31309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rPr>
                <a:t>Improve with SPD</a:t>
              </a:r>
            </a:p>
          </p:txBody>
        </p:sp>
      </p:grpSp>
      <p:pic>
        <p:nvPicPr>
          <p:cNvPr id="66" name="Picture 8"/>
          <p:cNvPicPr>
            <a:picLocks noChangeAspect="1" noChangeArrowheads="1"/>
          </p:cNvPicPr>
          <p:nvPr/>
        </p:nvPicPr>
        <p:blipFill>
          <a:blip r:embed="rId6" cstate="print"/>
          <a:srcRect/>
          <a:stretch>
            <a:fillRect/>
          </a:stretch>
        </p:blipFill>
        <p:spPr bwMode="auto">
          <a:xfrm>
            <a:off x="685800" y="1676400"/>
            <a:ext cx="2438400" cy="2852351"/>
          </a:xfrm>
          <a:prstGeom prst="rect">
            <a:avLst/>
          </a:prstGeom>
          <a:noFill/>
          <a:ln w="9525">
            <a:noFill/>
            <a:miter lim="800000"/>
            <a:headEnd/>
            <a:tailEnd/>
          </a:ln>
          <a:effectLst>
            <a:reflection blurRad="6350" stA="52000" endA="300" endPos="35000" dir="5400000" sy="-100000" algn="bl" rotWithShape="0"/>
          </a:effectLst>
        </p:spPr>
      </p:pic>
      <p:grpSp>
        <p:nvGrpSpPr>
          <p:cNvPr id="67" name="Group 104"/>
          <p:cNvGrpSpPr/>
          <p:nvPr/>
        </p:nvGrpSpPr>
        <p:grpSpPr>
          <a:xfrm>
            <a:off x="2133600" y="1524000"/>
            <a:ext cx="1981200" cy="685800"/>
            <a:chOff x="5649685" y="2862945"/>
            <a:chExt cx="2377440" cy="438912"/>
          </a:xfrm>
        </p:grpSpPr>
        <p:sp>
          <p:nvSpPr>
            <p:cNvPr id="68" name="Rounded Rectangular Callout 67"/>
            <p:cNvSpPr/>
            <p:nvPr/>
          </p:nvSpPr>
          <p:spPr bwMode="auto">
            <a:xfrm>
              <a:off x="5649685" y="2862945"/>
              <a:ext cx="2377440" cy="438912"/>
            </a:xfrm>
            <a:prstGeom prst="wedgeRoundRectCallout">
              <a:avLst>
                <a:gd name="adj1" fmla="val -13263"/>
                <a:gd name="adj2" fmla="val -4156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9" name="TextBox 68"/>
            <p:cNvSpPr txBox="1"/>
            <p:nvPr/>
          </p:nvSpPr>
          <p:spPr>
            <a:xfrm>
              <a:off x="5722619" y="2889613"/>
              <a:ext cx="2231572" cy="389796"/>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Design workflow in Visio</a:t>
              </a:r>
            </a:p>
          </p:txBody>
        </p:sp>
      </p:grpSp>
    </p:spTree>
    <p:extLst>
      <p:ext uri="{BB962C8B-B14F-4D97-AF65-F5344CB8AC3E}">
        <p14:creationId xmlns="" xmlns:p14="http://schemas.microsoft.com/office/powerpoint/2007/7/12/main" val="376134403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ounded Rectangle 54"/>
          <p:cNvSpPr/>
          <p:nvPr/>
        </p:nvSpPr>
        <p:spPr bwMode="auto">
          <a:xfrm>
            <a:off x="0" y="4343400"/>
            <a:ext cx="9158287" cy="2209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4163" marR="0" lvl="0" indent="-284163" defTabSz="914363" eaLnBrk="0" fontAlgn="auto" latinLnBrk="0" hangingPunct="0">
              <a:lnSpc>
                <a:spcPct val="50000"/>
              </a:lnSpc>
              <a:spcBef>
                <a:spcPct val="20000"/>
              </a:spcBef>
              <a:spcAft>
                <a:spcPts val="1458"/>
              </a:spcAft>
              <a:buClr>
                <a:srgbClr val="777777"/>
              </a:buClr>
              <a:buSzPct val="130000"/>
              <a:buFont typeface="Arial" pitchFamily="34" charset="0"/>
              <a:buChar char="•"/>
              <a:tabLst>
                <a:tab pos="2855913" algn="l"/>
              </a:tabLst>
              <a:defRPr/>
            </a:pPr>
            <a:endParaRPr kumimoji="0" lang="en-US" sz="18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ea typeface="+mn-ea"/>
              <a:cs typeface="+mn-cs"/>
            </a:endParaRPr>
          </a:p>
        </p:txBody>
      </p:sp>
      <p:sp>
        <p:nvSpPr>
          <p:cNvPr id="56" name="Rectangle 55"/>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7"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8"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9" name="Title 15"/>
          <p:cNvSpPr txBox="1">
            <a:spLocks/>
          </p:cNvSpPr>
          <p:nvPr/>
        </p:nvSpPr>
        <p:spPr>
          <a:xfrm>
            <a:off x="257176" y="886801"/>
            <a:ext cx="8382000" cy="3323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00" normalizeH="0" baseline="0" noProof="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Governable self-service deployment with SandBoxed Solutions</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60" name="Rounded Rectangle 59"/>
          <p:cNvSpPr/>
          <p:nvPr/>
        </p:nvSpPr>
        <p:spPr bwMode="auto">
          <a:xfrm>
            <a:off x="0" y="1587186"/>
            <a:ext cx="9005887" cy="2209800"/>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4163" marR="0" lvl="0" indent="-284163" defTabSz="914363" eaLnBrk="0" fontAlgn="auto" latinLnBrk="0" hangingPunct="0">
              <a:lnSpc>
                <a:spcPct val="50000"/>
              </a:lnSpc>
              <a:spcBef>
                <a:spcPct val="20000"/>
              </a:spcBef>
              <a:spcAft>
                <a:spcPts val="1458"/>
              </a:spcAft>
              <a:buClr>
                <a:srgbClr val="777777"/>
              </a:buClr>
              <a:buSzPct val="130000"/>
              <a:buFont typeface="Arial" pitchFamily="34" charset="0"/>
              <a:buChar char="•"/>
              <a:tabLst>
                <a:tab pos="2855913" algn="l"/>
              </a:tabLst>
              <a:defRPr/>
            </a:pPr>
            <a:endParaRPr kumimoji="0" lang="en-US" sz="18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ea typeface="+mn-ea"/>
              <a:cs typeface="+mn-cs"/>
            </a:endParaRPr>
          </a:p>
        </p:txBody>
      </p:sp>
      <p:sp>
        <p:nvSpPr>
          <p:cNvPr id="61" name="TextBox 60"/>
          <p:cNvSpPr txBox="1"/>
          <p:nvPr/>
        </p:nvSpPr>
        <p:spPr>
          <a:xfrm>
            <a:off x="685800" y="1661761"/>
            <a:ext cx="2971800" cy="2059025"/>
          </a:xfrm>
          <a:prstGeom prst="rect">
            <a:avLst/>
          </a:prstGeom>
          <a:noFill/>
        </p:spPr>
        <p:txBody>
          <a:bodyPr wrap="square" lIns="0" tIns="91440" rIns="0" bIns="0" rtlCol="0">
            <a:spAutoFit/>
          </a:bodyPr>
          <a:lstStyle/>
          <a:p>
            <a:pPr marL="0" marR="0" lvl="0" indent="0" defTabSz="914363" eaLnBrk="0" fontAlgn="auto" latinLnBrk="0" hangingPunct="0">
              <a:lnSpc>
                <a:spcPct val="30000"/>
              </a:lnSpc>
              <a:spcBef>
                <a:spcPct val="20000"/>
              </a:spcBef>
              <a:spcAft>
                <a:spcPts val="1458"/>
              </a:spcAft>
              <a:buClr>
                <a:srgbClr val="777777"/>
              </a:buClr>
              <a:buSzPct val="130000"/>
              <a:buFontTx/>
              <a:buNone/>
              <a:tabLst>
                <a:tab pos="2855913" algn="l"/>
              </a:tabLst>
              <a:defRPr/>
            </a:pPr>
            <a:r>
              <a:rPr kumimoji="0" lang="en-US" sz="16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rPr>
              <a:t>What can be deployed?</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rPr>
              <a:t>Web Parts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rPr>
              <a:t>Event Receivers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latin typeface="Segoe UI"/>
              </a:rPr>
              <a:t>Feature Activation Receivers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rPr>
              <a:t>Workflow Actions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rPr>
              <a:t>InfoPath Forms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rPr>
              <a:t>Site and List </a:t>
            </a:r>
            <a:r>
              <a:rPr kumimoji="0" lang="en-US" sz="1600" b="0" i="1" u="none" strike="noStrike" kern="0" cap="none" spc="0" normalizeH="0" baseline="0" noProof="0" dirty="0" smtClean="0">
                <a:ln>
                  <a:noFill/>
                </a:ln>
                <a:solidFill>
                  <a:srgbClr val="FFFFFF">
                    <a:lumMod val="95000"/>
                  </a:srgbClr>
                </a:solidFill>
                <a:effectLst>
                  <a:outerShdw blurRad="469900" algn="ctr" rotWithShape="0">
                    <a:prstClr val="black"/>
                  </a:outerShdw>
                </a:effectLst>
                <a:uLnTx/>
                <a:uFillTx/>
              </a:rPr>
              <a:t>Templates</a:t>
            </a:r>
            <a:endPar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endParaRPr>
          </a:p>
        </p:txBody>
      </p:sp>
      <p:pic>
        <p:nvPicPr>
          <p:cNvPr id="62" name="Picture 2"/>
          <p:cNvPicPr>
            <a:picLocks noChangeAspect="1" noChangeArrowheads="1"/>
          </p:cNvPicPr>
          <p:nvPr/>
        </p:nvPicPr>
        <p:blipFill>
          <a:blip r:embed="rId3"/>
          <a:srcRect/>
          <a:stretch>
            <a:fillRect/>
          </a:stretch>
        </p:blipFill>
        <p:spPr bwMode="auto">
          <a:xfrm>
            <a:off x="4419600" y="1447800"/>
            <a:ext cx="4529727" cy="2527614"/>
          </a:xfrm>
          <a:prstGeom prst="rect">
            <a:avLst/>
          </a:prstGeom>
          <a:noFill/>
          <a:ln w="76200">
            <a:noFill/>
            <a:miter lim="800000"/>
            <a:headEnd/>
            <a:tailEnd/>
          </a:ln>
          <a:effectLst>
            <a:outerShdw blurRad="50800" dist="38100" dir="2700000" algn="tl" rotWithShape="0">
              <a:prstClr val="black">
                <a:alpha val="40000"/>
              </a:prstClr>
            </a:outerShdw>
          </a:effectLst>
        </p:spPr>
      </p:pic>
      <p:sp>
        <p:nvSpPr>
          <p:cNvPr id="63" name="TextBox 62"/>
          <p:cNvSpPr txBox="1"/>
          <p:nvPr/>
        </p:nvSpPr>
        <p:spPr>
          <a:xfrm>
            <a:off x="6096000" y="4419600"/>
            <a:ext cx="2757743" cy="1112612"/>
          </a:xfrm>
          <a:prstGeom prst="rect">
            <a:avLst/>
          </a:prstGeom>
          <a:noFill/>
        </p:spPr>
        <p:txBody>
          <a:bodyPr wrap="none" lIns="0" tIns="91440" rIns="0" bIns="0" rtlCol="0">
            <a:spAutoFit/>
          </a:bodyPr>
          <a:lstStyle/>
          <a:p>
            <a:pPr marL="0" marR="0" lvl="0" indent="0" defTabSz="914363" eaLnBrk="0" fontAlgn="auto" latinLnBrk="0" hangingPunct="0">
              <a:lnSpc>
                <a:spcPct val="30000"/>
              </a:lnSpc>
              <a:spcBef>
                <a:spcPct val="20000"/>
              </a:spcBef>
              <a:spcAft>
                <a:spcPts val="1458"/>
              </a:spcAft>
              <a:buClr>
                <a:srgbClr val="777777"/>
              </a:buClr>
              <a:buSzPct val="130000"/>
              <a:buFontTx/>
              <a:buNone/>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Restricted to Limited resources</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Code CPU Time</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SQL Execution Time</a:t>
            </a:r>
          </a:p>
          <a:p>
            <a:pPr marL="284163" marR="0" lvl="0"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Number Exceptions</a:t>
            </a:r>
          </a:p>
        </p:txBody>
      </p:sp>
      <p:sp>
        <p:nvSpPr>
          <p:cNvPr id="64" name="TextBox 63"/>
          <p:cNvSpPr txBox="1"/>
          <p:nvPr/>
        </p:nvSpPr>
        <p:spPr>
          <a:xfrm>
            <a:off x="6139834" y="5728038"/>
            <a:ext cx="2394566" cy="825162"/>
          </a:xfrm>
          <a:prstGeom prst="rect">
            <a:avLst/>
          </a:prstGeom>
          <a:noFill/>
        </p:spPr>
        <p:txBody>
          <a:bodyPr wrap="none" lIns="0" tIns="91440" rIns="0" bIns="0" rtlCol="0">
            <a:spAutoFit/>
          </a:bodyPr>
          <a:lstStyle/>
          <a:p>
            <a:pPr marL="228600" marR="0" lvl="0" indent="-228600" defTabSz="914363" eaLnBrk="0" fontAlgn="auto" latinLnBrk="0" hangingPunct="0">
              <a:lnSpc>
                <a:spcPct val="30000"/>
              </a:lnSpc>
              <a:spcBef>
                <a:spcPct val="20000"/>
              </a:spcBef>
              <a:spcAft>
                <a:spcPts val="1458"/>
              </a:spcAft>
              <a:buClr>
                <a:srgbClr val="777777"/>
              </a:buClr>
              <a:buSzPct val="130000"/>
              <a:buFontTx/>
              <a:buNone/>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Custom Code is Isolated</a:t>
            </a:r>
          </a:p>
          <a:p>
            <a:pPr marL="284163" marR="0" lvl="1"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Separate Process/Server</a:t>
            </a:r>
          </a:p>
          <a:p>
            <a:pPr marL="284163" marR="0" lvl="1" indent="-284163" defTabSz="914363" eaLnBrk="0" fontAlgn="auto" latinLnBrk="0" hangingPunct="0">
              <a:lnSpc>
                <a:spcPct val="30000"/>
              </a:lnSpc>
              <a:spcBef>
                <a:spcPct val="20000"/>
              </a:spcBef>
              <a:spcAft>
                <a:spcPts val="1458"/>
              </a:spcAft>
              <a:buClr>
                <a:srgbClr val="777777"/>
              </a:buClr>
              <a:buSzPct val="130000"/>
              <a:buFont typeface="Arial" pitchFamily="34" charset="0"/>
              <a:buChar char="•"/>
              <a:tabLst>
                <a:tab pos="2855913" algn="l"/>
              </a:tabLst>
              <a:defRPr/>
            </a:pPr>
            <a:r>
              <a:rPr kumimoji="0" lang="en-US" sz="1600" b="0" i="1" u="none" strike="noStrike" kern="0" cap="none" spc="0" normalizeH="0" baseline="0" noProof="0" dirty="0">
                <a:ln>
                  <a:noFill/>
                </a:ln>
                <a:solidFill>
                  <a:srgbClr val="FFFFFF">
                    <a:lumMod val="95000"/>
                  </a:srgbClr>
                </a:solidFill>
                <a:effectLst>
                  <a:outerShdw blurRad="469900" algn="ctr" rotWithShape="0">
                    <a:prstClr val="black"/>
                  </a:outerShdw>
                </a:effectLst>
                <a:uLnTx/>
                <a:uFillTx/>
                <a:latin typeface="Segoe UI"/>
              </a:rPr>
              <a:t>Scale Out</a:t>
            </a:r>
          </a:p>
        </p:txBody>
      </p:sp>
      <p:pic>
        <p:nvPicPr>
          <p:cNvPr id="65" name="Picture 2"/>
          <p:cNvPicPr>
            <a:picLocks noChangeAspect="1" noChangeArrowheads="1"/>
          </p:cNvPicPr>
          <p:nvPr/>
        </p:nvPicPr>
        <p:blipFill>
          <a:blip r:embed="rId4"/>
          <a:srcRect/>
          <a:stretch>
            <a:fillRect/>
          </a:stretch>
        </p:blipFill>
        <p:spPr bwMode="auto">
          <a:xfrm>
            <a:off x="304800" y="4114800"/>
            <a:ext cx="5169560" cy="2514600"/>
          </a:xfrm>
          <a:prstGeom prst="rect">
            <a:avLst/>
          </a:prstGeom>
          <a:noFill/>
          <a:ln w="76200">
            <a:noFill/>
            <a:miter lim="800000"/>
            <a:headEnd/>
            <a:tailEnd/>
          </a:ln>
          <a:effectLst>
            <a:outerShdw blurRad="50800" dist="38100" dir="2700000" algn="tl" rotWithShape="0">
              <a:prstClr val="black">
                <a:alpha val="40000"/>
              </a:prstClr>
            </a:outerShdw>
          </a:effectLst>
        </p:spPr>
      </p:pic>
      <p:grpSp>
        <p:nvGrpSpPr>
          <p:cNvPr id="66" name="Group 104"/>
          <p:cNvGrpSpPr/>
          <p:nvPr/>
        </p:nvGrpSpPr>
        <p:grpSpPr>
          <a:xfrm>
            <a:off x="7391400" y="1295400"/>
            <a:ext cx="1600200" cy="685800"/>
            <a:chOff x="5649685" y="2921465"/>
            <a:chExt cx="2377440" cy="380390"/>
          </a:xfrm>
        </p:grpSpPr>
        <p:sp>
          <p:nvSpPr>
            <p:cNvPr id="67" name="Rounded Rectangular Callout 66"/>
            <p:cNvSpPr/>
            <p:nvPr/>
          </p:nvSpPr>
          <p:spPr bwMode="auto">
            <a:xfrm>
              <a:off x="5649685" y="2921465"/>
              <a:ext cx="2377440" cy="380390"/>
            </a:xfrm>
            <a:prstGeom prst="wedgeRoundRectCallout">
              <a:avLst>
                <a:gd name="adj1" fmla="val -95959"/>
                <a:gd name="adj2" fmla="val 87960"/>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8" name="TextBox 67"/>
            <p:cNvSpPr txBox="1"/>
            <p:nvPr/>
          </p:nvSpPr>
          <p:spPr>
            <a:xfrm>
              <a:off x="5731104" y="2959504"/>
              <a:ext cx="2220679" cy="31309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Web-part deployment</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9" name="Group 104"/>
          <p:cNvGrpSpPr/>
          <p:nvPr/>
        </p:nvGrpSpPr>
        <p:grpSpPr>
          <a:xfrm>
            <a:off x="2438400" y="3962400"/>
            <a:ext cx="1981200" cy="685800"/>
            <a:chOff x="5649685" y="2921465"/>
            <a:chExt cx="2377440" cy="380390"/>
          </a:xfrm>
        </p:grpSpPr>
        <p:sp>
          <p:nvSpPr>
            <p:cNvPr id="70" name="Rounded Rectangular Callout 69"/>
            <p:cNvSpPr/>
            <p:nvPr/>
          </p:nvSpPr>
          <p:spPr bwMode="auto">
            <a:xfrm>
              <a:off x="5649685" y="2921465"/>
              <a:ext cx="2377440" cy="380390"/>
            </a:xfrm>
            <a:prstGeom prst="wedgeRoundRectCallout">
              <a:avLst>
                <a:gd name="adj1" fmla="val -104353"/>
                <a:gd name="adj2" fmla="val 10206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13873163" eaLnBrk="0" fontAlgn="auto" latinLnBrk="0" hangingPunct="0">
                <a:lnSpc>
                  <a:spcPct val="90000"/>
                </a:lnSpc>
                <a:spcBef>
                  <a:spcPts val="0"/>
                </a:spcBef>
                <a:spcAft>
                  <a:spcPts val="0"/>
                </a:spcAft>
                <a:buClr>
                  <a:srgbClr val="EEECE1"/>
                </a:buClr>
                <a:buSzPct val="85000"/>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1" name="TextBox 70"/>
            <p:cNvSpPr txBox="1"/>
            <p:nvPr/>
          </p:nvSpPr>
          <p:spPr>
            <a:xfrm>
              <a:off x="5731104" y="2959504"/>
              <a:ext cx="2220679" cy="31309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Resource-quota management</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72" name="Title 1"/>
          <p:cNvSpPr txBox="1">
            <a:spLocks/>
          </p:cNvSpPr>
          <p:nvPr/>
        </p:nvSpPr>
        <p:spPr>
          <a:xfrm>
            <a:off x="228600" y="269544"/>
            <a:ext cx="7620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R="0" indent="0" fontAlgn="auto">
              <a:spcAft>
                <a:spcPts val="0"/>
              </a:spcAft>
              <a:buClrTx/>
              <a:buSzTx/>
              <a:tabLst/>
              <a:defRPr/>
            </a:pPr>
            <a:r>
              <a:rPr lang="en-US" dirty="0">
                <a:solidFill>
                  <a:srgbClr val="CCFFCC"/>
                </a:solidFill>
                <a:latin typeface="+mj-lt"/>
                <a:cs typeface="Arial" charset="0"/>
              </a:rPr>
              <a:t>SharePoint Composites</a:t>
            </a:r>
          </a:p>
        </p:txBody>
      </p:sp>
      <p:pic>
        <p:nvPicPr>
          <p:cNvPr id="73" name="Picture 2" descr="\\server3\restrict\ftp_root\clients\white_Whale\3-10035_GideonBibliowicz\SFP_Art\SharePoint_Pie\Resized\Pie_Icon_AllColors.png"/>
          <p:cNvPicPr>
            <a:picLocks noChangeAspect="1" noChangeArrowheads="1"/>
          </p:cNvPicPr>
          <p:nvPr/>
        </p:nvPicPr>
        <p:blipFill>
          <a:blip r:embed="rId5" cstate="print"/>
          <a:stretch>
            <a:fillRect/>
          </a:stretch>
        </p:blipFill>
        <p:spPr bwMode="auto">
          <a:xfrm rot="17974115">
            <a:off x="8166099" y="276952"/>
            <a:ext cx="685800" cy="685800"/>
          </a:xfrm>
          <a:prstGeom prst="rect">
            <a:avLst/>
          </a:prstGeom>
          <a:noFill/>
        </p:spPr>
      </p:pic>
    </p:spTree>
    <p:extLst>
      <p:ext uri="{BB962C8B-B14F-4D97-AF65-F5344CB8AC3E}">
        <p14:creationId xmlns="" xmlns:p14="http://schemas.microsoft.com/office/powerpoint/2007/7/12/main" val="390106829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145"/>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47"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48"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49" name="Round Same Side Corner Rectangle 148"/>
          <p:cNvSpPr/>
          <p:nvPr/>
        </p:nvSpPr>
        <p:spPr bwMode="auto">
          <a:xfrm>
            <a:off x="6400800" y="1752600"/>
            <a:ext cx="2590800" cy="2971800"/>
          </a:xfrm>
          <a:prstGeom prst="round2SameRect">
            <a:avLst>
              <a:gd name="adj1" fmla="val 5817"/>
              <a:gd name="adj2" fmla="val 0"/>
            </a:avLst>
          </a:prstGeom>
          <a:gradFill rotWithShape="1">
            <a:gsLst>
              <a:gs pos="0">
                <a:srgbClr val="FFFFFF">
                  <a:alpha val="0"/>
                </a:srgbClr>
              </a:gs>
              <a:gs pos="80000">
                <a:srgbClr val="FFFFFF">
                  <a:lumMod val="75000"/>
                  <a:alpha val="67000"/>
                </a:srgbClr>
              </a:gs>
            </a:gsLst>
            <a:lin ang="16200000" scaled="0"/>
          </a:gradFill>
          <a:ln w="9525" cap="flat" cmpd="sng" algn="ctr">
            <a:gradFill>
              <a:gsLst>
                <a:gs pos="70000">
                  <a:srgbClr val="00ADEE"/>
                </a:gs>
                <a:gs pos="95000">
                  <a:srgbClr val="00ADEE">
                    <a:alpha val="0"/>
                  </a:srgbClr>
                </a:gs>
                <a:gs pos="95000">
                  <a:srgbClr val="00ADEE">
                    <a:alpha val="0"/>
                  </a:srgbClr>
                </a:gs>
              </a:gsLst>
              <a:lin ang="5400000" scaled="0"/>
            </a:gradFill>
            <a:prstDash val="solid"/>
            <a:headEnd type="none" w="med" len="med"/>
            <a:tailEnd type="none" w="med" len="med"/>
          </a:ln>
          <a:effectLst>
            <a:outerShdw blurRad="40000" dist="23000" dir="5400000" rotWithShape="0">
              <a:srgbClr val="000000">
                <a:alpha val="35000"/>
              </a:srgbClr>
            </a:outerShdw>
          </a:effectLst>
        </p:spPr>
        <p:txBody>
          <a:bodyPr vert="horz" wrap="square" lIns="0" tIns="45720" rIns="0" bIns="0" numCol="1" rtlCol="0" anchor="t" anchorCtr="0" compatLnSpc="1">
            <a:prstTxWarp prst="textNoShape">
              <a:avLst/>
            </a:prstTxWarp>
            <a:noAutofit/>
          </a:bodyPr>
          <a:lstStyle/>
          <a:p>
            <a:pPr marL="0" marR="0" lvl="0" indent="0" algn="ctr" defTabSz="914400" eaLnBrk="1" fontAlgn="base" latinLnBrk="0" hangingPunct="1">
              <a:lnSpc>
                <a:spcPct val="90000"/>
              </a:lnSpc>
              <a:spcBef>
                <a:spcPct val="0"/>
              </a:spcBef>
              <a:spcAft>
                <a:spcPct val="0"/>
              </a:spcAft>
              <a:buClrTx/>
              <a:buSzTx/>
              <a:buFontTx/>
              <a:buNone/>
              <a:tabLst/>
              <a:defRPr/>
            </a:pPr>
            <a:endParaRPr kumimoji="0" lang="en-US" sz="1200" b="1" i="0" u="none" strike="noStrike" kern="0" cap="none" spc="0" normalizeH="0" baseline="0" noProof="0" dirty="0" smtClean="0">
              <a:ln>
                <a:noFill/>
              </a:ln>
              <a:solidFill>
                <a:srgbClr val="444445"/>
              </a:solidFill>
              <a:effectLst>
                <a:outerShdw blurRad="38100" dist="38100" dir="2700000" algn="tl">
                  <a:srgbClr val="000000">
                    <a:alpha val="43137"/>
                  </a:srgbClr>
                </a:outerShdw>
              </a:effectLst>
              <a:uLnTx/>
              <a:uFillTx/>
              <a:latin typeface="Segoe UI"/>
              <a:ea typeface="+mn-ea"/>
              <a:cs typeface="+mn-cs"/>
            </a:endParaRPr>
          </a:p>
        </p:txBody>
      </p:sp>
      <p:sp>
        <p:nvSpPr>
          <p:cNvPr id="150" name="Rounded Rectangle 149"/>
          <p:cNvSpPr/>
          <p:nvPr/>
        </p:nvSpPr>
        <p:spPr>
          <a:xfrm>
            <a:off x="6629400" y="1787856"/>
            <a:ext cx="2209800" cy="3810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4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Outlook Forms </a:t>
            </a:r>
            <a:r>
              <a:rPr kumimoji="0" lang="en-US"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and</a:t>
            </a:r>
            <a:br>
              <a:rPr kumimoji="0" lang="en-US"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br>
            <a:r>
              <a:rPr kumimoji="0" lang="en-US"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Task panes</a:t>
            </a:r>
            <a:endParaRPr kumimoji="0" lang="en-US"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aphicFrame>
        <p:nvGraphicFramePr>
          <p:cNvPr id="151" name="Object 2"/>
          <p:cNvGraphicFramePr>
            <a:graphicFrameLocks noChangeAspect="1"/>
          </p:cNvGraphicFramePr>
          <p:nvPr/>
        </p:nvGraphicFramePr>
        <p:xfrm>
          <a:off x="6477000" y="2209800"/>
          <a:ext cx="2438400" cy="2180590"/>
        </p:xfrm>
        <a:graphic>
          <a:graphicData uri="http://schemas.openxmlformats.org/presentationml/2006/ole">
            <p:oleObj spid="_x0000_s2052" name="Image" r:id="rId4" imgW="13003175" imgH="9371429" progId="">
              <p:embed/>
            </p:oleObj>
          </a:graphicData>
        </a:graphic>
      </p:graphicFrame>
      <p:sp>
        <p:nvSpPr>
          <p:cNvPr id="152" name="Round Same Side Corner Rectangle 151"/>
          <p:cNvSpPr/>
          <p:nvPr/>
        </p:nvSpPr>
        <p:spPr bwMode="auto">
          <a:xfrm>
            <a:off x="4876800" y="4191000"/>
            <a:ext cx="2971800" cy="2667000"/>
          </a:xfrm>
          <a:prstGeom prst="round2SameRect">
            <a:avLst>
              <a:gd name="adj1" fmla="val 5817"/>
              <a:gd name="adj2" fmla="val 0"/>
            </a:avLst>
          </a:prstGeom>
          <a:gradFill rotWithShape="1">
            <a:gsLst>
              <a:gs pos="0">
                <a:srgbClr val="FFFFFF">
                  <a:alpha val="0"/>
                </a:srgbClr>
              </a:gs>
              <a:gs pos="80000">
                <a:srgbClr val="FFFFFF">
                  <a:lumMod val="75000"/>
                  <a:alpha val="67000"/>
                </a:srgbClr>
              </a:gs>
            </a:gsLst>
            <a:lin ang="16200000" scaled="0"/>
          </a:gradFill>
          <a:ln w="9525" cap="flat" cmpd="sng" algn="ctr">
            <a:gradFill>
              <a:gsLst>
                <a:gs pos="70000">
                  <a:srgbClr val="00ADEE"/>
                </a:gs>
                <a:gs pos="95000">
                  <a:srgbClr val="00ADEE">
                    <a:alpha val="0"/>
                  </a:srgbClr>
                </a:gs>
                <a:gs pos="95000">
                  <a:srgbClr val="00ADEE">
                    <a:alpha val="0"/>
                  </a:srgbClr>
                </a:gs>
              </a:gsLst>
              <a:lin ang="5400000" scaled="0"/>
            </a:gradFill>
            <a:prstDash val="solid"/>
            <a:headEnd type="none" w="med" len="med"/>
            <a:tailEnd type="none" w="med" len="med"/>
          </a:ln>
          <a:effectLst>
            <a:outerShdw blurRad="40000" dist="23000" dir="5400000" rotWithShape="0">
              <a:srgbClr val="000000">
                <a:alpha val="35000"/>
              </a:srgbClr>
            </a:outerShdw>
          </a:effectLst>
        </p:spPr>
        <p:txBody>
          <a:bodyPr vert="horz" wrap="square" lIns="0" tIns="45720" rIns="0" bIns="0" numCol="1" rtlCol="0" anchor="t" anchorCtr="0" compatLnSpc="1">
            <a:prstTxWarp prst="textNoShape">
              <a:avLst/>
            </a:prstTxWarp>
            <a:noAutofit/>
          </a:bodyPr>
          <a:lstStyle/>
          <a:p>
            <a:pPr marL="0" marR="0" lvl="0" indent="0" algn="ctr" defTabSz="914400" eaLnBrk="1" fontAlgn="base" latinLnBrk="0" hangingPunct="1">
              <a:lnSpc>
                <a:spcPct val="90000"/>
              </a:lnSpc>
              <a:spcBef>
                <a:spcPct val="0"/>
              </a:spcBef>
              <a:spcAft>
                <a:spcPct val="0"/>
              </a:spcAft>
              <a:buClrTx/>
              <a:buSzTx/>
              <a:buFontTx/>
              <a:buNone/>
              <a:tabLst/>
              <a:defRPr/>
            </a:pPr>
            <a:endParaRPr kumimoji="0" lang="en-US" sz="1200" b="1" i="0" u="none" strike="noStrike" kern="0" cap="none" spc="0" normalizeH="0" baseline="0" noProof="0" dirty="0" smtClean="0">
              <a:ln>
                <a:noFill/>
              </a:ln>
              <a:solidFill>
                <a:srgbClr val="444445"/>
              </a:solidFill>
              <a:effectLst>
                <a:outerShdw blurRad="38100" dist="38100" dir="2700000" algn="tl">
                  <a:srgbClr val="000000">
                    <a:alpha val="43137"/>
                  </a:srgbClr>
                </a:outerShdw>
              </a:effectLst>
              <a:uLnTx/>
              <a:uFillTx/>
              <a:latin typeface="Segoe UI"/>
              <a:ea typeface="+mn-ea"/>
              <a:cs typeface="+mn-cs"/>
            </a:endParaRPr>
          </a:p>
        </p:txBody>
      </p:sp>
      <p:sp>
        <p:nvSpPr>
          <p:cNvPr id="153" name="Round Same Side Corner Rectangle 152"/>
          <p:cNvSpPr/>
          <p:nvPr/>
        </p:nvSpPr>
        <p:spPr bwMode="auto">
          <a:xfrm>
            <a:off x="152400" y="1905000"/>
            <a:ext cx="2743200" cy="2743200"/>
          </a:xfrm>
          <a:prstGeom prst="round2SameRect">
            <a:avLst>
              <a:gd name="adj1" fmla="val 5817"/>
              <a:gd name="adj2" fmla="val 0"/>
            </a:avLst>
          </a:prstGeom>
          <a:gradFill rotWithShape="1">
            <a:gsLst>
              <a:gs pos="0">
                <a:srgbClr val="FFFFFF">
                  <a:alpha val="0"/>
                </a:srgbClr>
              </a:gs>
              <a:gs pos="80000">
                <a:srgbClr val="FFFFFF">
                  <a:lumMod val="75000"/>
                  <a:alpha val="67000"/>
                </a:srgbClr>
              </a:gs>
            </a:gsLst>
            <a:lin ang="16200000" scaled="0"/>
          </a:gradFill>
          <a:ln w="9525" cap="flat" cmpd="sng" algn="ctr">
            <a:gradFill>
              <a:gsLst>
                <a:gs pos="70000">
                  <a:srgbClr val="00ADEE"/>
                </a:gs>
                <a:gs pos="95000">
                  <a:srgbClr val="00ADEE">
                    <a:alpha val="0"/>
                  </a:srgbClr>
                </a:gs>
                <a:gs pos="95000">
                  <a:srgbClr val="00ADEE">
                    <a:alpha val="0"/>
                  </a:srgbClr>
                </a:gs>
              </a:gsLst>
              <a:lin ang="5400000" scaled="0"/>
            </a:gradFill>
            <a:prstDash val="solid"/>
            <a:headEnd type="none" w="med" len="med"/>
            <a:tailEnd type="none" w="med" len="med"/>
          </a:ln>
          <a:effectLst>
            <a:outerShdw blurRad="40000" dist="23000" dir="5400000" rotWithShape="0">
              <a:srgbClr val="000000">
                <a:alpha val="35000"/>
              </a:srgbClr>
            </a:outerShdw>
          </a:effectLst>
        </p:spPr>
        <p:txBody>
          <a:bodyPr vert="horz" wrap="square" lIns="0" tIns="45720" rIns="0" bIns="0" numCol="1" rtlCol="0" anchor="t" anchorCtr="0" compatLnSpc="1">
            <a:prstTxWarp prst="textNoShape">
              <a:avLst/>
            </a:prstTxWarp>
            <a:noAutofit/>
          </a:bodyPr>
          <a:lstStyle/>
          <a:p>
            <a:pPr marL="0" marR="0" lvl="0" indent="0" algn="ctr" defTabSz="914400" eaLnBrk="1" fontAlgn="base" latinLnBrk="0" hangingPunct="1">
              <a:lnSpc>
                <a:spcPct val="90000"/>
              </a:lnSpc>
              <a:spcBef>
                <a:spcPct val="0"/>
              </a:spcBef>
              <a:spcAft>
                <a:spcPct val="0"/>
              </a:spcAft>
              <a:buClrTx/>
              <a:buSzTx/>
              <a:buFontTx/>
              <a:buNone/>
              <a:tabLst/>
              <a:defRPr/>
            </a:pPr>
            <a:endParaRPr kumimoji="0" lang="en-US" sz="1200" b="1" i="0" u="none" strike="noStrike" kern="0" cap="none" spc="0" normalizeH="0" baseline="0" noProof="0" dirty="0" smtClean="0">
              <a:ln>
                <a:noFill/>
              </a:ln>
              <a:solidFill>
                <a:srgbClr val="444445"/>
              </a:solidFill>
              <a:effectLst>
                <a:outerShdw blurRad="38100" dist="38100" dir="2700000" algn="tl">
                  <a:srgbClr val="000000">
                    <a:alpha val="43137"/>
                  </a:srgbClr>
                </a:outerShdw>
              </a:effectLst>
              <a:uLnTx/>
              <a:uFillTx/>
              <a:latin typeface="Segoe UI"/>
              <a:ea typeface="+mn-ea"/>
              <a:cs typeface="+mn-cs"/>
            </a:endParaRPr>
          </a:p>
        </p:txBody>
      </p:sp>
      <p:pic>
        <p:nvPicPr>
          <p:cNvPr id="154" name="Rectangle 2051"/>
          <p:cNvPicPr>
            <a:picLocks noChangeAspect="1" noChangeArrowheads="1"/>
          </p:cNvPicPr>
          <p:nvPr/>
        </p:nvPicPr>
        <p:blipFill>
          <a:blip r:embed="rId5" cstate="print"/>
          <a:srcRect/>
          <a:stretch>
            <a:fillRect/>
          </a:stretch>
        </p:blipFill>
        <p:spPr bwMode="auto">
          <a:xfrm>
            <a:off x="5334000" y="4281055"/>
            <a:ext cx="2362200" cy="2576945"/>
          </a:xfrm>
          <a:prstGeom prst="rect">
            <a:avLst/>
          </a:prstGeom>
          <a:ln>
            <a:noFill/>
          </a:ln>
          <a:effectLst>
            <a:outerShdw blurRad="292100" dist="139700" dir="2700000" algn="tl" rotWithShape="0">
              <a:srgbClr val="333333">
                <a:alpha val="65000"/>
              </a:srgbClr>
            </a:outerShdw>
          </a:effectLst>
        </p:spPr>
      </p:pic>
      <p:sp>
        <p:nvSpPr>
          <p:cNvPr id="155" name="Rounded Rectangle 154"/>
          <p:cNvSpPr/>
          <p:nvPr/>
        </p:nvSpPr>
        <p:spPr>
          <a:xfrm>
            <a:off x="242248" y="1953904"/>
            <a:ext cx="2514600" cy="4572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7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SharePoint </a:t>
            </a:r>
            <a:r>
              <a:rPr kumimoji="0" lang="en-US"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lists</a:t>
            </a:r>
          </a:p>
        </p:txBody>
      </p:sp>
      <p:pic>
        <p:nvPicPr>
          <p:cNvPr id="156" name="Picture 4"/>
          <p:cNvPicPr>
            <a:picLocks noChangeAspect="1" noChangeArrowheads="1"/>
          </p:cNvPicPr>
          <p:nvPr/>
        </p:nvPicPr>
        <p:blipFill rotWithShape="1">
          <a:blip r:embed="rId6" cstate="print"/>
          <a:srcRect l="25579" t="16421" r="17522" b="39854"/>
          <a:stretch/>
        </p:blipFill>
        <p:spPr bwMode="auto">
          <a:xfrm>
            <a:off x="228600" y="2438400"/>
            <a:ext cx="2509445" cy="19812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157" name="Round Same Side Corner Rectangle 156"/>
          <p:cNvSpPr/>
          <p:nvPr/>
        </p:nvSpPr>
        <p:spPr bwMode="auto">
          <a:xfrm>
            <a:off x="3124200" y="1295400"/>
            <a:ext cx="2971800" cy="2971800"/>
          </a:xfrm>
          <a:prstGeom prst="round2SameRect">
            <a:avLst>
              <a:gd name="adj1" fmla="val 5817"/>
              <a:gd name="adj2" fmla="val 0"/>
            </a:avLst>
          </a:prstGeom>
          <a:gradFill rotWithShape="1">
            <a:gsLst>
              <a:gs pos="0">
                <a:srgbClr val="FFFFFF">
                  <a:alpha val="0"/>
                </a:srgbClr>
              </a:gs>
              <a:gs pos="80000">
                <a:srgbClr val="FFFFFF">
                  <a:lumMod val="75000"/>
                  <a:alpha val="67000"/>
                </a:srgbClr>
              </a:gs>
            </a:gsLst>
            <a:lin ang="16200000" scaled="0"/>
          </a:gradFill>
          <a:ln w="9525" cap="flat" cmpd="sng" algn="ctr">
            <a:gradFill>
              <a:gsLst>
                <a:gs pos="70000">
                  <a:srgbClr val="00ADEE"/>
                </a:gs>
                <a:gs pos="95000">
                  <a:srgbClr val="00ADEE">
                    <a:alpha val="0"/>
                  </a:srgbClr>
                </a:gs>
                <a:gs pos="95000">
                  <a:srgbClr val="00ADEE">
                    <a:alpha val="0"/>
                  </a:srgbClr>
                </a:gs>
              </a:gsLst>
              <a:lin ang="5400000" scaled="0"/>
            </a:gradFill>
            <a:prstDash val="solid"/>
            <a:headEnd type="none" w="med" len="med"/>
            <a:tailEnd type="none" w="med" len="med"/>
          </a:ln>
          <a:effectLst>
            <a:outerShdw blurRad="40000" dist="23000" dir="5400000" rotWithShape="0">
              <a:srgbClr val="000000">
                <a:alpha val="35000"/>
              </a:srgbClr>
            </a:outerShdw>
          </a:effectLst>
        </p:spPr>
        <p:txBody>
          <a:bodyPr vert="horz" wrap="square" lIns="0" tIns="45720" rIns="0" bIns="0" numCol="1" rtlCol="0" anchor="t" anchorCtr="0" compatLnSpc="1">
            <a:prstTxWarp prst="textNoShape">
              <a:avLst/>
            </a:prstTxWarp>
            <a:noAutofit/>
          </a:bodyPr>
          <a:lstStyle/>
          <a:p>
            <a:pPr marL="0" marR="0" lvl="0" indent="0" algn="ctr" defTabSz="914400" eaLnBrk="1" fontAlgn="base" latinLnBrk="0" hangingPunct="1">
              <a:lnSpc>
                <a:spcPct val="90000"/>
              </a:lnSpc>
              <a:spcBef>
                <a:spcPct val="0"/>
              </a:spcBef>
              <a:spcAft>
                <a:spcPct val="0"/>
              </a:spcAft>
              <a:buClrTx/>
              <a:buSzTx/>
              <a:buFontTx/>
              <a:buNone/>
              <a:tabLst/>
              <a:defRPr/>
            </a:pPr>
            <a:endParaRPr kumimoji="0" lang="en-US" sz="1200" b="1" i="0" u="none" strike="noStrike" kern="0" cap="none" spc="0" normalizeH="0" baseline="0" noProof="0" dirty="0" smtClean="0">
              <a:ln>
                <a:noFill/>
              </a:ln>
              <a:solidFill>
                <a:srgbClr val="444445"/>
              </a:solidFill>
              <a:effectLst>
                <a:outerShdw blurRad="38100" dist="38100" dir="2700000" algn="tl">
                  <a:srgbClr val="000000">
                    <a:alpha val="43137"/>
                  </a:srgbClr>
                </a:outerShdw>
              </a:effectLst>
              <a:uLnTx/>
              <a:uFillTx/>
              <a:latin typeface="Segoe UI"/>
              <a:ea typeface="+mn-ea"/>
              <a:cs typeface="+mn-cs"/>
            </a:endParaRPr>
          </a:p>
        </p:txBody>
      </p:sp>
      <p:sp>
        <p:nvSpPr>
          <p:cNvPr id="158" name="Rounded Rectangle 157"/>
          <p:cNvSpPr/>
          <p:nvPr/>
        </p:nvSpPr>
        <p:spPr>
          <a:xfrm>
            <a:off x="3352800" y="1371600"/>
            <a:ext cx="2590800" cy="3810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7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SharePoint Workspace with InfoPath Forms</a:t>
            </a:r>
          </a:p>
        </p:txBody>
      </p:sp>
      <p:grpSp>
        <p:nvGrpSpPr>
          <p:cNvPr id="159" name="Group 56"/>
          <p:cNvGrpSpPr/>
          <p:nvPr/>
        </p:nvGrpSpPr>
        <p:grpSpPr>
          <a:xfrm>
            <a:off x="3276600" y="1828800"/>
            <a:ext cx="2743200" cy="2286000"/>
            <a:chOff x="0" y="6"/>
            <a:chExt cx="9144495" cy="6857999"/>
          </a:xfrm>
        </p:grpSpPr>
        <p:pic>
          <p:nvPicPr>
            <p:cNvPr id="160" name="Picture 2"/>
            <p:cNvPicPr>
              <a:picLocks noChangeAspect="1" noChangeArrowheads="1"/>
            </p:cNvPicPr>
            <p:nvPr/>
          </p:nvPicPr>
          <p:blipFill>
            <a:blip r:embed="rId7" cstate="print"/>
            <a:srcRect/>
            <a:stretch>
              <a:fillRect/>
            </a:stretch>
          </p:blipFill>
          <p:spPr bwMode="auto">
            <a:xfrm>
              <a:off x="0" y="6"/>
              <a:ext cx="9144495" cy="6857999"/>
            </a:xfrm>
            <a:prstGeom prst="rect">
              <a:avLst/>
            </a:prstGeom>
            <a:noFill/>
            <a:ln w="9525">
              <a:noFill/>
              <a:miter lim="800000"/>
              <a:headEnd/>
              <a:tailEnd/>
            </a:ln>
            <a:effectLst/>
          </p:spPr>
        </p:pic>
        <p:pic>
          <p:nvPicPr>
            <p:cNvPr id="161" name="Picture 3"/>
            <p:cNvPicPr>
              <a:picLocks noChangeAspect="1" noChangeArrowheads="1"/>
            </p:cNvPicPr>
            <p:nvPr/>
          </p:nvPicPr>
          <p:blipFill>
            <a:blip r:embed="rId8" cstate="print"/>
            <a:srcRect/>
            <a:stretch>
              <a:fillRect/>
            </a:stretch>
          </p:blipFill>
          <p:spPr bwMode="auto">
            <a:xfrm>
              <a:off x="6276980" y="6381750"/>
              <a:ext cx="2867025" cy="476250"/>
            </a:xfrm>
            <a:prstGeom prst="rect">
              <a:avLst/>
            </a:prstGeom>
            <a:noFill/>
            <a:ln w="9525">
              <a:noFill/>
              <a:miter lim="800000"/>
              <a:headEnd/>
              <a:tailEnd/>
            </a:ln>
            <a:effectLst/>
          </p:spPr>
        </p:pic>
        <p:sp>
          <p:nvSpPr>
            <p:cNvPr id="162" name="Rectangle 161"/>
            <p:cNvSpPr/>
            <p:nvPr/>
          </p:nvSpPr>
          <p:spPr>
            <a:xfrm>
              <a:off x="2840306" y="43484"/>
              <a:ext cx="1558524" cy="154305"/>
            </a:xfrm>
            <a:prstGeom prst="rect">
              <a:avLst/>
            </a:prstGeom>
            <a:solidFill>
              <a:srgbClr val="D9D9D9"/>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dirty="0">
                <a:ln>
                  <a:noFill/>
                </a:ln>
                <a:solidFill>
                  <a:srgbClr val="E9F5FA">
                    <a:lumMod val="25000"/>
                  </a:srgbClr>
                </a:solidFill>
                <a:effectLst/>
                <a:uLnTx/>
                <a:uFillTx/>
                <a:latin typeface="Tahoma" pitchFamily="34" charset="0"/>
                <a:ea typeface="Tahoma" pitchFamily="34" charset="0"/>
                <a:cs typeface="Tahoma" pitchFamily="34" charset="0"/>
              </a:endParaRPr>
            </a:p>
          </p:txBody>
        </p:sp>
        <p:sp>
          <p:nvSpPr>
            <p:cNvPr id="163" name="Rectangle 162"/>
            <p:cNvSpPr/>
            <p:nvPr/>
          </p:nvSpPr>
          <p:spPr>
            <a:xfrm>
              <a:off x="1532126" y="1274139"/>
              <a:ext cx="1558524" cy="15430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srgbClr val="E9F5FA">
                      <a:lumMod val="25000"/>
                    </a:srgbClr>
                  </a:solidFill>
                  <a:effectLst/>
                  <a:uLnTx/>
                  <a:uFillTx/>
                  <a:latin typeface="Tahoma" pitchFamily="34" charset="0"/>
                  <a:ea typeface="Tahoma" pitchFamily="34" charset="0"/>
                  <a:cs typeface="Tahoma" pitchFamily="34" charset="0"/>
                </a:rPr>
                <a:t>Artist Tracker &gt; Artists</a:t>
              </a:r>
            </a:p>
          </p:txBody>
        </p:sp>
        <p:sp>
          <p:nvSpPr>
            <p:cNvPr id="164" name="Rectangle 163"/>
            <p:cNvSpPr/>
            <p:nvPr/>
          </p:nvSpPr>
          <p:spPr>
            <a:xfrm>
              <a:off x="114146" y="2062373"/>
              <a:ext cx="1298770" cy="154305"/>
            </a:xfrm>
            <a:prstGeom prst="rect">
              <a:avLst/>
            </a:prstGeom>
            <a:solidFill>
              <a:srgbClr val="FFC000"/>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srgbClr val="E9F5FA">
                      <a:lumMod val="25000"/>
                    </a:srgbClr>
                  </a:solidFill>
                  <a:effectLst/>
                  <a:uLnTx/>
                  <a:uFillTx/>
                  <a:latin typeface="Tahoma" pitchFamily="34" charset="0"/>
                  <a:ea typeface="Tahoma" pitchFamily="34" charset="0"/>
                  <a:cs typeface="Tahoma" pitchFamily="34" charset="0"/>
                </a:rPr>
                <a:t>      Artists</a:t>
              </a:r>
            </a:p>
          </p:txBody>
        </p:sp>
        <p:sp>
          <p:nvSpPr>
            <p:cNvPr id="165" name="Rectangle 164"/>
            <p:cNvSpPr/>
            <p:nvPr/>
          </p:nvSpPr>
          <p:spPr>
            <a:xfrm>
              <a:off x="282857" y="1682753"/>
              <a:ext cx="1082308" cy="142875"/>
            </a:xfrm>
            <a:prstGeom prst="rect">
              <a:avLst/>
            </a:prstGeom>
            <a:solidFill>
              <a:srgbClr val="F9F9F9"/>
            </a:soli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Contracts</a:t>
              </a:r>
            </a:p>
          </p:txBody>
        </p:sp>
        <p:pic>
          <p:nvPicPr>
            <p:cNvPr id="166" name="Picture 165" descr="C:\Users\mmuresan\Desktop\icons\cursor.png"/>
            <p:cNvPicPr>
              <a:picLocks noChangeAspect="1" noChangeArrowheads="1"/>
            </p:cNvPicPr>
            <p:nvPr/>
          </p:nvPicPr>
          <p:blipFill>
            <a:blip r:embed="rId9" cstate="print"/>
            <a:srcRect/>
            <a:stretch>
              <a:fillRect/>
            </a:stretch>
          </p:blipFill>
          <p:spPr bwMode="auto">
            <a:xfrm>
              <a:off x="747844" y="1785942"/>
              <a:ext cx="180385" cy="187523"/>
            </a:xfrm>
            <a:prstGeom prst="rect">
              <a:avLst/>
            </a:prstGeom>
            <a:noFill/>
            <a:effectLst>
              <a:glow rad="63500">
                <a:srgbClr val="00723F">
                  <a:satMod val="175000"/>
                  <a:alpha val="40000"/>
                </a:srgbClr>
              </a:glow>
            </a:effectLst>
          </p:spPr>
        </p:pic>
        <p:sp>
          <p:nvSpPr>
            <p:cNvPr id="167" name="Rectangle 166"/>
            <p:cNvSpPr/>
            <p:nvPr/>
          </p:nvSpPr>
          <p:spPr>
            <a:xfrm>
              <a:off x="1478794" y="3724068"/>
              <a:ext cx="4329232" cy="2857500"/>
            </a:xfrm>
            <a:prstGeom prst="rect">
              <a:avLst/>
            </a:prstGeom>
            <a:solidFill>
              <a:srgbClr val="FFFFFF"/>
            </a:soli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endParaRPr kumimoji="0" lang="en-US" sz="200" b="1" i="0" u="none" strike="noStrike" kern="1200" cap="none" spc="0" normalizeH="0" baseline="0" noProof="0" dirty="0">
                <a:ln>
                  <a:noFill/>
                </a:ln>
                <a:solidFill>
                  <a:srgbClr val="FF0000"/>
                </a:solidFill>
                <a:effectLst/>
                <a:uLnTx/>
                <a:uFillTx/>
                <a:latin typeface="Verdana"/>
                <a:ea typeface="+mn-ea"/>
                <a:cs typeface="+mn-cs"/>
              </a:endParaRPr>
            </a:p>
          </p:txBody>
        </p:sp>
        <p:sp>
          <p:nvSpPr>
            <p:cNvPr id="168" name="Rectangle 167"/>
            <p:cNvSpPr/>
            <p:nvPr/>
          </p:nvSpPr>
          <p:spPr>
            <a:xfrm>
              <a:off x="1469383" y="1714504"/>
              <a:ext cx="1506573" cy="188595"/>
            </a:xfrm>
            <a:prstGeom prst="rect">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lin ang="16200000" scaled="1"/>
              <a:tileRect/>
            </a:gra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Artist Name</a:t>
              </a:r>
            </a:p>
          </p:txBody>
        </p:sp>
        <p:sp>
          <p:nvSpPr>
            <p:cNvPr id="169" name="Rectangle 168"/>
            <p:cNvSpPr/>
            <p:nvPr/>
          </p:nvSpPr>
          <p:spPr>
            <a:xfrm>
              <a:off x="3081869" y="1714504"/>
              <a:ext cx="1316087" cy="188595"/>
            </a:xfrm>
            <a:prstGeom prst="rect">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lin ang="16200000" scaled="1"/>
              <a:tileRect/>
            </a:gra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Address</a:t>
              </a:r>
            </a:p>
          </p:txBody>
        </p:sp>
        <p:sp>
          <p:nvSpPr>
            <p:cNvPr id="170" name="Rectangle 169"/>
            <p:cNvSpPr/>
            <p:nvPr/>
          </p:nvSpPr>
          <p:spPr>
            <a:xfrm>
              <a:off x="4427696" y="1714504"/>
              <a:ext cx="952431" cy="188595"/>
            </a:xfrm>
            <a:prstGeom prst="rect">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lin ang="16200000" scaled="1"/>
              <a:tileRect/>
            </a:gra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City</a:t>
              </a:r>
            </a:p>
          </p:txBody>
        </p:sp>
        <p:sp>
          <p:nvSpPr>
            <p:cNvPr id="171" name="Rectangle 170"/>
            <p:cNvSpPr/>
            <p:nvPr/>
          </p:nvSpPr>
          <p:spPr>
            <a:xfrm>
              <a:off x="5404595" y="1714504"/>
              <a:ext cx="389631" cy="188595"/>
            </a:xfrm>
            <a:prstGeom prst="rect">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lin ang="16200000" scaled="1"/>
              <a:tileRect/>
            </a:gradFill>
            <a:ln w="25400" cap="flat" cmpd="sng" algn="ctr">
              <a:noFill/>
              <a:prstDash val="solid"/>
            </a:ln>
            <a:effectLst/>
          </p:spPr>
          <p:txBody>
            <a:bodyPr lIns="0" tIns="43088" rIns="0" bIns="43088" rtlCol="0" anchor="ctr"/>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State</a:t>
              </a:r>
            </a:p>
          </p:txBody>
        </p:sp>
        <p:sp>
          <p:nvSpPr>
            <p:cNvPr id="172" name="Rectangle 171"/>
            <p:cNvSpPr/>
            <p:nvPr/>
          </p:nvSpPr>
          <p:spPr>
            <a:xfrm>
              <a:off x="6015077" y="1500188"/>
              <a:ext cx="3030462" cy="154305"/>
            </a:xfrm>
            <a:prstGeom prst="rect">
              <a:avLst/>
            </a:prstGeom>
            <a:solidFill>
              <a:srgbClr val="00359E"/>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white">
                      <a:lumMod val="95000"/>
                    </a:prstClr>
                  </a:solidFill>
                  <a:effectLst/>
                  <a:uLnTx/>
                  <a:uFillTx/>
                  <a:latin typeface="Tahoma" pitchFamily="34" charset="0"/>
                  <a:ea typeface="Tahoma" pitchFamily="34" charset="0"/>
                  <a:cs typeface="Tahoma" pitchFamily="34" charset="0"/>
                </a:rPr>
                <a:t>   </a:t>
              </a:r>
              <a:r>
                <a:rPr kumimoji="0" lang="en-US" sz="800" b="0" i="0" u="none" strike="noStrike" kern="1200" cap="none" spc="0" normalizeH="0" baseline="0" noProof="0" dirty="0">
                  <a:ln>
                    <a:noFill/>
                  </a:ln>
                  <a:solidFill>
                    <a:prstClr val="white">
                      <a:lumMod val="95000"/>
                    </a:prstClr>
                  </a:solidFill>
                  <a:effectLst/>
                  <a:uLnTx/>
                  <a:uFillTx/>
                  <a:latin typeface="Tahoma" pitchFamily="34" charset="0"/>
                  <a:ea typeface="Tahoma" pitchFamily="34" charset="0"/>
                  <a:cs typeface="Tahoma" pitchFamily="34" charset="0"/>
                </a:rPr>
                <a:t>Artist</a:t>
              </a:r>
            </a:p>
          </p:txBody>
        </p:sp>
        <p:sp>
          <p:nvSpPr>
            <p:cNvPr id="173" name="Rectangle 172"/>
            <p:cNvSpPr/>
            <p:nvPr/>
          </p:nvSpPr>
          <p:spPr>
            <a:xfrm>
              <a:off x="1450561" y="3429000"/>
              <a:ext cx="1601816" cy="137160"/>
            </a:xfrm>
            <a:prstGeom prst="rect">
              <a:avLst/>
            </a:prstGeom>
            <a:solidFill>
              <a:srgbClr val="85C6E3"/>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Mandible</a:t>
              </a:r>
            </a:p>
          </p:txBody>
        </p:sp>
        <p:sp>
          <p:nvSpPr>
            <p:cNvPr id="174" name="Rectangle 173"/>
            <p:cNvSpPr/>
            <p:nvPr/>
          </p:nvSpPr>
          <p:spPr>
            <a:xfrm>
              <a:off x="6033899" y="1733138"/>
              <a:ext cx="952431" cy="15430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Artist Name:</a:t>
              </a:r>
            </a:p>
          </p:txBody>
        </p:sp>
        <p:sp>
          <p:nvSpPr>
            <p:cNvPr id="175" name="Rectangle 174"/>
            <p:cNvSpPr/>
            <p:nvPr/>
          </p:nvSpPr>
          <p:spPr>
            <a:xfrm>
              <a:off x="7362158" y="1755998"/>
              <a:ext cx="952431"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Mandible</a:t>
              </a:r>
            </a:p>
          </p:txBody>
        </p:sp>
        <p:sp>
          <p:nvSpPr>
            <p:cNvPr id="176" name="Rectangle 175"/>
            <p:cNvSpPr/>
            <p:nvPr/>
          </p:nvSpPr>
          <p:spPr>
            <a:xfrm>
              <a:off x="6033899" y="2605916"/>
              <a:ext cx="1082308" cy="14287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Agent:</a:t>
              </a:r>
            </a:p>
          </p:txBody>
        </p:sp>
        <p:sp>
          <p:nvSpPr>
            <p:cNvPr id="177" name="Rectangle 176"/>
            <p:cNvSpPr/>
            <p:nvPr/>
          </p:nvSpPr>
          <p:spPr>
            <a:xfrm>
              <a:off x="1532130" y="2528270"/>
              <a:ext cx="1471939"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Andrew </a:t>
              </a:r>
              <a:r>
                <a:rPr kumimoji="0" lang="en-US" sz="200" b="0" i="0" u="none" strike="noStrike" kern="1200" cap="none" spc="0" normalizeH="0" baseline="0" noProof="0" dirty="0" err="1">
                  <a:ln>
                    <a:noFill/>
                  </a:ln>
                  <a:solidFill>
                    <a:prstClr val="black"/>
                  </a:solidFill>
                  <a:effectLst/>
                  <a:uLnTx/>
                  <a:uFillTx/>
                  <a:latin typeface="Tahoma" pitchFamily="34" charset="0"/>
                  <a:ea typeface="Tahoma" pitchFamily="34" charset="0"/>
                  <a:cs typeface="Tahoma" pitchFamily="34" charset="0"/>
                </a:rPr>
                <a:t>Datars</a:t>
              </a: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 Quartet</a:t>
              </a:r>
            </a:p>
          </p:txBody>
        </p:sp>
        <p:sp>
          <p:nvSpPr>
            <p:cNvPr id="178" name="Rectangle 177"/>
            <p:cNvSpPr/>
            <p:nvPr/>
          </p:nvSpPr>
          <p:spPr>
            <a:xfrm>
              <a:off x="1532130" y="2829548"/>
              <a:ext cx="1471939"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Stuck in the Mud</a:t>
              </a:r>
            </a:p>
          </p:txBody>
        </p:sp>
        <p:sp>
          <p:nvSpPr>
            <p:cNvPr id="179" name="Rectangle 178"/>
            <p:cNvSpPr/>
            <p:nvPr/>
          </p:nvSpPr>
          <p:spPr>
            <a:xfrm>
              <a:off x="1532130" y="3131948"/>
              <a:ext cx="1471939"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Tastes like chicken</a:t>
              </a:r>
            </a:p>
          </p:txBody>
        </p:sp>
        <p:sp>
          <p:nvSpPr>
            <p:cNvPr id="180" name="Rectangle 179"/>
            <p:cNvSpPr/>
            <p:nvPr/>
          </p:nvSpPr>
          <p:spPr>
            <a:xfrm>
              <a:off x="1532130" y="1919498"/>
              <a:ext cx="1471939"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err="1">
                  <a:ln>
                    <a:noFill/>
                  </a:ln>
                  <a:solidFill>
                    <a:prstClr val="black"/>
                  </a:solidFill>
                  <a:effectLst/>
                  <a:uLnTx/>
                  <a:uFillTx/>
                  <a:latin typeface="Tahoma" pitchFamily="34" charset="0"/>
                  <a:ea typeface="Tahoma" pitchFamily="34" charset="0"/>
                  <a:cs typeface="Tahoma" pitchFamily="34" charset="0"/>
                </a:rPr>
                <a:t>Deathrattle</a:t>
              </a:r>
              <a:endPar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endParaRPr>
            </a:p>
          </p:txBody>
        </p:sp>
        <p:sp>
          <p:nvSpPr>
            <p:cNvPr id="181" name="Rectangle 180"/>
            <p:cNvSpPr/>
            <p:nvPr/>
          </p:nvSpPr>
          <p:spPr>
            <a:xfrm>
              <a:off x="1522715" y="2214563"/>
              <a:ext cx="1471939" cy="120015"/>
            </a:xfrm>
            <a:prstGeom prst="rect">
              <a:avLst/>
            </a:prstGeom>
            <a:solidFill>
              <a:srgbClr val="FFFFFF"/>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Jay Hamlin Trio</a:t>
              </a:r>
            </a:p>
          </p:txBody>
        </p:sp>
        <p:sp>
          <p:nvSpPr>
            <p:cNvPr id="182" name="Rectangle 181"/>
            <p:cNvSpPr/>
            <p:nvPr/>
          </p:nvSpPr>
          <p:spPr>
            <a:xfrm>
              <a:off x="1535266" y="3286129"/>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Down on the Bayou</a:t>
              </a:r>
            </a:p>
          </p:txBody>
        </p:sp>
        <p:sp>
          <p:nvSpPr>
            <p:cNvPr id="183" name="Rectangle 182"/>
            <p:cNvSpPr/>
            <p:nvPr/>
          </p:nvSpPr>
          <p:spPr>
            <a:xfrm>
              <a:off x="1532130" y="3594739"/>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Concourse</a:t>
              </a:r>
            </a:p>
          </p:txBody>
        </p:sp>
        <p:sp>
          <p:nvSpPr>
            <p:cNvPr id="184" name="Rectangle 183"/>
            <p:cNvSpPr/>
            <p:nvPr/>
          </p:nvSpPr>
          <p:spPr>
            <a:xfrm>
              <a:off x="1522715" y="2363650"/>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Down on the Bayou</a:t>
              </a:r>
            </a:p>
          </p:txBody>
        </p:sp>
        <p:sp>
          <p:nvSpPr>
            <p:cNvPr id="185" name="Rectangle 184"/>
            <p:cNvSpPr/>
            <p:nvPr/>
          </p:nvSpPr>
          <p:spPr>
            <a:xfrm>
              <a:off x="1532130" y="2680463"/>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Concourse</a:t>
              </a:r>
            </a:p>
          </p:txBody>
        </p:sp>
        <p:sp>
          <p:nvSpPr>
            <p:cNvPr id="186" name="Rectangle 185"/>
            <p:cNvSpPr/>
            <p:nvPr/>
          </p:nvSpPr>
          <p:spPr>
            <a:xfrm>
              <a:off x="1532130" y="2071688"/>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Concourse</a:t>
              </a:r>
            </a:p>
          </p:txBody>
        </p:sp>
        <p:sp>
          <p:nvSpPr>
            <p:cNvPr id="187" name="Rectangle 186"/>
            <p:cNvSpPr/>
            <p:nvPr/>
          </p:nvSpPr>
          <p:spPr>
            <a:xfrm>
              <a:off x="1531502" y="2976650"/>
              <a:ext cx="1471939"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Jay Hamlin Trio</a:t>
              </a:r>
            </a:p>
          </p:txBody>
        </p:sp>
        <p:sp>
          <p:nvSpPr>
            <p:cNvPr id="188" name="Rectangle 187"/>
            <p:cNvSpPr/>
            <p:nvPr/>
          </p:nvSpPr>
          <p:spPr>
            <a:xfrm>
              <a:off x="6663834" y="541558"/>
              <a:ext cx="606092"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rPr>
                <a:t>My Artists</a:t>
              </a:r>
            </a:p>
          </p:txBody>
        </p:sp>
        <p:sp>
          <p:nvSpPr>
            <p:cNvPr id="189" name="Rectangle 188"/>
            <p:cNvSpPr/>
            <p:nvPr/>
          </p:nvSpPr>
          <p:spPr>
            <a:xfrm>
              <a:off x="8349098" y="6510130"/>
              <a:ext cx="519508" cy="120015"/>
            </a:xfrm>
            <a:prstGeom prst="rect">
              <a:avLst/>
            </a:prstGeom>
            <a:solidFill>
              <a:srgbClr val="FFFFFF">
                <a:lumMod val="95000"/>
              </a:srgbClr>
            </a:solidFill>
            <a:ln w="25400" cap="flat" cmpd="sng" algn="ctr">
              <a:noFill/>
              <a:prstDash val="solid"/>
            </a:ln>
            <a:effectLst/>
          </p:spPr>
          <p:txBody>
            <a:bodyPr lIns="0" tIns="43088" rIns="0" bIns="43088" rtlCol="0" anchor="ctr" anchorCtr="0"/>
            <a:lstStyle/>
            <a:p>
              <a:pPr marL="0" marR="0" lvl="0" indent="0" algn="l" defTabSz="913794"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dirty="0">
                <a:ln>
                  <a:noFill/>
                </a:ln>
                <a:solidFill>
                  <a:prstClr val="black"/>
                </a:solidFill>
                <a:effectLst/>
                <a:uLnTx/>
                <a:uFillTx/>
                <a:latin typeface="Tahoma" pitchFamily="34" charset="0"/>
                <a:ea typeface="Tahoma" pitchFamily="34" charset="0"/>
                <a:cs typeface="Tahoma" pitchFamily="34" charset="0"/>
              </a:endParaRPr>
            </a:p>
          </p:txBody>
        </p:sp>
      </p:grpSp>
      <p:sp>
        <p:nvSpPr>
          <p:cNvPr id="190" name="Round Same Side Corner Rectangle 189"/>
          <p:cNvSpPr/>
          <p:nvPr/>
        </p:nvSpPr>
        <p:spPr bwMode="auto">
          <a:xfrm>
            <a:off x="1295400" y="4191000"/>
            <a:ext cx="2743200" cy="2667000"/>
          </a:xfrm>
          <a:prstGeom prst="round2SameRect">
            <a:avLst>
              <a:gd name="adj1" fmla="val 5817"/>
              <a:gd name="adj2" fmla="val 0"/>
            </a:avLst>
          </a:prstGeom>
          <a:gradFill rotWithShape="1">
            <a:gsLst>
              <a:gs pos="0">
                <a:srgbClr val="FFFFFF">
                  <a:alpha val="0"/>
                </a:srgbClr>
              </a:gs>
              <a:gs pos="80000">
                <a:srgbClr val="FFFFFF">
                  <a:lumMod val="75000"/>
                  <a:alpha val="67000"/>
                </a:srgbClr>
              </a:gs>
            </a:gsLst>
            <a:lin ang="16200000" scaled="0"/>
          </a:gradFill>
          <a:ln w="9525" cap="flat" cmpd="sng" algn="ctr">
            <a:gradFill>
              <a:gsLst>
                <a:gs pos="70000">
                  <a:srgbClr val="00ADEE"/>
                </a:gs>
                <a:gs pos="95000">
                  <a:srgbClr val="00ADEE">
                    <a:alpha val="0"/>
                  </a:srgbClr>
                </a:gs>
                <a:gs pos="95000">
                  <a:srgbClr val="00ADEE">
                    <a:alpha val="0"/>
                  </a:srgbClr>
                </a:gs>
              </a:gsLst>
              <a:lin ang="5400000" scaled="0"/>
            </a:gradFill>
            <a:prstDash val="solid"/>
            <a:headEnd type="none" w="med" len="med"/>
            <a:tailEnd type="none" w="med" len="med"/>
          </a:ln>
          <a:effectLst>
            <a:outerShdw blurRad="40000" dist="23000" dir="5400000" rotWithShape="0">
              <a:srgbClr val="000000">
                <a:alpha val="35000"/>
              </a:srgbClr>
            </a:outerShdw>
          </a:effectLst>
        </p:spPr>
        <p:txBody>
          <a:bodyPr vert="horz" wrap="square" lIns="0" tIns="45720" rIns="0" bIns="0" numCol="1" rtlCol="0" anchor="t" anchorCtr="0" compatLnSpc="1">
            <a:prstTxWarp prst="textNoShape">
              <a:avLst/>
            </a:prstTxWarp>
            <a:noAutofit/>
          </a:bodyPr>
          <a:lstStyle/>
          <a:p>
            <a:pPr marL="0" marR="0" lvl="0" indent="0" algn="ctr" defTabSz="914400" eaLnBrk="1" fontAlgn="base" latinLnBrk="0" hangingPunct="1">
              <a:lnSpc>
                <a:spcPct val="90000"/>
              </a:lnSpc>
              <a:spcBef>
                <a:spcPct val="0"/>
              </a:spcBef>
              <a:spcAft>
                <a:spcPct val="0"/>
              </a:spcAft>
              <a:buClrTx/>
              <a:buSzTx/>
              <a:buFontTx/>
              <a:buNone/>
              <a:tabLst/>
              <a:defRPr/>
            </a:pPr>
            <a:endParaRPr kumimoji="0" lang="en-US" sz="1200" b="1" i="0" u="none" strike="noStrike" kern="0" cap="none" spc="0" normalizeH="0" baseline="0" noProof="0" dirty="0" smtClean="0">
              <a:ln>
                <a:noFill/>
              </a:ln>
              <a:solidFill>
                <a:srgbClr val="444445"/>
              </a:solidFill>
              <a:effectLst>
                <a:outerShdw blurRad="38100" dist="38100" dir="2700000" algn="tl">
                  <a:srgbClr val="000000">
                    <a:alpha val="43137"/>
                  </a:srgbClr>
                </a:outerShdw>
              </a:effectLst>
              <a:uLnTx/>
              <a:uFillTx/>
              <a:latin typeface="Segoe UI"/>
              <a:ea typeface="+mn-ea"/>
              <a:cs typeface="+mn-cs"/>
            </a:endParaRPr>
          </a:p>
        </p:txBody>
      </p:sp>
      <p:pic>
        <p:nvPicPr>
          <p:cNvPr id="191" name="Picture 4" descr="C:\DOCUME~1\agnitap\LOCALS~1\Temp\msohtmlclip1\01\clip_image001.png"/>
          <p:cNvPicPr>
            <a:picLocks noChangeAspect="1" noChangeArrowheads="1"/>
          </p:cNvPicPr>
          <p:nvPr/>
        </p:nvPicPr>
        <p:blipFill rotWithShape="1">
          <a:blip r:embed="rId10" cstate="print"/>
          <a:srcRect r="32500"/>
          <a:stretch/>
        </p:blipFill>
        <p:spPr bwMode="auto">
          <a:xfrm>
            <a:off x="1447801" y="4343401"/>
            <a:ext cx="2057400" cy="2231306"/>
          </a:xfrm>
          <a:prstGeom prst="rect">
            <a:avLst/>
          </a:prstGeom>
          <a:ln>
            <a:noFill/>
          </a:ln>
          <a:effectLst>
            <a:outerShdw blurRad="292100" dist="139700" dir="2700000" algn="tl" rotWithShape="0">
              <a:srgbClr val="333333">
                <a:alpha val="65000"/>
              </a:srgbClr>
            </a:outerShdw>
          </a:effectLst>
        </p:spPr>
      </p:pic>
      <p:sp>
        <p:nvSpPr>
          <p:cNvPr id="192" name="Rounded Rectangle 191"/>
          <p:cNvSpPr/>
          <p:nvPr/>
        </p:nvSpPr>
        <p:spPr>
          <a:xfrm>
            <a:off x="1371600" y="4267200"/>
            <a:ext cx="2209800" cy="3810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4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Search </a:t>
            </a:r>
            <a:r>
              <a:rPr kumimoji="0" lang="en-US" sz="16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results</a:t>
            </a:r>
            <a:endParaRPr kumimoji="0" lang="en-US" sz="16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pic>
        <p:nvPicPr>
          <p:cNvPr id="193" name="Picture 10"/>
          <p:cNvPicPr>
            <a:picLocks noChangeAspect="1" noChangeArrowheads="1"/>
          </p:cNvPicPr>
          <p:nvPr/>
        </p:nvPicPr>
        <p:blipFill rotWithShape="1">
          <a:blip r:embed="rId11" cstate="print"/>
          <a:srcRect r="44650"/>
          <a:stretch/>
        </p:blipFill>
        <p:spPr bwMode="auto">
          <a:xfrm>
            <a:off x="2743200" y="4882675"/>
            <a:ext cx="1196658" cy="1975325"/>
          </a:xfrm>
          <a:prstGeom prst="rect">
            <a:avLst/>
          </a:prstGeom>
          <a:ln>
            <a:noFill/>
          </a:ln>
          <a:effectLst>
            <a:outerShdw blurRad="292100" dist="139700" dir="2700000" algn="tl" rotWithShape="0">
              <a:srgbClr val="333333">
                <a:alpha val="65000"/>
              </a:srgbClr>
            </a:outerShdw>
          </a:effectLst>
        </p:spPr>
      </p:pic>
      <p:sp>
        <p:nvSpPr>
          <p:cNvPr id="194" name="Rounded Rectangle 193"/>
          <p:cNvSpPr/>
          <p:nvPr/>
        </p:nvSpPr>
        <p:spPr>
          <a:xfrm>
            <a:off x="5791200" y="4343400"/>
            <a:ext cx="1676400" cy="3048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1400">
                <a:gradFill>
                  <a:gsLst>
                    <a:gs pos="50000">
                      <a:srgbClr val="FFFFFF"/>
                    </a:gs>
                    <a:gs pos="100000">
                      <a:srgbClr val="FFFFFF"/>
                    </a:gs>
                  </a:gsLst>
                  <a:lin ang="5400000" scaled="0"/>
                </a:gradFill>
                <a:effectLst>
                  <a:outerShdw sx="1000" sy="1000" algn="tl">
                    <a:srgbClr val="000000"/>
                  </a:outerShdw>
                </a:effectLst>
                <a:latin typeface="+mj-lt"/>
              </a:defRPr>
            </a:pPr>
            <a:r>
              <a:rPr kumimoji="0" lang="en-US" sz="14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Office Apps</a:t>
            </a:r>
            <a:endParaRPr kumimoji="0" lang="en-US" sz="14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pic>
        <p:nvPicPr>
          <p:cNvPr id="195" name="Picture 3"/>
          <p:cNvPicPr>
            <a:picLocks noChangeAspect="1" noChangeArrowheads="1"/>
          </p:cNvPicPr>
          <p:nvPr/>
        </p:nvPicPr>
        <p:blipFill>
          <a:blip r:embed="rId12" cstate="print"/>
          <a:srcRect/>
          <a:stretch>
            <a:fillRect/>
          </a:stretch>
        </p:blipFill>
        <p:spPr bwMode="auto">
          <a:xfrm>
            <a:off x="3217863" y="3048000"/>
            <a:ext cx="2573337" cy="2878137"/>
          </a:xfrm>
          <a:prstGeom prst="rect">
            <a:avLst/>
          </a:prstGeom>
          <a:ln>
            <a:noFill/>
          </a:ln>
          <a:effectLst>
            <a:outerShdw blurRad="292100" dist="139700" dir="2700000" algn="tl" rotWithShape="0">
              <a:srgbClr val="333333">
                <a:alpha val="65000"/>
              </a:srgbClr>
            </a:outerShdw>
          </a:effectLst>
        </p:spPr>
      </p:pic>
      <p:sp>
        <p:nvSpPr>
          <p:cNvPr id="196" name="Title 18"/>
          <p:cNvSpPr txBox="1">
            <a:spLocks/>
          </p:cNvSpPr>
          <p:nvPr/>
        </p:nvSpPr>
        <p:spPr>
          <a:xfrm>
            <a:off x="367352" y="810601"/>
            <a:ext cx="8382000" cy="3600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Pervasive external data with Business Connectivity Services</a:t>
            </a:r>
            <a:endParaRPr kumimoji="0" lang="en-US" sz="26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sp>
        <p:nvSpPr>
          <p:cNvPr id="197" name="Title 1"/>
          <p:cNvSpPr txBox="1">
            <a:spLocks/>
          </p:cNvSpPr>
          <p:nvPr/>
        </p:nvSpPr>
        <p:spPr>
          <a:xfrm>
            <a:off x="360893" y="228600"/>
            <a:ext cx="7620000" cy="664797"/>
          </a:xfrm>
          <a:prstGeom prst="rect">
            <a:avLst/>
          </a:prstGeom>
        </p:spPr>
        <p:txBody>
          <a:bodyPr vert="horz" wrap="square" lIns="0" tIns="0" rIns="0" bIns="0" rtlCol="0" anchor="t">
            <a:norm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accent4">
                        <a:lumMod val="60000"/>
                        <a:lumOff val="40000"/>
                      </a:schemeClr>
                    </a:gs>
                    <a:gs pos="100000">
                      <a:schemeClr val="accent4">
                        <a:lumMod val="60000"/>
                        <a:lumOff val="40000"/>
                      </a:schemeClr>
                    </a:gs>
                  </a:gsLst>
                  <a:lin ang="5400000" scaled="0"/>
                </a:gradFill>
                <a:effectLst/>
                <a:latin typeface="Segoe UI" pitchFamily="34" charset="0"/>
                <a:ea typeface="+mn-ea"/>
                <a:cs typeface="Segoe UI" pitchFamily="34" charset="0"/>
              </a:defRPr>
            </a:lvl1pPr>
          </a:lstStyle>
          <a:p>
            <a:pPr marR="0" indent="0" fontAlgn="auto">
              <a:spcAft>
                <a:spcPts val="0"/>
              </a:spcAft>
              <a:buClrTx/>
              <a:buSzTx/>
              <a:tabLst/>
              <a:defRPr/>
            </a:pPr>
            <a:r>
              <a:rPr lang="en-US" dirty="0">
                <a:solidFill>
                  <a:srgbClr val="CCFFCC"/>
                </a:solidFill>
                <a:latin typeface="+mj-lt"/>
                <a:cs typeface="Arial" charset="0"/>
              </a:rPr>
              <a:t>SharePoint Composites</a:t>
            </a:r>
          </a:p>
        </p:txBody>
      </p:sp>
      <p:pic>
        <p:nvPicPr>
          <p:cNvPr id="198" name="Picture 2" descr="\\server3\restrict\ftp_root\clients\white_Whale\3-10035_GideonBibliowicz\SFP_Art\SharePoint_Pie\Resized\Pie_Icon_AllColors.png"/>
          <p:cNvPicPr>
            <a:picLocks noChangeAspect="1" noChangeArrowheads="1"/>
          </p:cNvPicPr>
          <p:nvPr/>
        </p:nvPicPr>
        <p:blipFill>
          <a:blip r:embed="rId13" cstate="print"/>
          <a:stretch>
            <a:fillRect/>
          </a:stretch>
        </p:blipFill>
        <p:spPr bwMode="auto">
          <a:xfrm rot="17974115">
            <a:off x="8298392" y="236008"/>
            <a:ext cx="685800" cy="685800"/>
          </a:xfrm>
          <a:prstGeom prst="rect">
            <a:avLst/>
          </a:prstGeom>
          <a:noFill/>
        </p:spPr>
      </p:pic>
    </p:spTree>
    <p:extLst>
      <p:ext uri="{BB962C8B-B14F-4D97-AF65-F5344CB8AC3E}">
        <p14:creationId xmlns="" xmlns:p14="http://schemas.microsoft.com/office/powerpoint/2007/7/12/main" val="301565802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AutoShape 3"/>
          <p:cNvSpPr>
            <a:spLocks noChangeAspect="1" noChangeArrowheads="1" noTextEdit="1"/>
          </p:cNvSpPr>
          <p:nvPr/>
        </p:nvSpPr>
        <p:spPr bwMode="auto">
          <a:xfrm rot="1618760">
            <a:off x="1287463" y="1500981"/>
            <a:ext cx="6569075" cy="3856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381000" y="512802"/>
            <a:ext cx="8382000" cy="553998"/>
          </a:xfrm>
        </p:spPr>
        <p:txBody>
          <a:bodyPr/>
          <a:lstStyle/>
          <a:p>
            <a:r>
              <a:rPr lang="en-US" sz="4000" dirty="0" smtClean="0">
                <a:sym typeface="Wingdings" pitchFamily="2" charset="2"/>
              </a:rPr>
              <a:t>Today’s business productivity challenges</a:t>
            </a:r>
            <a:endParaRPr lang="en-US" sz="4000" dirty="0"/>
          </a:p>
        </p:txBody>
      </p:sp>
      <p:pic>
        <p:nvPicPr>
          <p:cNvPr id="5" name="Picture 4" descr="hourglass2.png"/>
          <p:cNvPicPr>
            <a:picLocks noChangeAspect="1"/>
          </p:cNvPicPr>
          <p:nvPr/>
        </p:nvPicPr>
        <p:blipFill>
          <a:blip r:embed="rId3" cstate="print"/>
          <a:srcRect t="20628" b="27605"/>
          <a:stretch>
            <a:fillRect/>
          </a:stretch>
        </p:blipFill>
        <p:spPr>
          <a:xfrm>
            <a:off x="1282040" y="2432169"/>
            <a:ext cx="6362700" cy="1606431"/>
          </a:xfrm>
          <a:prstGeom prst="rect">
            <a:avLst/>
          </a:prstGeom>
        </p:spPr>
      </p:pic>
      <p:pic>
        <p:nvPicPr>
          <p:cNvPr id="6" name="Picture 3" descr="C:\W Drive Docs\Wilco Tech stuff\Various Projects\Diamond co-op projects\Office 14 Futures\Office Stock Photography\OFC09_Karen_002.jpg"/>
          <p:cNvPicPr>
            <a:picLocks noChangeAspect="1" noChangeArrowheads="1"/>
          </p:cNvPicPr>
          <p:nvPr/>
        </p:nvPicPr>
        <p:blipFill>
          <a:blip r:embed="rId4" cstate="print"/>
          <a:srcRect/>
          <a:stretch>
            <a:fillRect/>
          </a:stretch>
        </p:blipFill>
        <p:spPr bwMode="auto">
          <a:xfrm>
            <a:off x="939140" y="2432169"/>
            <a:ext cx="2296773" cy="16064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5" descr="C:\W Drive Docs\Wilco Tech stuff\Various Projects\photos\Stock Photos - Business - Out of the Office\Online Use - RGB\OFC09_Jill_001.jpg"/>
          <p:cNvPicPr>
            <a:picLocks noChangeAspect="1" noChangeArrowheads="1"/>
          </p:cNvPicPr>
          <p:nvPr/>
        </p:nvPicPr>
        <p:blipFill>
          <a:blip r:embed="rId5" cstate="print"/>
          <a:srcRect/>
          <a:stretch>
            <a:fillRect/>
          </a:stretch>
        </p:blipFill>
        <p:spPr bwMode="auto">
          <a:xfrm>
            <a:off x="5739739" y="2432169"/>
            <a:ext cx="2296774" cy="16064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914400" y="1762012"/>
            <a:ext cx="228600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rtl="0"/>
            <a:r>
              <a:rPr lang="en-US" sz="2000" b="1" kern="1200" dirty="0" smtClean="0">
                <a:solidFill>
                  <a:prstClr val="white"/>
                </a:solidFill>
                <a:latin typeface="Segoe Semibold"/>
                <a:ea typeface="+mn-ea"/>
                <a:cs typeface="+mn-cs"/>
              </a:rPr>
              <a:t>Meet changing business needs</a:t>
            </a:r>
            <a:endParaRPr lang="en-US" sz="2000" b="1" kern="1200" dirty="0">
              <a:solidFill>
                <a:prstClr val="white"/>
              </a:solidFill>
              <a:latin typeface="Segoe Semibold"/>
              <a:ea typeface="+mn-ea"/>
              <a:cs typeface="+mn-cs"/>
            </a:endParaRPr>
          </a:p>
        </p:txBody>
      </p:sp>
      <p:sp>
        <p:nvSpPr>
          <p:cNvPr id="9" name="TextBox 8"/>
          <p:cNvSpPr txBox="1"/>
          <p:nvPr/>
        </p:nvSpPr>
        <p:spPr>
          <a:xfrm>
            <a:off x="5656773" y="1762012"/>
            <a:ext cx="2590800"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rtl="0"/>
            <a:r>
              <a:rPr lang="en-US" sz="2000" b="1" kern="1200" dirty="0" smtClean="0">
                <a:solidFill>
                  <a:prstClr val="white"/>
                </a:solidFill>
                <a:latin typeface="Segoe Semibold"/>
                <a:ea typeface="+mn-ea"/>
                <a:cs typeface="+mn-cs"/>
              </a:rPr>
              <a:t>Manage IT costs and complexity</a:t>
            </a:r>
            <a:endParaRPr lang="en-US" sz="2000" b="1" kern="1200" dirty="0">
              <a:solidFill>
                <a:prstClr val="white"/>
              </a:solidFill>
              <a:latin typeface="Segoe Semibold"/>
              <a:ea typeface="+mn-ea"/>
              <a:cs typeface="+mn-cs"/>
            </a:endParaRPr>
          </a:p>
        </p:txBody>
      </p:sp>
      <p:sp>
        <p:nvSpPr>
          <p:cNvPr id="10" name="Content Placeholder 1"/>
          <p:cNvSpPr txBox="1">
            <a:spLocks/>
          </p:cNvSpPr>
          <p:nvPr/>
        </p:nvSpPr>
        <p:spPr>
          <a:xfrm>
            <a:off x="533400" y="4883225"/>
            <a:ext cx="4320604" cy="1593775"/>
          </a:xfrm>
          <a:prstGeom prst="rect">
            <a:avLst/>
          </a:prstGeom>
          <a:effectLst>
            <a:outerShdw blurRad="50800" dist="38100" dir="2700000" algn="tl" rotWithShape="0">
              <a:prstClr val="black">
                <a:alpha val="40000"/>
              </a:prstClr>
            </a:outerShdw>
          </a:effectLst>
        </p:spPr>
        <p:txBody>
          <a:bodyPr/>
          <a:lstStyle/>
          <a:p>
            <a:pPr marL="168275" indent="-168275" defTabSz="-13873163" eaLnBrk="0" fontAlgn="base" hangingPunct="0">
              <a:lnSpc>
                <a:spcPct val="90000"/>
              </a:lnSpc>
              <a:spcBef>
                <a:spcPct val="30000"/>
              </a:spcBef>
              <a:spcAft>
                <a:spcPct val="0"/>
              </a:spcAft>
              <a:buClr>
                <a:srgbClr val="EEECE1"/>
              </a:buClr>
              <a:buSzPct val="85000"/>
              <a:buBlip>
                <a:blip r:embed="rId6"/>
              </a:buBlip>
            </a:pPr>
            <a:r>
              <a:rPr lang="en-US" dirty="0" smtClean="0">
                <a:solidFill>
                  <a:prstClr val="white"/>
                </a:solidFill>
                <a:latin typeface="Segoe Semibold"/>
              </a:rPr>
              <a:t>Drive insight from complexity</a:t>
            </a:r>
            <a:endParaRPr lang="en-US" dirty="0">
              <a:solidFill>
                <a:prstClr val="white"/>
              </a:solidFill>
              <a:latin typeface="Segoe Semibold"/>
            </a:endParaRPr>
          </a:p>
          <a:p>
            <a:pPr marL="168275" indent="-168275" algn="l" defTabSz="-13873163" rtl="0" eaLnBrk="0" fontAlgn="base" hangingPunct="0">
              <a:lnSpc>
                <a:spcPct val="90000"/>
              </a:lnSpc>
              <a:spcBef>
                <a:spcPct val="30000"/>
              </a:spcBef>
              <a:spcAft>
                <a:spcPct val="0"/>
              </a:spcAft>
              <a:buClr>
                <a:srgbClr val="EEECE1"/>
              </a:buClr>
              <a:buSzPct val="85000"/>
              <a:buFontTx/>
              <a:buBlip>
                <a:blip r:embed="rId6"/>
              </a:buBlip>
            </a:pPr>
            <a:r>
              <a:rPr lang="en-US" dirty="0" smtClean="0">
                <a:solidFill>
                  <a:prstClr val="white"/>
                </a:solidFill>
                <a:latin typeface="Segoe Semibold"/>
              </a:rPr>
              <a:t>Work with customers and partners</a:t>
            </a:r>
            <a:endParaRPr lang="en-US" dirty="0">
              <a:solidFill>
                <a:prstClr val="white"/>
              </a:solidFill>
              <a:latin typeface="Segoe Semibold"/>
            </a:endParaRPr>
          </a:p>
          <a:p>
            <a:pPr marL="168275" indent="-168275" algn="l" defTabSz="-13873163" rtl="0" eaLnBrk="0" fontAlgn="base" hangingPunct="0">
              <a:lnSpc>
                <a:spcPct val="90000"/>
              </a:lnSpc>
              <a:spcBef>
                <a:spcPct val="30000"/>
              </a:spcBef>
              <a:spcAft>
                <a:spcPct val="0"/>
              </a:spcAft>
              <a:buClr>
                <a:srgbClr val="EEECE1"/>
              </a:buClr>
              <a:buSzPct val="85000"/>
              <a:buFontTx/>
              <a:buBlip>
                <a:blip r:embed="rId6"/>
              </a:buBlip>
            </a:pPr>
            <a:r>
              <a:rPr lang="en-US" dirty="0" smtClean="0">
                <a:solidFill>
                  <a:prstClr val="white"/>
                </a:solidFill>
                <a:latin typeface="Segoe Semibold"/>
              </a:rPr>
              <a:t>Embrace Millennial work styles </a:t>
            </a:r>
          </a:p>
          <a:p>
            <a:pPr marL="168275" indent="-168275" algn="l" defTabSz="-13873163" rtl="0" eaLnBrk="0" fontAlgn="base" hangingPunct="0">
              <a:lnSpc>
                <a:spcPct val="90000"/>
              </a:lnSpc>
              <a:spcBef>
                <a:spcPct val="30000"/>
              </a:spcBef>
              <a:spcAft>
                <a:spcPct val="0"/>
              </a:spcAft>
              <a:buClr>
                <a:srgbClr val="EEECE1"/>
              </a:buClr>
              <a:buSzPct val="85000"/>
              <a:buFontTx/>
              <a:buBlip>
                <a:blip r:embed="rId6"/>
              </a:buBlip>
            </a:pPr>
            <a:r>
              <a:rPr lang="en-US" dirty="0" smtClean="0">
                <a:solidFill>
                  <a:prstClr val="white"/>
                </a:solidFill>
                <a:latin typeface="Segoe Semibold"/>
              </a:rPr>
              <a:t>Comply with regulations</a:t>
            </a:r>
            <a:endParaRPr lang="en-US" dirty="0">
              <a:solidFill>
                <a:prstClr val="white"/>
              </a:solidFill>
              <a:latin typeface="Segoe Semibold"/>
            </a:endParaRPr>
          </a:p>
        </p:txBody>
      </p:sp>
      <p:sp>
        <p:nvSpPr>
          <p:cNvPr id="11" name="Content Placeholder 1"/>
          <p:cNvSpPr txBox="1">
            <a:spLocks/>
          </p:cNvSpPr>
          <p:nvPr/>
        </p:nvSpPr>
        <p:spPr>
          <a:xfrm>
            <a:off x="5105400" y="4883225"/>
            <a:ext cx="4038600" cy="1669975"/>
          </a:xfrm>
          <a:prstGeom prst="rect">
            <a:avLst/>
          </a:prstGeom>
          <a:effectLst>
            <a:outerShdw blurRad="50800" dist="38100" dir="2700000" algn="tl" rotWithShape="0">
              <a:prstClr val="black">
                <a:alpha val="40000"/>
              </a:prstClr>
            </a:outerShdw>
          </a:effectLst>
        </p:spPr>
        <p:txBody>
          <a:bodyPr/>
          <a:lstStyle/>
          <a:p>
            <a:pPr marL="168275" indent="-168275" algn="l" defTabSz="-13873163" rtl="0" eaLnBrk="0" fontAlgn="base" hangingPunct="0">
              <a:lnSpc>
                <a:spcPct val="90000"/>
              </a:lnSpc>
              <a:spcBef>
                <a:spcPct val="30000"/>
              </a:spcBef>
              <a:spcAft>
                <a:spcPct val="0"/>
              </a:spcAft>
              <a:buClr>
                <a:srgbClr val="EEECE1"/>
              </a:buClr>
              <a:buSzPct val="85000"/>
              <a:buFontTx/>
              <a:buBlip>
                <a:blip r:embed="rId6"/>
              </a:buBlip>
            </a:pPr>
            <a:r>
              <a:rPr lang="en-US" dirty="0" smtClean="0">
                <a:solidFill>
                  <a:prstClr val="white"/>
                </a:solidFill>
                <a:latin typeface="Segoe Semibold"/>
              </a:rPr>
              <a:t>Integrate line-of-business systems</a:t>
            </a:r>
          </a:p>
          <a:p>
            <a:pPr marL="168275" indent="-168275" algn="l" defTabSz="-13873163" rtl="0" eaLnBrk="0" fontAlgn="base" hangingPunct="0">
              <a:lnSpc>
                <a:spcPct val="90000"/>
              </a:lnSpc>
              <a:spcBef>
                <a:spcPct val="30000"/>
              </a:spcBef>
              <a:spcAft>
                <a:spcPct val="0"/>
              </a:spcAft>
              <a:buClr>
                <a:srgbClr val="EEECE1"/>
              </a:buClr>
              <a:buSzPct val="85000"/>
              <a:buFontTx/>
              <a:buBlip>
                <a:blip r:embed="rId6"/>
              </a:buBlip>
            </a:pPr>
            <a:r>
              <a:rPr lang="en-US" dirty="0" smtClean="0">
                <a:solidFill>
                  <a:prstClr val="white"/>
                </a:solidFill>
                <a:latin typeface="Segoe Semibold"/>
              </a:rPr>
              <a:t>Provide scale agility</a:t>
            </a:r>
          </a:p>
          <a:p>
            <a:pPr marL="168275" indent="-168275" defTabSz="-13873163" eaLnBrk="0" fontAlgn="base" hangingPunct="0">
              <a:lnSpc>
                <a:spcPct val="90000"/>
              </a:lnSpc>
              <a:spcBef>
                <a:spcPct val="30000"/>
              </a:spcBef>
              <a:spcAft>
                <a:spcPct val="0"/>
              </a:spcAft>
              <a:buClr>
                <a:srgbClr val="EEECE1"/>
              </a:buClr>
              <a:buSzPct val="85000"/>
              <a:buBlip>
                <a:blip r:embed="rId6"/>
              </a:buBlip>
            </a:pPr>
            <a:r>
              <a:rPr lang="en-US" dirty="0" smtClean="0">
                <a:solidFill>
                  <a:prstClr val="white"/>
                </a:solidFill>
              </a:rPr>
              <a:t>Enable innovation</a:t>
            </a:r>
          </a:p>
          <a:p>
            <a:pPr marL="168275" indent="-168275" defTabSz="-13873163" eaLnBrk="0" fontAlgn="base" hangingPunct="0">
              <a:lnSpc>
                <a:spcPct val="90000"/>
              </a:lnSpc>
              <a:spcBef>
                <a:spcPct val="30000"/>
              </a:spcBef>
              <a:spcAft>
                <a:spcPct val="0"/>
              </a:spcAft>
              <a:buClr>
                <a:srgbClr val="EEECE1"/>
              </a:buClr>
              <a:buSzPct val="85000"/>
              <a:buBlip>
                <a:blip r:embed="rId6"/>
              </a:buBlip>
            </a:pPr>
            <a:r>
              <a:rPr lang="en-US" dirty="0" smtClean="0">
                <a:solidFill>
                  <a:prstClr val="white"/>
                </a:solidFill>
                <a:latin typeface="Segoe Semibold"/>
              </a:rPr>
              <a:t>Protect intellectual property</a:t>
            </a:r>
            <a:endParaRPr lang="en-US" dirty="0">
              <a:solidFill>
                <a:prstClr val="white"/>
              </a:solidFill>
              <a:latin typeface="Segoe Semibold"/>
            </a:endParaRPr>
          </a:p>
        </p:txBody>
      </p:sp>
    </p:spTree>
    <p:extLst>
      <p:ext uri="{BB962C8B-B14F-4D97-AF65-F5344CB8AC3E}">
        <p14:creationId xmlns="" xmlns:p14="http://schemas.microsoft.com/office/powerpoint/2007/7/12/main" val="255297237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SharePoint Composites</a:t>
            </a:r>
            <a:endParaRPr lang="en-US" dirty="0"/>
          </a:p>
        </p:txBody>
      </p:sp>
      <p:sp>
        <p:nvSpPr>
          <p:cNvPr id="3" name="Subtitle 2"/>
          <p:cNvSpPr>
            <a:spLocks noGrp="1"/>
          </p:cNvSpPr>
          <p:nvPr>
            <p:ph type="subTitle" idx="1"/>
          </p:nvPr>
        </p:nvSpPr>
        <p:spPr/>
        <p:txBody>
          <a:bodyPr/>
          <a:lstStyle/>
          <a:p>
            <a:r>
              <a:rPr lang="en-US" dirty="0" smtClean="0"/>
              <a:t>Paul Andrew</a:t>
            </a:r>
          </a:p>
        </p:txBody>
      </p:sp>
      <p:sp>
        <p:nvSpPr>
          <p:cNvPr id="4" name="Text Placeholder 3"/>
          <p:cNvSpPr>
            <a:spLocks noGrp="1"/>
          </p:cNvSpPr>
          <p:nvPr>
            <p:ph type="body" sz="quarter" idx="10"/>
          </p:nvPr>
        </p:nvSpPr>
        <p:spPr/>
        <p:txBody>
          <a:bodyPr/>
          <a:lstStyle/>
          <a:p>
            <a:r>
              <a:rPr lang="en-US" dirty="0" smtClean="0"/>
              <a:t>demo</a:t>
            </a:r>
            <a:endParaRPr lang="en-US" dirty="0"/>
          </a:p>
        </p:txBody>
      </p:sp>
      <p:pic>
        <p:nvPicPr>
          <p:cNvPr id="5" name="Picture 2" descr="\\server3\restrict\ftp_root\clients\white_Whale\3-10035_GideonBibliowicz\SFP_Art\SharePoint_Pie\Resized\Pie_Icon_AllColors.png"/>
          <p:cNvPicPr>
            <a:picLocks noChangeAspect="1" noChangeArrowheads="1"/>
          </p:cNvPicPr>
          <p:nvPr/>
        </p:nvPicPr>
        <p:blipFill>
          <a:blip r:embed="rId3" cstate="print"/>
          <a:stretch>
            <a:fillRect/>
          </a:stretch>
        </p:blipFill>
        <p:spPr bwMode="auto">
          <a:xfrm rot="17974115">
            <a:off x="8298392" y="236008"/>
            <a:ext cx="685800" cy="685800"/>
          </a:xfrm>
          <a:prstGeom prst="rect">
            <a:avLst/>
          </a:prstGeom>
          <a:noFill/>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381000" y="230188"/>
            <a:ext cx="8382000" cy="664797"/>
          </a:xfrm>
        </p:spPr>
        <p:txBody>
          <a:bodyPr/>
          <a:lstStyle/>
          <a:p>
            <a:pPr lvl="0"/>
            <a:r>
              <a:rPr lang="en-US" dirty="0"/>
              <a:t>SharePoint </a:t>
            </a:r>
            <a:r>
              <a:rPr lang="en-US" dirty="0" smtClean="0"/>
              <a:t>Composites</a:t>
            </a:r>
            <a:endParaRPr lang="en-US" dirty="0"/>
          </a:p>
        </p:txBody>
      </p:sp>
      <p:sp>
        <p:nvSpPr>
          <p:cNvPr id="32"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33"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34" name="Rounded Rectangle 33"/>
          <p:cNvSpPr/>
          <p:nvPr/>
        </p:nvSpPr>
        <p:spPr bwMode="auto">
          <a:xfrm>
            <a:off x="0" y="4665345"/>
            <a:ext cx="9145048" cy="1435608"/>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a:ln>
                  <a:noFill/>
                </a:ln>
                <a:solidFill>
                  <a:srgbClr val="FFFFFF">
                    <a:lumMod val="95000"/>
                  </a:srgbClr>
                </a:solidFill>
                <a:effectLst/>
                <a:uLnTx/>
                <a:uFillTx/>
                <a:latin typeface="Segoe UI"/>
                <a:ea typeface="+mn-ea"/>
                <a:cs typeface="+mn-cs"/>
              </a:rPr>
              <a:t>Sandboxed Solutions for </a:t>
            </a:r>
            <a:r>
              <a:rPr kumimoji="0" lang="en-US" sz="2000" b="0" i="1" u="none" strike="noStrike" kern="0" cap="none" spc="0" normalizeH="0" baseline="0" noProof="0" dirty="0" smtClean="0">
                <a:ln>
                  <a:noFill/>
                </a:ln>
                <a:solidFill>
                  <a:srgbClr val="FFFFFF">
                    <a:lumMod val="95000"/>
                  </a:srgbClr>
                </a:solidFill>
                <a:effectLst/>
                <a:uLnTx/>
                <a:uFillTx/>
                <a:latin typeface="Segoe UI"/>
                <a:ea typeface="+mn-ea"/>
                <a:cs typeface="+mn-cs"/>
              </a:rPr>
              <a:t>self-service and fast installation</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lumMod val="95000"/>
                  </a:srgbClr>
                </a:solidFill>
                <a:effectLst/>
                <a:uLnTx/>
                <a:uFillTx/>
                <a:latin typeface="Segoe UI"/>
                <a:ea typeface="+mn-ea"/>
                <a:cs typeface="+mn-cs"/>
              </a:rPr>
              <a:t>Platform stability with resource quota-management</a:t>
            </a:r>
            <a:endParaRPr kumimoji="0" lang="en-US" sz="2000" b="0" i="1" u="none" strike="noStrike" kern="0" cap="none" spc="0" normalizeH="0" baseline="0" noProof="0" dirty="0">
              <a:ln>
                <a:noFill/>
              </a:ln>
              <a:solidFill>
                <a:srgbClr val="FFFFFF">
                  <a:lumMod val="95000"/>
                </a:srgbClr>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sz="2000" i="1">
                <a:solidFill>
                  <a:srgbClr val="FFFFFF"/>
                </a:solidFill>
              </a:defRPr>
            </a:pPr>
            <a:r>
              <a:rPr kumimoji="0" lang="en-US" sz="2000" b="0" i="1" u="none" strike="noStrike" kern="0" cap="none" spc="0" normalizeH="0" baseline="0" noProof="0" dirty="0" smtClean="0">
                <a:ln>
                  <a:noFill/>
                </a:ln>
                <a:solidFill>
                  <a:srgbClr val="FFFFFF"/>
                </a:solidFill>
                <a:effectLst/>
                <a:uLnTx/>
                <a:uFillTx/>
                <a:latin typeface="Segoe UI"/>
                <a:ea typeface="+mn-ea"/>
                <a:cs typeface="+mn-cs"/>
              </a:rPr>
              <a:t>Standards </a:t>
            </a:r>
            <a:r>
              <a:rPr kumimoji="0" lang="en-US" sz="2000" b="0" i="1" u="none" strike="noStrike" kern="0" cap="none" spc="0" normalizeH="0" baseline="0" noProof="0" dirty="0">
                <a:ln>
                  <a:noFill/>
                </a:ln>
                <a:solidFill>
                  <a:srgbClr val="FFFFFF"/>
                </a:solidFill>
                <a:effectLst/>
                <a:uLnTx/>
                <a:uFillTx/>
                <a:latin typeface="Segoe UI"/>
                <a:ea typeface="+mn-ea"/>
                <a:cs typeface="+mn-cs"/>
              </a:rPr>
              <a:t>support for integration and </a:t>
            </a:r>
            <a:r>
              <a:rPr kumimoji="0" lang="en-US" sz="2000" b="0" i="1" u="none" strike="noStrike" kern="0" cap="none" spc="0" normalizeH="0" baseline="0" noProof="0" dirty="0" smtClean="0">
                <a:ln>
                  <a:noFill/>
                </a:ln>
                <a:solidFill>
                  <a:srgbClr val="FFFFFF"/>
                </a:solidFill>
                <a:effectLst/>
                <a:uLnTx/>
                <a:uFillTx/>
                <a:latin typeface="Segoe UI"/>
                <a:ea typeface="+mn-ea"/>
                <a:cs typeface="+mn-cs"/>
              </a:rPr>
              <a:t>accessibility</a:t>
            </a:r>
            <a:endParaRPr kumimoji="0" lang="en-US" sz="2000" b="0" i="1" u="none" strike="noStrike" kern="0" cap="none" spc="0" normalizeH="0" baseline="0" noProof="0" dirty="0">
              <a:ln>
                <a:noFill/>
              </a:ln>
              <a:solidFill>
                <a:srgbClr val="FFFFFF"/>
              </a:solidFill>
              <a:effectLst/>
              <a:uLnTx/>
              <a:uFillTx/>
              <a:latin typeface="Segoe UI"/>
              <a:ea typeface="+mn-ea"/>
              <a:cs typeface="+mn-cs"/>
            </a:endParaRPr>
          </a:p>
        </p:txBody>
      </p:sp>
      <p:sp>
        <p:nvSpPr>
          <p:cNvPr id="35" name="Rounded Rectangle 34"/>
          <p:cNvSpPr/>
          <p:nvPr/>
        </p:nvSpPr>
        <p:spPr bwMode="auto">
          <a:xfrm>
            <a:off x="155575" y="4656201"/>
            <a:ext cx="2301716"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Solution Deployment</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6" name="Rounded Rectangle 35"/>
          <p:cNvSpPr/>
          <p:nvPr/>
        </p:nvSpPr>
        <p:spPr bwMode="auto">
          <a:xfrm>
            <a:off x="0" y="2946083"/>
            <a:ext cx="9144000" cy="1435608"/>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solidFill>
                  <a:srgbClr val="FFFFFF">
                    <a:lumMod val="95000"/>
                  </a:srgbClr>
                </a:solidFill>
              </a:defRPr>
            </a:pP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Business </a:t>
            </a:r>
            <a:r>
              <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rPr>
              <a:t>Connectivity </a:t>
            </a: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Services for LOB data exchange</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solidFill>
                  <a:srgbClr val="FFFFFF">
                    <a:lumMod val="95000"/>
                  </a:srgbClr>
                </a:solidFill>
              </a:defRPr>
            </a:pPr>
            <a:r>
              <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rPr>
              <a:t>LOB data in Outlook, Word </a:t>
            </a: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&amp; Workspace without code</a:t>
            </a:r>
            <a:endPar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endParaRP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solidFill>
                  <a:srgbClr val="FFFFFF">
                    <a:lumMod val="95000"/>
                  </a:srgbClr>
                </a:solidFill>
              </a:defRPr>
            </a:pP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SharePoint </a:t>
            </a:r>
            <a:r>
              <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rPr>
              <a:t>data exposed through web services &amp; APIs </a:t>
            </a:r>
            <a:endPar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endParaRPr>
          </a:p>
        </p:txBody>
      </p:sp>
      <p:sp>
        <p:nvSpPr>
          <p:cNvPr id="38" name="Rounded Rectangle 37"/>
          <p:cNvSpPr/>
          <p:nvPr/>
        </p:nvSpPr>
        <p:spPr bwMode="auto">
          <a:xfrm>
            <a:off x="155575" y="2936939"/>
            <a:ext cx="2301716"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Data Connectivity</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39" name="Rounded Rectangle 38"/>
          <p:cNvSpPr/>
          <p:nvPr/>
        </p:nvSpPr>
        <p:spPr bwMode="auto">
          <a:xfrm>
            <a:off x="0" y="1219200"/>
            <a:ext cx="9144000" cy="1453896"/>
          </a:xfrm>
          <a:prstGeom prst="roundRect">
            <a:avLst>
              <a:gd name="adj" fmla="val 11745"/>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2560320" tIns="91440" rIns="0" bIns="0" numCol="1" rtlCol="0" anchor="ctr" anchorCtr="0" compatLnSpc="1">
            <a:prstTxWarp prst="textNoShape">
              <a:avLst/>
            </a:prstTxWarp>
            <a:noAutofit/>
          </a:bodyPr>
          <a:lstStyle/>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gradFill>
                  <a:gsLst>
                    <a:gs pos="0">
                      <a:srgbClr val="444445"/>
                    </a:gs>
                    <a:gs pos="100000">
                      <a:srgbClr val="444445"/>
                    </a:gs>
                  </a:gsLst>
                  <a:lin ang="2700000" scaled="1"/>
                </a:gradFill>
              </a:defRPr>
            </a:pPr>
            <a:r>
              <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rPr>
              <a:t>Enhanced toolset for end-user solutions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gradFill>
                  <a:gsLst>
                    <a:gs pos="0">
                      <a:srgbClr val="444445"/>
                    </a:gs>
                    <a:gs pos="100000">
                      <a:srgbClr val="444445"/>
                    </a:gs>
                  </a:gsLst>
                  <a:lin ang="2700000" scaled="1"/>
                </a:gradFill>
              </a:defRPr>
            </a:pP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Process automation and data validation with Forms</a:t>
            </a:r>
          </a:p>
          <a:p>
            <a:pPr marL="285750" marR="0" lvl="0" indent="-285750" defTabSz="-13873163" eaLnBrk="0" fontAlgn="auto" latinLnBrk="0" hangingPunct="0">
              <a:lnSpc>
                <a:spcPct val="90000"/>
              </a:lnSpc>
              <a:spcBef>
                <a:spcPct val="30000"/>
              </a:spcBef>
              <a:spcAft>
                <a:spcPts val="0"/>
              </a:spcAft>
              <a:buClr>
                <a:srgbClr val="0C2E68"/>
              </a:buClr>
              <a:buSzPct val="85000"/>
              <a:buFontTx/>
              <a:buBlip>
                <a:blip r:embed="rId3"/>
              </a:buBlip>
              <a:tabLst/>
              <a:defRPr>
                <a:gradFill>
                  <a:gsLst>
                    <a:gs pos="0">
                      <a:srgbClr val="444445"/>
                    </a:gs>
                    <a:gs pos="100000">
                      <a:srgbClr val="444445"/>
                    </a:gs>
                  </a:gsLst>
                  <a:lin ang="2700000" scaled="1"/>
                </a:gradFill>
              </a:defRPr>
            </a:pPr>
            <a:r>
              <a:rPr kumimoji="0" lang="en-US" sz="2000" b="0" i="0" u="none" strike="noStrike" kern="0" cap="none" spc="0" normalizeH="0" baseline="0" noProof="0" dirty="0" smtClean="0">
                <a:ln>
                  <a:noFill/>
                </a:ln>
                <a:solidFill>
                  <a:srgbClr val="FFFFFF">
                    <a:lumMod val="95000"/>
                  </a:srgbClr>
                </a:solidFill>
                <a:effectLst/>
                <a:uLnTx/>
                <a:uFillTx/>
                <a:latin typeface="Segoe UI"/>
                <a:ea typeface="+mn-ea"/>
                <a:cs typeface="+mn-cs"/>
              </a:rPr>
              <a:t>Visio services integration for data visualization</a:t>
            </a:r>
            <a:endParaRPr kumimoji="0" lang="en-US" sz="2000" b="0" i="0" u="none" strike="noStrike" kern="0" cap="none" spc="0" normalizeH="0" baseline="0" noProof="0" dirty="0">
              <a:ln>
                <a:noFill/>
              </a:ln>
              <a:solidFill>
                <a:srgbClr val="FFFFFF">
                  <a:lumMod val="95000"/>
                </a:srgbClr>
              </a:solidFill>
              <a:effectLst/>
              <a:uLnTx/>
              <a:uFillTx/>
              <a:latin typeface="Segoe UI"/>
              <a:ea typeface="+mn-ea"/>
              <a:cs typeface="+mn-cs"/>
            </a:endParaRPr>
          </a:p>
        </p:txBody>
      </p:sp>
      <p:sp>
        <p:nvSpPr>
          <p:cNvPr id="40" name="Rounded Rectangle 39"/>
          <p:cNvSpPr/>
          <p:nvPr/>
        </p:nvSpPr>
        <p:spPr bwMode="auto">
          <a:xfrm>
            <a:off x="155575" y="1219200"/>
            <a:ext cx="2301716" cy="1453896"/>
          </a:xfrm>
          <a:prstGeom prst="roundRect">
            <a:avLst>
              <a:gd name="adj" fmla="val 8473"/>
            </a:avLst>
          </a:prstGeom>
          <a:gradFill flip="none" rotWithShape="1">
            <a:gsLst>
              <a:gs pos="0">
                <a:srgbClr val="E6F0F7">
                  <a:lumMod val="90000"/>
                </a:srgbClr>
              </a:gs>
              <a:gs pos="21000">
                <a:srgbClr val="76B6EA"/>
              </a:gs>
              <a:gs pos="44000">
                <a:srgbClr val="1653C0"/>
              </a:gs>
              <a:gs pos="100000">
                <a:srgbClr val="1653C0"/>
              </a:gs>
            </a:gsLst>
            <a:lin ang="4200000" scaled="0"/>
            <a:tileRect/>
          </a:gradFill>
          <a:ln w="9525" cap="flat" cmpd="sng" algn="ctr">
            <a:noFill/>
            <a:prstDash val="solid"/>
            <a:round/>
            <a:headEnd type="none" w="med" len="med"/>
            <a:tailEnd type="none" w="med" len="med"/>
          </a:ln>
          <a:effectLst>
            <a:outerShdw blurRad="508000" sx="102000" sy="102000" algn="ctr" rotWithShape="0">
              <a:prstClr val="black"/>
            </a:outerShdw>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1" i="1"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UI"/>
              </a:rPr>
              <a:t>User-Driven Solutions</a:t>
            </a:r>
            <a:endParaRPr kumimoji="0" lang="en-US" altLang="zh-CN" sz="2000" b="1"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endParaRPr>
          </a:p>
        </p:txBody>
      </p:sp>
      <p:sp>
        <p:nvSpPr>
          <p:cNvPr id="41" name="Title 1"/>
          <p:cNvSpPr txBox="1">
            <a:spLocks/>
          </p:cNvSpPr>
          <p:nvPr/>
        </p:nvSpPr>
        <p:spPr>
          <a:xfrm>
            <a:off x="206828" y="435429"/>
            <a:ext cx="8382000"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pic>
        <p:nvPicPr>
          <p:cNvPr id="42"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rot="17974115">
            <a:off x="8166099" y="358775"/>
            <a:ext cx="685800" cy="685800"/>
          </a:xfrm>
          <a:prstGeom prst="rect">
            <a:avLst/>
          </a:prstGeom>
          <a:noFill/>
        </p:spPr>
      </p:pic>
    </p:spTree>
    <p:extLst>
      <p:ext uri="{BB962C8B-B14F-4D97-AF65-F5344CB8AC3E}">
        <p14:creationId xmlns="" xmlns:p14="http://schemas.microsoft.com/office/powerpoint/2007/7/12/main" val="210874083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dirty="0"/>
              <a:t>Microsoft SharePoint 2010</a:t>
            </a:r>
          </a:p>
        </p:txBody>
      </p:sp>
      <p:sp>
        <p:nvSpPr>
          <p:cNvPr id="45" name="Title 22"/>
          <p:cNvSpPr txBox="1">
            <a:spLocks/>
          </p:cNvSpPr>
          <p:nvPr/>
        </p:nvSpPr>
        <p:spPr>
          <a:xfrm>
            <a:off x="381000" y="230188"/>
            <a:ext cx="8382000" cy="9971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t/>
            </a:r>
            <a:b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The </a:t>
            </a:r>
            <a:r>
              <a:rPr kumimoji="0" lang="en-US" sz="2400" b="0" i="0" u="none" strike="noStrike" kern="1200" cap="none" spc="-100" normalizeH="0" baseline="0" noProof="0" dirty="0" smtClean="0">
                <a:ln w="3175">
                  <a:noFill/>
                </a:ln>
                <a:solidFill>
                  <a:srgbClr val="E6F0F7">
                    <a:lumMod val="90000"/>
                  </a:srgbClr>
                </a:solidFill>
                <a:effectLst/>
                <a:uLnTx/>
                <a:uFillTx/>
                <a:latin typeface="Segoe UI" pitchFamily="34" charset="0"/>
                <a:ea typeface="+mn-ea"/>
                <a:cs typeface="Segoe UI" pitchFamily="34" charset="0"/>
              </a:rPr>
              <a:t>Business Collaboration Platform</a:t>
            </a: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 for the Enterprise and the Web</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46" name="Group 24"/>
          <p:cNvGrpSpPr/>
          <p:nvPr/>
        </p:nvGrpSpPr>
        <p:grpSpPr>
          <a:xfrm>
            <a:off x="3696789" y="2971800"/>
            <a:ext cx="6096000" cy="1663505"/>
            <a:chOff x="3657600" y="3060895"/>
            <a:chExt cx="5486400" cy="1663505"/>
          </a:xfrm>
        </p:grpSpPr>
        <p:sp>
          <p:nvSpPr>
            <p:cNvPr id="48" name="Rectangle 47"/>
            <p:cNvSpPr/>
            <p:nvPr/>
          </p:nvSpPr>
          <p:spPr bwMode="auto">
            <a:xfrm>
              <a:off x="3657600" y="3060895"/>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Connect and Empower People</a:t>
              </a:r>
              <a:endParaRPr kumimoji="0" lang="en-US" altLang="zh-CN" sz="2400" b="0" i="1" u="none" strike="noStrike" kern="0" cap="none" spc="-50" normalizeH="0" baseline="0" noProof="0" dirty="0" smtClean="0">
                <a:ln>
                  <a:noFill/>
                </a:ln>
                <a:solidFill>
                  <a:srgbClr val="FFFFFF"/>
                </a:solidFill>
                <a:effectLst/>
                <a:uLnTx/>
                <a:uFillTx/>
                <a:latin typeface="Segoe Semibold" pitchFamily="34" charset="0"/>
                <a:ea typeface="+mn-ea"/>
                <a:cs typeface="+mn-cs"/>
              </a:endParaRPr>
            </a:p>
          </p:txBody>
        </p:sp>
        <p:sp>
          <p:nvSpPr>
            <p:cNvPr id="50" name="Rectangle 49"/>
            <p:cNvSpPr/>
            <p:nvPr/>
          </p:nvSpPr>
          <p:spPr bwMode="auto">
            <a:xfrm>
              <a:off x="3657600" y="3686907"/>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Cut Costs with a Unified Infrastructure</a:t>
              </a:r>
              <a:endParaRPr kumimoji="0" lang="en-US" sz="2200" b="0" i="1" u="none" strike="noStrike" kern="0" cap="none" spc="-50" normalizeH="0" baseline="0" noProof="0" dirty="0" smtClean="0">
                <a:ln w="3175">
                  <a:noFill/>
                </a:ln>
                <a:solidFill>
                  <a:srgbClr val="FFFFFF"/>
                </a:solidFill>
                <a:effectLst/>
                <a:uLnTx/>
                <a:uFillTx/>
                <a:latin typeface="Segoe UI"/>
                <a:ea typeface="+mn-ea"/>
                <a:cs typeface="Arial" charset="0"/>
              </a:endParaRPr>
            </a:p>
          </p:txBody>
        </p:sp>
        <p:sp>
          <p:nvSpPr>
            <p:cNvPr id="51" name="Rectangle 50"/>
            <p:cNvSpPr/>
            <p:nvPr/>
          </p:nvSpPr>
          <p:spPr bwMode="auto">
            <a:xfrm>
              <a:off x="3657600" y="4312920"/>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Rapidly Respond to Business Needs</a:t>
              </a:r>
            </a:p>
          </p:txBody>
        </p:sp>
      </p:grpSp>
      <p:grpSp>
        <p:nvGrpSpPr>
          <p:cNvPr id="52" name="Group 83"/>
          <p:cNvGrpSpPr/>
          <p:nvPr/>
        </p:nvGrpSpPr>
        <p:grpSpPr>
          <a:xfrm>
            <a:off x="-304800" y="1828799"/>
            <a:ext cx="4572000" cy="3962400"/>
            <a:chOff x="-4185" y="2085973"/>
            <a:chExt cx="4122018" cy="3605979"/>
          </a:xfrm>
        </p:grpSpPr>
        <p:grpSp>
          <p:nvGrpSpPr>
            <p:cNvPr id="53" name="Group 50"/>
            <p:cNvGrpSpPr/>
            <p:nvPr/>
          </p:nvGrpSpPr>
          <p:grpSpPr>
            <a:xfrm>
              <a:off x="-4185" y="2085973"/>
              <a:ext cx="4122018" cy="3605979"/>
              <a:chOff x="-4186" y="2145978"/>
              <a:chExt cx="4001959" cy="3500950"/>
            </a:xfrm>
          </p:grpSpPr>
          <p:sp>
            <p:nvSpPr>
              <p:cNvPr id="58" name="Oval 57"/>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2286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mn-cs"/>
                </a:endParaRPr>
              </a:p>
            </p:txBody>
          </p:sp>
          <p:pic>
            <p:nvPicPr>
              <p:cNvPr id="59" name="Picture 2" descr="\\SERVER3\Restrict\FTP_Root\Clients\White_Whale\2-20070_TAP_Airlift\Art\6-star pie cuts.png"/>
              <p:cNvPicPr>
                <a:picLocks noChangeAspect="1" noChangeArrowheads="1"/>
              </p:cNvPicPr>
              <p:nvPr/>
            </p:nvPicPr>
            <p:blipFill>
              <a:blip r:embed="rId3" cstate="print"/>
              <a:stretch>
                <a:fillRect/>
              </a:stretch>
            </p:blipFill>
            <p:spPr bwMode="auto">
              <a:xfrm rot="5400000">
                <a:off x="246319" y="1895473"/>
                <a:ext cx="3500950" cy="4001959"/>
              </a:xfrm>
              <a:prstGeom prst="rect">
                <a:avLst/>
              </a:prstGeom>
              <a:noFill/>
            </p:spPr>
          </p:pic>
        </p:grpSp>
        <p:grpSp>
          <p:nvGrpSpPr>
            <p:cNvPr id="54" name="Group 82"/>
            <p:cNvGrpSpPr/>
            <p:nvPr/>
          </p:nvGrpSpPr>
          <p:grpSpPr>
            <a:xfrm>
              <a:off x="1197089" y="3056816"/>
              <a:ext cx="1774433" cy="1838194"/>
              <a:chOff x="1197089" y="3056816"/>
              <a:chExt cx="1774433" cy="1838194"/>
            </a:xfrm>
          </p:grpSpPr>
          <p:sp>
            <p:nvSpPr>
              <p:cNvPr id="55" name="Oval 54"/>
              <p:cNvSpPr/>
              <p:nvPr/>
            </p:nvSpPr>
            <p:spPr bwMode="auto">
              <a:xfrm>
                <a:off x="1197089" y="3056816"/>
                <a:ext cx="1774433" cy="1838194"/>
              </a:xfrm>
              <a:prstGeom prst="ellipse">
                <a:avLst/>
              </a:prstGeom>
              <a:solidFill>
                <a:srgbClr val="FFFFFF"/>
              </a:solidFill>
              <a:ln w="9525" cap="flat" cmpd="sng" algn="ctr">
                <a:noFill/>
                <a:prstDash val="solid"/>
                <a:headEnd type="none" w="med" len="med"/>
                <a:tailEnd type="none" w="med" len="med"/>
              </a:ln>
              <a:effectLst>
                <a:softEdge rad="317500"/>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err="1" smtClean="0">
                  <a:ln>
                    <a:noFill/>
                  </a:ln>
                  <a:solidFill>
                    <a:srgbClr val="FFFFFF"/>
                  </a:solidFill>
                  <a:effectLst/>
                  <a:uLnTx/>
                  <a:uFillTx/>
                  <a:latin typeface="Segoe" pitchFamily="34" charset="0"/>
                  <a:ea typeface="+mn-ea"/>
                  <a:cs typeface="+mn-cs"/>
                </a:endParaRPr>
              </a:p>
            </p:txBody>
          </p:sp>
          <p:pic>
            <p:nvPicPr>
              <p:cNvPr id="56" name="Content Placeholder 4" descr="ShrPt_h_rgb.png"/>
              <p:cNvPicPr>
                <a:picLocks noChangeAspect="1"/>
              </p:cNvPicPr>
              <p:nvPr/>
            </p:nvPicPr>
            <p:blipFill>
              <a:blip r:embed="rId4" cstate="print"/>
              <a:srcRect r="83105" b="-8078"/>
              <a:stretch>
                <a:fillRect/>
              </a:stretch>
            </p:blipFill>
            <p:spPr>
              <a:xfrm>
                <a:off x="1882721" y="3482810"/>
                <a:ext cx="453526" cy="539301"/>
              </a:xfrm>
              <a:prstGeom prst="rect">
                <a:avLst/>
              </a:prstGeom>
            </p:spPr>
          </p:pic>
          <p:pic>
            <p:nvPicPr>
              <p:cNvPr id="57" name="Content Placeholder 4" descr="ShrPt_h_rgb.png"/>
              <p:cNvPicPr>
                <a:picLocks noChangeAspect="1"/>
              </p:cNvPicPr>
              <p:nvPr/>
            </p:nvPicPr>
            <p:blipFill>
              <a:blip r:embed="rId4"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60" name="Rectangle 59"/>
          <p:cNvSpPr/>
          <p:nvPr/>
        </p:nvSpPr>
        <p:spPr>
          <a:xfrm>
            <a:off x="2392640" y="3124200"/>
            <a:ext cx="141736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Communities</a:t>
            </a:r>
          </a:p>
        </p:txBody>
      </p:sp>
      <p:sp>
        <p:nvSpPr>
          <p:cNvPr id="61" name="Rectangle 60"/>
          <p:cNvSpPr/>
          <p:nvPr/>
        </p:nvSpPr>
        <p:spPr>
          <a:xfrm>
            <a:off x="1295400" y="5055692"/>
            <a:ext cx="141736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Search</a:t>
            </a:r>
          </a:p>
        </p:txBody>
      </p:sp>
      <p:sp>
        <p:nvSpPr>
          <p:cNvPr id="63" name="Rectangle 62"/>
          <p:cNvSpPr/>
          <p:nvPr/>
        </p:nvSpPr>
        <p:spPr>
          <a:xfrm>
            <a:off x="1295401" y="2514600"/>
            <a:ext cx="1417359"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Sites</a:t>
            </a:r>
          </a:p>
        </p:txBody>
      </p:sp>
      <p:sp>
        <p:nvSpPr>
          <p:cNvPr id="64" name="Rectangle 63"/>
          <p:cNvSpPr/>
          <p:nvPr/>
        </p:nvSpPr>
        <p:spPr>
          <a:xfrm>
            <a:off x="49794" y="3124200"/>
            <a:ext cx="1550406"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smtClean="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Composites</a:t>
            </a:r>
            <a:endPar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endParaRPr>
          </a:p>
        </p:txBody>
      </p:sp>
      <p:sp>
        <p:nvSpPr>
          <p:cNvPr id="70" name="Rectangle 69"/>
          <p:cNvSpPr/>
          <p:nvPr/>
        </p:nvSpPr>
        <p:spPr>
          <a:xfrm>
            <a:off x="2667000" y="4292914"/>
            <a:ext cx="102493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Content</a:t>
            </a:r>
          </a:p>
        </p:txBody>
      </p:sp>
      <p:sp>
        <p:nvSpPr>
          <p:cNvPr id="71" name="Rectangle 70"/>
          <p:cNvSpPr/>
          <p:nvPr/>
        </p:nvSpPr>
        <p:spPr>
          <a:xfrm>
            <a:off x="304800" y="4292914"/>
            <a:ext cx="1001003"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Insights</a:t>
            </a:r>
          </a:p>
        </p:txBody>
      </p:sp>
    </p:spTree>
    <p:extLst>
      <p:ext uri="{BB962C8B-B14F-4D97-AF65-F5344CB8AC3E}">
        <p14:creationId xmlns="" xmlns:p14="http://schemas.microsoft.com/office/powerpoint/2007/7/12/main" val="406576621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bwMode="auto">
          <a:xfrm>
            <a:off x="381000" y="1447800"/>
            <a:ext cx="2728069" cy="4572000"/>
          </a:xfrm>
          <a:prstGeom prst="round2SameRect">
            <a:avLst>
              <a:gd name="adj1" fmla="val 6678"/>
              <a:gd name="adj2" fmla="val 0"/>
            </a:avLst>
          </a:prstGeom>
          <a:gradFill flip="none" rotWithShape="1">
            <a:gsLst>
              <a:gs pos="0">
                <a:schemeClr val="accent1"/>
              </a:gs>
              <a:gs pos="95000">
                <a:schemeClr val="accent1">
                  <a:alpha val="0"/>
                </a:schemeClr>
              </a:gs>
            </a:gsLst>
            <a:lin ang="5400000" scaled="1"/>
            <a:tileRect/>
          </a:grad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8" name="Round Same Side Corner Rectangle 7"/>
          <p:cNvSpPr/>
          <p:nvPr/>
        </p:nvSpPr>
        <p:spPr bwMode="auto">
          <a:xfrm>
            <a:off x="3207965" y="1447800"/>
            <a:ext cx="2728069" cy="4572000"/>
          </a:xfrm>
          <a:prstGeom prst="round2SameRect">
            <a:avLst>
              <a:gd name="adj1" fmla="val 6678"/>
              <a:gd name="adj2" fmla="val 0"/>
            </a:avLst>
          </a:prstGeom>
          <a:gradFill flip="none" rotWithShape="1">
            <a:gsLst>
              <a:gs pos="0">
                <a:srgbClr val="F7A724"/>
              </a:gs>
              <a:gs pos="95000">
                <a:srgbClr val="F7A724">
                  <a:alpha val="0"/>
                </a:srgbClr>
              </a:gs>
            </a:gsLst>
            <a:lin ang="5400000" scaled="1"/>
            <a:tileRect/>
          </a:gradFill>
          <a:ln w="38100" cmpd="dbl">
            <a:gradFill>
              <a:gsLst>
                <a:gs pos="20000">
                  <a:srgbClr val="F7B024"/>
                </a:gs>
                <a:gs pos="95000">
                  <a:srgbClr val="F7A724">
                    <a:alpha val="0"/>
                  </a:srgb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9" name="Round Same Side Corner Rectangle 8"/>
          <p:cNvSpPr/>
          <p:nvPr/>
        </p:nvSpPr>
        <p:spPr bwMode="auto">
          <a:xfrm>
            <a:off x="6027366" y="1447800"/>
            <a:ext cx="2728069" cy="4572000"/>
          </a:xfrm>
          <a:prstGeom prst="round2SameRect">
            <a:avLst>
              <a:gd name="adj1" fmla="val 6678"/>
              <a:gd name="adj2" fmla="val 0"/>
            </a:avLst>
          </a:prstGeom>
          <a:gradFill flip="none" rotWithShape="1">
            <a:gsLst>
              <a:gs pos="0">
                <a:schemeClr val="accent2"/>
              </a:gs>
              <a:gs pos="95000">
                <a:schemeClr val="accent2">
                  <a:alpha val="0"/>
                </a:schemeClr>
              </a:gs>
            </a:gsLst>
            <a:lin ang="5400000" scaled="1"/>
            <a:tileRect/>
          </a:gradFill>
          <a:ln w="38100" cmpd="dbl">
            <a:gradFill>
              <a:gsLst>
                <a:gs pos="20000">
                  <a:schemeClr val="accent2"/>
                </a:gs>
                <a:gs pos="95000">
                  <a:schemeClr val="accent2">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381000" y="228600"/>
            <a:ext cx="8382000" cy="609398"/>
          </a:xfrm>
        </p:spPr>
        <p:txBody>
          <a:bodyPr/>
          <a:lstStyle/>
          <a:p>
            <a:r>
              <a:rPr lang="en-US" sz="4400" dirty="0" smtClean="0"/>
              <a:t>Learn More about SharePoint 2010</a:t>
            </a:r>
            <a:endParaRPr lang="en-US" sz="4400" dirty="0"/>
          </a:p>
        </p:txBody>
      </p:sp>
      <p:sp>
        <p:nvSpPr>
          <p:cNvPr id="1033" name="Freeform 9"/>
          <p:cNvSpPr>
            <a:spLocks/>
          </p:cNvSpPr>
          <p:nvPr/>
        </p:nvSpPr>
        <p:spPr bwMode="auto">
          <a:xfrm>
            <a:off x="409947" y="1480048"/>
            <a:ext cx="2670175" cy="159385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gradFill flip="none" rotWithShape="1">
            <a:gsLst>
              <a:gs pos="0">
                <a:srgbClr val="FFFFFF">
                  <a:alpha val="75000"/>
                </a:srgbClr>
              </a:gs>
              <a:gs pos="95000">
                <a:srgbClr val="FFFFFF">
                  <a:alpha val="0"/>
                </a:srgb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236912" y="1480048"/>
            <a:ext cx="2670175" cy="159385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gradFill flip="none" rotWithShape="1">
            <a:gsLst>
              <a:gs pos="0">
                <a:srgbClr val="FFFFFF">
                  <a:alpha val="75000"/>
                </a:srgbClr>
              </a:gs>
              <a:gs pos="95000">
                <a:srgbClr val="FFFFFF">
                  <a:alpha val="0"/>
                </a:srgb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6056313" y="1480048"/>
            <a:ext cx="2670175" cy="159385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gradFill flip="none" rotWithShape="1">
            <a:gsLst>
              <a:gs pos="0">
                <a:srgbClr val="FFFFFF">
                  <a:alpha val="75000"/>
                </a:srgbClr>
              </a:gs>
              <a:gs pos="95000">
                <a:srgbClr val="FFFFFF">
                  <a:alpha val="0"/>
                </a:srgb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TextBox 17"/>
          <p:cNvSpPr txBox="1"/>
          <p:nvPr/>
        </p:nvSpPr>
        <p:spPr>
          <a:xfrm>
            <a:off x="591029" y="1572601"/>
            <a:ext cx="2256836" cy="1455783"/>
          </a:xfrm>
          <a:prstGeom prst="rect">
            <a:avLst/>
          </a:prstGeom>
          <a:noFill/>
        </p:spPr>
        <p:txBody>
          <a:bodyPr wrap="none" lIns="0" tIns="0" rIns="0" bIns="0" rtlCol="0">
            <a:spAutoFit/>
          </a:bodyPr>
          <a:lstStyle/>
          <a:p>
            <a:pPr algn="ctr">
              <a:lnSpc>
                <a:spcPct val="90000"/>
              </a:lnSpc>
            </a:pPr>
            <a:r>
              <a:rPr lang="en-US" sz="2400" dirty="0" smtClean="0">
                <a:solidFill>
                  <a:schemeClr val="bg1"/>
                </a:solidFill>
                <a:effectLst>
                  <a:outerShdw blurRad="228600" algn="ctr" rotWithShape="0">
                    <a:schemeClr val="accent1"/>
                  </a:outerShdw>
                </a:effectLst>
              </a:rPr>
              <a:t>Information for</a:t>
            </a:r>
            <a:br>
              <a:rPr lang="en-US" sz="2400" dirty="0" smtClean="0">
                <a:solidFill>
                  <a:schemeClr val="bg1"/>
                </a:solidFill>
                <a:effectLst>
                  <a:outerShdw blurRad="228600" algn="ctr" rotWithShape="0">
                    <a:schemeClr val="accent1"/>
                  </a:outerShdw>
                </a:effectLst>
              </a:rPr>
            </a:br>
            <a:r>
              <a:rPr lang="en-US" sz="3200" b="1" dirty="0" smtClean="0">
                <a:solidFill>
                  <a:schemeClr val="bg1"/>
                </a:solidFill>
                <a:effectLst>
                  <a:outerShdw blurRad="228600" algn="ctr" rotWithShape="0">
                    <a:schemeClr val="accent1"/>
                  </a:outerShdw>
                </a:effectLst>
              </a:rPr>
              <a:t>IT Pros</a:t>
            </a:r>
            <a:r>
              <a:rPr lang="en-US" sz="2400" dirty="0" smtClean="0">
                <a:solidFill>
                  <a:schemeClr val="bg1"/>
                </a:solidFill>
                <a:effectLst>
                  <a:outerShdw blurRad="228600" algn="ctr" rotWithShape="0">
                    <a:schemeClr val="accent1"/>
                  </a:outerShdw>
                </a:effectLst>
              </a:rPr>
              <a:t/>
            </a:r>
            <a:br>
              <a:rPr lang="en-US" sz="2400" dirty="0" smtClean="0">
                <a:solidFill>
                  <a:schemeClr val="bg1"/>
                </a:solidFill>
                <a:effectLst>
                  <a:outerShdw blurRad="228600" algn="ctr" rotWithShape="0">
                    <a:schemeClr val="accent1"/>
                  </a:outerShdw>
                </a:effectLst>
              </a:rPr>
            </a:br>
            <a:r>
              <a:rPr lang="en-US" sz="2400" dirty="0" smtClean="0">
                <a:solidFill>
                  <a:schemeClr val="bg1"/>
                </a:solidFill>
                <a:effectLst>
                  <a:outerShdw blurRad="228600" algn="ctr" rotWithShape="0">
                    <a:schemeClr val="accent1"/>
                  </a:outerShdw>
                </a:effectLst>
              </a:rPr>
              <a:t>at TechNet</a:t>
            </a:r>
          </a:p>
          <a:p>
            <a:pPr algn="ctr">
              <a:lnSpc>
                <a:spcPct val="90000"/>
              </a:lnSpc>
              <a:spcBef>
                <a:spcPts val="1200"/>
              </a:spcBef>
            </a:pPr>
            <a:r>
              <a:rPr lang="en-US" sz="1400" dirty="0" smtClean="0">
                <a:solidFill>
                  <a:schemeClr val="bg1"/>
                </a:solidFill>
                <a:effectLst>
                  <a:outerShdw blurRad="228600" algn="ctr" rotWithShape="0">
                    <a:schemeClr val="accent1"/>
                  </a:outerShdw>
                </a:effectLst>
              </a:rPr>
              <a:t>http://MSSharePointITPro.com</a:t>
            </a:r>
            <a:endParaRPr lang="en-US" sz="1600" dirty="0" smtClean="0">
              <a:solidFill>
                <a:schemeClr val="bg1"/>
              </a:solidFill>
              <a:effectLst>
                <a:outerShdw blurRad="228600" algn="ctr" rotWithShape="0">
                  <a:schemeClr val="accent1"/>
                </a:outerShdw>
              </a:effectLst>
            </a:endParaRPr>
          </a:p>
        </p:txBody>
      </p:sp>
      <p:sp>
        <p:nvSpPr>
          <p:cNvPr id="21" name="TextBox 20"/>
          <p:cNvSpPr txBox="1"/>
          <p:nvPr/>
        </p:nvSpPr>
        <p:spPr>
          <a:xfrm>
            <a:off x="3266546" y="1572601"/>
            <a:ext cx="2610908" cy="1455783"/>
          </a:xfrm>
          <a:prstGeom prst="rect">
            <a:avLst/>
          </a:prstGeom>
          <a:noFill/>
        </p:spPr>
        <p:txBody>
          <a:bodyPr wrap="none" lIns="0" tIns="0" rIns="0" bIns="0" rtlCol="0">
            <a:spAutoFit/>
          </a:bodyPr>
          <a:lstStyle/>
          <a:p>
            <a:pPr algn="ctr">
              <a:lnSpc>
                <a:spcPct val="90000"/>
              </a:lnSpc>
            </a:pPr>
            <a:r>
              <a:rPr lang="en-US" sz="2400" dirty="0" smtClean="0">
                <a:solidFill>
                  <a:schemeClr val="bg1"/>
                </a:solidFill>
                <a:effectLst>
                  <a:outerShdw blurRad="228600" algn="ctr" rotWithShape="0">
                    <a:srgbClr val="F7A724"/>
                  </a:outerShdw>
                </a:effectLst>
              </a:rPr>
              <a:t>Information for</a:t>
            </a:r>
            <a:br>
              <a:rPr lang="en-US" sz="2400" dirty="0" smtClean="0">
                <a:solidFill>
                  <a:schemeClr val="bg1"/>
                </a:solidFill>
                <a:effectLst>
                  <a:outerShdw blurRad="228600" algn="ctr" rotWithShape="0">
                    <a:srgbClr val="F7A724"/>
                  </a:outerShdw>
                </a:effectLst>
              </a:rPr>
            </a:br>
            <a:r>
              <a:rPr lang="en-US" sz="3200" b="1" dirty="0" smtClean="0">
                <a:solidFill>
                  <a:schemeClr val="bg1"/>
                </a:solidFill>
                <a:effectLst>
                  <a:outerShdw blurRad="228600" algn="ctr" rotWithShape="0">
                    <a:srgbClr val="F7A724"/>
                  </a:outerShdw>
                </a:effectLst>
              </a:rPr>
              <a:t>Developers</a:t>
            </a:r>
            <a:r>
              <a:rPr lang="en-US" sz="2400" dirty="0" smtClean="0">
                <a:solidFill>
                  <a:schemeClr val="bg1"/>
                </a:solidFill>
                <a:effectLst>
                  <a:outerShdw blurRad="228600" algn="ctr" rotWithShape="0">
                    <a:srgbClr val="F7A724"/>
                  </a:outerShdw>
                </a:effectLst>
              </a:rPr>
              <a:t/>
            </a:r>
            <a:br>
              <a:rPr lang="en-US" sz="2400" dirty="0" smtClean="0">
                <a:solidFill>
                  <a:schemeClr val="bg1"/>
                </a:solidFill>
                <a:effectLst>
                  <a:outerShdw blurRad="228600" algn="ctr" rotWithShape="0">
                    <a:srgbClr val="F7A724"/>
                  </a:outerShdw>
                </a:effectLst>
              </a:rPr>
            </a:br>
            <a:r>
              <a:rPr lang="en-US" sz="2400" dirty="0" smtClean="0">
                <a:solidFill>
                  <a:schemeClr val="bg1"/>
                </a:solidFill>
                <a:effectLst>
                  <a:outerShdw blurRad="228600" algn="ctr" rotWithShape="0">
                    <a:srgbClr val="F7A724"/>
                  </a:outerShdw>
                </a:effectLst>
              </a:rPr>
              <a:t>at MSDN</a:t>
            </a:r>
          </a:p>
          <a:p>
            <a:pPr algn="ctr">
              <a:lnSpc>
                <a:spcPct val="90000"/>
              </a:lnSpc>
              <a:spcBef>
                <a:spcPts val="1200"/>
              </a:spcBef>
            </a:pPr>
            <a:r>
              <a:rPr lang="en-US" sz="1400" dirty="0" smtClean="0">
                <a:solidFill>
                  <a:schemeClr val="bg1"/>
                </a:solidFill>
                <a:effectLst>
                  <a:outerShdw blurRad="228600" algn="ctr" rotWithShape="0">
                    <a:schemeClr val="accent1"/>
                  </a:outerShdw>
                </a:effectLst>
              </a:rPr>
              <a:t>http://MSSharePointDeveloper.com</a:t>
            </a:r>
          </a:p>
        </p:txBody>
      </p:sp>
      <p:sp>
        <p:nvSpPr>
          <p:cNvPr id="22" name="TextBox 21"/>
          <p:cNvSpPr txBox="1"/>
          <p:nvPr/>
        </p:nvSpPr>
        <p:spPr>
          <a:xfrm>
            <a:off x="6417453" y="1572601"/>
            <a:ext cx="2067297" cy="775597"/>
          </a:xfrm>
          <a:prstGeom prst="rect">
            <a:avLst/>
          </a:prstGeom>
          <a:noFill/>
        </p:spPr>
        <p:txBody>
          <a:bodyPr wrap="none" lIns="0" tIns="0" rIns="0" bIns="0" rtlCol="0">
            <a:spAutoFit/>
          </a:bodyPr>
          <a:lstStyle/>
          <a:p>
            <a:pPr algn="ctr">
              <a:lnSpc>
                <a:spcPct val="90000"/>
              </a:lnSpc>
            </a:pPr>
            <a:r>
              <a:rPr lang="en-US" sz="2400" dirty="0" smtClean="0">
                <a:solidFill>
                  <a:schemeClr val="bg1"/>
                </a:solidFill>
                <a:effectLst>
                  <a:outerShdw blurRad="228600" algn="ctr" rotWithShape="0">
                    <a:schemeClr val="accent2"/>
                  </a:outerShdw>
                </a:effectLst>
              </a:rPr>
              <a:t>Information for</a:t>
            </a:r>
            <a:br>
              <a:rPr lang="en-US" sz="2400" dirty="0" smtClean="0">
                <a:solidFill>
                  <a:schemeClr val="bg1"/>
                </a:solidFill>
                <a:effectLst>
                  <a:outerShdw blurRad="228600" algn="ctr" rotWithShape="0">
                    <a:schemeClr val="accent2"/>
                  </a:outerShdw>
                </a:effectLst>
              </a:rPr>
            </a:br>
            <a:r>
              <a:rPr lang="en-US" sz="3200" b="1" dirty="0" smtClean="0">
                <a:solidFill>
                  <a:schemeClr val="bg1"/>
                </a:solidFill>
                <a:effectLst>
                  <a:outerShdw blurRad="228600" algn="ctr" rotWithShape="0">
                    <a:schemeClr val="accent2"/>
                  </a:outerShdw>
                </a:effectLst>
              </a:rPr>
              <a:t>Everyone</a:t>
            </a:r>
            <a:endParaRPr lang="en-US" sz="2400" dirty="0" smtClean="0">
              <a:solidFill>
                <a:schemeClr val="bg1"/>
              </a:solidFill>
              <a:effectLst>
                <a:outerShdw blurRad="228600" algn="ctr" rotWithShape="0">
                  <a:schemeClr val="accent2"/>
                </a:outerShdw>
              </a:effectLst>
            </a:endParaRPr>
          </a:p>
        </p:txBody>
      </p:sp>
      <p:sp>
        <p:nvSpPr>
          <p:cNvPr id="23" name="TextBox 22"/>
          <p:cNvSpPr txBox="1"/>
          <p:nvPr/>
        </p:nvSpPr>
        <p:spPr>
          <a:xfrm>
            <a:off x="6295941" y="2822089"/>
            <a:ext cx="2162259" cy="166199"/>
          </a:xfrm>
          <a:prstGeom prst="rect">
            <a:avLst/>
          </a:prstGeom>
          <a:noFill/>
        </p:spPr>
        <p:txBody>
          <a:bodyPr wrap="none" lIns="0" tIns="0" rIns="0" bIns="0" rtlCol="0">
            <a:spAutoFit/>
          </a:bodyPr>
          <a:lstStyle/>
          <a:p>
            <a:pPr lvl="0" algn="ctr">
              <a:lnSpc>
                <a:spcPct val="90000"/>
              </a:lnSpc>
              <a:spcBef>
                <a:spcPts val="1200"/>
              </a:spcBef>
            </a:pPr>
            <a:r>
              <a:rPr lang="en-US" sz="1200" dirty="0" smtClean="0">
                <a:solidFill>
                  <a:schemeClr val="bg1"/>
                </a:solidFill>
                <a:effectLst>
                  <a:outerShdw blurRad="228600" algn="ctr" rotWithShape="0">
                    <a:schemeClr val="accent2"/>
                  </a:outerShdw>
                </a:effectLst>
              </a:rPr>
              <a:t>http://SharePoint.Microsoft.com</a:t>
            </a:r>
          </a:p>
        </p:txBody>
      </p:sp>
      <p:pic>
        <p:nvPicPr>
          <p:cNvPr id="26" name="Picture 4" descr="\\server3\restrict\ftp_root\Clients\White_Whale\5-10136_SharePoint_Conference_10-19\SFP_Art\Screenshots\MSCOMSP_Home_v03.jpg"/>
          <p:cNvPicPr>
            <a:picLocks noChangeAspect="1" noChangeArrowheads="1"/>
          </p:cNvPicPr>
          <p:nvPr/>
        </p:nvPicPr>
        <p:blipFill>
          <a:blip r:embed="rId3"/>
          <a:srcRect/>
          <a:stretch>
            <a:fillRect/>
          </a:stretch>
        </p:blipFill>
        <p:spPr bwMode="auto">
          <a:xfrm>
            <a:off x="5519739" y="3657603"/>
            <a:ext cx="3584448" cy="2261616"/>
          </a:xfrm>
          <a:prstGeom prst="rect">
            <a:avLst/>
          </a:prstGeom>
          <a:noFill/>
          <a:effectLst>
            <a:reflection blurRad="6350" stA="52000" endA="300" endPos="35000" dir="5400000" sy="-100000" algn="bl" rotWithShape="0"/>
          </a:effectLst>
          <a:scene3d>
            <a:camera prst="perspectiveContrastingLeftFacing"/>
            <a:lightRig rig="threePt" dir="t"/>
          </a:scene3d>
        </p:spPr>
      </p:pic>
      <p:pic>
        <p:nvPicPr>
          <p:cNvPr id="25" name="Picture 3" descr="\\server3\restrict\ftp_root\Clients\White_Whale\5-10136_SharePoint_Conference_10-19\SFP_Art\Screenshots\MSDN Home Page Image-v02.jpg"/>
          <p:cNvPicPr>
            <a:picLocks noChangeAspect="1" noChangeArrowheads="1"/>
          </p:cNvPicPr>
          <p:nvPr/>
        </p:nvPicPr>
        <p:blipFill>
          <a:blip r:embed="rId4"/>
          <a:srcRect/>
          <a:stretch>
            <a:fillRect/>
          </a:stretch>
        </p:blipFill>
        <p:spPr bwMode="auto">
          <a:xfrm>
            <a:off x="2676526" y="3657603"/>
            <a:ext cx="3583595" cy="2257776"/>
          </a:xfrm>
          <a:prstGeom prst="rect">
            <a:avLst/>
          </a:prstGeom>
          <a:noFill/>
          <a:effectLst>
            <a:reflection blurRad="6350" stA="52000" endA="300" endPos="35000" dir="5400000" sy="-100000" algn="bl" rotWithShape="0"/>
          </a:effectLst>
          <a:scene3d>
            <a:camera prst="perspectiveContrastingLeftFacing"/>
            <a:lightRig rig="threePt" dir="t"/>
          </a:scene3d>
        </p:spPr>
      </p:pic>
      <p:pic>
        <p:nvPicPr>
          <p:cNvPr id="19" name="Picture 18" descr="\\server3\restrict\ftp_root\Clients\White_Whale\5-10136_SharePoint_Conference_10-19\SFP_Art\Screenshots\Technet_v02.jpg"/>
          <p:cNvPicPr>
            <a:picLocks noChangeAspect="1" noChangeArrowheads="1"/>
          </p:cNvPicPr>
          <p:nvPr/>
        </p:nvPicPr>
        <p:blipFill>
          <a:blip r:embed="rId5"/>
          <a:srcRect/>
          <a:stretch>
            <a:fillRect/>
          </a:stretch>
        </p:blipFill>
        <p:spPr bwMode="auto">
          <a:xfrm>
            <a:off x="-161925" y="3657601"/>
            <a:ext cx="3572500" cy="2252228"/>
          </a:xfrm>
          <a:prstGeom prst="rect">
            <a:avLst/>
          </a:prstGeom>
          <a:noFill/>
          <a:effectLst>
            <a:reflection blurRad="6350" stA="52000" endA="300" endPos="35000" dir="5400000" sy="-100000" algn="bl" rotWithShape="0"/>
          </a:effectLst>
          <a:scene3d>
            <a:camera prst="perspectiveContrastingLeftFacing"/>
            <a:lightRig rig="threePt" dir="t"/>
          </a:scene3d>
        </p:spPr>
      </p:pic>
    </p:spTree>
    <p:extLst>
      <p:ext uri="{BB962C8B-B14F-4D97-AF65-F5344CB8AC3E}">
        <p14:creationId xmlns:p14="http://schemas.microsoft.com/office/powerpoint/2007/7/12/main" xmlns="" val="264650332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a:xfrm>
            <a:off x="510793" y="3693691"/>
            <a:ext cx="7681913" cy="1059925"/>
          </a:xfrm>
        </p:spPr>
        <p:txBody>
          <a:bodyPr/>
          <a:lstStyle/>
          <a:p>
            <a:r>
              <a:rPr lang="en-US" sz="8000" dirty="0" smtClean="0"/>
              <a:t>question &amp; answer</a:t>
            </a:r>
            <a:endParaRPr lang="en-US" sz="8000" dirty="0"/>
          </a:p>
        </p:txBody>
      </p:sp>
      <p:sp>
        <p:nvSpPr>
          <p:cNvPr id="4" name="TextBox 3"/>
          <p:cNvSpPr txBox="1"/>
          <p:nvPr/>
        </p:nvSpPr>
        <p:spPr>
          <a:xfrm>
            <a:off x="402772" y="4920343"/>
            <a:ext cx="8425543" cy="1760482"/>
          </a:xfrm>
          <a:prstGeom prst="rect">
            <a:avLst/>
          </a:prstGeom>
          <a:noFill/>
        </p:spPr>
        <p:txBody>
          <a:bodyPr wrap="square" rtlCol="0">
            <a:spAutoFit/>
          </a:bodyPr>
          <a:lstStyle/>
          <a:p>
            <a:pPr marL="396875" lvl="0" indent="-396875">
              <a:lnSpc>
                <a:spcPct val="90000"/>
              </a:lnSpc>
              <a:spcBef>
                <a:spcPct val="20000"/>
              </a:spcBef>
              <a:buBlip>
                <a:blip r:embed="rId3"/>
              </a:buBlip>
            </a:pPr>
            <a:r>
              <a:rPr lang="en-US" sz="3200" dirty="0" smtClean="0">
                <a:solidFill>
                  <a:srgbClr val="99CC99"/>
                </a:solidFill>
              </a:rPr>
              <a:t>I will be at </a:t>
            </a:r>
            <a:r>
              <a:rPr lang="en-US" sz="2800" dirty="0" smtClean="0">
                <a:solidFill>
                  <a:srgbClr val="99CC99"/>
                </a:solidFill>
              </a:rPr>
              <a:t>SharePoint Developer kiosk and online:</a:t>
            </a:r>
            <a:endParaRPr lang="en-US" sz="3200" dirty="0" smtClean="0">
              <a:solidFill>
                <a:srgbClr val="99CC99"/>
              </a:solidFill>
            </a:endParaRPr>
          </a:p>
          <a:p>
            <a:pPr marL="914400" lvl="1" indent="-396875">
              <a:lnSpc>
                <a:spcPct val="90000"/>
              </a:lnSpc>
              <a:spcBef>
                <a:spcPct val="20000"/>
              </a:spcBef>
              <a:buSzPct val="90000"/>
              <a:buBlip>
                <a:blip r:embed="rId4"/>
              </a:buBlip>
            </a:pPr>
            <a:r>
              <a:rPr lang="en-US" sz="2800" dirty="0" smtClean="0">
                <a:solidFill>
                  <a:srgbClr val="99CC99"/>
                </a:solidFill>
                <a:hlinkClick r:id="rId5"/>
              </a:rPr>
              <a:t>http://blogs.msdn.com/pandrew</a:t>
            </a:r>
            <a:r>
              <a:rPr lang="en-US" sz="2800" dirty="0" smtClean="0">
                <a:solidFill>
                  <a:srgbClr val="99CC99"/>
                </a:solidFill>
              </a:rPr>
              <a:t> </a:t>
            </a:r>
          </a:p>
          <a:p>
            <a:pPr marL="914400" lvl="1" indent="-396875">
              <a:lnSpc>
                <a:spcPct val="90000"/>
              </a:lnSpc>
              <a:spcBef>
                <a:spcPct val="20000"/>
              </a:spcBef>
              <a:buSzPct val="90000"/>
              <a:buBlip>
                <a:blip r:embed="rId4"/>
              </a:buBlip>
            </a:pPr>
            <a:r>
              <a:rPr lang="en-US" sz="2800" dirty="0" smtClean="0">
                <a:solidFill>
                  <a:srgbClr val="99CC99"/>
                </a:solidFill>
                <a:hlinkClick r:id="rId6"/>
              </a:rPr>
              <a:t>http://MSSharePointForums.com</a:t>
            </a:r>
            <a:r>
              <a:rPr lang="en-US" sz="2800" dirty="0" smtClean="0">
                <a:solidFill>
                  <a:srgbClr val="99CC99"/>
                </a:solidFill>
              </a:rPr>
              <a:t> </a:t>
            </a:r>
          </a:p>
          <a:p>
            <a:endParaRPr lang="en-US" dirty="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dirty="0" smtClean="0"/>
              <a:t>Microsoft SharePoint 2010</a:t>
            </a:r>
            <a:endParaRPr lang="en-US" dirty="0"/>
          </a:p>
        </p:txBody>
      </p:sp>
      <p:sp>
        <p:nvSpPr>
          <p:cNvPr id="45" name="Title 22"/>
          <p:cNvSpPr txBox="1">
            <a:spLocks/>
          </p:cNvSpPr>
          <p:nvPr/>
        </p:nvSpPr>
        <p:spPr>
          <a:xfrm>
            <a:off x="381000" y="230188"/>
            <a:ext cx="8382000" cy="9971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t/>
            </a:r>
            <a:b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The </a:t>
            </a:r>
            <a:r>
              <a:rPr kumimoji="0" lang="en-US" sz="2400" b="0" i="0" u="none" strike="noStrike" kern="1200" cap="none" spc="-100" normalizeH="0" baseline="0" noProof="0" dirty="0" smtClean="0">
                <a:ln w="3175">
                  <a:noFill/>
                </a:ln>
                <a:solidFill>
                  <a:srgbClr val="E6F0F7">
                    <a:lumMod val="90000"/>
                  </a:srgbClr>
                </a:solidFill>
                <a:effectLst/>
                <a:uLnTx/>
                <a:uFillTx/>
                <a:latin typeface="Segoe UI" pitchFamily="34" charset="0"/>
                <a:ea typeface="+mn-ea"/>
                <a:cs typeface="Segoe UI" pitchFamily="34" charset="0"/>
              </a:rPr>
              <a:t>Business Collaboration Platform</a:t>
            </a: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 for the Enterprise and the Web</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46" name="Group 24"/>
          <p:cNvGrpSpPr/>
          <p:nvPr/>
        </p:nvGrpSpPr>
        <p:grpSpPr>
          <a:xfrm>
            <a:off x="3696789" y="2971800"/>
            <a:ext cx="6096000" cy="1663505"/>
            <a:chOff x="3657600" y="3060895"/>
            <a:chExt cx="5486400" cy="1663505"/>
          </a:xfrm>
        </p:grpSpPr>
        <p:sp>
          <p:nvSpPr>
            <p:cNvPr id="48" name="Rectangle 47"/>
            <p:cNvSpPr/>
            <p:nvPr/>
          </p:nvSpPr>
          <p:spPr bwMode="auto">
            <a:xfrm>
              <a:off x="3657600" y="3060895"/>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Connect and Empower People</a:t>
              </a:r>
              <a:endParaRPr kumimoji="0" lang="en-US" altLang="zh-CN" sz="2400" b="0" i="1" u="none" strike="noStrike" kern="0" cap="none" spc="-50" normalizeH="0" baseline="0" noProof="0" dirty="0" smtClean="0">
                <a:ln>
                  <a:noFill/>
                </a:ln>
                <a:solidFill>
                  <a:srgbClr val="FFFFFF"/>
                </a:solidFill>
                <a:effectLst/>
                <a:uLnTx/>
                <a:uFillTx/>
                <a:latin typeface="Segoe Semibold" pitchFamily="34" charset="0"/>
                <a:ea typeface="+mn-ea"/>
                <a:cs typeface="+mn-cs"/>
              </a:endParaRPr>
            </a:p>
          </p:txBody>
        </p:sp>
        <p:sp>
          <p:nvSpPr>
            <p:cNvPr id="50" name="Rectangle 49"/>
            <p:cNvSpPr/>
            <p:nvPr/>
          </p:nvSpPr>
          <p:spPr bwMode="auto">
            <a:xfrm>
              <a:off x="3657600" y="3686907"/>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Cut Costs with a Unified Infrastructure</a:t>
              </a:r>
              <a:endParaRPr kumimoji="0" lang="en-US" sz="2200" b="0" i="1" u="none" strike="noStrike" kern="0" cap="none" spc="-50" normalizeH="0" baseline="0" noProof="0" dirty="0" smtClean="0">
                <a:ln w="3175">
                  <a:noFill/>
                </a:ln>
                <a:solidFill>
                  <a:srgbClr val="FFFFFF"/>
                </a:solidFill>
                <a:effectLst/>
                <a:uLnTx/>
                <a:uFillTx/>
                <a:latin typeface="Segoe UI"/>
                <a:ea typeface="+mn-ea"/>
                <a:cs typeface="Arial" charset="0"/>
              </a:endParaRPr>
            </a:p>
          </p:txBody>
        </p:sp>
        <p:sp>
          <p:nvSpPr>
            <p:cNvPr id="51" name="Rectangle 50"/>
            <p:cNvSpPr/>
            <p:nvPr/>
          </p:nvSpPr>
          <p:spPr bwMode="auto">
            <a:xfrm>
              <a:off x="3657600" y="4312920"/>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0" i="1" u="none" strike="noStrike" kern="0" cap="none" spc="-50" normalizeH="0" baseline="0" noProof="0" dirty="0" smtClean="0">
                  <a:ln w="3175">
                    <a:noFill/>
                  </a:ln>
                  <a:solidFill>
                    <a:srgbClr val="FFFFFF"/>
                  </a:solidFill>
                  <a:effectLst/>
                  <a:uLnTx/>
                  <a:uFillTx/>
                  <a:latin typeface="Segoe UI"/>
                  <a:ea typeface="+mn-ea"/>
                  <a:cs typeface="Arial" charset="0"/>
                </a:rPr>
                <a:t>Rapidly Respond to Business Needs</a:t>
              </a:r>
            </a:p>
          </p:txBody>
        </p:sp>
      </p:grpSp>
      <p:grpSp>
        <p:nvGrpSpPr>
          <p:cNvPr id="52" name="Group 83"/>
          <p:cNvGrpSpPr/>
          <p:nvPr/>
        </p:nvGrpSpPr>
        <p:grpSpPr>
          <a:xfrm>
            <a:off x="-304800" y="1828799"/>
            <a:ext cx="4572000" cy="3962400"/>
            <a:chOff x="-4185" y="2085973"/>
            <a:chExt cx="4122018" cy="3605979"/>
          </a:xfrm>
        </p:grpSpPr>
        <p:grpSp>
          <p:nvGrpSpPr>
            <p:cNvPr id="53" name="Group 50"/>
            <p:cNvGrpSpPr/>
            <p:nvPr/>
          </p:nvGrpSpPr>
          <p:grpSpPr>
            <a:xfrm>
              <a:off x="-4185" y="2085973"/>
              <a:ext cx="4122018" cy="3605979"/>
              <a:chOff x="-4186" y="2145978"/>
              <a:chExt cx="4001959" cy="3500950"/>
            </a:xfrm>
          </p:grpSpPr>
          <p:sp>
            <p:nvSpPr>
              <p:cNvPr id="58" name="Oval 57"/>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2286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mn-cs"/>
                </a:endParaRPr>
              </a:p>
            </p:txBody>
          </p:sp>
          <p:pic>
            <p:nvPicPr>
              <p:cNvPr id="59" name="Picture 2" descr="\\SERVER3\Restrict\FTP_Root\Clients\White_Whale\2-20070_TAP_Airlift\Art\6-star pie cuts.png"/>
              <p:cNvPicPr>
                <a:picLocks noChangeAspect="1" noChangeArrowheads="1"/>
              </p:cNvPicPr>
              <p:nvPr/>
            </p:nvPicPr>
            <p:blipFill>
              <a:blip r:embed="rId3" cstate="print"/>
              <a:stretch>
                <a:fillRect/>
              </a:stretch>
            </p:blipFill>
            <p:spPr bwMode="auto">
              <a:xfrm rot="5400000">
                <a:off x="246319" y="1895473"/>
                <a:ext cx="3500950" cy="4001959"/>
              </a:xfrm>
              <a:prstGeom prst="rect">
                <a:avLst/>
              </a:prstGeom>
              <a:noFill/>
            </p:spPr>
          </p:pic>
        </p:grpSp>
        <p:grpSp>
          <p:nvGrpSpPr>
            <p:cNvPr id="54" name="Group 82"/>
            <p:cNvGrpSpPr/>
            <p:nvPr/>
          </p:nvGrpSpPr>
          <p:grpSpPr>
            <a:xfrm>
              <a:off x="1197089" y="3056816"/>
              <a:ext cx="1774433" cy="1838194"/>
              <a:chOff x="1197089" y="3056816"/>
              <a:chExt cx="1774433" cy="1838194"/>
            </a:xfrm>
          </p:grpSpPr>
          <p:sp>
            <p:nvSpPr>
              <p:cNvPr id="55" name="Oval 54"/>
              <p:cNvSpPr/>
              <p:nvPr/>
            </p:nvSpPr>
            <p:spPr bwMode="auto">
              <a:xfrm>
                <a:off x="1197089" y="3056816"/>
                <a:ext cx="1774433" cy="1838194"/>
              </a:xfrm>
              <a:prstGeom prst="ellipse">
                <a:avLst/>
              </a:prstGeom>
              <a:solidFill>
                <a:srgbClr val="FFFFFF"/>
              </a:solidFill>
              <a:ln w="9525" cap="flat" cmpd="sng" algn="ctr">
                <a:noFill/>
                <a:prstDash val="solid"/>
                <a:headEnd type="none" w="med" len="med"/>
                <a:tailEnd type="none" w="med" len="med"/>
              </a:ln>
              <a:effectLst>
                <a:softEdge rad="317500"/>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err="1" smtClean="0">
                  <a:ln>
                    <a:noFill/>
                  </a:ln>
                  <a:solidFill>
                    <a:srgbClr val="FFFFFF"/>
                  </a:solidFill>
                  <a:effectLst/>
                  <a:uLnTx/>
                  <a:uFillTx/>
                  <a:latin typeface="Segoe" pitchFamily="34" charset="0"/>
                  <a:ea typeface="+mn-ea"/>
                  <a:cs typeface="+mn-cs"/>
                </a:endParaRPr>
              </a:p>
            </p:txBody>
          </p:sp>
          <p:pic>
            <p:nvPicPr>
              <p:cNvPr id="56" name="Content Placeholder 4" descr="ShrPt_h_rgb.png"/>
              <p:cNvPicPr>
                <a:picLocks noChangeAspect="1"/>
              </p:cNvPicPr>
              <p:nvPr/>
            </p:nvPicPr>
            <p:blipFill>
              <a:blip r:embed="rId4" cstate="print"/>
              <a:srcRect r="83105" b="-8078"/>
              <a:stretch>
                <a:fillRect/>
              </a:stretch>
            </p:blipFill>
            <p:spPr>
              <a:xfrm>
                <a:off x="1882721" y="3482810"/>
                <a:ext cx="453526" cy="539301"/>
              </a:xfrm>
              <a:prstGeom prst="rect">
                <a:avLst/>
              </a:prstGeom>
            </p:spPr>
          </p:pic>
          <p:pic>
            <p:nvPicPr>
              <p:cNvPr id="57" name="Content Placeholder 4" descr="ShrPt_h_rgb.png"/>
              <p:cNvPicPr>
                <a:picLocks noChangeAspect="1"/>
              </p:cNvPicPr>
              <p:nvPr/>
            </p:nvPicPr>
            <p:blipFill>
              <a:blip r:embed="rId4"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60" name="Rectangle 59"/>
          <p:cNvSpPr/>
          <p:nvPr/>
        </p:nvSpPr>
        <p:spPr>
          <a:xfrm>
            <a:off x="2392640" y="3124200"/>
            <a:ext cx="141736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Communities</a:t>
            </a:r>
          </a:p>
        </p:txBody>
      </p:sp>
      <p:sp>
        <p:nvSpPr>
          <p:cNvPr id="61" name="Rectangle 60"/>
          <p:cNvSpPr/>
          <p:nvPr/>
        </p:nvSpPr>
        <p:spPr>
          <a:xfrm>
            <a:off x="1295400" y="5055692"/>
            <a:ext cx="141736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Search</a:t>
            </a:r>
          </a:p>
        </p:txBody>
      </p:sp>
      <p:sp>
        <p:nvSpPr>
          <p:cNvPr id="63" name="Rectangle 62"/>
          <p:cNvSpPr/>
          <p:nvPr/>
        </p:nvSpPr>
        <p:spPr>
          <a:xfrm>
            <a:off x="1295401" y="2514600"/>
            <a:ext cx="1417359"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Sites</a:t>
            </a:r>
          </a:p>
        </p:txBody>
      </p:sp>
      <p:sp>
        <p:nvSpPr>
          <p:cNvPr id="64" name="Rectangle 63"/>
          <p:cNvSpPr/>
          <p:nvPr/>
        </p:nvSpPr>
        <p:spPr>
          <a:xfrm>
            <a:off x="49794" y="3124200"/>
            <a:ext cx="1550406"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smtClean="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Composites</a:t>
            </a:r>
            <a:endPar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endParaRPr>
          </a:p>
        </p:txBody>
      </p:sp>
      <p:sp>
        <p:nvSpPr>
          <p:cNvPr id="70" name="Rectangle 69"/>
          <p:cNvSpPr/>
          <p:nvPr/>
        </p:nvSpPr>
        <p:spPr>
          <a:xfrm>
            <a:off x="2667000" y="4292914"/>
            <a:ext cx="1024930"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Content</a:t>
            </a:r>
          </a:p>
        </p:txBody>
      </p:sp>
      <p:sp>
        <p:nvSpPr>
          <p:cNvPr id="71" name="Rectangle 70"/>
          <p:cNvSpPr/>
          <p:nvPr/>
        </p:nvSpPr>
        <p:spPr>
          <a:xfrm>
            <a:off x="304800" y="4292914"/>
            <a:ext cx="1001003" cy="202886"/>
          </a:xfrm>
          <a:prstGeom prst="rect">
            <a:avLst/>
          </a:prstGeom>
        </p:spPr>
        <p:txBody>
          <a:bodyPr wrap="square" lIns="0" tIns="0" rIns="0" bIns="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600" b="1" i="0" u="none" strike="noStrike" kern="0" cap="none" spc="-80" normalizeH="0" baseline="0" noProof="0" dirty="0">
                <a:ln w="3175">
                  <a:noFill/>
                </a:ln>
                <a:gradFill>
                  <a:gsLst>
                    <a:gs pos="50000">
                      <a:srgbClr val="FFFFFF"/>
                    </a:gs>
                    <a:gs pos="100000">
                      <a:srgbClr val="FFFFFF"/>
                    </a:gs>
                  </a:gsLst>
                  <a:lin ang="5400000" scaled="0"/>
                </a:gradFill>
                <a:effectLst/>
                <a:uLnTx/>
                <a:uFillTx/>
                <a:latin typeface="Segoe UI" pitchFamily="34" charset="0"/>
                <a:cs typeface="Segoe UI" pitchFamily="34" charset="0"/>
              </a:rPr>
              <a:t>Insights</a:t>
            </a:r>
          </a:p>
        </p:txBody>
      </p:sp>
    </p:spTree>
    <p:extLst>
      <p:ext uri="{BB962C8B-B14F-4D97-AF65-F5344CB8AC3E}">
        <p14:creationId xmlns="" xmlns:p14="http://schemas.microsoft.com/office/powerpoint/2007/7/12/main" val="53724014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499725" y="1219200"/>
            <a:ext cx="2014870" cy="1828800"/>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sp>
        <p:nvSpPr>
          <p:cNvPr id="45" name="Rounded Rectangle 44"/>
          <p:cNvSpPr/>
          <p:nvPr/>
        </p:nvSpPr>
        <p:spPr bwMode="auto">
          <a:xfrm>
            <a:off x="522510" y="3514725"/>
            <a:ext cx="1806494" cy="1638300"/>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sp>
        <p:nvSpPr>
          <p:cNvPr id="48" name="Rounded Rectangle 47"/>
          <p:cNvSpPr/>
          <p:nvPr/>
        </p:nvSpPr>
        <p:spPr bwMode="auto">
          <a:xfrm>
            <a:off x="2157507" y="5410200"/>
            <a:ext cx="1429122" cy="1317171"/>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sp>
        <p:nvSpPr>
          <p:cNvPr id="58" name="Rounded Rectangle 57"/>
          <p:cNvSpPr/>
          <p:nvPr/>
        </p:nvSpPr>
        <p:spPr bwMode="auto">
          <a:xfrm>
            <a:off x="6101883" y="4638678"/>
            <a:ext cx="2149483" cy="1609725"/>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sp>
        <p:nvSpPr>
          <p:cNvPr id="63" name="Rounded Rectangle 62"/>
          <p:cNvSpPr/>
          <p:nvPr/>
        </p:nvSpPr>
        <p:spPr bwMode="auto">
          <a:xfrm>
            <a:off x="6738796" y="2362200"/>
            <a:ext cx="1915350" cy="1619250"/>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sp>
        <p:nvSpPr>
          <p:cNvPr id="70" name="Rounded Rectangle 69"/>
          <p:cNvSpPr/>
          <p:nvPr/>
        </p:nvSpPr>
        <p:spPr bwMode="auto">
          <a:xfrm>
            <a:off x="5614589" y="830040"/>
            <a:ext cx="2974238" cy="1238250"/>
          </a:xfrm>
          <a:prstGeom prst="roundRect">
            <a:avLst/>
          </a:prstGeom>
          <a:gradFill>
            <a:gsLst>
              <a:gs pos="0">
                <a:srgbClr val="0070C0">
                  <a:alpha val="9000"/>
                </a:srgbClr>
              </a:gs>
              <a:gs pos="70000">
                <a:srgbClr val="0070C0">
                  <a:alpha val="33000"/>
                </a:srgbClr>
              </a:gs>
              <a:gs pos="100000">
                <a:srgbClr val="00B0F0">
                  <a:alpha val="34000"/>
                </a:srgbClr>
              </a:gs>
            </a:gsLst>
            <a:lin ang="16200000" scaled="0"/>
          </a:gradFill>
          <a:ln w="38100">
            <a:solidFill>
              <a:srgbClr val="0070C0"/>
            </a:solidFill>
            <a:prstDash val="sysDash"/>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gradFill>
                  <a:gsLst>
                    <a:gs pos="0">
                      <a:srgbClr val="FFFFFF"/>
                    </a:gs>
                    <a:gs pos="100000">
                      <a:srgbClr val="FFFFFF"/>
                    </a:gs>
                  </a:gsLst>
                  <a:lin ang="5400000" scaled="0"/>
                </a:gradFill>
              </a:defRPr>
            </a:pPr>
            <a:endParaRPr lang="en-US" sz="2400" dirty="0">
              <a:gradFill>
                <a:gsLst>
                  <a:gs pos="0">
                    <a:srgbClr val="FFFFFF"/>
                  </a:gs>
                  <a:gs pos="100000">
                    <a:srgbClr val="FFFFFF"/>
                  </a:gs>
                </a:gsLst>
                <a:lin ang="5400000" scaled="0"/>
              </a:gradFill>
            </a:endParaRPr>
          </a:p>
        </p:txBody>
      </p:sp>
      <p:cxnSp>
        <p:nvCxnSpPr>
          <p:cNvPr id="71" name="Straight Connector 70"/>
          <p:cNvCxnSpPr/>
          <p:nvPr/>
        </p:nvCxnSpPr>
        <p:spPr>
          <a:xfrm rot="10800000" flipV="1">
            <a:off x="4672762" y="1415142"/>
            <a:ext cx="933376" cy="41365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0800000" flipV="1">
            <a:off x="5587401" y="3048000"/>
            <a:ext cx="1139966" cy="762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flipV="1">
            <a:off x="5312225" y="4789716"/>
            <a:ext cx="1088570" cy="45719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flipH="1" flipV="1">
            <a:off x="3500971" y="5495858"/>
            <a:ext cx="685800" cy="51448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329538" y="4463143"/>
            <a:ext cx="685443" cy="10885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14595" y="2100943"/>
            <a:ext cx="557550" cy="48986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3" name="Title 22"/>
          <p:cNvSpPr>
            <a:spLocks noGrp="1"/>
          </p:cNvSpPr>
          <p:nvPr>
            <p:ph type="title"/>
          </p:nvPr>
        </p:nvSpPr>
        <p:spPr/>
        <p:txBody>
          <a:bodyPr/>
          <a:lstStyle/>
          <a:p>
            <a:r>
              <a:rPr lang="en-US" dirty="0" smtClean="0"/>
              <a:t>Microsoft SharePoint 2010</a:t>
            </a:r>
            <a:br>
              <a:rPr lang="en-US" dirty="0" smtClean="0"/>
            </a:br>
            <a:endParaRPr lang="en-US" dirty="0"/>
          </a:p>
        </p:txBody>
      </p:sp>
      <p:sp>
        <p:nvSpPr>
          <p:cNvPr id="7" name="TextBox 6"/>
          <p:cNvSpPr txBox="1"/>
          <p:nvPr/>
        </p:nvSpPr>
        <p:spPr>
          <a:xfrm>
            <a:off x="5697967" y="906837"/>
            <a:ext cx="3031214" cy="1181862"/>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smtClean="0">
                <a:solidFill>
                  <a:prstClr val="white"/>
                </a:solidFill>
              </a:rPr>
              <a:t>Ribbon UI</a:t>
            </a:r>
          </a:p>
          <a:p>
            <a:pPr defTabSz="914400">
              <a:lnSpc>
                <a:spcPct val="90000"/>
              </a:lnSpc>
              <a:spcBef>
                <a:spcPct val="20000"/>
              </a:spcBef>
              <a:buClr>
                <a:srgbClr val="777777"/>
              </a:buClr>
              <a:buSzPct val="130000"/>
            </a:pPr>
            <a:r>
              <a:rPr lang="en-US" sz="1200" dirty="0" smtClean="0">
                <a:solidFill>
                  <a:prstClr val="white"/>
                </a:solidFill>
              </a:rPr>
              <a:t>SharePoint Workspace</a:t>
            </a:r>
          </a:p>
          <a:p>
            <a:pPr defTabSz="914400">
              <a:lnSpc>
                <a:spcPct val="90000"/>
              </a:lnSpc>
              <a:spcBef>
                <a:spcPct val="20000"/>
              </a:spcBef>
              <a:buClr>
                <a:srgbClr val="777777"/>
              </a:buClr>
              <a:buSzPct val="130000"/>
            </a:pPr>
            <a:r>
              <a:rPr lang="en-US" sz="1200" dirty="0" smtClean="0">
                <a:solidFill>
                  <a:prstClr val="white"/>
                </a:solidFill>
              </a:rPr>
              <a:t>SharePoint Mobile</a:t>
            </a:r>
          </a:p>
          <a:p>
            <a:pPr defTabSz="914400">
              <a:lnSpc>
                <a:spcPct val="90000"/>
              </a:lnSpc>
              <a:spcBef>
                <a:spcPct val="20000"/>
              </a:spcBef>
              <a:buClr>
                <a:srgbClr val="777777"/>
              </a:buClr>
              <a:buSzPct val="130000"/>
            </a:pPr>
            <a:r>
              <a:rPr lang="en-US" sz="1200" dirty="0" smtClean="0">
                <a:solidFill>
                  <a:prstClr val="white"/>
                </a:solidFill>
              </a:rPr>
              <a:t>Office Client and Office Web App Integration</a:t>
            </a:r>
          </a:p>
          <a:p>
            <a:pPr defTabSz="914400">
              <a:lnSpc>
                <a:spcPct val="90000"/>
              </a:lnSpc>
              <a:spcBef>
                <a:spcPct val="20000"/>
              </a:spcBef>
              <a:buClr>
                <a:srgbClr val="777777"/>
              </a:buClr>
              <a:buSzPct val="130000"/>
            </a:pPr>
            <a:r>
              <a:rPr lang="en-US" sz="1200" dirty="0" smtClean="0">
                <a:solidFill>
                  <a:prstClr val="white"/>
                </a:solidFill>
              </a:rPr>
              <a:t>Standards Support</a:t>
            </a:r>
          </a:p>
          <a:p>
            <a:pPr defTabSz="914400">
              <a:lnSpc>
                <a:spcPct val="90000"/>
              </a:lnSpc>
              <a:spcBef>
                <a:spcPct val="20000"/>
              </a:spcBef>
              <a:buClr>
                <a:srgbClr val="777777"/>
              </a:buClr>
              <a:buSzPct val="130000"/>
            </a:pPr>
            <a:endParaRPr lang="en-US" sz="1200" dirty="0" err="1" smtClean="0">
              <a:solidFill>
                <a:prstClr val="white"/>
              </a:solidFill>
            </a:endParaRPr>
          </a:p>
        </p:txBody>
      </p:sp>
      <p:sp>
        <p:nvSpPr>
          <p:cNvPr id="20" name="TextBox 19"/>
          <p:cNvSpPr txBox="1"/>
          <p:nvPr/>
        </p:nvSpPr>
        <p:spPr>
          <a:xfrm>
            <a:off x="6819201" y="2482158"/>
            <a:ext cx="1868588" cy="1384995"/>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smtClean="0">
                <a:solidFill>
                  <a:prstClr val="white"/>
                </a:solidFill>
              </a:rPr>
              <a:t>Tagging, Tag Cloud, Ratings</a:t>
            </a:r>
          </a:p>
          <a:p>
            <a:pPr defTabSz="914400">
              <a:lnSpc>
                <a:spcPct val="90000"/>
              </a:lnSpc>
              <a:spcBef>
                <a:spcPct val="20000"/>
              </a:spcBef>
              <a:buClr>
                <a:srgbClr val="777777"/>
              </a:buClr>
              <a:buSzPct val="130000"/>
            </a:pPr>
            <a:r>
              <a:rPr lang="en-US" sz="1200" dirty="0" smtClean="0">
                <a:solidFill>
                  <a:prstClr val="white"/>
                </a:solidFill>
              </a:rPr>
              <a:t>Social Bookmarking</a:t>
            </a:r>
          </a:p>
          <a:p>
            <a:pPr defTabSz="914400">
              <a:lnSpc>
                <a:spcPct val="90000"/>
              </a:lnSpc>
              <a:spcBef>
                <a:spcPct val="20000"/>
              </a:spcBef>
              <a:buClr>
                <a:srgbClr val="777777"/>
              </a:buClr>
              <a:buSzPct val="130000"/>
            </a:pPr>
            <a:r>
              <a:rPr lang="en-US" sz="1200" dirty="0" smtClean="0">
                <a:solidFill>
                  <a:prstClr val="white"/>
                </a:solidFill>
              </a:rPr>
              <a:t>Blogs and Wikis</a:t>
            </a:r>
          </a:p>
          <a:p>
            <a:pPr defTabSz="914400">
              <a:lnSpc>
                <a:spcPct val="90000"/>
              </a:lnSpc>
              <a:spcBef>
                <a:spcPct val="20000"/>
              </a:spcBef>
              <a:buClr>
                <a:srgbClr val="777777"/>
              </a:buClr>
              <a:buSzPct val="130000"/>
            </a:pPr>
            <a:r>
              <a:rPr lang="en-US" sz="1200" dirty="0" smtClean="0">
                <a:solidFill>
                  <a:prstClr val="white"/>
                </a:solidFill>
              </a:rPr>
              <a:t>My Sites</a:t>
            </a:r>
          </a:p>
          <a:p>
            <a:pPr defTabSz="914400">
              <a:lnSpc>
                <a:spcPct val="90000"/>
              </a:lnSpc>
              <a:spcBef>
                <a:spcPct val="20000"/>
              </a:spcBef>
              <a:buClr>
                <a:srgbClr val="777777"/>
              </a:buClr>
              <a:buSzPct val="130000"/>
            </a:pPr>
            <a:r>
              <a:rPr lang="en-US" sz="1200" dirty="0" smtClean="0">
                <a:solidFill>
                  <a:prstClr val="white"/>
                </a:solidFill>
              </a:rPr>
              <a:t>Activity Feeds</a:t>
            </a:r>
          </a:p>
          <a:p>
            <a:pPr defTabSz="914400">
              <a:lnSpc>
                <a:spcPct val="90000"/>
              </a:lnSpc>
              <a:spcBef>
                <a:spcPct val="20000"/>
              </a:spcBef>
              <a:buClr>
                <a:srgbClr val="777777"/>
              </a:buClr>
              <a:buSzPct val="130000"/>
            </a:pPr>
            <a:r>
              <a:rPr lang="en-US" sz="1200" dirty="0" smtClean="0">
                <a:solidFill>
                  <a:prstClr val="white"/>
                </a:solidFill>
              </a:rPr>
              <a:t>Profiles and Expertise</a:t>
            </a:r>
          </a:p>
          <a:p>
            <a:pPr defTabSz="914400">
              <a:lnSpc>
                <a:spcPct val="90000"/>
              </a:lnSpc>
              <a:spcBef>
                <a:spcPct val="20000"/>
              </a:spcBef>
              <a:buClr>
                <a:srgbClr val="777777"/>
              </a:buClr>
              <a:buSzPct val="130000"/>
            </a:pPr>
            <a:r>
              <a:rPr lang="en-US" sz="1200" dirty="0" smtClean="0">
                <a:solidFill>
                  <a:prstClr val="white"/>
                </a:solidFill>
              </a:rPr>
              <a:t>Org Browser</a:t>
            </a:r>
          </a:p>
        </p:txBody>
      </p:sp>
      <p:sp>
        <p:nvSpPr>
          <p:cNvPr id="21" name="TextBox 20"/>
          <p:cNvSpPr txBox="1"/>
          <p:nvPr/>
        </p:nvSpPr>
        <p:spPr>
          <a:xfrm>
            <a:off x="6216214" y="4739583"/>
            <a:ext cx="2144754" cy="1384995"/>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smtClean="0">
                <a:solidFill>
                  <a:prstClr val="white"/>
                </a:solidFill>
              </a:rPr>
              <a:t>Enterprise Content Types</a:t>
            </a:r>
          </a:p>
          <a:p>
            <a:pPr defTabSz="914400">
              <a:lnSpc>
                <a:spcPct val="90000"/>
              </a:lnSpc>
              <a:spcBef>
                <a:spcPct val="20000"/>
              </a:spcBef>
              <a:buClr>
                <a:srgbClr val="777777"/>
              </a:buClr>
              <a:buSzPct val="130000"/>
            </a:pPr>
            <a:r>
              <a:rPr lang="en-US" sz="1200" dirty="0" smtClean="0">
                <a:solidFill>
                  <a:prstClr val="white"/>
                </a:solidFill>
              </a:rPr>
              <a:t>Metadata and Navigation</a:t>
            </a:r>
          </a:p>
          <a:p>
            <a:pPr defTabSz="914400">
              <a:lnSpc>
                <a:spcPct val="90000"/>
              </a:lnSpc>
              <a:spcBef>
                <a:spcPct val="20000"/>
              </a:spcBef>
              <a:buClr>
                <a:srgbClr val="777777"/>
              </a:buClr>
              <a:buSzPct val="130000"/>
            </a:pPr>
            <a:r>
              <a:rPr lang="en-US" sz="1200" dirty="0" smtClean="0">
                <a:solidFill>
                  <a:prstClr val="white"/>
                </a:solidFill>
              </a:rPr>
              <a:t>Document Sets</a:t>
            </a:r>
          </a:p>
          <a:p>
            <a:pPr defTabSz="914400">
              <a:lnSpc>
                <a:spcPct val="90000"/>
              </a:lnSpc>
              <a:spcBef>
                <a:spcPct val="20000"/>
              </a:spcBef>
              <a:buClr>
                <a:srgbClr val="777777"/>
              </a:buClr>
              <a:buSzPct val="130000"/>
            </a:pPr>
            <a:r>
              <a:rPr lang="en-US" sz="1200" dirty="0" smtClean="0">
                <a:solidFill>
                  <a:prstClr val="white"/>
                </a:solidFill>
              </a:rPr>
              <a:t>Multi-stage Disposition</a:t>
            </a:r>
          </a:p>
          <a:p>
            <a:pPr defTabSz="914400">
              <a:lnSpc>
                <a:spcPct val="90000"/>
              </a:lnSpc>
              <a:spcBef>
                <a:spcPct val="20000"/>
              </a:spcBef>
              <a:buClr>
                <a:srgbClr val="777777"/>
              </a:buClr>
              <a:buSzPct val="130000"/>
            </a:pPr>
            <a:r>
              <a:rPr lang="en-US" sz="1200" dirty="0" smtClean="0">
                <a:solidFill>
                  <a:prstClr val="white"/>
                </a:solidFill>
              </a:rPr>
              <a:t>Audio and Video Content Types</a:t>
            </a:r>
          </a:p>
          <a:p>
            <a:pPr defTabSz="914400">
              <a:lnSpc>
                <a:spcPct val="90000"/>
              </a:lnSpc>
              <a:spcBef>
                <a:spcPct val="20000"/>
              </a:spcBef>
              <a:buClr>
                <a:srgbClr val="777777"/>
              </a:buClr>
              <a:buSzPct val="130000"/>
            </a:pPr>
            <a:r>
              <a:rPr lang="en-US" sz="1200" dirty="0" smtClean="0">
                <a:solidFill>
                  <a:prstClr val="white"/>
                </a:solidFill>
              </a:rPr>
              <a:t>Remote Blob Storage</a:t>
            </a:r>
          </a:p>
          <a:p>
            <a:pPr defTabSz="914400">
              <a:lnSpc>
                <a:spcPct val="90000"/>
              </a:lnSpc>
              <a:spcBef>
                <a:spcPct val="20000"/>
              </a:spcBef>
              <a:buClr>
                <a:srgbClr val="777777"/>
              </a:buClr>
              <a:buSzPct val="130000"/>
            </a:pPr>
            <a:r>
              <a:rPr lang="en-US" sz="1200" dirty="0" smtClean="0">
                <a:solidFill>
                  <a:prstClr val="white"/>
                </a:solidFill>
              </a:rPr>
              <a:t>List Enhancements</a:t>
            </a:r>
          </a:p>
        </p:txBody>
      </p:sp>
      <p:sp>
        <p:nvSpPr>
          <p:cNvPr id="22" name="TextBox 21"/>
          <p:cNvSpPr txBox="1"/>
          <p:nvPr/>
        </p:nvSpPr>
        <p:spPr>
          <a:xfrm>
            <a:off x="2264691" y="5514978"/>
            <a:ext cx="1186030" cy="1181862"/>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smtClean="0">
                <a:solidFill>
                  <a:prstClr val="white"/>
                </a:solidFill>
              </a:rPr>
              <a:t>Social Relevance</a:t>
            </a:r>
          </a:p>
          <a:p>
            <a:pPr defTabSz="914400">
              <a:lnSpc>
                <a:spcPct val="90000"/>
              </a:lnSpc>
              <a:spcBef>
                <a:spcPct val="20000"/>
              </a:spcBef>
              <a:buClr>
                <a:srgbClr val="777777"/>
              </a:buClr>
              <a:buSzPct val="130000"/>
            </a:pPr>
            <a:r>
              <a:rPr lang="en-US" sz="1200" dirty="0" smtClean="0">
                <a:solidFill>
                  <a:prstClr val="white"/>
                </a:solidFill>
              </a:rPr>
              <a:t>Phonetic Search</a:t>
            </a:r>
          </a:p>
          <a:p>
            <a:pPr defTabSz="914400">
              <a:lnSpc>
                <a:spcPct val="90000"/>
              </a:lnSpc>
              <a:spcBef>
                <a:spcPct val="20000"/>
              </a:spcBef>
              <a:buClr>
                <a:srgbClr val="777777"/>
              </a:buClr>
              <a:buSzPct val="130000"/>
            </a:pPr>
            <a:r>
              <a:rPr lang="en-US" sz="1200" dirty="0" smtClean="0">
                <a:solidFill>
                  <a:prstClr val="white"/>
                </a:solidFill>
              </a:rPr>
              <a:t>Navigation</a:t>
            </a:r>
          </a:p>
          <a:p>
            <a:pPr defTabSz="914400">
              <a:lnSpc>
                <a:spcPct val="90000"/>
              </a:lnSpc>
              <a:spcBef>
                <a:spcPct val="20000"/>
              </a:spcBef>
              <a:buClr>
                <a:srgbClr val="777777"/>
              </a:buClr>
              <a:buSzPct val="130000"/>
            </a:pPr>
            <a:r>
              <a:rPr lang="en-US" sz="1200" dirty="0" smtClean="0">
                <a:solidFill>
                  <a:prstClr val="white"/>
                </a:solidFill>
              </a:rPr>
              <a:t>FAST Integration</a:t>
            </a:r>
          </a:p>
          <a:p>
            <a:pPr defTabSz="914400">
              <a:lnSpc>
                <a:spcPct val="90000"/>
              </a:lnSpc>
              <a:spcBef>
                <a:spcPct val="20000"/>
              </a:spcBef>
              <a:buClr>
                <a:srgbClr val="777777"/>
              </a:buClr>
              <a:buSzPct val="130000"/>
            </a:pPr>
            <a:r>
              <a:rPr lang="en-US" sz="1200" dirty="0" smtClean="0">
                <a:solidFill>
                  <a:prstClr val="white"/>
                </a:solidFill>
              </a:rPr>
              <a:t>Document Preview</a:t>
            </a:r>
          </a:p>
          <a:p>
            <a:pPr defTabSz="914400">
              <a:lnSpc>
                <a:spcPct val="90000"/>
              </a:lnSpc>
              <a:spcBef>
                <a:spcPct val="20000"/>
              </a:spcBef>
              <a:buClr>
                <a:srgbClr val="777777"/>
              </a:buClr>
              <a:buSzPct val="130000"/>
            </a:pPr>
            <a:r>
              <a:rPr lang="en-US" sz="1200" dirty="0" smtClean="0">
                <a:solidFill>
                  <a:prstClr val="white"/>
                </a:solidFill>
              </a:rPr>
              <a:t>Enhanced Pipeline</a:t>
            </a:r>
          </a:p>
        </p:txBody>
      </p:sp>
      <p:sp>
        <p:nvSpPr>
          <p:cNvPr id="24" name="TextBox 23"/>
          <p:cNvSpPr txBox="1"/>
          <p:nvPr/>
        </p:nvSpPr>
        <p:spPr>
          <a:xfrm>
            <a:off x="641298" y="3653733"/>
            <a:ext cx="1792735" cy="1384995"/>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err="1" smtClean="0">
                <a:solidFill>
                  <a:prstClr val="white"/>
                </a:solidFill>
              </a:rPr>
              <a:t>PerformancePoint</a:t>
            </a:r>
            <a:r>
              <a:rPr lang="en-US" sz="1200" dirty="0" smtClean="0">
                <a:solidFill>
                  <a:prstClr val="white"/>
                </a:solidFill>
              </a:rPr>
              <a:t> Services</a:t>
            </a:r>
          </a:p>
          <a:p>
            <a:pPr defTabSz="914400">
              <a:lnSpc>
                <a:spcPct val="90000"/>
              </a:lnSpc>
              <a:spcBef>
                <a:spcPct val="20000"/>
              </a:spcBef>
              <a:buClr>
                <a:srgbClr val="777777"/>
              </a:buClr>
              <a:buSzPct val="130000"/>
            </a:pPr>
            <a:r>
              <a:rPr lang="en-US" sz="1200" dirty="0" smtClean="0">
                <a:solidFill>
                  <a:prstClr val="white"/>
                </a:solidFill>
              </a:rPr>
              <a:t>Excel Services</a:t>
            </a:r>
          </a:p>
          <a:p>
            <a:pPr defTabSz="914400">
              <a:lnSpc>
                <a:spcPct val="90000"/>
              </a:lnSpc>
              <a:spcBef>
                <a:spcPct val="20000"/>
              </a:spcBef>
              <a:buClr>
                <a:srgbClr val="777777"/>
              </a:buClr>
              <a:buSzPct val="130000"/>
            </a:pPr>
            <a:r>
              <a:rPr lang="en-US" sz="1200" dirty="0" smtClean="0">
                <a:solidFill>
                  <a:prstClr val="white"/>
                </a:solidFill>
              </a:rPr>
              <a:t>Chart Web Part</a:t>
            </a:r>
          </a:p>
          <a:p>
            <a:pPr defTabSz="914400">
              <a:lnSpc>
                <a:spcPct val="90000"/>
              </a:lnSpc>
              <a:spcBef>
                <a:spcPct val="20000"/>
              </a:spcBef>
              <a:buClr>
                <a:srgbClr val="777777"/>
              </a:buClr>
              <a:buSzPct val="130000"/>
            </a:pPr>
            <a:r>
              <a:rPr lang="en-US" sz="1200" dirty="0" smtClean="0">
                <a:solidFill>
                  <a:prstClr val="white"/>
                </a:solidFill>
              </a:rPr>
              <a:t>Visio Services</a:t>
            </a:r>
          </a:p>
          <a:p>
            <a:pPr defTabSz="914400">
              <a:lnSpc>
                <a:spcPct val="90000"/>
              </a:lnSpc>
              <a:spcBef>
                <a:spcPct val="20000"/>
              </a:spcBef>
              <a:buClr>
                <a:srgbClr val="777777"/>
              </a:buClr>
              <a:buSzPct val="130000"/>
            </a:pPr>
            <a:r>
              <a:rPr lang="en-US" sz="1200" dirty="0" smtClean="0">
                <a:solidFill>
                  <a:prstClr val="white"/>
                </a:solidFill>
              </a:rPr>
              <a:t>Web Analytics</a:t>
            </a:r>
          </a:p>
          <a:p>
            <a:pPr defTabSz="914400">
              <a:lnSpc>
                <a:spcPct val="90000"/>
              </a:lnSpc>
              <a:spcBef>
                <a:spcPct val="20000"/>
              </a:spcBef>
              <a:buClr>
                <a:srgbClr val="777777"/>
              </a:buClr>
              <a:buSzPct val="130000"/>
            </a:pPr>
            <a:r>
              <a:rPr lang="en-US" sz="1200" dirty="0" smtClean="0">
                <a:solidFill>
                  <a:prstClr val="white"/>
                </a:solidFill>
              </a:rPr>
              <a:t>SQL Server Integration</a:t>
            </a:r>
          </a:p>
          <a:p>
            <a:pPr defTabSz="914400">
              <a:lnSpc>
                <a:spcPct val="90000"/>
              </a:lnSpc>
              <a:spcBef>
                <a:spcPct val="20000"/>
              </a:spcBef>
              <a:buClr>
                <a:srgbClr val="777777"/>
              </a:buClr>
              <a:buSzPct val="130000"/>
            </a:pPr>
            <a:r>
              <a:rPr lang="en-US" sz="1200" dirty="0" err="1" smtClean="0">
                <a:solidFill>
                  <a:prstClr val="white"/>
                </a:solidFill>
              </a:rPr>
              <a:t>PowerPivot</a:t>
            </a:r>
            <a:endParaRPr lang="en-US" sz="1200" dirty="0" smtClean="0">
              <a:solidFill>
                <a:prstClr val="white"/>
              </a:solidFill>
            </a:endParaRPr>
          </a:p>
        </p:txBody>
      </p:sp>
      <p:sp>
        <p:nvSpPr>
          <p:cNvPr id="25" name="TextBox 24"/>
          <p:cNvSpPr txBox="1"/>
          <p:nvPr/>
        </p:nvSpPr>
        <p:spPr>
          <a:xfrm>
            <a:off x="614056" y="1371603"/>
            <a:ext cx="2041969" cy="1588127"/>
          </a:xfrm>
          <a:prstGeom prst="rect">
            <a:avLst/>
          </a:prstGeom>
        </p:spPr>
        <p:txBody>
          <a:bodyPr vert="horz" wrap="none" lIns="0" tIns="0" rIns="0" bIns="0" rtlCol="0">
            <a:spAutoFit/>
          </a:bodyPr>
          <a:lstStyle/>
          <a:p>
            <a:pPr defTabSz="914400">
              <a:lnSpc>
                <a:spcPct val="90000"/>
              </a:lnSpc>
              <a:spcBef>
                <a:spcPct val="20000"/>
              </a:spcBef>
              <a:buClr>
                <a:srgbClr val="777777"/>
              </a:buClr>
              <a:buSzPct val="130000"/>
            </a:pPr>
            <a:r>
              <a:rPr lang="en-US" sz="1200" dirty="0" smtClean="0">
                <a:solidFill>
                  <a:prstClr val="white"/>
                </a:solidFill>
              </a:rPr>
              <a:t>Business Connectivity Services</a:t>
            </a:r>
          </a:p>
          <a:p>
            <a:pPr defTabSz="914400">
              <a:lnSpc>
                <a:spcPct val="90000"/>
              </a:lnSpc>
              <a:spcBef>
                <a:spcPct val="20000"/>
              </a:spcBef>
              <a:buClr>
                <a:srgbClr val="777777"/>
              </a:buClr>
              <a:buSzPct val="130000"/>
            </a:pPr>
            <a:r>
              <a:rPr lang="en-US" sz="1200" dirty="0" smtClean="0">
                <a:solidFill>
                  <a:prstClr val="white"/>
                </a:solidFill>
              </a:rPr>
              <a:t>InfoPath Form Services</a:t>
            </a:r>
          </a:p>
          <a:p>
            <a:pPr defTabSz="914400">
              <a:lnSpc>
                <a:spcPct val="90000"/>
              </a:lnSpc>
              <a:spcBef>
                <a:spcPct val="20000"/>
              </a:spcBef>
              <a:buClr>
                <a:srgbClr val="777777"/>
              </a:buClr>
              <a:buSzPct val="130000"/>
            </a:pPr>
            <a:r>
              <a:rPr lang="en-US" sz="1200" dirty="0" smtClean="0">
                <a:solidFill>
                  <a:prstClr val="white"/>
                </a:solidFill>
              </a:rPr>
              <a:t>External Lists</a:t>
            </a:r>
          </a:p>
          <a:p>
            <a:pPr defTabSz="914400">
              <a:lnSpc>
                <a:spcPct val="90000"/>
              </a:lnSpc>
              <a:spcBef>
                <a:spcPct val="20000"/>
              </a:spcBef>
              <a:buClr>
                <a:srgbClr val="777777"/>
              </a:buClr>
              <a:buSzPct val="130000"/>
            </a:pPr>
            <a:r>
              <a:rPr lang="en-US" sz="1200" dirty="0" smtClean="0">
                <a:solidFill>
                  <a:prstClr val="white"/>
                </a:solidFill>
              </a:rPr>
              <a:t>Workflow</a:t>
            </a:r>
          </a:p>
          <a:p>
            <a:pPr defTabSz="914400">
              <a:lnSpc>
                <a:spcPct val="90000"/>
              </a:lnSpc>
              <a:spcBef>
                <a:spcPct val="20000"/>
              </a:spcBef>
              <a:buClr>
                <a:srgbClr val="777777"/>
              </a:buClr>
              <a:buSzPct val="130000"/>
            </a:pPr>
            <a:r>
              <a:rPr lang="en-US" sz="1200" dirty="0" smtClean="0">
                <a:solidFill>
                  <a:prstClr val="white"/>
                </a:solidFill>
              </a:rPr>
              <a:t>SharePoint Designer</a:t>
            </a:r>
          </a:p>
          <a:p>
            <a:pPr defTabSz="914400">
              <a:lnSpc>
                <a:spcPct val="90000"/>
              </a:lnSpc>
              <a:spcBef>
                <a:spcPct val="20000"/>
              </a:spcBef>
              <a:buClr>
                <a:srgbClr val="777777"/>
              </a:buClr>
              <a:buSzPct val="130000"/>
            </a:pPr>
            <a:r>
              <a:rPr lang="en-US" sz="1200" dirty="0" smtClean="0">
                <a:solidFill>
                  <a:prstClr val="white"/>
                </a:solidFill>
              </a:rPr>
              <a:t>Visual Studio</a:t>
            </a:r>
          </a:p>
          <a:p>
            <a:pPr defTabSz="914400">
              <a:lnSpc>
                <a:spcPct val="90000"/>
              </a:lnSpc>
              <a:spcBef>
                <a:spcPct val="20000"/>
              </a:spcBef>
              <a:buClr>
                <a:srgbClr val="777777"/>
              </a:buClr>
              <a:buSzPct val="130000"/>
            </a:pPr>
            <a:r>
              <a:rPr lang="en-US" sz="1200" dirty="0" smtClean="0">
                <a:solidFill>
                  <a:prstClr val="white"/>
                </a:solidFill>
              </a:rPr>
              <a:t>API Enhancements</a:t>
            </a:r>
          </a:p>
          <a:p>
            <a:pPr defTabSz="914400">
              <a:lnSpc>
                <a:spcPct val="90000"/>
              </a:lnSpc>
              <a:spcBef>
                <a:spcPct val="20000"/>
              </a:spcBef>
              <a:buClr>
                <a:srgbClr val="777777"/>
              </a:buClr>
              <a:buSzPct val="130000"/>
            </a:pPr>
            <a:r>
              <a:rPr lang="en-US" sz="1200" dirty="0" smtClean="0">
                <a:solidFill>
                  <a:prstClr val="white"/>
                </a:solidFill>
              </a:rPr>
              <a:t>REST/ATOM/RSS</a:t>
            </a:r>
          </a:p>
        </p:txBody>
      </p:sp>
      <p:grpSp>
        <p:nvGrpSpPr>
          <p:cNvPr id="2" name="Group 2"/>
          <p:cNvGrpSpPr/>
          <p:nvPr/>
        </p:nvGrpSpPr>
        <p:grpSpPr>
          <a:xfrm>
            <a:off x="2145542" y="1642678"/>
            <a:ext cx="4572000" cy="3962400"/>
            <a:chOff x="-304800" y="1828800"/>
            <a:chExt cx="4572000" cy="3962400"/>
          </a:xfrm>
        </p:grpSpPr>
        <p:grpSp>
          <p:nvGrpSpPr>
            <p:cNvPr id="3" name="Group 83"/>
            <p:cNvGrpSpPr/>
            <p:nvPr/>
          </p:nvGrpSpPr>
          <p:grpSpPr>
            <a:xfrm>
              <a:off x="-304800" y="1828800"/>
              <a:ext cx="4572000" cy="3962400"/>
              <a:chOff x="-4185" y="2085974"/>
              <a:chExt cx="4122018" cy="3605979"/>
            </a:xfrm>
          </p:grpSpPr>
          <p:grpSp>
            <p:nvGrpSpPr>
              <p:cNvPr id="4" name="Group 50"/>
              <p:cNvGrpSpPr/>
              <p:nvPr/>
            </p:nvGrpSpPr>
            <p:grpSpPr>
              <a:xfrm>
                <a:off x="-4185" y="2085974"/>
                <a:ext cx="4122018" cy="3605979"/>
                <a:chOff x="-4186" y="2145979"/>
                <a:chExt cx="4001959" cy="3500950"/>
              </a:xfrm>
            </p:grpSpPr>
            <p:sp>
              <p:nvSpPr>
                <p:cNvPr id="60" name="Oval 59"/>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a:bevelT w="228600" h="25400"/>
                </a:sp3d>
              </p:spPr>
              <p:style>
                <a:lnRef idx="0">
                  <a:schemeClr val="accent6"/>
                </a:lnRef>
                <a:fillRef idx="3">
                  <a:schemeClr val="accent6"/>
                </a:fillRef>
                <a:effectRef idx="3">
                  <a:schemeClr val="accent6"/>
                </a:effectRef>
                <a:fontRef idx="minor">
                  <a:schemeClr val="lt1"/>
                </a:fontRef>
              </p:style>
              <p:txBody>
                <a:bodyPr rtlCol="0" anchor="ctr"/>
                <a:lstStyle/>
                <a:p>
                  <a:pPr algn="ctr" defTabSz="914400" fontAlgn="base">
                    <a:spcBef>
                      <a:spcPct val="0"/>
                    </a:spcBef>
                    <a:spcAft>
                      <a:spcPct val="0"/>
                    </a:spcAft>
                  </a:pPr>
                  <a:endParaRPr lang="en-US" sz="2000">
                    <a:solidFill>
                      <a:schemeClr val="tx1"/>
                    </a:solidFill>
                  </a:endParaRPr>
                </a:p>
              </p:txBody>
            </p:sp>
            <p:pic>
              <p:nvPicPr>
                <p:cNvPr id="61" name="Picture 2" descr="\\SERVER3\Restrict\FTP_Root\Clients\White_Whale\2-20070_TAP_Airlift\Art\6-star pie cuts.png"/>
                <p:cNvPicPr>
                  <a:picLocks noChangeAspect="1" noChangeArrowheads="1"/>
                </p:cNvPicPr>
                <p:nvPr/>
              </p:nvPicPr>
              <p:blipFill>
                <a:blip r:embed="rId3" cstate="print"/>
                <a:stretch>
                  <a:fillRect/>
                </a:stretch>
              </p:blipFill>
              <p:spPr bwMode="auto">
                <a:xfrm rot="5400000">
                  <a:off x="246319" y="1895474"/>
                  <a:ext cx="3500950" cy="4001959"/>
                </a:xfrm>
                <a:prstGeom prst="rect">
                  <a:avLst/>
                </a:prstGeom>
                <a:noFill/>
              </p:spPr>
            </p:pic>
          </p:grpSp>
          <p:grpSp>
            <p:nvGrpSpPr>
              <p:cNvPr id="5" name="Group 82"/>
              <p:cNvGrpSpPr/>
              <p:nvPr/>
            </p:nvGrpSpPr>
            <p:grpSpPr>
              <a:xfrm>
                <a:off x="1197089" y="3056816"/>
                <a:ext cx="1774433" cy="1838194"/>
                <a:chOff x="1197089" y="3056816"/>
                <a:chExt cx="1774433" cy="1838194"/>
              </a:xfrm>
            </p:grpSpPr>
            <p:sp>
              <p:nvSpPr>
                <p:cNvPr id="55" name="Oval 54"/>
                <p:cNvSpPr/>
                <p:nvPr/>
              </p:nvSpPr>
              <p:spPr bwMode="auto">
                <a:xfrm>
                  <a:off x="1197089" y="3056816"/>
                  <a:ext cx="1774433" cy="1838194"/>
                </a:xfrm>
                <a:prstGeom prst="ellipse">
                  <a:avLst/>
                </a:prstGeom>
                <a:solidFill>
                  <a:srgbClr val="FFFFFF"/>
                </a:solidFill>
                <a:ln>
                  <a:noFill/>
                  <a:headEnd type="none" w="med" len="med"/>
                  <a:tailEnd type="none" w="med" len="med"/>
                </a:ln>
                <a:effectLst>
                  <a:softEdge rad="317500"/>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err="1" smtClean="0">
                    <a:solidFill>
                      <a:schemeClr val="tx1"/>
                    </a:solidFill>
                    <a:latin typeface="Segoe" pitchFamily="34" charset="0"/>
                  </a:endParaRPr>
                </a:p>
              </p:txBody>
            </p:sp>
            <p:pic>
              <p:nvPicPr>
                <p:cNvPr id="56" name="Content Placeholder 4" descr="ShrPt_h_rgb.png"/>
                <p:cNvPicPr>
                  <a:picLocks noChangeAspect="1"/>
                </p:cNvPicPr>
                <p:nvPr/>
              </p:nvPicPr>
              <p:blipFill>
                <a:blip r:embed="rId4" cstate="print"/>
                <a:srcRect r="83105" b="-8078"/>
                <a:stretch>
                  <a:fillRect/>
                </a:stretch>
              </p:blipFill>
              <p:spPr>
                <a:xfrm>
                  <a:off x="1882721" y="3482810"/>
                  <a:ext cx="453526" cy="539301"/>
                </a:xfrm>
                <a:prstGeom prst="rect">
                  <a:avLst/>
                </a:prstGeom>
              </p:spPr>
            </p:pic>
            <p:pic>
              <p:nvPicPr>
                <p:cNvPr id="57" name="Content Placeholder 4" descr="ShrPt_h_rgb.png"/>
                <p:cNvPicPr>
                  <a:picLocks noChangeAspect="1"/>
                </p:cNvPicPr>
                <p:nvPr/>
              </p:nvPicPr>
              <p:blipFill>
                <a:blip r:embed="rId4"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43" name="Rectangle 42"/>
            <p:cNvSpPr/>
            <p:nvPr/>
          </p:nvSpPr>
          <p:spPr>
            <a:xfrm>
              <a:off x="2448626" y="3124200"/>
              <a:ext cx="1417360"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a:ln w="3175">
                    <a:noFill/>
                  </a:ln>
                  <a:cs typeface="Segoe UI" pitchFamily="34" charset="0"/>
                </a:rPr>
                <a:t>Communities</a:t>
              </a:r>
            </a:p>
          </p:txBody>
        </p:sp>
        <p:sp>
          <p:nvSpPr>
            <p:cNvPr id="44" name="Rectangle 43"/>
            <p:cNvSpPr/>
            <p:nvPr/>
          </p:nvSpPr>
          <p:spPr>
            <a:xfrm>
              <a:off x="1290337" y="5055692"/>
              <a:ext cx="1417360"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a:ln w="3175">
                    <a:noFill/>
                  </a:ln>
                  <a:cs typeface="Segoe UI" pitchFamily="34" charset="0"/>
                </a:rPr>
                <a:t>Search</a:t>
              </a:r>
            </a:p>
          </p:txBody>
        </p:sp>
        <p:sp>
          <p:nvSpPr>
            <p:cNvPr id="47" name="Rectangle 46"/>
            <p:cNvSpPr/>
            <p:nvPr/>
          </p:nvSpPr>
          <p:spPr>
            <a:xfrm>
              <a:off x="1262345" y="2514600"/>
              <a:ext cx="1417359"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a:ln w="3175">
                    <a:noFill/>
                  </a:ln>
                  <a:cs typeface="Segoe UI" pitchFamily="34" charset="0"/>
                </a:rPr>
                <a:t>Sites</a:t>
              </a:r>
            </a:p>
          </p:txBody>
        </p:sp>
        <p:sp>
          <p:nvSpPr>
            <p:cNvPr id="49" name="Rectangle 48"/>
            <p:cNvSpPr/>
            <p:nvPr/>
          </p:nvSpPr>
          <p:spPr>
            <a:xfrm>
              <a:off x="79339" y="3124200"/>
              <a:ext cx="1550406"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smtClean="0">
                  <a:ln w="3175">
                    <a:noFill/>
                  </a:ln>
                  <a:cs typeface="Segoe UI" pitchFamily="34" charset="0"/>
                </a:rPr>
                <a:t>Composites</a:t>
              </a:r>
              <a:endParaRPr lang="en-US" sz="1600" b="1" spc="-80" dirty="0">
                <a:ln w="3175">
                  <a:noFill/>
                </a:ln>
                <a:cs typeface="Segoe UI" pitchFamily="34" charset="0"/>
              </a:endParaRPr>
            </a:p>
          </p:txBody>
        </p:sp>
        <p:sp>
          <p:nvSpPr>
            <p:cNvPr id="50" name="Rectangle 49"/>
            <p:cNvSpPr/>
            <p:nvPr/>
          </p:nvSpPr>
          <p:spPr>
            <a:xfrm>
              <a:off x="2667000" y="4292914"/>
              <a:ext cx="1024930"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a:ln w="3175">
                    <a:noFill/>
                  </a:ln>
                  <a:cs typeface="Segoe UI" pitchFamily="34" charset="0"/>
                </a:rPr>
                <a:t>Content</a:t>
              </a:r>
            </a:p>
          </p:txBody>
        </p:sp>
        <p:sp>
          <p:nvSpPr>
            <p:cNvPr id="51" name="Rectangle 50"/>
            <p:cNvSpPr/>
            <p:nvPr/>
          </p:nvSpPr>
          <p:spPr>
            <a:xfrm>
              <a:off x="304800" y="4292914"/>
              <a:ext cx="1001003" cy="202886"/>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a:ln w="3175">
                    <a:noFill/>
                  </a:ln>
                  <a:cs typeface="Segoe UI" pitchFamily="34" charset="0"/>
                </a:rPr>
                <a:t>Insights</a:t>
              </a:r>
            </a:p>
          </p:txBody>
        </p:sp>
      </p:grpSp>
    </p:spTree>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15" name="Title 1"/>
          <p:cNvSpPr>
            <a:spLocks noGrp="1"/>
          </p:cNvSpPr>
          <p:nvPr>
            <p:ph type="title"/>
          </p:nvPr>
        </p:nvSpPr>
        <p:spPr>
          <a:xfrm>
            <a:off x="381000" y="304800"/>
            <a:ext cx="8382000" cy="664797"/>
          </a:xfrm>
        </p:spPr>
        <p:txBody>
          <a:bodyPr>
            <a:normAutofit/>
          </a:bodyPr>
          <a:lstStyle/>
          <a:p>
            <a:r>
              <a:rPr lang="en-US" dirty="0" smtClean="0"/>
              <a:t>SharePoint Sites</a:t>
            </a:r>
            <a:endParaRPr lang="en-US" dirty="0"/>
          </a:p>
        </p:txBody>
      </p:sp>
      <p:sp>
        <p:nvSpPr>
          <p:cNvPr id="56" name="Oval 55"/>
          <p:cNvSpPr/>
          <p:nvPr/>
        </p:nvSpPr>
        <p:spPr bwMode="auto">
          <a:xfrm>
            <a:off x="84992" y="1752600"/>
            <a:ext cx="519112" cy="457200"/>
          </a:xfrm>
          <a:prstGeom prst="ellipse">
            <a:avLst/>
          </a:prstGeom>
          <a:solidFill>
            <a:srgbClr val="FFFFFF"/>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7"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58" name="Picture 3"/>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2286000" y="2133600"/>
            <a:ext cx="6091238" cy="4076700"/>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61" name="Title 1"/>
          <p:cNvSpPr txBox="1">
            <a:spLocks/>
          </p:cNvSpPr>
          <p:nvPr/>
        </p:nvSpPr>
        <p:spPr>
          <a:xfrm>
            <a:off x="381000" y="852202"/>
            <a:ext cx="8382000" cy="3877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a:gsLst>
                    <a:gs pos="50000">
                      <a:schemeClr val="bg1"/>
                    </a:gs>
                    <a:gs pos="100000">
                      <a:schemeClr val="bg1"/>
                    </a:gs>
                  </a:gsLst>
                  <a:lin ang="5400000" scaled="0"/>
                </a:gradFill>
                <a:effectLst/>
                <a:latin typeface="Segoe UI" pitchFamily="34" charset="0"/>
                <a:ea typeface="+mn-ea"/>
                <a:cs typeface="Segoe UI" pitchFamily="34" charset="0"/>
              </a:defRPr>
            </a:lvl1p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50" normalizeH="0" baseline="0" noProof="0" dirty="0" smtClean="0">
                <a:ln w="3175">
                  <a:noFill/>
                </a:ln>
                <a:gradFill>
                  <a:gsLst>
                    <a:gs pos="50000">
                      <a:srgbClr val="FFFFFF"/>
                    </a:gs>
                    <a:gs pos="100000">
                      <a:srgbClr val="FFFFFF"/>
                    </a:gs>
                  </a:gsLst>
                  <a:lin ang="5400000" scaled="0"/>
                </a:gradFill>
                <a:effectLst/>
                <a:uLnTx/>
                <a:uFillTx/>
                <a:latin typeface="Segoe UI" pitchFamily="34" charset="0"/>
                <a:ea typeface="+mn-ea"/>
                <a:cs typeface="Segoe UI" pitchFamily="34" charset="0"/>
              </a:rPr>
              <a:t>Adoption made easier with the Office Ribbon UI </a:t>
            </a:r>
            <a:endParaRPr kumimoji="0" lang="en-US" sz="1800" b="0" i="0" u="none" strike="noStrike" kern="1200" cap="none" spc="-150" normalizeH="0" baseline="0" noProof="0" dirty="0">
              <a:ln w="3175">
                <a:noFill/>
              </a:ln>
              <a:gradFill>
                <a:gsLst>
                  <a:gs pos="50000">
                    <a:srgbClr val="FF5A19"/>
                  </a:gs>
                  <a:gs pos="100000">
                    <a:srgbClr val="FF5A19"/>
                  </a:gs>
                </a:gsLst>
                <a:lin ang="5400000" scaled="0"/>
              </a:gradFill>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grpSp>
        <p:nvGrpSpPr>
          <p:cNvPr id="62" name="Group 15"/>
          <p:cNvGrpSpPr/>
          <p:nvPr/>
        </p:nvGrpSpPr>
        <p:grpSpPr>
          <a:xfrm>
            <a:off x="6705600" y="1600200"/>
            <a:ext cx="2286000" cy="685800"/>
            <a:chOff x="5649685" y="2862943"/>
            <a:chExt cx="2377440" cy="438912"/>
          </a:xfrm>
        </p:grpSpPr>
        <p:sp>
          <p:nvSpPr>
            <p:cNvPr id="63" name="Rounded Rectangular Callout 62"/>
            <p:cNvSpPr/>
            <p:nvPr/>
          </p:nvSpPr>
          <p:spPr bwMode="auto">
            <a:xfrm>
              <a:off x="5649685" y="2862943"/>
              <a:ext cx="2377440" cy="438912"/>
            </a:xfrm>
            <a:prstGeom prst="wedgeRoundRectCallout">
              <a:avLst>
                <a:gd name="adj1" fmla="val -193504"/>
                <a:gd name="adj2" fmla="val 7531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b="1">
                  <a:solidFill>
                    <a:prstClr val="white">
                      <a:alpha val="100000"/>
                    </a:prstClr>
                  </a:solidFill>
                  <a:effectLst>
                    <a:outerShdw blurRad="38100" dist="38100" dir="2700000" algn="tl">
                      <a:srgbClr val="000000">
                        <a:alpha val="43137"/>
                      </a:srgbClr>
                    </a:outerShdw>
                  </a:effectLst>
                  <a:latin typeface="Segoe Semibold"/>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4" name="TextBox 63"/>
            <p:cNvSpPr txBox="1"/>
            <p:nvPr/>
          </p:nvSpPr>
          <p:spPr>
            <a:xfrm>
              <a:off x="5715000" y="2928258"/>
              <a:ext cx="2231572" cy="324829"/>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rPr>
                <a:t>Contextual Ribbon In SharePoint</a:t>
              </a:r>
            </a:p>
          </p:txBody>
        </p:sp>
      </p:grpSp>
      <p:sp>
        <p:nvSpPr>
          <p:cNvPr id="65" name="Rounded Rectangular Callout 64"/>
          <p:cNvSpPr/>
          <p:nvPr/>
        </p:nvSpPr>
        <p:spPr bwMode="auto">
          <a:xfrm>
            <a:off x="149472" y="5055576"/>
            <a:ext cx="1937548" cy="659424"/>
          </a:xfrm>
          <a:prstGeom prst="wedgeRoundRectCallout">
            <a:avLst>
              <a:gd name="adj1" fmla="val 100474"/>
              <a:gd name="adj2" fmla="val -37279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b="1">
                <a:solidFill>
                  <a:prstClr val="white">
                    <a:alpha val="100000"/>
                  </a:prstClr>
                </a:solidFill>
                <a:effectLst>
                  <a:outerShdw blurRad="38100" dist="38100" dir="2700000" algn="tl">
                    <a:srgbClr val="000000">
                      <a:alpha val="43137"/>
                    </a:srgbClr>
                  </a:outerShdw>
                </a:effectLst>
                <a:latin typeface="Segoe Semibold"/>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6" name="TextBox 65"/>
          <p:cNvSpPr txBox="1"/>
          <p:nvPr/>
        </p:nvSpPr>
        <p:spPr>
          <a:xfrm>
            <a:off x="205630" y="5131255"/>
            <a:ext cx="1818670" cy="507545"/>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rPr>
              <a:t>Familiar Office </a:t>
            </a: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rPr>
              <a:t>experience</a:t>
            </a:r>
            <a:endPar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endParaRPr>
          </a:p>
        </p:txBody>
      </p:sp>
      <p:sp>
        <p:nvSpPr>
          <p:cNvPr id="67" name="Rounded Rectangular Callout 66"/>
          <p:cNvSpPr/>
          <p:nvPr/>
        </p:nvSpPr>
        <p:spPr bwMode="auto">
          <a:xfrm>
            <a:off x="99170" y="3125641"/>
            <a:ext cx="1937548" cy="685800"/>
          </a:xfrm>
          <a:prstGeom prst="wedgeRoundRectCallout">
            <a:avLst>
              <a:gd name="adj1" fmla="val 61449"/>
              <a:gd name="adj2" fmla="val -18187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b="1">
                <a:solidFill>
                  <a:prstClr val="white">
                    <a:alpha val="100000"/>
                  </a:prstClr>
                </a:solidFill>
                <a:effectLst>
                  <a:outerShdw blurRad="38100" dist="38100" dir="2700000" algn="tl">
                    <a:srgbClr val="000000">
                      <a:alpha val="43137"/>
                    </a:srgbClr>
                  </a:outerShdw>
                </a:effectLst>
                <a:latin typeface="Segoe Semibold"/>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8" name="TextBox 67"/>
          <p:cNvSpPr txBox="1"/>
          <p:nvPr/>
        </p:nvSpPr>
        <p:spPr>
          <a:xfrm>
            <a:off x="152400" y="3200400"/>
            <a:ext cx="1818670" cy="53340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blurRad="38100" dist="38100" dir="2700000" algn="tl">
                    <a:srgbClr val="000000">
                      <a:alpha val="43137"/>
                    </a:srgbClr>
                  </a:outerShdw>
                </a:effectLst>
                <a:uLnTx/>
                <a:uFillTx/>
                <a:latin typeface="Segoe UI"/>
              </a:rPr>
              <a:t>Cross-browser support</a:t>
            </a:r>
          </a:p>
        </p:txBody>
      </p:sp>
      <p:sp>
        <p:nvSpPr>
          <p:cNvPr id="69" name="Title 1"/>
          <p:cNvSpPr txBox="1">
            <a:spLocks/>
          </p:cNvSpPr>
          <p:nvPr/>
        </p:nvSpPr>
        <p:spPr>
          <a:xfrm>
            <a:off x="381000" y="304800"/>
            <a:ext cx="8382000"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endParaRPr>
          </a:p>
        </p:txBody>
      </p:sp>
      <p:pic>
        <p:nvPicPr>
          <p:cNvPr id="70"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a:off x="8153400" y="228601"/>
            <a:ext cx="762000" cy="762000"/>
          </a:xfrm>
          <a:prstGeom prst="rect">
            <a:avLst/>
          </a:prstGeom>
          <a:noFill/>
        </p:spPr>
      </p:pic>
      <p:grpSp>
        <p:nvGrpSpPr>
          <p:cNvPr id="71" name="Group 70"/>
          <p:cNvGrpSpPr/>
          <p:nvPr/>
        </p:nvGrpSpPr>
        <p:grpSpPr>
          <a:xfrm>
            <a:off x="685800" y="1752600"/>
            <a:ext cx="519112" cy="457200"/>
            <a:chOff x="4267200" y="2514600"/>
            <a:chExt cx="1143000" cy="1066800"/>
          </a:xfrm>
        </p:grpSpPr>
        <p:sp>
          <p:nvSpPr>
            <p:cNvPr id="72" name="Oval 71"/>
            <p:cNvSpPr/>
            <p:nvPr/>
          </p:nvSpPr>
          <p:spPr bwMode="auto">
            <a:xfrm>
              <a:off x="4267200" y="2514600"/>
              <a:ext cx="1143000" cy="1066800"/>
            </a:xfrm>
            <a:prstGeom prst="ellipse">
              <a:avLst/>
            </a:prstGeom>
            <a:solidFill>
              <a:srgbClr val="FFFFFF"/>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73" name="Picture 2" descr="Firefox 3 Beta 5 released ... "/>
            <p:cNvPicPr>
              <a:picLocks noChangeAspect="1" noChangeArrowheads="1"/>
            </p:cNvPicPr>
            <p:nvPr/>
          </p:nvPicPr>
          <p:blipFill>
            <a:blip r:embed="rId5" cstate="print">
              <a:extLst>
                <a:ext uri="BEBA8EAE-BF5A-486c-A8C5-ECC9F3942E4B">
                  <a14:imgProps xmlns="" xmlns:a14="http://schemas.microsoft.com/office/drawing/2007/7/7/main">
                    <a14:imgLayer r:embed="rId6">
                      <a14:imgEffect>
                        <a14:backgroundRemoval t="0" b="99351" l="625" r="100000">
                          <a14:backgroundMark x1="6875" y1="5195" x2="8125" y2="5195"/>
                          <a14:backgroundMark x1="6250" y1="89610" x2="7500" y2="89610"/>
                          <a14:backgroundMark x1="88750" y1="87013" x2="90000" y2="87013"/>
                          <a14:backgroundMark x1="91250" y1="5844" x2="92500" y2="5844"/>
                        </a14:backgroundRemoval>
                      </a14:imgEffect>
                    </a14:imgLayer>
                  </a14:imgProps>
                </a:ext>
                <a:ext uri="28A0092B-C50C-407e-A947-70E740481C1C">
                  <a14:useLocalDpi xmlns="" xmlns:a14="http://schemas.microsoft.com/office/drawing/2007/7/7/main" val="0"/>
                </a:ext>
              </a:extLst>
            </a:blip>
            <a:srcRect/>
            <a:stretch>
              <a:fillRect/>
            </a:stretch>
          </p:blipFill>
          <p:spPr bwMode="auto">
            <a:xfrm>
              <a:off x="4474192" y="2721592"/>
              <a:ext cx="729343" cy="70199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pic>
        <p:nvPicPr>
          <p:cNvPr id="74" name="Picture 8" descr="Safari"/>
          <p:cNvPicPr>
            <a:picLocks noChangeAspect="1" noChangeArrowheads="1"/>
          </p:cNvPicPr>
          <p:nvPr/>
        </p:nvPicPr>
        <p:blipFill>
          <a:blip r:embed="rId7" cstate="print">
            <a:extLst>
              <a:ext uri="28A0092B-C50C-407e-A947-70E740481C1C">
                <a14:useLocalDpi xmlns="" xmlns:a14="http://schemas.microsoft.com/office/drawing/2007/7/7/main" val="0"/>
              </a:ext>
            </a:extLst>
          </a:blip>
          <a:srcRect/>
          <a:stretch>
            <a:fillRect/>
          </a:stretch>
        </p:blipFill>
        <p:spPr bwMode="auto">
          <a:xfrm>
            <a:off x="175112" y="1829613"/>
            <a:ext cx="322142" cy="303987"/>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nvGrpSpPr>
          <p:cNvPr id="75" name="Group 74"/>
          <p:cNvGrpSpPr/>
          <p:nvPr/>
        </p:nvGrpSpPr>
        <p:grpSpPr>
          <a:xfrm>
            <a:off x="1295400" y="1600200"/>
            <a:ext cx="838200" cy="762000"/>
            <a:chOff x="4343400" y="1219200"/>
            <a:chExt cx="1143000" cy="1066800"/>
          </a:xfrm>
        </p:grpSpPr>
        <p:sp>
          <p:nvSpPr>
            <p:cNvPr id="76" name="Oval 75"/>
            <p:cNvSpPr/>
            <p:nvPr/>
          </p:nvSpPr>
          <p:spPr bwMode="auto">
            <a:xfrm>
              <a:off x="4343400" y="1219200"/>
              <a:ext cx="1143000" cy="1066800"/>
            </a:xfrm>
            <a:prstGeom prst="ellipse">
              <a:avLst/>
            </a:prstGeom>
            <a:solidFill>
              <a:srgbClr val="FFFFFF"/>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77" name="Picture 6" descr="Windows Internet Explorer ... "/>
            <p:cNvPicPr>
              <a:picLocks noChangeAspect="1" noChangeArrowheads="1"/>
            </p:cNvPicPr>
            <p:nvPr/>
          </p:nvPicPr>
          <p:blipFill>
            <a:blip r:embed="rId8">
              <a:extLst>
                <a:ext uri="28A0092B-C50C-407e-A947-70E740481C1C">
                  <a14:useLocalDpi xmlns="" xmlns:a14="http://schemas.microsoft.com/office/drawing/2007/7/7/main" val="0"/>
                </a:ext>
              </a:extLst>
            </a:blip>
            <a:srcRect/>
            <a:stretch>
              <a:fillRect/>
            </a:stretch>
          </p:blipFill>
          <p:spPr bwMode="auto">
            <a:xfrm>
              <a:off x="4517408" y="1379561"/>
              <a:ext cx="740391" cy="74039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spTree>
    <p:extLst>
      <p:ext uri="{BB962C8B-B14F-4D97-AF65-F5344CB8AC3E}">
        <p14:creationId xmlns="" xmlns:p14="http://schemas.microsoft.com/office/powerpoint/2007/7/12/main" val="602719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81000" y="230188"/>
            <a:ext cx="8382000" cy="997196"/>
          </a:xfrm>
        </p:spPr>
        <p:txBody>
          <a:bodyPr/>
          <a:lstStyle/>
          <a:p>
            <a:r>
              <a:rPr lang="en-US" dirty="0" smtClean="0">
                <a:solidFill>
                  <a:schemeClr val="accent4">
                    <a:lumMod val="60000"/>
                    <a:lumOff val="40000"/>
                  </a:schemeClr>
                </a:solidFill>
                <a:sym typeface="Wingdings" pitchFamily="2" charset="2"/>
              </a:rPr>
              <a:t>SharePoint Sites</a:t>
            </a:r>
            <a:br>
              <a:rPr lang="en-US" dirty="0" smtClean="0">
                <a:solidFill>
                  <a:schemeClr val="accent4">
                    <a:lumMod val="60000"/>
                    <a:lumOff val="40000"/>
                  </a:schemeClr>
                </a:solidFill>
                <a:sym typeface="Wingdings" pitchFamily="2" charset="2"/>
              </a:rPr>
            </a:br>
            <a:r>
              <a:rPr lang="en-US" sz="2400" spc="-100" dirty="0" smtClean="0">
                <a:gradFill>
                  <a:gsLst>
                    <a:gs pos="50000">
                      <a:schemeClr val="bg1"/>
                    </a:gs>
                    <a:gs pos="100000">
                      <a:schemeClr val="bg1"/>
                    </a:gs>
                  </a:gsLst>
                  <a:path path="circle">
                    <a:fillToRect l="50000" t="50000" r="50000" b="50000"/>
                  </a:path>
                </a:gradFill>
              </a:rPr>
              <a:t>Taking entire sites offline with </a:t>
            </a:r>
            <a:r>
              <a:rPr lang="en-US" sz="2400" spc="-100" dirty="0">
                <a:gradFill>
                  <a:gsLst>
                    <a:gs pos="50000">
                      <a:schemeClr val="bg1"/>
                    </a:gs>
                    <a:gs pos="100000">
                      <a:schemeClr val="bg1"/>
                    </a:gs>
                  </a:gsLst>
                  <a:path path="circle">
                    <a:fillToRect l="50000" t="50000" r="50000" b="50000"/>
                  </a:path>
                </a:gradFill>
              </a:rPr>
              <a:t>SharePoint Workspace</a:t>
            </a:r>
          </a:p>
        </p:txBody>
      </p:sp>
      <p:sp>
        <p:nvSpPr>
          <p:cNvPr id="52"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3"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pic>
        <p:nvPicPr>
          <p:cNvPr id="54" name="Picture 2"/>
          <p:cNvPicPr>
            <a:picLocks noChangeAspect="1" noChangeArrowheads="1"/>
          </p:cNvPicPr>
          <p:nvPr/>
        </p:nvPicPr>
        <p:blipFill>
          <a:blip r:embed="rId3">
            <a:extLst>
              <a:ext uri="28A0092B-C50C-407e-A947-70E740481C1C">
                <a14:useLocalDpi xmlns="" xmlns:a14="http://schemas.microsoft.com/office/drawing/2007/7/7/main" val="0"/>
              </a:ext>
            </a:extLst>
          </a:blip>
          <a:srcRect/>
          <a:stretch>
            <a:fillRect/>
          </a:stretch>
        </p:blipFill>
        <p:spPr bwMode="auto">
          <a:xfrm>
            <a:off x="1981200" y="1971675"/>
            <a:ext cx="5518658" cy="3971925"/>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55" name="Rectangle 54"/>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grpSp>
        <p:nvGrpSpPr>
          <p:cNvPr id="56" name="Group 107"/>
          <p:cNvGrpSpPr/>
          <p:nvPr/>
        </p:nvGrpSpPr>
        <p:grpSpPr>
          <a:xfrm>
            <a:off x="5410200" y="1514475"/>
            <a:ext cx="2819400" cy="685800"/>
            <a:chOff x="5649685" y="2862943"/>
            <a:chExt cx="2377440" cy="438912"/>
          </a:xfrm>
        </p:grpSpPr>
        <p:sp>
          <p:nvSpPr>
            <p:cNvPr id="57" name="Rounded Rectangular Callout 56"/>
            <p:cNvSpPr/>
            <p:nvPr/>
          </p:nvSpPr>
          <p:spPr bwMode="auto">
            <a:xfrm>
              <a:off x="5649685" y="2862943"/>
              <a:ext cx="2377440" cy="438912"/>
            </a:xfrm>
            <a:prstGeom prst="wedgeRoundRectCallout">
              <a:avLst>
                <a:gd name="adj1" fmla="val -116809"/>
                <a:gd name="adj2" fmla="val 20037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b="1">
                  <a:solidFill>
                    <a:prstClr val="white">
                      <a:alpha val="100000"/>
                    </a:prstClr>
                  </a:solidFill>
                  <a:effectLst>
                    <a:outerShdw blurRad="38100" dist="38100" dir="2700000" algn="tl">
                      <a:srgbClr val="000000">
                        <a:alpha val="43137"/>
                      </a:srgbClr>
                    </a:outerShdw>
                  </a:effectLst>
                  <a:latin typeface="Segoe Semibold"/>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58" name="TextBox 57"/>
            <p:cNvSpPr txBox="1"/>
            <p:nvPr/>
          </p:nvSpPr>
          <p:spPr>
            <a:xfrm>
              <a:off x="5697876" y="2896471"/>
              <a:ext cx="2281057" cy="371854"/>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sx="1000" sy="1000" algn="tl">
                      <a:srgbClr val="000000"/>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Synchronizing </a:t>
              </a:r>
              <a:r>
                <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changes, </a:t>
              </a: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
              </a:r>
              <a:b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b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not entire </a:t>
              </a:r>
              <a:r>
                <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files</a:t>
              </a:r>
            </a:p>
          </p:txBody>
        </p:sp>
      </p:grpSp>
      <p:grpSp>
        <p:nvGrpSpPr>
          <p:cNvPr id="59" name="Group 104"/>
          <p:cNvGrpSpPr/>
          <p:nvPr/>
        </p:nvGrpSpPr>
        <p:grpSpPr>
          <a:xfrm>
            <a:off x="76200" y="3724275"/>
            <a:ext cx="1447800" cy="533400"/>
            <a:chOff x="5649685" y="2862943"/>
            <a:chExt cx="2377440" cy="438912"/>
          </a:xfrm>
        </p:grpSpPr>
        <p:sp>
          <p:nvSpPr>
            <p:cNvPr id="60" name="Rounded Rectangular Callout 59"/>
            <p:cNvSpPr/>
            <p:nvPr/>
          </p:nvSpPr>
          <p:spPr bwMode="auto">
            <a:xfrm>
              <a:off x="5649685" y="2862943"/>
              <a:ext cx="2377440" cy="438912"/>
            </a:xfrm>
            <a:prstGeom prst="wedgeRoundRectCallout">
              <a:avLst>
                <a:gd name="adj1" fmla="val 94125"/>
                <a:gd name="adj2" fmla="val 56073"/>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1" name="TextBox 60"/>
            <p:cNvSpPr txBox="1"/>
            <p:nvPr/>
          </p:nvSpPr>
          <p:spPr>
            <a:xfrm>
              <a:off x="5717419" y="2894294"/>
              <a:ext cx="2240811" cy="37621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Custom lists</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sp>
        <p:nvSpPr>
          <p:cNvPr id="62" name="Title 16"/>
          <p:cNvSpPr txBox="1">
            <a:spLocks/>
          </p:cNvSpPr>
          <p:nvPr/>
        </p:nvSpPr>
        <p:spPr>
          <a:xfrm>
            <a:off x="381000" y="230188"/>
            <a:ext cx="8382000" cy="9971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Sites</a:t>
            </a:r>
            <a: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t/>
            </a:r>
            <a:br>
              <a:rPr kumimoji="0" lang="en-US" sz="4800" b="0" i="0" u="none" strike="noStrike" kern="1200" cap="none" spc="-150" normalizeH="0" baseline="0" noProof="0" dirty="0" smtClean="0">
                <a:ln w="3175">
                  <a:noFill/>
                </a:ln>
                <a:solidFill>
                  <a:srgbClr val="FFA514">
                    <a:lumMod val="60000"/>
                    <a:lumOff val="40000"/>
                  </a:srgbClr>
                </a:solidFill>
                <a:effectLst/>
                <a:uLnTx/>
                <a:uFillTx/>
                <a:latin typeface="Segoe UI" pitchFamily="34" charset="0"/>
                <a:ea typeface="+mn-ea"/>
                <a:cs typeface="Segoe UI" pitchFamily="34" charset="0"/>
                <a:sym typeface="Wingdings" pitchFamily="2" charset="2"/>
              </a:rPr>
            </a:br>
            <a:r>
              <a:rPr kumimoji="0" lang="en-US" sz="24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Taking entire sites offline with SharePoint Workspace</a:t>
            </a:r>
            <a:endParaRPr kumimoji="0" lang="en-US" sz="24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grpSp>
        <p:nvGrpSpPr>
          <p:cNvPr id="63" name="Group 104"/>
          <p:cNvGrpSpPr/>
          <p:nvPr/>
        </p:nvGrpSpPr>
        <p:grpSpPr>
          <a:xfrm>
            <a:off x="76200" y="4486275"/>
            <a:ext cx="1447800" cy="533400"/>
            <a:chOff x="5649685" y="2862943"/>
            <a:chExt cx="2377440" cy="438912"/>
          </a:xfrm>
        </p:grpSpPr>
        <p:sp>
          <p:nvSpPr>
            <p:cNvPr id="64" name="Rounded Rectangular Callout 63"/>
            <p:cNvSpPr/>
            <p:nvPr/>
          </p:nvSpPr>
          <p:spPr bwMode="auto">
            <a:xfrm>
              <a:off x="5649685" y="2862943"/>
              <a:ext cx="2377440" cy="438912"/>
            </a:xfrm>
            <a:prstGeom prst="wedgeRoundRectCallout">
              <a:avLst>
                <a:gd name="adj1" fmla="val 93518"/>
                <a:gd name="adj2" fmla="val -4282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5" name="TextBox 64"/>
            <p:cNvSpPr txBox="1"/>
            <p:nvPr/>
          </p:nvSpPr>
          <p:spPr>
            <a:xfrm>
              <a:off x="5717419" y="2894294"/>
              <a:ext cx="2240811" cy="376210"/>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7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LOB Data</a:t>
              </a:r>
              <a:endParaRPr kumimoji="0" lang="en-US" altLang="zh-CN" sz="17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6" name="Group 107"/>
          <p:cNvGrpSpPr/>
          <p:nvPr/>
        </p:nvGrpSpPr>
        <p:grpSpPr>
          <a:xfrm>
            <a:off x="6934200" y="5638800"/>
            <a:ext cx="2057400" cy="914400"/>
            <a:chOff x="5649685" y="2862943"/>
            <a:chExt cx="2377440" cy="438912"/>
          </a:xfrm>
        </p:grpSpPr>
        <p:sp>
          <p:nvSpPr>
            <p:cNvPr id="67" name="Rounded Rectangular Callout 66"/>
            <p:cNvSpPr/>
            <p:nvPr/>
          </p:nvSpPr>
          <p:spPr bwMode="auto">
            <a:xfrm>
              <a:off x="5649685" y="2862943"/>
              <a:ext cx="2377440" cy="438912"/>
            </a:xfrm>
            <a:prstGeom prst="wedgeRoundRectCallout">
              <a:avLst>
                <a:gd name="adj1" fmla="val -60676"/>
                <a:gd name="adj2" fmla="val -130392"/>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b="1">
                  <a:solidFill>
                    <a:prstClr val="white">
                      <a:alpha val="100000"/>
                    </a:prstClr>
                  </a:solidFill>
                  <a:effectLst>
                    <a:outerShdw blurRad="38100" dist="38100" dir="2700000" algn="tl">
                      <a:srgbClr val="000000">
                        <a:alpha val="43137"/>
                      </a:srgbClr>
                    </a:outerShdw>
                  </a:effectLst>
                  <a:latin typeface="Segoe Semibold"/>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8" name="TextBox 67"/>
            <p:cNvSpPr txBox="1"/>
            <p:nvPr/>
          </p:nvSpPr>
          <p:spPr>
            <a:xfrm>
              <a:off x="5697876" y="2896471"/>
              <a:ext cx="2281057" cy="371854"/>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sx="1000" sy="1000" algn="tl">
                      <a:srgbClr val="000000"/>
                    </a:outerShdw>
                  </a:effectLst>
                  <a:latin typeface="+mj-lt"/>
                </a:defRPr>
              </a:lvl1p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a:pPr>
              <a:r>
                <a:rPr kumimoji="0" lang="en-US" sz="18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Rich and native integration with InfoPath Forms</a:t>
              </a:r>
              <a:endParaRPr kumimoji="0" lang="en-US" sz="18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9" name="Group 104"/>
          <p:cNvGrpSpPr/>
          <p:nvPr/>
        </p:nvGrpSpPr>
        <p:grpSpPr>
          <a:xfrm>
            <a:off x="228600" y="1389889"/>
            <a:ext cx="1676400" cy="591311"/>
            <a:chOff x="5895627" y="2907913"/>
            <a:chExt cx="2377440" cy="438912"/>
          </a:xfrm>
        </p:grpSpPr>
        <p:sp>
          <p:nvSpPr>
            <p:cNvPr id="70" name="Rounded Rectangular Callout 69"/>
            <p:cNvSpPr/>
            <p:nvPr/>
          </p:nvSpPr>
          <p:spPr bwMode="auto">
            <a:xfrm>
              <a:off x="5895627" y="2907913"/>
              <a:ext cx="2377440" cy="438912"/>
            </a:xfrm>
            <a:prstGeom prst="wedgeRoundRectCallout">
              <a:avLst>
                <a:gd name="adj1" fmla="val 92133"/>
                <a:gd name="adj2" fmla="val 7361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1" name="TextBox 70"/>
            <p:cNvSpPr txBox="1"/>
            <p:nvPr/>
          </p:nvSpPr>
          <p:spPr>
            <a:xfrm>
              <a:off x="5977607" y="2952884"/>
              <a:ext cx="2231572" cy="359764"/>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19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Ribbon UI</a:t>
              </a:r>
              <a:endParaRPr kumimoji="0" lang="en-US" altLang="zh-CN" sz="19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72"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a:off x="8153400" y="228601"/>
            <a:ext cx="762000" cy="762000"/>
          </a:xfrm>
          <a:prstGeom prst="rect">
            <a:avLst/>
          </a:prstGeom>
          <a:noFill/>
        </p:spPr>
      </p:pic>
    </p:spTree>
    <p:extLst>
      <p:ext uri="{BB962C8B-B14F-4D97-AF65-F5344CB8AC3E}">
        <p14:creationId xmlns="" xmlns:p14="http://schemas.microsoft.com/office/powerpoint/2007/7/12/main" val="20062028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381000" y="230188"/>
            <a:ext cx="8382000" cy="1052596"/>
          </a:xfrm>
        </p:spPr>
        <p:txBody>
          <a:bodyPr/>
          <a:lstStyle/>
          <a:p>
            <a:r>
              <a:rPr lang="en-US" dirty="0"/>
              <a:t>SharePoint Sites</a:t>
            </a:r>
            <a:br>
              <a:rPr lang="en-US" dirty="0"/>
            </a:br>
            <a:r>
              <a:rPr lang="en-US" sz="2800" spc="-100" dirty="0" smtClean="0">
                <a:gradFill>
                  <a:gsLst>
                    <a:gs pos="50000">
                      <a:schemeClr val="bg1"/>
                    </a:gs>
                    <a:gs pos="100000">
                      <a:schemeClr val="bg1"/>
                    </a:gs>
                  </a:gsLst>
                  <a:path path="circle">
                    <a:fillToRect l="50000" t="50000" r="50000" b="50000"/>
                  </a:path>
                </a:gradFill>
              </a:rPr>
              <a:t>In-context collaboration in the Office Backstage</a:t>
            </a:r>
            <a:endParaRPr lang="en-US" sz="2800" spc="-100" dirty="0">
              <a:gradFill>
                <a:gsLst>
                  <a:gs pos="50000">
                    <a:schemeClr val="bg1"/>
                  </a:gs>
                  <a:gs pos="100000">
                    <a:schemeClr val="bg1"/>
                  </a:gs>
                </a:gsLst>
                <a:path path="circle">
                  <a:fillToRect l="50000" t="50000" r="50000" b="50000"/>
                </a:path>
              </a:gradFill>
            </a:endParaRPr>
          </a:p>
        </p:txBody>
      </p:sp>
      <p:sp>
        <p:nvSpPr>
          <p:cNvPr id="56" name="Rectangle 55"/>
          <p:cNvSpPr/>
          <p:nvPr/>
        </p:nvSpPr>
        <p:spPr bwMode="auto">
          <a:xfrm>
            <a:off x="0" y="0"/>
            <a:ext cx="9144000" cy="1600200"/>
          </a:xfrm>
          <a:prstGeom prst="rect">
            <a:avLst/>
          </a:prstGeom>
          <a:gradFill flip="none" rotWithShape="1">
            <a:gsLst>
              <a:gs pos="16000">
                <a:srgbClr val="000000"/>
              </a:gs>
              <a:gs pos="78000">
                <a:srgbClr val="000000">
                  <a:alpha val="5600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7" name="Freeform 6"/>
          <p:cNvSpPr>
            <a:spLocks/>
          </p:cNvSpPr>
          <p:nvPr/>
        </p:nvSpPr>
        <p:spPr bwMode="auto">
          <a:xfrm flipH="1">
            <a:off x="0" y="4267200"/>
            <a:ext cx="9144000" cy="27432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bevelT w="0" h="101600"/>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8" name="Freeform 6"/>
          <p:cNvSpPr>
            <a:spLocks/>
          </p:cNvSpPr>
          <p:nvPr/>
        </p:nvSpPr>
        <p:spPr bwMode="auto">
          <a:xfrm>
            <a:off x="4114801" y="1981200"/>
            <a:ext cx="5029200" cy="4876800"/>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16000">
                <a:srgbClr val="000000">
                  <a:alpha val="79000"/>
                </a:srgbClr>
              </a:gs>
              <a:gs pos="78000">
                <a:srgbClr val="000000">
                  <a:alpha val="0"/>
                </a:srgbClr>
              </a:gs>
              <a:gs pos="100000">
                <a:srgbClr val="000000">
                  <a:alpha val="0"/>
                </a:srgbClr>
              </a:gs>
            </a:gsLst>
            <a:lin ang="54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1D71B6">
                <a:satMod val="300000"/>
              </a:srgbClr>
            </a:contourClr>
          </a:sp3d>
        </p:spPr>
        <p:txBody>
          <a:bodyPr lIns="81623" tIns="40812" rIns="81623" bIns="40812" anchor="ctr"/>
          <a:lstStyle/>
          <a:p>
            <a:pPr marL="0" marR="0" lvl="0" indent="0" algn="ctr" defTabSz="1087825" eaLnBrk="1" fontAlgn="auto" latinLnBrk="0" hangingPunct="1">
              <a:lnSpc>
                <a:spcPct val="8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59" name="Title 17"/>
          <p:cNvSpPr txBox="1">
            <a:spLocks/>
          </p:cNvSpPr>
          <p:nvPr/>
        </p:nvSpPr>
        <p:spPr>
          <a:xfrm>
            <a:off x="381000" y="230188"/>
            <a:ext cx="8382000" cy="105259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4800" spc="-150" dirty="0" smtClean="0">
                <a:ln w="3175">
                  <a:noFill/>
                </a:ln>
                <a:solidFill>
                  <a:srgbClr val="CCFFCC"/>
                </a:solidFill>
                <a:latin typeface="+mj-lt"/>
                <a:cs typeface="Arial" charset="0"/>
                <a:sym typeface="Wingdings" pitchFamily="2" charset="2"/>
              </a:rPr>
              <a:t>SharePoint Sites</a:t>
            </a:r>
            <a: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t/>
            </a:r>
            <a:br>
              <a:rPr kumimoji="0" lang="en-US" sz="4800" b="0" i="0" u="none" strike="noStrike" kern="1200" cap="none" spc="-150" normalizeH="0" baseline="0" noProof="0" dirty="0" smtClean="0">
                <a:ln w="3175">
                  <a:noFill/>
                </a:ln>
                <a:gradFill>
                  <a:gsLst>
                    <a:gs pos="50000">
                      <a:srgbClr val="FFA514">
                        <a:lumMod val="60000"/>
                        <a:lumOff val="40000"/>
                      </a:srgbClr>
                    </a:gs>
                    <a:gs pos="100000">
                      <a:srgbClr val="FFA514">
                        <a:lumMod val="60000"/>
                        <a:lumOff val="40000"/>
                      </a:srgbClr>
                    </a:gs>
                  </a:gsLst>
                  <a:lin ang="5400000" scaled="0"/>
                </a:gradFill>
                <a:effectLst/>
                <a:uLnTx/>
                <a:uFillTx/>
                <a:latin typeface="Segoe UI" pitchFamily="34" charset="0"/>
                <a:ea typeface="+mn-ea"/>
                <a:cs typeface="Segoe UI" pitchFamily="34" charset="0"/>
              </a:rPr>
            </a:br>
            <a:r>
              <a:rPr kumimoji="0" lang="en-US" sz="2800" b="0" i="0" u="none" strike="noStrike" kern="1200" cap="none" spc="-100" normalizeH="0" baseline="0" noProof="0" dirty="0" smtClean="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rPr>
              <a:t>In-context collaboration in the Office Backstage</a:t>
            </a:r>
            <a:endParaRPr kumimoji="0" lang="en-US" sz="2800" b="0" i="0" u="none" strike="noStrike" kern="1200" cap="none" spc="-100" normalizeH="0" baseline="0" noProof="0" dirty="0">
              <a:ln w="3175">
                <a:noFill/>
              </a:ln>
              <a:gradFill>
                <a:gsLst>
                  <a:gs pos="50000">
                    <a:srgbClr val="FFFFFF"/>
                  </a:gs>
                  <a:gs pos="100000">
                    <a:srgbClr val="FFFFFF"/>
                  </a:gs>
                </a:gsLst>
                <a:path path="circle">
                  <a:fillToRect l="50000" t="50000" r="50000" b="50000"/>
                </a:path>
              </a:gradFill>
              <a:effectLst/>
              <a:uLnTx/>
              <a:uFillTx/>
              <a:latin typeface="Segoe UI" pitchFamily="34" charset="0"/>
              <a:ea typeface="+mn-ea"/>
              <a:cs typeface="Segoe UI" pitchFamily="34" charset="0"/>
            </a:endParaRPr>
          </a:p>
        </p:txBody>
      </p:sp>
      <p:pic>
        <p:nvPicPr>
          <p:cNvPr id="60" name="Picture 2"/>
          <p:cNvPicPr>
            <a:picLocks noChangeAspect="1" noChangeArrowheads="1"/>
          </p:cNvPicPr>
          <p:nvPr/>
        </p:nvPicPr>
        <p:blipFill rotWithShape="1">
          <a:blip r:embed="rId3">
            <a:extLst>
              <a:ext uri="28A0092B-C50C-407e-A947-70E740481C1C">
                <a14:useLocalDpi xmlns="" xmlns:a14="http://schemas.microsoft.com/office/drawing/2007/7/7/main" val="0"/>
              </a:ext>
            </a:extLst>
          </a:blip>
          <a:srcRect r="30328" b="21602"/>
          <a:stretch/>
        </p:blipFill>
        <p:spPr bwMode="auto">
          <a:xfrm>
            <a:off x="1828800" y="1828800"/>
            <a:ext cx="6019800" cy="4233591"/>
          </a:xfrm>
          <a:prstGeom prst="rect">
            <a:avLst/>
          </a:prstGeom>
          <a:effectLst>
            <a:outerShdw blurRad="63500" dist="35921" dir="2700000" algn="ctr" rotWithShape="0">
              <a:srgbClr val="E6F0F7"/>
            </a:outerShdw>
            <a:reflection blurRad="6350" stA="52000" endA="300" endPos="35000" dir="5400000" sy="-100000" algn="bl" rotWithShape="0"/>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grpSp>
        <p:nvGrpSpPr>
          <p:cNvPr id="61" name="Group 15"/>
          <p:cNvGrpSpPr/>
          <p:nvPr/>
        </p:nvGrpSpPr>
        <p:grpSpPr>
          <a:xfrm>
            <a:off x="381000" y="4876800"/>
            <a:ext cx="1828800" cy="609600"/>
            <a:chOff x="5649686" y="2761978"/>
            <a:chExt cx="2618005" cy="539879"/>
          </a:xfrm>
        </p:grpSpPr>
        <p:sp>
          <p:nvSpPr>
            <p:cNvPr id="62" name="Rounded Rectangular Callout 61"/>
            <p:cNvSpPr/>
            <p:nvPr/>
          </p:nvSpPr>
          <p:spPr bwMode="auto">
            <a:xfrm>
              <a:off x="5649686" y="2761978"/>
              <a:ext cx="2618005" cy="539879"/>
            </a:xfrm>
            <a:prstGeom prst="wedgeRoundRectCallout">
              <a:avLst>
                <a:gd name="adj1" fmla="val 32731"/>
                <a:gd name="adj2" fmla="val -252876"/>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4" name="TextBox 63"/>
            <p:cNvSpPr txBox="1"/>
            <p:nvPr/>
          </p:nvSpPr>
          <p:spPr>
            <a:xfrm>
              <a:off x="5739880" y="2812461"/>
              <a:ext cx="2451569" cy="45988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Share and </a:t>
              </a:r>
              <a:b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b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Collaborate</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5" name="Group 15"/>
          <p:cNvGrpSpPr/>
          <p:nvPr/>
        </p:nvGrpSpPr>
        <p:grpSpPr>
          <a:xfrm>
            <a:off x="6477000" y="5029200"/>
            <a:ext cx="2590800" cy="814901"/>
            <a:chOff x="5649685" y="2862944"/>
            <a:chExt cx="2377440" cy="438912"/>
          </a:xfrm>
        </p:grpSpPr>
        <p:sp>
          <p:nvSpPr>
            <p:cNvPr id="66" name="Rounded Rectangular Callout 65"/>
            <p:cNvSpPr/>
            <p:nvPr/>
          </p:nvSpPr>
          <p:spPr bwMode="auto">
            <a:xfrm>
              <a:off x="5649685" y="2862944"/>
              <a:ext cx="2377440" cy="438912"/>
            </a:xfrm>
            <a:prstGeom prst="wedgeRoundRectCallout">
              <a:avLst>
                <a:gd name="adj1" fmla="val -47985"/>
                <a:gd name="adj2" fmla="val -94815"/>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67" name="TextBox 66"/>
            <p:cNvSpPr txBox="1"/>
            <p:nvPr/>
          </p:nvSpPr>
          <p:spPr>
            <a:xfrm>
              <a:off x="5722619" y="2896389"/>
              <a:ext cx="2231572" cy="373575"/>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Authoring Context &amp; Presence</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68" name="Group 15"/>
          <p:cNvGrpSpPr/>
          <p:nvPr/>
        </p:nvGrpSpPr>
        <p:grpSpPr>
          <a:xfrm>
            <a:off x="4800599" y="5791200"/>
            <a:ext cx="1447801" cy="662501"/>
            <a:chOff x="5536474" y="2862944"/>
            <a:chExt cx="2490651" cy="438912"/>
          </a:xfrm>
        </p:grpSpPr>
        <p:sp>
          <p:nvSpPr>
            <p:cNvPr id="69" name="Rounded Rectangular Callout 68"/>
            <p:cNvSpPr/>
            <p:nvPr/>
          </p:nvSpPr>
          <p:spPr bwMode="auto">
            <a:xfrm>
              <a:off x="5536474" y="2862944"/>
              <a:ext cx="2490651" cy="438912"/>
            </a:xfrm>
            <a:prstGeom prst="wedgeRoundRectCallout">
              <a:avLst>
                <a:gd name="adj1" fmla="val 22421"/>
                <a:gd name="adj2" fmla="val -165778"/>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0" name="TextBox 69"/>
            <p:cNvSpPr txBox="1"/>
            <p:nvPr/>
          </p:nvSpPr>
          <p:spPr>
            <a:xfrm>
              <a:off x="5663553" y="2894496"/>
              <a:ext cx="2231572" cy="375809"/>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Related Content</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71" name="Group 15"/>
          <p:cNvGrpSpPr/>
          <p:nvPr/>
        </p:nvGrpSpPr>
        <p:grpSpPr>
          <a:xfrm>
            <a:off x="7162800" y="2133600"/>
            <a:ext cx="1524000" cy="814901"/>
            <a:chOff x="5649685" y="2862944"/>
            <a:chExt cx="2377440" cy="438912"/>
          </a:xfrm>
        </p:grpSpPr>
        <p:sp>
          <p:nvSpPr>
            <p:cNvPr id="72" name="Rounded Rectangular Callout 71"/>
            <p:cNvSpPr/>
            <p:nvPr/>
          </p:nvSpPr>
          <p:spPr bwMode="auto">
            <a:xfrm>
              <a:off x="5649685" y="2862944"/>
              <a:ext cx="2377440" cy="438912"/>
            </a:xfrm>
            <a:prstGeom prst="wedgeRoundRectCallout">
              <a:avLst>
                <a:gd name="adj1" fmla="val -86224"/>
                <a:gd name="adj2" fmla="val 126847"/>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3" name="TextBox 72"/>
            <p:cNvSpPr txBox="1"/>
            <p:nvPr/>
          </p:nvSpPr>
          <p:spPr>
            <a:xfrm>
              <a:off x="5722619" y="2896389"/>
              <a:ext cx="2231572" cy="373575"/>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Metadata capturing</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grpSp>
        <p:nvGrpSpPr>
          <p:cNvPr id="74" name="Group 15"/>
          <p:cNvGrpSpPr/>
          <p:nvPr/>
        </p:nvGrpSpPr>
        <p:grpSpPr>
          <a:xfrm>
            <a:off x="35169" y="2895600"/>
            <a:ext cx="1641232" cy="609600"/>
            <a:chOff x="5649685" y="2761978"/>
            <a:chExt cx="2618005" cy="539879"/>
          </a:xfrm>
        </p:grpSpPr>
        <p:sp>
          <p:nvSpPr>
            <p:cNvPr id="75" name="Rounded Rectangular Callout 74"/>
            <p:cNvSpPr/>
            <p:nvPr/>
          </p:nvSpPr>
          <p:spPr bwMode="auto">
            <a:xfrm>
              <a:off x="5649685" y="2761978"/>
              <a:ext cx="2618005" cy="539879"/>
            </a:xfrm>
            <a:prstGeom prst="wedgeRoundRectCallout">
              <a:avLst>
                <a:gd name="adj1" fmla="val 56015"/>
                <a:gd name="adj2" fmla="val -104097"/>
                <a:gd name="adj3" fmla="val 16667"/>
              </a:avLst>
            </a:prstGeom>
            <a:solidFill>
              <a:srgbClr val="E6F0F7">
                <a:lumMod val="90000"/>
              </a:srgbClr>
            </a:solidFill>
            <a:ln w="15875" cap="flat" cmpd="sng" algn="ctr">
              <a:solidFill>
                <a:srgbClr val="1C86F0"/>
              </a:solidFill>
              <a:prstDash val="solid"/>
              <a:round/>
              <a:headEnd type="none" w="med" len="med"/>
              <a:tailEnd type="none" w="med" len="med"/>
            </a:ln>
            <a:effectLst/>
          </p:spPr>
          <p:txBody>
            <a:bodyPr vert="horz" wrap="square" lIns="0" tIns="0" rIns="0" bIns="0" rtlCol="0" anchor="ctr"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alpha val="100000"/>
                  </a:prstClr>
                </a:solidFill>
                <a:effectLst>
                  <a:outerShdw blurRad="38100" dist="38100" dir="2700000" algn="tl">
                    <a:srgbClr val="000000">
                      <a:alpha val="43137"/>
                    </a:srgbClr>
                  </a:outerShdw>
                </a:effectLst>
                <a:uLnTx/>
                <a:uFillTx/>
                <a:latin typeface="Segoe Semibold"/>
              </a:endParaRPr>
            </a:p>
          </p:txBody>
        </p:sp>
        <p:sp>
          <p:nvSpPr>
            <p:cNvPr id="76" name="TextBox 75"/>
            <p:cNvSpPr txBox="1"/>
            <p:nvPr/>
          </p:nvSpPr>
          <p:spPr>
            <a:xfrm>
              <a:off x="5739880" y="2812461"/>
              <a:ext cx="2451569" cy="459882"/>
            </a:xfrm>
            <a:prstGeom prst="roundRect">
              <a:avLst/>
            </a:prstGeom>
            <a:gradFill flip="none" rotWithShape="1">
              <a:gsLst>
                <a:gs pos="0">
                  <a:srgbClr val="E6F0F7">
                    <a:lumMod val="75000"/>
                  </a:srgbClr>
                </a:gs>
                <a:gs pos="21000">
                  <a:srgbClr val="E6F0F7">
                    <a:lumMod val="50000"/>
                  </a:srgbClr>
                </a:gs>
                <a:gs pos="44000">
                  <a:srgbClr val="1653C0"/>
                </a:gs>
                <a:gs pos="100000">
                  <a:srgbClr val="1653C0"/>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0C2E68"/>
                </a:buClr>
                <a:buSzPct val="85000"/>
                <a:buFontTx/>
                <a:buNone/>
                <a:tabLst/>
                <a:defRPr sz="2200">
                  <a:gradFill flip="none" rotWithShape="1">
                    <a:gsLst>
                      <a:gs pos="0">
                        <a:srgbClr val="444445"/>
                      </a:gs>
                      <a:gs pos="100000">
                        <a:srgbClr val="444445"/>
                      </a:gs>
                    </a:gsLst>
                    <a:lin ang="2700000" scaled="1"/>
                    <a:tileRect/>
                  </a:gradFill>
                  <a:effectLst>
                    <a:outerShdw blurRad="38100" dist="38100" dir="2700000" algn="tl">
                      <a:srgbClr val="000000">
                        <a:alpha val="43137"/>
                      </a:srgbClr>
                    </a:outerShdw>
                  </a:effectLst>
                </a:defRPr>
              </a:pPr>
              <a:r>
                <a:rPr kumimoji="0" lang="en-US" altLang="zh-CN" sz="2000" b="0" i="0" u="none" strike="noStrike" kern="0" cap="none" spc="0" normalizeH="0" baseline="0" noProof="0" dirty="0" smtClean="0">
                  <a:ln>
                    <a:noFill/>
                  </a:ln>
                  <a:gradFill>
                    <a:gsLst>
                      <a:gs pos="50000">
                        <a:srgbClr val="FFFFFF"/>
                      </a:gs>
                      <a:gs pos="100000">
                        <a:srgbClr val="FFFFFF"/>
                      </a:gs>
                    </a:gsLst>
                    <a:lin ang="5400000" scaled="0"/>
                  </a:gradFill>
                  <a:effectLst>
                    <a:outerShdw sx="1000" sy="1000" algn="tl">
                      <a:srgbClr val="000000"/>
                    </a:outerShdw>
                  </a:effectLst>
                  <a:uLnTx/>
                  <a:uFillTx/>
                  <a:latin typeface="Segoe UI"/>
                </a:rPr>
                <a:t>Save to SharePoint</a:t>
              </a:r>
              <a:endParaRPr kumimoji="0" lang="en-US" altLang="zh-CN" sz="2000" b="0" i="0" u="none" strike="noStrike" kern="0" cap="none" spc="0" normalizeH="0" baseline="0" noProof="0" dirty="0">
                <a:ln>
                  <a:noFill/>
                </a:ln>
                <a:gradFill>
                  <a:gsLst>
                    <a:gs pos="50000">
                      <a:srgbClr val="FFFFFF"/>
                    </a:gs>
                    <a:gs pos="100000">
                      <a:srgbClr val="FFFFFF"/>
                    </a:gs>
                  </a:gsLst>
                  <a:lin ang="5400000" scaled="0"/>
                </a:gradFill>
                <a:effectLst>
                  <a:outerShdw sx="1000" sy="1000" algn="tl">
                    <a:srgbClr val="000000"/>
                  </a:outerShdw>
                </a:effectLst>
                <a:uLnTx/>
                <a:uFillTx/>
                <a:latin typeface="Segoe UI"/>
              </a:endParaRPr>
            </a:p>
          </p:txBody>
        </p:sp>
      </p:grpSp>
      <p:pic>
        <p:nvPicPr>
          <p:cNvPr id="77" name="Picture 2" descr="\\server3\restrict\ftp_root\clients\white_Whale\3-10035_GideonBibliowicz\SFP_Art\SharePoint_Pie\Resized\Pie_Icon_AllColors.png"/>
          <p:cNvPicPr>
            <a:picLocks noChangeAspect="1" noChangeArrowheads="1"/>
          </p:cNvPicPr>
          <p:nvPr/>
        </p:nvPicPr>
        <p:blipFill>
          <a:blip r:embed="rId4" cstate="print"/>
          <a:stretch>
            <a:fillRect/>
          </a:stretch>
        </p:blipFill>
        <p:spPr bwMode="auto">
          <a:xfrm>
            <a:off x="8153400" y="228601"/>
            <a:ext cx="762000" cy="762000"/>
          </a:xfrm>
          <a:prstGeom prst="rect">
            <a:avLst/>
          </a:prstGeom>
          <a:noFill/>
        </p:spPr>
      </p:pic>
    </p:spTree>
    <p:extLst>
      <p:ext uri="{BB962C8B-B14F-4D97-AF65-F5344CB8AC3E}">
        <p14:creationId xmlns="" xmlns:p14="http://schemas.microsoft.com/office/powerpoint/2007/7/12/main" val="380485261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TXSS_ISORIGINAL" val="8265"/>
  <p:tag name="PTXSS_ORIGID" val="8247"/>
</p:tagLst>
</file>

<file path=ppt/tags/tag10.xml><?xml version="1.0" encoding="utf-8"?>
<p:tagLst xmlns:a="http://schemas.openxmlformats.org/drawingml/2006/main" xmlns:r="http://schemas.openxmlformats.org/officeDocument/2006/relationships" xmlns:p="http://schemas.openxmlformats.org/presentationml/2006/main">
  <p:tag name="PTXSS_ISORIGINAL" val="8268"/>
  <p:tag name="PTXSS_ORIGID" val="8267"/>
</p:tagLst>
</file>

<file path=ppt/tags/tag2.xml><?xml version="1.0" encoding="utf-8"?>
<p:tagLst xmlns:a="http://schemas.openxmlformats.org/drawingml/2006/main" xmlns:r="http://schemas.openxmlformats.org/officeDocument/2006/relationships" xmlns:p="http://schemas.openxmlformats.org/presentationml/2006/main">
  <p:tag name="PTXSS_ISORIGINAL" val="8264"/>
  <p:tag name="PTXSS_ORIGID" val="8249"/>
</p:tagLst>
</file>

<file path=ppt/tags/tag3.xml><?xml version="1.0" encoding="utf-8"?>
<p:tagLst xmlns:a="http://schemas.openxmlformats.org/drawingml/2006/main" xmlns:r="http://schemas.openxmlformats.org/officeDocument/2006/relationships" xmlns:p="http://schemas.openxmlformats.org/presentationml/2006/main">
  <p:tag name="PTXSS_ISORIGINAL" val="8263"/>
  <p:tag name="PTXSS_ORIGID" val="8250"/>
</p:tagLst>
</file>

<file path=ppt/tags/tag4.xml><?xml version="1.0" encoding="utf-8"?>
<p:tagLst xmlns:a="http://schemas.openxmlformats.org/drawingml/2006/main" xmlns:r="http://schemas.openxmlformats.org/officeDocument/2006/relationships" xmlns:p="http://schemas.openxmlformats.org/presentationml/2006/main">
  <p:tag name="PTXSS_ISORIGINAL" val="8257"/>
  <p:tag name="PTXSS_ORIGID" val="8251"/>
</p:tagLst>
</file>

<file path=ppt/tags/tag5.xml><?xml version="1.0" encoding="utf-8"?>
<p:tagLst xmlns:a="http://schemas.openxmlformats.org/drawingml/2006/main" xmlns:r="http://schemas.openxmlformats.org/officeDocument/2006/relationships" xmlns:p="http://schemas.openxmlformats.org/presentationml/2006/main">
  <p:tag name="PTXSS_ISORIGINAL" val="8258"/>
  <p:tag name="PTXSS_ORIGID" val="8252"/>
</p:tagLst>
</file>

<file path=ppt/tags/tag6.xml><?xml version="1.0" encoding="utf-8"?>
<p:tagLst xmlns:a="http://schemas.openxmlformats.org/drawingml/2006/main" xmlns:r="http://schemas.openxmlformats.org/officeDocument/2006/relationships" xmlns:p="http://schemas.openxmlformats.org/presentationml/2006/main">
  <p:tag name="PTXSS_ISORIGINAL" val="8259"/>
  <p:tag name="PTXSS_ORIGID" val="8253"/>
</p:tagLst>
</file>

<file path=ppt/tags/tag7.xml><?xml version="1.0" encoding="utf-8"?>
<p:tagLst xmlns:a="http://schemas.openxmlformats.org/drawingml/2006/main" xmlns:r="http://schemas.openxmlformats.org/officeDocument/2006/relationships" xmlns:p="http://schemas.openxmlformats.org/presentationml/2006/main">
  <p:tag name="PTXSS_ISORIGINAL" val="8260"/>
  <p:tag name="PTXSS_ORIGID" val="8254"/>
</p:tagLst>
</file>

<file path=ppt/tags/tag8.xml><?xml version="1.0" encoding="utf-8"?>
<p:tagLst xmlns:a="http://schemas.openxmlformats.org/drawingml/2006/main" xmlns:r="http://schemas.openxmlformats.org/officeDocument/2006/relationships" xmlns:p="http://schemas.openxmlformats.org/presentationml/2006/main">
  <p:tag name="PTXSS_ISORIGINAL" val="8261"/>
  <p:tag name="PTXSS_ORIGID" val="8255"/>
</p:tagLst>
</file>

<file path=ppt/tags/tag9.xml><?xml version="1.0" encoding="utf-8"?>
<p:tagLst xmlns:a="http://schemas.openxmlformats.org/drawingml/2006/main" xmlns:r="http://schemas.openxmlformats.org/officeDocument/2006/relationships" xmlns:p="http://schemas.openxmlformats.org/presentationml/2006/main">
  <p:tag name="PTXSS_ISORIGINAL" val="8262"/>
  <p:tag name="PTXSS_ORIGID" val="8256"/>
</p:tagLst>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2_Server_Grid_Generic_Dark_Orange_4x3_Template_SharePoint">
  <a:themeElements>
    <a:clrScheme name="Gideon Sharepoint">
      <a:dk1>
        <a:srgbClr val="444445"/>
      </a:dk1>
      <a:lt1>
        <a:srgbClr val="FFFFFF"/>
      </a:lt1>
      <a:dk2>
        <a:srgbClr val="0C2E68"/>
      </a:dk2>
      <a:lt2>
        <a:srgbClr val="E6F0F7"/>
      </a:lt2>
      <a:accent1>
        <a:srgbClr val="00ADEE"/>
      </a:accent1>
      <a:accent2>
        <a:srgbClr val="1D71B6"/>
      </a:accent2>
      <a:accent3>
        <a:srgbClr val="EC008C"/>
      </a:accent3>
      <a:accent4>
        <a:srgbClr val="FFA514"/>
      </a:accent4>
      <a:accent5>
        <a:srgbClr val="A6CE39"/>
      </a:accent5>
      <a:accent6>
        <a:srgbClr val="00723F"/>
      </a:accent6>
      <a:hlink>
        <a:srgbClr val="FFEDCF"/>
      </a:hlink>
      <a:folHlink>
        <a:srgbClr val="800080"/>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5">
                <a:lumMod val="50000"/>
              </a:schemeClr>
            </a:gs>
            <a:gs pos="80000">
              <a:schemeClr val="accent5"/>
            </a:gs>
            <a:gs pos="100000">
              <a:schemeClr val="accent5"/>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bodyPr vert="horz" lIns="0" tIns="0" rIns="0" bIns="0" rtlCol="0">
        <a:spAutoFit/>
      </a:bodyPr>
      <a:lstStyle>
        <a:defPPr>
          <a:lnSpc>
            <a:spcPct val="90000"/>
          </a:lnSpc>
          <a:spcBef>
            <a:spcPct val="20000"/>
          </a:spcBef>
          <a:buClr>
            <a:srgbClr val="777777"/>
          </a:buClr>
          <a:buSzPct val="130000"/>
          <a:defRPr sz="2400" dirty="0" err="1" smtClean="0">
            <a:solidFill>
              <a:schemeClr val="bg1">
                <a:lumMod val="75000"/>
              </a:schemeClr>
            </a:solidFill>
          </a:defRPr>
        </a:defPPr>
      </a:lstStyle>
    </a:txDef>
  </a:objectDefaults>
  <a:extraClrSchemeLst/>
</a:theme>
</file>

<file path=ppt/theme/theme4.xml><?xml version="1.0" encoding="utf-8"?>
<a:theme xmlns:a="http://schemas.openxmlformats.org/drawingml/2006/main" name="5-10136 SharePoint Conference 2009 16x9">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3023</TotalTime>
  <Words>1458</Words>
  <Application>Microsoft Office PowerPoint</Application>
  <PresentationFormat>On-screen Show (4:3)</PresentationFormat>
  <Paragraphs>383</Paragraphs>
  <Slides>46</Slides>
  <Notes>45</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46</vt:i4>
      </vt:variant>
    </vt:vector>
  </HeadingPairs>
  <TitlesOfParts>
    <vt:vector size="52" baseType="lpstr">
      <vt:lpstr>TechEd09_Europe</vt:lpstr>
      <vt:lpstr>SharePoint Conference 2009 4x3</vt:lpstr>
      <vt:lpstr>2_Server_Grid_Generic_Dark_Orange_4x3_Template_SharePoint</vt:lpstr>
      <vt:lpstr>5-10136 SharePoint Conference 2009 16x9</vt:lpstr>
      <vt:lpstr>TechEd09_Europe template</vt:lpstr>
      <vt:lpstr>Image</vt:lpstr>
      <vt:lpstr>Slide 1</vt:lpstr>
      <vt:lpstr>SharePoint Server 2010 Overview</vt:lpstr>
      <vt:lpstr>Session Objectives And Takeaways</vt:lpstr>
      <vt:lpstr>Today’s business productivity challenges</vt:lpstr>
      <vt:lpstr>Microsoft SharePoint 2010</vt:lpstr>
      <vt:lpstr>Microsoft SharePoint 2010 </vt:lpstr>
      <vt:lpstr>SharePoint Sites</vt:lpstr>
      <vt:lpstr>SharePoint Sites Taking entire sites offline with SharePoint Workspace</vt:lpstr>
      <vt:lpstr>SharePoint Sites In-context collaboration in the Office Backstage</vt:lpstr>
      <vt:lpstr>Slide 10</vt:lpstr>
      <vt:lpstr>Slide 11</vt:lpstr>
      <vt:lpstr>Slide 12</vt:lpstr>
      <vt:lpstr>SharePoint Sites</vt:lpstr>
      <vt:lpstr>SharePoint Sites</vt:lpstr>
      <vt:lpstr>Slide 15</vt:lpstr>
      <vt:lpstr>Slide 16</vt:lpstr>
      <vt:lpstr>SharePoint Search</vt:lpstr>
      <vt:lpstr>SharePoint Search</vt:lpstr>
      <vt:lpstr>Slide 19</vt:lpstr>
      <vt:lpstr>Slide 20</vt:lpstr>
      <vt:lpstr>Slide 21</vt:lpstr>
      <vt:lpstr>SharePoint Communities</vt:lpstr>
      <vt:lpstr>SharePoint Communities</vt:lpstr>
      <vt:lpstr>Slide 24</vt:lpstr>
      <vt:lpstr>Slide 25</vt:lpstr>
      <vt:lpstr>Slide 26</vt:lpstr>
      <vt:lpstr>Slide 27</vt:lpstr>
      <vt:lpstr>SharePoint Content</vt:lpstr>
      <vt:lpstr>SharePoint Content</vt:lpstr>
      <vt:lpstr>Slide 30</vt:lpstr>
      <vt:lpstr>Slide 31</vt:lpstr>
      <vt:lpstr>Slide 32</vt:lpstr>
      <vt:lpstr>SharePoint Insights</vt:lpstr>
      <vt:lpstr>SharePoint Insights</vt:lpstr>
      <vt:lpstr>Slide 35</vt:lpstr>
      <vt:lpstr>Slide 36</vt:lpstr>
      <vt:lpstr>Slide 37</vt:lpstr>
      <vt:lpstr>Slide 38</vt:lpstr>
      <vt:lpstr>Slide 39</vt:lpstr>
      <vt:lpstr>SharePoint Composites</vt:lpstr>
      <vt:lpstr>SharePoint Composites</vt:lpstr>
      <vt:lpstr>Microsoft SharePoint 2010</vt:lpstr>
      <vt:lpstr>Learn More about SharePoint 2010</vt:lpstr>
      <vt:lpstr>Slide 44</vt:lpstr>
      <vt:lpstr>Slide 45</vt:lpstr>
      <vt:lpstr>Slide 46</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Paul Andrew</dc:creator>
  <dc:description>Tech-Ed Europe 2009</dc:description>
  <cp:lastModifiedBy>cn_user</cp:lastModifiedBy>
  <cp:revision>130</cp:revision>
  <dcterms:created xsi:type="dcterms:W3CDTF">2009-10-22T14:16:15Z</dcterms:created>
  <dcterms:modified xsi:type="dcterms:W3CDTF">2009-11-09T07:52:29Z</dcterms:modified>
</cp:coreProperties>
</file>