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tiff" ContentType="image/tiff"/>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04" r:id="rId2"/>
  </p:sldMasterIdLst>
  <p:notesMasterIdLst>
    <p:notesMasterId r:id="rId34"/>
  </p:notesMasterIdLst>
  <p:handoutMasterIdLst>
    <p:handoutMasterId r:id="rId35"/>
  </p:handoutMasterIdLst>
  <p:sldIdLst>
    <p:sldId id="256" r:id="rId3"/>
    <p:sldId id="283" r:id="rId4"/>
    <p:sldId id="284" r:id="rId5"/>
    <p:sldId id="285" r:id="rId6"/>
    <p:sldId id="286" r:id="rId7"/>
    <p:sldId id="287" r:id="rId8"/>
    <p:sldId id="288" r:id="rId9"/>
    <p:sldId id="289" r:id="rId10"/>
    <p:sldId id="308" r:id="rId11"/>
    <p:sldId id="309" r:id="rId12"/>
    <p:sldId id="310" r:id="rId13"/>
    <p:sldId id="311" r:id="rId14"/>
    <p:sldId id="312" r:id="rId15"/>
    <p:sldId id="313" r:id="rId16"/>
    <p:sldId id="314" r:id="rId17"/>
    <p:sldId id="315" r:id="rId18"/>
    <p:sldId id="291" r:id="rId19"/>
    <p:sldId id="292" r:id="rId20"/>
    <p:sldId id="293" r:id="rId21"/>
    <p:sldId id="294" r:id="rId22"/>
    <p:sldId id="295" r:id="rId23"/>
    <p:sldId id="296" r:id="rId24"/>
    <p:sldId id="297" r:id="rId25"/>
    <p:sldId id="298" r:id="rId26"/>
    <p:sldId id="299" r:id="rId27"/>
    <p:sldId id="301" r:id="rId28"/>
    <p:sldId id="302" r:id="rId29"/>
    <p:sldId id="304" r:id="rId30"/>
    <p:sldId id="316" r:id="rId31"/>
    <p:sldId id="307" r:id="rId32"/>
    <p:sldId id="280" r:id="rId33"/>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CCFFCC"/>
    <a:srgbClr val="CCCCCC"/>
    <a:srgbClr val="99CC99"/>
    <a:srgbClr val="F6AE1E"/>
    <a:srgbClr val="FFFFFF"/>
    <a:srgbClr val="FF0066"/>
    <a:srgbClr val="000000"/>
    <a:srgbClr val="F3AF35"/>
    <a:srgbClr val="9C42E6"/>
    <a:srgbClr val="D1943B"/>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066" autoAdjust="0"/>
    <p:restoredTop sz="96105" autoAdjust="0"/>
  </p:normalViewPr>
  <p:slideViewPr>
    <p:cSldViewPr>
      <p:cViewPr varScale="1">
        <p:scale>
          <a:sx n="128" d="100"/>
          <a:sy n="128" d="100"/>
        </p:scale>
        <p:origin x="-420" y="-84"/>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1878"/>
    </p:cViewPr>
  </p:sorterViewPr>
  <p:notesViewPr>
    <p:cSldViewPr showGuides="1">
      <p:cViewPr varScale="1">
        <p:scale>
          <a:sx n="79" d="100"/>
          <a:sy n="79" d="100"/>
        </p:scale>
        <p:origin x="-2046" y="-9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11/7/2009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ofs211_chitsaz.pptx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8" name="Date Placeholder 7"/>
          <p:cNvSpPr>
            <a:spLocks noGrp="1"/>
          </p:cNvSpPr>
          <p:nvPr>
            <p:ph type="dt" idx="10"/>
          </p:nvPr>
        </p:nvSpPr>
        <p:spPr/>
        <p:txBody>
          <a:bodyPr/>
          <a:lstStyle/>
          <a:p>
            <a:fld id="{1B928A92-AE97-44FD-94FF-9A467E100688}" type="datetime1">
              <a:rPr lang="en-US" smtClean="0"/>
              <a:pPr/>
              <a:t>11/8/2009</a:t>
            </a:fld>
            <a:endParaRPr lang="en-US" dirty="0"/>
          </a:p>
        </p:txBody>
      </p:sp>
      <p:sp>
        <p:nvSpPr>
          <p:cNvPr id="9" name="Slide Number Placeholder 8"/>
          <p:cNvSpPr>
            <a:spLocks noGrp="1"/>
          </p:cNvSpPr>
          <p:nvPr>
            <p:ph type="sldNum" sz="quarter" idx="11"/>
          </p:nvPr>
        </p:nvSpPr>
        <p:spPr/>
        <p:txBody>
          <a:bodyPr/>
          <a:lstStyle/>
          <a:p>
            <a:fld id="{8B263312-38AA-4E1E-B2B5-0F8F122B24FE}" type="slidenum">
              <a:rPr lang="en-US" smtClean="0"/>
              <a:pPr/>
              <a:t>12</a:t>
            </a:fld>
            <a:endParaRPr lang="en-US" dirty="0"/>
          </a:p>
        </p:txBody>
      </p:sp>
      <p:sp>
        <p:nvSpPr>
          <p:cNvPr id="10" name="Footer Placeholder 9"/>
          <p:cNvSpPr>
            <a:spLocks noGrp="1"/>
          </p:cNvSpPr>
          <p:nvPr>
            <p:ph type="ftr" sz="quarter" idx="12"/>
          </p:nvPr>
        </p:nvSpPr>
        <p:spPr/>
        <p:txBody>
          <a:bodyPr/>
          <a:lstStyle/>
          <a:p>
            <a:r>
              <a:rPr lang="en-US" smtClean="0">
                <a:solidFill>
                  <a:srgbClr val="000000"/>
                </a:solidFill>
              </a:rPr>
              <a:t>© 2009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endParaRPr lang="en-US" dirty="0" smtClean="0">
              <a:solidFill>
                <a:srgbClr val="000000"/>
              </a:solidFill>
            </a:endParaRPr>
          </a:p>
        </p:txBody>
      </p:sp>
      <p:sp>
        <p:nvSpPr>
          <p:cNvPr id="11" name="Header Placeholder 10"/>
          <p:cNvSpPr>
            <a:spLocks noGrp="1"/>
          </p:cNvSpPr>
          <p:nvPr>
            <p:ph type="hdr" sz="quarter" idx="13"/>
          </p:nvPr>
        </p:nvSpPr>
        <p:spPr/>
        <p:txBody>
          <a:bodyPr/>
          <a:lstStyle/>
          <a:p>
            <a:r>
              <a:rPr lang="en-US" smtClean="0"/>
              <a:t>Microsoft SharePoint Conference 2009</a:t>
            </a:r>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8" name="Date Placeholder 7"/>
          <p:cNvSpPr>
            <a:spLocks noGrp="1"/>
          </p:cNvSpPr>
          <p:nvPr>
            <p:ph type="dt" idx="10"/>
          </p:nvPr>
        </p:nvSpPr>
        <p:spPr/>
        <p:txBody>
          <a:bodyPr/>
          <a:lstStyle/>
          <a:p>
            <a:fld id="{1B928A92-AE97-44FD-94FF-9A467E100688}" type="datetime1">
              <a:rPr lang="en-US" smtClean="0"/>
              <a:pPr/>
              <a:t>11/8/2009</a:t>
            </a:fld>
            <a:endParaRPr lang="en-US" dirty="0"/>
          </a:p>
        </p:txBody>
      </p:sp>
      <p:sp>
        <p:nvSpPr>
          <p:cNvPr id="9" name="Slide Number Placeholder 8"/>
          <p:cNvSpPr>
            <a:spLocks noGrp="1"/>
          </p:cNvSpPr>
          <p:nvPr>
            <p:ph type="sldNum" sz="quarter" idx="11"/>
          </p:nvPr>
        </p:nvSpPr>
        <p:spPr/>
        <p:txBody>
          <a:bodyPr/>
          <a:lstStyle/>
          <a:p>
            <a:fld id="{8B263312-38AA-4E1E-B2B5-0F8F122B24FE}" type="slidenum">
              <a:rPr lang="en-US" smtClean="0"/>
              <a:pPr/>
              <a:t>14</a:t>
            </a:fld>
            <a:endParaRPr lang="en-US" dirty="0"/>
          </a:p>
        </p:txBody>
      </p:sp>
      <p:sp>
        <p:nvSpPr>
          <p:cNvPr id="10" name="Footer Placeholder 9"/>
          <p:cNvSpPr>
            <a:spLocks noGrp="1"/>
          </p:cNvSpPr>
          <p:nvPr>
            <p:ph type="ftr" sz="quarter" idx="12"/>
          </p:nvPr>
        </p:nvSpPr>
        <p:spPr/>
        <p:txBody>
          <a:bodyPr/>
          <a:lstStyle/>
          <a:p>
            <a:r>
              <a:rPr lang="en-US" smtClean="0">
                <a:solidFill>
                  <a:srgbClr val="000000"/>
                </a:solidFill>
              </a:rPr>
              <a:t>© 2009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endParaRPr lang="en-US" dirty="0" smtClean="0">
              <a:solidFill>
                <a:srgbClr val="000000"/>
              </a:solidFill>
            </a:endParaRPr>
          </a:p>
        </p:txBody>
      </p:sp>
      <p:sp>
        <p:nvSpPr>
          <p:cNvPr id="11" name="Header Placeholder 10"/>
          <p:cNvSpPr>
            <a:spLocks noGrp="1"/>
          </p:cNvSpPr>
          <p:nvPr>
            <p:ph type="hdr" sz="quarter" idx="13"/>
          </p:nvPr>
        </p:nvSpPr>
        <p:spPr/>
        <p:txBody>
          <a:bodyPr/>
          <a:lstStyle/>
          <a:p>
            <a:r>
              <a:rPr lang="en-US" smtClean="0"/>
              <a:t>Microsoft SharePoint Conference 2009</a:t>
            </a:r>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8" name="Date Placeholder 7"/>
          <p:cNvSpPr>
            <a:spLocks noGrp="1"/>
          </p:cNvSpPr>
          <p:nvPr>
            <p:ph type="dt" idx="10"/>
          </p:nvPr>
        </p:nvSpPr>
        <p:spPr/>
        <p:txBody>
          <a:bodyPr/>
          <a:lstStyle/>
          <a:p>
            <a:fld id="{1B928A92-AE97-44FD-94FF-9A467E100688}" type="datetime1">
              <a:rPr lang="en-US" smtClean="0"/>
              <a:pPr/>
              <a:t>11/8/2009</a:t>
            </a:fld>
            <a:endParaRPr lang="en-US" dirty="0"/>
          </a:p>
        </p:txBody>
      </p:sp>
      <p:sp>
        <p:nvSpPr>
          <p:cNvPr id="9" name="Slide Number Placeholder 8"/>
          <p:cNvSpPr>
            <a:spLocks noGrp="1"/>
          </p:cNvSpPr>
          <p:nvPr>
            <p:ph type="sldNum" sz="quarter" idx="11"/>
          </p:nvPr>
        </p:nvSpPr>
        <p:spPr/>
        <p:txBody>
          <a:bodyPr/>
          <a:lstStyle/>
          <a:p>
            <a:fld id="{8B263312-38AA-4E1E-B2B5-0F8F122B24FE}" type="slidenum">
              <a:rPr lang="en-US" smtClean="0"/>
              <a:pPr/>
              <a:t>16</a:t>
            </a:fld>
            <a:endParaRPr lang="en-US" dirty="0"/>
          </a:p>
        </p:txBody>
      </p:sp>
      <p:sp>
        <p:nvSpPr>
          <p:cNvPr id="10" name="Footer Placeholder 9"/>
          <p:cNvSpPr>
            <a:spLocks noGrp="1"/>
          </p:cNvSpPr>
          <p:nvPr>
            <p:ph type="ftr" sz="quarter" idx="12"/>
          </p:nvPr>
        </p:nvSpPr>
        <p:spPr/>
        <p:txBody>
          <a:bodyPr/>
          <a:lstStyle/>
          <a:p>
            <a:r>
              <a:rPr lang="en-US" smtClean="0">
                <a:solidFill>
                  <a:srgbClr val="000000"/>
                </a:solidFill>
              </a:rPr>
              <a:t>© 2009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endParaRPr lang="en-US" dirty="0" smtClean="0">
              <a:solidFill>
                <a:srgbClr val="000000"/>
              </a:solidFill>
            </a:endParaRPr>
          </a:p>
        </p:txBody>
      </p:sp>
      <p:sp>
        <p:nvSpPr>
          <p:cNvPr id="11" name="Header Placeholder 10"/>
          <p:cNvSpPr>
            <a:spLocks noGrp="1"/>
          </p:cNvSpPr>
          <p:nvPr>
            <p:ph type="hdr" sz="quarter" idx="13"/>
          </p:nvPr>
        </p:nvSpPr>
        <p:spPr/>
        <p:txBody>
          <a:bodyPr/>
          <a:lstStyle/>
          <a:p>
            <a:r>
              <a:rPr lang="en-US" smtClean="0"/>
              <a:t>Microsoft SharePoint Conference 2009</a:t>
            </a:r>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a:noFill/>
          <a:ln/>
        </p:spPr>
        <p:txBody>
          <a:bodyPr/>
          <a:lstStyle/>
          <a:p>
            <a:pPr defTabSz="914211">
              <a:defRPr/>
            </a:pPr>
            <a:endParaRPr lang="en-US" dirty="0"/>
          </a:p>
        </p:txBody>
      </p:sp>
      <p:sp>
        <p:nvSpPr>
          <p:cNvPr id="4" name="Header Placeholder 3"/>
          <p:cNvSpPr>
            <a:spLocks noGrp="1"/>
          </p:cNvSpPr>
          <p:nvPr>
            <p:ph type="hdr" sz="quarter"/>
          </p:nvPr>
        </p:nvSpPr>
        <p:spPr/>
        <p:txBody>
          <a:bodyPr/>
          <a:lstStyle/>
          <a:p>
            <a:pPr>
              <a:defRPr/>
            </a:pPr>
            <a:endParaRPr lang="en-US"/>
          </a:p>
        </p:txBody>
      </p:sp>
      <p:sp>
        <p:nvSpPr>
          <p:cNvPr id="5" name="Date Placeholder 4"/>
          <p:cNvSpPr>
            <a:spLocks noGrp="1"/>
          </p:cNvSpPr>
          <p:nvPr>
            <p:ph type="dt" sz="quarter" idx="1"/>
          </p:nvPr>
        </p:nvSpPr>
        <p:spPr/>
        <p:txBody>
          <a:bodyPr/>
          <a:lstStyle/>
          <a:p>
            <a:pPr>
              <a:defRPr/>
            </a:pPr>
            <a:endParaRPr lang="en-US"/>
          </a:p>
        </p:txBody>
      </p:sp>
      <p:sp>
        <p:nvSpPr>
          <p:cNvPr id="26630" name="Footer Placeholder 5"/>
          <p:cNvSpPr>
            <a:spLocks noGrp="1"/>
          </p:cNvSpPr>
          <p:nvPr>
            <p:ph type="ftr" sz="quarter" idx="4"/>
          </p:nvPr>
        </p:nvSpPr>
        <p:spPr>
          <a:noFill/>
        </p:spPr>
        <p:txBody>
          <a:bodyPr/>
          <a:lstStyle/>
          <a:p>
            <a:endParaRPr lang="en-US" smtClean="0">
              <a:latin typeface="Segoe"/>
              <a:cs typeface="Arial" pitchFamily="34" charset="0"/>
            </a:endParaRPr>
          </a:p>
        </p:txBody>
      </p:sp>
      <p:sp>
        <p:nvSpPr>
          <p:cNvPr id="7" name="Slide Number Placeholder 6"/>
          <p:cNvSpPr>
            <a:spLocks noGrp="1"/>
          </p:cNvSpPr>
          <p:nvPr>
            <p:ph type="sldNum" sz="quarter" idx="5"/>
          </p:nvPr>
        </p:nvSpPr>
        <p:spPr/>
        <p:txBody>
          <a:bodyPr/>
          <a:lstStyle/>
          <a:p>
            <a:pPr>
              <a:defRPr/>
            </a:pPr>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8" name="Date Placeholder 7"/>
          <p:cNvSpPr>
            <a:spLocks noGrp="1"/>
          </p:cNvSpPr>
          <p:nvPr>
            <p:ph type="dt" idx="10"/>
          </p:nvPr>
        </p:nvSpPr>
        <p:spPr/>
        <p:txBody>
          <a:bodyPr/>
          <a:lstStyle/>
          <a:p>
            <a:endParaRPr lang="en-US" dirty="0"/>
          </a:p>
        </p:txBody>
      </p:sp>
      <p:sp>
        <p:nvSpPr>
          <p:cNvPr id="9" name="Slide Number Placeholder 8"/>
          <p:cNvSpPr>
            <a:spLocks noGrp="1"/>
          </p:cNvSpPr>
          <p:nvPr>
            <p:ph type="sldNum" sz="quarter" idx="11"/>
          </p:nvPr>
        </p:nvSpPr>
        <p:spPr/>
        <p:txBody>
          <a:bodyPr/>
          <a:lstStyle/>
          <a:p>
            <a:endParaRPr lang="en-US" dirty="0"/>
          </a:p>
        </p:txBody>
      </p:sp>
      <p:sp>
        <p:nvSpPr>
          <p:cNvPr id="10" name="Footer Placeholder 9"/>
          <p:cNvSpPr>
            <a:spLocks noGrp="1"/>
          </p:cNvSpPr>
          <p:nvPr>
            <p:ph type="ftr" sz="quarter" idx="12"/>
          </p:nvPr>
        </p:nvSpPr>
        <p:spPr/>
        <p:txBody>
          <a:bodyPr/>
          <a:lstStyle/>
          <a:p>
            <a:endParaRPr lang="en-US" dirty="0" smtClean="0">
              <a:solidFill>
                <a:srgbClr val="000000"/>
              </a:solidFill>
            </a:endParaRPr>
          </a:p>
        </p:txBody>
      </p:sp>
      <p:sp>
        <p:nvSpPr>
          <p:cNvPr id="11" name="Header Placeholder 10"/>
          <p:cNvSpPr>
            <a:spLocks noGrp="1"/>
          </p:cNvSpPr>
          <p:nvPr>
            <p:ph type="hdr" sz="quarter" idx="13"/>
          </p:nvPr>
        </p:nvSpPr>
        <p:spPr/>
        <p:txBody>
          <a:bodyPr/>
          <a:lstStyle/>
          <a:p>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105829" algn="l" defTabSz="914363" rtl="0" eaLnBrk="1" fontAlgn="auto" latinLnBrk="0" hangingPunct="1">
              <a:lnSpc>
                <a:spcPct val="90000"/>
              </a:lnSpc>
              <a:spcBef>
                <a:spcPts val="0"/>
              </a:spcBef>
              <a:spcAft>
                <a:spcPts val="333"/>
              </a:spcAft>
              <a:buClrTx/>
              <a:buSzTx/>
              <a:buFont typeface="Arial" pitchFamily="34" charset="0"/>
              <a:buNone/>
              <a:tabLst/>
              <a:defRPr/>
            </a:pPr>
            <a:endParaRPr lang="en-US" dirty="0"/>
          </a:p>
        </p:txBody>
      </p:sp>
      <p:sp>
        <p:nvSpPr>
          <p:cNvPr id="6" name="Rectangle 2"/>
          <p:cNvSpPr>
            <a:spLocks noGrp="1" noChangeArrowheads="1"/>
          </p:cNvSpPr>
          <p:nvPr>
            <p:ph type="hdr" sz="quarter"/>
          </p:nvPr>
        </p:nvSpPr>
        <p:spPr bwMode="auto">
          <a:xfrm>
            <a:off x="0" y="0"/>
            <a:ext cx="3727174" cy="457200"/>
          </a:xfrm>
          <a:prstGeom prst="rect">
            <a:avLst/>
          </a:prstGeom>
          <a:noFill/>
          <a:ln w="9525">
            <a:noFill/>
            <a:miter lim="800000"/>
            <a:headEnd/>
            <a:tailEnd/>
          </a:ln>
          <a:effectLst/>
        </p:spPr>
        <p:txBody>
          <a:bodyPr vert="horz" wrap="square" lIns="91424" tIns="45713" rIns="91424" bIns="45713" numCol="1" anchor="t" anchorCtr="0" compatLnSpc="1">
            <a:prstTxWarp prst="textNoShape">
              <a:avLst/>
            </a:prstTxWarp>
          </a:bodyPr>
          <a:lstStyle>
            <a:lvl1pPr>
              <a:defRPr sz="900" smtClean="0"/>
            </a:lvl1pPr>
          </a:lstStyle>
          <a:p>
            <a:pPr>
              <a:defRPr/>
            </a:pPr>
            <a:endParaRPr lang="en-US" dirty="0"/>
          </a:p>
        </p:txBody>
      </p:sp>
      <p:sp>
        <p:nvSpPr>
          <p:cNvPr id="7" name="Slide Number Placeholder 4"/>
          <p:cNvSpPr>
            <a:spLocks noGrp="1"/>
          </p:cNvSpPr>
          <p:nvPr>
            <p:ph type="sldNum" sz="quarter" idx="5"/>
          </p:nvPr>
        </p:nvSpPr>
        <p:spPr>
          <a:xfrm>
            <a:off x="3727174" y="0"/>
            <a:ext cx="3130826" cy="457200"/>
          </a:xfrm>
          <a:prstGeom prst="rect">
            <a:avLst/>
          </a:prstGeom>
        </p:spPr>
        <p:txBody>
          <a:bodyPr lIns="89720" tIns="44859" rIns="89720" bIns="44859"/>
          <a:lstStyle>
            <a:lvl1pPr algn="r">
              <a:defRPr sz="900"/>
            </a:lvl1p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6" name="Rectangle 2"/>
          <p:cNvSpPr>
            <a:spLocks noGrp="1" noChangeArrowheads="1"/>
          </p:cNvSpPr>
          <p:nvPr>
            <p:ph type="hdr" sz="quarter"/>
          </p:nvPr>
        </p:nvSpPr>
        <p:spPr bwMode="auto">
          <a:xfrm>
            <a:off x="0" y="0"/>
            <a:ext cx="3727174" cy="457200"/>
          </a:xfrm>
          <a:prstGeom prst="rect">
            <a:avLst/>
          </a:prstGeom>
          <a:noFill/>
          <a:ln w="9525">
            <a:noFill/>
            <a:miter lim="800000"/>
            <a:headEnd/>
            <a:tailEnd/>
          </a:ln>
          <a:effectLst/>
        </p:spPr>
        <p:txBody>
          <a:bodyPr vert="horz" wrap="square" lIns="91424" tIns="45713" rIns="91424" bIns="45713" numCol="1" anchor="t" anchorCtr="0" compatLnSpc="1">
            <a:prstTxWarp prst="textNoShape">
              <a:avLst/>
            </a:prstTxWarp>
          </a:bodyPr>
          <a:lstStyle>
            <a:lvl1pPr>
              <a:defRPr sz="900" smtClean="0"/>
            </a:lvl1pPr>
          </a:lstStyle>
          <a:p>
            <a:pPr>
              <a:defRPr/>
            </a:pPr>
            <a:endParaRPr lang="en-US" dirty="0"/>
          </a:p>
        </p:txBody>
      </p:sp>
      <p:sp>
        <p:nvSpPr>
          <p:cNvPr id="7" name="Slide Number Placeholder 4"/>
          <p:cNvSpPr>
            <a:spLocks noGrp="1"/>
          </p:cNvSpPr>
          <p:nvPr>
            <p:ph type="sldNum" sz="quarter" idx="5"/>
          </p:nvPr>
        </p:nvSpPr>
        <p:spPr>
          <a:xfrm>
            <a:off x="3727174" y="0"/>
            <a:ext cx="3130826" cy="457200"/>
          </a:xfrm>
          <a:prstGeom prst="rect">
            <a:avLst/>
          </a:prstGeom>
        </p:spPr>
        <p:txBody>
          <a:bodyPr lIns="89720" tIns="44859" rIns="89720" bIns="44859"/>
          <a:lstStyle>
            <a:lvl1pPr algn="r">
              <a:defRPr sz="900"/>
            </a:lvl1p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8" name="Date Placeholder 7"/>
          <p:cNvSpPr>
            <a:spLocks noGrp="1"/>
          </p:cNvSpPr>
          <p:nvPr>
            <p:ph type="dt" idx="10"/>
          </p:nvPr>
        </p:nvSpPr>
        <p:spPr/>
        <p:txBody>
          <a:bodyPr/>
          <a:lstStyle/>
          <a:p>
            <a:fld id="{1B928A92-AE97-44FD-94FF-9A467E100688}" type="datetime1">
              <a:rPr lang="en-US" smtClean="0"/>
              <a:pPr/>
              <a:t>11/8/2009</a:t>
            </a:fld>
            <a:endParaRPr lang="en-US" dirty="0"/>
          </a:p>
        </p:txBody>
      </p:sp>
      <p:sp>
        <p:nvSpPr>
          <p:cNvPr id="9" name="Slide Number Placeholder 8"/>
          <p:cNvSpPr>
            <a:spLocks noGrp="1"/>
          </p:cNvSpPr>
          <p:nvPr>
            <p:ph type="sldNum" sz="quarter" idx="11"/>
          </p:nvPr>
        </p:nvSpPr>
        <p:spPr/>
        <p:txBody>
          <a:bodyPr/>
          <a:lstStyle/>
          <a:p>
            <a:fld id="{8B263312-38AA-4E1E-B2B5-0F8F122B24FE}" type="slidenum">
              <a:rPr lang="en-US" smtClean="0"/>
              <a:pPr/>
              <a:t>10</a:t>
            </a:fld>
            <a:endParaRPr lang="en-US" dirty="0"/>
          </a:p>
        </p:txBody>
      </p:sp>
      <p:sp>
        <p:nvSpPr>
          <p:cNvPr id="10" name="Footer Placeholder 9"/>
          <p:cNvSpPr>
            <a:spLocks noGrp="1"/>
          </p:cNvSpPr>
          <p:nvPr>
            <p:ph type="ftr" sz="quarter" idx="12"/>
          </p:nvPr>
        </p:nvSpPr>
        <p:spPr/>
        <p:txBody>
          <a:bodyPr/>
          <a:lstStyle/>
          <a:p>
            <a:r>
              <a:rPr lang="en-US" smtClean="0">
                <a:solidFill>
                  <a:srgbClr val="000000"/>
                </a:solidFill>
              </a:rPr>
              <a:t>© 2009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endParaRPr lang="en-US" dirty="0" smtClean="0">
              <a:solidFill>
                <a:srgbClr val="000000"/>
              </a:solidFill>
            </a:endParaRPr>
          </a:p>
        </p:txBody>
      </p:sp>
      <p:sp>
        <p:nvSpPr>
          <p:cNvPr id="11" name="Header Placeholder 10"/>
          <p:cNvSpPr>
            <a:spLocks noGrp="1"/>
          </p:cNvSpPr>
          <p:nvPr>
            <p:ph type="hdr" sz="quarter" idx="13"/>
          </p:nvPr>
        </p:nvSpPr>
        <p:spPr/>
        <p:txBody>
          <a:bodyPr/>
          <a:lstStyle/>
          <a:p>
            <a:r>
              <a:rPr lang="en-US" smtClean="0"/>
              <a:t>Microsoft SharePoint Conference 2009</a:t>
            </a:r>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1.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3"/>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4"/>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05"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jpeg"/><Relationship Id="rId7" Type="http://schemas.openxmlformats.org/officeDocument/2006/relationships/image" Target="../media/image18.tiff"/><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2.xml"/><Relationship Id="rId1" Type="http://schemas.openxmlformats.org/officeDocument/2006/relationships/slideLayout" Target="../slideLayouts/slideLayout5.xml"/><Relationship Id="rId4" Type="http://schemas.openxmlformats.org/officeDocument/2006/relationships/image" Target="../media/image29.png"/></Relationships>
</file>

<file path=ppt/slides/_rels/slide2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4.xml"/><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image" Target="../media/image32.png"/></Relationships>
</file>

<file path=ppt/slides/_rels/slide2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hyperlink" Target="http://mssharepointforums.com/" TargetMode="Externa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7.png"/><Relationship Id="rId4" Type="http://schemas.openxmlformats.org/officeDocument/2006/relationships/slide" Target="slide1.xml"/></Relationships>
</file>

<file path=ppt/slides/_rels/slide3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3.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smtClean="0"/>
              <a:t>demo </a:t>
            </a:r>
            <a:endParaRPr lang="en-US" dirty="0"/>
          </a:p>
        </p:txBody>
      </p:sp>
      <p:sp>
        <p:nvSpPr>
          <p:cNvPr id="5" name="Subtitle 4"/>
          <p:cNvSpPr>
            <a:spLocks noGrp="1"/>
          </p:cNvSpPr>
          <p:nvPr>
            <p:ph type="subTitle" idx="1"/>
          </p:nvPr>
        </p:nvSpPr>
        <p:spPr/>
        <p:txBody>
          <a:bodyPr/>
          <a:lstStyle/>
          <a:p>
            <a:r>
              <a:rPr lang="en-US" dirty="0" smtClean="0"/>
              <a:t>Running Application in SharePoint</a:t>
            </a:r>
            <a:endParaRPr lang="en-US" dirty="0"/>
          </a:p>
        </p:txBody>
      </p:sp>
    </p:spTree>
    <p:extLst>
      <p:ext uri="{BB962C8B-B14F-4D97-AF65-F5344CB8AC3E}">
        <p14:creationId xmlns:p14="http://schemas.microsoft.com/office/powerpoint/2010/main" xmlns="" val="1116677477"/>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4114800" cy="1329595"/>
          </a:xfrm>
        </p:spPr>
        <p:txBody>
          <a:bodyPr/>
          <a:lstStyle/>
          <a:p>
            <a:r>
              <a:rPr lang="en-US" dirty="0" smtClean="0"/>
              <a:t>Content Type </a:t>
            </a:r>
            <a:br>
              <a:rPr lang="en-US" dirty="0" smtClean="0"/>
            </a:br>
            <a:r>
              <a:rPr lang="en-US" dirty="0" smtClean="0"/>
              <a:t>and List Def.</a:t>
            </a:r>
            <a:endParaRPr lang="en-US" dirty="0"/>
          </a:p>
        </p:txBody>
      </p:sp>
      <p:sp>
        <p:nvSpPr>
          <p:cNvPr id="3" name="Text Placeholder 2"/>
          <p:cNvSpPr>
            <a:spLocks noGrp="1"/>
          </p:cNvSpPr>
          <p:nvPr>
            <p:ph type="body" sz="quarter" idx="10"/>
          </p:nvPr>
        </p:nvSpPr>
        <p:spPr>
          <a:xfrm>
            <a:off x="457200" y="1905000"/>
            <a:ext cx="8382000" cy="3797963"/>
          </a:xfrm>
        </p:spPr>
        <p:txBody>
          <a:bodyPr/>
          <a:lstStyle/>
          <a:p>
            <a:r>
              <a:rPr lang="en-US" dirty="0" smtClean="0"/>
              <a:t>Custom Asset Content Type</a:t>
            </a:r>
          </a:p>
          <a:p>
            <a:pPr lvl="1"/>
            <a:r>
              <a:rPr lang="en-US" dirty="0" smtClean="0"/>
              <a:t>Asset Tag – Text</a:t>
            </a:r>
          </a:p>
          <a:p>
            <a:pPr lvl="1"/>
            <a:r>
              <a:rPr lang="en-US" dirty="0" smtClean="0"/>
              <a:t>Asset Title – Text</a:t>
            </a:r>
          </a:p>
          <a:p>
            <a:pPr lvl="1"/>
            <a:r>
              <a:rPr lang="en-US" dirty="0" smtClean="0"/>
              <a:t>Asset Cost – Integer</a:t>
            </a:r>
          </a:p>
          <a:p>
            <a:pPr lvl="1"/>
            <a:r>
              <a:rPr lang="en-US" dirty="0" smtClean="0"/>
              <a:t>Asset Category – Choice</a:t>
            </a:r>
          </a:p>
          <a:p>
            <a:pPr lvl="1"/>
            <a:r>
              <a:rPr lang="en-US" dirty="0" smtClean="0"/>
              <a:t>Asset Count (Items in Stock) – Integer</a:t>
            </a:r>
          </a:p>
          <a:p>
            <a:r>
              <a:rPr lang="en-US" dirty="0" smtClean="0"/>
              <a:t>Asset List Definition for storing Assets that can be checked out</a:t>
            </a:r>
            <a:endParaRPr lang="en-US" dirty="0"/>
          </a:p>
        </p:txBody>
      </p:sp>
      <p:grpSp>
        <p:nvGrpSpPr>
          <p:cNvPr id="4" name="Group 5"/>
          <p:cNvGrpSpPr/>
          <p:nvPr/>
        </p:nvGrpSpPr>
        <p:grpSpPr>
          <a:xfrm>
            <a:off x="7162800" y="228600"/>
            <a:ext cx="1905000" cy="1103076"/>
            <a:chOff x="1866902" y="3467106"/>
            <a:chExt cx="2738439" cy="1585674"/>
          </a:xfrm>
        </p:grpSpPr>
        <p:sp>
          <p:nvSpPr>
            <p:cNvPr id="8" name="Rectangle 7"/>
            <p:cNvSpPr/>
            <p:nvPr/>
          </p:nvSpPr>
          <p:spPr bwMode="auto">
            <a:xfrm>
              <a:off x="3290890" y="3467106"/>
              <a:ext cx="1314451" cy="1585674"/>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NZ" sz="1400" dirty="0" smtClean="0">
                  <a:gradFill>
                    <a:gsLst>
                      <a:gs pos="0">
                        <a:srgbClr val="FFFFFF"/>
                      </a:gs>
                      <a:gs pos="100000">
                        <a:srgbClr val="FFFFFF"/>
                      </a:gs>
                    </a:gsLst>
                    <a:lin ang="5400000" scaled="0"/>
                  </a:gradFill>
                </a:rPr>
                <a:t>Custom</a:t>
              </a:r>
            </a:p>
            <a:p>
              <a:pPr algn="ctr" defTabSz="914099"/>
              <a:r>
                <a:rPr lang="en-NZ" sz="1400" dirty="0" smtClean="0">
                  <a:gradFill>
                    <a:gsLst>
                      <a:gs pos="0">
                        <a:srgbClr val="FFFFFF"/>
                      </a:gs>
                      <a:gs pos="100000">
                        <a:srgbClr val="FFFFFF"/>
                      </a:gs>
                    </a:gsLst>
                    <a:lin ang="5400000" scaled="0"/>
                  </a:gradFill>
                </a:rPr>
                <a:t>Delete</a:t>
              </a:r>
            </a:p>
            <a:p>
              <a:pPr algn="ctr" defTabSz="914099"/>
              <a:r>
                <a:rPr lang="en-NZ" sz="1400" b="1" dirty="0" smtClean="0">
                  <a:gradFill>
                    <a:gsLst>
                      <a:gs pos="0">
                        <a:srgbClr val="FFFFFF"/>
                      </a:gs>
                      <a:gs pos="100000">
                        <a:srgbClr val="FFFFFF"/>
                      </a:gs>
                    </a:gsLst>
                    <a:lin ang="5400000" scaled="0"/>
                  </a:gradFill>
                </a:rPr>
                <a:t>Event</a:t>
              </a:r>
            </a:p>
            <a:p>
              <a:pPr algn="ctr" defTabSz="914099"/>
              <a:r>
                <a:rPr lang="en-NZ" sz="1400" b="1" dirty="0" smtClean="0">
                  <a:gradFill>
                    <a:gsLst>
                      <a:gs pos="0">
                        <a:srgbClr val="FFFFFF"/>
                      </a:gs>
                      <a:gs pos="100000">
                        <a:srgbClr val="FFFFFF"/>
                      </a:gs>
                    </a:gsLst>
                    <a:lin ang="5400000" scaled="0"/>
                  </a:gradFill>
                </a:rPr>
                <a:t>Receiver</a:t>
              </a:r>
            </a:p>
          </p:txBody>
        </p:sp>
        <p:sp>
          <p:nvSpPr>
            <p:cNvPr id="9" name="Rectangle 8"/>
            <p:cNvSpPr/>
            <p:nvPr/>
          </p:nvSpPr>
          <p:spPr bwMode="auto">
            <a:xfrm>
              <a:off x="1866902" y="3467106"/>
              <a:ext cx="1423990" cy="1585674"/>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NZ" sz="1400" dirty="0" smtClean="0">
                  <a:gradFill>
                    <a:gsLst>
                      <a:gs pos="0">
                        <a:srgbClr val="FFFFFF"/>
                      </a:gs>
                      <a:gs pos="100000">
                        <a:srgbClr val="FFFFFF"/>
                      </a:gs>
                    </a:gsLst>
                    <a:lin ang="5400000" scaled="0"/>
                  </a:gradFill>
                </a:rPr>
                <a:t>Assets Inventory</a:t>
              </a:r>
              <a:r>
                <a:rPr lang="en-NZ" sz="1400" b="1" dirty="0" smtClean="0">
                  <a:gradFill>
                    <a:gsLst>
                      <a:gs pos="0">
                        <a:srgbClr val="FFFFFF"/>
                      </a:gs>
                      <a:gs pos="100000">
                        <a:srgbClr val="FFFFFF"/>
                      </a:gs>
                    </a:gsLst>
                    <a:lin ang="5400000" scaled="0"/>
                  </a:gradFill>
                </a:rPr>
                <a:t> List</a:t>
              </a:r>
            </a:p>
          </p:txBody>
        </p:sp>
      </p:grpSp>
      <p:grpSp>
        <p:nvGrpSpPr>
          <p:cNvPr id="5" name="Group 3"/>
          <p:cNvGrpSpPr/>
          <p:nvPr/>
        </p:nvGrpSpPr>
        <p:grpSpPr>
          <a:xfrm>
            <a:off x="5493358" y="416150"/>
            <a:ext cx="1302138" cy="950090"/>
            <a:chOff x="6763578" y="304801"/>
            <a:chExt cx="1302138" cy="950090"/>
          </a:xfrm>
        </p:grpSpPr>
        <p:pic>
          <p:nvPicPr>
            <p:cNvPr id="14" name="Picture 13" descr="Standard Blank Site.jpg"/>
            <p:cNvPicPr>
              <a:picLocks noChangeAspect="1"/>
            </p:cNvPicPr>
            <p:nvPr/>
          </p:nvPicPr>
          <p:blipFill>
            <a:blip r:embed="rId2"/>
            <a:stretch>
              <a:fillRect/>
            </a:stretch>
          </p:blipFill>
          <p:spPr>
            <a:xfrm>
              <a:off x="6775504" y="304801"/>
              <a:ext cx="1167097" cy="800100"/>
            </a:xfrm>
            <a:prstGeom prst="rect">
              <a:avLst/>
            </a:prstGeom>
            <a:ln w="12700">
              <a:solidFill>
                <a:schemeClr val="tx1"/>
              </a:solidFill>
            </a:ln>
          </p:spPr>
        </p:pic>
        <p:pic>
          <p:nvPicPr>
            <p:cNvPr id="15" name="Picture 14" descr="Generic User.png"/>
            <p:cNvPicPr>
              <a:picLocks noChangeAspect="1"/>
            </p:cNvPicPr>
            <p:nvPr/>
          </p:nvPicPr>
          <p:blipFill>
            <a:blip r:embed="rId3"/>
            <a:stretch>
              <a:fillRect/>
            </a:stretch>
          </p:blipFill>
          <p:spPr>
            <a:xfrm flipH="1">
              <a:off x="6763578" y="546652"/>
              <a:ext cx="560003" cy="708239"/>
            </a:xfrm>
            <a:prstGeom prst="rect">
              <a:avLst/>
            </a:prstGeom>
          </p:spPr>
        </p:pic>
        <p:sp>
          <p:nvSpPr>
            <p:cNvPr id="16" name="Rectangle 15"/>
            <p:cNvSpPr/>
            <p:nvPr/>
          </p:nvSpPr>
          <p:spPr bwMode="auto">
            <a:xfrm>
              <a:off x="7278756" y="308831"/>
              <a:ext cx="786960" cy="464046"/>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NZ" sz="1400" b="1" dirty="0" smtClean="0">
                  <a:gradFill>
                    <a:gsLst>
                      <a:gs pos="0">
                        <a:srgbClr val="FFFFFF"/>
                      </a:gs>
                      <a:gs pos="100000">
                        <a:srgbClr val="FFFFFF"/>
                      </a:gs>
                    </a:gsLst>
                    <a:lin ang="5400000" scaled="0"/>
                  </a:gradFill>
                </a:rPr>
                <a:t>Web Part</a:t>
              </a:r>
            </a:p>
          </p:txBody>
        </p:sp>
      </p:grpSp>
      <p:pic>
        <p:nvPicPr>
          <p:cNvPr id="18" name="Picture 17" descr="blue light from left.png"/>
          <p:cNvPicPr>
            <a:picLocks noChangeAspect="1"/>
          </p:cNvPicPr>
          <p:nvPr/>
        </p:nvPicPr>
        <p:blipFill>
          <a:blip r:embed="rId4"/>
          <a:stretch>
            <a:fillRect/>
          </a:stretch>
        </p:blipFill>
        <p:spPr>
          <a:xfrm rot="19439868">
            <a:off x="6499829" y="402576"/>
            <a:ext cx="1147826" cy="969176"/>
          </a:xfrm>
          <a:prstGeom prst="rect">
            <a:avLst/>
          </a:prstGeom>
        </p:spPr>
      </p:pic>
      <p:sp>
        <p:nvSpPr>
          <p:cNvPr id="21" name="Rectangle 20"/>
          <p:cNvSpPr/>
          <p:nvPr/>
        </p:nvSpPr>
        <p:spPr bwMode="auto">
          <a:xfrm>
            <a:off x="5410200" y="236526"/>
            <a:ext cx="1752600" cy="1095150"/>
          </a:xfrm>
          <a:prstGeom prst="rect">
            <a:avLst/>
          </a:prstGeom>
          <a:solidFill>
            <a:schemeClr val="dk1">
              <a:alpha val="40000"/>
            </a:schemeClr>
          </a:solidFill>
          <a:ln>
            <a:noFill/>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gradFill>
                <a:gsLst>
                  <a:gs pos="0">
                    <a:srgbClr val="FFFFFF"/>
                  </a:gs>
                  <a:gs pos="100000">
                    <a:srgbClr val="FFFFFF"/>
                  </a:gs>
                </a:gsLst>
                <a:lin ang="5400000" scaled="0"/>
              </a:gradFill>
            </a:endParaRPr>
          </a:p>
        </p:txBody>
      </p:sp>
      <p:sp>
        <p:nvSpPr>
          <p:cNvPr id="23" name="Rectangle 22"/>
          <p:cNvSpPr/>
          <p:nvPr/>
        </p:nvSpPr>
        <p:spPr bwMode="auto">
          <a:xfrm>
            <a:off x="8153400" y="104628"/>
            <a:ext cx="914400" cy="1227048"/>
          </a:xfrm>
          <a:prstGeom prst="rect">
            <a:avLst/>
          </a:prstGeom>
          <a:solidFill>
            <a:schemeClr val="dk1">
              <a:alpha val="40000"/>
            </a:schemeClr>
          </a:solidFill>
          <a:ln>
            <a:noFill/>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xmlns="" val="3861628418"/>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smtClean="0"/>
              <a:t>demo </a:t>
            </a:r>
            <a:endParaRPr lang="en-US" dirty="0"/>
          </a:p>
        </p:txBody>
      </p:sp>
      <p:sp>
        <p:nvSpPr>
          <p:cNvPr id="5" name="Subtitle 4"/>
          <p:cNvSpPr>
            <a:spLocks noGrp="1"/>
          </p:cNvSpPr>
          <p:nvPr>
            <p:ph type="subTitle" idx="1"/>
          </p:nvPr>
        </p:nvSpPr>
        <p:spPr/>
        <p:txBody>
          <a:bodyPr/>
          <a:lstStyle/>
          <a:p>
            <a:r>
              <a:rPr lang="en-US" dirty="0" smtClean="0"/>
              <a:t>Building a custom Content Type and List Definition</a:t>
            </a:r>
            <a:endParaRPr lang="en-US" dirty="0"/>
          </a:p>
        </p:txBody>
      </p:sp>
    </p:spTree>
    <p:extLst>
      <p:ext uri="{BB962C8B-B14F-4D97-AF65-F5344CB8AC3E}">
        <p14:creationId xmlns:p14="http://schemas.microsoft.com/office/powerpoint/2010/main" xmlns="" val="2188682899"/>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329595"/>
          </a:xfrm>
        </p:spPr>
        <p:txBody>
          <a:bodyPr/>
          <a:lstStyle/>
          <a:p>
            <a:r>
              <a:rPr lang="en-US" dirty="0" smtClean="0"/>
              <a:t>Visual Web Part and </a:t>
            </a:r>
            <a:br>
              <a:rPr lang="en-US" dirty="0" smtClean="0"/>
            </a:br>
            <a:r>
              <a:rPr lang="en-US" dirty="0" smtClean="0"/>
              <a:t>LINQ to SharePoint</a:t>
            </a:r>
            <a:endParaRPr lang="en-US" dirty="0"/>
          </a:p>
        </p:txBody>
      </p:sp>
      <p:sp>
        <p:nvSpPr>
          <p:cNvPr id="3" name="Text Placeholder 2"/>
          <p:cNvSpPr>
            <a:spLocks noGrp="1"/>
          </p:cNvSpPr>
          <p:nvPr>
            <p:ph type="body" sz="quarter" idx="10"/>
          </p:nvPr>
        </p:nvSpPr>
        <p:spPr>
          <a:xfrm>
            <a:off x="381000" y="1988839"/>
            <a:ext cx="8382000" cy="3391698"/>
          </a:xfrm>
        </p:spPr>
        <p:txBody>
          <a:bodyPr/>
          <a:lstStyle/>
          <a:p>
            <a:r>
              <a:rPr lang="en-US" dirty="0" smtClean="0"/>
              <a:t>Create a Visual Web Part to</a:t>
            </a:r>
          </a:p>
          <a:p>
            <a:pPr lvl="1"/>
            <a:r>
              <a:rPr lang="en-US" dirty="0" smtClean="0"/>
              <a:t>Display the list of assets available for checkout</a:t>
            </a:r>
          </a:p>
          <a:p>
            <a:pPr lvl="1"/>
            <a:r>
              <a:rPr lang="en-US" dirty="0" smtClean="0"/>
              <a:t>Allow end user to select assets and checkout</a:t>
            </a:r>
          </a:p>
          <a:p>
            <a:pPr lvl="1"/>
            <a:r>
              <a:rPr lang="en-US" dirty="0" smtClean="0"/>
              <a:t>Checking out reduces inventory count of asset</a:t>
            </a:r>
          </a:p>
          <a:p>
            <a:r>
              <a:rPr lang="en-US" dirty="0" smtClean="0"/>
              <a:t>Use LINQ to SharePoint to get the list of assets from the content DB</a:t>
            </a:r>
          </a:p>
          <a:p>
            <a:endParaRPr lang="en-US" dirty="0"/>
          </a:p>
        </p:txBody>
      </p:sp>
      <p:grpSp>
        <p:nvGrpSpPr>
          <p:cNvPr id="4" name="Group 6"/>
          <p:cNvGrpSpPr/>
          <p:nvPr/>
        </p:nvGrpSpPr>
        <p:grpSpPr>
          <a:xfrm>
            <a:off x="7162800" y="228600"/>
            <a:ext cx="1905000" cy="1103076"/>
            <a:chOff x="1866902" y="3467106"/>
            <a:chExt cx="2738439" cy="1585674"/>
          </a:xfrm>
        </p:grpSpPr>
        <p:sp>
          <p:nvSpPr>
            <p:cNvPr id="8" name="Rectangle 7"/>
            <p:cNvSpPr/>
            <p:nvPr/>
          </p:nvSpPr>
          <p:spPr bwMode="auto">
            <a:xfrm>
              <a:off x="3290890" y="3467106"/>
              <a:ext cx="1314451" cy="1585674"/>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NZ" sz="1400" dirty="0" smtClean="0">
                  <a:gradFill>
                    <a:gsLst>
                      <a:gs pos="0">
                        <a:srgbClr val="FFFFFF"/>
                      </a:gs>
                      <a:gs pos="100000">
                        <a:srgbClr val="FFFFFF"/>
                      </a:gs>
                    </a:gsLst>
                    <a:lin ang="5400000" scaled="0"/>
                  </a:gradFill>
                </a:rPr>
                <a:t>Custom</a:t>
              </a:r>
            </a:p>
            <a:p>
              <a:pPr algn="ctr" defTabSz="914099"/>
              <a:r>
                <a:rPr lang="en-NZ" sz="1400" dirty="0" smtClean="0">
                  <a:gradFill>
                    <a:gsLst>
                      <a:gs pos="0">
                        <a:srgbClr val="FFFFFF"/>
                      </a:gs>
                      <a:gs pos="100000">
                        <a:srgbClr val="FFFFFF"/>
                      </a:gs>
                    </a:gsLst>
                    <a:lin ang="5400000" scaled="0"/>
                  </a:gradFill>
                </a:rPr>
                <a:t>Delete</a:t>
              </a:r>
            </a:p>
            <a:p>
              <a:pPr algn="ctr" defTabSz="914099"/>
              <a:r>
                <a:rPr lang="en-NZ" sz="1400" b="1" dirty="0" smtClean="0">
                  <a:gradFill>
                    <a:gsLst>
                      <a:gs pos="0">
                        <a:srgbClr val="FFFFFF"/>
                      </a:gs>
                      <a:gs pos="100000">
                        <a:srgbClr val="FFFFFF"/>
                      </a:gs>
                    </a:gsLst>
                    <a:lin ang="5400000" scaled="0"/>
                  </a:gradFill>
                </a:rPr>
                <a:t>Event</a:t>
              </a:r>
            </a:p>
            <a:p>
              <a:pPr algn="ctr" defTabSz="914099"/>
              <a:r>
                <a:rPr lang="en-NZ" sz="1400" b="1" dirty="0" smtClean="0">
                  <a:gradFill>
                    <a:gsLst>
                      <a:gs pos="0">
                        <a:srgbClr val="FFFFFF"/>
                      </a:gs>
                      <a:gs pos="100000">
                        <a:srgbClr val="FFFFFF"/>
                      </a:gs>
                    </a:gsLst>
                    <a:lin ang="5400000" scaled="0"/>
                  </a:gradFill>
                </a:rPr>
                <a:t>Receiver</a:t>
              </a:r>
            </a:p>
          </p:txBody>
        </p:sp>
        <p:sp>
          <p:nvSpPr>
            <p:cNvPr id="9" name="Rectangle 8"/>
            <p:cNvSpPr/>
            <p:nvPr/>
          </p:nvSpPr>
          <p:spPr bwMode="auto">
            <a:xfrm>
              <a:off x="1866902" y="3467106"/>
              <a:ext cx="1423990" cy="1585674"/>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NZ" sz="1400" dirty="0" smtClean="0">
                  <a:gradFill>
                    <a:gsLst>
                      <a:gs pos="0">
                        <a:srgbClr val="FFFFFF"/>
                      </a:gs>
                      <a:gs pos="100000">
                        <a:srgbClr val="FFFFFF"/>
                      </a:gs>
                    </a:gsLst>
                    <a:lin ang="5400000" scaled="0"/>
                  </a:gradFill>
                </a:rPr>
                <a:t>Assets Inventory</a:t>
              </a:r>
              <a:r>
                <a:rPr lang="en-NZ" sz="1400" b="1" dirty="0" smtClean="0">
                  <a:gradFill>
                    <a:gsLst>
                      <a:gs pos="0">
                        <a:srgbClr val="FFFFFF"/>
                      </a:gs>
                      <a:gs pos="100000">
                        <a:srgbClr val="FFFFFF"/>
                      </a:gs>
                    </a:gsLst>
                    <a:lin ang="5400000" scaled="0"/>
                  </a:gradFill>
                </a:rPr>
                <a:t> List</a:t>
              </a:r>
            </a:p>
          </p:txBody>
        </p:sp>
      </p:grpSp>
      <p:grpSp>
        <p:nvGrpSpPr>
          <p:cNvPr id="5" name="Group 9"/>
          <p:cNvGrpSpPr/>
          <p:nvPr/>
        </p:nvGrpSpPr>
        <p:grpSpPr>
          <a:xfrm>
            <a:off x="5493358" y="416150"/>
            <a:ext cx="1302138" cy="950090"/>
            <a:chOff x="6763578" y="304801"/>
            <a:chExt cx="1302138" cy="950090"/>
          </a:xfrm>
        </p:grpSpPr>
        <p:pic>
          <p:nvPicPr>
            <p:cNvPr id="11" name="Picture 10" descr="Standard Blank Site.jpg"/>
            <p:cNvPicPr>
              <a:picLocks noChangeAspect="1"/>
            </p:cNvPicPr>
            <p:nvPr/>
          </p:nvPicPr>
          <p:blipFill>
            <a:blip r:embed="rId2"/>
            <a:stretch>
              <a:fillRect/>
            </a:stretch>
          </p:blipFill>
          <p:spPr>
            <a:xfrm>
              <a:off x="6775504" y="304801"/>
              <a:ext cx="1167097" cy="800100"/>
            </a:xfrm>
            <a:prstGeom prst="rect">
              <a:avLst/>
            </a:prstGeom>
            <a:ln w="12700">
              <a:solidFill>
                <a:schemeClr val="tx1"/>
              </a:solidFill>
            </a:ln>
          </p:spPr>
        </p:pic>
        <p:pic>
          <p:nvPicPr>
            <p:cNvPr id="12" name="Picture 11" descr="Generic User.png"/>
            <p:cNvPicPr>
              <a:picLocks noChangeAspect="1"/>
            </p:cNvPicPr>
            <p:nvPr/>
          </p:nvPicPr>
          <p:blipFill>
            <a:blip r:embed="rId3"/>
            <a:stretch>
              <a:fillRect/>
            </a:stretch>
          </p:blipFill>
          <p:spPr>
            <a:xfrm flipH="1">
              <a:off x="6763578" y="546652"/>
              <a:ext cx="560003" cy="708239"/>
            </a:xfrm>
            <a:prstGeom prst="rect">
              <a:avLst/>
            </a:prstGeom>
          </p:spPr>
        </p:pic>
        <p:sp>
          <p:nvSpPr>
            <p:cNvPr id="13" name="Rectangle 12"/>
            <p:cNvSpPr/>
            <p:nvPr/>
          </p:nvSpPr>
          <p:spPr bwMode="auto">
            <a:xfrm>
              <a:off x="7278756" y="308831"/>
              <a:ext cx="786960" cy="464046"/>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NZ" sz="1400" b="1" dirty="0" smtClean="0">
                  <a:gradFill>
                    <a:gsLst>
                      <a:gs pos="0">
                        <a:srgbClr val="FFFFFF"/>
                      </a:gs>
                      <a:gs pos="100000">
                        <a:srgbClr val="FFFFFF"/>
                      </a:gs>
                    </a:gsLst>
                    <a:lin ang="5400000" scaled="0"/>
                  </a:gradFill>
                </a:rPr>
                <a:t>Web Part</a:t>
              </a:r>
            </a:p>
          </p:txBody>
        </p:sp>
      </p:grpSp>
      <p:pic>
        <p:nvPicPr>
          <p:cNvPr id="14" name="Picture 13" descr="blue light from left.png"/>
          <p:cNvPicPr>
            <a:picLocks noChangeAspect="1"/>
          </p:cNvPicPr>
          <p:nvPr/>
        </p:nvPicPr>
        <p:blipFill>
          <a:blip r:embed="rId4"/>
          <a:stretch>
            <a:fillRect/>
          </a:stretch>
        </p:blipFill>
        <p:spPr>
          <a:xfrm rot="19439868">
            <a:off x="6499829" y="402576"/>
            <a:ext cx="1147826" cy="969176"/>
          </a:xfrm>
          <a:prstGeom prst="rect">
            <a:avLst/>
          </a:prstGeom>
        </p:spPr>
      </p:pic>
      <p:sp>
        <p:nvSpPr>
          <p:cNvPr id="15" name="Rectangle 14"/>
          <p:cNvSpPr/>
          <p:nvPr/>
        </p:nvSpPr>
        <p:spPr bwMode="auto">
          <a:xfrm>
            <a:off x="7162800" y="228600"/>
            <a:ext cx="1905000" cy="1095150"/>
          </a:xfrm>
          <a:prstGeom prst="rect">
            <a:avLst/>
          </a:prstGeom>
          <a:solidFill>
            <a:schemeClr val="dk1">
              <a:alpha val="40000"/>
            </a:schemeClr>
          </a:solidFill>
          <a:ln>
            <a:noFill/>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xmlns="" val="4015378571"/>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43592" y="838706"/>
            <a:ext cx="7043208" cy="1523494"/>
          </a:xfrm>
        </p:spPr>
        <p:txBody>
          <a:bodyPr/>
          <a:lstStyle/>
          <a:p>
            <a:endParaRPr lang="en-US" sz="4400" dirty="0"/>
          </a:p>
        </p:txBody>
      </p:sp>
      <p:sp>
        <p:nvSpPr>
          <p:cNvPr id="4" name="Text Placeholder 3"/>
          <p:cNvSpPr>
            <a:spLocks noGrp="1"/>
          </p:cNvSpPr>
          <p:nvPr>
            <p:ph type="body" sz="quarter" idx="10"/>
          </p:nvPr>
        </p:nvSpPr>
        <p:spPr/>
        <p:txBody>
          <a:bodyPr/>
          <a:lstStyle/>
          <a:p>
            <a:r>
              <a:rPr lang="en-US" dirty="0" smtClean="0"/>
              <a:t>demo </a:t>
            </a:r>
            <a:endParaRPr lang="en-US" dirty="0"/>
          </a:p>
        </p:txBody>
      </p:sp>
      <p:sp>
        <p:nvSpPr>
          <p:cNvPr id="5" name="Subtitle 4"/>
          <p:cNvSpPr>
            <a:spLocks noGrp="1"/>
          </p:cNvSpPr>
          <p:nvPr>
            <p:ph type="subTitle" idx="1"/>
          </p:nvPr>
        </p:nvSpPr>
        <p:spPr/>
        <p:txBody>
          <a:bodyPr/>
          <a:lstStyle/>
          <a:p>
            <a:r>
              <a:rPr lang="en-US" dirty="0" smtClean="0"/>
              <a:t>Visual Web Part and LINQ to SharePoint</a:t>
            </a:r>
            <a:endParaRPr lang="en-US" dirty="0"/>
          </a:p>
        </p:txBody>
      </p:sp>
    </p:spTree>
    <p:extLst>
      <p:ext uri="{BB962C8B-B14F-4D97-AF65-F5344CB8AC3E}">
        <p14:creationId xmlns:p14="http://schemas.microsoft.com/office/powerpoint/2010/main" xmlns="" val="631994645"/>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BCS and External Lists</a:t>
            </a:r>
            <a:endParaRPr lang="en-US" dirty="0"/>
          </a:p>
        </p:txBody>
      </p:sp>
      <p:sp>
        <p:nvSpPr>
          <p:cNvPr id="3" name="Text Placeholder 2"/>
          <p:cNvSpPr>
            <a:spLocks noGrp="1"/>
          </p:cNvSpPr>
          <p:nvPr>
            <p:ph type="body" sz="quarter" idx="10"/>
          </p:nvPr>
        </p:nvSpPr>
        <p:spPr>
          <a:xfrm>
            <a:off x="381000" y="1447799"/>
            <a:ext cx="8382000" cy="4647426"/>
          </a:xfrm>
        </p:spPr>
        <p:txBody>
          <a:bodyPr/>
          <a:lstStyle/>
          <a:p>
            <a:r>
              <a:rPr lang="en-US" dirty="0" smtClean="0"/>
              <a:t>Use BCS to display external </a:t>
            </a:r>
            <a:br>
              <a:rPr lang="en-US" dirty="0" smtClean="0"/>
            </a:br>
            <a:r>
              <a:rPr lang="en-US" dirty="0" smtClean="0"/>
              <a:t>data in SharePoint as an </a:t>
            </a:r>
            <a:br>
              <a:rPr lang="en-US" dirty="0" smtClean="0"/>
            </a:br>
            <a:r>
              <a:rPr lang="en-US" dirty="0" smtClean="0"/>
              <a:t>External List</a:t>
            </a:r>
          </a:p>
          <a:p>
            <a:pPr lvl="1"/>
            <a:r>
              <a:rPr lang="en-US" dirty="0" err="1" smtClean="0"/>
              <a:t>EmployeeID</a:t>
            </a:r>
            <a:endParaRPr lang="en-US" dirty="0" smtClean="0"/>
          </a:p>
          <a:p>
            <a:pPr lvl="1"/>
            <a:r>
              <a:rPr lang="en-US" dirty="0" smtClean="0"/>
              <a:t>Last Name</a:t>
            </a:r>
          </a:p>
          <a:p>
            <a:pPr lvl="1"/>
            <a:r>
              <a:rPr lang="en-US" dirty="0" smtClean="0"/>
              <a:t>First Name</a:t>
            </a:r>
          </a:p>
          <a:p>
            <a:pPr lvl="1"/>
            <a:r>
              <a:rPr lang="en-US" dirty="0" smtClean="0"/>
              <a:t>Title</a:t>
            </a:r>
          </a:p>
          <a:p>
            <a:pPr lvl="1"/>
            <a:r>
              <a:rPr lang="en-US" dirty="0" smtClean="0"/>
              <a:t>City</a:t>
            </a:r>
          </a:p>
          <a:p>
            <a:pPr lvl="1"/>
            <a:r>
              <a:rPr lang="en-US" dirty="0" smtClean="0"/>
              <a:t>Country</a:t>
            </a:r>
          </a:p>
          <a:p>
            <a:pPr lvl="1"/>
            <a:r>
              <a:rPr lang="en-US" dirty="0" smtClean="0"/>
              <a:t>Notes</a:t>
            </a:r>
          </a:p>
        </p:txBody>
      </p:sp>
      <p:sp>
        <p:nvSpPr>
          <p:cNvPr id="15" name="Flowchart: Magnetic Disk 14"/>
          <p:cNvSpPr/>
          <p:nvPr/>
        </p:nvSpPr>
        <p:spPr bwMode="auto">
          <a:xfrm>
            <a:off x="6324600" y="1219200"/>
            <a:ext cx="1066800" cy="1143000"/>
          </a:xfrm>
          <a:prstGeom prst="flowChartMagneticDisk">
            <a:avLst/>
          </a:prstGeom>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NZ" sz="1400" dirty="0" smtClean="0">
                <a:gradFill>
                  <a:gsLst>
                    <a:gs pos="0">
                      <a:srgbClr val="FFFFFF"/>
                    </a:gs>
                    <a:gs pos="100000">
                      <a:srgbClr val="FFFFFF"/>
                    </a:gs>
                  </a:gsLst>
                  <a:lin ang="5400000" scaled="0"/>
                </a:gradFill>
              </a:rPr>
              <a:t>Employees</a:t>
            </a:r>
          </a:p>
          <a:p>
            <a:pPr algn="ctr" defTabSz="914099"/>
            <a:r>
              <a:rPr lang="en-NZ" sz="1400" dirty="0" smtClean="0">
                <a:gradFill>
                  <a:gsLst>
                    <a:gs pos="0">
                      <a:srgbClr val="FFFFFF"/>
                    </a:gs>
                    <a:gs pos="100000">
                      <a:srgbClr val="FFFFFF"/>
                    </a:gs>
                  </a:gsLst>
                  <a:lin ang="5400000" scaled="0"/>
                </a:gradFill>
              </a:rPr>
              <a:t>Database </a:t>
            </a:r>
          </a:p>
        </p:txBody>
      </p:sp>
      <p:sp>
        <p:nvSpPr>
          <p:cNvPr id="16" name="Rectangle 15"/>
          <p:cNvSpPr/>
          <p:nvPr/>
        </p:nvSpPr>
        <p:spPr bwMode="auto">
          <a:xfrm>
            <a:off x="8077200" y="152400"/>
            <a:ext cx="914400" cy="838200"/>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NZ" sz="1400" b="1" dirty="0" smtClean="0">
                <a:gradFill>
                  <a:gsLst>
                    <a:gs pos="0">
                      <a:srgbClr val="FFFFFF"/>
                    </a:gs>
                    <a:gs pos="100000">
                      <a:srgbClr val="FFFFFF"/>
                    </a:gs>
                  </a:gsLst>
                  <a:lin ang="5400000" scaled="0"/>
                </a:gradFill>
              </a:rPr>
              <a:t>BCS</a:t>
            </a:r>
          </a:p>
        </p:txBody>
      </p:sp>
      <p:cxnSp>
        <p:nvCxnSpPr>
          <p:cNvPr id="17" name="Straight Arrow Connector 16"/>
          <p:cNvCxnSpPr/>
          <p:nvPr/>
        </p:nvCxnSpPr>
        <p:spPr>
          <a:xfrm flipV="1">
            <a:off x="7467600" y="990600"/>
            <a:ext cx="533400" cy="381000"/>
          </a:xfrm>
          <a:prstGeom prst="straightConnector1">
            <a:avLst/>
          </a:prstGeom>
          <a:ln w="57150">
            <a:solidFill>
              <a:schemeClr val="tx1"/>
            </a:solidFill>
            <a:headEnd type="triangle" w="med" len="med"/>
            <a:tailEnd type="triangle" w="med" len="med"/>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xmlns="" val="302692701"/>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43592" y="838706"/>
            <a:ext cx="7043208" cy="1523494"/>
          </a:xfrm>
        </p:spPr>
        <p:txBody>
          <a:bodyPr/>
          <a:lstStyle/>
          <a:p>
            <a:endParaRPr lang="en-US" sz="4400" dirty="0"/>
          </a:p>
        </p:txBody>
      </p:sp>
      <p:sp>
        <p:nvSpPr>
          <p:cNvPr id="4" name="Text Placeholder 3"/>
          <p:cNvSpPr>
            <a:spLocks noGrp="1"/>
          </p:cNvSpPr>
          <p:nvPr>
            <p:ph type="body" sz="quarter" idx="10"/>
          </p:nvPr>
        </p:nvSpPr>
        <p:spPr/>
        <p:txBody>
          <a:bodyPr/>
          <a:lstStyle/>
          <a:p>
            <a:r>
              <a:rPr lang="en-US" dirty="0" smtClean="0"/>
              <a:t>demo </a:t>
            </a:r>
            <a:endParaRPr lang="en-US" dirty="0"/>
          </a:p>
        </p:txBody>
      </p:sp>
      <p:sp>
        <p:nvSpPr>
          <p:cNvPr id="5" name="Subtitle 4"/>
          <p:cNvSpPr>
            <a:spLocks noGrp="1"/>
          </p:cNvSpPr>
          <p:nvPr>
            <p:ph type="subTitle" idx="1"/>
          </p:nvPr>
        </p:nvSpPr>
        <p:spPr/>
        <p:txBody>
          <a:bodyPr/>
          <a:lstStyle/>
          <a:p>
            <a:r>
              <a:rPr lang="en-US" dirty="0" smtClean="0"/>
              <a:t>Building BDC model and External List</a:t>
            </a:r>
            <a:endParaRPr lang="en-US" dirty="0"/>
          </a:p>
        </p:txBody>
      </p:sp>
    </p:spTree>
    <p:extLst>
      <p:ext uri="{BB962C8B-B14F-4D97-AF65-F5344CB8AC3E}">
        <p14:creationId xmlns:p14="http://schemas.microsoft.com/office/powerpoint/2010/main" xmlns="" val="2280739894"/>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ounded Rectangle 33"/>
          <p:cNvSpPr/>
          <p:nvPr/>
        </p:nvSpPr>
        <p:spPr bwMode="auto">
          <a:xfrm>
            <a:off x="6400800" y="1181100"/>
            <a:ext cx="2438400" cy="5219700"/>
          </a:xfrm>
          <a:prstGeom prst="roundRect">
            <a:avLst>
              <a:gd name="adj" fmla="val 6871"/>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sp>
        <p:nvSpPr>
          <p:cNvPr id="57" name="Rounded Rectangle 56"/>
          <p:cNvSpPr/>
          <p:nvPr/>
        </p:nvSpPr>
        <p:spPr bwMode="auto">
          <a:xfrm>
            <a:off x="6534150" y="4191000"/>
            <a:ext cx="2181226" cy="38100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sp>
        <p:nvSpPr>
          <p:cNvPr id="33" name="Rounded Rectangle 32"/>
          <p:cNvSpPr/>
          <p:nvPr/>
        </p:nvSpPr>
        <p:spPr bwMode="auto">
          <a:xfrm>
            <a:off x="3352800" y="1181100"/>
            <a:ext cx="2438400" cy="5219700"/>
          </a:xfrm>
          <a:prstGeom prst="roundRect">
            <a:avLst>
              <a:gd name="adj" fmla="val 6871"/>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sp>
        <p:nvSpPr>
          <p:cNvPr id="56" name="Rounded Rectangle 55"/>
          <p:cNvSpPr/>
          <p:nvPr/>
        </p:nvSpPr>
        <p:spPr bwMode="auto">
          <a:xfrm>
            <a:off x="3476625" y="4191000"/>
            <a:ext cx="2181226" cy="533400"/>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sp>
        <p:nvSpPr>
          <p:cNvPr id="44" name="Rounded Rectangle 43"/>
          <p:cNvSpPr/>
          <p:nvPr/>
        </p:nvSpPr>
        <p:spPr bwMode="auto">
          <a:xfrm>
            <a:off x="3476625" y="3276600"/>
            <a:ext cx="2181226" cy="381000"/>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sp>
        <p:nvSpPr>
          <p:cNvPr id="55" name="Rounded Rectangle 54"/>
          <p:cNvSpPr/>
          <p:nvPr/>
        </p:nvSpPr>
        <p:spPr bwMode="auto">
          <a:xfrm>
            <a:off x="3476625" y="2362200"/>
            <a:ext cx="2181226" cy="381000"/>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sp>
        <p:nvSpPr>
          <p:cNvPr id="30" name="Title 29"/>
          <p:cNvSpPr>
            <a:spLocks noGrp="1"/>
          </p:cNvSpPr>
          <p:nvPr>
            <p:ph type="title"/>
          </p:nvPr>
        </p:nvSpPr>
        <p:spPr>
          <a:xfrm>
            <a:off x="385763" y="247650"/>
            <a:ext cx="8413750" cy="535531"/>
          </a:xfrm>
        </p:spPr>
        <p:txBody>
          <a:bodyPr>
            <a:noAutofit/>
          </a:bodyPr>
          <a:lstStyle/>
          <a:p>
            <a:r>
              <a:rPr dirty="0" smtClean="0"/>
              <a:t>Development Continuum</a:t>
            </a:r>
            <a:endParaRPr lang="en-US" dirty="0"/>
          </a:p>
        </p:txBody>
      </p:sp>
      <p:sp>
        <p:nvSpPr>
          <p:cNvPr id="32" name="Rounded Rectangle 31"/>
          <p:cNvSpPr/>
          <p:nvPr/>
        </p:nvSpPr>
        <p:spPr bwMode="auto">
          <a:xfrm>
            <a:off x="314325" y="1181100"/>
            <a:ext cx="2438400" cy="5219700"/>
          </a:xfrm>
          <a:prstGeom prst="roundRect">
            <a:avLst>
              <a:gd name="adj" fmla="val 6871"/>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sp>
        <p:nvSpPr>
          <p:cNvPr id="53" name="TextBox 52"/>
          <p:cNvSpPr txBox="1"/>
          <p:nvPr/>
        </p:nvSpPr>
        <p:spPr>
          <a:xfrm>
            <a:off x="2743200" y="2183857"/>
            <a:ext cx="649152" cy="276999"/>
          </a:xfrm>
          <a:prstGeom prst="rect">
            <a:avLst/>
          </a:prstGeom>
          <a:noFill/>
        </p:spPr>
        <p:txBody>
          <a:bodyPr wrap="none" rtlCol="0">
            <a:spAutoFit/>
          </a:bodyPr>
          <a:lstStyle/>
          <a:p>
            <a:r>
              <a:rPr lang="en-US" sz="1200" dirty="0" smtClean="0">
                <a:effectLst>
                  <a:outerShdw blurRad="50800" dist="38100" dir="5400000" algn="ctr" rotWithShape="0">
                    <a:srgbClr val="000000">
                      <a:alpha val="47000"/>
                    </a:srgbClr>
                  </a:outerShdw>
                </a:effectLst>
                <a:latin typeface="Segoe UI" pitchFamily="34" charset="0"/>
                <a:ea typeface="+mj-ea"/>
                <a:cs typeface="+mj-cs"/>
              </a:rPr>
              <a:t>Import</a:t>
            </a:r>
            <a:endParaRPr lang="en-US" sz="1200" dirty="0">
              <a:effectLst>
                <a:outerShdw blurRad="50800" dist="38100" dir="5400000" algn="ctr" rotWithShape="0">
                  <a:srgbClr val="000000">
                    <a:alpha val="47000"/>
                  </a:srgbClr>
                </a:outerShdw>
              </a:effectLst>
              <a:latin typeface="Segoe UI" pitchFamily="34" charset="0"/>
              <a:ea typeface="+mj-ea"/>
              <a:cs typeface="+mj-cs"/>
            </a:endParaRPr>
          </a:p>
        </p:txBody>
      </p:sp>
      <p:sp>
        <p:nvSpPr>
          <p:cNvPr id="54" name="TextBox 53"/>
          <p:cNvSpPr txBox="1"/>
          <p:nvPr/>
        </p:nvSpPr>
        <p:spPr>
          <a:xfrm>
            <a:off x="2762928" y="4239355"/>
            <a:ext cx="623504" cy="276999"/>
          </a:xfrm>
          <a:prstGeom prst="rect">
            <a:avLst/>
          </a:prstGeom>
          <a:noFill/>
        </p:spPr>
        <p:txBody>
          <a:bodyPr wrap="none" rtlCol="0">
            <a:spAutoFit/>
          </a:bodyPr>
          <a:lstStyle/>
          <a:p>
            <a:r>
              <a:rPr lang="en-US" sz="1200" dirty="0" smtClean="0">
                <a:effectLst>
                  <a:outerShdw blurRad="50800" dist="38100" dir="5400000" algn="ctr" rotWithShape="0">
                    <a:srgbClr val="000000">
                      <a:alpha val="47000"/>
                    </a:srgbClr>
                  </a:outerShdw>
                </a:effectLst>
                <a:latin typeface="Segoe UI" pitchFamily="34" charset="0"/>
                <a:ea typeface="+mj-ea"/>
                <a:cs typeface="+mj-cs"/>
              </a:rPr>
              <a:t>Export</a:t>
            </a:r>
            <a:endParaRPr lang="en-US" sz="1200" dirty="0">
              <a:effectLst>
                <a:outerShdw blurRad="50800" dist="38100" dir="5400000" algn="ctr" rotWithShape="0">
                  <a:srgbClr val="000000">
                    <a:alpha val="47000"/>
                  </a:srgbClr>
                </a:outerShdw>
              </a:effectLst>
              <a:latin typeface="Segoe UI" pitchFamily="34" charset="0"/>
              <a:ea typeface="+mj-ea"/>
              <a:cs typeface="+mj-cs"/>
            </a:endParaRPr>
          </a:p>
        </p:txBody>
      </p:sp>
      <p:pic>
        <p:nvPicPr>
          <p:cNvPr id="1029" name="Picture 5" descr="C:\Documents and Settings\michelleo\Desktop\Visio2010.JPG"/>
          <p:cNvPicPr>
            <a:picLocks noChangeAspect="1" noChangeArrowheads="1"/>
          </p:cNvPicPr>
          <p:nvPr/>
        </p:nvPicPr>
        <p:blipFill>
          <a:blip r:embed="rId3"/>
          <a:srcRect/>
          <a:stretch>
            <a:fillRect/>
          </a:stretch>
        </p:blipFill>
        <p:spPr bwMode="auto">
          <a:xfrm>
            <a:off x="485775" y="4802124"/>
            <a:ext cx="2071323" cy="1406768"/>
          </a:xfrm>
          <a:prstGeom prst="rect">
            <a:avLst/>
          </a:prstGeom>
          <a:noFill/>
          <a:ln w="25400">
            <a:solidFill>
              <a:schemeClr val="tx1"/>
            </a:solidFill>
            <a:miter lim="800000"/>
          </a:ln>
          <a:effectLst>
            <a:outerShdw blurRad="50800" dist="38100" dir="2700000" algn="tl" rotWithShape="0">
              <a:prstClr val="black">
                <a:alpha val="40000"/>
              </a:prstClr>
            </a:outerShdw>
          </a:effectLst>
        </p:spPr>
      </p:pic>
      <p:sp>
        <p:nvSpPr>
          <p:cNvPr id="60" name="TextBox 59"/>
          <p:cNvSpPr txBox="1"/>
          <p:nvPr/>
        </p:nvSpPr>
        <p:spPr>
          <a:xfrm>
            <a:off x="6646984" y="2057833"/>
            <a:ext cx="1981200" cy="215444"/>
          </a:xfrm>
          <a:prstGeom prst="rect">
            <a:avLst/>
          </a:prstGeom>
          <a:noFill/>
        </p:spPr>
        <p:txBody>
          <a:bodyPr wrap="square" lIns="0" tIns="0" rIns="0" bIns="0" rtlCol="0">
            <a:spAutoFit/>
          </a:bodyPr>
          <a:lstStyle/>
          <a:p>
            <a:pPr algn="ctr"/>
            <a:r>
              <a:rPr lang="en-NZ" sz="1400" dirty="0" smtClean="0">
                <a:solidFill>
                  <a:schemeClr val="bg1"/>
                </a:solidFill>
              </a:rPr>
              <a:t>Professional developer</a:t>
            </a:r>
          </a:p>
        </p:txBody>
      </p:sp>
      <p:sp>
        <p:nvSpPr>
          <p:cNvPr id="61" name="TextBox 60"/>
          <p:cNvSpPr txBox="1"/>
          <p:nvPr/>
        </p:nvSpPr>
        <p:spPr>
          <a:xfrm>
            <a:off x="542925" y="2057833"/>
            <a:ext cx="1981200" cy="430887"/>
          </a:xfrm>
          <a:prstGeom prst="rect">
            <a:avLst/>
          </a:prstGeom>
          <a:noFill/>
        </p:spPr>
        <p:txBody>
          <a:bodyPr wrap="square" lIns="0" tIns="0" rIns="0" bIns="0" rtlCol="0">
            <a:spAutoFit/>
          </a:bodyPr>
          <a:lstStyle/>
          <a:p>
            <a:pPr algn="ctr"/>
            <a:r>
              <a:rPr lang="en-NZ" sz="1400" dirty="0" smtClean="0">
                <a:solidFill>
                  <a:schemeClr val="bg1"/>
                </a:solidFill>
              </a:rPr>
              <a:t>Business Analyst/Process Designer</a:t>
            </a:r>
          </a:p>
        </p:txBody>
      </p:sp>
      <p:sp>
        <p:nvSpPr>
          <p:cNvPr id="24" name="Rounded Rectangle 23"/>
          <p:cNvSpPr/>
          <p:nvPr/>
        </p:nvSpPr>
        <p:spPr bwMode="auto">
          <a:xfrm>
            <a:off x="422765" y="1336865"/>
            <a:ext cx="2209800" cy="609600"/>
          </a:xfrm>
          <a:prstGeom prst="roundRect">
            <a:avLst>
              <a:gd name="adj" fmla="val 12340"/>
            </a:avLst>
          </a:prstGeom>
          <a:solidFill>
            <a:schemeClr val="lt1"/>
          </a:soli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pic>
        <p:nvPicPr>
          <p:cNvPr id="1027" name="Picture 3" descr="C:\Documents and Settings\michelleo\Desktop\MS_visio.png"/>
          <p:cNvPicPr>
            <a:picLocks noChangeAspect="1" noChangeArrowheads="1"/>
          </p:cNvPicPr>
          <p:nvPr/>
        </p:nvPicPr>
        <p:blipFill>
          <a:blip r:embed="rId4"/>
          <a:srcRect/>
          <a:stretch>
            <a:fillRect/>
          </a:stretch>
        </p:blipFill>
        <p:spPr bwMode="auto">
          <a:xfrm>
            <a:off x="852219" y="1440225"/>
            <a:ext cx="1331644" cy="426126"/>
          </a:xfrm>
          <a:prstGeom prst="rect">
            <a:avLst/>
          </a:prstGeom>
          <a:noFill/>
        </p:spPr>
      </p:pic>
      <p:sp>
        <p:nvSpPr>
          <p:cNvPr id="26" name="Rounded Rectangle 25"/>
          <p:cNvSpPr/>
          <p:nvPr/>
        </p:nvSpPr>
        <p:spPr bwMode="auto">
          <a:xfrm>
            <a:off x="6512168" y="1336865"/>
            <a:ext cx="2209800" cy="609600"/>
          </a:xfrm>
          <a:prstGeom prst="roundRect">
            <a:avLst>
              <a:gd name="adj" fmla="val 12340"/>
            </a:avLst>
          </a:prstGeom>
          <a:solidFill>
            <a:schemeClr val="lt1"/>
          </a:soli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pic>
        <p:nvPicPr>
          <p:cNvPr id="3" name="Picture 3"/>
          <p:cNvPicPr>
            <a:picLocks noChangeAspect="1" noChangeArrowheads="1"/>
          </p:cNvPicPr>
          <p:nvPr/>
        </p:nvPicPr>
        <p:blipFill>
          <a:blip r:embed="rId5"/>
          <a:srcRect/>
          <a:stretch>
            <a:fillRect/>
          </a:stretch>
        </p:blipFill>
        <p:spPr bwMode="auto">
          <a:xfrm>
            <a:off x="6678441" y="1448233"/>
            <a:ext cx="1974273" cy="457200"/>
          </a:xfrm>
          <a:prstGeom prst="rect">
            <a:avLst/>
          </a:prstGeom>
          <a:noFill/>
          <a:ln w="9525">
            <a:noFill/>
            <a:miter lim="800000"/>
            <a:headEnd/>
            <a:tailEnd/>
          </a:ln>
          <a:effectLst/>
        </p:spPr>
      </p:pic>
      <p:pic>
        <p:nvPicPr>
          <p:cNvPr id="28" name="Picture 2"/>
          <p:cNvPicPr>
            <a:picLocks noChangeArrowheads="1"/>
          </p:cNvPicPr>
          <p:nvPr/>
        </p:nvPicPr>
        <p:blipFill>
          <a:blip r:embed="rId6"/>
          <a:srcRect/>
          <a:stretch>
            <a:fillRect/>
          </a:stretch>
        </p:blipFill>
        <p:spPr bwMode="auto">
          <a:xfrm>
            <a:off x="6723888" y="4811649"/>
            <a:ext cx="1810512" cy="1408176"/>
          </a:xfrm>
          <a:prstGeom prst="rect">
            <a:avLst/>
          </a:prstGeom>
          <a:noFill/>
          <a:ln w="25400">
            <a:solidFill>
              <a:schemeClr val="tx1"/>
            </a:solidFill>
            <a:miter lim="800000"/>
          </a:ln>
          <a:effectLst>
            <a:outerShdw blurRad="50800" dist="38100" dir="2700000" algn="tl" rotWithShape="0">
              <a:prstClr val="black">
                <a:alpha val="40000"/>
              </a:prstClr>
            </a:outerShdw>
          </a:effectLst>
        </p:spPr>
      </p:pic>
      <p:sp>
        <p:nvSpPr>
          <p:cNvPr id="31" name="Rounded Rectangle 30"/>
          <p:cNvSpPr/>
          <p:nvPr/>
        </p:nvSpPr>
        <p:spPr bwMode="auto">
          <a:xfrm>
            <a:off x="419100" y="2590800"/>
            <a:ext cx="2181226" cy="533400"/>
          </a:xfrm>
          <a:prstGeom prst="roundRect">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sp>
        <p:nvSpPr>
          <p:cNvPr id="37" name="Rounded Rectangle 36"/>
          <p:cNvSpPr/>
          <p:nvPr/>
        </p:nvSpPr>
        <p:spPr bwMode="auto">
          <a:xfrm>
            <a:off x="419100" y="3219450"/>
            <a:ext cx="2181226" cy="609600"/>
          </a:xfrm>
          <a:prstGeom prst="roundRect">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sp>
        <p:nvSpPr>
          <p:cNvPr id="38" name="Rounded Rectangle 37"/>
          <p:cNvSpPr/>
          <p:nvPr/>
        </p:nvSpPr>
        <p:spPr bwMode="auto">
          <a:xfrm>
            <a:off x="419100" y="3886200"/>
            <a:ext cx="2181226" cy="609600"/>
          </a:xfrm>
          <a:prstGeom prst="roundRect">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sp>
        <p:nvSpPr>
          <p:cNvPr id="40" name="TextBox 39"/>
          <p:cNvSpPr txBox="1"/>
          <p:nvPr/>
        </p:nvSpPr>
        <p:spPr>
          <a:xfrm>
            <a:off x="438150" y="2619375"/>
            <a:ext cx="2133600" cy="2077492"/>
          </a:xfrm>
          <a:prstGeom prst="rect">
            <a:avLst/>
          </a:prstGeom>
          <a:noFill/>
        </p:spPr>
        <p:txBody>
          <a:bodyPr wrap="square" lIns="0" tIns="0" rIns="0" bIns="0" rtlCol="0">
            <a:spAutoFit/>
          </a:bodyPr>
          <a:lstStyle/>
          <a:p>
            <a:pPr algn="ctr">
              <a:lnSpc>
                <a:spcPts val="1800"/>
              </a:lnSpc>
            </a:pPr>
            <a:r>
              <a:rPr lang="en-NZ" dirty="0" smtClean="0">
                <a:gradFill>
                  <a:gsLst>
                    <a:gs pos="0">
                      <a:schemeClr val="tx1"/>
                    </a:gs>
                    <a:gs pos="86000">
                      <a:schemeClr val="tx1"/>
                    </a:gs>
                  </a:gsLst>
                  <a:lin ang="5400000" scaled="0"/>
                </a:gradFill>
                <a:effectLst>
                  <a:outerShdw blurRad="50800" dist="38100" dir="2700000" algn="tl" rotWithShape="0">
                    <a:prstClr val="black">
                      <a:alpha val="30000"/>
                    </a:prstClr>
                  </a:outerShdw>
                </a:effectLst>
              </a:rPr>
              <a:t>Design skeleton workflow processes</a:t>
            </a:r>
          </a:p>
          <a:p>
            <a:pPr algn="ctr">
              <a:lnSpc>
                <a:spcPts val="1800"/>
              </a:lnSpc>
            </a:pPr>
            <a:endParaRPr lang="en-NZ" dirty="0" smtClean="0">
              <a:gradFill>
                <a:gsLst>
                  <a:gs pos="0">
                    <a:schemeClr val="tx1"/>
                  </a:gs>
                  <a:gs pos="86000">
                    <a:schemeClr val="tx1"/>
                  </a:gs>
                </a:gsLst>
                <a:lin ang="5400000" scaled="0"/>
              </a:gradFill>
              <a:effectLst>
                <a:outerShdw blurRad="50800" dist="38100" dir="2700000" algn="tl" rotWithShape="0">
                  <a:prstClr val="black">
                    <a:alpha val="30000"/>
                  </a:prstClr>
                </a:outerShdw>
              </a:effectLst>
            </a:endParaRPr>
          </a:p>
          <a:p>
            <a:pPr algn="ctr">
              <a:lnSpc>
                <a:spcPts val="1800"/>
              </a:lnSpc>
            </a:pPr>
            <a:r>
              <a:rPr lang="en-NZ" dirty="0" smtClean="0">
                <a:gradFill>
                  <a:gsLst>
                    <a:gs pos="0">
                      <a:schemeClr val="tx1"/>
                    </a:gs>
                    <a:gs pos="86000">
                      <a:schemeClr val="tx1"/>
                    </a:gs>
                  </a:gsLst>
                  <a:lin ang="5400000" scaled="0"/>
                </a:gradFill>
                <a:effectLst>
                  <a:outerShdw blurRad="50800" dist="38100" dir="2700000" algn="tl" rotWithShape="0">
                    <a:prstClr val="black">
                      <a:alpha val="30000"/>
                    </a:prstClr>
                  </a:outerShdw>
                </a:effectLst>
              </a:rPr>
              <a:t>View workflow visualizations</a:t>
            </a:r>
          </a:p>
          <a:p>
            <a:pPr algn="ctr">
              <a:lnSpc>
                <a:spcPts val="1800"/>
              </a:lnSpc>
            </a:pPr>
            <a:endParaRPr lang="en-NZ" dirty="0" smtClean="0">
              <a:gradFill>
                <a:gsLst>
                  <a:gs pos="0">
                    <a:schemeClr val="tx1"/>
                  </a:gs>
                  <a:gs pos="86000">
                    <a:schemeClr val="tx1"/>
                  </a:gs>
                </a:gsLst>
                <a:lin ang="5400000" scaled="0"/>
              </a:gradFill>
              <a:effectLst>
                <a:outerShdw blurRad="50800" dist="38100" dir="2700000" algn="tl" rotWithShape="0">
                  <a:prstClr val="black">
                    <a:alpha val="30000"/>
                  </a:prstClr>
                </a:outerShdw>
              </a:effectLst>
            </a:endParaRPr>
          </a:p>
          <a:p>
            <a:pPr algn="ctr">
              <a:lnSpc>
                <a:spcPts val="1800"/>
              </a:lnSpc>
            </a:pPr>
            <a:r>
              <a:rPr lang="en-NZ" dirty="0" smtClean="0">
                <a:gradFill>
                  <a:gsLst>
                    <a:gs pos="0">
                      <a:schemeClr val="tx1"/>
                    </a:gs>
                    <a:gs pos="86000">
                      <a:schemeClr val="tx1"/>
                    </a:gs>
                  </a:gsLst>
                  <a:lin ang="5400000" scaled="0"/>
                </a:gradFill>
                <a:effectLst>
                  <a:outerShdw blurRad="50800" dist="38100" dir="2700000" algn="tl" rotWithShape="0">
                    <a:prstClr val="black">
                      <a:alpha val="30000"/>
                    </a:prstClr>
                  </a:outerShdw>
                </a:effectLst>
              </a:rPr>
              <a:t>Design data-backed business diagrams</a:t>
            </a:r>
          </a:p>
          <a:p>
            <a:pPr algn="ctr">
              <a:lnSpc>
                <a:spcPts val="1800"/>
              </a:lnSpc>
            </a:pPr>
            <a:endParaRPr lang="en-NZ" dirty="0" smtClean="0">
              <a:gradFill>
                <a:gsLst>
                  <a:gs pos="0">
                    <a:schemeClr val="tx1"/>
                  </a:gs>
                  <a:gs pos="86000">
                    <a:schemeClr val="tx1"/>
                  </a:gs>
                </a:gsLst>
                <a:lin ang="5400000" scaled="0"/>
              </a:gradFill>
              <a:effectLst>
                <a:outerShdw blurRad="50800" dist="38100" dir="2700000" algn="tl" rotWithShape="0">
                  <a:prstClr val="black">
                    <a:alpha val="30000"/>
                  </a:prstClr>
                </a:outerShdw>
              </a:effectLst>
            </a:endParaRPr>
          </a:p>
        </p:txBody>
      </p:sp>
      <p:sp>
        <p:nvSpPr>
          <p:cNvPr id="47" name="Rounded Rectangle 46"/>
          <p:cNvSpPr/>
          <p:nvPr/>
        </p:nvSpPr>
        <p:spPr bwMode="auto">
          <a:xfrm>
            <a:off x="6534150" y="2819400"/>
            <a:ext cx="2181226" cy="38100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sp>
        <p:nvSpPr>
          <p:cNvPr id="48" name="Rounded Rectangle 47"/>
          <p:cNvSpPr/>
          <p:nvPr/>
        </p:nvSpPr>
        <p:spPr bwMode="auto">
          <a:xfrm>
            <a:off x="6534150" y="3276600"/>
            <a:ext cx="2181226" cy="38100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sp>
        <p:nvSpPr>
          <p:cNvPr id="46" name="Rounded Rectangle 45"/>
          <p:cNvSpPr/>
          <p:nvPr/>
        </p:nvSpPr>
        <p:spPr bwMode="auto">
          <a:xfrm>
            <a:off x="6534150" y="2362200"/>
            <a:ext cx="2181226" cy="38100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sp>
        <p:nvSpPr>
          <p:cNvPr id="50" name="Rounded Rectangle 49"/>
          <p:cNvSpPr/>
          <p:nvPr/>
        </p:nvSpPr>
        <p:spPr bwMode="auto">
          <a:xfrm>
            <a:off x="6534150" y="3733800"/>
            <a:ext cx="2181226" cy="38100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sp>
        <p:nvSpPr>
          <p:cNvPr id="35" name="TextBox 34"/>
          <p:cNvSpPr txBox="1"/>
          <p:nvPr/>
        </p:nvSpPr>
        <p:spPr>
          <a:xfrm>
            <a:off x="6629400" y="2451781"/>
            <a:ext cx="1981200" cy="2077492"/>
          </a:xfrm>
          <a:prstGeom prst="rect">
            <a:avLst/>
          </a:prstGeom>
          <a:noFill/>
        </p:spPr>
        <p:txBody>
          <a:bodyPr wrap="square" lIns="0" tIns="0" rIns="0" bIns="0" rtlCol="0">
            <a:spAutoFit/>
          </a:bodyPr>
          <a:lstStyle/>
          <a:p>
            <a:pPr algn="ctr">
              <a:lnSpc>
                <a:spcPts val="1800"/>
              </a:lnSpc>
            </a:pPr>
            <a:r>
              <a:rPr lang="en-NZ" dirty="0" smtClean="0">
                <a:gradFill>
                  <a:gsLst>
                    <a:gs pos="0">
                      <a:schemeClr val="tx1"/>
                    </a:gs>
                    <a:gs pos="86000">
                      <a:schemeClr val="tx1"/>
                    </a:gs>
                  </a:gsLst>
                  <a:lin ang="5400000" scaled="0"/>
                </a:gradFill>
                <a:effectLst>
                  <a:outerShdw blurRad="50800" dist="38100" dir="2700000" algn="tl" rotWithShape="0">
                    <a:prstClr val="black">
                      <a:alpha val="30000"/>
                    </a:prstClr>
                  </a:outerShdw>
                </a:effectLst>
              </a:rPr>
              <a:t>Custom Web Parts</a:t>
            </a:r>
          </a:p>
          <a:p>
            <a:pPr algn="ctr">
              <a:lnSpc>
                <a:spcPts val="1800"/>
              </a:lnSpc>
            </a:pPr>
            <a:endParaRPr lang="en-NZ" dirty="0" smtClean="0">
              <a:gradFill>
                <a:gsLst>
                  <a:gs pos="0">
                    <a:schemeClr val="tx1"/>
                  </a:gs>
                  <a:gs pos="86000">
                    <a:schemeClr val="tx1"/>
                  </a:gs>
                </a:gsLst>
                <a:lin ang="5400000" scaled="0"/>
              </a:gradFill>
              <a:effectLst>
                <a:outerShdw blurRad="50800" dist="38100" dir="2700000" algn="tl" rotWithShape="0">
                  <a:prstClr val="black">
                    <a:alpha val="30000"/>
                  </a:prstClr>
                </a:outerShdw>
              </a:effectLst>
            </a:endParaRPr>
          </a:p>
          <a:p>
            <a:pPr algn="ctr">
              <a:lnSpc>
                <a:spcPts val="1800"/>
              </a:lnSpc>
            </a:pPr>
            <a:r>
              <a:rPr lang="en-NZ" dirty="0" smtClean="0">
                <a:gradFill>
                  <a:gsLst>
                    <a:gs pos="0">
                      <a:schemeClr val="tx1"/>
                    </a:gs>
                    <a:gs pos="86000">
                      <a:schemeClr val="tx1"/>
                    </a:gs>
                  </a:gsLst>
                  <a:lin ang="5400000" scaled="0"/>
                </a:gradFill>
                <a:effectLst>
                  <a:outerShdw blurRad="50800" dist="38100" dir="2700000" algn="tl" rotWithShape="0">
                    <a:prstClr val="black">
                      <a:alpha val="30000"/>
                    </a:prstClr>
                  </a:outerShdw>
                </a:effectLst>
              </a:rPr>
              <a:t>Code Workflows</a:t>
            </a:r>
          </a:p>
          <a:p>
            <a:pPr algn="ctr">
              <a:lnSpc>
                <a:spcPts val="1800"/>
              </a:lnSpc>
            </a:pPr>
            <a:endParaRPr lang="en-NZ" dirty="0" smtClean="0">
              <a:gradFill>
                <a:gsLst>
                  <a:gs pos="0">
                    <a:schemeClr val="tx1"/>
                  </a:gs>
                  <a:gs pos="86000">
                    <a:schemeClr val="tx1"/>
                  </a:gs>
                </a:gsLst>
                <a:lin ang="5400000" scaled="0"/>
              </a:gradFill>
              <a:effectLst>
                <a:outerShdw blurRad="50800" dist="38100" dir="2700000" algn="tl" rotWithShape="0">
                  <a:prstClr val="black">
                    <a:alpha val="30000"/>
                  </a:prstClr>
                </a:outerShdw>
              </a:effectLst>
            </a:endParaRPr>
          </a:p>
          <a:p>
            <a:pPr algn="ctr">
              <a:lnSpc>
                <a:spcPts val="1800"/>
              </a:lnSpc>
            </a:pPr>
            <a:r>
              <a:rPr lang="en-NZ" dirty="0" smtClean="0">
                <a:gradFill>
                  <a:gsLst>
                    <a:gs pos="0">
                      <a:schemeClr val="tx1"/>
                    </a:gs>
                    <a:gs pos="86000">
                      <a:schemeClr val="tx1"/>
                    </a:gs>
                  </a:gsLst>
                  <a:lin ang="5400000" scaled="0"/>
                </a:gradFill>
                <a:effectLst>
                  <a:outerShdw blurRad="50800" dist="38100" dir="2700000" algn="tl" rotWithShape="0">
                    <a:prstClr val="black">
                      <a:alpha val="30000"/>
                    </a:prstClr>
                  </a:outerShdw>
                </a:effectLst>
              </a:rPr>
              <a:t>Event Receivers</a:t>
            </a:r>
          </a:p>
          <a:p>
            <a:pPr algn="ctr">
              <a:lnSpc>
                <a:spcPts val="1800"/>
              </a:lnSpc>
            </a:pPr>
            <a:endParaRPr lang="en-NZ" dirty="0" smtClean="0">
              <a:gradFill>
                <a:gsLst>
                  <a:gs pos="0">
                    <a:schemeClr val="tx1"/>
                  </a:gs>
                  <a:gs pos="86000">
                    <a:schemeClr val="tx1"/>
                  </a:gs>
                </a:gsLst>
                <a:lin ang="5400000" scaled="0"/>
              </a:gradFill>
              <a:effectLst>
                <a:outerShdw blurRad="50800" dist="38100" dir="2700000" algn="tl" rotWithShape="0">
                  <a:prstClr val="black">
                    <a:alpha val="30000"/>
                  </a:prstClr>
                </a:outerShdw>
              </a:effectLst>
            </a:endParaRPr>
          </a:p>
          <a:p>
            <a:pPr algn="ctr">
              <a:lnSpc>
                <a:spcPts val="1800"/>
              </a:lnSpc>
            </a:pPr>
            <a:r>
              <a:rPr lang="en-NZ" dirty="0" smtClean="0">
                <a:gradFill>
                  <a:gsLst>
                    <a:gs pos="0">
                      <a:schemeClr val="tx1"/>
                    </a:gs>
                    <a:gs pos="86000">
                      <a:schemeClr val="tx1"/>
                    </a:gs>
                  </a:gsLst>
                  <a:lin ang="5400000" scaled="0"/>
                </a:gradFill>
                <a:effectLst>
                  <a:outerShdw blurRad="50800" dist="38100" dir="2700000" algn="tl" rotWithShape="0">
                    <a:prstClr val="black">
                      <a:alpha val="30000"/>
                    </a:prstClr>
                  </a:outerShdw>
                </a:effectLst>
              </a:rPr>
              <a:t>List Definitions</a:t>
            </a:r>
          </a:p>
          <a:p>
            <a:pPr algn="ctr">
              <a:lnSpc>
                <a:spcPts val="1800"/>
              </a:lnSpc>
            </a:pPr>
            <a:endParaRPr lang="en-NZ" dirty="0" smtClean="0">
              <a:gradFill>
                <a:gsLst>
                  <a:gs pos="0">
                    <a:schemeClr val="tx1"/>
                  </a:gs>
                  <a:gs pos="86000">
                    <a:schemeClr val="tx1"/>
                  </a:gs>
                </a:gsLst>
                <a:lin ang="5400000" scaled="0"/>
              </a:gradFill>
              <a:effectLst>
                <a:outerShdw blurRad="50800" dist="38100" dir="2700000" algn="tl" rotWithShape="0">
                  <a:prstClr val="black">
                    <a:alpha val="30000"/>
                  </a:prstClr>
                </a:outerShdw>
              </a:effectLst>
            </a:endParaRPr>
          </a:p>
          <a:p>
            <a:pPr algn="ctr">
              <a:lnSpc>
                <a:spcPts val="1800"/>
              </a:lnSpc>
            </a:pPr>
            <a:r>
              <a:rPr lang="en-NZ" dirty="0" smtClean="0">
                <a:gradFill>
                  <a:gsLst>
                    <a:gs pos="0">
                      <a:schemeClr val="tx1"/>
                    </a:gs>
                    <a:gs pos="86000">
                      <a:schemeClr val="tx1"/>
                    </a:gs>
                  </a:gsLst>
                  <a:lin ang="5400000" scaled="0"/>
                </a:gradFill>
                <a:effectLst>
                  <a:outerShdw blurRad="50800" dist="38100" dir="2700000" algn="tl" rotWithShape="0">
                    <a:prstClr val="black">
                      <a:alpha val="30000"/>
                    </a:prstClr>
                  </a:outerShdw>
                </a:effectLst>
              </a:rPr>
              <a:t>Application Pages</a:t>
            </a:r>
          </a:p>
        </p:txBody>
      </p:sp>
      <p:sp>
        <p:nvSpPr>
          <p:cNvPr id="29" name="Right Arrow 28"/>
          <p:cNvSpPr/>
          <p:nvPr/>
        </p:nvSpPr>
        <p:spPr bwMode="auto">
          <a:xfrm>
            <a:off x="5715000" y="2686050"/>
            <a:ext cx="914400" cy="1447800"/>
          </a:xfrm>
          <a:prstGeom prst="rightArrow">
            <a:avLst>
              <a:gd name="adj1" fmla="val 50000"/>
              <a:gd name="adj2" fmla="val 49038"/>
            </a:avLst>
          </a:prstGeom>
          <a:ln>
            <a:headEnd type="none" w="med" len="med"/>
            <a:tailEnd type="triangle" w="med" len="med"/>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NZ" dirty="0" smtClean="0">
              <a:solidFill>
                <a:schemeClr val="tx1"/>
              </a:solidFill>
            </a:endParaRPr>
          </a:p>
        </p:txBody>
      </p:sp>
      <p:sp>
        <p:nvSpPr>
          <p:cNvPr id="23" name="TextBox 22"/>
          <p:cNvSpPr txBox="1"/>
          <p:nvPr/>
        </p:nvSpPr>
        <p:spPr>
          <a:xfrm>
            <a:off x="5715000" y="3162300"/>
            <a:ext cx="838199" cy="461665"/>
          </a:xfrm>
          <a:prstGeom prst="rect">
            <a:avLst/>
          </a:prstGeom>
          <a:noFill/>
        </p:spPr>
        <p:txBody>
          <a:bodyPr wrap="square" rtlCol="0">
            <a:spAutoFit/>
          </a:bodyPr>
          <a:lstStyle/>
          <a:p>
            <a:pPr algn="ctr"/>
            <a:r>
              <a:rPr lang="en-US" sz="1200" dirty="0" smtClean="0">
                <a:effectLst>
                  <a:outerShdw blurRad="50800" dist="38100" dir="5400000" algn="ctr" rotWithShape="0">
                    <a:srgbClr val="000000">
                      <a:alpha val="47000"/>
                    </a:srgbClr>
                  </a:outerShdw>
                </a:effectLst>
                <a:latin typeface="Segoe UI" pitchFamily="34" charset="0"/>
                <a:ea typeface="+mj-ea"/>
                <a:cs typeface="+mj-cs"/>
              </a:rPr>
              <a:t>WSP Package</a:t>
            </a:r>
            <a:endParaRPr lang="en-US" sz="1200" dirty="0">
              <a:effectLst>
                <a:outerShdw blurRad="50800" dist="38100" dir="5400000" algn="ctr" rotWithShape="0">
                  <a:srgbClr val="000000">
                    <a:alpha val="47000"/>
                  </a:srgbClr>
                </a:outerShdw>
              </a:effectLst>
              <a:latin typeface="Segoe UI" pitchFamily="34" charset="0"/>
              <a:ea typeface="+mj-ea"/>
              <a:cs typeface="+mj-cs"/>
            </a:endParaRPr>
          </a:p>
        </p:txBody>
      </p:sp>
      <p:pic>
        <p:nvPicPr>
          <p:cNvPr id="1026" name="Picture 2" descr="C:\Documents and Settings\michelleo\Desktop\OFFSHARE_DE_BOB_Main.tif"/>
          <p:cNvPicPr>
            <a:picLocks noChangeAspect="1" noChangeArrowheads="1"/>
          </p:cNvPicPr>
          <p:nvPr/>
        </p:nvPicPr>
        <p:blipFill>
          <a:blip r:embed="rId7"/>
          <a:srcRect/>
          <a:stretch>
            <a:fillRect/>
          </a:stretch>
        </p:blipFill>
        <p:spPr bwMode="auto">
          <a:xfrm>
            <a:off x="3600450" y="4840224"/>
            <a:ext cx="1905312" cy="1371600"/>
          </a:xfrm>
          <a:prstGeom prst="rect">
            <a:avLst/>
          </a:prstGeom>
          <a:noFill/>
          <a:ln w="25400">
            <a:solidFill>
              <a:schemeClr val="tx1"/>
            </a:solidFill>
            <a:miter lim="800000"/>
          </a:ln>
          <a:effectLst>
            <a:outerShdw blurRad="50800" dist="38100" dir="2700000" algn="tl" rotWithShape="0">
              <a:prstClr val="black">
                <a:alpha val="40000"/>
              </a:prstClr>
            </a:outerShdw>
          </a:effectLst>
        </p:spPr>
      </p:pic>
      <p:sp>
        <p:nvSpPr>
          <p:cNvPr id="59" name="TextBox 58"/>
          <p:cNvSpPr txBox="1"/>
          <p:nvPr/>
        </p:nvSpPr>
        <p:spPr>
          <a:xfrm>
            <a:off x="3683976" y="2057833"/>
            <a:ext cx="1981200" cy="215444"/>
          </a:xfrm>
          <a:prstGeom prst="rect">
            <a:avLst/>
          </a:prstGeom>
          <a:noFill/>
        </p:spPr>
        <p:txBody>
          <a:bodyPr wrap="square" lIns="0" tIns="0" rIns="0" bIns="0" rtlCol="0">
            <a:spAutoFit/>
          </a:bodyPr>
          <a:lstStyle/>
          <a:p>
            <a:r>
              <a:rPr lang="en-NZ" sz="1400" dirty="0" smtClean="0">
                <a:solidFill>
                  <a:schemeClr val="bg1"/>
                </a:solidFill>
              </a:rPr>
              <a:t>Designer/IW/Power User</a:t>
            </a:r>
          </a:p>
        </p:txBody>
      </p:sp>
      <p:sp>
        <p:nvSpPr>
          <p:cNvPr id="25" name="Rounded Rectangle 24"/>
          <p:cNvSpPr/>
          <p:nvPr/>
        </p:nvSpPr>
        <p:spPr bwMode="auto">
          <a:xfrm>
            <a:off x="3472960" y="1336865"/>
            <a:ext cx="2209800" cy="609600"/>
          </a:xfrm>
          <a:prstGeom prst="roundRect">
            <a:avLst>
              <a:gd name="adj" fmla="val 12340"/>
            </a:avLst>
          </a:prstGeom>
          <a:solidFill>
            <a:schemeClr val="lt1"/>
          </a:soli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sp>
        <p:nvSpPr>
          <p:cNvPr id="39" name="Rounded Rectangle 38"/>
          <p:cNvSpPr/>
          <p:nvPr/>
        </p:nvSpPr>
        <p:spPr bwMode="auto">
          <a:xfrm>
            <a:off x="3476625" y="2819400"/>
            <a:ext cx="2181226" cy="381000"/>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pic>
        <p:nvPicPr>
          <p:cNvPr id="1028" name="Picture 4" descr="C:\Documents and Settings\michelleo\Desktop\ms_spd_logo.png"/>
          <p:cNvPicPr>
            <a:picLocks noChangeAspect="1" noChangeArrowheads="1"/>
          </p:cNvPicPr>
          <p:nvPr/>
        </p:nvPicPr>
        <p:blipFill>
          <a:blip r:embed="rId8"/>
          <a:srcRect/>
          <a:stretch>
            <a:fillRect/>
          </a:stretch>
        </p:blipFill>
        <p:spPr bwMode="auto">
          <a:xfrm>
            <a:off x="3549421" y="1548925"/>
            <a:ext cx="2066192" cy="282555"/>
          </a:xfrm>
          <a:prstGeom prst="rect">
            <a:avLst/>
          </a:prstGeom>
          <a:noFill/>
        </p:spPr>
      </p:pic>
      <p:sp>
        <p:nvSpPr>
          <p:cNvPr id="42" name="Rounded Rectangle 41"/>
          <p:cNvSpPr/>
          <p:nvPr/>
        </p:nvSpPr>
        <p:spPr bwMode="auto">
          <a:xfrm>
            <a:off x="3476625" y="3733800"/>
            <a:ext cx="2181226" cy="381000"/>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sp>
        <p:nvSpPr>
          <p:cNvPr id="41" name="TextBox 40"/>
          <p:cNvSpPr txBox="1"/>
          <p:nvPr/>
        </p:nvSpPr>
        <p:spPr>
          <a:xfrm>
            <a:off x="3571875" y="2438400"/>
            <a:ext cx="1981200" cy="2539157"/>
          </a:xfrm>
          <a:prstGeom prst="rect">
            <a:avLst/>
          </a:prstGeom>
          <a:noFill/>
        </p:spPr>
        <p:txBody>
          <a:bodyPr wrap="square" lIns="0" tIns="0" rIns="0" bIns="0" rtlCol="0">
            <a:spAutoFit/>
          </a:bodyPr>
          <a:lstStyle/>
          <a:p>
            <a:pPr algn="ctr">
              <a:lnSpc>
                <a:spcPts val="1800"/>
              </a:lnSpc>
            </a:pPr>
            <a:r>
              <a:rPr lang="en-NZ" dirty="0" smtClean="0">
                <a:gradFill>
                  <a:gsLst>
                    <a:gs pos="0">
                      <a:schemeClr val="tx1"/>
                    </a:gs>
                    <a:gs pos="86000">
                      <a:schemeClr val="tx1"/>
                    </a:gs>
                  </a:gsLst>
                  <a:lin ang="5400000" scaled="0"/>
                </a:gradFill>
                <a:effectLst>
                  <a:outerShdw blurRad="50800" dist="38100" dir="2700000" algn="tl" rotWithShape="0">
                    <a:prstClr val="black">
                      <a:alpha val="30000"/>
                    </a:prstClr>
                  </a:outerShdw>
                </a:effectLst>
              </a:rPr>
              <a:t>Create lists &amp; </a:t>
            </a:r>
            <a:r>
              <a:rPr lang="en-NZ" dirty="0" err="1" smtClean="0">
                <a:gradFill>
                  <a:gsLst>
                    <a:gs pos="0">
                      <a:schemeClr val="tx1"/>
                    </a:gs>
                    <a:gs pos="86000">
                      <a:schemeClr val="tx1"/>
                    </a:gs>
                  </a:gsLst>
                  <a:lin ang="5400000" scaled="0"/>
                </a:gradFill>
                <a:effectLst>
                  <a:outerShdw blurRad="50800" dist="38100" dir="2700000" algn="tl" rotWithShape="0">
                    <a:prstClr val="black">
                      <a:alpha val="30000"/>
                    </a:prstClr>
                  </a:outerShdw>
                </a:effectLst>
              </a:rPr>
              <a:t>libs</a:t>
            </a:r>
            <a:endParaRPr lang="en-NZ" dirty="0" smtClean="0">
              <a:gradFill>
                <a:gsLst>
                  <a:gs pos="0">
                    <a:schemeClr val="tx1"/>
                  </a:gs>
                  <a:gs pos="86000">
                    <a:schemeClr val="tx1"/>
                  </a:gs>
                </a:gsLst>
                <a:lin ang="5400000" scaled="0"/>
              </a:gradFill>
              <a:effectLst>
                <a:outerShdw blurRad="50800" dist="38100" dir="2700000" algn="tl" rotWithShape="0">
                  <a:prstClr val="black">
                    <a:alpha val="30000"/>
                  </a:prstClr>
                </a:outerShdw>
              </a:effectLst>
            </a:endParaRPr>
          </a:p>
          <a:p>
            <a:pPr algn="ctr">
              <a:lnSpc>
                <a:spcPts val="1800"/>
              </a:lnSpc>
            </a:pPr>
            <a:endParaRPr lang="en-NZ" dirty="0" smtClean="0">
              <a:gradFill>
                <a:gsLst>
                  <a:gs pos="0">
                    <a:schemeClr val="tx1"/>
                  </a:gs>
                  <a:gs pos="86000">
                    <a:schemeClr val="tx1"/>
                  </a:gs>
                </a:gsLst>
                <a:lin ang="5400000" scaled="0"/>
              </a:gradFill>
              <a:effectLst>
                <a:outerShdw blurRad="50800" dist="38100" dir="2700000" algn="tl" rotWithShape="0">
                  <a:prstClr val="black">
                    <a:alpha val="30000"/>
                  </a:prstClr>
                </a:outerShdw>
              </a:effectLst>
            </a:endParaRPr>
          </a:p>
          <a:p>
            <a:pPr algn="ctr">
              <a:lnSpc>
                <a:spcPts val="1800"/>
              </a:lnSpc>
            </a:pPr>
            <a:r>
              <a:rPr lang="en-NZ" dirty="0" smtClean="0">
                <a:gradFill>
                  <a:gsLst>
                    <a:gs pos="0">
                      <a:schemeClr val="tx1"/>
                    </a:gs>
                    <a:gs pos="86000">
                      <a:schemeClr val="tx1"/>
                    </a:gs>
                  </a:gsLst>
                  <a:lin ang="5400000" scaled="0"/>
                </a:gradFill>
                <a:effectLst>
                  <a:outerShdw blurRad="50800" dist="38100" dir="2700000" algn="tl" rotWithShape="0">
                    <a:prstClr val="black">
                      <a:alpha val="30000"/>
                    </a:prstClr>
                  </a:outerShdw>
                </a:effectLst>
              </a:rPr>
              <a:t>Design Web Pages</a:t>
            </a:r>
          </a:p>
          <a:p>
            <a:pPr algn="ctr">
              <a:lnSpc>
                <a:spcPts val="1800"/>
              </a:lnSpc>
            </a:pPr>
            <a:endParaRPr lang="en-NZ" dirty="0" smtClean="0">
              <a:gradFill>
                <a:gsLst>
                  <a:gs pos="0">
                    <a:schemeClr val="tx1"/>
                  </a:gs>
                  <a:gs pos="86000">
                    <a:schemeClr val="tx1"/>
                  </a:gs>
                </a:gsLst>
                <a:lin ang="5400000" scaled="0"/>
              </a:gradFill>
              <a:effectLst>
                <a:outerShdw blurRad="50800" dist="38100" dir="2700000" algn="tl" rotWithShape="0">
                  <a:prstClr val="black">
                    <a:alpha val="30000"/>
                  </a:prstClr>
                </a:outerShdw>
              </a:effectLst>
            </a:endParaRPr>
          </a:p>
          <a:p>
            <a:pPr algn="ctr">
              <a:lnSpc>
                <a:spcPts val="1800"/>
              </a:lnSpc>
            </a:pPr>
            <a:r>
              <a:rPr lang="en-NZ" dirty="0" smtClean="0">
                <a:gradFill>
                  <a:gsLst>
                    <a:gs pos="0">
                      <a:schemeClr val="tx1"/>
                    </a:gs>
                    <a:gs pos="86000">
                      <a:schemeClr val="tx1"/>
                    </a:gs>
                  </a:gsLst>
                  <a:lin ang="5400000" scaled="0"/>
                </a:gradFill>
                <a:effectLst>
                  <a:outerShdw blurRad="50800" dist="38100" dir="2700000" algn="tl" rotWithShape="0">
                    <a:prstClr val="black">
                      <a:alpha val="30000"/>
                    </a:prstClr>
                  </a:outerShdw>
                </a:effectLst>
              </a:rPr>
              <a:t>Web part hook-up</a:t>
            </a:r>
          </a:p>
          <a:p>
            <a:pPr algn="ctr">
              <a:lnSpc>
                <a:spcPts val="1800"/>
              </a:lnSpc>
            </a:pPr>
            <a:endParaRPr lang="en-NZ" dirty="0" smtClean="0">
              <a:gradFill>
                <a:gsLst>
                  <a:gs pos="0">
                    <a:schemeClr val="tx1"/>
                  </a:gs>
                  <a:gs pos="86000">
                    <a:schemeClr val="tx1"/>
                  </a:gs>
                </a:gsLst>
                <a:lin ang="5400000" scaled="0"/>
              </a:gradFill>
              <a:effectLst>
                <a:outerShdw blurRad="50800" dist="38100" dir="2700000" algn="tl" rotWithShape="0">
                  <a:prstClr val="black">
                    <a:alpha val="30000"/>
                  </a:prstClr>
                </a:outerShdw>
              </a:effectLst>
            </a:endParaRPr>
          </a:p>
          <a:p>
            <a:pPr algn="ctr">
              <a:lnSpc>
                <a:spcPts val="1800"/>
              </a:lnSpc>
            </a:pPr>
            <a:r>
              <a:rPr lang="en-NZ" dirty="0" smtClean="0">
                <a:gradFill>
                  <a:gsLst>
                    <a:gs pos="0">
                      <a:schemeClr val="tx1"/>
                    </a:gs>
                    <a:gs pos="86000">
                      <a:schemeClr val="tx1"/>
                    </a:gs>
                  </a:gsLst>
                  <a:lin ang="5400000" scaled="0"/>
                </a:gradFill>
                <a:effectLst>
                  <a:outerShdw blurRad="50800" dist="38100" dir="2700000" algn="tl" rotWithShape="0">
                    <a:prstClr val="black">
                      <a:alpha val="30000"/>
                    </a:prstClr>
                  </a:outerShdw>
                </a:effectLst>
              </a:rPr>
              <a:t>Views &amp; forms</a:t>
            </a:r>
          </a:p>
          <a:p>
            <a:pPr algn="ctr">
              <a:lnSpc>
                <a:spcPts val="1800"/>
              </a:lnSpc>
            </a:pPr>
            <a:endParaRPr lang="en-NZ" dirty="0" smtClean="0">
              <a:gradFill>
                <a:gsLst>
                  <a:gs pos="0">
                    <a:schemeClr val="tx1"/>
                  </a:gs>
                  <a:gs pos="86000">
                    <a:schemeClr val="tx1"/>
                  </a:gs>
                </a:gsLst>
                <a:lin ang="5400000" scaled="0"/>
              </a:gradFill>
              <a:effectLst>
                <a:outerShdw blurRad="50800" dist="38100" dir="2700000" algn="tl" rotWithShape="0">
                  <a:prstClr val="black">
                    <a:alpha val="30000"/>
                  </a:prstClr>
                </a:outerShdw>
              </a:effectLst>
            </a:endParaRPr>
          </a:p>
          <a:p>
            <a:pPr algn="ctr">
              <a:lnSpc>
                <a:spcPts val="1800"/>
              </a:lnSpc>
            </a:pPr>
            <a:r>
              <a:rPr lang="en-NZ" dirty="0" smtClean="0">
                <a:gradFill>
                  <a:gsLst>
                    <a:gs pos="0">
                      <a:schemeClr val="tx1"/>
                    </a:gs>
                    <a:gs pos="86000">
                      <a:schemeClr val="tx1"/>
                    </a:gs>
                  </a:gsLst>
                  <a:lin ang="5400000" scaled="0"/>
                </a:gradFill>
                <a:effectLst>
                  <a:outerShdw blurRad="50800" dist="38100" dir="2700000" algn="tl" rotWithShape="0">
                    <a:prstClr val="black">
                      <a:alpha val="30000"/>
                    </a:prstClr>
                  </a:outerShdw>
                </a:effectLst>
              </a:rPr>
              <a:t>Declarative Workflows</a:t>
            </a:r>
          </a:p>
          <a:p>
            <a:pPr algn="ctr">
              <a:lnSpc>
                <a:spcPts val="1800"/>
              </a:lnSpc>
            </a:pPr>
            <a:endParaRPr lang="en-NZ" dirty="0" smtClean="0">
              <a:gradFill>
                <a:gsLst>
                  <a:gs pos="0">
                    <a:schemeClr val="tx1"/>
                  </a:gs>
                  <a:gs pos="86000">
                    <a:schemeClr val="tx1"/>
                  </a:gs>
                </a:gsLst>
                <a:lin ang="5400000" scaled="0"/>
              </a:gradFill>
              <a:effectLst>
                <a:outerShdw blurRad="50800" dist="38100" dir="2700000" algn="tl" rotWithShape="0">
                  <a:prstClr val="black">
                    <a:alpha val="30000"/>
                  </a:prstClr>
                </a:outerShdw>
              </a:effectLst>
            </a:endParaRPr>
          </a:p>
        </p:txBody>
      </p:sp>
      <p:sp>
        <p:nvSpPr>
          <p:cNvPr id="49" name="Arc 48"/>
          <p:cNvSpPr/>
          <p:nvPr/>
        </p:nvSpPr>
        <p:spPr>
          <a:xfrm rot="19200000">
            <a:off x="2171483" y="2095716"/>
            <a:ext cx="1676400" cy="1676400"/>
          </a:xfrm>
          <a:prstGeom prst="arc">
            <a:avLst/>
          </a:prstGeom>
          <a:ln w="88900">
            <a:solidFill>
              <a:schemeClr val="tx1"/>
            </a:solidFill>
            <a:headEnd type="none" w="med" len="med"/>
            <a:tailEnd type="triangle" w="med" len="med"/>
          </a:ln>
        </p:spPr>
        <p:style>
          <a:lnRef idx="3">
            <a:schemeClr val="accent1"/>
          </a:lnRef>
          <a:fillRef idx="0">
            <a:schemeClr val="accent1"/>
          </a:fillRef>
          <a:effectRef idx="2">
            <a:schemeClr val="accent1"/>
          </a:effectRef>
          <a:fontRef idx="minor">
            <a:schemeClr val="tx1"/>
          </a:fontRef>
        </p:style>
        <p:txBody>
          <a:bodyPr rtlCol="0" anchor="ctr"/>
          <a:lstStyle/>
          <a:p>
            <a:pPr algn="ctr"/>
            <a:endParaRPr lang="en-NZ"/>
          </a:p>
        </p:txBody>
      </p:sp>
      <p:sp>
        <p:nvSpPr>
          <p:cNvPr id="51" name="Arc 50"/>
          <p:cNvSpPr/>
          <p:nvPr/>
        </p:nvSpPr>
        <p:spPr>
          <a:xfrm rot="8400000">
            <a:off x="2247683" y="2933484"/>
            <a:ext cx="1676400" cy="1676400"/>
          </a:xfrm>
          <a:prstGeom prst="arc">
            <a:avLst/>
          </a:prstGeom>
          <a:ln w="88900">
            <a:solidFill>
              <a:schemeClr val="tx1"/>
            </a:solidFill>
            <a:headEnd type="none" w="med" len="med"/>
            <a:tailEnd type="triangle" w="med" len="med"/>
          </a:ln>
        </p:spPr>
        <p:style>
          <a:lnRef idx="3">
            <a:schemeClr val="accent1"/>
          </a:lnRef>
          <a:fillRef idx="0">
            <a:schemeClr val="accent1"/>
          </a:fillRef>
          <a:effectRef idx="2">
            <a:schemeClr val="accent1"/>
          </a:effectRef>
          <a:fontRef idx="minor">
            <a:schemeClr val="tx1"/>
          </a:fontRef>
        </p:style>
        <p:txBody>
          <a:bodyPr rtlCol="0" anchor="ctr"/>
          <a:lstStyle/>
          <a:p>
            <a:pPr algn="ctr"/>
            <a:endParaRPr lang="en-NZ"/>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Import SPD Workflow</a:t>
            </a:r>
          </a:p>
        </p:txBody>
      </p:sp>
      <p:sp>
        <p:nvSpPr>
          <p:cNvPr id="3" name="Content Placeholder 2"/>
          <p:cNvSpPr>
            <a:spLocks noGrp="1"/>
          </p:cNvSpPr>
          <p:nvPr>
            <p:ph idx="1"/>
          </p:nvPr>
        </p:nvSpPr>
        <p:spPr>
          <a:xfrm>
            <a:off x="381000" y="1447799"/>
            <a:ext cx="8382000" cy="861774"/>
          </a:xfrm>
        </p:spPr>
        <p:txBody>
          <a:bodyPr/>
          <a:lstStyle/>
          <a:p>
            <a:r>
              <a:rPr lang="en-US" sz="2800" dirty="0" smtClean="0"/>
              <a:t>Import SPD created reusable workflow from WSP</a:t>
            </a:r>
          </a:p>
          <a:p>
            <a:pPr lvl="0"/>
            <a:r>
              <a:rPr lang="en-US" sz="2800" dirty="0" smtClean="0"/>
              <a:t>XOML and rules files are imported</a:t>
            </a:r>
            <a:endParaRPr lang="en-US" dirty="0" smtClean="0"/>
          </a:p>
        </p:txBody>
      </p:sp>
      <p:sp>
        <p:nvSpPr>
          <p:cNvPr id="8" name="Content Placeholder 2"/>
          <p:cNvSpPr txBox="1">
            <a:spLocks/>
          </p:cNvSpPr>
          <p:nvPr/>
        </p:nvSpPr>
        <p:spPr>
          <a:xfrm>
            <a:off x="381000" y="2362199"/>
            <a:ext cx="3733800" cy="3360920"/>
          </a:xfrm>
          <a:prstGeom prst="rect">
            <a:avLst/>
          </a:prstGeom>
        </p:spPr>
        <p:txBody>
          <a:bodyPr vert="horz" wrap="square" lIns="0" tIns="0" rIns="0" bIns="0" rtlCol="0">
            <a:spAutoFit/>
          </a:bodyPr>
          <a:lstStyle/>
          <a:p>
            <a:pPr marL="460375" lvl="0" indent="-460375">
              <a:lnSpc>
                <a:spcPct val="90000"/>
              </a:lnSpc>
              <a:spcBef>
                <a:spcPct val="20000"/>
              </a:spcBef>
              <a:buBlip>
                <a:blip r:embed="rId3"/>
              </a:buBlip>
            </a:pPr>
            <a:r>
              <a:rPr lang="en-US" sz="2800" dirty="0" smtClean="0"/>
              <a:t>Elements XML file is created</a:t>
            </a:r>
            <a:endParaRPr lang="en-US" sz="2800" dirty="0" smtClean="0">
              <a:gradFill>
                <a:gsLst>
                  <a:gs pos="0">
                    <a:schemeClr val="tx1"/>
                  </a:gs>
                  <a:gs pos="86000">
                    <a:schemeClr val="tx1"/>
                  </a:gs>
                </a:gsLst>
                <a:lin ang="5400000" scaled="0"/>
              </a:gradFill>
            </a:endParaRPr>
          </a:p>
          <a:p>
            <a:pPr marL="460375" indent="-460375">
              <a:lnSpc>
                <a:spcPct val="90000"/>
              </a:lnSpc>
              <a:spcBef>
                <a:spcPct val="20000"/>
              </a:spcBef>
              <a:buBlip>
                <a:blip r:embed="rId3"/>
              </a:buBlip>
            </a:pPr>
            <a:r>
              <a:rPr lang="en-US" sz="2800" dirty="0" smtClean="0"/>
              <a:t>Add, delete, modify activities and code</a:t>
            </a:r>
          </a:p>
          <a:p>
            <a:pPr marL="460375" lvl="0" indent="-460375">
              <a:lnSpc>
                <a:spcPct val="90000"/>
              </a:lnSpc>
              <a:spcBef>
                <a:spcPct val="20000"/>
              </a:spcBef>
              <a:buBlip>
                <a:blip r:embed="rId3"/>
              </a:buBlip>
            </a:pPr>
            <a:r>
              <a:rPr lang="en-US" sz="2800" dirty="0" smtClean="0"/>
              <a:t>Add association and initiation forms</a:t>
            </a:r>
            <a:endParaRPr lang="en-US" sz="2800" dirty="0" smtClean="0">
              <a:gradFill>
                <a:gsLst>
                  <a:gs pos="0">
                    <a:schemeClr val="tx1"/>
                  </a:gs>
                  <a:gs pos="86000">
                    <a:schemeClr val="tx1"/>
                  </a:gs>
                </a:gsLst>
                <a:lin ang="5400000" scaled="0"/>
              </a:gradFill>
            </a:endParaRPr>
          </a:p>
          <a:p>
            <a:pPr marL="460375" lvl="0" indent="-460375">
              <a:lnSpc>
                <a:spcPct val="90000"/>
              </a:lnSpc>
              <a:spcBef>
                <a:spcPct val="20000"/>
              </a:spcBef>
              <a:buBlip>
                <a:blip r:embed="rId3"/>
              </a:buBlip>
            </a:pPr>
            <a:r>
              <a:rPr lang="en-US" sz="2800" dirty="0" smtClean="0"/>
              <a:t>F5 to deploy </a:t>
            </a:r>
            <a:br>
              <a:rPr lang="en-US" sz="2800" dirty="0" smtClean="0"/>
            </a:br>
            <a:r>
              <a:rPr lang="en-US" sz="2800" dirty="0" smtClean="0"/>
              <a:t>and debug</a:t>
            </a:r>
            <a:endParaRPr kumimoji="0" lang="en-US" sz="3200" b="0" i="0" u="none" strike="noStrike" kern="1200" cap="none" spc="0" normalizeH="0" baseline="0" noProof="0" dirty="0" smtClean="0">
              <a:ln>
                <a:noFill/>
              </a:ln>
              <a:gradFill>
                <a:gsLst>
                  <a:gs pos="0">
                    <a:schemeClr val="tx1"/>
                  </a:gs>
                  <a:gs pos="86000">
                    <a:schemeClr val="tx1"/>
                  </a:gs>
                </a:gsLst>
                <a:lin ang="5400000" scaled="0"/>
              </a:gradFill>
              <a:effectLst/>
              <a:uLnTx/>
              <a:uFillTx/>
              <a:latin typeface="+mn-lt"/>
              <a:ea typeface="+mn-ea"/>
              <a:cs typeface="+mn-cs"/>
            </a:endParaRPr>
          </a:p>
        </p:txBody>
      </p:sp>
      <p:pic>
        <p:nvPicPr>
          <p:cNvPr id="2050" name="Picture 2"/>
          <p:cNvPicPr>
            <a:picLocks noChangeAspect="1" noChangeArrowheads="1"/>
          </p:cNvPicPr>
          <p:nvPr/>
        </p:nvPicPr>
        <p:blipFill>
          <a:blip r:embed="rId4"/>
          <a:srcRect/>
          <a:stretch>
            <a:fillRect/>
          </a:stretch>
        </p:blipFill>
        <p:spPr bwMode="auto">
          <a:xfrm>
            <a:off x="4267200" y="2670048"/>
            <a:ext cx="4395788" cy="3125475"/>
          </a:xfrm>
          <a:prstGeom prst="rect">
            <a:avLst/>
          </a:prstGeom>
          <a:noFill/>
          <a:ln w="76200">
            <a:solidFill>
              <a:schemeClr val="tx1"/>
            </a:solidFill>
            <a:miter lim="800000"/>
            <a:headEnd/>
            <a:tailEnd/>
          </a:ln>
          <a:effectLst>
            <a:outerShdw blurRad="50800" dist="38100" dir="2700000" algn="tl" rotWithShape="0">
              <a:prstClr val="black">
                <a:alpha val="40000"/>
              </a:prstClr>
            </a:outerShdw>
          </a:effectLst>
        </p:spPr>
      </p:pic>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Import SharePoint Solution(WSP)</a:t>
            </a:r>
            <a:endParaRPr lang="en-US" dirty="0"/>
          </a:p>
        </p:txBody>
      </p:sp>
      <p:sp>
        <p:nvSpPr>
          <p:cNvPr id="3" name="Content Placeholder 2"/>
          <p:cNvSpPr>
            <a:spLocks noGrp="1"/>
          </p:cNvSpPr>
          <p:nvPr>
            <p:ph idx="1"/>
          </p:nvPr>
        </p:nvSpPr>
        <p:spPr>
          <a:xfrm>
            <a:off x="381000" y="1447799"/>
            <a:ext cx="8382000" cy="861774"/>
          </a:xfrm>
        </p:spPr>
        <p:txBody>
          <a:bodyPr/>
          <a:lstStyle/>
          <a:p>
            <a:r>
              <a:rPr lang="en-US" sz="2800" dirty="0" smtClean="0"/>
              <a:t>Wizard for developer to select WSP</a:t>
            </a:r>
          </a:p>
          <a:p>
            <a:pPr lvl="0"/>
            <a:r>
              <a:rPr lang="en-US" sz="2800" dirty="0" smtClean="0"/>
              <a:t>Declarative elements can be selected for import</a:t>
            </a:r>
            <a:endParaRPr lang="en-US" dirty="0" smtClean="0"/>
          </a:p>
        </p:txBody>
      </p:sp>
      <p:sp>
        <p:nvSpPr>
          <p:cNvPr id="8" name="Content Placeholder 2"/>
          <p:cNvSpPr txBox="1">
            <a:spLocks/>
          </p:cNvSpPr>
          <p:nvPr/>
        </p:nvSpPr>
        <p:spPr>
          <a:xfrm>
            <a:off x="381000" y="2362199"/>
            <a:ext cx="3733800" cy="1551194"/>
          </a:xfrm>
          <a:prstGeom prst="rect">
            <a:avLst/>
          </a:prstGeom>
        </p:spPr>
        <p:txBody>
          <a:bodyPr vert="horz" wrap="square" lIns="0" tIns="0" rIns="0" bIns="0" rtlCol="0">
            <a:spAutoFit/>
          </a:bodyPr>
          <a:lstStyle/>
          <a:p>
            <a:pPr marL="460375" lvl="0" indent="-460375">
              <a:lnSpc>
                <a:spcPct val="90000"/>
              </a:lnSpc>
              <a:spcBef>
                <a:spcPct val="20000"/>
              </a:spcBef>
              <a:buBlip>
                <a:blip r:embed="rId3"/>
              </a:buBlip>
            </a:pPr>
            <a:r>
              <a:rPr lang="en-US" sz="2800" dirty="0" smtClean="0">
                <a:gradFill>
                  <a:gsLst>
                    <a:gs pos="0">
                      <a:schemeClr val="tx1"/>
                    </a:gs>
                    <a:gs pos="86000">
                      <a:schemeClr val="tx1"/>
                    </a:gs>
                  </a:gsLst>
                  <a:lin ang="5400000" scaled="0"/>
                </a:gradFill>
              </a:rPr>
              <a:t>Modify imported items and extend by adding additional items, code, etc…</a:t>
            </a:r>
            <a:endParaRPr kumimoji="0" lang="en-US" sz="3200" b="0" i="0" u="none" strike="noStrike" kern="1200" cap="none" spc="0" normalizeH="0" baseline="0" noProof="0" dirty="0" smtClean="0">
              <a:ln>
                <a:noFill/>
              </a:ln>
              <a:gradFill>
                <a:gsLst>
                  <a:gs pos="0">
                    <a:schemeClr val="tx1"/>
                  </a:gs>
                  <a:gs pos="86000">
                    <a:schemeClr val="tx1"/>
                  </a:gs>
                </a:gsLst>
                <a:lin ang="5400000" scaled="0"/>
              </a:gradFill>
              <a:effectLst/>
              <a:uLnTx/>
              <a:uFillTx/>
              <a:latin typeface="+mn-lt"/>
              <a:ea typeface="+mn-ea"/>
              <a:cs typeface="+mn-cs"/>
            </a:endParaRPr>
          </a:p>
        </p:txBody>
      </p:sp>
      <p:pic>
        <p:nvPicPr>
          <p:cNvPr id="4" name="Picture 2"/>
          <p:cNvPicPr>
            <a:picLocks noChangeAspect="1" noChangeArrowheads="1"/>
          </p:cNvPicPr>
          <p:nvPr/>
        </p:nvPicPr>
        <p:blipFill>
          <a:blip r:embed="rId4"/>
          <a:srcRect/>
          <a:stretch>
            <a:fillRect/>
          </a:stretch>
        </p:blipFill>
        <p:spPr bwMode="auto">
          <a:xfrm>
            <a:off x="4267200" y="2665726"/>
            <a:ext cx="4395788" cy="3125474"/>
          </a:xfrm>
          <a:prstGeom prst="rect">
            <a:avLst/>
          </a:prstGeom>
          <a:noFill/>
          <a:ln w="76200">
            <a:solidFill>
              <a:schemeClr val="tx1"/>
            </a:solidFill>
            <a:miter lim="800000"/>
            <a:headEnd/>
            <a:tailEnd/>
          </a:ln>
          <a:effectLst>
            <a:outerShdw blurRad="50800" dist="38100" dir="2700000" algn="tl" rotWithShape="0">
              <a:prstClr val="black">
                <a:alpha val="40000"/>
              </a:prstClr>
            </a:outerShdw>
          </a:effectLst>
        </p:spPr>
      </p:pic>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52612" y="3878996"/>
            <a:ext cx="7681913" cy="1523495"/>
          </a:xfrm>
        </p:spPr>
        <p:txBody>
          <a:bodyPr/>
          <a:lstStyle/>
          <a:p>
            <a:r>
              <a:rPr lang="en-US" sz="4800" dirty="0" smtClean="0"/>
              <a:t>Visual Studio 2010 SharePoint Development Tools Overview</a:t>
            </a:r>
            <a:endParaRPr lang="en-US" sz="4800" dirty="0"/>
          </a:p>
        </p:txBody>
      </p:sp>
      <p:sp>
        <p:nvSpPr>
          <p:cNvPr id="3" name="Subtitle 2"/>
          <p:cNvSpPr>
            <a:spLocks noGrp="1"/>
          </p:cNvSpPr>
          <p:nvPr>
            <p:ph type="subTitle" idx="1"/>
          </p:nvPr>
        </p:nvSpPr>
        <p:spPr/>
        <p:txBody>
          <a:bodyPr/>
          <a:lstStyle/>
          <a:p>
            <a:r>
              <a:rPr lang="en-US" dirty="0" smtClean="0"/>
              <a:t>Reza Chitsaz</a:t>
            </a:r>
          </a:p>
          <a:p>
            <a:r>
              <a:rPr lang="en-US" dirty="0" smtClean="0"/>
              <a:t>Program Manager</a:t>
            </a:r>
          </a:p>
          <a:p>
            <a:r>
              <a:rPr lang="en-US" dirty="0" smtClean="0"/>
              <a:t>Microsoft Corporation</a:t>
            </a:r>
          </a:p>
          <a:p>
            <a:r>
              <a:rPr lang="en-US" dirty="0" smtClean="0"/>
              <a:t>Session Code: OFS211</a:t>
            </a:r>
            <a:endParaRPr lang="en-US"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Development Continuum</a:t>
            </a:r>
            <a:endParaRPr lang="en-US" dirty="0"/>
          </a:p>
        </p:txBody>
      </p:sp>
      <p:sp>
        <p:nvSpPr>
          <p:cNvPr id="3" name="Subtitle 2"/>
          <p:cNvSpPr>
            <a:spLocks noGrp="1"/>
          </p:cNvSpPr>
          <p:nvPr>
            <p:ph type="subTitle" idx="1"/>
          </p:nvPr>
        </p:nvSpPr>
        <p:spPr/>
        <p:txBody>
          <a:bodyPr/>
          <a:lstStyle/>
          <a:p>
            <a:endParaRPr lang="en-US" dirty="0">
              <a:gradFill>
                <a:gsLst>
                  <a:gs pos="0">
                    <a:schemeClr val="tx1"/>
                  </a:gs>
                  <a:gs pos="100000">
                    <a:schemeClr val="tx1"/>
                  </a:gs>
                </a:gsLst>
                <a:lin ang="5400000" scaled="0"/>
              </a:gradFill>
            </a:endParaRPr>
          </a:p>
        </p:txBody>
      </p:sp>
      <p:sp>
        <p:nvSpPr>
          <p:cNvPr id="4" name="Text Placeholder 3"/>
          <p:cNvSpPr>
            <a:spLocks noGrp="1"/>
          </p:cNvSpPr>
          <p:nvPr>
            <p:ph type="body" sz="quarter" idx="10"/>
          </p:nvPr>
        </p:nvSpPr>
        <p:spPr/>
        <p:txBody>
          <a:bodyPr/>
          <a:lstStyle/>
          <a:p>
            <a:r>
              <a:rPr lang="en-US" dirty="0" smtClean="0"/>
              <a:t>demo </a:t>
            </a:r>
            <a:endParaRPr lang="en-US" dirty="0"/>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052596"/>
          </a:xfrm>
        </p:spPr>
        <p:txBody>
          <a:bodyPr/>
          <a:lstStyle/>
          <a:p>
            <a:r>
              <a:rPr lang="en-US" dirty="0"/>
              <a:t>Visual Studio SharePoint </a:t>
            </a:r>
            <a:r>
              <a:rPr lang="en-US" dirty="0" smtClean="0"/>
              <a:t>Support</a:t>
            </a:r>
            <a:r>
              <a:rPr lang="en-US" dirty="0"/>
              <a:t/>
            </a:r>
            <a:br>
              <a:rPr lang="en-US" dirty="0"/>
            </a:br>
            <a:r>
              <a:rPr lang="en-US" sz="2800" dirty="0">
                <a:gradFill>
                  <a:gsLst>
                    <a:gs pos="50000">
                      <a:schemeClr val="tx2"/>
                    </a:gs>
                    <a:gs pos="100000">
                      <a:schemeClr val="tx2"/>
                    </a:gs>
                  </a:gsLst>
                  <a:lin ang="5400000" scaled="0"/>
                </a:gradFill>
              </a:rPr>
              <a:t>Project system</a:t>
            </a:r>
          </a:p>
        </p:txBody>
      </p:sp>
      <p:sp>
        <p:nvSpPr>
          <p:cNvPr id="3" name="Content Placeholder 2"/>
          <p:cNvSpPr>
            <a:spLocks noGrp="1"/>
          </p:cNvSpPr>
          <p:nvPr>
            <p:ph idx="1"/>
          </p:nvPr>
        </p:nvSpPr>
        <p:spPr>
          <a:xfrm>
            <a:off x="381000" y="1905000"/>
            <a:ext cx="5562600" cy="4444294"/>
          </a:xfrm>
        </p:spPr>
        <p:txBody>
          <a:bodyPr/>
          <a:lstStyle/>
          <a:p>
            <a:r>
              <a:rPr lang="en-US" dirty="0" smtClean="0"/>
              <a:t>Project commands</a:t>
            </a:r>
          </a:p>
          <a:p>
            <a:pPr lvl="1"/>
            <a:r>
              <a:rPr lang="en-US" dirty="0" smtClean="0"/>
              <a:t>Package, Retract</a:t>
            </a:r>
          </a:p>
          <a:p>
            <a:r>
              <a:rPr lang="en-US" dirty="0" smtClean="0"/>
              <a:t>Project properties</a:t>
            </a:r>
          </a:p>
          <a:p>
            <a:pPr lvl="1"/>
            <a:r>
              <a:rPr lang="en-US" dirty="0" smtClean="0"/>
              <a:t>Sandboxed, Site URL, etc…</a:t>
            </a:r>
          </a:p>
          <a:p>
            <a:r>
              <a:rPr lang="en-US" dirty="0" smtClean="0"/>
              <a:t>Features &amp; Package nodes</a:t>
            </a:r>
          </a:p>
          <a:p>
            <a:r>
              <a:rPr lang="en-US" dirty="0" smtClean="0"/>
              <a:t>Mapped folders</a:t>
            </a:r>
          </a:p>
          <a:p>
            <a:r>
              <a:rPr lang="en-US" dirty="0" smtClean="0"/>
              <a:t>Project items &amp; files have SharePoint specific properties</a:t>
            </a:r>
          </a:p>
        </p:txBody>
      </p:sp>
      <p:pic>
        <p:nvPicPr>
          <p:cNvPr id="11266" name="Picture 2"/>
          <p:cNvPicPr>
            <a:picLocks noChangeAspect="1" noChangeArrowheads="1"/>
          </p:cNvPicPr>
          <p:nvPr/>
        </p:nvPicPr>
        <p:blipFill>
          <a:blip r:embed="rId3"/>
          <a:srcRect/>
          <a:stretch>
            <a:fillRect/>
          </a:stretch>
        </p:blipFill>
        <p:spPr bwMode="auto">
          <a:xfrm>
            <a:off x="5943600" y="1371600"/>
            <a:ext cx="3057927" cy="5219700"/>
          </a:xfrm>
          <a:prstGeom prst="rect">
            <a:avLst/>
          </a:prstGeom>
          <a:noFill/>
          <a:ln w="76200">
            <a:solidFill>
              <a:schemeClr val="tx1"/>
            </a:solidFill>
            <a:miter lim="800000"/>
            <a:headEnd/>
            <a:tailEnd/>
          </a:ln>
          <a:effectLst>
            <a:outerShdw blurRad="50800" dist="38100" dir="2700000" algn="tl" rotWithShape="0">
              <a:prstClr val="black">
                <a:alpha val="40000"/>
              </a:prstClr>
            </a:outerShdw>
          </a:effectLst>
        </p:spPr>
      </p:pic>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763000" cy="1329595"/>
          </a:xfrm>
        </p:spPr>
        <p:txBody>
          <a:bodyPr/>
          <a:lstStyle/>
          <a:p>
            <a:r>
              <a:rPr lang="en-US" dirty="0" smtClean="0"/>
              <a:t>SP Connections in Server Explorer</a:t>
            </a:r>
            <a:endParaRPr lang="en-US" dirty="0"/>
          </a:p>
        </p:txBody>
      </p:sp>
      <p:sp>
        <p:nvSpPr>
          <p:cNvPr id="3" name="Content Placeholder 2"/>
          <p:cNvSpPr>
            <a:spLocks noGrp="1"/>
          </p:cNvSpPr>
          <p:nvPr>
            <p:ph idx="1"/>
          </p:nvPr>
        </p:nvSpPr>
        <p:spPr>
          <a:xfrm>
            <a:off x="381000" y="1447799"/>
            <a:ext cx="5867400" cy="3564053"/>
          </a:xfrm>
        </p:spPr>
        <p:txBody>
          <a:bodyPr/>
          <a:lstStyle/>
          <a:p>
            <a:r>
              <a:rPr lang="en-US" sz="2800" dirty="0" smtClean="0"/>
              <a:t>Tool window which provides hierarchical view of local SharePoint sites &amp; artifacts</a:t>
            </a:r>
          </a:p>
          <a:p>
            <a:pPr>
              <a:spcBef>
                <a:spcPts val="1200"/>
              </a:spcBef>
            </a:pPr>
            <a:r>
              <a:rPr lang="en-US" sz="2800" dirty="0" smtClean="0"/>
              <a:t>View site collections, sites, features, lists, fields, etc…</a:t>
            </a:r>
          </a:p>
          <a:p>
            <a:pPr>
              <a:spcBef>
                <a:spcPts val="1200"/>
              </a:spcBef>
            </a:pPr>
            <a:r>
              <a:rPr lang="en-US" sz="2800" dirty="0" smtClean="0"/>
              <a:t>View properties for artifacts</a:t>
            </a:r>
          </a:p>
          <a:p>
            <a:pPr>
              <a:spcBef>
                <a:spcPts val="1200"/>
              </a:spcBef>
            </a:pPr>
            <a:r>
              <a:rPr lang="en-US" sz="2800" dirty="0" smtClean="0"/>
              <a:t>Add any number of connections to different site collections</a:t>
            </a:r>
          </a:p>
        </p:txBody>
      </p:sp>
      <p:pic>
        <p:nvPicPr>
          <p:cNvPr id="5" name="Picture 2"/>
          <p:cNvPicPr>
            <a:picLocks noChangeAspect="1" noChangeArrowheads="1"/>
          </p:cNvPicPr>
          <p:nvPr/>
        </p:nvPicPr>
        <p:blipFill>
          <a:blip r:embed="rId3"/>
          <a:srcRect/>
          <a:stretch>
            <a:fillRect/>
          </a:stretch>
        </p:blipFill>
        <p:spPr bwMode="auto">
          <a:xfrm>
            <a:off x="6477000" y="1371600"/>
            <a:ext cx="2490271" cy="5334000"/>
          </a:xfrm>
          <a:prstGeom prst="rect">
            <a:avLst/>
          </a:prstGeom>
          <a:noFill/>
          <a:ln w="76200">
            <a:solidFill>
              <a:schemeClr val="tx1"/>
            </a:solidFill>
            <a:miter lim="800000"/>
            <a:headEnd/>
            <a:tailEnd/>
          </a:ln>
          <a:effectLst>
            <a:outerShdw blurRad="50800" dist="38100" dir="2700000" algn="tl" rotWithShape="0">
              <a:prstClr val="black">
                <a:alpha val="40000"/>
              </a:prstClr>
            </a:outerShdw>
          </a:effectLst>
        </p:spPr>
      </p:pic>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64797"/>
          </a:xfrm>
        </p:spPr>
        <p:txBody>
          <a:bodyPr/>
          <a:lstStyle/>
          <a:p>
            <a:r>
              <a:rPr lang="en-US" dirty="0" smtClean="0"/>
              <a:t>Feature Designer</a:t>
            </a:r>
            <a:endParaRPr lang="en-US" dirty="0"/>
          </a:p>
        </p:txBody>
      </p:sp>
      <p:pic>
        <p:nvPicPr>
          <p:cNvPr id="13314" name="Picture 2"/>
          <p:cNvPicPr>
            <a:picLocks noChangeAspect="1" noChangeArrowheads="1"/>
          </p:cNvPicPr>
          <p:nvPr/>
        </p:nvPicPr>
        <p:blipFill>
          <a:blip r:embed="rId3"/>
          <a:srcRect/>
          <a:stretch>
            <a:fillRect/>
          </a:stretch>
        </p:blipFill>
        <p:spPr bwMode="auto">
          <a:xfrm>
            <a:off x="1735501" y="1371600"/>
            <a:ext cx="5672998" cy="5029200"/>
          </a:xfrm>
          <a:prstGeom prst="rect">
            <a:avLst/>
          </a:prstGeom>
          <a:noFill/>
          <a:ln w="76200">
            <a:solidFill>
              <a:schemeClr val="tx1"/>
            </a:solidFill>
            <a:miter lim="800000"/>
            <a:headEnd/>
            <a:tailEnd/>
          </a:ln>
          <a:effectLst>
            <a:outerShdw blurRad="50800" dist="38100" dir="2700000" algn="tl" rotWithShape="0">
              <a:prstClr val="black">
                <a:alpha val="40000"/>
              </a:prstClr>
            </a:outerShdw>
          </a:effectLst>
        </p:spPr>
      </p:pic>
      <p:sp>
        <p:nvSpPr>
          <p:cNvPr id="6" name="Rounded Rectangular Callout 5"/>
          <p:cNvSpPr/>
          <p:nvPr/>
        </p:nvSpPr>
        <p:spPr bwMode="auto">
          <a:xfrm>
            <a:off x="76200" y="2819400"/>
            <a:ext cx="2743200" cy="914400"/>
          </a:xfrm>
          <a:prstGeom prst="wedgeRoundRectCallout">
            <a:avLst>
              <a:gd name="adj1" fmla="val 38459"/>
              <a:gd name="adj2" fmla="val -102725"/>
              <a:gd name="adj3" fmla="val 16667"/>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gradFill>
                  <a:gsLst>
                    <a:gs pos="0">
                      <a:srgbClr val="FFFFFF"/>
                    </a:gs>
                    <a:gs pos="100000">
                      <a:srgbClr val="FFFFFF"/>
                    </a:gs>
                  </a:gsLst>
                  <a:lin ang="5400000" scaled="0"/>
                </a:gradFill>
              </a:rPr>
              <a:t>Key feature properties</a:t>
            </a:r>
          </a:p>
        </p:txBody>
      </p:sp>
      <p:sp>
        <p:nvSpPr>
          <p:cNvPr id="7" name="Rounded Rectangular Callout 6"/>
          <p:cNvSpPr/>
          <p:nvPr/>
        </p:nvSpPr>
        <p:spPr bwMode="auto">
          <a:xfrm>
            <a:off x="6096000" y="4343400"/>
            <a:ext cx="2743200" cy="914400"/>
          </a:xfrm>
          <a:prstGeom prst="wedgeRoundRectCallout">
            <a:avLst>
              <a:gd name="adj1" fmla="val -150183"/>
              <a:gd name="adj2" fmla="val 54636"/>
              <a:gd name="adj3" fmla="val 16667"/>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gradFill>
                  <a:gsLst>
                    <a:gs pos="0">
                      <a:srgbClr val="FFFFFF"/>
                    </a:gs>
                    <a:gs pos="100000">
                      <a:srgbClr val="FFFFFF"/>
                    </a:gs>
                  </a:gsLst>
                  <a:lin ang="5400000" scaled="0"/>
                </a:gradFill>
              </a:rPr>
              <a:t>Feature Activation Dependencies</a:t>
            </a:r>
          </a:p>
        </p:txBody>
      </p:sp>
      <p:sp>
        <p:nvSpPr>
          <p:cNvPr id="8" name="Rounded Rectangular Callout 7"/>
          <p:cNvSpPr/>
          <p:nvPr/>
        </p:nvSpPr>
        <p:spPr bwMode="auto">
          <a:xfrm>
            <a:off x="76200" y="4191000"/>
            <a:ext cx="2743200" cy="914400"/>
          </a:xfrm>
          <a:prstGeom prst="wedgeRoundRectCallout">
            <a:avLst>
              <a:gd name="adj1" fmla="val 113901"/>
              <a:gd name="adj2" fmla="val -72222"/>
              <a:gd name="adj3" fmla="val 16667"/>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gradFill>
                  <a:gsLst>
                    <a:gs pos="0">
                      <a:srgbClr val="FFFFFF"/>
                    </a:gs>
                    <a:gs pos="100000">
                      <a:srgbClr val="FFFFFF"/>
                    </a:gs>
                  </a:gsLst>
                  <a:lin ang="5400000" scaled="0"/>
                </a:gradFill>
              </a:rPr>
              <a:t>Add/Remove items to feature</a:t>
            </a:r>
          </a:p>
        </p:txBody>
      </p:sp>
      <p:sp>
        <p:nvSpPr>
          <p:cNvPr id="11" name="Rounded Rectangular Callout 10"/>
          <p:cNvSpPr/>
          <p:nvPr/>
        </p:nvSpPr>
        <p:spPr bwMode="auto">
          <a:xfrm>
            <a:off x="6096000" y="5638800"/>
            <a:ext cx="2743200" cy="914400"/>
          </a:xfrm>
          <a:prstGeom prst="wedgeRoundRectCallout">
            <a:avLst>
              <a:gd name="adj1" fmla="val -166282"/>
              <a:gd name="adj2" fmla="val 19531"/>
              <a:gd name="adj3" fmla="val 16667"/>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gradFill>
                  <a:gsLst>
                    <a:gs pos="0">
                      <a:srgbClr val="FFFFFF"/>
                    </a:gs>
                    <a:gs pos="100000">
                      <a:srgbClr val="FFFFFF"/>
                    </a:gs>
                  </a:gsLst>
                  <a:lin ang="5400000" scaled="0"/>
                </a:gradFill>
              </a:rPr>
              <a:t>View/Edit Feature XML</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6"/>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8"/>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7"/>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7" grpId="0" animBg="1"/>
      <p:bldP spid="7" grpId="1" animBg="1"/>
      <p:bldP spid="8" grpId="0" animBg="1"/>
      <p:bldP spid="8" grpId="1" animBg="1"/>
      <p:bldP spid="1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p:cNvPicPr>
            <a:picLocks noChangeAspect="1" noChangeArrowheads="1"/>
          </p:cNvPicPr>
          <p:nvPr/>
        </p:nvPicPr>
        <p:blipFill>
          <a:blip r:embed="rId3"/>
          <a:srcRect/>
          <a:stretch>
            <a:fillRect/>
          </a:stretch>
        </p:blipFill>
        <p:spPr bwMode="auto">
          <a:xfrm>
            <a:off x="1737360" y="1371600"/>
            <a:ext cx="5665424" cy="5029200"/>
          </a:xfrm>
          <a:prstGeom prst="rect">
            <a:avLst/>
          </a:prstGeom>
          <a:noFill/>
          <a:ln w="76200">
            <a:solidFill>
              <a:schemeClr val="tx1"/>
            </a:solidFill>
            <a:miter lim="800000"/>
            <a:headEnd/>
            <a:tailEnd/>
          </a:ln>
          <a:effectLst>
            <a:outerShdw blurRad="50800" dist="38100" dir="2700000" algn="tl" rotWithShape="0">
              <a:prstClr val="black">
                <a:alpha val="40000"/>
              </a:prstClr>
            </a:outerShdw>
          </a:effectLst>
        </p:spPr>
      </p:pic>
      <p:sp>
        <p:nvSpPr>
          <p:cNvPr id="2" name="Title 1"/>
          <p:cNvSpPr>
            <a:spLocks noGrp="1"/>
          </p:cNvSpPr>
          <p:nvPr>
            <p:ph type="title"/>
          </p:nvPr>
        </p:nvSpPr>
        <p:spPr>
          <a:xfrm>
            <a:off x="381000" y="228600"/>
            <a:ext cx="8382000" cy="664797"/>
          </a:xfrm>
        </p:spPr>
        <p:txBody>
          <a:bodyPr/>
          <a:lstStyle/>
          <a:p>
            <a:r>
              <a:rPr lang="en-US" dirty="0"/>
              <a:t>Package Designer</a:t>
            </a:r>
          </a:p>
        </p:txBody>
      </p:sp>
      <p:sp>
        <p:nvSpPr>
          <p:cNvPr id="6" name="Rounded Rectangular Callout 5"/>
          <p:cNvSpPr/>
          <p:nvPr/>
        </p:nvSpPr>
        <p:spPr bwMode="auto">
          <a:xfrm>
            <a:off x="5867400" y="1600200"/>
            <a:ext cx="2743200" cy="533400"/>
          </a:xfrm>
          <a:prstGeom prst="wedgeRoundRectCallout">
            <a:avLst>
              <a:gd name="adj1" fmla="val -147254"/>
              <a:gd name="adj2" fmla="val -21865"/>
              <a:gd name="adj3" fmla="val 16667"/>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gradFill>
                  <a:gsLst>
                    <a:gs pos="0">
                      <a:srgbClr val="FFFFFF"/>
                    </a:gs>
                    <a:gs pos="100000">
                      <a:srgbClr val="FFFFFF"/>
                    </a:gs>
                  </a:gsLst>
                  <a:lin ang="5400000" scaled="0"/>
                </a:gradFill>
              </a:rPr>
              <a:t>Package name</a:t>
            </a:r>
          </a:p>
        </p:txBody>
      </p:sp>
      <p:sp>
        <p:nvSpPr>
          <p:cNvPr id="7" name="Rounded Rectangular Callout 6"/>
          <p:cNvSpPr/>
          <p:nvPr/>
        </p:nvSpPr>
        <p:spPr bwMode="auto">
          <a:xfrm>
            <a:off x="152400" y="4343400"/>
            <a:ext cx="2743200" cy="1143000"/>
          </a:xfrm>
          <a:prstGeom prst="wedgeRoundRectCallout">
            <a:avLst>
              <a:gd name="adj1" fmla="val 36246"/>
              <a:gd name="adj2" fmla="val 108914"/>
              <a:gd name="adj3" fmla="val 16667"/>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gradFill>
                  <a:gsLst>
                    <a:gs pos="0">
                      <a:srgbClr val="FFFFFF"/>
                    </a:gs>
                    <a:gs pos="100000">
                      <a:srgbClr val="FFFFFF"/>
                    </a:gs>
                  </a:gsLst>
                  <a:lin ang="5400000" scaled="0"/>
                </a:gradFill>
              </a:rPr>
              <a:t>Add assemblies, safe controls, resources</a:t>
            </a:r>
          </a:p>
        </p:txBody>
      </p:sp>
      <p:sp>
        <p:nvSpPr>
          <p:cNvPr id="8" name="Rounded Rectangular Callout 7"/>
          <p:cNvSpPr/>
          <p:nvPr/>
        </p:nvSpPr>
        <p:spPr bwMode="auto">
          <a:xfrm>
            <a:off x="5867400" y="2590800"/>
            <a:ext cx="2743200" cy="914400"/>
          </a:xfrm>
          <a:prstGeom prst="wedgeRoundRectCallout">
            <a:avLst>
              <a:gd name="adj1" fmla="val -97825"/>
              <a:gd name="adj2" fmla="val 133351"/>
              <a:gd name="adj3" fmla="val 16667"/>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gradFill>
                  <a:gsLst>
                    <a:gs pos="0">
                      <a:srgbClr val="FFFFFF"/>
                    </a:gs>
                    <a:gs pos="100000">
                      <a:srgbClr val="FFFFFF"/>
                    </a:gs>
                  </a:gsLst>
                  <a:lin ang="5400000" scaled="0"/>
                </a:gradFill>
              </a:rPr>
              <a:t>Add/Remove items &amp; features</a:t>
            </a:r>
          </a:p>
        </p:txBody>
      </p:sp>
      <p:sp>
        <p:nvSpPr>
          <p:cNvPr id="11" name="Rounded Rectangular Callout 10"/>
          <p:cNvSpPr/>
          <p:nvPr/>
        </p:nvSpPr>
        <p:spPr bwMode="auto">
          <a:xfrm>
            <a:off x="5867400" y="5486400"/>
            <a:ext cx="2743200" cy="914400"/>
          </a:xfrm>
          <a:prstGeom prst="wedgeRoundRectCallout">
            <a:avLst>
              <a:gd name="adj1" fmla="val -133577"/>
              <a:gd name="adj2" fmla="val 36458"/>
              <a:gd name="adj3" fmla="val 16667"/>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gradFill>
                  <a:gsLst>
                    <a:gs pos="0">
                      <a:srgbClr val="FFFFFF"/>
                    </a:gs>
                    <a:gs pos="100000">
                      <a:srgbClr val="FFFFFF"/>
                    </a:gs>
                  </a:gsLst>
                  <a:lin ang="5400000" scaled="0"/>
                </a:gradFill>
              </a:rPr>
              <a:t>View/Edit Package Manifest</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6"/>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8"/>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7"/>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7" grpId="0" animBg="1"/>
      <p:bldP spid="7" grpId="1" animBg="1"/>
      <p:bldP spid="8" grpId="0" animBg="1"/>
      <p:bldP spid="8" grpId="1" animBg="1"/>
      <p:bldP spid="1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srcRect/>
          <a:stretch>
            <a:fillRect/>
          </a:stretch>
        </p:blipFill>
        <p:spPr bwMode="auto">
          <a:xfrm>
            <a:off x="1804901" y="1905000"/>
            <a:ext cx="5534198" cy="4010025"/>
          </a:xfrm>
          <a:prstGeom prst="rect">
            <a:avLst/>
          </a:prstGeom>
          <a:noFill/>
          <a:ln w="76200">
            <a:solidFill>
              <a:schemeClr val="tx1"/>
            </a:solidFill>
            <a:miter lim="800000"/>
            <a:headEnd/>
            <a:tailEnd/>
          </a:ln>
          <a:effectLst>
            <a:outerShdw blurRad="50800" dist="38100" dir="2700000" algn="tl" rotWithShape="0">
              <a:prstClr val="black">
                <a:alpha val="40000"/>
              </a:prstClr>
            </a:outerShdw>
          </a:effectLst>
        </p:spPr>
      </p:pic>
      <p:sp>
        <p:nvSpPr>
          <p:cNvPr id="9" name="Rounded Rectangular Callout 8"/>
          <p:cNvSpPr/>
          <p:nvPr/>
        </p:nvSpPr>
        <p:spPr bwMode="auto">
          <a:xfrm>
            <a:off x="152400" y="3200400"/>
            <a:ext cx="1752600" cy="533400"/>
          </a:xfrm>
          <a:prstGeom prst="wedgeRoundRectCallout">
            <a:avLst>
              <a:gd name="adj1" fmla="val 68863"/>
              <a:gd name="adj2" fmla="val 180236"/>
              <a:gd name="adj3" fmla="val 16667"/>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gradFill>
                  <a:gsLst>
                    <a:gs pos="0">
                      <a:srgbClr val="FFFFFF"/>
                    </a:gs>
                    <a:gs pos="100000">
                      <a:srgbClr val="FFFFFF"/>
                    </a:gs>
                  </a:gsLst>
                  <a:lin ang="5400000" scaled="0"/>
                </a:gradFill>
              </a:rPr>
              <a:t>Packages</a:t>
            </a:r>
          </a:p>
        </p:txBody>
      </p:sp>
      <p:sp>
        <p:nvSpPr>
          <p:cNvPr id="2" name="Title 1"/>
          <p:cNvSpPr>
            <a:spLocks noGrp="1"/>
          </p:cNvSpPr>
          <p:nvPr>
            <p:ph type="title"/>
          </p:nvPr>
        </p:nvSpPr>
        <p:spPr>
          <a:xfrm>
            <a:off x="381000" y="228600"/>
            <a:ext cx="8382000" cy="1094146"/>
          </a:xfrm>
        </p:spPr>
        <p:txBody>
          <a:bodyPr/>
          <a:lstStyle/>
          <a:p>
            <a:r>
              <a:rPr lang="en-US" dirty="0" smtClean="0"/>
              <a:t>Packaging Explorer</a:t>
            </a:r>
            <a:br>
              <a:rPr lang="en-US" dirty="0" smtClean="0"/>
            </a:br>
            <a:r>
              <a:rPr lang="en-US" sz="3100" dirty="0" smtClean="0">
                <a:gradFill>
                  <a:gsLst>
                    <a:gs pos="50000">
                      <a:schemeClr val="tx2"/>
                    </a:gs>
                    <a:gs pos="100000">
                      <a:schemeClr val="tx2"/>
                    </a:gs>
                  </a:gsLst>
                  <a:lin ang="5400000" scaled="0"/>
                </a:gradFill>
              </a:rPr>
              <a:t>Project </a:t>
            </a:r>
            <a:r>
              <a:rPr lang="en-US" sz="3100" dirty="0">
                <a:gradFill>
                  <a:gsLst>
                    <a:gs pos="50000">
                      <a:schemeClr val="tx2"/>
                    </a:gs>
                    <a:gs pos="100000">
                      <a:schemeClr val="tx2"/>
                    </a:gs>
                  </a:gsLst>
                  <a:lin ang="5400000" scaled="0"/>
                </a:gradFill>
              </a:rPr>
              <a:t>and Items</a:t>
            </a:r>
            <a:endParaRPr lang="en-US" dirty="0"/>
          </a:p>
        </p:txBody>
      </p:sp>
      <p:sp>
        <p:nvSpPr>
          <p:cNvPr id="7" name="Rounded Rectangular Callout 6"/>
          <p:cNvSpPr/>
          <p:nvPr/>
        </p:nvSpPr>
        <p:spPr bwMode="auto">
          <a:xfrm>
            <a:off x="152400" y="3200400"/>
            <a:ext cx="1752600" cy="533400"/>
          </a:xfrm>
          <a:prstGeom prst="wedgeRoundRectCallout">
            <a:avLst>
              <a:gd name="adj1" fmla="val 68319"/>
              <a:gd name="adj2" fmla="val -167978"/>
              <a:gd name="adj3" fmla="val 16667"/>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gradFill>
                  <a:gsLst>
                    <a:gs pos="0">
                      <a:srgbClr val="FFFFFF"/>
                    </a:gs>
                    <a:gs pos="100000">
                      <a:srgbClr val="FFFFFF"/>
                    </a:gs>
                  </a:gsLst>
                  <a:lin ang="5400000" scaled="0"/>
                </a:gradFill>
              </a:rPr>
              <a:t>Packages</a:t>
            </a:r>
          </a:p>
        </p:txBody>
      </p:sp>
      <p:sp>
        <p:nvSpPr>
          <p:cNvPr id="13" name="Rounded Rectangular Callout 12"/>
          <p:cNvSpPr/>
          <p:nvPr/>
        </p:nvSpPr>
        <p:spPr bwMode="auto">
          <a:xfrm>
            <a:off x="6248400" y="5029200"/>
            <a:ext cx="2895600" cy="762000"/>
          </a:xfrm>
          <a:prstGeom prst="wedgeRoundRectCallout">
            <a:avLst>
              <a:gd name="adj1" fmla="val -121495"/>
              <a:gd name="adj2" fmla="val -42452"/>
              <a:gd name="adj3" fmla="val 16667"/>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gradFill>
                  <a:gsLst>
                    <a:gs pos="0">
                      <a:srgbClr val="FFFFFF"/>
                    </a:gs>
                    <a:gs pos="100000">
                      <a:srgbClr val="FFFFFF"/>
                    </a:gs>
                  </a:gsLst>
                  <a:lin ang="5400000" scaled="0"/>
                </a:gradFill>
              </a:rPr>
              <a:t>SharePoint Project Items (SPIs)</a:t>
            </a:r>
          </a:p>
        </p:txBody>
      </p:sp>
      <p:sp>
        <p:nvSpPr>
          <p:cNvPr id="17" name="Rounded Rectangular Callout 16"/>
          <p:cNvSpPr/>
          <p:nvPr/>
        </p:nvSpPr>
        <p:spPr bwMode="auto">
          <a:xfrm>
            <a:off x="6781800" y="3505200"/>
            <a:ext cx="1752600" cy="533400"/>
          </a:xfrm>
          <a:prstGeom prst="wedgeRoundRectCallout">
            <a:avLst>
              <a:gd name="adj1" fmla="val -107226"/>
              <a:gd name="adj2" fmla="val -185834"/>
              <a:gd name="adj3" fmla="val 16667"/>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gradFill>
                  <a:gsLst>
                    <a:gs pos="0">
                      <a:srgbClr val="FFFFFF"/>
                    </a:gs>
                    <a:gs pos="100000">
                      <a:srgbClr val="FFFFFF"/>
                    </a:gs>
                  </a:gsLst>
                  <a:lin ang="5400000" scaled="0"/>
                </a:gradFill>
              </a:rPr>
              <a:t>Features</a:t>
            </a:r>
          </a:p>
        </p:txBody>
      </p:sp>
      <p:sp>
        <p:nvSpPr>
          <p:cNvPr id="20" name="Rounded Rectangular Callout 19"/>
          <p:cNvSpPr/>
          <p:nvPr/>
        </p:nvSpPr>
        <p:spPr bwMode="auto">
          <a:xfrm>
            <a:off x="6781800" y="3657600"/>
            <a:ext cx="1447800" cy="381000"/>
          </a:xfrm>
          <a:prstGeom prst="wedgeRoundRectCallout">
            <a:avLst>
              <a:gd name="adj1" fmla="val -120100"/>
              <a:gd name="adj2" fmla="val -53335"/>
              <a:gd name="adj3" fmla="val 16667"/>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
        <p:nvSpPr>
          <p:cNvPr id="21" name="Rounded Rectangular Callout 20"/>
          <p:cNvSpPr/>
          <p:nvPr/>
        </p:nvSpPr>
        <p:spPr bwMode="auto">
          <a:xfrm>
            <a:off x="6781800" y="3505200"/>
            <a:ext cx="1752600" cy="533400"/>
          </a:xfrm>
          <a:prstGeom prst="wedgeRoundRectCallout">
            <a:avLst>
              <a:gd name="adj1" fmla="val -98531"/>
              <a:gd name="adj2" fmla="val 183808"/>
              <a:gd name="adj3" fmla="val 16667"/>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gradFill>
                  <a:gsLst>
                    <a:gs pos="0">
                      <a:srgbClr val="FFFFFF"/>
                    </a:gs>
                    <a:gs pos="100000">
                      <a:srgbClr val="FFFFFF"/>
                    </a:gs>
                  </a:gsLst>
                  <a:lin ang="5400000" scaled="0"/>
                </a:gradFill>
              </a:rPr>
              <a:t>Features</a:t>
            </a:r>
          </a:p>
        </p:txBody>
      </p:sp>
      <p:sp>
        <p:nvSpPr>
          <p:cNvPr id="22" name="Rounded Rectangular Callout 21"/>
          <p:cNvSpPr/>
          <p:nvPr/>
        </p:nvSpPr>
        <p:spPr bwMode="auto">
          <a:xfrm>
            <a:off x="6248400" y="5257800"/>
            <a:ext cx="2895600" cy="457200"/>
          </a:xfrm>
          <a:prstGeom prst="wedgeRoundRectCallout">
            <a:avLst>
              <a:gd name="adj1" fmla="val -109324"/>
              <a:gd name="adj2" fmla="val -21619"/>
              <a:gd name="adj3" fmla="val 16667"/>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
        <p:nvSpPr>
          <p:cNvPr id="23" name="Rounded Rectangular Callout 22"/>
          <p:cNvSpPr/>
          <p:nvPr/>
        </p:nvSpPr>
        <p:spPr bwMode="auto">
          <a:xfrm>
            <a:off x="6248400" y="5029200"/>
            <a:ext cx="2895600" cy="762000"/>
          </a:xfrm>
          <a:prstGeom prst="wedgeRoundRectCallout">
            <a:avLst>
              <a:gd name="adj1" fmla="val -118534"/>
              <a:gd name="adj2" fmla="val 32548"/>
              <a:gd name="adj3" fmla="val 16667"/>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gradFill>
                  <a:gsLst>
                    <a:gs pos="0">
                      <a:srgbClr val="FFFFFF"/>
                    </a:gs>
                    <a:gs pos="100000">
                      <a:srgbClr val="FFFFFF"/>
                    </a:gs>
                  </a:gsLst>
                  <a:lin ang="5400000" scaled="0"/>
                </a:gradFill>
              </a:rPr>
              <a:t>SharePoint Project Items (SPIs)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grpId="1" nodeType="clickEffect">
                                  <p:stCondLst>
                                    <p:cond delay="0"/>
                                  </p:stCondLst>
                                  <p:childTnLst>
                                    <p:set>
                                      <p:cBhvr>
                                        <p:cTn id="12" dur="1" fill="hold">
                                          <p:stCondLst>
                                            <p:cond delay="0"/>
                                          </p:stCondLst>
                                        </p:cTn>
                                        <p:tgtEl>
                                          <p:spTgt spid="7"/>
                                        </p:tgtEl>
                                        <p:attrNameLst>
                                          <p:attrName>style.visibility</p:attrName>
                                        </p:attrNameLst>
                                      </p:cBhvr>
                                      <p:to>
                                        <p:strVal val="hidden"/>
                                      </p:to>
                                    </p:set>
                                  </p:childTnLst>
                                </p:cTn>
                              </p:par>
                              <p:par>
                                <p:cTn id="13" presetID="1" presetClass="exit" presetSubtype="0" fill="hold" grpId="1" nodeType="withEffect">
                                  <p:stCondLst>
                                    <p:cond delay="0"/>
                                  </p:stCondLst>
                                  <p:childTnLst>
                                    <p:set>
                                      <p:cBhvr>
                                        <p:cTn id="14" dur="1" fill="hold">
                                          <p:stCondLst>
                                            <p:cond delay="0"/>
                                          </p:stCondLst>
                                        </p:cTn>
                                        <p:tgtEl>
                                          <p:spTgt spid="9"/>
                                        </p:tgtEl>
                                        <p:attrNameLst>
                                          <p:attrName>style.visibility</p:attrName>
                                        </p:attrNameLst>
                                      </p:cBhvr>
                                      <p:to>
                                        <p:strVal val="hidden"/>
                                      </p:to>
                                    </p:set>
                                  </p:childTnLst>
                                </p:cTn>
                              </p:par>
                              <p:par>
                                <p:cTn id="15" presetID="1"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grpId="1" nodeType="clickEffect">
                                  <p:stCondLst>
                                    <p:cond delay="0"/>
                                  </p:stCondLst>
                                  <p:childTnLst>
                                    <p:set>
                                      <p:cBhvr>
                                        <p:cTn id="24" dur="1" fill="hold">
                                          <p:stCondLst>
                                            <p:cond delay="0"/>
                                          </p:stCondLst>
                                        </p:cTn>
                                        <p:tgtEl>
                                          <p:spTgt spid="17"/>
                                        </p:tgtEl>
                                        <p:attrNameLst>
                                          <p:attrName>style.visibility</p:attrName>
                                        </p:attrNameLst>
                                      </p:cBhvr>
                                      <p:to>
                                        <p:strVal val="hidden"/>
                                      </p:to>
                                    </p:set>
                                  </p:childTnLst>
                                </p:cTn>
                              </p:par>
                              <p:par>
                                <p:cTn id="25" presetID="1" presetClass="exit" presetSubtype="0" fill="hold" grpId="1" nodeType="withEffect">
                                  <p:stCondLst>
                                    <p:cond delay="0"/>
                                  </p:stCondLst>
                                  <p:childTnLst>
                                    <p:set>
                                      <p:cBhvr>
                                        <p:cTn id="26" dur="1" fill="hold">
                                          <p:stCondLst>
                                            <p:cond delay="0"/>
                                          </p:stCondLst>
                                        </p:cTn>
                                        <p:tgtEl>
                                          <p:spTgt spid="20"/>
                                        </p:tgtEl>
                                        <p:attrNameLst>
                                          <p:attrName>style.visibility</p:attrName>
                                        </p:attrNameLst>
                                      </p:cBhvr>
                                      <p:to>
                                        <p:strVal val="hidden"/>
                                      </p:to>
                                    </p:set>
                                  </p:childTnLst>
                                </p:cTn>
                              </p:par>
                              <p:par>
                                <p:cTn id="27" presetID="1" presetClass="exit" presetSubtype="0" fill="hold" grpId="1" nodeType="withEffect">
                                  <p:stCondLst>
                                    <p:cond delay="0"/>
                                  </p:stCondLst>
                                  <p:childTnLst>
                                    <p:set>
                                      <p:cBhvr>
                                        <p:cTn id="28" dur="1" fill="hold">
                                          <p:stCondLst>
                                            <p:cond delay="0"/>
                                          </p:stCondLst>
                                        </p:cTn>
                                        <p:tgtEl>
                                          <p:spTgt spid="21"/>
                                        </p:tgtEl>
                                        <p:attrNameLst>
                                          <p:attrName>style.visibility</p:attrName>
                                        </p:attrNameLst>
                                      </p:cBhvr>
                                      <p:to>
                                        <p:strVal val="hidden"/>
                                      </p:to>
                                    </p:set>
                                  </p:childTnLst>
                                </p:cTn>
                              </p:par>
                              <p:par>
                                <p:cTn id="29" presetID="1" presetClass="entr" presetSubtype="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7" grpId="0" animBg="1"/>
      <p:bldP spid="7" grpId="1" animBg="1"/>
      <p:bldP spid="13" grpId="0" animBg="1"/>
      <p:bldP spid="17" grpId="0" animBg="1"/>
      <p:bldP spid="17" grpId="1" animBg="1"/>
      <p:bldP spid="20" grpId="0" animBg="1"/>
      <p:bldP spid="20" grpId="1" animBg="1"/>
      <p:bldP spid="21" grpId="0" animBg="1"/>
      <p:bldP spid="21" grpId="1" animBg="1"/>
      <p:bldP spid="22" grpId="0" animBg="1"/>
      <p:bldP spid="2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12724"/>
            <a:ext cx="8503920" cy="914400"/>
          </a:xfrm>
        </p:spPr>
        <p:txBody>
          <a:bodyPr>
            <a:normAutofit fontScale="90000"/>
          </a:bodyPr>
          <a:lstStyle/>
          <a:p>
            <a:r>
              <a:rPr lang="en-US" dirty="0"/>
              <a:t>Visual </a:t>
            </a:r>
            <a:r>
              <a:rPr lang="en-US" dirty="0" smtClean="0"/>
              <a:t>Studio Extensibility</a:t>
            </a:r>
            <a:br>
              <a:rPr lang="en-US" dirty="0" smtClean="0"/>
            </a:br>
            <a:r>
              <a:rPr lang="en-US" sz="3100" dirty="0" smtClean="0">
                <a:gradFill>
                  <a:gsLst>
                    <a:gs pos="50000">
                      <a:schemeClr val="tx2"/>
                    </a:gs>
                    <a:gs pos="100000">
                      <a:schemeClr val="tx2"/>
                    </a:gs>
                  </a:gsLst>
                  <a:lin ang="5400000" scaled="0"/>
                </a:gradFill>
              </a:rPr>
              <a:t>Project and Items</a:t>
            </a:r>
            <a:endParaRPr lang="en-US" sz="3100" dirty="0">
              <a:gradFill>
                <a:gsLst>
                  <a:gs pos="50000">
                    <a:schemeClr val="tx2"/>
                  </a:gs>
                  <a:gs pos="100000">
                    <a:schemeClr val="tx2"/>
                  </a:gs>
                </a:gsLst>
                <a:lin ang="5400000" scaled="0"/>
              </a:gradFill>
            </a:endParaRPr>
          </a:p>
        </p:txBody>
      </p:sp>
      <p:sp>
        <p:nvSpPr>
          <p:cNvPr id="3" name="Content Placeholder 2"/>
          <p:cNvSpPr>
            <a:spLocks noGrp="1"/>
          </p:cNvSpPr>
          <p:nvPr>
            <p:ph sz="half" idx="1"/>
          </p:nvPr>
        </p:nvSpPr>
        <p:spPr>
          <a:xfrm>
            <a:off x="381000" y="1905000"/>
            <a:ext cx="6034087" cy="5213353"/>
          </a:xfrm>
        </p:spPr>
        <p:txBody>
          <a:bodyPr>
            <a:noAutofit/>
          </a:bodyPr>
          <a:lstStyle/>
          <a:p>
            <a:r>
              <a:rPr lang="en-US" dirty="0" smtClean="0"/>
              <a:t>Project Extensions</a:t>
            </a:r>
          </a:p>
          <a:p>
            <a:pPr lvl="1"/>
            <a:r>
              <a:rPr lang="en-US" sz="2000" dirty="0" smtClean="0"/>
              <a:t>Add context menus</a:t>
            </a:r>
          </a:p>
          <a:p>
            <a:pPr lvl="1"/>
            <a:r>
              <a:rPr lang="en-US" sz="2000" dirty="0" smtClean="0"/>
              <a:t>Add/Set project properties</a:t>
            </a:r>
          </a:p>
          <a:p>
            <a:pPr lvl="1"/>
            <a:r>
              <a:rPr lang="en-US" sz="2000" dirty="0" smtClean="0"/>
              <a:t>Handle project events</a:t>
            </a:r>
          </a:p>
          <a:p>
            <a:r>
              <a:rPr lang="en-US" dirty="0" smtClean="0"/>
              <a:t>Project Item Extensions</a:t>
            </a:r>
          </a:p>
          <a:p>
            <a:pPr lvl="1"/>
            <a:r>
              <a:rPr lang="en-US" sz="2000" dirty="0" smtClean="0"/>
              <a:t>Extend in-the-box items</a:t>
            </a:r>
          </a:p>
          <a:p>
            <a:pPr lvl="2"/>
            <a:r>
              <a:rPr lang="en-US" sz="1600" dirty="0" smtClean="0"/>
              <a:t>Add context menus</a:t>
            </a:r>
          </a:p>
          <a:p>
            <a:pPr lvl="2"/>
            <a:r>
              <a:rPr lang="en-US" sz="1600" dirty="0" smtClean="0"/>
              <a:t>Add to property grid</a:t>
            </a:r>
          </a:p>
          <a:p>
            <a:pPr lvl="2"/>
            <a:r>
              <a:rPr lang="en-US" sz="1600" dirty="0" smtClean="0"/>
              <a:t>Add designers over XML files</a:t>
            </a:r>
          </a:p>
          <a:p>
            <a:pPr lvl="2"/>
            <a:r>
              <a:rPr lang="en-US" sz="1600" dirty="0" smtClean="0"/>
              <a:t>Handle events</a:t>
            </a:r>
          </a:p>
          <a:p>
            <a:pPr lvl="1"/>
            <a:r>
              <a:rPr lang="en-US" sz="2000" dirty="0" smtClean="0"/>
              <a:t>Create new items</a:t>
            </a:r>
          </a:p>
          <a:p>
            <a:pPr lvl="2"/>
            <a:r>
              <a:rPr lang="en-US" sz="1600" dirty="0" smtClean="0"/>
              <a:t>Create wizards</a:t>
            </a:r>
          </a:p>
          <a:p>
            <a:pPr lvl="2"/>
            <a:r>
              <a:rPr lang="en-US" sz="1600" dirty="0" smtClean="0"/>
              <a:t>Handle deployment events</a:t>
            </a:r>
          </a:p>
        </p:txBody>
      </p:sp>
      <p:pic>
        <p:nvPicPr>
          <p:cNvPr id="7" name="Picture 4"/>
          <p:cNvPicPr>
            <a:picLocks noChangeAspect="1" noChangeArrowheads="1"/>
          </p:cNvPicPr>
          <p:nvPr/>
        </p:nvPicPr>
        <p:blipFill>
          <a:blip r:embed="rId3" cstate="print"/>
          <a:srcRect/>
          <a:stretch>
            <a:fillRect/>
          </a:stretch>
        </p:blipFill>
        <p:spPr bwMode="auto">
          <a:xfrm>
            <a:off x="4727824" y="3886200"/>
            <a:ext cx="4022771" cy="2438400"/>
          </a:xfrm>
          <a:prstGeom prst="rect">
            <a:avLst/>
          </a:prstGeom>
          <a:noFill/>
          <a:ln w="76200">
            <a:solidFill>
              <a:schemeClr val="tx1"/>
            </a:solidFill>
            <a:miter lim="800000"/>
            <a:headEnd/>
            <a:tailEnd/>
          </a:ln>
          <a:effectLst>
            <a:outerShdw blurRad="50800" dist="38100" dir="2700000" algn="tl" rotWithShape="0">
              <a:prstClr val="black">
                <a:alpha val="40000"/>
              </a:prstClr>
            </a:outerShdw>
          </a:effectLst>
        </p:spPr>
      </p:pic>
      <p:pic>
        <p:nvPicPr>
          <p:cNvPr id="8" name="Picture 5"/>
          <p:cNvPicPr>
            <a:picLocks noChangeAspect="1" noChangeArrowheads="1"/>
          </p:cNvPicPr>
          <p:nvPr/>
        </p:nvPicPr>
        <p:blipFill>
          <a:blip r:embed="rId4" cstate="print"/>
          <a:srcRect/>
          <a:stretch>
            <a:fillRect/>
          </a:stretch>
        </p:blipFill>
        <p:spPr bwMode="auto">
          <a:xfrm>
            <a:off x="6400800" y="1143000"/>
            <a:ext cx="2241256" cy="2895600"/>
          </a:xfrm>
          <a:prstGeom prst="rect">
            <a:avLst/>
          </a:prstGeom>
          <a:noFill/>
          <a:ln w="76200">
            <a:solidFill>
              <a:schemeClr val="tx1"/>
            </a:solidFill>
            <a:miter lim="800000"/>
            <a:headEnd/>
            <a:tailEnd/>
          </a:ln>
          <a:effectLst>
            <a:outerShdw blurRad="50800" dist="38100" dir="2700000" algn="tl" rotWithShape="0">
              <a:prstClr val="black">
                <a:alpha val="40000"/>
              </a:prstClr>
            </a:outerShdw>
          </a:effectLst>
        </p:spPr>
      </p:pic>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2905" y="212724"/>
            <a:ext cx="8503920" cy="914400"/>
          </a:xfrm>
        </p:spPr>
        <p:txBody>
          <a:bodyPr>
            <a:normAutofit fontScale="90000"/>
          </a:bodyPr>
          <a:lstStyle/>
          <a:p>
            <a:r>
              <a:rPr lang="en-US" dirty="0"/>
              <a:t>Visual Studio </a:t>
            </a:r>
            <a:r>
              <a:rPr lang="en-US" dirty="0" smtClean="0"/>
              <a:t>Extensibility</a:t>
            </a:r>
            <a:br>
              <a:rPr lang="en-US" dirty="0" smtClean="0"/>
            </a:br>
            <a:r>
              <a:rPr lang="en-US" sz="3100" dirty="0" smtClean="0">
                <a:gradFill>
                  <a:gsLst>
                    <a:gs pos="50000">
                      <a:schemeClr val="tx2"/>
                    </a:gs>
                    <a:gs pos="100000">
                      <a:schemeClr val="tx2"/>
                    </a:gs>
                  </a:gsLst>
                  <a:lin ang="5400000" scaled="0"/>
                </a:gradFill>
              </a:rPr>
              <a:t>Server Explorer and deployment steps</a:t>
            </a:r>
            <a:endParaRPr lang="en-US" sz="3100" dirty="0">
              <a:gradFill>
                <a:gsLst>
                  <a:gs pos="50000">
                    <a:schemeClr val="tx2"/>
                  </a:gs>
                  <a:gs pos="100000">
                    <a:schemeClr val="tx2"/>
                  </a:gs>
                </a:gsLst>
                <a:lin ang="5400000" scaled="0"/>
              </a:gradFill>
            </a:endParaRPr>
          </a:p>
        </p:txBody>
      </p:sp>
      <p:sp>
        <p:nvSpPr>
          <p:cNvPr id="3" name="Content Placeholder 2"/>
          <p:cNvSpPr>
            <a:spLocks noGrp="1"/>
          </p:cNvSpPr>
          <p:nvPr>
            <p:ph sz="half" idx="1"/>
          </p:nvPr>
        </p:nvSpPr>
        <p:spPr>
          <a:xfrm>
            <a:off x="381000" y="1905000"/>
            <a:ext cx="6034087" cy="5213353"/>
          </a:xfrm>
        </p:spPr>
        <p:txBody>
          <a:bodyPr>
            <a:noAutofit/>
          </a:bodyPr>
          <a:lstStyle/>
          <a:p>
            <a:r>
              <a:rPr lang="en-US" sz="3200" dirty="0" smtClean="0"/>
              <a:t>Server Explorer Extensions</a:t>
            </a:r>
          </a:p>
          <a:p>
            <a:pPr lvl="1"/>
            <a:r>
              <a:rPr lang="en-US" dirty="0" smtClean="0"/>
              <a:t>Extend in-the-box SharePoint nodes</a:t>
            </a:r>
          </a:p>
          <a:p>
            <a:pPr lvl="2"/>
            <a:r>
              <a:rPr lang="en-US" sz="1800" dirty="0" smtClean="0"/>
              <a:t>Add context menus to provide additional functionality</a:t>
            </a:r>
          </a:p>
          <a:p>
            <a:pPr lvl="2"/>
            <a:r>
              <a:rPr lang="en-US" sz="1800" dirty="0" smtClean="0"/>
              <a:t>Display information in property grid</a:t>
            </a:r>
          </a:p>
          <a:p>
            <a:pPr lvl="1"/>
            <a:r>
              <a:rPr lang="en-US" dirty="0" smtClean="0"/>
              <a:t>Create new SharePoint nodes</a:t>
            </a:r>
          </a:p>
          <a:p>
            <a:pPr lvl="2"/>
            <a:r>
              <a:rPr lang="en-US" sz="1800" dirty="0" smtClean="0"/>
              <a:t>Add nodes to display artifacts not shown by default</a:t>
            </a:r>
          </a:p>
          <a:p>
            <a:r>
              <a:rPr lang="en-US" sz="3200" dirty="0" smtClean="0"/>
              <a:t>Deployment Extensions</a:t>
            </a:r>
          </a:p>
          <a:p>
            <a:pPr lvl="1"/>
            <a:r>
              <a:rPr lang="en-US" dirty="0" smtClean="0"/>
              <a:t>Create new deployment steps</a:t>
            </a:r>
          </a:p>
          <a:p>
            <a:pPr lvl="1"/>
            <a:r>
              <a:rPr lang="en-US" dirty="0" smtClean="0"/>
              <a:t>Create new deployment configurations which leverage your new steps</a:t>
            </a:r>
          </a:p>
        </p:txBody>
      </p:sp>
      <p:pic>
        <p:nvPicPr>
          <p:cNvPr id="2050" name="Picture 2"/>
          <p:cNvPicPr>
            <a:picLocks noChangeAspect="1" noChangeArrowheads="1"/>
          </p:cNvPicPr>
          <p:nvPr/>
        </p:nvPicPr>
        <p:blipFill>
          <a:blip r:embed="rId3"/>
          <a:srcRect/>
          <a:stretch>
            <a:fillRect/>
          </a:stretch>
        </p:blipFill>
        <p:spPr bwMode="auto">
          <a:xfrm>
            <a:off x="6462903" y="1524000"/>
            <a:ext cx="2376297" cy="4569238"/>
          </a:xfrm>
          <a:prstGeom prst="rect">
            <a:avLst/>
          </a:prstGeom>
          <a:noFill/>
          <a:ln w="76200">
            <a:solidFill>
              <a:schemeClr val="tx1"/>
            </a:solidFill>
            <a:miter lim="800000"/>
            <a:headEnd/>
            <a:tailEnd/>
          </a:ln>
          <a:effectLst>
            <a:outerShdw blurRad="50800" dist="38100" dir="2700000" algn="tl" rotWithShape="0">
              <a:prstClr val="black">
                <a:alpha val="40000"/>
              </a:prstClr>
            </a:outerShdw>
          </a:effectLst>
        </p:spPr>
      </p:pic>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329595"/>
          </a:xfrm>
        </p:spPr>
        <p:txBody>
          <a:bodyPr/>
          <a:lstStyle/>
          <a:p>
            <a:r>
              <a:rPr lang="en-US" dirty="0" smtClean="0"/>
              <a:t>Summary – SharePoint Development with Visual Studio</a:t>
            </a:r>
            <a:endParaRPr lang="en-US" dirty="0"/>
          </a:p>
        </p:txBody>
      </p:sp>
      <p:sp>
        <p:nvSpPr>
          <p:cNvPr id="15" name="Content Placeholder 25"/>
          <p:cNvSpPr txBox="1">
            <a:spLocks/>
          </p:cNvSpPr>
          <p:nvPr/>
        </p:nvSpPr>
        <p:spPr bwMode="auto">
          <a:xfrm>
            <a:off x="381000" y="4992672"/>
            <a:ext cx="5715000" cy="1255728"/>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anchor="t" compatLnSpc="1">
            <a:spAutoFit/>
          </a:bodyPr>
          <a:lstStyle/>
          <a:p>
            <a:pPr marL="234950" indent="-234950" fontAlgn="base">
              <a:lnSpc>
                <a:spcPct val="90000"/>
              </a:lnSpc>
              <a:spcBef>
                <a:spcPct val="20000"/>
              </a:spcBef>
              <a:spcAft>
                <a:spcPct val="0"/>
              </a:spcAft>
              <a:buClr>
                <a:schemeClr val="tx2"/>
              </a:buClr>
              <a:buSzPct val="85000"/>
              <a:buBlip>
                <a:blip r:embed="rId3"/>
              </a:buBlip>
            </a:pPr>
            <a:r>
              <a:rPr lang="en-US" dirty="0" smtClean="0">
                <a:gradFill>
                  <a:gsLst>
                    <a:gs pos="0">
                      <a:schemeClr val="tx1"/>
                    </a:gs>
                    <a:gs pos="86000">
                      <a:schemeClr val="tx1"/>
                    </a:gs>
                  </a:gsLst>
                  <a:lin ang="5400000" scaled="0"/>
                </a:gradFill>
                <a:sym typeface="Wingdings" pitchFamily="2" charset="2"/>
              </a:rPr>
              <a:t>SharePoint sandboxed solution support</a:t>
            </a:r>
          </a:p>
          <a:p>
            <a:pPr marL="234950" indent="-234950" fontAlgn="base">
              <a:lnSpc>
                <a:spcPct val="90000"/>
              </a:lnSpc>
              <a:spcBef>
                <a:spcPct val="20000"/>
              </a:spcBef>
              <a:spcAft>
                <a:spcPct val="0"/>
              </a:spcAft>
              <a:buClr>
                <a:schemeClr val="tx2"/>
              </a:buClr>
              <a:buSzPct val="85000"/>
              <a:buBlip>
                <a:blip r:embed="rId3"/>
              </a:buBlip>
            </a:pPr>
            <a:r>
              <a:rPr lang="en-US" dirty="0" smtClean="0">
                <a:gradFill>
                  <a:gsLst>
                    <a:gs pos="0">
                      <a:schemeClr val="tx1"/>
                    </a:gs>
                    <a:gs pos="86000">
                      <a:schemeClr val="tx1"/>
                    </a:gs>
                  </a:gsLst>
                  <a:lin ang="5400000" scaled="0"/>
                </a:gradFill>
                <a:sym typeface="Wingdings" pitchFamily="2" charset="2"/>
              </a:rPr>
              <a:t>Business Connectivity Services support</a:t>
            </a:r>
          </a:p>
          <a:p>
            <a:pPr marL="234950" indent="-234950" fontAlgn="base">
              <a:lnSpc>
                <a:spcPct val="90000"/>
              </a:lnSpc>
              <a:spcBef>
                <a:spcPct val="20000"/>
              </a:spcBef>
              <a:spcAft>
                <a:spcPct val="0"/>
              </a:spcAft>
              <a:buClr>
                <a:schemeClr val="tx2"/>
              </a:buClr>
              <a:buSzPct val="85000"/>
              <a:buBlip>
                <a:blip r:embed="rId3"/>
              </a:buBlip>
            </a:pPr>
            <a:r>
              <a:rPr lang="en-US" dirty="0" smtClean="0">
                <a:gradFill>
                  <a:gsLst>
                    <a:gs pos="0">
                      <a:schemeClr val="tx1"/>
                    </a:gs>
                    <a:gs pos="86000">
                      <a:schemeClr val="tx1"/>
                    </a:gs>
                  </a:gsLst>
                  <a:lin ang="5400000" scaled="0"/>
                </a:gradFill>
                <a:sym typeface="Wingdings" pitchFamily="2" charset="2"/>
              </a:rPr>
              <a:t>Expanded Workflow support</a:t>
            </a:r>
          </a:p>
          <a:p>
            <a:pPr marL="234950" lvl="0" indent="-234950" fontAlgn="base">
              <a:lnSpc>
                <a:spcPct val="90000"/>
              </a:lnSpc>
              <a:spcBef>
                <a:spcPct val="20000"/>
              </a:spcBef>
              <a:spcAft>
                <a:spcPct val="0"/>
              </a:spcAft>
              <a:buClr>
                <a:schemeClr val="tx2"/>
              </a:buClr>
              <a:buSzPct val="85000"/>
              <a:buBlip>
                <a:blip r:embed="rId3"/>
              </a:buBlip>
            </a:pPr>
            <a:r>
              <a:rPr lang="en-US" dirty="0" smtClean="0">
                <a:gradFill>
                  <a:gsLst>
                    <a:gs pos="0">
                      <a:schemeClr val="tx1"/>
                    </a:gs>
                    <a:gs pos="86000">
                      <a:schemeClr val="tx1"/>
                    </a:gs>
                  </a:gsLst>
                  <a:lin ang="5400000" scaled="0"/>
                </a:gradFill>
                <a:sym typeface="Wingdings" pitchFamily="2" charset="2"/>
              </a:rPr>
              <a:t>SharePoint Designer  Visual Studio continuum</a:t>
            </a:r>
          </a:p>
        </p:txBody>
      </p:sp>
      <p:pic>
        <p:nvPicPr>
          <p:cNvPr id="18" name="Picture 3" descr="C:\Users\pandrew\Documents\S\SlidesForFuturesDeck\ServerExplorer.png"/>
          <p:cNvPicPr>
            <a:picLocks noChangeAspect="1" noChangeArrowheads="1"/>
          </p:cNvPicPr>
          <p:nvPr/>
        </p:nvPicPr>
        <p:blipFill>
          <a:blip r:embed="rId4" cstate="print"/>
          <a:srcRect/>
          <a:stretch>
            <a:fillRect/>
          </a:stretch>
        </p:blipFill>
        <p:spPr bwMode="auto">
          <a:xfrm>
            <a:off x="6172200" y="4429125"/>
            <a:ext cx="2529942" cy="1882360"/>
          </a:xfrm>
          <a:prstGeom prst="rect">
            <a:avLst/>
          </a:prstGeom>
          <a:noFill/>
          <a:ln w="19050">
            <a:solidFill>
              <a:schemeClr val="tx1"/>
            </a:solidFill>
            <a:miter lim="800000"/>
          </a:ln>
          <a:effectLst>
            <a:outerShdw blurRad="50800" dist="38100" dir="2700000" algn="tl" rotWithShape="0">
              <a:prstClr val="black">
                <a:alpha val="40000"/>
              </a:prstClr>
            </a:outerShdw>
          </a:effectLst>
        </p:spPr>
      </p:pic>
      <p:sp>
        <p:nvSpPr>
          <p:cNvPr id="22" name="Content Placeholder 25"/>
          <p:cNvSpPr txBox="1">
            <a:spLocks/>
          </p:cNvSpPr>
          <p:nvPr/>
        </p:nvSpPr>
        <p:spPr bwMode="auto">
          <a:xfrm>
            <a:off x="381000" y="2706672"/>
            <a:ext cx="5715000" cy="1255728"/>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anchor="t" compatLnSpc="1">
            <a:spAutoFit/>
          </a:bodyPr>
          <a:lstStyle/>
          <a:p>
            <a:pPr marL="234950" lvl="0" indent="-234950" fontAlgn="base">
              <a:lnSpc>
                <a:spcPct val="90000"/>
              </a:lnSpc>
              <a:spcBef>
                <a:spcPct val="20000"/>
              </a:spcBef>
              <a:spcAft>
                <a:spcPct val="0"/>
              </a:spcAft>
              <a:buClr>
                <a:schemeClr val="tx2"/>
              </a:buClr>
              <a:buSzPct val="85000"/>
              <a:buBlip>
                <a:blip r:embed="rId3"/>
              </a:buBlip>
            </a:pPr>
            <a:r>
              <a:rPr lang="en-US" dirty="0" smtClean="0">
                <a:gradFill>
                  <a:gsLst>
                    <a:gs pos="0">
                      <a:schemeClr val="tx1"/>
                    </a:gs>
                    <a:gs pos="86000">
                      <a:schemeClr val="tx1"/>
                    </a:gs>
                  </a:gsLst>
                  <a:lin ang="5400000" scaled="0"/>
                </a:gradFill>
                <a:sym typeface="Wingdings" pitchFamily="2" charset="2"/>
              </a:rPr>
              <a:t>Build, Debug &amp; Deploy SharePoint projects</a:t>
            </a:r>
          </a:p>
          <a:p>
            <a:pPr marL="234950" indent="-234950" fontAlgn="base">
              <a:lnSpc>
                <a:spcPct val="90000"/>
              </a:lnSpc>
              <a:spcBef>
                <a:spcPct val="20000"/>
              </a:spcBef>
              <a:spcAft>
                <a:spcPct val="0"/>
              </a:spcAft>
              <a:buClr>
                <a:schemeClr val="tx2"/>
              </a:buClr>
              <a:buSzPct val="85000"/>
              <a:buBlip>
                <a:blip r:embed="rId3"/>
              </a:buBlip>
            </a:pPr>
            <a:r>
              <a:rPr lang="en-US" dirty="0" smtClean="0">
                <a:gradFill>
                  <a:gsLst>
                    <a:gs pos="0">
                      <a:schemeClr val="tx1"/>
                    </a:gs>
                    <a:gs pos="86000">
                      <a:schemeClr val="tx1"/>
                    </a:gs>
                  </a:gsLst>
                  <a:lin ang="5400000" scaled="0"/>
                </a:gradFill>
                <a:sym typeface="Wingdings" pitchFamily="2" charset="2"/>
              </a:rPr>
              <a:t>View SharePoint sites in Server Explorer</a:t>
            </a:r>
          </a:p>
          <a:p>
            <a:pPr marL="234950" lvl="0" indent="-234950" fontAlgn="base">
              <a:lnSpc>
                <a:spcPct val="90000"/>
              </a:lnSpc>
              <a:spcBef>
                <a:spcPct val="20000"/>
              </a:spcBef>
              <a:spcAft>
                <a:spcPct val="0"/>
              </a:spcAft>
              <a:buClr>
                <a:schemeClr val="tx2"/>
              </a:buClr>
              <a:buSzPct val="85000"/>
              <a:buBlip>
                <a:blip r:embed="rId3"/>
              </a:buBlip>
            </a:pPr>
            <a:r>
              <a:rPr lang="en-US" dirty="0" smtClean="0">
                <a:gradFill>
                  <a:gsLst>
                    <a:gs pos="0">
                      <a:schemeClr val="tx1"/>
                    </a:gs>
                    <a:gs pos="86000">
                      <a:schemeClr val="tx1"/>
                    </a:gs>
                  </a:gsLst>
                  <a:lin ang="5400000" scaled="0"/>
                </a:gradFill>
                <a:sym typeface="Wingdings" pitchFamily="2" charset="2"/>
              </a:rPr>
              <a:t>Visual designers for Web Parts, BDC and Workflows</a:t>
            </a:r>
          </a:p>
          <a:p>
            <a:pPr marL="234950" lvl="0" indent="-234950" fontAlgn="base">
              <a:lnSpc>
                <a:spcPct val="90000"/>
              </a:lnSpc>
              <a:spcBef>
                <a:spcPct val="20000"/>
              </a:spcBef>
              <a:spcAft>
                <a:spcPct val="0"/>
              </a:spcAft>
              <a:buClr>
                <a:schemeClr val="tx2"/>
              </a:buClr>
              <a:buSzPct val="85000"/>
              <a:buBlip>
                <a:blip r:embed="rId3"/>
              </a:buBlip>
            </a:pPr>
            <a:r>
              <a:rPr lang="en-US" dirty="0" smtClean="0">
                <a:gradFill>
                  <a:gsLst>
                    <a:gs pos="0">
                      <a:schemeClr val="tx1"/>
                    </a:gs>
                    <a:gs pos="86000">
                      <a:schemeClr val="tx1"/>
                    </a:gs>
                  </a:gsLst>
                  <a:lin ang="5400000" scaled="0"/>
                </a:gradFill>
                <a:sym typeface="Wingdings" pitchFamily="2" charset="2"/>
              </a:rPr>
              <a:t>Integration with Visual Studio’s ALM support</a:t>
            </a:r>
          </a:p>
        </p:txBody>
      </p:sp>
      <p:sp>
        <p:nvSpPr>
          <p:cNvPr id="25" name="TextBox 24"/>
          <p:cNvSpPr txBox="1"/>
          <p:nvPr/>
        </p:nvSpPr>
        <p:spPr>
          <a:xfrm>
            <a:off x="430040" y="4476596"/>
            <a:ext cx="5665959" cy="430887"/>
          </a:xfrm>
          <a:prstGeom prst="rect">
            <a:avLst/>
          </a:prstGeom>
          <a:noFill/>
        </p:spPr>
        <p:txBody>
          <a:bodyPr wrap="square" lIns="0" tIns="0" rIns="0" bIns="0" rtlCol="0">
            <a:spAutoFit/>
          </a:bodyPr>
          <a:lstStyle/>
          <a:p>
            <a:r>
              <a:rPr lang="en-NZ" sz="2800" dirty="0" smtClean="0">
                <a:solidFill>
                  <a:schemeClr val="tx2"/>
                </a:solidFill>
              </a:rPr>
              <a:t>Broad SharePoint Support</a:t>
            </a:r>
          </a:p>
        </p:txBody>
      </p:sp>
      <p:sp>
        <p:nvSpPr>
          <p:cNvPr id="26" name="TextBox 25"/>
          <p:cNvSpPr txBox="1"/>
          <p:nvPr/>
        </p:nvSpPr>
        <p:spPr>
          <a:xfrm>
            <a:off x="425793" y="2178862"/>
            <a:ext cx="5670207" cy="430887"/>
          </a:xfrm>
          <a:prstGeom prst="rect">
            <a:avLst/>
          </a:prstGeom>
          <a:noFill/>
        </p:spPr>
        <p:txBody>
          <a:bodyPr wrap="square" lIns="0" tIns="0" rIns="0" bIns="0" rtlCol="0">
            <a:spAutoFit/>
          </a:bodyPr>
          <a:lstStyle/>
          <a:p>
            <a:r>
              <a:rPr lang="en-NZ" sz="2800" dirty="0" smtClean="0">
                <a:solidFill>
                  <a:schemeClr val="tx2"/>
                </a:solidFill>
              </a:rPr>
              <a:t>Familiar Visual Studio Experience</a:t>
            </a:r>
          </a:p>
        </p:txBody>
      </p:sp>
      <p:sp>
        <p:nvSpPr>
          <p:cNvPr id="29" name="Rounded Rectangle 28"/>
          <p:cNvSpPr/>
          <p:nvPr/>
        </p:nvSpPr>
        <p:spPr bwMode="auto">
          <a:xfrm>
            <a:off x="6543675" y="5867400"/>
            <a:ext cx="1752600" cy="3810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NZ" sz="1300" dirty="0" smtClean="0">
                <a:solidFill>
                  <a:schemeClr val="tx1"/>
                </a:solidFill>
              </a:rPr>
              <a:t>Packaging Explorer</a:t>
            </a:r>
          </a:p>
        </p:txBody>
      </p:sp>
      <p:pic>
        <p:nvPicPr>
          <p:cNvPr id="11" name="Picture 2"/>
          <p:cNvPicPr>
            <a:picLocks noChangeArrowheads="1"/>
          </p:cNvPicPr>
          <p:nvPr/>
        </p:nvPicPr>
        <p:blipFill>
          <a:blip r:embed="rId5"/>
          <a:srcRect/>
          <a:stretch>
            <a:fillRect/>
          </a:stretch>
        </p:blipFill>
        <p:spPr bwMode="auto">
          <a:xfrm>
            <a:off x="6156960" y="2181225"/>
            <a:ext cx="2548890" cy="2001217"/>
          </a:xfrm>
          <a:prstGeom prst="rect">
            <a:avLst/>
          </a:prstGeom>
          <a:noFill/>
          <a:ln w="19050">
            <a:solidFill>
              <a:schemeClr val="tx1"/>
            </a:solidFill>
            <a:miter lim="800000"/>
          </a:ln>
          <a:effectLst>
            <a:outerShdw blurRad="50800" dist="38100" dir="2700000" algn="tl" rotWithShape="0">
              <a:prstClr val="black">
                <a:alpha val="40000"/>
              </a:prstClr>
            </a:outerShdw>
          </a:effectLst>
        </p:spPr>
      </p:pic>
      <p:sp>
        <p:nvSpPr>
          <p:cNvPr id="28" name="Rounded Rectangle 27"/>
          <p:cNvSpPr/>
          <p:nvPr/>
        </p:nvSpPr>
        <p:spPr bwMode="auto">
          <a:xfrm>
            <a:off x="6553200" y="3657600"/>
            <a:ext cx="1752600" cy="3810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NZ" sz="1300" dirty="0" smtClean="0">
                <a:solidFill>
                  <a:schemeClr val="tx1"/>
                </a:solidFill>
              </a:rPr>
              <a:t>Web Part Designer</a:t>
            </a:r>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a:xfrm>
            <a:off x="381000" y="1447800"/>
            <a:ext cx="7239000" cy="5715000"/>
          </a:xfrm>
        </p:spPr>
        <p:txBody>
          <a:bodyPr>
            <a:normAutofit/>
          </a:bodyPr>
          <a:lstStyle/>
          <a:p>
            <a:r>
              <a:rPr lang="en-US" sz="2800" dirty="0" smtClean="0"/>
              <a:t>I will be at the Visual </a:t>
            </a:r>
            <a:r>
              <a:rPr lang="en-US" sz="2800" smtClean="0"/>
              <a:t>Studio booth</a:t>
            </a:r>
            <a:endParaRPr lang="en-US" sz="2800" dirty="0" smtClean="0"/>
          </a:p>
          <a:p>
            <a:pPr>
              <a:buNone/>
            </a:pPr>
            <a:endParaRPr lang="en-US" sz="2800" dirty="0" smtClean="0"/>
          </a:p>
          <a:p>
            <a:r>
              <a:rPr lang="en-US" sz="2800" dirty="0" smtClean="0"/>
              <a:t>I am online at:</a:t>
            </a:r>
          </a:p>
          <a:p>
            <a:pPr lvl="1"/>
            <a:r>
              <a:rPr lang="en-US" sz="2400" dirty="0" smtClean="0"/>
              <a:t>MSDN Visual Studio forums</a:t>
            </a:r>
          </a:p>
          <a:p>
            <a:pPr lvl="1"/>
            <a:r>
              <a:rPr lang="en-US" sz="2400" dirty="0" smtClean="0">
                <a:hlinkClick r:id="rId2"/>
              </a:rPr>
              <a:t>http://MSSharePointForums.com</a:t>
            </a:r>
            <a:r>
              <a:rPr lang="en-US" sz="2400" dirty="0" smtClean="0"/>
              <a:t> </a:t>
            </a:r>
            <a:endParaRPr lang="en-US" sz="2400" dirty="0"/>
          </a:p>
        </p:txBody>
      </p:sp>
      <p:pic>
        <p:nvPicPr>
          <p:cNvPr id="1026" name="Picture 2" descr="C:\Users\pandrew\AppData\Local\Microsoft\Windows\Temporary Internet Files\Low\Content.IE5\LET0RIJT\j0431560[1].png"/>
          <p:cNvPicPr>
            <a:picLocks noChangeAspect="1" noChangeArrowheads="1"/>
          </p:cNvPicPr>
          <p:nvPr/>
        </p:nvPicPr>
        <p:blipFill>
          <a:blip r:embed="rId3" cstate="print"/>
          <a:srcRect/>
          <a:stretch>
            <a:fillRect/>
          </a:stretch>
        </p:blipFill>
        <p:spPr bwMode="auto">
          <a:xfrm>
            <a:off x="7010400" y="228600"/>
            <a:ext cx="2285714" cy="2285714"/>
          </a:xfrm>
          <a:prstGeom prst="rect">
            <a:avLst/>
          </a:prstGeom>
          <a:noFill/>
        </p:spPr>
      </p:pic>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3" name="Straight Connector 72"/>
          <p:cNvCxnSpPr/>
          <p:nvPr/>
        </p:nvCxnSpPr>
        <p:spPr>
          <a:xfrm rot="5400000">
            <a:off x="909334" y="3923506"/>
            <a:ext cx="3124200" cy="1588"/>
          </a:xfrm>
          <a:prstGeom prst="line">
            <a:avLst/>
          </a:prstGeom>
          <a:ln w="19050">
            <a:solidFill>
              <a:schemeClr val="tx1"/>
            </a:solidFill>
            <a:prstDash val="dash"/>
          </a:ln>
        </p:spPr>
        <p:style>
          <a:lnRef idx="1">
            <a:schemeClr val="accent2"/>
          </a:lnRef>
          <a:fillRef idx="0">
            <a:schemeClr val="accent2"/>
          </a:fillRef>
          <a:effectRef idx="0">
            <a:schemeClr val="accent2"/>
          </a:effectRef>
          <a:fontRef idx="minor">
            <a:schemeClr val="tx1"/>
          </a:fontRef>
        </p:style>
      </p:cxnSp>
      <p:cxnSp>
        <p:nvCxnSpPr>
          <p:cNvPr id="30" name="Straight Connector 29"/>
          <p:cNvCxnSpPr/>
          <p:nvPr/>
        </p:nvCxnSpPr>
        <p:spPr>
          <a:xfrm rot="5400000">
            <a:off x="4534696" y="4305298"/>
            <a:ext cx="3885407" cy="797"/>
          </a:xfrm>
          <a:prstGeom prst="line">
            <a:avLst/>
          </a:prstGeom>
          <a:ln w="19050">
            <a:solidFill>
              <a:schemeClr val="tx1"/>
            </a:solidFill>
            <a:prstDash val="dash"/>
          </a:ln>
        </p:spPr>
        <p:style>
          <a:lnRef idx="1">
            <a:schemeClr val="accent2"/>
          </a:lnRef>
          <a:fillRef idx="0">
            <a:schemeClr val="accent2"/>
          </a:fillRef>
          <a:effectRef idx="0">
            <a:schemeClr val="accent2"/>
          </a:effectRef>
          <a:fontRef idx="minor">
            <a:schemeClr val="tx1"/>
          </a:fontRef>
        </p:style>
      </p:cxnSp>
      <p:cxnSp>
        <p:nvCxnSpPr>
          <p:cNvPr id="29" name="Straight Connector 28"/>
          <p:cNvCxnSpPr/>
          <p:nvPr/>
        </p:nvCxnSpPr>
        <p:spPr>
          <a:xfrm rot="5400000">
            <a:off x="2933700" y="3924300"/>
            <a:ext cx="3124200" cy="1588"/>
          </a:xfrm>
          <a:prstGeom prst="line">
            <a:avLst/>
          </a:prstGeom>
          <a:ln w="19050">
            <a:solidFill>
              <a:schemeClr val="tx1"/>
            </a:solidFill>
            <a:prstDash val="dash"/>
          </a:ln>
        </p:spPr>
        <p:style>
          <a:lnRef idx="1">
            <a:schemeClr val="accent2"/>
          </a:lnRef>
          <a:fillRef idx="0">
            <a:schemeClr val="accent2"/>
          </a:fillRef>
          <a:effectRef idx="0">
            <a:schemeClr val="accent2"/>
          </a:effectRef>
          <a:fontRef idx="minor">
            <a:schemeClr val="tx1"/>
          </a:fontRef>
        </p:style>
      </p:cxnSp>
      <p:sp>
        <p:nvSpPr>
          <p:cNvPr id="2" name="Title 1"/>
          <p:cNvSpPr>
            <a:spLocks noGrp="1"/>
          </p:cNvSpPr>
          <p:nvPr>
            <p:ph type="title"/>
          </p:nvPr>
        </p:nvSpPr>
        <p:spPr>
          <a:xfrm>
            <a:off x="387054" y="228600"/>
            <a:ext cx="8375946" cy="1107996"/>
          </a:xfrm>
        </p:spPr>
        <p:txBody>
          <a:bodyPr/>
          <a:lstStyle/>
          <a:p>
            <a:r>
              <a:rPr lang="en-US" dirty="0" smtClean="0"/>
              <a:t>Evolution of SharePoint Tooling</a:t>
            </a:r>
            <a:br>
              <a:rPr lang="en-US" dirty="0" smtClean="0"/>
            </a:br>
            <a:endParaRPr lang="en-US" sz="3200" dirty="0">
              <a:solidFill>
                <a:schemeClr val="tx2"/>
              </a:solidFill>
            </a:endParaRPr>
          </a:p>
        </p:txBody>
      </p:sp>
      <p:grpSp>
        <p:nvGrpSpPr>
          <p:cNvPr id="3" name="Group 9"/>
          <p:cNvGrpSpPr/>
          <p:nvPr/>
        </p:nvGrpSpPr>
        <p:grpSpPr>
          <a:xfrm>
            <a:off x="533400" y="1371600"/>
            <a:ext cx="2362200" cy="990600"/>
            <a:chOff x="2411" y="1675496"/>
            <a:chExt cx="2937420" cy="1174968"/>
          </a:xfrm>
          <a:scene3d>
            <a:camera prst="orthographicFront"/>
            <a:lightRig rig="flat" dir="t"/>
          </a:scene3d>
        </p:grpSpPr>
        <p:sp>
          <p:nvSpPr>
            <p:cNvPr id="11" name="Chevron 10"/>
            <p:cNvSpPr/>
            <p:nvPr/>
          </p:nvSpPr>
          <p:spPr>
            <a:xfrm>
              <a:off x="2411" y="1675496"/>
              <a:ext cx="2937420" cy="1174968"/>
            </a:xfrm>
            <a:prstGeom prst="chevron">
              <a:avLst/>
            </a:prstGeom>
          </p:spPr>
          <p:style>
            <a:lnRef idx="1">
              <a:schemeClr val="accent1"/>
            </a:lnRef>
            <a:fillRef idx="3">
              <a:schemeClr val="accent1"/>
            </a:fillRef>
            <a:effectRef idx="2">
              <a:schemeClr val="accent1"/>
            </a:effectRef>
            <a:fontRef idx="minor">
              <a:schemeClr val="lt1"/>
            </a:fontRef>
          </p:style>
        </p:sp>
        <p:sp>
          <p:nvSpPr>
            <p:cNvPr id="12" name="Chevron 4"/>
            <p:cNvSpPr/>
            <p:nvPr/>
          </p:nvSpPr>
          <p:spPr>
            <a:xfrm>
              <a:off x="589895" y="1675496"/>
              <a:ext cx="1762452" cy="1174968"/>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28016" tIns="42672" rIns="42672" bIns="42672" numCol="1" spcCol="1270" anchor="ctr" anchorCtr="0">
              <a:noAutofit/>
            </a:bodyPr>
            <a:lstStyle/>
            <a:p>
              <a:pPr lvl="0" algn="ctr" defTabSz="1422400">
                <a:lnSpc>
                  <a:spcPct val="90000"/>
                </a:lnSpc>
                <a:spcBef>
                  <a:spcPct val="0"/>
                </a:spcBef>
                <a:spcAft>
                  <a:spcPct val="35000"/>
                </a:spcAft>
              </a:pPr>
              <a:r>
                <a:rPr lang="en-US" sz="2000" kern="1200" dirty="0" smtClean="0">
                  <a:effectLst>
                    <a:outerShdw blurRad="50800" dist="38100" dir="2700000" algn="tl" rotWithShape="0">
                      <a:prstClr val="black">
                        <a:alpha val="40000"/>
                      </a:prstClr>
                    </a:outerShdw>
                  </a:effectLst>
                </a:rPr>
                <a:t>VS2005</a:t>
              </a:r>
            </a:p>
          </p:txBody>
        </p:sp>
      </p:grpSp>
      <p:grpSp>
        <p:nvGrpSpPr>
          <p:cNvPr id="4" name="Group 13"/>
          <p:cNvGrpSpPr/>
          <p:nvPr/>
        </p:nvGrpSpPr>
        <p:grpSpPr>
          <a:xfrm>
            <a:off x="2540000" y="1371600"/>
            <a:ext cx="4394200" cy="990600"/>
            <a:chOff x="2411" y="1675496"/>
            <a:chExt cx="2937420" cy="1174968"/>
          </a:xfrm>
          <a:scene3d>
            <a:camera prst="orthographicFront"/>
            <a:lightRig rig="flat" dir="t"/>
          </a:scene3d>
        </p:grpSpPr>
        <p:sp>
          <p:nvSpPr>
            <p:cNvPr id="15" name="Chevron 14"/>
            <p:cNvSpPr/>
            <p:nvPr/>
          </p:nvSpPr>
          <p:spPr>
            <a:xfrm>
              <a:off x="2411" y="1675496"/>
              <a:ext cx="2937420" cy="1174968"/>
            </a:xfrm>
            <a:prstGeom prst="chevron">
              <a:avLst/>
            </a:prstGeom>
          </p:spPr>
          <p:style>
            <a:lnRef idx="1">
              <a:schemeClr val="accent1"/>
            </a:lnRef>
            <a:fillRef idx="3">
              <a:schemeClr val="accent1"/>
            </a:fillRef>
            <a:effectRef idx="2">
              <a:schemeClr val="accent1"/>
            </a:effectRef>
            <a:fontRef idx="minor">
              <a:schemeClr val="lt1"/>
            </a:fontRef>
          </p:style>
        </p:sp>
        <p:sp>
          <p:nvSpPr>
            <p:cNvPr id="16" name="Chevron 4"/>
            <p:cNvSpPr/>
            <p:nvPr/>
          </p:nvSpPr>
          <p:spPr>
            <a:xfrm>
              <a:off x="589895" y="1675496"/>
              <a:ext cx="1762452" cy="1174968"/>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28016" tIns="42672" rIns="42672" bIns="42672" numCol="1" spcCol="1270" anchor="ctr" anchorCtr="0">
              <a:noAutofit/>
            </a:bodyPr>
            <a:lstStyle/>
            <a:p>
              <a:pPr lvl="0" algn="ctr" defTabSz="1422400">
                <a:lnSpc>
                  <a:spcPct val="90000"/>
                </a:lnSpc>
                <a:spcBef>
                  <a:spcPct val="0"/>
                </a:spcBef>
                <a:spcAft>
                  <a:spcPct val="35000"/>
                </a:spcAft>
              </a:pPr>
              <a:r>
                <a:rPr lang="en-US" sz="2000" kern="1200" dirty="0" smtClean="0">
                  <a:effectLst>
                    <a:outerShdw blurRad="50800" dist="38100" dir="2700000" algn="tl" rotWithShape="0">
                      <a:prstClr val="black">
                        <a:alpha val="40000"/>
                      </a:prstClr>
                    </a:outerShdw>
                  </a:effectLst>
                </a:rPr>
                <a:t>VS2008</a:t>
              </a:r>
            </a:p>
          </p:txBody>
        </p:sp>
      </p:grpSp>
      <p:grpSp>
        <p:nvGrpSpPr>
          <p:cNvPr id="5" name="Group 19"/>
          <p:cNvGrpSpPr/>
          <p:nvPr/>
        </p:nvGrpSpPr>
        <p:grpSpPr>
          <a:xfrm>
            <a:off x="6553200" y="1371600"/>
            <a:ext cx="2362200" cy="990600"/>
            <a:chOff x="2411" y="1675496"/>
            <a:chExt cx="2937420" cy="1174968"/>
          </a:xfrm>
          <a:scene3d>
            <a:camera prst="orthographicFront"/>
            <a:lightRig rig="flat" dir="t"/>
          </a:scene3d>
        </p:grpSpPr>
        <p:sp>
          <p:nvSpPr>
            <p:cNvPr id="21" name="Chevron 20"/>
            <p:cNvSpPr/>
            <p:nvPr/>
          </p:nvSpPr>
          <p:spPr>
            <a:xfrm>
              <a:off x="2411" y="1675496"/>
              <a:ext cx="2937420" cy="1174968"/>
            </a:xfrm>
            <a:prstGeom prst="chevron">
              <a:avLst/>
            </a:prstGeom>
          </p:spPr>
          <p:style>
            <a:lnRef idx="1">
              <a:schemeClr val="accent2"/>
            </a:lnRef>
            <a:fillRef idx="3">
              <a:schemeClr val="accent2"/>
            </a:fillRef>
            <a:effectRef idx="2">
              <a:schemeClr val="accent2"/>
            </a:effectRef>
            <a:fontRef idx="minor">
              <a:schemeClr val="lt1"/>
            </a:fontRef>
          </p:style>
        </p:sp>
        <p:sp>
          <p:nvSpPr>
            <p:cNvPr id="22" name="Chevron 4"/>
            <p:cNvSpPr/>
            <p:nvPr/>
          </p:nvSpPr>
          <p:spPr>
            <a:xfrm>
              <a:off x="760455" y="1675496"/>
              <a:ext cx="1421332" cy="1174968"/>
            </a:xfrm>
            <a:prstGeom prst="rect">
              <a:avLst/>
            </a:prstGeom>
            <a:noFill/>
            <a:ln>
              <a:noFill/>
            </a:ln>
          </p:spPr>
          <p:style>
            <a:lnRef idx="2">
              <a:schemeClr val="accent2"/>
            </a:lnRef>
            <a:fillRef idx="1">
              <a:schemeClr val="lt1"/>
            </a:fillRef>
            <a:effectRef idx="0">
              <a:schemeClr val="accent2"/>
            </a:effectRef>
            <a:fontRef idx="minor">
              <a:schemeClr val="dk1"/>
            </a:fontRef>
          </p:style>
          <p:txBody>
            <a:bodyPr spcFirstLastPara="0" vert="horz" wrap="square" lIns="128016" tIns="42672" rIns="42672" bIns="42672" numCol="1" spcCol="1270" anchor="ctr" anchorCtr="0">
              <a:noAutofit/>
            </a:bodyPr>
            <a:lstStyle/>
            <a:p>
              <a:pPr lvl="0" algn="ctr" defTabSz="1422400">
                <a:lnSpc>
                  <a:spcPct val="90000"/>
                </a:lnSpc>
                <a:spcBef>
                  <a:spcPct val="0"/>
                </a:spcBef>
                <a:spcAft>
                  <a:spcPct val="35000"/>
                </a:spcAft>
              </a:pPr>
              <a:r>
                <a:rPr lang="en-US" sz="2000" kern="1200" dirty="0" smtClean="0">
                  <a:solidFill>
                    <a:schemeClr val="tx1"/>
                  </a:solidFill>
                  <a:effectLst>
                    <a:outerShdw blurRad="50800" dist="38100" dir="2700000" algn="tl" rotWithShape="0">
                      <a:prstClr val="black">
                        <a:alpha val="40000"/>
                      </a:prstClr>
                    </a:outerShdw>
                  </a:effectLst>
                </a:rPr>
                <a:t>VS2010</a:t>
              </a:r>
            </a:p>
          </p:txBody>
        </p:sp>
      </p:grpSp>
      <p:sp>
        <p:nvSpPr>
          <p:cNvPr id="36" name="Chevron 4"/>
          <p:cNvSpPr/>
          <p:nvPr/>
        </p:nvSpPr>
        <p:spPr>
          <a:xfrm>
            <a:off x="3169920" y="4495800"/>
            <a:ext cx="1280160" cy="457200"/>
          </a:xfrm>
          <a:prstGeom prst="rect">
            <a:avLst/>
          </a:prstGeom>
          <a:scene3d>
            <a:camera prst="orthographicFront"/>
            <a:lightRig rig="flat" dir="t"/>
          </a:scene3d>
          <a:sp3d/>
        </p:spPr>
        <p:style>
          <a:lnRef idx="0">
            <a:scrgbClr r="0" g="0" b="0"/>
          </a:lnRef>
          <a:fillRef idx="0">
            <a:scrgbClr r="0" g="0" b="0"/>
          </a:fillRef>
          <a:effectRef idx="0">
            <a:scrgbClr r="0" g="0" b="0"/>
          </a:effectRef>
          <a:fontRef idx="minor">
            <a:schemeClr val="lt1"/>
          </a:fontRef>
        </p:style>
        <p:txBody>
          <a:bodyPr spcFirstLastPara="0" vert="horz" wrap="square" lIns="128016" tIns="42672" rIns="42672" bIns="42672" numCol="1" spcCol="1270" anchor="ctr" anchorCtr="0">
            <a:noAutofit/>
          </a:bodyPr>
          <a:lstStyle/>
          <a:p>
            <a:pPr lvl="0" algn="ctr" defTabSz="1422400">
              <a:lnSpc>
                <a:spcPct val="90000"/>
              </a:lnSpc>
              <a:spcBef>
                <a:spcPct val="0"/>
              </a:spcBef>
              <a:spcAft>
                <a:spcPct val="35000"/>
              </a:spcAft>
            </a:pPr>
            <a:endParaRPr lang="en-US" sz="2000" kern="1200" dirty="0" smtClean="0">
              <a:effectLst>
                <a:outerShdw blurRad="50800" dist="38100" dir="2700000" algn="tl" rotWithShape="0">
                  <a:prstClr val="black">
                    <a:alpha val="40000"/>
                  </a:prstClr>
                </a:outerShdw>
              </a:effectLst>
            </a:endParaRPr>
          </a:p>
        </p:txBody>
      </p:sp>
      <p:grpSp>
        <p:nvGrpSpPr>
          <p:cNvPr id="6" name="Group 48"/>
          <p:cNvGrpSpPr/>
          <p:nvPr/>
        </p:nvGrpSpPr>
        <p:grpSpPr>
          <a:xfrm>
            <a:off x="533400" y="2438400"/>
            <a:ext cx="1828800" cy="2514600"/>
            <a:chOff x="457200" y="2438400"/>
            <a:chExt cx="1828800" cy="2743200"/>
          </a:xfrm>
        </p:grpSpPr>
        <p:sp>
          <p:nvSpPr>
            <p:cNvPr id="38" name="Up Arrow Callout 37"/>
            <p:cNvSpPr/>
            <p:nvPr/>
          </p:nvSpPr>
          <p:spPr bwMode="auto">
            <a:xfrm>
              <a:off x="457200" y="2438400"/>
              <a:ext cx="1828800" cy="2743200"/>
            </a:xfrm>
            <a:prstGeom prst="upArrowCallout">
              <a:avLst>
                <a:gd name="adj1" fmla="val 35154"/>
                <a:gd name="adj2" fmla="val 27770"/>
                <a:gd name="adj3" fmla="val 19462"/>
                <a:gd name="adj4" fmla="val 79400"/>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sp>
          <p:nvSpPr>
            <p:cNvPr id="37" name="TextBox 36"/>
            <p:cNvSpPr txBox="1"/>
            <p:nvPr/>
          </p:nvSpPr>
          <p:spPr>
            <a:xfrm>
              <a:off x="594944" y="3127128"/>
              <a:ext cx="1691056" cy="1292662"/>
            </a:xfrm>
            <a:prstGeom prst="rect">
              <a:avLst/>
            </a:prstGeom>
            <a:noFill/>
          </p:spPr>
          <p:txBody>
            <a:bodyPr wrap="square" lIns="0" tIns="0" rIns="0" bIns="0" rtlCol="0">
              <a:spAutoFit/>
            </a:bodyPr>
            <a:lstStyle/>
            <a:p>
              <a:pPr lvl="0">
                <a:lnSpc>
                  <a:spcPct val="150000"/>
                </a:lnSpc>
              </a:pPr>
              <a:r>
                <a:rPr lang="en-US" sz="1400" dirty="0" smtClean="0">
                  <a:effectLst>
                    <a:outerShdw blurRad="50800" dist="38100" dir="2700000" algn="tl" rotWithShape="0">
                      <a:prstClr val="black">
                        <a:alpha val="40000"/>
                      </a:prstClr>
                    </a:outerShdw>
                  </a:effectLst>
                </a:rPr>
                <a:t>F5 Deploy Debug</a:t>
              </a:r>
              <a:endParaRPr lang="en-US" sz="1400" b="1" dirty="0" smtClean="0">
                <a:effectLst>
                  <a:outerShdw blurRad="50800" dist="38100" dir="2700000" algn="tl" rotWithShape="0">
                    <a:prstClr val="black">
                      <a:alpha val="40000"/>
                    </a:prstClr>
                  </a:outerShdw>
                </a:effectLst>
              </a:endParaRPr>
            </a:p>
            <a:p>
              <a:pPr lvl="0">
                <a:lnSpc>
                  <a:spcPct val="150000"/>
                </a:lnSpc>
              </a:pPr>
              <a:r>
                <a:rPr lang="en-US" sz="1400" dirty="0" smtClean="0">
                  <a:effectLst>
                    <a:outerShdw blurRad="50800" dist="38100" dir="2700000" algn="tl" rotWithShape="0">
                      <a:prstClr val="black">
                        <a:alpha val="40000"/>
                      </a:prstClr>
                    </a:outerShdw>
                  </a:effectLst>
                </a:rPr>
                <a:t>WSP Packaging</a:t>
              </a:r>
            </a:p>
            <a:p>
              <a:pPr lvl="0">
                <a:lnSpc>
                  <a:spcPct val="150000"/>
                </a:lnSpc>
              </a:pPr>
              <a:r>
                <a:rPr lang="en-US" sz="1400" dirty="0" err="1" smtClean="0">
                  <a:effectLst>
                    <a:outerShdw blurRad="50800" dist="38100" dir="2700000" algn="tl" rotWithShape="0">
                      <a:prstClr val="black">
                        <a:alpha val="40000"/>
                      </a:prstClr>
                    </a:outerShdw>
                  </a:effectLst>
                </a:rPr>
                <a:t>SPSolGen</a:t>
              </a:r>
              <a:endParaRPr lang="en-US" sz="1400" dirty="0" smtClean="0">
                <a:effectLst>
                  <a:outerShdw blurRad="50800" dist="38100" dir="2700000" algn="tl" rotWithShape="0">
                    <a:prstClr val="black">
                      <a:alpha val="40000"/>
                    </a:prstClr>
                  </a:outerShdw>
                </a:effectLst>
              </a:endParaRPr>
            </a:p>
            <a:p>
              <a:pPr lvl="0">
                <a:lnSpc>
                  <a:spcPct val="150000"/>
                </a:lnSpc>
              </a:pPr>
              <a:r>
                <a:rPr lang="en-US" sz="1400" dirty="0" smtClean="0">
                  <a:effectLst>
                    <a:outerShdw blurRad="50800" dist="38100" dir="2700000" algn="tl" rotWithShape="0">
                      <a:prstClr val="black">
                        <a:alpha val="40000"/>
                      </a:prstClr>
                    </a:outerShdw>
                  </a:effectLst>
                </a:rPr>
                <a:t>WSP View</a:t>
              </a:r>
              <a:endParaRPr lang="en-US" sz="1400" dirty="0">
                <a:effectLst>
                  <a:outerShdw blurRad="50800" dist="38100" dir="2700000" algn="tl" rotWithShape="0">
                    <a:prstClr val="black">
                      <a:alpha val="40000"/>
                    </a:prstClr>
                  </a:outerShdw>
                </a:effectLst>
              </a:endParaRPr>
            </a:p>
          </p:txBody>
        </p:sp>
        <p:sp>
          <p:nvSpPr>
            <p:cNvPr id="39" name="TextBox 38"/>
            <p:cNvSpPr txBox="1"/>
            <p:nvPr/>
          </p:nvSpPr>
          <p:spPr>
            <a:xfrm>
              <a:off x="1227992" y="2532192"/>
              <a:ext cx="381000" cy="492443"/>
            </a:xfrm>
            <a:prstGeom prst="rect">
              <a:avLst/>
            </a:prstGeom>
            <a:noFill/>
          </p:spPr>
          <p:txBody>
            <a:bodyPr wrap="square" lIns="0" tIns="0" rIns="0" bIns="0" rtlCol="0">
              <a:spAutoFit/>
            </a:bodyPr>
            <a:lstStyle/>
            <a:p>
              <a:r>
                <a:rPr lang="en-NZ" sz="3200" dirty="0" smtClean="0">
                  <a:gradFill>
                    <a:gsLst>
                      <a:gs pos="0">
                        <a:schemeClr val="tx1"/>
                      </a:gs>
                      <a:gs pos="86000">
                        <a:schemeClr val="tx1"/>
                      </a:gs>
                    </a:gsLst>
                    <a:lin ang="5400000" scaled="0"/>
                  </a:gradFill>
                  <a:effectLst>
                    <a:outerShdw blurRad="50800" dist="38100" dir="2700000" algn="tl" rotWithShape="0">
                      <a:prstClr val="black">
                        <a:alpha val="40000"/>
                      </a:prstClr>
                    </a:outerShdw>
                  </a:effectLst>
                </a:rPr>
                <a:t>+</a:t>
              </a:r>
            </a:p>
          </p:txBody>
        </p:sp>
      </p:grpSp>
      <p:grpSp>
        <p:nvGrpSpPr>
          <p:cNvPr id="7" name="Group 49"/>
          <p:cNvGrpSpPr/>
          <p:nvPr/>
        </p:nvGrpSpPr>
        <p:grpSpPr>
          <a:xfrm>
            <a:off x="4580792" y="2444264"/>
            <a:ext cx="1828800" cy="2514600"/>
            <a:chOff x="457200" y="2438400"/>
            <a:chExt cx="1828800" cy="2743200"/>
          </a:xfrm>
        </p:grpSpPr>
        <p:sp>
          <p:nvSpPr>
            <p:cNvPr id="51" name="Up Arrow Callout 50"/>
            <p:cNvSpPr/>
            <p:nvPr/>
          </p:nvSpPr>
          <p:spPr bwMode="auto">
            <a:xfrm>
              <a:off x="457200" y="2438400"/>
              <a:ext cx="1828800" cy="2743200"/>
            </a:xfrm>
            <a:prstGeom prst="upArrowCallout">
              <a:avLst>
                <a:gd name="adj1" fmla="val 35154"/>
                <a:gd name="adj2" fmla="val 27770"/>
                <a:gd name="adj3" fmla="val 19462"/>
                <a:gd name="adj4" fmla="val 79400"/>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sp>
          <p:nvSpPr>
            <p:cNvPr id="52" name="TextBox 51"/>
            <p:cNvSpPr txBox="1"/>
            <p:nvPr/>
          </p:nvSpPr>
          <p:spPr>
            <a:xfrm>
              <a:off x="559776" y="3126157"/>
              <a:ext cx="1691056" cy="1615827"/>
            </a:xfrm>
            <a:prstGeom prst="rect">
              <a:avLst/>
            </a:prstGeom>
            <a:noFill/>
          </p:spPr>
          <p:txBody>
            <a:bodyPr wrap="square" lIns="0" tIns="0" rIns="0" bIns="0" rtlCol="0">
              <a:spAutoFit/>
            </a:bodyPr>
            <a:lstStyle/>
            <a:p>
              <a:pPr lvl="0">
                <a:lnSpc>
                  <a:spcPct val="150000"/>
                </a:lnSpc>
              </a:pPr>
              <a:r>
                <a:rPr lang="en-US" sz="1400" dirty="0" smtClean="0">
                  <a:effectLst>
                    <a:outerShdw blurRad="50800" dist="38100" dir="2700000" algn="tl" rotWithShape="0">
                      <a:prstClr val="black">
                        <a:alpha val="40000"/>
                      </a:prstClr>
                    </a:outerShdw>
                  </a:effectLst>
                </a:rPr>
                <a:t>64 bit support</a:t>
              </a:r>
              <a:endParaRPr lang="en-US" sz="1400" b="1" dirty="0" smtClean="0">
                <a:effectLst>
                  <a:outerShdw blurRad="50800" dist="38100" dir="2700000" algn="tl" rotWithShape="0">
                    <a:prstClr val="black">
                      <a:alpha val="40000"/>
                    </a:prstClr>
                  </a:outerShdw>
                </a:effectLst>
              </a:endParaRPr>
            </a:p>
            <a:p>
              <a:pPr lvl="0">
                <a:lnSpc>
                  <a:spcPct val="150000"/>
                </a:lnSpc>
              </a:pPr>
              <a:r>
                <a:rPr lang="en-US" sz="1400" dirty="0" smtClean="0">
                  <a:effectLst>
                    <a:outerShdw blurRad="50800" dist="38100" dir="2700000" algn="tl" rotWithShape="0">
                      <a:prstClr val="black">
                        <a:alpha val="40000"/>
                      </a:prstClr>
                    </a:outerShdw>
                  </a:effectLst>
                </a:rPr>
                <a:t>WSP View Improved</a:t>
              </a:r>
            </a:p>
            <a:p>
              <a:pPr lvl="0">
                <a:lnSpc>
                  <a:spcPct val="150000"/>
                </a:lnSpc>
              </a:pPr>
              <a:r>
                <a:rPr lang="en-US" sz="1400" dirty="0" smtClean="0">
                  <a:effectLst>
                    <a:outerShdw blurRad="50800" dist="38100" dir="2700000" algn="tl" rotWithShape="0">
                      <a:prstClr val="black">
                        <a:alpha val="40000"/>
                      </a:prstClr>
                    </a:outerShdw>
                  </a:effectLst>
                </a:rPr>
                <a:t>Separate Package Command</a:t>
              </a:r>
            </a:p>
            <a:p>
              <a:pPr lvl="0">
                <a:lnSpc>
                  <a:spcPct val="150000"/>
                </a:lnSpc>
              </a:pPr>
              <a:r>
                <a:rPr lang="en-US" sz="1400" dirty="0" smtClean="0">
                  <a:effectLst>
                    <a:outerShdw blurRad="50800" dist="38100" dir="2700000" algn="tl" rotWithShape="0">
                      <a:prstClr val="black">
                        <a:alpha val="40000"/>
                      </a:prstClr>
                    </a:outerShdw>
                  </a:effectLst>
                </a:rPr>
                <a:t>Command Line Build</a:t>
              </a:r>
              <a:endParaRPr lang="en-US" sz="1400" dirty="0">
                <a:effectLst>
                  <a:outerShdw blurRad="50800" dist="38100" dir="2700000" algn="tl" rotWithShape="0">
                    <a:prstClr val="black">
                      <a:alpha val="40000"/>
                    </a:prstClr>
                  </a:outerShdw>
                </a:effectLst>
              </a:endParaRPr>
            </a:p>
          </p:txBody>
        </p:sp>
        <p:sp>
          <p:nvSpPr>
            <p:cNvPr id="53" name="TextBox 52"/>
            <p:cNvSpPr txBox="1"/>
            <p:nvPr/>
          </p:nvSpPr>
          <p:spPr>
            <a:xfrm>
              <a:off x="1227992" y="2532192"/>
              <a:ext cx="381000" cy="492443"/>
            </a:xfrm>
            <a:prstGeom prst="rect">
              <a:avLst/>
            </a:prstGeom>
            <a:noFill/>
          </p:spPr>
          <p:txBody>
            <a:bodyPr wrap="square" lIns="0" tIns="0" rIns="0" bIns="0" rtlCol="0">
              <a:spAutoFit/>
            </a:bodyPr>
            <a:lstStyle/>
            <a:p>
              <a:r>
                <a:rPr lang="en-NZ" sz="3200" dirty="0" smtClean="0">
                  <a:gradFill>
                    <a:gsLst>
                      <a:gs pos="0">
                        <a:schemeClr val="tx1"/>
                      </a:gs>
                      <a:gs pos="86000">
                        <a:schemeClr val="tx1"/>
                      </a:gs>
                    </a:gsLst>
                    <a:lin ang="5400000" scaled="0"/>
                  </a:gradFill>
                  <a:effectLst>
                    <a:outerShdw blurRad="50800" dist="38100" dir="2700000" algn="tl" rotWithShape="0">
                      <a:prstClr val="black">
                        <a:alpha val="40000"/>
                      </a:prstClr>
                    </a:outerShdw>
                  </a:effectLst>
                </a:rPr>
                <a:t>+</a:t>
              </a:r>
            </a:p>
          </p:txBody>
        </p:sp>
      </p:grpSp>
      <p:sp>
        <p:nvSpPr>
          <p:cNvPr id="56" name="TextBox 55"/>
          <p:cNvSpPr txBox="1"/>
          <p:nvPr/>
        </p:nvSpPr>
        <p:spPr>
          <a:xfrm>
            <a:off x="2702168" y="3138856"/>
            <a:ext cx="1691056" cy="969496"/>
          </a:xfrm>
          <a:prstGeom prst="rect">
            <a:avLst/>
          </a:prstGeom>
          <a:noFill/>
        </p:spPr>
        <p:txBody>
          <a:bodyPr wrap="square" lIns="0" tIns="0" rIns="0" bIns="0" rtlCol="0">
            <a:spAutoFit/>
          </a:bodyPr>
          <a:lstStyle/>
          <a:p>
            <a:pPr lvl="0">
              <a:lnSpc>
                <a:spcPct val="150000"/>
              </a:lnSpc>
            </a:pPr>
            <a:r>
              <a:rPr lang="en-US" sz="1400" dirty="0" smtClean="0">
                <a:effectLst>
                  <a:outerShdw blurRad="50800" dist="38100" dir="2700000" algn="tl" rotWithShape="0">
                    <a:prstClr val="black">
                      <a:alpha val="40000"/>
                    </a:prstClr>
                  </a:outerShdw>
                </a:effectLst>
              </a:rPr>
              <a:t>Sequential Workflow</a:t>
            </a:r>
          </a:p>
          <a:p>
            <a:pPr lvl="0">
              <a:lnSpc>
                <a:spcPct val="150000"/>
              </a:lnSpc>
            </a:pPr>
            <a:r>
              <a:rPr lang="en-US" sz="1400" dirty="0" smtClean="0">
                <a:effectLst>
                  <a:outerShdw blurRad="50800" dist="38100" dir="2700000" algn="tl" rotWithShape="0">
                    <a:prstClr val="black">
                      <a:alpha val="40000"/>
                    </a:prstClr>
                  </a:outerShdw>
                </a:effectLst>
              </a:rPr>
              <a:t>State Machine Workflow</a:t>
            </a:r>
            <a:endParaRPr lang="en-US" sz="1400" dirty="0">
              <a:effectLst>
                <a:outerShdw blurRad="50800" dist="38100" dir="2700000" algn="tl" rotWithShape="0">
                  <a:prstClr val="black">
                    <a:alpha val="40000"/>
                  </a:prstClr>
                </a:outerShdw>
              </a:effectLst>
            </a:endParaRPr>
          </a:p>
        </p:txBody>
      </p:sp>
      <p:grpSp>
        <p:nvGrpSpPr>
          <p:cNvPr id="8" name="Group 22"/>
          <p:cNvGrpSpPr/>
          <p:nvPr/>
        </p:nvGrpSpPr>
        <p:grpSpPr>
          <a:xfrm>
            <a:off x="515816" y="4953000"/>
            <a:ext cx="2124808" cy="533400"/>
            <a:chOff x="2411" y="1675496"/>
            <a:chExt cx="2937420" cy="1174968"/>
          </a:xfrm>
          <a:scene3d>
            <a:camera prst="orthographicFront"/>
            <a:lightRig rig="flat" dir="t"/>
          </a:scene3d>
        </p:grpSpPr>
        <p:sp>
          <p:nvSpPr>
            <p:cNvPr id="24" name="Chevron 23"/>
            <p:cNvSpPr/>
            <p:nvPr/>
          </p:nvSpPr>
          <p:spPr>
            <a:xfrm>
              <a:off x="2411" y="1675496"/>
              <a:ext cx="2937420" cy="1174968"/>
            </a:xfrm>
            <a:prstGeom prst="chevron">
              <a:avLst/>
            </a:prstGeom>
          </p:spPr>
          <p:style>
            <a:lnRef idx="1">
              <a:schemeClr val="accent1"/>
            </a:lnRef>
            <a:fillRef idx="2">
              <a:schemeClr val="accent1"/>
            </a:fillRef>
            <a:effectRef idx="1">
              <a:schemeClr val="accent1"/>
            </a:effectRef>
            <a:fontRef idx="minor">
              <a:schemeClr val="dk1"/>
            </a:fontRef>
          </p:style>
        </p:sp>
        <p:sp>
          <p:nvSpPr>
            <p:cNvPr id="25" name="Chevron 4"/>
            <p:cNvSpPr/>
            <p:nvPr/>
          </p:nvSpPr>
          <p:spPr>
            <a:xfrm>
              <a:off x="589895" y="1675496"/>
              <a:ext cx="1762452" cy="1174968"/>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28016" tIns="42672" rIns="42672" bIns="42672" numCol="1" spcCol="1270" anchor="ctr" anchorCtr="0">
              <a:noAutofit/>
            </a:bodyPr>
            <a:lstStyle/>
            <a:p>
              <a:pPr lvl="0" algn="ctr" defTabSz="1422400">
                <a:lnSpc>
                  <a:spcPct val="90000"/>
                </a:lnSpc>
                <a:spcBef>
                  <a:spcPct val="0"/>
                </a:spcBef>
                <a:spcAft>
                  <a:spcPct val="35000"/>
                </a:spcAft>
              </a:pPr>
              <a:r>
                <a:rPr lang="en-US" sz="2000" dirty="0" err="1" smtClean="0">
                  <a:solidFill>
                    <a:schemeClr val="bg2"/>
                  </a:solidFill>
                </a:rPr>
                <a:t>VSeWSS</a:t>
              </a:r>
              <a:endParaRPr lang="en-US" sz="2000" kern="1200" dirty="0" smtClean="0">
                <a:solidFill>
                  <a:schemeClr val="bg2"/>
                </a:solidFill>
              </a:endParaRPr>
            </a:p>
          </p:txBody>
        </p:sp>
      </p:grpSp>
      <p:sp>
        <p:nvSpPr>
          <p:cNvPr id="59" name="Chevron 58"/>
          <p:cNvSpPr/>
          <p:nvPr/>
        </p:nvSpPr>
        <p:spPr>
          <a:xfrm>
            <a:off x="2513132" y="4953000"/>
            <a:ext cx="2157048" cy="533400"/>
          </a:xfrm>
          <a:prstGeom prst="chevron">
            <a:avLst/>
          </a:prstGeom>
          <a:scene3d>
            <a:camera prst="orthographicFront"/>
            <a:lightRig rig="flat" dir="t"/>
          </a:scene3d>
        </p:spPr>
        <p:style>
          <a:lnRef idx="1">
            <a:schemeClr val="accent1"/>
          </a:lnRef>
          <a:fillRef idx="2">
            <a:schemeClr val="accent1"/>
          </a:fillRef>
          <a:effectRef idx="1">
            <a:schemeClr val="accent1"/>
          </a:effectRef>
          <a:fontRef idx="minor">
            <a:schemeClr val="dk1"/>
          </a:fontRef>
        </p:style>
      </p:sp>
      <p:sp>
        <p:nvSpPr>
          <p:cNvPr id="61" name="Bent-Up Arrow 60"/>
          <p:cNvSpPr/>
          <p:nvPr/>
        </p:nvSpPr>
        <p:spPr bwMode="auto">
          <a:xfrm>
            <a:off x="6400800" y="2438400"/>
            <a:ext cx="2133600" cy="3048000"/>
          </a:xfrm>
          <a:prstGeom prst="bentUpArrow">
            <a:avLst>
              <a:gd name="adj1" fmla="val 25091"/>
              <a:gd name="adj2" fmla="val 26209"/>
              <a:gd name="adj3" fmla="val 19680"/>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grpSp>
        <p:nvGrpSpPr>
          <p:cNvPr id="9" name="Group 25"/>
          <p:cNvGrpSpPr/>
          <p:nvPr/>
        </p:nvGrpSpPr>
        <p:grpSpPr>
          <a:xfrm>
            <a:off x="4542688" y="4953000"/>
            <a:ext cx="2145328" cy="533400"/>
            <a:chOff x="2411" y="1675496"/>
            <a:chExt cx="2937420" cy="1174968"/>
          </a:xfrm>
          <a:scene3d>
            <a:camera prst="orthographicFront"/>
            <a:lightRig rig="flat" dir="t"/>
          </a:scene3d>
        </p:grpSpPr>
        <p:sp>
          <p:nvSpPr>
            <p:cNvPr id="27" name="Chevron 26"/>
            <p:cNvSpPr/>
            <p:nvPr/>
          </p:nvSpPr>
          <p:spPr>
            <a:xfrm>
              <a:off x="2411" y="1675496"/>
              <a:ext cx="2937420" cy="1174968"/>
            </a:xfrm>
            <a:prstGeom prst="chevron">
              <a:avLst/>
            </a:prstGeom>
          </p:spPr>
          <p:style>
            <a:lnRef idx="1">
              <a:schemeClr val="accent1"/>
            </a:lnRef>
            <a:fillRef idx="2">
              <a:schemeClr val="accent1"/>
            </a:fillRef>
            <a:effectRef idx="1">
              <a:schemeClr val="accent1"/>
            </a:effectRef>
            <a:fontRef idx="minor">
              <a:schemeClr val="dk1"/>
            </a:fontRef>
          </p:style>
        </p:sp>
        <p:sp>
          <p:nvSpPr>
            <p:cNvPr id="28" name="Chevron 4"/>
            <p:cNvSpPr/>
            <p:nvPr/>
          </p:nvSpPr>
          <p:spPr>
            <a:xfrm>
              <a:off x="325067" y="1675496"/>
              <a:ext cx="2204695" cy="1174968"/>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28016" tIns="42672" rIns="42672" bIns="42672" numCol="1" spcCol="1270" anchor="ctr" anchorCtr="0">
              <a:noAutofit/>
            </a:bodyPr>
            <a:lstStyle/>
            <a:p>
              <a:pPr lvl="0" algn="ctr" defTabSz="1422400">
                <a:lnSpc>
                  <a:spcPct val="90000"/>
                </a:lnSpc>
                <a:spcBef>
                  <a:spcPct val="0"/>
                </a:spcBef>
                <a:spcAft>
                  <a:spcPct val="35000"/>
                </a:spcAft>
              </a:pPr>
              <a:r>
                <a:rPr lang="en-US" sz="2000" dirty="0" err="1" smtClean="0">
                  <a:solidFill>
                    <a:schemeClr val="bg2"/>
                  </a:solidFill>
                </a:rPr>
                <a:t>VSeWSS</a:t>
              </a:r>
              <a:r>
                <a:rPr lang="en-US" sz="2000" dirty="0" smtClean="0">
                  <a:solidFill>
                    <a:schemeClr val="bg2"/>
                  </a:solidFill>
                </a:rPr>
                <a:t> 1.3</a:t>
              </a:r>
              <a:endParaRPr lang="en-US" sz="2000" kern="1200" dirty="0" smtClean="0">
                <a:solidFill>
                  <a:schemeClr val="bg2"/>
                </a:solidFill>
              </a:endParaRPr>
            </a:p>
          </p:txBody>
        </p:sp>
      </p:grpSp>
      <p:pic>
        <p:nvPicPr>
          <p:cNvPr id="2050" name="Picture 2" descr="C:\Documents and Settings\michelleo\Desktop\sp_logo.png"/>
          <p:cNvPicPr>
            <a:picLocks noChangeAspect="1" noChangeArrowheads="1"/>
          </p:cNvPicPr>
          <p:nvPr/>
        </p:nvPicPr>
        <p:blipFill>
          <a:blip r:embed="rId3"/>
          <a:srcRect/>
          <a:stretch>
            <a:fillRect/>
          </a:stretch>
        </p:blipFill>
        <p:spPr bwMode="auto">
          <a:xfrm>
            <a:off x="6588368" y="5715000"/>
            <a:ext cx="2286001" cy="457200"/>
          </a:xfrm>
          <a:prstGeom prst="rect">
            <a:avLst/>
          </a:prstGeom>
          <a:noFill/>
        </p:spPr>
      </p:pic>
      <p:grpSp>
        <p:nvGrpSpPr>
          <p:cNvPr id="10" name="Group 86"/>
          <p:cNvGrpSpPr/>
          <p:nvPr/>
        </p:nvGrpSpPr>
        <p:grpSpPr>
          <a:xfrm>
            <a:off x="6553200" y="2971800"/>
            <a:ext cx="2362200" cy="1905000"/>
            <a:chOff x="6553200" y="2971800"/>
            <a:chExt cx="2362200" cy="1524000"/>
          </a:xfrm>
        </p:grpSpPr>
        <p:sp>
          <p:nvSpPr>
            <p:cNvPr id="76" name="Rectangle 75"/>
            <p:cNvSpPr/>
            <p:nvPr/>
          </p:nvSpPr>
          <p:spPr bwMode="auto">
            <a:xfrm>
              <a:off x="6553200" y="2971800"/>
              <a:ext cx="2362200" cy="1524000"/>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sp>
          <p:nvSpPr>
            <p:cNvPr id="74" name="TextBox 73"/>
            <p:cNvSpPr txBox="1"/>
            <p:nvPr/>
          </p:nvSpPr>
          <p:spPr>
            <a:xfrm>
              <a:off x="6682152" y="3056792"/>
              <a:ext cx="2209800" cy="1292662"/>
            </a:xfrm>
            <a:prstGeom prst="rect">
              <a:avLst/>
            </a:prstGeom>
            <a:noFill/>
          </p:spPr>
          <p:txBody>
            <a:bodyPr wrap="square" lIns="0" tIns="0" rIns="0" bIns="0" rtlCol="0">
              <a:spAutoFit/>
            </a:bodyPr>
            <a:lstStyle/>
            <a:p>
              <a:pPr lvl="0">
                <a:lnSpc>
                  <a:spcPct val="150000"/>
                </a:lnSpc>
              </a:pPr>
              <a:r>
                <a:rPr lang="en-US" sz="1400" dirty="0" smtClean="0">
                  <a:effectLst>
                    <a:outerShdw blurRad="50800" dist="38100" dir="2700000" algn="tl" rotWithShape="0">
                      <a:prstClr val="black">
                        <a:alpha val="40000"/>
                      </a:prstClr>
                    </a:outerShdw>
                  </a:effectLst>
                </a:rPr>
                <a:t>Multiple Visual Designers</a:t>
              </a:r>
            </a:p>
            <a:p>
              <a:pPr lvl="0">
                <a:lnSpc>
                  <a:spcPct val="150000"/>
                </a:lnSpc>
              </a:pPr>
              <a:r>
                <a:rPr lang="en-US" sz="1400" dirty="0" smtClean="0">
                  <a:effectLst>
                    <a:outerShdw blurRad="50800" dist="38100" dir="2700000" algn="tl" rotWithShape="0">
                      <a:prstClr val="black">
                        <a:alpha val="40000"/>
                      </a:prstClr>
                    </a:outerShdw>
                  </a:effectLst>
                </a:rPr>
                <a:t>Packaging and Deployment</a:t>
              </a:r>
            </a:p>
            <a:p>
              <a:pPr lvl="0">
                <a:lnSpc>
                  <a:spcPct val="150000"/>
                </a:lnSpc>
              </a:pPr>
              <a:r>
                <a:rPr lang="en-US" sz="1400" dirty="0" smtClean="0">
                  <a:effectLst>
                    <a:outerShdw blurRad="50800" dist="38100" dir="2700000" algn="tl" rotWithShape="0">
                      <a:prstClr val="black">
                        <a:alpha val="40000"/>
                      </a:prstClr>
                    </a:outerShdw>
                  </a:effectLst>
                </a:rPr>
                <a:t>Project &amp; Item Templates</a:t>
              </a:r>
            </a:p>
            <a:p>
              <a:pPr lvl="0">
                <a:lnSpc>
                  <a:spcPct val="150000"/>
                </a:lnSpc>
              </a:pPr>
              <a:r>
                <a:rPr lang="en-US" sz="1400" dirty="0" smtClean="0">
                  <a:effectLst>
                    <a:outerShdw blurRad="50800" dist="38100" dir="2700000" algn="tl" rotWithShape="0">
                      <a:prstClr val="black">
                        <a:alpha val="40000"/>
                      </a:prstClr>
                    </a:outerShdw>
                  </a:effectLst>
                </a:rPr>
                <a:t>TFS integration</a:t>
              </a:r>
            </a:p>
            <a:p>
              <a:pPr lvl="0">
                <a:lnSpc>
                  <a:spcPct val="150000"/>
                </a:lnSpc>
              </a:pPr>
              <a:r>
                <a:rPr lang="en-US" sz="1400" dirty="0" smtClean="0">
                  <a:effectLst>
                    <a:outerShdw blurRad="50800" dist="38100" dir="2700000" algn="tl" rotWithShape="0">
                      <a:prstClr val="black">
                        <a:alpha val="40000"/>
                      </a:prstClr>
                    </a:outerShdw>
                  </a:effectLst>
                </a:rPr>
                <a:t>Extensible Projects &amp; Tools</a:t>
              </a:r>
            </a:p>
          </p:txBody>
        </p:sp>
      </p:grpSp>
      <p:grpSp>
        <p:nvGrpSpPr>
          <p:cNvPr id="13" name="Group 63"/>
          <p:cNvGrpSpPr/>
          <p:nvPr/>
        </p:nvGrpSpPr>
        <p:grpSpPr>
          <a:xfrm>
            <a:off x="6753112" y="5081953"/>
            <a:ext cx="1499937" cy="304799"/>
            <a:chOff x="6757286" y="4343406"/>
            <a:chExt cx="1295400" cy="443574"/>
          </a:xfrm>
        </p:grpSpPr>
        <p:sp>
          <p:nvSpPr>
            <p:cNvPr id="62" name="Rounded Rectangle 61"/>
            <p:cNvSpPr/>
            <p:nvPr/>
          </p:nvSpPr>
          <p:spPr bwMode="auto">
            <a:xfrm>
              <a:off x="6857993" y="4343406"/>
              <a:ext cx="1116226" cy="443574"/>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sp>
          <p:nvSpPr>
            <p:cNvPr id="63" name="TextBox 62"/>
            <p:cNvSpPr txBox="1"/>
            <p:nvPr/>
          </p:nvSpPr>
          <p:spPr>
            <a:xfrm>
              <a:off x="6757286" y="4394585"/>
              <a:ext cx="1295400" cy="313536"/>
            </a:xfrm>
            <a:prstGeom prst="rect">
              <a:avLst/>
            </a:prstGeom>
            <a:noFill/>
          </p:spPr>
          <p:txBody>
            <a:bodyPr wrap="square" lIns="0" tIns="0" rIns="0" bIns="0" rtlCol="0">
              <a:spAutoFit/>
            </a:bodyPr>
            <a:lstStyle/>
            <a:p>
              <a:pPr algn="ctr"/>
              <a:r>
                <a:rPr lang="en-NZ" sz="1400" dirty="0" smtClean="0">
                  <a:gradFill>
                    <a:gsLst>
                      <a:gs pos="0">
                        <a:schemeClr val="tx1"/>
                      </a:gs>
                      <a:gs pos="86000">
                        <a:schemeClr val="tx1"/>
                      </a:gs>
                    </a:gsLst>
                    <a:lin ang="5400000" scaled="0"/>
                  </a:gradFill>
                  <a:effectLst>
                    <a:outerShdw blurRad="50800" dist="38100" dir="2700000" algn="tl" rotWithShape="0">
                      <a:prstClr val="black">
                        <a:alpha val="40000"/>
                      </a:prstClr>
                    </a:outerShdw>
                  </a:effectLst>
                </a:rPr>
                <a:t>Upgrade Tool</a:t>
              </a:r>
            </a:p>
          </p:txBody>
        </p:sp>
      </p:grpSp>
      <p:sp>
        <p:nvSpPr>
          <p:cNvPr id="77" name="TextBox 76"/>
          <p:cNvSpPr txBox="1"/>
          <p:nvPr/>
        </p:nvSpPr>
        <p:spPr>
          <a:xfrm>
            <a:off x="1143000" y="6248400"/>
            <a:ext cx="627095" cy="338554"/>
          </a:xfrm>
          <a:prstGeom prst="rect">
            <a:avLst/>
          </a:prstGeom>
          <a:noFill/>
        </p:spPr>
        <p:txBody>
          <a:bodyPr wrap="none" rtlCol="0">
            <a:spAutoFit/>
          </a:bodyPr>
          <a:lstStyle/>
          <a:p>
            <a:r>
              <a:rPr lang="en-US" sz="1600" dirty="0" smtClean="0">
                <a:effectLst>
                  <a:outerShdw blurRad="50800" dist="38100" dir="5400000" algn="ctr" rotWithShape="0">
                    <a:srgbClr val="000000">
                      <a:alpha val="47000"/>
                    </a:srgbClr>
                  </a:outerShdw>
                </a:effectLst>
                <a:latin typeface="Segoe UI" pitchFamily="34" charset="0"/>
                <a:ea typeface="+mj-ea"/>
                <a:cs typeface="+mj-cs"/>
              </a:rPr>
              <a:t>2007</a:t>
            </a:r>
            <a:endParaRPr lang="en-US" sz="1600" dirty="0">
              <a:effectLst>
                <a:outerShdw blurRad="50800" dist="38100" dir="5400000" algn="ctr" rotWithShape="0">
                  <a:srgbClr val="000000">
                    <a:alpha val="47000"/>
                  </a:srgbClr>
                </a:outerShdw>
              </a:effectLst>
              <a:latin typeface="Segoe UI" pitchFamily="34" charset="0"/>
              <a:ea typeface="+mj-ea"/>
              <a:cs typeface="+mj-cs"/>
            </a:endParaRPr>
          </a:p>
        </p:txBody>
      </p:sp>
      <p:sp>
        <p:nvSpPr>
          <p:cNvPr id="78" name="TextBox 77"/>
          <p:cNvSpPr txBox="1"/>
          <p:nvPr/>
        </p:nvSpPr>
        <p:spPr>
          <a:xfrm>
            <a:off x="3182905" y="6248400"/>
            <a:ext cx="627095" cy="338554"/>
          </a:xfrm>
          <a:prstGeom prst="rect">
            <a:avLst/>
          </a:prstGeom>
          <a:noFill/>
        </p:spPr>
        <p:txBody>
          <a:bodyPr wrap="none" rtlCol="0">
            <a:spAutoFit/>
          </a:bodyPr>
          <a:lstStyle/>
          <a:p>
            <a:r>
              <a:rPr lang="en-US" sz="1600" dirty="0" smtClean="0">
                <a:effectLst>
                  <a:outerShdw blurRad="50800" dist="38100" dir="5400000" algn="ctr" rotWithShape="0">
                    <a:srgbClr val="000000">
                      <a:alpha val="47000"/>
                    </a:srgbClr>
                  </a:outerShdw>
                </a:effectLst>
                <a:latin typeface="Segoe UI" pitchFamily="34" charset="0"/>
                <a:ea typeface="+mj-ea"/>
                <a:cs typeface="+mj-cs"/>
              </a:rPr>
              <a:t>2008</a:t>
            </a:r>
            <a:endParaRPr lang="en-US" sz="1600" dirty="0">
              <a:effectLst>
                <a:outerShdw blurRad="50800" dist="38100" dir="5400000" algn="ctr" rotWithShape="0">
                  <a:srgbClr val="000000">
                    <a:alpha val="47000"/>
                  </a:srgbClr>
                </a:outerShdw>
              </a:effectLst>
              <a:latin typeface="Segoe UI" pitchFamily="34" charset="0"/>
              <a:ea typeface="+mj-ea"/>
              <a:cs typeface="+mj-cs"/>
            </a:endParaRPr>
          </a:p>
        </p:txBody>
      </p:sp>
      <p:sp>
        <p:nvSpPr>
          <p:cNvPr id="79" name="TextBox 78"/>
          <p:cNvSpPr txBox="1"/>
          <p:nvPr/>
        </p:nvSpPr>
        <p:spPr>
          <a:xfrm>
            <a:off x="5164105" y="6248400"/>
            <a:ext cx="627095" cy="338554"/>
          </a:xfrm>
          <a:prstGeom prst="rect">
            <a:avLst/>
          </a:prstGeom>
          <a:noFill/>
        </p:spPr>
        <p:txBody>
          <a:bodyPr wrap="none" rtlCol="0">
            <a:spAutoFit/>
          </a:bodyPr>
          <a:lstStyle/>
          <a:p>
            <a:r>
              <a:rPr lang="en-US" sz="1600" dirty="0" smtClean="0">
                <a:effectLst>
                  <a:outerShdw blurRad="50800" dist="38100" dir="5400000" algn="ctr" rotWithShape="0">
                    <a:srgbClr val="000000">
                      <a:alpha val="47000"/>
                    </a:srgbClr>
                  </a:outerShdw>
                </a:effectLst>
                <a:latin typeface="Segoe UI" pitchFamily="34" charset="0"/>
                <a:ea typeface="+mj-ea"/>
                <a:cs typeface="+mj-cs"/>
              </a:rPr>
              <a:t>2009</a:t>
            </a:r>
            <a:endParaRPr lang="en-US" sz="1600" dirty="0">
              <a:effectLst>
                <a:outerShdw blurRad="50800" dist="38100" dir="5400000" algn="ctr" rotWithShape="0">
                  <a:srgbClr val="000000">
                    <a:alpha val="47000"/>
                  </a:srgbClr>
                </a:outerShdw>
              </a:effectLst>
              <a:latin typeface="Segoe UI" pitchFamily="34" charset="0"/>
              <a:ea typeface="+mj-ea"/>
              <a:cs typeface="+mj-cs"/>
            </a:endParaRPr>
          </a:p>
        </p:txBody>
      </p:sp>
      <p:sp>
        <p:nvSpPr>
          <p:cNvPr id="80" name="TextBox 79"/>
          <p:cNvSpPr txBox="1"/>
          <p:nvPr/>
        </p:nvSpPr>
        <p:spPr>
          <a:xfrm>
            <a:off x="7467600" y="6248400"/>
            <a:ext cx="627095" cy="338554"/>
          </a:xfrm>
          <a:prstGeom prst="rect">
            <a:avLst/>
          </a:prstGeom>
          <a:noFill/>
        </p:spPr>
        <p:txBody>
          <a:bodyPr wrap="none" rtlCol="0">
            <a:spAutoFit/>
          </a:bodyPr>
          <a:lstStyle/>
          <a:p>
            <a:r>
              <a:rPr lang="en-US" sz="1600" dirty="0" smtClean="0">
                <a:effectLst>
                  <a:outerShdw blurRad="50800" dist="38100" dir="5400000" algn="ctr" rotWithShape="0">
                    <a:srgbClr val="000000">
                      <a:alpha val="47000"/>
                    </a:srgbClr>
                  </a:outerShdw>
                </a:effectLst>
                <a:latin typeface="Segoe UI" pitchFamily="34" charset="0"/>
                <a:ea typeface="+mj-ea"/>
                <a:cs typeface="+mj-cs"/>
              </a:rPr>
              <a:t>2010</a:t>
            </a:r>
            <a:endParaRPr lang="en-US" sz="1600" dirty="0">
              <a:effectLst>
                <a:outerShdw blurRad="50800" dist="38100" dir="5400000" algn="ctr" rotWithShape="0">
                  <a:srgbClr val="000000">
                    <a:alpha val="47000"/>
                  </a:srgbClr>
                </a:outerShdw>
              </a:effectLst>
              <a:latin typeface="Segoe UI" pitchFamily="34" charset="0"/>
              <a:ea typeface="+mj-ea"/>
              <a:cs typeface="+mj-cs"/>
            </a:endParaRPr>
          </a:p>
        </p:txBody>
      </p:sp>
      <p:pic>
        <p:nvPicPr>
          <p:cNvPr id="82" name="Picture 107" descr="SharePoint Server 2007 logo black h">
            <a:hlinkClick r:id="rId4" action="ppaction://hlinksldjump"/>
          </p:cNvPr>
          <p:cNvPicPr>
            <a:picLocks noChangeAspect="1" noChangeArrowheads="1"/>
          </p:cNvPicPr>
          <p:nvPr/>
        </p:nvPicPr>
        <p:blipFill>
          <a:blip r:embed="rId5"/>
          <a:srcRect/>
          <a:stretch>
            <a:fillRect/>
          </a:stretch>
        </p:blipFill>
        <p:spPr bwMode="auto">
          <a:xfrm>
            <a:off x="1668105" y="5732584"/>
            <a:ext cx="3818295" cy="450373"/>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052596"/>
          </a:xfrm>
        </p:spPr>
        <p:txBody>
          <a:bodyPr/>
          <a:lstStyle/>
          <a:p>
            <a:r>
              <a:rPr lang="en-US" dirty="0" smtClean="0"/>
              <a:t>Visual Studio SharePoint Support</a:t>
            </a:r>
            <a:br>
              <a:rPr lang="en-US" dirty="0" smtClean="0"/>
            </a:br>
            <a:r>
              <a:rPr lang="en-US" sz="2800" dirty="0" smtClean="0">
                <a:gradFill>
                  <a:gsLst>
                    <a:gs pos="50000">
                      <a:schemeClr val="tx2"/>
                    </a:gs>
                    <a:gs pos="100000">
                      <a:schemeClr val="tx2"/>
                    </a:gs>
                  </a:gsLst>
                  <a:lin ang="5400000" scaled="0"/>
                </a:gradFill>
              </a:rPr>
              <a:t>Development environment requirements</a:t>
            </a:r>
            <a:endParaRPr lang="en-US" sz="2800" dirty="0"/>
          </a:p>
        </p:txBody>
      </p:sp>
      <p:sp>
        <p:nvSpPr>
          <p:cNvPr id="3" name="Content Placeholder 2"/>
          <p:cNvSpPr>
            <a:spLocks noGrp="1"/>
          </p:cNvSpPr>
          <p:nvPr>
            <p:ph idx="1"/>
          </p:nvPr>
        </p:nvSpPr>
        <p:spPr>
          <a:xfrm>
            <a:off x="381000" y="1547705"/>
            <a:ext cx="8382000" cy="3625608"/>
          </a:xfrm>
        </p:spPr>
        <p:txBody>
          <a:bodyPr/>
          <a:lstStyle/>
          <a:p>
            <a:r>
              <a:rPr lang="en-US" dirty="0" smtClean="0"/>
              <a:t>Requires x64 operating system</a:t>
            </a:r>
          </a:p>
          <a:p>
            <a:pPr lvl="1"/>
            <a:r>
              <a:rPr lang="en-US" sz="2400" dirty="0" smtClean="0"/>
              <a:t>Windows 7</a:t>
            </a:r>
          </a:p>
          <a:p>
            <a:pPr lvl="1"/>
            <a:r>
              <a:rPr lang="en-US" sz="2400" dirty="0" smtClean="0"/>
              <a:t>Windows Vista SP1</a:t>
            </a:r>
          </a:p>
          <a:p>
            <a:pPr lvl="1"/>
            <a:r>
              <a:rPr lang="en-US" sz="2400" dirty="0" smtClean="0"/>
              <a:t>Windows Server 2008</a:t>
            </a:r>
          </a:p>
          <a:p>
            <a:pPr lvl="1"/>
            <a:r>
              <a:rPr lang="en-US" sz="2400" dirty="0" smtClean="0"/>
              <a:t>Windows Server 2008R2</a:t>
            </a:r>
          </a:p>
          <a:p>
            <a:r>
              <a:rPr lang="en-US" dirty="0" smtClean="0"/>
              <a:t>SharePoint 2010 must be installed locally</a:t>
            </a:r>
          </a:p>
          <a:p>
            <a:pPr lvl="1"/>
            <a:r>
              <a:rPr lang="en-US" dirty="0" smtClean="0"/>
              <a:t>SharePoint Foundation or SharePoint Server</a:t>
            </a:r>
          </a:p>
          <a:p>
            <a:r>
              <a:rPr lang="en-US" dirty="0" smtClean="0"/>
              <a:t>Visual Studio 2010</a:t>
            </a: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052596"/>
          </a:xfrm>
        </p:spPr>
        <p:txBody>
          <a:bodyPr/>
          <a:lstStyle/>
          <a:p>
            <a:r>
              <a:rPr lang="en-US" dirty="0"/>
              <a:t>Visual Studio SharePoint </a:t>
            </a:r>
            <a:r>
              <a:rPr lang="en-US" dirty="0" smtClean="0"/>
              <a:t>Support</a:t>
            </a:r>
            <a:r>
              <a:rPr lang="en-US" dirty="0"/>
              <a:t/>
            </a:r>
            <a:br>
              <a:rPr lang="en-US" dirty="0"/>
            </a:br>
            <a:r>
              <a:rPr lang="en-US" sz="2800" dirty="0">
                <a:gradFill>
                  <a:gsLst>
                    <a:gs pos="50000">
                      <a:schemeClr val="tx2"/>
                    </a:gs>
                    <a:gs pos="100000">
                      <a:schemeClr val="tx2"/>
                    </a:gs>
                  </a:gsLst>
                  <a:lin ang="5400000" scaled="0"/>
                </a:gradFill>
              </a:rPr>
              <a:t>Templates and designers</a:t>
            </a:r>
          </a:p>
        </p:txBody>
      </p:sp>
      <p:sp>
        <p:nvSpPr>
          <p:cNvPr id="3" name="Content Placeholder 2"/>
          <p:cNvSpPr>
            <a:spLocks noGrp="1"/>
          </p:cNvSpPr>
          <p:nvPr>
            <p:ph idx="1"/>
          </p:nvPr>
        </p:nvSpPr>
        <p:spPr>
          <a:xfrm>
            <a:off x="381000" y="1600200"/>
            <a:ext cx="8382000" cy="4438138"/>
          </a:xfrm>
        </p:spPr>
        <p:txBody>
          <a:bodyPr/>
          <a:lstStyle/>
          <a:p>
            <a:r>
              <a:rPr lang="en-US" dirty="0" smtClean="0"/>
              <a:t>Project and Item Templates</a:t>
            </a:r>
          </a:p>
          <a:p>
            <a:pPr lvl="1"/>
            <a:r>
              <a:rPr lang="en-US" sz="2400" dirty="0" smtClean="0"/>
              <a:t>Templates for many SharePoint elements</a:t>
            </a:r>
          </a:p>
          <a:p>
            <a:pPr lvl="1"/>
            <a:r>
              <a:rPr lang="en-US" sz="2400" dirty="0" smtClean="0"/>
              <a:t>Support for sandboxed solutions</a:t>
            </a:r>
          </a:p>
          <a:p>
            <a:r>
              <a:rPr lang="en-US" dirty="0" smtClean="0"/>
              <a:t>Visual Designers</a:t>
            </a:r>
          </a:p>
          <a:p>
            <a:pPr lvl="1"/>
            <a:r>
              <a:rPr lang="en-US" sz="2400" dirty="0" smtClean="0"/>
              <a:t>Design web parts</a:t>
            </a:r>
          </a:p>
          <a:p>
            <a:pPr lvl="1"/>
            <a:r>
              <a:rPr lang="en-US" sz="2400" dirty="0" smtClean="0"/>
              <a:t>Build Business Data Connectivity (BDC) models</a:t>
            </a:r>
          </a:p>
          <a:p>
            <a:pPr lvl="1"/>
            <a:r>
              <a:rPr lang="en-US" sz="2400" dirty="0" smtClean="0"/>
              <a:t>Create Workflows</a:t>
            </a:r>
          </a:p>
          <a:p>
            <a:r>
              <a:rPr lang="en-US" dirty="0" smtClean="0"/>
              <a:t>Workflow Enhancements</a:t>
            </a:r>
          </a:p>
          <a:p>
            <a:pPr lvl="1"/>
            <a:r>
              <a:rPr lang="en-US" sz="2400" dirty="0" smtClean="0"/>
              <a:t>Site level workflows</a:t>
            </a:r>
          </a:p>
          <a:p>
            <a:pPr lvl="1"/>
            <a:r>
              <a:rPr lang="en-US" sz="2400" dirty="0" smtClean="0"/>
              <a:t>Templates for association &amp; initiation forms</a:t>
            </a: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Templates</a:t>
            </a:r>
            <a:endParaRPr lang="en-US" dirty="0"/>
          </a:p>
        </p:txBody>
      </p:sp>
      <p:pic>
        <p:nvPicPr>
          <p:cNvPr id="1028" name="Picture 4"/>
          <p:cNvPicPr>
            <a:picLocks noChangeAspect="1" noChangeArrowheads="1"/>
          </p:cNvPicPr>
          <p:nvPr/>
        </p:nvPicPr>
        <p:blipFill>
          <a:blip r:embed="rId3"/>
          <a:srcRect/>
          <a:stretch>
            <a:fillRect/>
          </a:stretch>
        </p:blipFill>
        <p:spPr bwMode="auto">
          <a:xfrm>
            <a:off x="1575911" y="1371601"/>
            <a:ext cx="5992178" cy="5177790"/>
          </a:xfrm>
          <a:prstGeom prst="rect">
            <a:avLst/>
          </a:prstGeom>
          <a:noFill/>
          <a:ln w="76200">
            <a:solidFill>
              <a:schemeClr val="tx1"/>
            </a:solidFill>
            <a:miter lim="800000"/>
            <a:headEnd/>
            <a:tailEnd/>
          </a:ln>
          <a:effectLst>
            <a:outerShdw blurRad="50800" dist="38100" dir="2700000" algn="tl" rotWithShape="0">
              <a:prstClr val="black">
                <a:alpha val="40000"/>
              </a:prstClr>
            </a:outerShdw>
          </a:effectLst>
        </p:spPr>
      </p:pic>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Wizard</a:t>
            </a:r>
            <a:endParaRPr lang="en-US" dirty="0"/>
          </a:p>
        </p:txBody>
      </p:sp>
      <p:pic>
        <p:nvPicPr>
          <p:cNvPr id="4098" name="Picture 2"/>
          <p:cNvPicPr>
            <a:picLocks noChangeAspect="1" noChangeArrowheads="1"/>
          </p:cNvPicPr>
          <p:nvPr/>
        </p:nvPicPr>
        <p:blipFill>
          <a:blip r:embed="rId3"/>
          <a:srcRect/>
          <a:stretch>
            <a:fillRect/>
          </a:stretch>
        </p:blipFill>
        <p:spPr bwMode="auto">
          <a:xfrm>
            <a:off x="1035370" y="1092494"/>
            <a:ext cx="7073261" cy="5029200"/>
          </a:xfrm>
          <a:prstGeom prst="rect">
            <a:avLst/>
          </a:prstGeom>
          <a:noFill/>
          <a:ln w="76200">
            <a:solidFill>
              <a:schemeClr val="tx1"/>
            </a:solidFill>
            <a:miter lim="800000"/>
            <a:headEnd/>
            <a:tailEnd/>
          </a:ln>
          <a:effectLst>
            <a:outerShdw blurRad="50800" dist="38100" dir="2700000" algn="tl" rotWithShape="0">
              <a:prstClr val="black">
                <a:alpha val="40000"/>
              </a:prstClr>
            </a:outerShdw>
          </a:effectLst>
        </p:spPr>
      </p:pic>
      <p:sp>
        <p:nvSpPr>
          <p:cNvPr id="7" name="Rounded Rectangular Callout 6"/>
          <p:cNvSpPr/>
          <p:nvPr/>
        </p:nvSpPr>
        <p:spPr bwMode="auto">
          <a:xfrm>
            <a:off x="5181600" y="4267200"/>
            <a:ext cx="3200400" cy="914400"/>
          </a:xfrm>
          <a:prstGeom prst="wedgeRoundRectCallout">
            <a:avLst>
              <a:gd name="adj1" fmla="val -108856"/>
              <a:gd name="adj2" fmla="val -118988"/>
              <a:gd name="adj3" fmla="val 16667"/>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gradFill>
                  <a:gsLst>
                    <a:gs pos="0">
                      <a:srgbClr val="FFFFFF"/>
                    </a:gs>
                    <a:gs pos="100000">
                      <a:srgbClr val="FFFFFF"/>
                    </a:gs>
                  </a:gsLst>
                  <a:lin ang="5400000" scaled="0"/>
                </a:gradFill>
              </a:rPr>
              <a:t>Support for sandboxed solutions</a:t>
            </a:r>
          </a:p>
        </p:txBody>
      </p:sp>
      <p:sp>
        <p:nvSpPr>
          <p:cNvPr id="9" name="Rounded Rectangular Callout 8"/>
          <p:cNvSpPr/>
          <p:nvPr/>
        </p:nvSpPr>
        <p:spPr bwMode="auto">
          <a:xfrm>
            <a:off x="5181600" y="1447800"/>
            <a:ext cx="3200400" cy="914400"/>
          </a:xfrm>
          <a:prstGeom prst="wedgeRoundRectCallout">
            <a:avLst>
              <a:gd name="adj1" fmla="val -110311"/>
              <a:gd name="adj2" fmla="val 88929"/>
              <a:gd name="adj3" fmla="val 16667"/>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gradFill>
                  <a:gsLst>
                    <a:gs pos="0">
                      <a:srgbClr val="FFFFFF"/>
                    </a:gs>
                    <a:gs pos="100000">
                      <a:srgbClr val="FFFFFF"/>
                    </a:gs>
                  </a:gsLst>
                  <a:lin ang="5400000" scaled="0"/>
                </a:gradFill>
              </a:rPr>
              <a:t>Site used to deploy &amp; debug solution</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9"/>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9"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Item Templates</a:t>
            </a:r>
            <a:endParaRPr lang="en-US" dirty="0"/>
          </a:p>
        </p:txBody>
      </p:sp>
      <p:pic>
        <p:nvPicPr>
          <p:cNvPr id="2050" name="Picture 2"/>
          <p:cNvPicPr>
            <a:picLocks noChangeAspect="1" noChangeArrowheads="1"/>
          </p:cNvPicPr>
          <p:nvPr/>
        </p:nvPicPr>
        <p:blipFill>
          <a:blip r:embed="rId3"/>
          <a:srcRect/>
          <a:stretch>
            <a:fillRect/>
          </a:stretch>
        </p:blipFill>
        <p:spPr bwMode="auto">
          <a:xfrm>
            <a:off x="2078831" y="1371600"/>
            <a:ext cx="4986338" cy="5172075"/>
          </a:xfrm>
          <a:prstGeom prst="rect">
            <a:avLst/>
          </a:prstGeom>
          <a:noFill/>
          <a:ln w="76200">
            <a:solidFill>
              <a:schemeClr val="tx1"/>
            </a:solidFill>
            <a:miter lim="800000"/>
            <a:headEnd/>
            <a:tailEnd/>
          </a:ln>
          <a:effectLst>
            <a:outerShdw blurRad="50800" dist="38100" dir="2700000" algn="tl" rotWithShape="0">
              <a:prstClr val="black">
                <a:alpha val="40000"/>
              </a:prstClr>
            </a:outerShdw>
          </a:effectLst>
        </p:spPr>
      </p:pic>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64797"/>
          </a:xfrm>
        </p:spPr>
        <p:txBody>
          <a:bodyPr/>
          <a:lstStyle/>
          <a:p>
            <a:r>
              <a:rPr lang="en-US" dirty="0" smtClean="0"/>
              <a:t>Demo Scenario Overview</a:t>
            </a:r>
            <a:endParaRPr lang="en-US" dirty="0"/>
          </a:p>
        </p:txBody>
      </p:sp>
      <p:sp>
        <p:nvSpPr>
          <p:cNvPr id="11" name="Rectangle 10"/>
          <p:cNvSpPr/>
          <p:nvPr/>
        </p:nvSpPr>
        <p:spPr bwMode="auto">
          <a:xfrm>
            <a:off x="6438900" y="2570853"/>
            <a:ext cx="1371600" cy="1765300"/>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NZ" dirty="0" smtClean="0">
                <a:gradFill>
                  <a:gsLst>
                    <a:gs pos="0">
                      <a:srgbClr val="FFFFFF"/>
                    </a:gs>
                    <a:gs pos="100000">
                      <a:srgbClr val="FFFFFF"/>
                    </a:gs>
                  </a:gsLst>
                  <a:lin ang="5400000" scaled="0"/>
                </a:gradFill>
              </a:rPr>
              <a:t>Custom</a:t>
            </a:r>
          </a:p>
          <a:p>
            <a:pPr algn="ctr" defTabSz="914099"/>
            <a:r>
              <a:rPr lang="en-NZ" dirty="0" smtClean="0">
                <a:gradFill>
                  <a:gsLst>
                    <a:gs pos="0">
                      <a:srgbClr val="FFFFFF"/>
                    </a:gs>
                    <a:gs pos="100000">
                      <a:srgbClr val="FFFFFF"/>
                    </a:gs>
                  </a:gsLst>
                  <a:lin ang="5400000" scaled="0"/>
                </a:gradFill>
              </a:rPr>
              <a:t>Delete</a:t>
            </a:r>
          </a:p>
          <a:p>
            <a:pPr algn="ctr" defTabSz="914099"/>
            <a:r>
              <a:rPr lang="en-NZ" b="1" dirty="0" smtClean="0">
                <a:gradFill>
                  <a:gsLst>
                    <a:gs pos="0">
                      <a:srgbClr val="FFFFFF"/>
                    </a:gs>
                    <a:gs pos="100000">
                      <a:srgbClr val="FFFFFF"/>
                    </a:gs>
                  </a:gsLst>
                  <a:lin ang="5400000" scaled="0"/>
                </a:gradFill>
              </a:rPr>
              <a:t>Event</a:t>
            </a:r>
          </a:p>
          <a:p>
            <a:pPr algn="ctr" defTabSz="914099"/>
            <a:r>
              <a:rPr lang="en-NZ" b="1" dirty="0" smtClean="0">
                <a:gradFill>
                  <a:gsLst>
                    <a:gs pos="0">
                      <a:srgbClr val="FFFFFF"/>
                    </a:gs>
                    <a:gs pos="100000">
                      <a:srgbClr val="FFFFFF"/>
                    </a:gs>
                  </a:gsLst>
                  <a:lin ang="5400000" scaled="0"/>
                </a:gradFill>
              </a:rPr>
              <a:t>Receiver</a:t>
            </a:r>
          </a:p>
        </p:txBody>
      </p:sp>
      <p:sp>
        <p:nvSpPr>
          <p:cNvPr id="5" name="Rectangle 4"/>
          <p:cNvSpPr/>
          <p:nvPr/>
        </p:nvSpPr>
        <p:spPr bwMode="auto">
          <a:xfrm>
            <a:off x="4991100" y="2583553"/>
            <a:ext cx="1371600" cy="1752600"/>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NZ" dirty="0" smtClean="0">
                <a:gradFill>
                  <a:gsLst>
                    <a:gs pos="0">
                      <a:srgbClr val="FFFFFF"/>
                    </a:gs>
                    <a:gs pos="100000">
                      <a:srgbClr val="FFFFFF"/>
                    </a:gs>
                  </a:gsLst>
                  <a:lin ang="5400000" scaled="0"/>
                </a:gradFill>
              </a:rPr>
              <a:t>Assets Inventory</a:t>
            </a:r>
            <a:r>
              <a:rPr lang="en-NZ" b="1" dirty="0" smtClean="0">
                <a:gradFill>
                  <a:gsLst>
                    <a:gs pos="0">
                      <a:srgbClr val="FFFFFF"/>
                    </a:gs>
                    <a:gs pos="100000">
                      <a:srgbClr val="FFFFFF"/>
                    </a:gs>
                  </a:gsLst>
                  <a:lin ang="5400000" scaled="0"/>
                </a:gradFill>
              </a:rPr>
              <a:t> List</a:t>
            </a:r>
          </a:p>
        </p:txBody>
      </p:sp>
      <p:grpSp>
        <p:nvGrpSpPr>
          <p:cNvPr id="3" name="Group 2"/>
          <p:cNvGrpSpPr/>
          <p:nvPr/>
        </p:nvGrpSpPr>
        <p:grpSpPr>
          <a:xfrm>
            <a:off x="723900" y="2583553"/>
            <a:ext cx="4864741" cy="1800510"/>
            <a:chOff x="723900" y="2583553"/>
            <a:chExt cx="4864741" cy="1800510"/>
          </a:xfrm>
        </p:grpSpPr>
        <p:pic>
          <p:nvPicPr>
            <p:cNvPr id="16" name="Picture 15" descr="blue light from left.png"/>
            <p:cNvPicPr>
              <a:picLocks noChangeAspect="1"/>
            </p:cNvPicPr>
            <p:nvPr/>
          </p:nvPicPr>
          <p:blipFill>
            <a:blip r:embed="rId2"/>
            <a:stretch>
              <a:fillRect/>
            </a:stretch>
          </p:blipFill>
          <p:spPr>
            <a:xfrm rot="19439868">
              <a:off x="3814189" y="2885790"/>
              <a:ext cx="1774452" cy="1498273"/>
            </a:xfrm>
            <a:prstGeom prst="rect">
              <a:avLst/>
            </a:prstGeom>
          </p:spPr>
        </p:pic>
        <p:grpSp>
          <p:nvGrpSpPr>
            <p:cNvPr id="4" name="Group 16"/>
            <p:cNvGrpSpPr/>
            <p:nvPr/>
          </p:nvGrpSpPr>
          <p:grpSpPr>
            <a:xfrm>
              <a:off x="723900" y="2583553"/>
              <a:ext cx="3283546" cy="1752600"/>
              <a:chOff x="762000" y="1981200"/>
              <a:chExt cx="3283546" cy="1752600"/>
            </a:xfrm>
          </p:grpSpPr>
          <p:pic>
            <p:nvPicPr>
              <p:cNvPr id="14" name="Picture 13" descr="Standard Blank Site.jpg"/>
              <p:cNvPicPr>
                <a:picLocks noChangeAspect="1"/>
              </p:cNvPicPr>
              <p:nvPr/>
            </p:nvPicPr>
            <p:blipFill>
              <a:blip r:embed="rId3"/>
              <a:stretch>
                <a:fillRect/>
              </a:stretch>
            </p:blipFill>
            <p:spPr>
              <a:xfrm>
                <a:off x="1489048" y="1981200"/>
                <a:ext cx="2556498" cy="1752600"/>
              </a:xfrm>
              <a:prstGeom prst="rect">
                <a:avLst/>
              </a:prstGeom>
              <a:ln w="12700">
                <a:solidFill>
                  <a:schemeClr val="tx1"/>
                </a:solidFill>
              </a:ln>
            </p:spPr>
          </p:pic>
          <p:pic>
            <p:nvPicPr>
              <p:cNvPr id="13" name="Picture 12" descr="Generic User.png"/>
              <p:cNvPicPr>
                <a:picLocks noChangeAspect="1"/>
              </p:cNvPicPr>
              <p:nvPr/>
            </p:nvPicPr>
            <p:blipFill>
              <a:blip r:embed="rId4"/>
              <a:stretch>
                <a:fillRect/>
              </a:stretch>
            </p:blipFill>
            <p:spPr>
              <a:xfrm flipH="1">
                <a:off x="762000" y="2209800"/>
                <a:ext cx="1084521" cy="1371600"/>
              </a:xfrm>
              <a:prstGeom prst="rect">
                <a:avLst/>
              </a:prstGeom>
            </p:spPr>
          </p:pic>
          <p:sp>
            <p:nvSpPr>
              <p:cNvPr id="6" name="Rectangle 5"/>
              <p:cNvSpPr/>
              <p:nvPr/>
            </p:nvSpPr>
            <p:spPr bwMode="auto">
              <a:xfrm>
                <a:off x="2743200" y="2514600"/>
                <a:ext cx="1066800" cy="838200"/>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NZ" b="1" dirty="0" smtClean="0">
                    <a:gradFill>
                      <a:gsLst>
                        <a:gs pos="0">
                          <a:srgbClr val="FFFFFF"/>
                        </a:gs>
                        <a:gs pos="100000">
                          <a:srgbClr val="FFFFFF"/>
                        </a:gs>
                      </a:gsLst>
                      <a:lin ang="5400000" scaled="0"/>
                    </a:gradFill>
                  </a:rPr>
                  <a:t>Web Part</a:t>
                </a:r>
              </a:p>
            </p:txBody>
          </p:sp>
        </p:grpSp>
      </p:grpSp>
    </p:spTree>
    <p:extLst>
      <p:ext uri="{BB962C8B-B14F-4D97-AF65-F5344CB8AC3E}">
        <p14:creationId xmlns:p14="http://schemas.microsoft.com/office/powerpoint/2010/main" xmlns="" val="416777992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5" grpId="0" animBg="1"/>
    </p:bldLst>
  </p:timing>
</p:sld>
</file>

<file path=ppt/theme/theme1.xml><?xml version="1.0" encoding="utf-8"?>
<a:theme xmlns:a="http://schemas.openxmlformats.org/drawingml/2006/main" name="TechEd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34</TotalTime>
  <Words>1313</Words>
  <Application>Microsoft Office PowerPoint</Application>
  <PresentationFormat>On-screen Show (4:3)</PresentationFormat>
  <Paragraphs>251</Paragraphs>
  <Slides>31</Slides>
  <Notes>25</Notes>
  <HiddenSlides>0</HiddenSlides>
  <MMClips>0</MMClips>
  <ScaleCrop>false</ScaleCrop>
  <HeadingPairs>
    <vt:vector size="4" baseType="variant">
      <vt:variant>
        <vt:lpstr>Theme</vt:lpstr>
      </vt:variant>
      <vt:variant>
        <vt:i4>2</vt:i4>
      </vt:variant>
      <vt:variant>
        <vt:lpstr>Slide Titles</vt:lpstr>
      </vt:variant>
      <vt:variant>
        <vt:i4>31</vt:i4>
      </vt:variant>
    </vt:vector>
  </HeadingPairs>
  <TitlesOfParts>
    <vt:vector size="33" baseType="lpstr">
      <vt:lpstr>TechEd_Europe</vt:lpstr>
      <vt:lpstr>TechEd09_Europe template</vt:lpstr>
      <vt:lpstr>Slide 1</vt:lpstr>
      <vt:lpstr>Visual Studio 2010 SharePoint Development Tools Overview</vt:lpstr>
      <vt:lpstr>Evolution of SharePoint Tooling </vt:lpstr>
      <vt:lpstr>Visual Studio SharePoint Support Development environment requirements</vt:lpstr>
      <vt:lpstr>Visual Studio SharePoint Support Templates and designers</vt:lpstr>
      <vt:lpstr>Project Templates</vt:lpstr>
      <vt:lpstr>Project Wizard</vt:lpstr>
      <vt:lpstr>Item Templates</vt:lpstr>
      <vt:lpstr>Demo Scenario Overview</vt:lpstr>
      <vt:lpstr>Slide 10</vt:lpstr>
      <vt:lpstr>Content Type  and List Def.</vt:lpstr>
      <vt:lpstr>Slide 12</vt:lpstr>
      <vt:lpstr>Visual Web Part and  LINQ to SharePoint</vt:lpstr>
      <vt:lpstr>Slide 14</vt:lpstr>
      <vt:lpstr>BCS and External Lists</vt:lpstr>
      <vt:lpstr>Slide 16</vt:lpstr>
      <vt:lpstr>Development Continuum</vt:lpstr>
      <vt:lpstr>Import SPD Workflow</vt:lpstr>
      <vt:lpstr>Import SharePoint Solution(WSP)</vt:lpstr>
      <vt:lpstr>Development Continuum</vt:lpstr>
      <vt:lpstr>Visual Studio SharePoint Support Project system</vt:lpstr>
      <vt:lpstr>SP Connections in Server Explorer</vt:lpstr>
      <vt:lpstr>Feature Designer</vt:lpstr>
      <vt:lpstr>Package Designer</vt:lpstr>
      <vt:lpstr>Packaging Explorer Project and Items</vt:lpstr>
      <vt:lpstr>Visual Studio Extensibility Project and Items</vt:lpstr>
      <vt:lpstr>Visual Studio Extensibility Server Explorer and deployment steps</vt:lpstr>
      <vt:lpstr>Summary – SharePoint Development with Visual Studio</vt:lpstr>
      <vt:lpstr>Questions</vt:lpstr>
      <vt:lpstr>Slide 30</vt:lpstr>
      <vt:lpstr>Slide 31</vt:lpstr>
    </vt:vector>
  </TitlesOfParts>
  <Manager>&lt;Content Manager Name Here&gt;</Manager>
  <Company>Slidework LLC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North America 2009</dc:subject>
  <dc:creator>Pennie</dc:creator>
  <dc:description>Template: Slidework LLC
Formatting:
Event Date: May 11 - 15, 2009
Event Location: Los Angeles, CA
Audience:</dc:description>
  <cp:lastModifiedBy>cn_user</cp:lastModifiedBy>
  <cp:revision>6</cp:revision>
  <dcterms:created xsi:type="dcterms:W3CDTF">2009-03-17T17:00:19Z</dcterms:created>
  <dcterms:modified xsi:type="dcterms:W3CDTF">2009-11-08T17:07:57Z</dcterms:modified>
</cp:coreProperties>
</file>