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Default Extension="vml" ContentType="application/vnd.openxmlformats-officedocument.vmlDrawing"/>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8" r:id="rId2"/>
  </p:sldMasterIdLst>
  <p:notesMasterIdLst>
    <p:notesMasterId r:id="rId49"/>
  </p:notesMasterIdLst>
  <p:handoutMasterIdLst>
    <p:handoutMasterId r:id="rId50"/>
  </p:handoutMasterIdLst>
  <p:sldIdLst>
    <p:sldId id="256" r:id="rId3"/>
    <p:sldId id="257" r:id="rId4"/>
    <p:sldId id="283" r:id="rId5"/>
    <p:sldId id="307" r:id="rId6"/>
    <p:sldId id="308" r:id="rId7"/>
    <p:sldId id="309" r:id="rId8"/>
    <p:sldId id="310" r:id="rId9"/>
    <p:sldId id="293" r:id="rId10"/>
    <p:sldId id="291" r:id="rId11"/>
    <p:sldId id="317" r:id="rId12"/>
    <p:sldId id="311" r:id="rId13"/>
    <p:sldId id="312" r:id="rId14"/>
    <p:sldId id="342" r:id="rId15"/>
    <p:sldId id="315" r:id="rId16"/>
    <p:sldId id="316" r:id="rId17"/>
    <p:sldId id="343" r:id="rId18"/>
    <p:sldId id="303" r:id="rId19"/>
    <p:sldId id="304" r:id="rId20"/>
    <p:sldId id="306" r:id="rId21"/>
    <p:sldId id="305" r:id="rId22"/>
    <p:sldId id="339" r:id="rId23"/>
    <p:sldId id="336" r:id="rId24"/>
    <p:sldId id="335" r:id="rId25"/>
    <p:sldId id="314" r:id="rId26"/>
    <p:sldId id="337" r:id="rId27"/>
    <p:sldId id="338" r:id="rId28"/>
    <p:sldId id="333" r:id="rId29"/>
    <p:sldId id="319" r:id="rId30"/>
    <p:sldId id="320" r:id="rId31"/>
    <p:sldId id="321" r:id="rId32"/>
    <p:sldId id="322" r:id="rId33"/>
    <p:sldId id="323" r:id="rId34"/>
    <p:sldId id="334" r:id="rId35"/>
    <p:sldId id="325" r:id="rId36"/>
    <p:sldId id="326" r:id="rId37"/>
    <p:sldId id="327" r:id="rId38"/>
    <p:sldId id="328" r:id="rId39"/>
    <p:sldId id="329" r:id="rId40"/>
    <p:sldId id="330" r:id="rId41"/>
    <p:sldId id="331" r:id="rId42"/>
    <p:sldId id="332" r:id="rId43"/>
    <p:sldId id="274" r:id="rId44"/>
    <p:sldId id="282" r:id="rId45"/>
    <p:sldId id="341" r:id="rId46"/>
    <p:sldId id="344" r:id="rId47"/>
    <p:sldId id="280" r:id="rId48"/>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6179" autoAdjust="0"/>
  </p:normalViewPr>
  <p:slideViewPr>
    <p:cSldViewPr snapToGrid="0">
      <p:cViewPr>
        <p:scale>
          <a:sx n="95" d="100"/>
          <a:sy n="95" d="100"/>
        </p:scale>
        <p:origin x="-1164" y="-79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101" d="100"/>
          <a:sy n="101" d="100"/>
        </p:scale>
        <p:origin x="-253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C8BB56-BA01-439B-982B-FAAC8602DCA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i-FI"/>
        </a:p>
      </dgm:t>
    </dgm:pt>
    <dgm:pt modelId="{90F33F3D-8510-4E3C-BB2F-8691DBB3BE7B}">
      <dgm:prSet phldrT="[Text]"/>
      <dgm:spPr/>
      <dgm:t>
        <a:bodyPr/>
        <a:lstStyle/>
        <a:p>
          <a:r>
            <a:rPr lang="fi-FI" dirty="0" smtClean="0"/>
            <a:t>Information Worker</a:t>
          </a:r>
          <a:endParaRPr lang="fi-FI" dirty="0"/>
        </a:p>
      </dgm:t>
    </dgm:pt>
    <dgm:pt modelId="{1318F033-AA2E-4195-802B-F71466B763DA}" type="parTrans" cxnId="{B4283492-6DEB-4B83-8F11-CC3D1B7866F9}">
      <dgm:prSet/>
      <dgm:spPr/>
      <dgm:t>
        <a:bodyPr/>
        <a:lstStyle/>
        <a:p>
          <a:endParaRPr lang="fi-FI"/>
        </a:p>
      </dgm:t>
    </dgm:pt>
    <dgm:pt modelId="{70FE419E-4C4F-4161-B512-8CA30BD9E1BF}" type="sibTrans" cxnId="{B4283492-6DEB-4B83-8F11-CC3D1B7866F9}">
      <dgm:prSet/>
      <dgm:spPr/>
      <dgm:t>
        <a:bodyPr/>
        <a:lstStyle/>
        <a:p>
          <a:endParaRPr lang="fi-FI"/>
        </a:p>
      </dgm:t>
    </dgm:pt>
    <dgm:pt modelId="{E7E7F0E0-2177-40D7-99D0-A62559B7426F}">
      <dgm:prSet phldrT="[Text]"/>
      <dgm:spPr/>
      <dgm:t>
        <a:bodyPr/>
        <a:lstStyle/>
        <a:p>
          <a:r>
            <a:rPr lang="fi-FI" dirty="0" smtClean="0"/>
            <a:t>Creates Content</a:t>
          </a:r>
          <a:endParaRPr lang="fi-FI" dirty="0"/>
        </a:p>
      </dgm:t>
    </dgm:pt>
    <dgm:pt modelId="{E9F0153E-701D-4DD4-BA2A-927EE5B13C44}" type="parTrans" cxnId="{7B586061-B91A-4AF5-9155-50902474E6A5}">
      <dgm:prSet/>
      <dgm:spPr/>
      <dgm:t>
        <a:bodyPr/>
        <a:lstStyle/>
        <a:p>
          <a:endParaRPr lang="fi-FI"/>
        </a:p>
      </dgm:t>
    </dgm:pt>
    <dgm:pt modelId="{FB08EDCF-C9C8-4322-9EF8-C1CAF0BCDA6F}" type="sibTrans" cxnId="{7B586061-B91A-4AF5-9155-50902474E6A5}">
      <dgm:prSet/>
      <dgm:spPr/>
      <dgm:t>
        <a:bodyPr/>
        <a:lstStyle/>
        <a:p>
          <a:endParaRPr lang="fi-FI"/>
        </a:p>
      </dgm:t>
    </dgm:pt>
    <dgm:pt modelId="{42D812C0-F8CC-4D4F-811B-44D884AD3F33}">
      <dgm:prSet phldrT="[Text]"/>
      <dgm:spPr/>
      <dgm:t>
        <a:bodyPr/>
        <a:lstStyle/>
        <a:p>
          <a:r>
            <a:rPr lang="fi-FI" dirty="0" smtClean="0"/>
            <a:t>Adds Web Parts</a:t>
          </a:r>
          <a:endParaRPr lang="fi-FI" dirty="0"/>
        </a:p>
      </dgm:t>
    </dgm:pt>
    <dgm:pt modelId="{5FDE03E7-C477-4C91-B01D-DB0BDC293E9B}" type="parTrans" cxnId="{9CFFCBF7-5B96-41F3-91F0-7384001E079B}">
      <dgm:prSet/>
      <dgm:spPr/>
      <dgm:t>
        <a:bodyPr/>
        <a:lstStyle/>
        <a:p>
          <a:endParaRPr lang="fi-FI"/>
        </a:p>
      </dgm:t>
    </dgm:pt>
    <dgm:pt modelId="{42FCE235-AAFA-4BBD-85DB-7070849DFE50}" type="sibTrans" cxnId="{9CFFCBF7-5B96-41F3-91F0-7384001E079B}">
      <dgm:prSet/>
      <dgm:spPr/>
      <dgm:t>
        <a:bodyPr/>
        <a:lstStyle/>
        <a:p>
          <a:endParaRPr lang="fi-FI"/>
        </a:p>
      </dgm:t>
    </dgm:pt>
    <dgm:pt modelId="{5019C53D-1520-44C2-BE47-B484AB79528A}">
      <dgm:prSet phldrT="[Text]"/>
      <dgm:spPr/>
      <dgm:t>
        <a:bodyPr/>
        <a:lstStyle/>
        <a:p>
          <a:r>
            <a:rPr lang="fi-FI" dirty="0" smtClean="0"/>
            <a:t>Designer or Power User</a:t>
          </a:r>
          <a:endParaRPr lang="fi-FI" dirty="0"/>
        </a:p>
      </dgm:t>
    </dgm:pt>
    <dgm:pt modelId="{DB5CF3F2-525D-415A-B799-47291F4DF669}" type="parTrans" cxnId="{2BB46BC4-F95A-48D8-A188-F3BE82B67A0C}">
      <dgm:prSet/>
      <dgm:spPr/>
      <dgm:t>
        <a:bodyPr/>
        <a:lstStyle/>
        <a:p>
          <a:endParaRPr lang="fi-FI"/>
        </a:p>
      </dgm:t>
    </dgm:pt>
    <dgm:pt modelId="{8C9B03BE-8E11-4C87-858C-677781974856}" type="sibTrans" cxnId="{2BB46BC4-F95A-48D8-A188-F3BE82B67A0C}">
      <dgm:prSet/>
      <dgm:spPr/>
      <dgm:t>
        <a:bodyPr/>
        <a:lstStyle/>
        <a:p>
          <a:endParaRPr lang="fi-FI"/>
        </a:p>
      </dgm:t>
    </dgm:pt>
    <dgm:pt modelId="{66F45BBB-98AB-49AA-8CDD-860DA68733B0}">
      <dgm:prSet phldrT="[Text]"/>
      <dgm:spPr/>
      <dgm:t>
        <a:bodyPr/>
        <a:lstStyle/>
        <a:p>
          <a:r>
            <a:rPr lang="fi-FI" dirty="0" smtClean="0"/>
            <a:t>Site design via HTML / CSS</a:t>
          </a:r>
          <a:endParaRPr lang="fi-FI" dirty="0"/>
        </a:p>
      </dgm:t>
    </dgm:pt>
    <dgm:pt modelId="{6085D434-F028-4898-920A-8FAACD264A88}" type="parTrans" cxnId="{1E59E119-0FC6-4CA4-BF46-4BFA89A1C11C}">
      <dgm:prSet/>
      <dgm:spPr/>
      <dgm:t>
        <a:bodyPr/>
        <a:lstStyle/>
        <a:p>
          <a:endParaRPr lang="fi-FI"/>
        </a:p>
      </dgm:t>
    </dgm:pt>
    <dgm:pt modelId="{96157472-EA0A-414B-A719-19FFF433BD27}" type="sibTrans" cxnId="{1E59E119-0FC6-4CA4-BF46-4BFA89A1C11C}">
      <dgm:prSet/>
      <dgm:spPr/>
      <dgm:t>
        <a:bodyPr/>
        <a:lstStyle/>
        <a:p>
          <a:endParaRPr lang="fi-FI"/>
        </a:p>
      </dgm:t>
    </dgm:pt>
    <dgm:pt modelId="{2F115331-067F-441D-BFFB-4799CB89270E}">
      <dgm:prSet phldrT="[Text]"/>
      <dgm:spPr/>
      <dgm:t>
        <a:bodyPr/>
        <a:lstStyle/>
        <a:p>
          <a:r>
            <a:rPr lang="fi-FI" dirty="0" smtClean="0"/>
            <a:t>Creates simple workflows</a:t>
          </a:r>
          <a:endParaRPr lang="fi-FI" dirty="0"/>
        </a:p>
      </dgm:t>
    </dgm:pt>
    <dgm:pt modelId="{6D9EC8AE-321F-4B23-B0FE-4180C75FAC6B}" type="parTrans" cxnId="{98413F8C-1189-42A7-AF5B-4D520805DB50}">
      <dgm:prSet/>
      <dgm:spPr/>
      <dgm:t>
        <a:bodyPr/>
        <a:lstStyle/>
        <a:p>
          <a:endParaRPr lang="fi-FI"/>
        </a:p>
      </dgm:t>
    </dgm:pt>
    <dgm:pt modelId="{93EE67B3-624D-4181-94CA-5250FA9A1D43}" type="sibTrans" cxnId="{98413F8C-1189-42A7-AF5B-4D520805DB50}">
      <dgm:prSet/>
      <dgm:spPr/>
      <dgm:t>
        <a:bodyPr/>
        <a:lstStyle/>
        <a:p>
          <a:endParaRPr lang="fi-FI"/>
        </a:p>
      </dgm:t>
    </dgm:pt>
    <dgm:pt modelId="{CD72DFCF-A847-43B0-B871-DBAECDA9E9B4}">
      <dgm:prSet phldrT="[Text]"/>
      <dgm:spPr/>
      <dgm:t>
        <a:bodyPr/>
        <a:lstStyle/>
        <a:p>
          <a:r>
            <a:rPr lang="fi-FI" dirty="0" smtClean="0"/>
            <a:t>Modifies lists / libraries</a:t>
          </a:r>
          <a:endParaRPr lang="fi-FI" dirty="0"/>
        </a:p>
      </dgm:t>
    </dgm:pt>
    <dgm:pt modelId="{0613906E-88F2-4FB1-839C-9D089EA76C9F}" type="parTrans" cxnId="{D62DFEC6-9EDA-4B6F-9826-9D0CAED2B0C6}">
      <dgm:prSet/>
      <dgm:spPr/>
      <dgm:t>
        <a:bodyPr/>
        <a:lstStyle/>
        <a:p>
          <a:endParaRPr lang="fi-FI"/>
        </a:p>
      </dgm:t>
    </dgm:pt>
    <dgm:pt modelId="{406480A7-C392-4F89-A503-9E264983EDB7}" type="sibTrans" cxnId="{D62DFEC6-9EDA-4B6F-9826-9D0CAED2B0C6}">
      <dgm:prSet/>
      <dgm:spPr/>
      <dgm:t>
        <a:bodyPr/>
        <a:lstStyle/>
        <a:p>
          <a:endParaRPr lang="fi-FI"/>
        </a:p>
      </dgm:t>
    </dgm:pt>
    <dgm:pt modelId="{B1AAD06B-AF79-4C34-B954-2EECB6AC1B01}">
      <dgm:prSet phldrT="[Text]"/>
      <dgm:spPr/>
      <dgm:t>
        <a:bodyPr/>
        <a:lstStyle/>
        <a:p>
          <a:r>
            <a:rPr lang="fi-FI" dirty="0" smtClean="0"/>
            <a:t>Publishes Forms</a:t>
          </a:r>
          <a:endParaRPr lang="fi-FI" dirty="0"/>
        </a:p>
      </dgm:t>
    </dgm:pt>
    <dgm:pt modelId="{D367DE03-0CF1-4D5D-B088-3DD44E0CD202}" type="parTrans" cxnId="{6E24C1AF-B426-4E2C-A248-4E8B5F0143AC}">
      <dgm:prSet/>
      <dgm:spPr/>
      <dgm:t>
        <a:bodyPr/>
        <a:lstStyle/>
        <a:p>
          <a:endParaRPr lang="fi-FI"/>
        </a:p>
      </dgm:t>
    </dgm:pt>
    <dgm:pt modelId="{ABFE6886-B517-4CF3-B562-D2997F6F51EE}" type="sibTrans" cxnId="{6E24C1AF-B426-4E2C-A248-4E8B5F0143AC}">
      <dgm:prSet/>
      <dgm:spPr/>
      <dgm:t>
        <a:bodyPr/>
        <a:lstStyle/>
        <a:p>
          <a:endParaRPr lang="fi-FI"/>
        </a:p>
      </dgm:t>
    </dgm:pt>
    <dgm:pt modelId="{CA55DD62-1AE2-4AF3-835B-1961F9BE0B5B}">
      <dgm:prSet phldrT="[Text]"/>
      <dgm:spPr/>
      <dgm:t>
        <a:bodyPr/>
        <a:lstStyle/>
        <a:p>
          <a:r>
            <a:rPr lang="fi-FI" dirty="0" smtClean="0"/>
            <a:t>Uses more advanced customization capabilities (Data Views etc)</a:t>
          </a:r>
          <a:endParaRPr lang="fi-FI" dirty="0"/>
        </a:p>
      </dgm:t>
    </dgm:pt>
    <dgm:pt modelId="{79A4885B-7727-4000-A012-BBECF4E502AF}" type="parTrans" cxnId="{635E8CC9-B11A-4219-A835-F2759DE74610}">
      <dgm:prSet/>
      <dgm:spPr/>
      <dgm:t>
        <a:bodyPr/>
        <a:lstStyle/>
        <a:p>
          <a:endParaRPr lang="fi-FI"/>
        </a:p>
      </dgm:t>
    </dgm:pt>
    <dgm:pt modelId="{8A437A69-A5E0-41BF-AD54-E1ACE5BFAFD2}" type="sibTrans" cxnId="{635E8CC9-B11A-4219-A835-F2759DE74610}">
      <dgm:prSet/>
      <dgm:spPr/>
      <dgm:t>
        <a:bodyPr/>
        <a:lstStyle/>
        <a:p>
          <a:endParaRPr lang="fi-FI"/>
        </a:p>
      </dgm:t>
    </dgm:pt>
    <dgm:pt modelId="{ACD3D96D-96B8-454A-99C3-2DFA7FFE3465}" type="pres">
      <dgm:prSet presAssocID="{37C8BB56-BA01-439B-982B-FAAC8602DCA6}" presName="linear" presStyleCnt="0">
        <dgm:presLayoutVars>
          <dgm:animLvl val="lvl"/>
          <dgm:resizeHandles val="exact"/>
        </dgm:presLayoutVars>
      </dgm:prSet>
      <dgm:spPr/>
      <dgm:t>
        <a:bodyPr/>
        <a:lstStyle/>
        <a:p>
          <a:endParaRPr lang="fi-FI"/>
        </a:p>
      </dgm:t>
    </dgm:pt>
    <dgm:pt modelId="{74A3E806-CE48-4EA2-8DFE-E5638CA169A7}" type="pres">
      <dgm:prSet presAssocID="{90F33F3D-8510-4E3C-BB2F-8691DBB3BE7B}" presName="parentText" presStyleLbl="node1" presStyleIdx="0" presStyleCnt="2">
        <dgm:presLayoutVars>
          <dgm:chMax val="0"/>
          <dgm:bulletEnabled val="1"/>
        </dgm:presLayoutVars>
      </dgm:prSet>
      <dgm:spPr/>
      <dgm:t>
        <a:bodyPr/>
        <a:lstStyle/>
        <a:p>
          <a:endParaRPr lang="fi-FI"/>
        </a:p>
      </dgm:t>
    </dgm:pt>
    <dgm:pt modelId="{2FAF22C3-5333-456F-95C9-06B8DCD9C8E9}" type="pres">
      <dgm:prSet presAssocID="{90F33F3D-8510-4E3C-BB2F-8691DBB3BE7B}" presName="childText" presStyleLbl="revTx" presStyleIdx="0" presStyleCnt="2">
        <dgm:presLayoutVars>
          <dgm:bulletEnabled val="1"/>
        </dgm:presLayoutVars>
      </dgm:prSet>
      <dgm:spPr/>
      <dgm:t>
        <a:bodyPr/>
        <a:lstStyle/>
        <a:p>
          <a:endParaRPr lang="fi-FI"/>
        </a:p>
      </dgm:t>
    </dgm:pt>
    <dgm:pt modelId="{503E270F-3F13-435D-9FB7-28BE94FE1351}" type="pres">
      <dgm:prSet presAssocID="{5019C53D-1520-44C2-BE47-B484AB79528A}" presName="parentText" presStyleLbl="node1" presStyleIdx="1" presStyleCnt="2">
        <dgm:presLayoutVars>
          <dgm:chMax val="0"/>
          <dgm:bulletEnabled val="1"/>
        </dgm:presLayoutVars>
      </dgm:prSet>
      <dgm:spPr/>
      <dgm:t>
        <a:bodyPr/>
        <a:lstStyle/>
        <a:p>
          <a:endParaRPr lang="fi-FI"/>
        </a:p>
      </dgm:t>
    </dgm:pt>
    <dgm:pt modelId="{1345D558-038C-4034-B151-E50950A715A9}" type="pres">
      <dgm:prSet presAssocID="{5019C53D-1520-44C2-BE47-B484AB79528A}" presName="childText" presStyleLbl="revTx" presStyleIdx="1" presStyleCnt="2">
        <dgm:presLayoutVars>
          <dgm:bulletEnabled val="1"/>
        </dgm:presLayoutVars>
      </dgm:prSet>
      <dgm:spPr/>
      <dgm:t>
        <a:bodyPr/>
        <a:lstStyle/>
        <a:p>
          <a:endParaRPr lang="fi-FI"/>
        </a:p>
      </dgm:t>
    </dgm:pt>
  </dgm:ptLst>
  <dgm:cxnLst>
    <dgm:cxn modelId="{635E8CC9-B11A-4219-A835-F2759DE74610}" srcId="{5019C53D-1520-44C2-BE47-B484AB79528A}" destId="{CA55DD62-1AE2-4AF3-835B-1961F9BE0B5B}" srcOrd="3" destOrd="0" parTransId="{79A4885B-7727-4000-A012-BBECF4E502AF}" sibTransId="{8A437A69-A5E0-41BF-AD54-E1ACE5BFAFD2}"/>
    <dgm:cxn modelId="{6E24C1AF-B426-4E2C-A248-4E8B5F0143AC}" srcId="{5019C53D-1520-44C2-BE47-B484AB79528A}" destId="{B1AAD06B-AF79-4C34-B954-2EECB6AC1B01}" srcOrd="2" destOrd="0" parTransId="{D367DE03-0CF1-4D5D-B088-3DD44E0CD202}" sibTransId="{ABFE6886-B517-4CF3-B562-D2997F6F51EE}"/>
    <dgm:cxn modelId="{3FB1E4D1-66B5-4AD3-9CB8-866E6F10F873}" type="presOf" srcId="{2F115331-067F-441D-BFFB-4799CB89270E}" destId="{1345D558-038C-4034-B151-E50950A715A9}" srcOrd="0" destOrd="1" presId="urn:microsoft.com/office/officeart/2005/8/layout/vList2"/>
    <dgm:cxn modelId="{B4283492-6DEB-4B83-8F11-CC3D1B7866F9}" srcId="{37C8BB56-BA01-439B-982B-FAAC8602DCA6}" destId="{90F33F3D-8510-4E3C-BB2F-8691DBB3BE7B}" srcOrd="0" destOrd="0" parTransId="{1318F033-AA2E-4195-802B-F71466B763DA}" sibTransId="{70FE419E-4C4F-4161-B512-8CA30BD9E1BF}"/>
    <dgm:cxn modelId="{9CFFCBF7-5B96-41F3-91F0-7384001E079B}" srcId="{90F33F3D-8510-4E3C-BB2F-8691DBB3BE7B}" destId="{42D812C0-F8CC-4D4F-811B-44D884AD3F33}" srcOrd="2" destOrd="0" parTransId="{5FDE03E7-C477-4C91-B01D-DB0BDC293E9B}" sibTransId="{42FCE235-AAFA-4BBD-85DB-7070849DFE50}"/>
    <dgm:cxn modelId="{6E500A66-B4A6-42F4-B2E5-44BF6535252D}" type="presOf" srcId="{66F45BBB-98AB-49AA-8CDD-860DA68733B0}" destId="{1345D558-038C-4034-B151-E50950A715A9}" srcOrd="0" destOrd="0" presId="urn:microsoft.com/office/officeart/2005/8/layout/vList2"/>
    <dgm:cxn modelId="{98413F8C-1189-42A7-AF5B-4D520805DB50}" srcId="{5019C53D-1520-44C2-BE47-B484AB79528A}" destId="{2F115331-067F-441D-BFFB-4799CB89270E}" srcOrd="1" destOrd="0" parTransId="{6D9EC8AE-321F-4B23-B0FE-4180C75FAC6B}" sibTransId="{93EE67B3-624D-4181-94CA-5250FA9A1D43}"/>
    <dgm:cxn modelId="{6BC77C51-3B48-4017-85C1-E27042C814CF}" type="presOf" srcId="{CA55DD62-1AE2-4AF3-835B-1961F9BE0B5B}" destId="{1345D558-038C-4034-B151-E50950A715A9}" srcOrd="0" destOrd="3" presId="urn:microsoft.com/office/officeart/2005/8/layout/vList2"/>
    <dgm:cxn modelId="{999B0FD2-1160-4901-BBB2-7AF3FEC4011C}" type="presOf" srcId="{37C8BB56-BA01-439B-982B-FAAC8602DCA6}" destId="{ACD3D96D-96B8-454A-99C3-2DFA7FFE3465}" srcOrd="0" destOrd="0" presId="urn:microsoft.com/office/officeart/2005/8/layout/vList2"/>
    <dgm:cxn modelId="{2BB46BC4-F95A-48D8-A188-F3BE82B67A0C}" srcId="{37C8BB56-BA01-439B-982B-FAAC8602DCA6}" destId="{5019C53D-1520-44C2-BE47-B484AB79528A}" srcOrd="1" destOrd="0" parTransId="{DB5CF3F2-525D-415A-B799-47291F4DF669}" sibTransId="{8C9B03BE-8E11-4C87-858C-677781974856}"/>
    <dgm:cxn modelId="{217164AA-DF56-4405-A030-532E650CCBB9}" type="presOf" srcId="{90F33F3D-8510-4E3C-BB2F-8691DBB3BE7B}" destId="{74A3E806-CE48-4EA2-8DFE-E5638CA169A7}" srcOrd="0" destOrd="0" presId="urn:microsoft.com/office/officeart/2005/8/layout/vList2"/>
    <dgm:cxn modelId="{1E59E119-0FC6-4CA4-BF46-4BFA89A1C11C}" srcId="{5019C53D-1520-44C2-BE47-B484AB79528A}" destId="{66F45BBB-98AB-49AA-8CDD-860DA68733B0}" srcOrd="0" destOrd="0" parTransId="{6085D434-F028-4898-920A-8FAACD264A88}" sibTransId="{96157472-EA0A-414B-A719-19FFF433BD27}"/>
    <dgm:cxn modelId="{48945DB6-1F67-4056-A15A-873F8A954F65}" type="presOf" srcId="{CD72DFCF-A847-43B0-B871-DBAECDA9E9B4}" destId="{2FAF22C3-5333-456F-95C9-06B8DCD9C8E9}" srcOrd="0" destOrd="1" presId="urn:microsoft.com/office/officeart/2005/8/layout/vList2"/>
    <dgm:cxn modelId="{EC7ECD94-0002-4C55-BB96-8F714A230EC6}" type="presOf" srcId="{5019C53D-1520-44C2-BE47-B484AB79528A}" destId="{503E270F-3F13-435D-9FB7-28BE94FE1351}" srcOrd="0" destOrd="0" presId="urn:microsoft.com/office/officeart/2005/8/layout/vList2"/>
    <dgm:cxn modelId="{7B586061-B91A-4AF5-9155-50902474E6A5}" srcId="{90F33F3D-8510-4E3C-BB2F-8691DBB3BE7B}" destId="{E7E7F0E0-2177-40D7-99D0-A62559B7426F}" srcOrd="0" destOrd="0" parTransId="{E9F0153E-701D-4DD4-BA2A-927EE5B13C44}" sibTransId="{FB08EDCF-C9C8-4322-9EF8-C1CAF0BCDA6F}"/>
    <dgm:cxn modelId="{D62DFEC6-9EDA-4B6F-9826-9D0CAED2B0C6}" srcId="{90F33F3D-8510-4E3C-BB2F-8691DBB3BE7B}" destId="{CD72DFCF-A847-43B0-B871-DBAECDA9E9B4}" srcOrd="1" destOrd="0" parTransId="{0613906E-88F2-4FB1-839C-9D089EA76C9F}" sibTransId="{406480A7-C392-4F89-A503-9E264983EDB7}"/>
    <dgm:cxn modelId="{96F9EF2E-B46D-456B-9C4D-8C9BDDD7B497}" type="presOf" srcId="{42D812C0-F8CC-4D4F-811B-44D884AD3F33}" destId="{2FAF22C3-5333-456F-95C9-06B8DCD9C8E9}" srcOrd="0" destOrd="2" presId="urn:microsoft.com/office/officeart/2005/8/layout/vList2"/>
    <dgm:cxn modelId="{7F0CA384-BB6A-45F9-A634-9A849E47C1B6}" type="presOf" srcId="{B1AAD06B-AF79-4C34-B954-2EECB6AC1B01}" destId="{1345D558-038C-4034-B151-E50950A715A9}" srcOrd="0" destOrd="2" presId="urn:microsoft.com/office/officeart/2005/8/layout/vList2"/>
    <dgm:cxn modelId="{1BA9C536-419E-4996-80BC-6C93E70CC683}" type="presOf" srcId="{E7E7F0E0-2177-40D7-99D0-A62559B7426F}" destId="{2FAF22C3-5333-456F-95C9-06B8DCD9C8E9}" srcOrd="0" destOrd="0" presId="urn:microsoft.com/office/officeart/2005/8/layout/vList2"/>
    <dgm:cxn modelId="{1D8DAC84-6F74-4A72-BECC-278087C96D5C}" type="presParOf" srcId="{ACD3D96D-96B8-454A-99C3-2DFA7FFE3465}" destId="{74A3E806-CE48-4EA2-8DFE-E5638CA169A7}" srcOrd="0" destOrd="0" presId="urn:microsoft.com/office/officeart/2005/8/layout/vList2"/>
    <dgm:cxn modelId="{6C3FABB5-AD34-40FE-953A-29C46FFE0CA5}" type="presParOf" srcId="{ACD3D96D-96B8-454A-99C3-2DFA7FFE3465}" destId="{2FAF22C3-5333-456F-95C9-06B8DCD9C8E9}" srcOrd="1" destOrd="0" presId="urn:microsoft.com/office/officeart/2005/8/layout/vList2"/>
    <dgm:cxn modelId="{E27B6062-502A-4A17-806A-6A880579FFD1}" type="presParOf" srcId="{ACD3D96D-96B8-454A-99C3-2DFA7FFE3465}" destId="{503E270F-3F13-435D-9FB7-28BE94FE1351}" srcOrd="2" destOrd="0" presId="urn:microsoft.com/office/officeart/2005/8/layout/vList2"/>
    <dgm:cxn modelId="{BF3BE6A5-5864-4C32-A626-484104293043}" type="presParOf" srcId="{ACD3D96D-96B8-454A-99C3-2DFA7FFE3465}" destId="{1345D558-038C-4034-B151-E50950A715A9}" srcOrd="3"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C8BB56-BA01-439B-982B-FAAC8602DCA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i-FI"/>
        </a:p>
      </dgm:t>
    </dgm:pt>
    <dgm:pt modelId="{003E0E52-BFBF-4343-B775-DBC00865457D}">
      <dgm:prSet phldrT="[Text]"/>
      <dgm:spPr/>
      <dgm:t>
        <a:bodyPr/>
        <a:lstStyle/>
        <a:p>
          <a:r>
            <a:rPr lang="fi-FI" dirty="0" smtClean="0"/>
            <a:t>Professional Developer</a:t>
          </a:r>
          <a:endParaRPr lang="fi-FI" dirty="0"/>
        </a:p>
      </dgm:t>
    </dgm:pt>
    <dgm:pt modelId="{8029DA52-66FD-4D59-A6C3-58CAAA38D8AF}" type="parTrans" cxnId="{0BB5A3CE-50E4-4A96-B8F0-AF6342770717}">
      <dgm:prSet/>
      <dgm:spPr/>
      <dgm:t>
        <a:bodyPr/>
        <a:lstStyle/>
        <a:p>
          <a:endParaRPr lang="fi-FI"/>
        </a:p>
      </dgm:t>
    </dgm:pt>
    <dgm:pt modelId="{ED43FE0B-1CCD-444C-B840-6F7AD1C96DCB}" type="sibTrans" cxnId="{0BB5A3CE-50E4-4A96-B8F0-AF6342770717}">
      <dgm:prSet/>
      <dgm:spPr/>
      <dgm:t>
        <a:bodyPr/>
        <a:lstStyle/>
        <a:p>
          <a:endParaRPr lang="fi-FI"/>
        </a:p>
      </dgm:t>
    </dgm:pt>
    <dgm:pt modelId="{8DAD8DB8-D9ED-444A-B7C1-7F941243404F}">
      <dgm:prSet phldrT="[Text]" custT="1"/>
      <dgm:spPr/>
      <dgm:t>
        <a:bodyPr/>
        <a:lstStyle/>
        <a:p>
          <a:r>
            <a:rPr lang="fi-FI" sz="1400" dirty="0" smtClean="0"/>
            <a:t>Writes Web Parts and Web Services</a:t>
          </a:r>
          <a:endParaRPr lang="fi-FI" sz="1400" dirty="0"/>
        </a:p>
      </dgm:t>
    </dgm:pt>
    <dgm:pt modelId="{AFCC5552-FEB1-4C50-82EA-1CADD18F151F}" type="parTrans" cxnId="{C0C05015-D241-46D6-B115-04FAC6EFC0CE}">
      <dgm:prSet/>
      <dgm:spPr/>
      <dgm:t>
        <a:bodyPr/>
        <a:lstStyle/>
        <a:p>
          <a:endParaRPr lang="fi-FI"/>
        </a:p>
      </dgm:t>
    </dgm:pt>
    <dgm:pt modelId="{EF647F9C-E3FA-44B7-9E01-5198A29BE961}" type="sibTrans" cxnId="{C0C05015-D241-46D6-B115-04FAC6EFC0CE}">
      <dgm:prSet/>
      <dgm:spPr/>
      <dgm:t>
        <a:bodyPr/>
        <a:lstStyle/>
        <a:p>
          <a:endParaRPr lang="fi-FI"/>
        </a:p>
      </dgm:t>
    </dgm:pt>
    <dgm:pt modelId="{58E168AC-F6EF-46D2-A1BE-26013E670A14}">
      <dgm:prSet phldrT="[Text]" custT="1"/>
      <dgm:spPr/>
      <dgm:t>
        <a:bodyPr/>
        <a:lstStyle/>
        <a:p>
          <a:r>
            <a:rPr lang="fi-FI" sz="1400" dirty="0" smtClean="0"/>
            <a:t>Creates WSPs for solution deployment</a:t>
          </a:r>
          <a:endParaRPr lang="fi-FI" sz="1400" dirty="0"/>
        </a:p>
      </dgm:t>
    </dgm:pt>
    <dgm:pt modelId="{63D7EA48-3C42-4073-AB4F-16CF2BBCECF2}" type="parTrans" cxnId="{FDFF7437-7F56-4B53-851B-9F9C865E6B3E}">
      <dgm:prSet/>
      <dgm:spPr/>
      <dgm:t>
        <a:bodyPr/>
        <a:lstStyle/>
        <a:p>
          <a:endParaRPr lang="fi-FI"/>
        </a:p>
      </dgm:t>
    </dgm:pt>
    <dgm:pt modelId="{7378F273-86D6-460D-9EC3-601481DA164A}" type="sibTrans" cxnId="{FDFF7437-7F56-4B53-851B-9F9C865E6B3E}">
      <dgm:prSet/>
      <dgm:spPr/>
      <dgm:t>
        <a:bodyPr/>
        <a:lstStyle/>
        <a:p>
          <a:endParaRPr lang="fi-FI"/>
        </a:p>
      </dgm:t>
    </dgm:pt>
    <dgm:pt modelId="{3D644BCB-5A67-4B34-A9FD-A90003BC8E8E}">
      <dgm:prSet phldrT="[Text]" custT="1"/>
      <dgm:spPr/>
      <dgm:t>
        <a:bodyPr/>
        <a:lstStyle/>
        <a:p>
          <a:r>
            <a:rPr lang="fi-FI" sz="1400" dirty="0" smtClean="0"/>
            <a:t>Creates advanced workflow activities</a:t>
          </a:r>
          <a:endParaRPr lang="fi-FI" sz="1400" dirty="0"/>
        </a:p>
      </dgm:t>
    </dgm:pt>
    <dgm:pt modelId="{9B09846A-8980-4059-9C86-CF53FD6A9934}" type="parTrans" cxnId="{EF187809-5E33-4828-A65D-9412F81F677E}">
      <dgm:prSet/>
      <dgm:spPr/>
      <dgm:t>
        <a:bodyPr/>
        <a:lstStyle/>
        <a:p>
          <a:endParaRPr lang="fi-FI"/>
        </a:p>
      </dgm:t>
    </dgm:pt>
    <dgm:pt modelId="{F439D09E-8017-49AE-9F90-9086352A4EFF}" type="sibTrans" cxnId="{EF187809-5E33-4828-A65D-9412F81F677E}">
      <dgm:prSet/>
      <dgm:spPr/>
      <dgm:t>
        <a:bodyPr/>
        <a:lstStyle/>
        <a:p>
          <a:endParaRPr lang="fi-FI"/>
        </a:p>
      </dgm:t>
    </dgm:pt>
    <dgm:pt modelId="{0141CB06-1679-4916-817F-3AFEEF9C9472}" type="pres">
      <dgm:prSet presAssocID="{37C8BB56-BA01-439B-982B-FAAC8602DCA6}" presName="linear" presStyleCnt="0">
        <dgm:presLayoutVars>
          <dgm:animLvl val="lvl"/>
          <dgm:resizeHandles val="exact"/>
        </dgm:presLayoutVars>
      </dgm:prSet>
      <dgm:spPr/>
      <dgm:t>
        <a:bodyPr/>
        <a:lstStyle/>
        <a:p>
          <a:endParaRPr lang="fi-FI"/>
        </a:p>
      </dgm:t>
    </dgm:pt>
    <dgm:pt modelId="{41B6CF9B-4DE1-4F53-8D99-B255753FCA77}" type="pres">
      <dgm:prSet presAssocID="{003E0E52-BFBF-4343-B775-DBC00865457D}" presName="parentText" presStyleLbl="node1" presStyleIdx="0" presStyleCnt="1">
        <dgm:presLayoutVars>
          <dgm:chMax val="0"/>
          <dgm:bulletEnabled val="1"/>
        </dgm:presLayoutVars>
      </dgm:prSet>
      <dgm:spPr/>
      <dgm:t>
        <a:bodyPr/>
        <a:lstStyle/>
        <a:p>
          <a:endParaRPr lang="fi-FI"/>
        </a:p>
      </dgm:t>
    </dgm:pt>
    <dgm:pt modelId="{0566B734-0111-4187-84D8-D5F9EED50994}" type="pres">
      <dgm:prSet presAssocID="{003E0E52-BFBF-4343-B775-DBC00865457D}" presName="childText" presStyleLbl="revTx" presStyleIdx="0" presStyleCnt="1">
        <dgm:presLayoutVars>
          <dgm:bulletEnabled val="1"/>
        </dgm:presLayoutVars>
      </dgm:prSet>
      <dgm:spPr/>
      <dgm:t>
        <a:bodyPr/>
        <a:lstStyle/>
        <a:p>
          <a:endParaRPr lang="fi-FI"/>
        </a:p>
      </dgm:t>
    </dgm:pt>
  </dgm:ptLst>
  <dgm:cxnLst>
    <dgm:cxn modelId="{EF187809-5E33-4828-A65D-9412F81F677E}" srcId="{003E0E52-BFBF-4343-B775-DBC00865457D}" destId="{3D644BCB-5A67-4B34-A9FD-A90003BC8E8E}" srcOrd="2" destOrd="0" parTransId="{9B09846A-8980-4059-9C86-CF53FD6A9934}" sibTransId="{F439D09E-8017-49AE-9F90-9086352A4EFF}"/>
    <dgm:cxn modelId="{8638B3C3-E92B-46D5-A505-02E8DB36910A}" type="presOf" srcId="{58E168AC-F6EF-46D2-A1BE-26013E670A14}" destId="{0566B734-0111-4187-84D8-D5F9EED50994}" srcOrd="0" destOrd="1" presId="urn:microsoft.com/office/officeart/2005/8/layout/vList2"/>
    <dgm:cxn modelId="{FDFF7437-7F56-4B53-851B-9F9C865E6B3E}" srcId="{003E0E52-BFBF-4343-B775-DBC00865457D}" destId="{58E168AC-F6EF-46D2-A1BE-26013E670A14}" srcOrd="1" destOrd="0" parTransId="{63D7EA48-3C42-4073-AB4F-16CF2BBCECF2}" sibTransId="{7378F273-86D6-460D-9EC3-601481DA164A}"/>
    <dgm:cxn modelId="{043B33FB-23D7-4D23-9277-431B4BFC5C8F}" type="presOf" srcId="{003E0E52-BFBF-4343-B775-DBC00865457D}" destId="{41B6CF9B-4DE1-4F53-8D99-B255753FCA77}" srcOrd="0" destOrd="0" presId="urn:microsoft.com/office/officeart/2005/8/layout/vList2"/>
    <dgm:cxn modelId="{054C3026-4FA5-403B-87C0-B2207BFE07A4}" type="presOf" srcId="{8DAD8DB8-D9ED-444A-B7C1-7F941243404F}" destId="{0566B734-0111-4187-84D8-D5F9EED50994}" srcOrd="0" destOrd="0" presId="urn:microsoft.com/office/officeart/2005/8/layout/vList2"/>
    <dgm:cxn modelId="{D9913FFF-E675-4385-B6D7-06E6D7FA42AF}" type="presOf" srcId="{37C8BB56-BA01-439B-982B-FAAC8602DCA6}" destId="{0141CB06-1679-4916-817F-3AFEEF9C9472}" srcOrd="0" destOrd="0" presId="urn:microsoft.com/office/officeart/2005/8/layout/vList2"/>
    <dgm:cxn modelId="{C0C05015-D241-46D6-B115-04FAC6EFC0CE}" srcId="{003E0E52-BFBF-4343-B775-DBC00865457D}" destId="{8DAD8DB8-D9ED-444A-B7C1-7F941243404F}" srcOrd="0" destOrd="0" parTransId="{AFCC5552-FEB1-4C50-82EA-1CADD18F151F}" sibTransId="{EF647F9C-E3FA-44B7-9E01-5198A29BE961}"/>
    <dgm:cxn modelId="{C6F218B1-CD04-4E65-88B3-99A245AA6FA0}" type="presOf" srcId="{3D644BCB-5A67-4B34-A9FD-A90003BC8E8E}" destId="{0566B734-0111-4187-84D8-D5F9EED50994}" srcOrd="0" destOrd="2" presId="urn:microsoft.com/office/officeart/2005/8/layout/vList2"/>
    <dgm:cxn modelId="{0BB5A3CE-50E4-4A96-B8F0-AF6342770717}" srcId="{37C8BB56-BA01-439B-982B-FAAC8602DCA6}" destId="{003E0E52-BFBF-4343-B775-DBC00865457D}" srcOrd="0" destOrd="0" parTransId="{8029DA52-66FD-4D59-A6C3-58CAAA38D8AF}" sibTransId="{ED43FE0B-1CCD-444C-B840-6F7AD1C96DCB}"/>
    <dgm:cxn modelId="{358EB90D-6AF3-4F4E-B927-0587672638DB}" type="presParOf" srcId="{0141CB06-1679-4916-817F-3AFEEF9C9472}" destId="{41B6CF9B-4DE1-4F53-8D99-B255753FCA77}" srcOrd="0" destOrd="0" presId="urn:microsoft.com/office/officeart/2005/8/layout/vList2"/>
    <dgm:cxn modelId="{DB524106-6DA8-40DC-A368-AFFE361CC2D3}" type="presParOf" srcId="{0141CB06-1679-4916-817F-3AFEEF9C9472}" destId="{0566B734-0111-4187-84D8-D5F9EED50994}" srcOrd="1" destOrd="0" presId="urn:microsoft.com/office/officeart/2005/8/layout/v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4A3E806-CE48-4EA2-8DFE-E5638CA169A7}">
      <dsp:nvSpPr>
        <dsp:cNvPr id="0" name=""/>
        <dsp:cNvSpPr/>
      </dsp:nvSpPr>
      <dsp:spPr>
        <a:xfrm>
          <a:off x="0" y="8380"/>
          <a:ext cx="8382000" cy="455714"/>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fi-FI" sz="1900" kern="1200" dirty="0" smtClean="0"/>
            <a:t>Information Worker</a:t>
          </a:r>
          <a:endParaRPr lang="fi-FI" sz="1900" kern="1200" dirty="0"/>
        </a:p>
      </dsp:txBody>
      <dsp:txXfrm>
        <a:off x="0" y="8380"/>
        <a:ext cx="8382000" cy="455714"/>
      </dsp:txXfrm>
    </dsp:sp>
    <dsp:sp modelId="{2FAF22C3-5333-456F-95C9-06B8DCD9C8E9}">
      <dsp:nvSpPr>
        <dsp:cNvPr id="0" name=""/>
        <dsp:cNvSpPr/>
      </dsp:nvSpPr>
      <dsp:spPr>
        <a:xfrm>
          <a:off x="0" y="464095"/>
          <a:ext cx="8382000" cy="786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fi-FI" sz="1500" kern="1200" dirty="0" smtClean="0"/>
            <a:t>Creates Content</a:t>
          </a:r>
          <a:endParaRPr lang="fi-FI" sz="1500" kern="1200" dirty="0"/>
        </a:p>
        <a:p>
          <a:pPr marL="114300" lvl="1" indent="-114300" algn="l" defTabSz="666750">
            <a:lnSpc>
              <a:spcPct val="90000"/>
            </a:lnSpc>
            <a:spcBef>
              <a:spcPct val="0"/>
            </a:spcBef>
            <a:spcAft>
              <a:spcPct val="20000"/>
            </a:spcAft>
            <a:buChar char="••"/>
          </a:pPr>
          <a:r>
            <a:rPr lang="fi-FI" sz="1500" kern="1200" dirty="0" smtClean="0"/>
            <a:t>Modifies lists / libraries</a:t>
          </a:r>
          <a:endParaRPr lang="fi-FI" sz="1500" kern="1200" dirty="0"/>
        </a:p>
        <a:p>
          <a:pPr marL="114300" lvl="1" indent="-114300" algn="l" defTabSz="666750">
            <a:lnSpc>
              <a:spcPct val="90000"/>
            </a:lnSpc>
            <a:spcBef>
              <a:spcPct val="0"/>
            </a:spcBef>
            <a:spcAft>
              <a:spcPct val="20000"/>
            </a:spcAft>
            <a:buChar char="••"/>
          </a:pPr>
          <a:r>
            <a:rPr lang="fi-FI" sz="1500" kern="1200" dirty="0" smtClean="0"/>
            <a:t>Adds Web Parts</a:t>
          </a:r>
          <a:endParaRPr lang="fi-FI" sz="1500" kern="1200" dirty="0"/>
        </a:p>
      </dsp:txBody>
      <dsp:txXfrm>
        <a:off x="0" y="464095"/>
        <a:ext cx="8382000" cy="786599"/>
      </dsp:txXfrm>
    </dsp:sp>
    <dsp:sp modelId="{503E270F-3F13-435D-9FB7-28BE94FE1351}">
      <dsp:nvSpPr>
        <dsp:cNvPr id="0" name=""/>
        <dsp:cNvSpPr/>
      </dsp:nvSpPr>
      <dsp:spPr>
        <a:xfrm>
          <a:off x="0" y="1250695"/>
          <a:ext cx="8382000" cy="455714"/>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fi-FI" sz="1900" kern="1200" dirty="0" smtClean="0"/>
            <a:t>Designer or Power User</a:t>
          </a:r>
          <a:endParaRPr lang="fi-FI" sz="1900" kern="1200" dirty="0"/>
        </a:p>
      </dsp:txBody>
      <dsp:txXfrm>
        <a:off x="0" y="1250695"/>
        <a:ext cx="8382000" cy="455714"/>
      </dsp:txXfrm>
    </dsp:sp>
    <dsp:sp modelId="{1345D558-038C-4034-B151-E50950A715A9}">
      <dsp:nvSpPr>
        <dsp:cNvPr id="0" name=""/>
        <dsp:cNvSpPr/>
      </dsp:nvSpPr>
      <dsp:spPr>
        <a:xfrm>
          <a:off x="0" y="1706410"/>
          <a:ext cx="8382000" cy="1042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fi-FI" sz="1500" kern="1200" dirty="0" smtClean="0"/>
            <a:t>Site design via HTML / CSS</a:t>
          </a:r>
          <a:endParaRPr lang="fi-FI" sz="1500" kern="1200" dirty="0"/>
        </a:p>
        <a:p>
          <a:pPr marL="114300" lvl="1" indent="-114300" algn="l" defTabSz="666750">
            <a:lnSpc>
              <a:spcPct val="90000"/>
            </a:lnSpc>
            <a:spcBef>
              <a:spcPct val="0"/>
            </a:spcBef>
            <a:spcAft>
              <a:spcPct val="20000"/>
            </a:spcAft>
            <a:buChar char="••"/>
          </a:pPr>
          <a:r>
            <a:rPr lang="fi-FI" sz="1500" kern="1200" dirty="0" smtClean="0"/>
            <a:t>Creates simple workflows</a:t>
          </a:r>
          <a:endParaRPr lang="fi-FI" sz="1500" kern="1200" dirty="0"/>
        </a:p>
        <a:p>
          <a:pPr marL="114300" lvl="1" indent="-114300" algn="l" defTabSz="666750">
            <a:lnSpc>
              <a:spcPct val="90000"/>
            </a:lnSpc>
            <a:spcBef>
              <a:spcPct val="0"/>
            </a:spcBef>
            <a:spcAft>
              <a:spcPct val="20000"/>
            </a:spcAft>
            <a:buChar char="••"/>
          </a:pPr>
          <a:r>
            <a:rPr lang="fi-FI" sz="1500" kern="1200" dirty="0" smtClean="0"/>
            <a:t>Publishes Forms</a:t>
          </a:r>
          <a:endParaRPr lang="fi-FI" sz="1500" kern="1200" dirty="0"/>
        </a:p>
        <a:p>
          <a:pPr marL="114300" lvl="1" indent="-114300" algn="l" defTabSz="666750">
            <a:lnSpc>
              <a:spcPct val="90000"/>
            </a:lnSpc>
            <a:spcBef>
              <a:spcPct val="0"/>
            </a:spcBef>
            <a:spcAft>
              <a:spcPct val="20000"/>
            </a:spcAft>
            <a:buChar char="••"/>
          </a:pPr>
          <a:r>
            <a:rPr lang="fi-FI" sz="1500" kern="1200" dirty="0" smtClean="0"/>
            <a:t>Uses more advanced customization capabilities (Data Views etc)</a:t>
          </a:r>
          <a:endParaRPr lang="fi-FI" sz="1500" kern="1200" dirty="0"/>
        </a:p>
      </dsp:txBody>
      <dsp:txXfrm>
        <a:off x="0" y="1706410"/>
        <a:ext cx="8382000" cy="104224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B6CF9B-4DE1-4F53-8D99-B255753FCA77}">
      <dsp:nvSpPr>
        <dsp:cNvPr id="0" name=""/>
        <dsp:cNvSpPr/>
      </dsp:nvSpPr>
      <dsp:spPr>
        <a:xfrm>
          <a:off x="0" y="9290"/>
          <a:ext cx="8449234" cy="71954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fi-FI" sz="3000" kern="1200" dirty="0" smtClean="0"/>
            <a:t>Professional Developer</a:t>
          </a:r>
          <a:endParaRPr lang="fi-FI" sz="3000" kern="1200" dirty="0"/>
        </a:p>
      </dsp:txBody>
      <dsp:txXfrm>
        <a:off x="0" y="9290"/>
        <a:ext cx="8449234" cy="719549"/>
      </dsp:txXfrm>
    </dsp:sp>
    <dsp:sp modelId="{0566B734-0111-4187-84D8-D5F9EED50994}">
      <dsp:nvSpPr>
        <dsp:cNvPr id="0" name=""/>
        <dsp:cNvSpPr/>
      </dsp:nvSpPr>
      <dsp:spPr>
        <a:xfrm>
          <a:off x="0" y="728840"/>
          <a:ext cx="8449234" cy="714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263" tIns="17780" rIns="99568" bIns="17780" numCol="1" spcCol="1270" anchor="t" anchorCtr="0">
          <a:noAutofit/>
        </a:bodyPr>
        <a:lstStyle/>
        <a:p>
          <a:pPr marL="114300" lvl="1" indent="-114300" algn="l" defTabSz="622300">
            <a:lnSpc>
              <a:spcPct val="90000"/>
            </a:lnSpc>
            <a:spcBef>
              <a:spcPct val="0"/>
            </a:spcBef>
            <a:spcAft>
              <a:spcPct val="20000"/>
            </a:spcAft>
            <a:buChar char="••"/>
          </a:pPr>
          <a:r>
            <a:rPr lang="fi-FI" sz="1400" kern="1200" dirty="0" smtClean="0"/>
            <a:t>Writes Web Parts and Web Services</a:t>
          </a:r>
          <a:endParaRPr lang="fi-FI" sz="1400" kern="1200" dirty="0"/>
        </a:p>
        <a:p>
          <a:pPr marL="114300" lvl="1" indent="-114300" algn="l" defTabSz="622300">
            <a:lnSpc>
              <a:spcPct val="90000"/>
            </a:lnSpc>
            <a:spcBef>
              <a:spcPct val="0"/>
            </a:spcBef>
            <a:spcAft>
              <a:spcPct val="20000"/>
            </a:spcAft>
            <a:buChar char="••"/>
          </a:pPr>
          <a:r>
            <a:rPr lang="fi-FI" sz="1400" kern="1200" dirty="0" smtClean="0"/>
            <a:t>Creates WSPs for solution deployment</a:t>
          </a:r>
          <a:endParaRPr lang="fi-FI" sz="1400" kern="1200" dirty="0"/>
        </a:p>
        <a:p>
          <a:pPr marL="114300" lvl="1" indent="-114300" algn="l" defTabSz="622300">
            <a:lnSpc>
              <a:spcPct val="90000"/>
            </a:lnSpc>
            <a:spcBef>
              <a:spcPct val="0"/>
            </a:spcBef>
            <a:spcAft>
              <a:spcPct val="20000"/>
            </a:spcAft>
            <a:buChar char="••"/>
          </a:pPr>
          <a:r>
            <a:rPr lang="fi-FI" sz="1400" kern="1200" dirty="0" smtClean="0"/>
            <a:t>Creates advanced workflow activities</a:t>
          </a:r>
          <a:endParaRPr lang="fi-FI" sz="1400" kern="1200" dirty="0"/>
        </a:p>
      </dsp:txBody>
      <dsp:txXfrm>
        <a:off x="0" y="728840"/>
        <a:ext cx="8449234" cy="71415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image" Target="../media/image5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ofs209_forss.pptx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2923020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653313221"/>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44" indent="-168244">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p14="http://schemas.microsoft.com/office/powerpoint/2010/main" xmlns="" val="1100238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rtl="0">
              <a:defRPr/>
            </a:pPr>
            <a:endParaRPr lang="en-US" sz="1200" kern="1200" dirty="0">
              <a:solidFill>
                <a:prstClr val="black"/>
              </a:solidFill>
              <a:latin typeface="Calibri"/>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smtClean="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lgn="r" rtl="0">
              <a:defRPr/>
            </a:pPr>
            <a:endParaRPr lang="en-US" sz="1200" kern="1200" dirty="0">
              <a:solidFill>
                <a:prstClr val="black"/>
              </a:solidFill>
              <a:latin typeface="Calibri"/>
              <a:ea typeface="+mn-ea"/>
              <a:cs typeface="+mn-cs"/>
            </a:endParaRPr>
          </a:p>
        </p:txBody>
      </p:sp>
      <p:sp>
        <p:nvSpPr>
          <p:cNvPr id="5" name="Notes Placeholder 4"/>
          <p:cNvSpPr>
            <a:spLocks noGrp="1"/>
          </p:cNvSpPr>
          <p:nvPr>
            <p:ph type="body" idx="1"/>
          </p:nvPr>
        </p:nvSpPr>
        <p:spPr/>
        <p:txBody>
          <a:bodyPr>
            <a:normAutofit fontScale="62500" lnSpcReduction="20000"/>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Number Placeholder 4"/>
          <p:cNvSpPr>
            <a:spLocks noGrp="1" noChangeArrowheads="1"/>
          </p:cNvSpPr>
          <p:nvPr>
            <p:ph type="sldNum" sz="quarter" idx="5"/>
          </p:nvPr>
        </p:nvSpPr>
        <p:spPr>
          <a:noFill/>
        </p:spPr>
        <p:txBody>
          <a:bodyPr/>
          <a:lstStyle/>
          <a:p>
            <a:endParaRPr lang="en-US" smtClean="0"/>
          </a:p>
        </p:txBody>
      </p:sp>
      <p:sp>
        <p:nvSpPr>
          <p:cNvPr id="3" name="Notes Placeholder 2"/>
          <p:cNvSpPr>
            <a:spLocks noGrp="1"/>
          </p:cNvSpPr>
          <p:nvPr>
            <p:ph type="body" idx="1"/>
          </p:nvPr>
        </p:nvSpPr>
        <p:spPr/>
        <p:txBody>
          <a:bodyPr>
            <a:normAutofit fontScale="47500" lnSpcReduction="20000"/>
          </a:bodyPr>
          <a:lstStyle/>
          <a:p>
            <a:pPr defTabSz="897301" eaLnBrk="0" fontAlgn="base" hangingPunct="0">
              <a:spcBef>
                <a:spcPct val="30000"/>
              </a:spcBef>
              <a:spcAft>
                <a:spcPct val="0"/>
              </a:spcAft>
              <a:defRPr/>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8" name="Date Placeholder 2"/>
          <p:cNvSpPr>
            <a:spLocks noGrp="1"/>
          </p:cNvSpPr>
          <p:nvPr>
            <p:ph type="dt" sz="half" idx="15"/>
          </p:nvPr>
        </p:nvSpPr>
        <p:spPr>
          <a:xfrm>
            <a:off x="7543800" y="6460217"/>
            <a:ext cx="838200" cy="365125"/>
          </a:xfrm>
          <a:prstGeom prst="rect">
            <a:avLst/>
          </a:prstGeom>
        </p:spPr>
        <p:txBody>
          <a:bodyPr anchor="ctr"/>
          <a:lstStyle>
            <a:lvl1pPr algn="ctr" fontAlgn="auto">
              <a:spcBef>
                <a:spcPts val="0"/>
              </a:spcBef>
              <a:spcAft>
                <a:spcPts val="0"/>
              </a:spcAft>
              <a:defRPr sz="900">
                <a:solidFill>
                  <a:schemeClr val="bg1"/>
                </a:solidFill>
                <a:latin typeface="+mn-lt"/>
              </a:defRPr>
            </a:lvl1pPr>
          </a:lstStyle>
          <a:p>
            <a:pPr>
              <a:defRPr/>
            </a:pPr>
            <a:fld id="{D60C6D13-06AF-4E15-9F4E-9747959CF965}" type="datetimeFigureOut">
              <a:rPr lang="en-US" smtClean="0"/>
              <a:pPr>
                <a:defRPr/>
              </a:pPr>
              <a:t>11/10/2009</a:t>
            </a:fld>
            <a:endParaRPr lang="en-US" dirty="0"/>
          </a:p>
        </p:txBody>
      </p:sp>
      <p:sp>
        <p:nvSpPr>
          <p:cNvPr id="9" name="Footer Placeholder 3"/>
          <p:cNvSpPr>
            <a:spLocks noGrp="1"/>
          </p:cNvSpPr>
          <p:nvPr>
            <p:ph type="ftr" sz="quarter" idx="16"/>
          </p:nvPr>
        </p:nvSpPr>
        <p:spPr>
          <a:xfrm>
            <a:off x="4800600" y="6460219"/>
            <a:ext cx="2133600" cy="365125"/>
          </a:xfrm>
          <a:prstGeom prst="rect">
            <a:avLst/>
          </a:prstGeom>
        </p:spPr>
        <p:txBody>
          <a:bodyPr anchor="ctr"/>
          <a:lstStyle>
            <a:lvl1pPr algn="ctr" fontAlgn="auto">
              <a:spcBef>
                <a:spcPts val="0"/>
              </a:spcBef>
              <a:spcAft>
                <a:spcPts val="0"/>
              </a:spcAft>
              <a:defRPr sz="900" dirty="0">
                <a:solidFill>
                  <a:schemeClr val="bg1"/>
                </a:solidFill>
                <a:latin typeface="+mn-lt"/>
              </a:defRPr>
            </a:lvl1pPr>
          </a:lstStyle>
          <a:p>
            <a:pPr>
              <a:defRPr/>
            </a:pPr>
            <a:endParaRPr lang="en-US" dirty="0"/>
          </a:p>
        </p:txBody>
      </p:sp>
      <p:sp>
        <p:nvSpPr>
          <p:cNvPr id="10" name="Slide Number Placeholder 4"/>
          <p:cNvSpPr>
            <a:spLocks noGrp="1"/>
          </p:cNvSpPr>
          <p:nvPr>
            <p:ph type="sldNum" sz="quarter" idx="17"/>
          </p:nvPr>
        </p:nvSpPr>
        <p:spPr>
          <a:xfrm>
            <a:off x="8382000" y="6460217"/>
            <a:ext cx="609600" cy="365125"/>
          </a:xfrm>
          <a:prstGeom prst="rect">
            <a:avLst/>
          </a:prstGeom>
        </p:spPr>
        <p:txBody>
          <a:bodyPr anchor="ctr"/>
          <a:lstStyle>
            <a:lvl1pPr algn="ctr" fontAlgn="auto">
              <a:spcBef>
                <a:spcPts val="0"/>
              </a:spcBef>
              <a:spcAft>
                <a:spcPts val="0"/>
              </a:spcAft>
              <a:defRPr sz="900">
                <a:solidFill>
                  <a:schemeClr val="bg1"/>
                </a:solidFill>
                <a:latin typeface="+mn-lt"/>
              </a:defRPr>
            </a:lvl1pPr>
          </a:lstStyle>
          <a:p>
            <a:pPr>
              <a:defRPr/>
            </a:pPr>
            <a:fld id="{3C7B1C64-A14E-4D42-B35E-20EF6EFAD7FF}" type="slidenum">
              <a:rPr lang="en-US" smtClean="0"/>
              <a:pPr>
                <a:defRPr/>
              </a:pPr>
              <a:t>‹#›</a:t>
            </a:fld>
            <a:endParaRPr lang="en-US" dirty="0"/>
          </a:p>
        </p:txBody>
      </p:sp>
      <p:sp>
        <p:nvSpPr>
          <p:cNvPr id="11" name="Title 1"/>
          <p:cNvSpPr>
            <a:spLocks noGrp="1"/>
          </p:cNvSpPr>
          <p:nvPr>
            <p:ph type="title"/>
          </p:nvPr>
        </p:nvSpPr>
        <p:spPr>
          <a:xfrm>
            <a:off x="457200" y="152400"/>
            <a:ext cx="8229600" cy="762000"/>
          </a:xfrm>
          <a:prstGeom prst="rect">
            <a:avLst/>
          </a:prstGeom>
        </p:spPr>
        <p:txBody>
          <a:bodyPr/>
          <a:lstStyle>
            <a:lvl1pPr>
              <a:defRPr>
                <a:solidFill>
                  <a:schemeClr val="tx1"/>
                </a:solidFill>
              </a:defRPr>
            </a:lvl1pPr>
          </a:lstStyle>
          <a:p>
            <a:r>
              <a:rPr lang="en-US" smtClean="0"/>
              <a:t>Click to edit Master title style</a:t>
            </a:r>
            <a:endParaRPr lang="en-US" dirty="0"/>
          </a:p>
        </p:txBody>
      </p:sp>
      <p:sp>
        <p:nvSpPr>
          <p:cNvPr id="12" name="Text Placeholder 7"/>
          <p:cNvSpPr>
            <a:spLocks noGrp="1"/>
          </p:cNvSpPr>
          <p:nvPr>
            <p:ph type="body" sz="quarter" idx="14"/>
          </p:nvPr>
        </p:nvSpPr>
        <p:spPr>
          <a:xfrm>
            <a:off x="457200" y="838200"/>
            <a:ext cx="6934200" cy="381000"/>
          </a:xfrm>
          <a:prstGeom prst="rect">
            <a:avLst/>
          </a:prstGeom>
        </p:spPr>
        <p:txBody>
          <a:bodyPr>
            <a:normAutofit/>
          </a:bodyPr>
          <a:lstStyle>
            <a:lvl1pPr>
              <a:buNone/>
              <a:defRPr sz="2000" b="0" i="1">
                <a:solidFill>
                  <a:schemeClr val="tx1">
                    <a:lumMod val="50000"/>
                    <a:lumOff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xmlns="" val="111245902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7"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9"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jpeg"/><Relationship Id="rId18" Type="http://schemas.openxmlformats.org/officeDocument/2006/relationships/image" Target="../media/image36.png"/><Relationship Id="rId3" Type="http://schemas.openxmlformats.org/officeDocument/2006/relationships/image" Target="../media/image22.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13.xml"/><Relationship Id="rId16" Type="http://schemas.openxmlformats.org/officeDocument/2006/relationships/image" Target="../media/image34.png"/><Relationship Id="rId20" Type="http://schemas.openxmlformats.org/officeDocument/2006/relationships/image" Target="../media/image38.gif"/><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9.png"/><Relationship Id="rId5" Type="http://schemas.openxmlformats.org/officeDocument/2006/relationships/image" Target="../media/image24.png"/><Relationship Id="rId15" Type="http://schemas.openxmlformats.org/officeDocument/2006/relationships/image" Target="../media/image33.jpeg"/><Relationship Id="rId10" Type="http://schemas.openxmlformats.org/officeDocument/2006/relationships/image" Target="../media/image28.png"/><Relationship Id="rId19" Type="http://schemas.openxmlformats.org/officeDocument/2006/relationships/image" Target="../media/image37.png"/><Relationship Id="rId4" Type="http://schemas.openxmlformats.org/officeDocument/2006/relationships/image" Target="../media/image23.png"/><Relationship Id="rId9" Type="http://schemas.openxmlformats.org/officeDocument/2006/relationships/image" Target="../media/image27.png"/><Relationship Id="rId14" Type="http://schemas.openxmlformats.org/officeDocument/2006/relationships/image" Target="../media/image32.jpe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8.png"/><Relationship Id="rId18" Type="http://schemas.openxmlformats.org/officeDocument/2006/relationships/image" Target="../media/image53.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7.png"/><Relationship Id="rId17" Type="http://schemas.openxmlformats.org/officeDocument/2006/relationships/image" Target="../media/image52.png"/><Relationship Id="rId2" Type="http://schemas.openxmlformats.org/officeDocument/2006/relationships/notesSlide" Target="../notesSlides/notesSlide14.xml"/><Relationship Id="rId16"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16.png"/><Relationship Id="rId5" Type="http://schemas.openxmlformats.org/officeDocument/2006/relationships/image" Target="../media/image41.png"/><Relationship Id="rId15" Type="http://schemas.openxmlformats.org/officeDocument/2006/relationships/image" Target="../media/image50.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6.emf"/><Relationship Id="rId18" Type="http://schemas.openxmlformats.org/officeDocument/2006/relationships/image" Target="../media/image81.gif"/><Relationship Id="rId3" Type="http://schemas.openxmlformats.org/officeDocument/2006/relationships/image" Target="../media/image27.png"/><Relationship Id="rId7" Type="http://schemas.openxmlformats.org/officeDocument/2006/relationships/image" Target="../media/image72.png"/><Relationship Id="rId12" Type="http://schemas.openxmlformats.org/officeDocument/2006/relationships/image" Target="../media/image29.png"/><Relationship Id="rId17" Type="http://schemas.openxmlformats.org/officeDocument/2006/relationships/image" Target="../media/image80.png"/><Relationship Id="rId2" Type="http://schemas.openxmlformats.org/officeDocument/2006/relationships/notesSlide" Target="../notesSlides/notesSlide24.xml"/><Relationship Id="rId16" Type="http://schemas.openxmlformats.org/officeDocument/2006/relationships/image" Target="../media/image79.png"/><Relationship Id="rId20" Type="http://schemas.openxmlformats.org/officeDocument/2006/relationships/image" Target="../media/image83.png"/><Relationship Id="rId1" Type="http://schemas.openxmlformats.org/officeDocument/2006/relationships/slideLayout" Target="../slideLayouts/slideLayout4.xml"/><Relationship Id="rId6" Type="http://schemas.openxmlformats.org/officeDocument/2006/relationships/image" Target="../media/image71.png"/><Relationship Id="rId11" Type="http://schemas.openxmlformats.org/officeDocument/2006/relationships/image" Target="../media/image75.png"/><Relationship Id="rId5" Type="http://schemas.openxmlformats.org/officeDocument/2006/relationships/image" Target="../media/image70.png"/><Relationship Id="rId15" Type="http://schemas.openxmlformats.org/officeDocument/2006/relationships/image" Target="../media/image78.png"/><Relationship Id="rId10" Type="http://schemas.openxmlformats.org/officeDocument/2006/relationships/image" Target="../media/image74.png"/><Relationship Id="rId19" Type="http://schemas.openxmlformats.org/officeDocument/2006/relationships/image" Target="../media/image82.jpeg"/><Relationship Id="rId4" Type="http://schemas.openxmlformats.org/officeDocument/2006/relationships/image" Target="../media/image69.png"/><Relationship Id="rId9" Type="http://schemas.openxmlformats.org/officeDocument/2006/relationships/image" Target="../media/image28.png"/><Relationship Id="rId14" Type="http://schemas.openxmlformats.org/officeDocument/2006/relationships/image" Target="../media/image77.png"/></Relationships>
</file>

<file path=ppt/slides/_rels/slide25.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82.jpeg"/><Relationship Id="rId5" Type="http://schemas.openxmlformats.org/officeDocument/2006/relationships/hyperlink" Target="http://www.microsoft.com/casestudies/Case_Study_Detail.aspx?casestudyid=4000005041" TargetMode="External"/><Relationship Id="rId4" Type="http://schemas.openxmlformats.org/officeDocument/2006/relationships/hyperlink" Target="http://www.microsoft.com/casestudies/Case_Study_Detail.aspx?casestudyid=4000002897"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microsoft.com/casestudies/Case_Study_Detail.aspx?casestudyid=4000003887" TargetMode="External"/><Relationship Id="rId7"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85.png"/><Relationship Id="rId5" Type="http://schemas.openxmlformats.org/officeDocument/2006/relationships/hyperlink" Target="http://www.microsoft.com/casestudies/Case_Study_Detail.aspx?casestudyid=4000004251" TargetMode="External"/><Relationship Id="rId4" Type="http://schemas.openxmlformats.org/officeDocument/2006/relationships/image" Target="../media/image84.jpeg"/></Relationships>
</file>

<file path=ppt/slides/_rels/slide27.xml.rels><?xml version="1.0" encoding="UTF-8" standalone="yes"?>
<Relationships xmlns="http://schemas.openxmlformats.org/package/2006/relationships"><Relationship Id="rId3" Type="http://schemas.openxmlformats.org/officeDocument/2006/relationships/hyperlink" Target="http://www.aviva.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2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hyperlink" Target="http://www.microsoft.com/Microsoftservices/home.aspx" TargetMode="External"/><Relationship Id="rId4" Type="http://schemas.openxmlformats.org/officeDocument/2006/relationships/image" Target="../media/image88.png"/></Relationships>
</file>

<file path=ppt/slides/_rels/slide2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86.png"/><Relationship Id="rId4" Type="http://schemas.openxmlformats.org/officeDocument/2006/relationships/image" Target="../media/image88.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88.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88.png"/></Relationships>
</file>

<file path=ppt/slides/_rels/slide41.xml.rels><?xml version="1.0" encoding="UTF-8" standalone="yes"?>
<Relationships xmlns="http://schemas.openxmlformats.org/package/2006/relationships"><Relationship Id="rId3" Type="http://schemas.openxmlformats.org/officeDocument/2006/relationships/hyperlink" Target="http://www.microsoft.com/online"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95.png"/><Relationship Id="rId7" Type="http://schemas.openxmlformats.org/officeDocument/2006/relationships/image" Target="../media/image97.png"/><Relationship Id="rId12" Type="http://schemas.openxmlformats.org/officeDocument/2006/relationships/hyperlink" Target="http://www.microsoft.com/online"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96.png"/><Relationship Id="rId11" Type="http://schemas.openxmlformats.org/officeDocument/2006/relationships/image" Target="../media/image99.png"/><Relationship Id="rId5" Type="http://schemas.openxmlformats.org/officeDocument/2006/relationships/hyperlink" Target="http://microsoft.com/technet" TargetMode="External"/><Relationship Id="rId10" Type="http://schemas.openxmlformats.org/officeDocument/2006/relationships/image" Target="../media/image98.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Single Sign-On / Administration / Support BPOS - S </a:t>
            </a:r>
            <a:endParaRPr lang="en-US" dirty="0"/>
          </a:p>
        </p:txBody>
      </p:sp>
      <p:sp>
        <p:nvSpPr>
          <p:cNvPr id="3" name="Subtitle 2"/>
          <p:cNvSpPr>
            <a:spLocks noGrp="1"/>
          </p:cNvSpPr>
          <p:nvPr>
            <p:ph type="subTitle" idx="1"/>
          </p:nvPr>
        </p:nvSpPr>
        <p:spPr>
          <a:xfrm>
            <a:off x="632278" y="6257894"/>
            <a:ext cx="6803209" cy="461665"/>
          </a:xfrm>
        </p:spPr>
        <p:txBody>
          <a:bodyPr/>
          <a:lstStyle/>
          <a:p>
            <a:r>
              <a:rPr lang="en-US" dirty="0" smtClean="0"/>
              <a:t>Kimmo Forss</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xmlns="" val="370293383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SharePoint Online is SharePoint</a:t>
            </a:r>
            <a:endParaRPr lang="en-US" dirty="0"/>
          </a:p>
        </p:txBody>
      </p:sp>
      <p:sp>
        <p:nvSpPr>
          <p:cNvPr id="4" name="Text Placeholder 3"/>
          <p:cNvSpPr>
            <a:spLocks noGrp="1"/>
          </p:cNvSpPr>
          <p:nvPr>
            <p:ph type="body" sz="quarter" idx="10"/>
          </p:nvPr>
        </p:nvSpPr>
        <p:spPr/>
        <p:txBody>
          <a:bodyPr/>
          <a:lstStyle/>
          <a:p>
            <a:r>
              <a:rPr lang="en-US" dirty="0" smtClean="0"/>
              <a:t>Standard infrastructure for dynamic, rapidly deployed solutions</a:t>
            </a:r>
          </a:p>
          <a:p>
            <a:pPr lvl="1"/>
            <a:r>
              <a:rPr lang="en-US" dirty="0" smtClean="0"/>
              <a:t>Focus on the “what,” not the “how”</a:t>
            </a:r>
          </a:p>
          <a:p>
            <a:r>
              <a:rPr lang="en-US" dirty="0" smtClean="0"/>
              <a:t>Broad partner ecosystem</a:t>
            </a:r>
          </a:p>
          <a:p>
            <a:pPr lvl="1"/>
            <a:r>
              <a:rPr lang="en-US" dirty="0" smtClean="0"/>
              <a:t>Design and development transferrable to online environment</a:t>
            </a:r>
          </a:p>
          <a:p>
            <a:r>
              <a:rPr lang="en-US" dirty="0" smtClean="0"/>
              <a:t>Deep Office integration</a:t>
            </a:r>
          </a:p>
          <a:p>
            <a:r>
              <a:rPr lang="en-US" dirty="0" smtClean="0"/>
              <a:t>Subscription based (per user, per month)</a:t>
            </a:r>
          </a:p>
          <a:p>
            <a:pPr lvl="1"/>
            <a:r>
              <a:rPr lang="en-US" dirty="0" smtClean="0"/>
              <a:t>Service adapts to companies growth patterns</a:t>
            </a:r>
          </a:p>
          <a:p>
            <a:endParaRPr lang="en-US" dirty="0"/>
          </a:p>
        </p:txBody>
      </p:sp>
    </p:spTree>
    <p:extLst>
      <p:ext uri="{BB962C8B-B14F-4D97-AF65-F5344CB8AC3E}">
        <p14:creationId xmlns:p14="http://schemas.microsoft.com/office/powerpoint/2010/main" xmlns="" val="233547056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Consider SharePoint Online for…</a:t>
            </a:r>
            <a:endParaRPr lang="en-US" dirty="0"/>
          </a:p>
        </p:txBody>
      </p:sp>
      <p:sp>
        <p:nvSpPr>
          <p:cNvPr id="3" name="Content Placeholder 2"/>
          <p:cNvSpPr>
            <a:spLocks noGrp="1"/>
          </p:cNvSpPr>
          <p:nvPr>
            <p:ph idx="1"/>
          </p:nvPr>
        </p:nvSpPr>
        <p:spPr/>
        <p:txBody>
          <a:bodyPr/>
          <a:lstStyle/>
          <a:p>
            <a:r>
              <a:rPr lang="en-US" smtClean="0"/>
              <a:t>Accelerating your move to SharePoint</a:t>
            </a:r>
          </a:p>
          <a:p>
            <a:r>
              <a:rPr lang="en-US" smtClean="0"/>
              <a:t>Affordable alternative to on-premises deployment</a:t>
            </a:r>
          </a:p>
          <a:p>
            <a:r>
              <a:rPr lang="en-US" smtClean="0"/>
              <a:t>Complementing your existing on-premises deployment</a:t>
            </a:r>
          </a:p>
          <a:p>
            <a:pPr lvl="1"/>
            <a:r>
              <a:rPr lang="en-US" smtClean="0"/>
              <a:t>Quick, secure project-specific infrastructure</a:t>
            </a:r>
          </a:p>
          <a:p>
            <a:pPr lvl="1"/>
            <a:r>
              <a:rPr lang="en-US" smtClean="0"/>
              <a:t>Collaboration with partners (extranet)</a:t>
            </a:r>
          </a:p>
          <a:p>
            <a:pPr lvl="1"/>
            <a:r>
              <a:rPr lang="en-US" smtClean="0"/>
              <a:t>Anonymous access (coming soon)</a:t>
            </a:r>
          </a:p>
          <a:p>
            <a:pPr lvl="1"/>
            <a:r>
              <a:rPr lang="en-US" smtClean="0"/>
              <a:t>Highly mobile and/or deskless workforce</a:t>
            </a:r>
            <a:endParaRPr lang="en-US" dirty="0"/>
          </a:p>
        </p:txBody>
      </p:sp>
    </p:spTree>
    <p:extLst>
      <p:ext uri="{BB962C8B-B14F-4D97-AF65-F5344CB8AC3E}">
        <p14:creationId xmlns:p14="http://schemas.microsoft.com/office/powerpoint/2010/main" xmlns="" val="190475767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382000" cy="498598"/>
          </a:xfrm>
        </p:spPr>
        <p:txBody>
          <a:bodyPr/>
          <a:lstStyle/>
          <a:p>
            <a:r>
              <a:rPr lang="en-US" sz="3600" dirty="0" smtClean="0">
                <a:solidFill>
                  <a:schemeClr val="accent4">
                    <a:lumMod val="60000"/>
                    <a:lumOff val="40000"/>
                  </a:schemeClr>
                </a:solidFill>
                <a:sym typeface="Wingdings" pitchFamily="2" charset="2"/>
              </a:rPr>
              <a:t>The Power of Choice!</a:t>
            </a:r>
            <a:endParaRPr lang="en-US" sz="3600" dirty="0">
              <a:solidFill>
                <a:schemeClr val="accent4">
                  <a:lumMod val="60000"/>
                  <a:lumOff val="40000"/>
                </a:schemeClr>
              </a:solidFill>
              <a:sym typeface="Wingdings" pitchFamily="2" charset="2"/>
            </a:endParaRPr>
          </a:p>
        </p:txBody>
      </p:sp>
      <p:sp>
        <p:nvSpPr>
          <p:cNvPr id="3" name="Text Placeholder 2"/>
          <p:cNvSpPr>
            <a:spLocks noGrp="1"/>
          </p:cNvSpPr>
          <p:nvPr>
            <p:ph type="body" sz="quarter" idx="10"/>
          </p:nvPr>
        </p:nvSpPr>
        <p:spPr>
          <a:xfrm>
            <a:off x="4191000" y="201001"/>
            <a:ext cx="4267200" cy="332399"/>
          </a:xfrm>
        </p:spPr>
        <p:txBody>
          <a:bodyPr/>
          <a:lstStyle/>
          <a:p>
            <a:pPr marL="0" indent="0">
              <a:buNone/>
            </a:pPr>
            <a:r>
              <a:rPr lang="en-US" sz="2400" spc="-100" dirty="0" smtClean="0">
                <a:ln w="3175">
                  <a:noFill/>
                </a:ln>
                <a:gradFill>
                  <a:gsLst>
                    <a:gs pos="50000">
                      <a:schemeClr val="bg1"/>
                    </a:gs>
                    <a:gs pos="100000">
                      <a:schemeClr val="bg1"/>
                    </a:gs>
                  </a:gsLst>
                  <a:path path="circle">
                    <a:fillToRect l="50000" t="50000" r="50000" b="50000"/>
                  </a:path>
                </a:gradFill>
                <a:latin typeface="Segoe UI" pitchFamily="34" charset="0"/>
                <a:cs typeface="Segoe UI" pitchFamily="34" charset="0"/>
              </a:rPr>
              <a:t>On-Premises and Online Hosting</a:t>
            </a:r>
            <a:endParaRPr lang="en-US" sz="2400" spc="-100" dirty="0">
              <a:ln w="3175">
                <a:noFill/>
              </a:ln>
              <a:gradFill>
                <a:gsLst>
                  <a:gs pos="50000">
                    <a:schemeClr val="bg1"/>
                  </a:gs>
                  <a:gs pos="100000">
                    <a:schemeClr val="bg1"/>
                  </a:gs>
                </a:gsLst>
                <a:path path="circle">
                  <a:fillToRect l="50000" t="50000" r="50000" b="50000"/>
                </a:path>
              </a:gradFill>
              <a:latin typeface="Segoe UI" pitchFamily="34" charset="0"/>
              <a:cs typeface="Segoe UI" pitchFamily="34" charset="0"/>
            </a:endParaRPr>
          </a:p>
        </p:txBody>
      </p:sp>
      <p:pic>
        <p:nvPicPr>
          <p:cNvPr id="13" name="Picture 3" descr="\\eventsql\dvd\Online_ART\DVD_ART36\Artwork_Imagery\Icons - Illustrations\Maps Globes\world globe network connected earth internet v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37791" y="1524000"/>
            <a:ext cx="1672409" cy="1676400"/>
          </a:xfrm>
          <a:prstGeom prst="rect">
            <a:avLst/>
          </a:prstGeom>
          <a:noFill/>
          <a:effectLst>
            <a:reflection blurRad="6350" stA="50000" endA="300" endPos="55000" dir="5400000" sy="-100000" algn="bl" rotWithShape="0"/>
          </a:effectLst>
          <a:extLst/>
        </p:spPr>
      </p:pic>
      <p:pic>
        <p:nvPicPr>
          <p:cNvPr id="14" name="Picture 8" descr="\\eventsql\dvd\Online_ART\DVD_ART36\Artwork_Imagery\Icons - Illustrations\Maps Globes\globe internet binary web worldwide developer earth world.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6657630" y="1524000"/>
            <a:ext cx="1724370" cy="3224213"/>
          </a:xfrm>
          <a:prstGeom prst="rect">
            <a:avLst/>
          </a:prstGeom>
          <a:noFill/>
          <a:extLst/>
        </p:spPr>
      </p:pic>
      <p:pic>
        <p:nvPicPr>
          <p:cNvPr id="15" name="Picture 10" descr="\\eventsql\dvd\Online_ART\DVD_ART36\Artwork_Imagery\Icons - Illustrations\_ VIRTUALIZATION ICONS\7_Servers.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09600" y="1524000"/>
            <a:ext cx="1990724" cy="1617717"/>
          </a:xfrm>
          <a:prstGeom prst="rect">
            <a:avLst/>
          </a:prstGeom>
          <a:noFill/>
          <a:effectLst>
            <a:reflection blurRad="6350" stA="50000" endA="300" endPos="55500" dist="101600" dir="5400000" sy="-100000" algn="bl" rotWithShape="0"/>
          </a:effectLst>
          <a:extLst/>
        </p:spPr>
      </p:pic>
      <p:sp>
        <p:nvSpPr>
          <p:cNvPr id="16" name="Text Placeholder 2"/>
          <p:cNvSpPr txBox="1">
            <a:spLocks/>
          </p:cNvSpPr>
          <p:nvPr/>
        </p:nvSpPr>
        <p:spPr>
          <a:xfrm>
            <a:off x="228600" y="3886200"/>
            <a:ext cx="2819400" cy="2590800"/>
          </a:xfrm>
          <a:prstGeom prst="rect">
            <a:avLst/>
          </a:prstGeom>
        </p:spPr>
        <p:txBody>
          <a:bodyPr/>
          <a:lstStyle>
            <a:lvl1pPr marL="396875" indent="-396875" algn="l" defTabSz="914363" rtl="0" eaLnBrk="1" latinLnBrk="0" hangingPunct="1">
              <a:lnSpc>
                <a:spcPct val="90000"/>
              </a:lnSpc>
              <a:spcBef>
                <a:spcPct val="20000"/>
              </a:spcBef>
              <a:buFontTx/>
              <a:buBlip>
                <a:blip r:embed="rId6"/>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7"/>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16000" indent="-216000">
              <a:defRPr/>
            </a:pPr>
            <a:r>
              <a:rPr lang="en-US" sz="1300" dirty="0"/>
              <a:t>Self-hosted and managed</a:t>
            </a:r>
          </a:p>
          <a:p>
            <a:pPr marL="216000" indent="-216000">
              <a:defRPr/>
            </a:pPr>
            <a:r>
              <a:rPr lang="en-US" sz="1300" dirty="0"/>
              <a:t>Direct access to physical machines</a:t>
            </a:r>
          </a:p>
          <a:p>
            <a:pPr marL="216000" indent="-216000">
              <a:defRPr/>
            </a:pPr>
            <a:r>
              <a:rPr lang="en-US" sz="1300" dirty="0"/>
              <a:t>Central admin access</a:t>
            </a:r>
          </a:p>
          <a:p>
            <a:pPr marL="216000" indent="-216000">
              <a:defRPr/>
            </a:pPr>
            <a:r>
              <a:rPr lang="en-US" sz="1300" dirty="0"/>
              <a:t>Hosted within own data centers</a:t>
            </a:r>
          </a:p>
          <a:p>
            <a:pPr marL="216000" indent="-216000">
              <a:defRPr/>
            </a:pPr>
            <a:r>
              <a:rPr lang="en-US" sz="1300" dirty="0"/>
              <a:t>Entire environment customizable</a:t>
            </a:r>
          </a:p>
          <a:p>
            <a:pPr marL="216000" indent="-216000">
              <a:defRPr/>
            </a:pPr>
            <a:r>
              <a:rPr lang="en-US" sz="1300" dirty="0"/>
              <a:t>All accounts, machines, and data within a single AD Forest</a:t>
            </a:r>
          </a:p>
          <a:p>
            <a:pPr marL="216000" indent="-216000">
              <a:defRPr/>
            </a:pPr>
            <a:r>
              <a:rPr lang="en-US" sz="1300" dirty="0"/>
              <a:t>Available to companies of any size.</a:t>
            </a:r>
          </a:p>
        </p:txBody>
      </p:sp>
      <p:sp>
        <p:nvSpPr>
          <p:cNvPr id="17" name="Text Placeholder 2"/>
          <p:cNvSpPr txBox="1">
            <a:spLocks/>
          </p:cNvSpPr>
          <p:nvPr/>
        </p:nvSpPr>
        <p:spPr>
          <a:xfrm>
            <a:off x="3124200" y="3886200"/>
            <a:ext cx="2819400" cy="2590800"/>
          </a:xfrm>
          <a:prstGeom prst="rect">
            <a:avLst/>
          </a:prstGeom>
        </p:spPr>
        <p:txBody>
          <a:bodyPr/>
          <a:lstStyle>
            <a:lvl1pPr marL="396875" indent="-396875" algn="l" defTabSz="914363" rtl="0" eaLnBrk="1" latinLnBrk="0" hangingPunct="1">
              <a:lnSpc>
                <a:spcPct val="90000"/>
              </a:lnSpc>
              <a:spcBef>
                <a:spcPct val="20000"/>
              </a:spcBef>
              <a:buFontTx/>
              <a:buBlip>
                <a:blip r:embed="rId6"/>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7"/>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16000" indent="-216000">
              <a:defRPr/>
            </a:pPr>
            <a:r>
              <a:rPr lang="en-US" sz="1300" dirty="0"/>
              <a:t>Multi-tenant hosting</a:t>
            </a:r>
          </a:p>
          <a:p>
            <a:pPr marL="216000" indent="-216000">
              <a:defRPr/>
            </a:pPr>
            <a:r>
              <a:rPr lang="en-US" sz="1300" dirty="0"/>
              <a:t>Shared Hardware</a:t>
            </a:r>
          </a:p>
          <a:p>
            <a:pPr marL="216000" indent="-216000">
              <a:defRPr/>
            </a:pPr>
            <a:r>
              <a:rPr lang="en-US" sz="1300" dirty="0"/>
              <a:t>Outsourced IT management</a:t>
            </a:r>
          </a:p>
          <a:p>
            <a:pPr marL="216000" indent="-216000">
              <a:defRPr/>
            </a:pPr>
            <a:r>
              <a:rPr lang="en-US" sz="1300" dirty="0"/>
              <a:t>Hosted within MS data centers</a:t>
            </a:r>
          </a:p>
          <a:p>
            <a:pPr marL="216000" indent="-216000">
              <a:defRPr/>
            </a:pPr>
            <a:r>
              <a:rPr lang="en-US" sz="1300" dirty="0" smtClean="0"/>
              <a:t>Support </a:t>
            </a:r>
            <a:r>
              <a:rPr lang="en-US" sz="1300" dirty="0"/>
              <a:t>for SharePoint </a:t>
            </a:r>
            <a:r>
              <a:rPr lang="en-US" sz="1300" dirty="0" smtClean="0"/>
              <a:t>Designer based </a:t>
            </a:r>
            <a:r>
              <a:rPr lang="en-US" sz="1300" dirty="0"/>
              <a:t>customizations</a:t>
            </a:r>
          </a:p>
          <a:p>
            <a:pPr marL="216000" indent="-216000">
              <a:defRPr/>
            </a:pPr>
            <a:r>
              <a:rPr lang="en-US" sz="1300" dirty="0"/>
              <a:t>Certificate </a:t>
            </a:r>
            <a:r>
              <a:rPr lang="en-US" sz="1300" dirty="0" smtClean="0"/>
              <a:t>authentication</a:t>
            </a:r>
            <a:endParaRPr lang="en-US" sz="1300" dirty="0"/>
          </a:p>
          <a:p>
            <a:pPr marL="216000" indent="-216000">
              <a:defRPr/>
            </a:pPr>
            <a:r>
              <a:rPr lang="en-US" sz="1300" dirty="0"/>
              <a:t>Available for companies with 5+ seats</a:t>
            </a:r>
          </a:p>
        </p:txBody>
      </p:sp>
      <p:sp>
        <p:nvSpPr>
          <p:cNvPr id="18" name="Text Placeholder 2"/>
          <p:cNvSpPr txBox="1">
            <a:spLocks/>
          </p:cNvSpPr>
          <p:nvPr/>
        </p:nvSpPr>
        <p:spPr>
          <a:xfrm>
            <a:off x="6096000" y="3886200"/>
            <a:ext cx="2819400" cy="2667000"/>
          </a:xfrm>
          <a:prstGeom prst="rect">
            <a:avLst/>
          </a:prstGeom>
        </p:spPr>
        <p:txBody>
          <a:bodyPr/>
          <a:lstStyle>
            <a:lvl1pPr marL="396875" indent="-396875" algn="l" defTabSz="914363" rtl="0" eaLnBrk="1" latinLnBrk="0" hangingPunct="1">
              <a:lnSpc>
                <a:spcPct val="90000"/>
              </a:lnSpc>
              <a:spcBef>
                <a:spcPct val="20000"/>
              </a:spcBef>
              <a:buFontTx/>
              <a:buBlip>
                <a:blip r:embed="rId6"/>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7"/>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7"/>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16000" indent="-216000">
              <a:defRPr/>
            </a:pPr>
            <a:r>
              <a:rPr lang="en-US" sz="1300" dirty="0"/>
              <a:t>Dedicated Hosting</a:t>
            </a:r>
          </a:p>
          <a:p>
            <a:pPr marL="216000" indent="-216000">
              <a:defRPr/>
            </a:pPr>
            <a:r>
              <a:rPr lang="en-US" sz="1300" dirty="0"/>
              <a:t>Dedicated Hardware</a:t>
            </a:r>
          </a:p>
          <a:p>
            <a:pPr marL="216000" indent="-216000">
              <a:defRPr/>
            </a:pPr>
            <a:r>
              <a:rPr lang="en-US" sz="1300" dirty="0"/>
              <a:t>Outsourced IT management</a:t>
            </a:r>
          </a:p>
          <a:p>
            <a:pPr marL="216000" indent="-216000">
              <a:defRPr/>
            </a:pPr>
            <a:r>
              <a:rPr lang="en-US" sz="1300" dirty="0"/>
              <a:t>Hosted within MS data centers</a:t>
            </a:r>
          </a:p>
          <a:p>
            <a:pPr marL="216000" indent="-216000">
              <a:defRPr/>
            </a:pPr>
            <a:r>
              <a:rPr lang="en-US" sz="1300" dirty="0"/>
              <a:t>Most of the environment is </a:t>
            </a:r>
            <a:r>
              <a:rPr lang="en-US" sz="1300" dirty="0" smtClean="0"/>
              <a:t>customizable</a:t>
            </a:r>
            <a:endParaRPr lang="en-US" sz="1300" dirty="0"/>
          </a:p>
          <a:p>
            <a:pPr marL="216000" indent="-216000">
              <a:defRPr/>
            </a:pPr>
            <a:r>
              <a:rPr lang="en-US" sz="1300" dirty="0"/>
              <a:t>Machine and Process accounts in a different AD Forest</a:t>
            </a:r>
          </a:p>
          <a:p>
            <a:pPr marL="216000" indent="-216000">
              <a:defRPr/>
            </a:pPr>
            <a:r>
              <a:rPr lang="en-US" sz="1300" dirty="0"/>
              <a:t>NTLM Authentication</a:t>
            </a:r>
          </a:p>
          <a:p>
            <a:pPr marL="216000" indent="-216000">
              <a:defRPr/>
            </a:pPr>
            <a:r>
              <a:rPr lang="en-US" sz="1300" dirty="0"/>
              <a:t>Available for companies with 5000+ seats</a:t>
            </a:r>
          </a:p>
          <a:p>
            <a:endParaRPr lang="en-US" sz="1400" dirty="0" smtClean="0"/>
          </a:p>
        </p:txBody>
      </p:sp>
      <p:sp>
        <p:nvSpPr>
          <p:cNvPr id="19" name="Rounded Rectangle 18"/>
          <p:cNvSpPr/>
          <p:nvPr/>
        </p:nvSpPr>
        <p:spPr bwMode="auto">
          <a:xfrm>
            <a:off x="533400" y="3200400"/>
            <a:ext cx="2209800" cy="533400"/>
          </a:xfrm>
          <a:prstGeom prst="roundRect">
            <a:avLst/>
          </a:prstGeom>
          <a:ln>
            <a:solidFill>
              <a:schemeClr val="tx1"/>
            </a:solidFill>
            <a:headEnd type="none" w="med" len="med"/>
            <a:tailEnd type="none" w="med" len="med"/>
          </a:ln>
        </p:spPr>
        <p:style>
          <a:lnRef idx="1">
            <a:schemeClr val="accent4"/>
          </a:lnRef>
          <a:fillRef idx="1003">
            <a:schemeClr val="dk2"/>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solidFill>
                  <a:schemeClr val="bg1"/>
                </a:solidFill>
                <a:latin typeface="+mj-lt"/>
              </a:rPr>
              <a:t>On-Premises Deployments</a:t>
            </a:r>
          </a:p>
        </p:txBody>
      </p:sp>
      <p:sp>
        <p:nvSpPr>
          <p:cNvPr id="20" name="Rounded Rectangle 19"/>
          <p:cNvSpPr/>
          <p:nvPr/>
        </p:nvSpPr>
        <p:spPr bwMode="auto">
          <a:xfrm>
            <a:off x="3429000" y="3200400"/>
            <a:ext cx="2209800" cy="533400"/>
          </a:xfrm>
          <a:prstGeom prst="roundRect">
            <a:avLst/>
          </a:prstGeom>
          <a:ln>
            <a:solidFill>
              <a:schemeClr val="tx1"/>
            </a:solidFill>
            <a:headEnd type="none" w="med" len="med"/>
            <a:tailEnd type="none" w="med" len="med"/>
          </a:ln>
        </p:spPr>
        <p:style>
          <a:lnRef idx="1">
            <a:schemeClr val="accent4"/>
          </a:lnRef>
          <a:fillRef idx="1003">
            <a:schemeClr val="dk2"/>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solidFill>
                  <a:schemeClr val="bg1"/>
                </a:solidFill>
                <a:latin typeface="+mj-lt"/>
              </a:rPr>
              <a:t>SharePoint Online Standard</a:t>
            </a:r>
          </a:p>
        </p:txBody>
      </p:sp>
      <p:sp>
        <p:nvSpPr>
          <p:cNvPr id="21" name="Rounded Rectangle 20"/>
          <p:cNvSpPr/>
          <p:nvPr/>
        </p:nvSpPr>
        <p:spPr bwMode="auto">
          <a:xfrm>
            <a:off x="6400800" y="3200400"/>
            <a:ext cx="2209800" cy="533400"/>
          </a:xfrm>
          <a:prstGeom prst="roundRect">
            <a:avLst/>
          </a:prstGeom>
          <a:ln>
            <a:solidFill>
              <a:schemeClr val="tx1"/>
            </a:solidFill>
            <a:headEnd type="none" w="med" len="med"/>
            <a:tailEnd type="none" w="med" len="med"/>
          </a:ln>
        </p:spPr>
        <p:style>
          <a:lnRef idx="1">
            <a:schemeClr val="accent4"/>
          </a:lnRef>
          <a:fillRef idx="1003">
            <a:schemeClr val="dk2"/>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solidFill>
                  <a:schemeClr val="bg1"/>
                </a:solidFill>
                <a:effectLst>
                  <a:outerShdw blurRad="38100" dist="38100" dir="2700000" algn="tl">
                    <a:srgbClr val="000000">
                      <a:alpha val="43137"/>
                    </a:srgbClr>
                  </a:outerShdw>
                </a:effectLst>
                <a:latin typeface="+mj-lt"/>
              </a:rPr>
              <a:t>SharePoint Online </a:t>
            </a:r>
            <a:r>
              <a:rPr lang="en-US" b="1" dirty="0" smtClean="0">
                <a:solidFill>
                  <a:schemeClr val="bg1"/>
                </a:solidFill>
                <a:latin typeface="+mj-lt"/>
              </a:rPr>
              <a:t>Dedicated</a:t>
            </a:r>
          </a:p>
        </p:txBody>
      </p:sp>
      <p:pic>
        <p:nvPicPr>
          <p:cNvPr id="22" name="Picture 21" descr="E:\Clients\Artitudes\z_MS_08-00461_eventsTeam_work\Elop_04-06_Japan_MS_Online_Services\logo_glaxosmithlkine.png"/>
          <p:cNvPicPr>
            <a:picLocks noChangeAspect="1" noChangeArrowheads="1"/>
          </p:cNvPicPr>
          <p:nvPr/>
        </p:nvPicPr>
        <p:blipFill>
          <a:blip r:embed="rId8" cstate="print"/>
          <a:stretch>
            <a:fillRect/>
          </a:stretch>
        </p:blipFill>
        <p:spPr bwMode="auto">
          <a:xfrm>
            <a:off x="6858000" y="609600"/>
            <a:ext cx="1059993" cy="365760"/>
          </a:xfrm>
          <a:prstGeom prst="rect">
            <a:avLst/>
          </a:prstGeom>
          <a:ln>
            <a:noFill/>
          </a:ln>
          <a:effectLst>
            <a:outerShdw blurRad="292100" dist="139700" dir="2700000" algn="tl" rotWithShape="0">
              <a:srgbClr val="333333">
                <a:alpha val="65000"/>
              </a:srgbClr>
            </a:outerShdw>
          </a:effectLst>
        </p:spPr>
      </p:pic>
      <p:pic>
        <p:nvPicPr>
          <p:cNvPr id="23" name="Picture 22" descr="Ingersoll-Rand copy.png"/>
          <p:cNvPicPr>
            <a:picLocks noChangeAspect="1"/>
          </p:cNvPicPr>
          <p:nvPr/>
        </p:nvPicPr>
        <p:blipFill>
          <a:blip r:embed="rId9" cstate="print"/>
          <a:stretch>
            <a:fillRect/>
          </a:stretch>
        </p:blipFill>
        <p:spPr>
          <a:xfrm>
            <a:off x="6248400" y="990600"/>
            <a:ext cx="649512" cy="548331"/>
          </a:xfrm>
          <a:prstGeom prst="rect">
            <a:avLst/>
          </a:prstGeom>
          <a:effectLst>
            <a:outerShdw blurRad="50800" dist="38100" dir="2700000" algn="tl" rotWithShape="0">
              <a:prstClr val="black">
                <a:alpha val="40000"/>
              </a:prstClr>
            </a:outerShdw>
          </a:effectLst>
        </p:spPr>
      </p:pic>
      <p:pic>
        <p:nvPicPr>
          <p:cNvPr id="24" name="Picture 23" descr="Coca-Cola_Enterprises_Inc_ copy.png"/>
          <p:cNvPicPr>
            <a:picLocks noChangeAspect="1"/>
          </p:cNvPicPr>
          <p:nvPr/>
        </p:nvPicPr>
        <p:blipFill>
          <a:blip r:embed="rId10" cstate="print"/>
          <a:stretch>
            <a:fillRect/>
          </a:stretch>
        </p:blipFill>
        <p:spPr>
          <a:xfrm>
            <a:off x="6958476" y="1227292"/>
            <a:ext cx="2133600" cy="340652"/>
          </a:xfrm>
          <a:prstGeom prst="rect">
            <a:avLst/>
          </a:prstGeom>
          <a:effectLst>
            <a:outerShdw blurRad="50800" dist="38100" dir="2700000" algn="tl" rotWithShape="0">
              <a:prstClr val="black">
                <a:alpha val="40000"/>
              </a:prstClr>
            </a:outerShdw>
          </a:effectLst>
        </p:spPr>
      </p:pic>
      <p:pic>
        <p:nvPicPr>
          <p:cNvPr id="25" name="Picture 24" descr="Autodesk copy white.png"/>
          <p:cNvPicPr>
            <a:picLocks noChangeAspect="1"/>
          </p:cNvPicPr>
          <p:nvPr/>
        </p:nvPicPr>
        <p:blipFill>
          <a:blip r:embed="rId11" cstate="print"/>
          <a:stretch>
            <a:fillRect/>
          </a:stretch>
        </p:blipFill>
        <p:spPr>
          <a:xfrm>
            <a:off x="8001000" y="685800"/>
            <a:ext cx="557298" cy="469353"/>
          </a:xfrm>
          <a:prstGeom prst="rect">
            <a:avLst/>
          </a:prstGeom>
          <a:effectLst>
            <a:outerShdw blurRad="50800" dist="38100" dir="2700000" algn="tl" rotWithShape="0">
              <a:prstClr val="black">
                <a:alpha val="40000"/>
              </a:prstClr>
            </a:outerShdw>
          </a:effectLst>
        </p:spPr>
      </p:pic>
      <p:pic>
        <p:nvPicPr>
          <p:cNvPr id="26" name="Picture 25" descr="logo"/>
          <p:cNvPicPr>
            <a:picLocks noChangeAspect="1" noChangeArrowheads="1"/>
          </p:cNvPicPr>
          <p:nvPr/>
        </p:nvPicPr>
        <p:blipFill rotWithShape="1">
          <a:blip r:embed="rId12" cstate="print"/>
          <a:srcRect l="39017" t="20274" r="13418" b="17258"/>
          <a:stretch/>
        </p:blipFill>
        <p:spPr bwMode="auto">
          <a:xfrm>
            <a:off x="3609048" y="1011504"/>
            <a:ext cx="776835" cy="768744"/>
          </a:xfrm>
          <a:prstGeom prst="rect">
            <a:avLst/>
          </a:prstGeom>
          <a:ln>
            <a:noFill/>
          </a:ln>
          <a:effectLst>
            <a:outerShdw blurRad="292100" dist="139700" dir="2700000" algn="tl" rotWithShape="0">
              <a:srgbClr val="333333">
                <a:alpha val="65000"/>
              </a:srgbClr>
            </a:outerShdw>
          </a:effectLst>
        </p:spPr>
      </p:pic>
      <p:pic>
        <p:nvPicPr>
          <p:cNvPr id="27" name="Picture 26" descr="logo_rexel.png"/>
          <p:cNvPicPr>
            <a:picLocks noChangeAspect="1" noChangeArrowheads="1"/>
          </p:cNvPicPr>
          <p:nvPr/>
        </p:nvPicPr>
        <p:blipFill>
          <a:blip r:embed="rId13" cstate="print"/>
          <a:srcRect l="3269" t="16386" r="5895" b="14507"/>
          <a:stretch>
            <a:fillRect/>
          </a:stretch>
        </p:blipFill>
        <p:spPr bwMode="auto">
          <a:xfrm>
            <a:off x="4572000" y="1066800"/>
            <a:ext cx="809625" cy="307975"/>
          </a:xfrm>
          <a:prstGeom prst="rect">
            <a:avLst/>
          </a:prstGeom>
          <a:ln>
            <a:noFill/>
          </a:ln>
          <a:effectLst>
            <a:outerShdw blurRad="292100" dist="139700" dir="2700000" algn="tl" rotWithShape="0">
              <a:srgbClr val="333333">
                <a:alpha val="65000"/>
              </a:srgbClr>
            </a:outerShdw>
          </a:effectLst>
        </p:spPr>
      </p:pic>
      <p:pic>
        <p:nvPicPr>
          <p:cNvPr id="28" name="Picture 27" descr="http://www.hendrickson-intl.com/images/common/header_top_twrou.jpg"/>
          <p:cNvPicPr>
            <a:picLocks noChangeAspect="1" noChangeArrowheads="1"/>
          </p:cNvPicPr>
          <p:nvPr/>
        </p:nvPicPr>
        <p:blipFill>
          <a:blip r:embed="rId14" cstate="print"/>
          <a:srcRect r="56595" b="1208"/>
          <a:stretch>
            <a:fillRect/>
          </a:stretch>
        </p:blipFill>
        <p:spPr bwMode="auto">
          <a:xfrm>
            <a:off x="4114800" y="609600"/>
            <a:ext cx="1229436" cy="304800"/>
          </a:xfrm>
          <a:prstGeom prst="rect">
            <a:avLst/>
          </a:prstGeom>
          <a:ln>
            <a:noFill/>
          </a:ln>
          <a:effectLst>
            <a:outerShdw blurRad="292100" dist="139700" dir="2700000" algn="tl" rotWithShape="0">
              <a:srgbClr val="333333">
                <a:alpha val="65000"/>
              </a:srgbClr>
            </a:outerShdw>
          </a:effectLst>
        </p:spPr>
      </p:pic>
      <p:pic>
        <p:nvPicPr>
          <p:cNvPr id="29" name="Picture 28" descr="http://www.cubanews.ain.cu/images/logos/logo-wfp.jpg"/>
          <p:cNvPicPr>
            <a:picLocks noChangeAspect="1" noChangeArrowheads="1"/>
          </p:cNvPicPr>
          <p:nvPr/>
        </p:nvPicPr>
        <p:blipFill>
          <a:blip r:embed="rId15" cstate="print"/>
          <a:srcRect/>
          <a:stretch>
            <a:fillRect/>
          </a:stretch>
        </p:blipFill>
        <p:spPr bwMode="auto">
          <a:xfrm>
            <a:off x="5257800" y="1447800"/>
            <a:ext cx="537667" cy="512064"/>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381000" y="1143000"/>
            <a:ext cx="752105" cy="3048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027" name="Picture 1"/>
          <p:cNvPicPr>
            <a:picLocks noChangeAspect="1" noChangeArrowheads="1"/>
          </p:cNvPicPr>
          <p:nvPr/>
        </p:nvPicPr>
        <p:blipFill>
          <a:blip r:embed="rId17">
            <a:extLst>
              <a:ext uri="{28A0092B-C50C-407E-A947-70E740481C1C}">
                <a14:useLocalDpi xmlns:a14="http://schemas.microsoft.com/office/drawing/2010/main" xmlns="" val="0"/>
              </a:ext>
            </a:extLst>
          </a:blip>
          <a:srcRect/>
          <a:stretch>
            <a:fillRect/>
          </a:stretch>
        </p:blipFill>
        <p:spPr bwMode="auto">
          <a:xfrm>
            <a:off x="1186832" y="990600"/>
            <a:ext cx="1066800" cy="257175"/>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pic>
        <p:nvPicPr>
          <p:cNvPr id="1028" name="Picture 4"/>
          <p:cNvPicPr>
            <a:picLocks noChangeAspect="1" noChangeArrowheads="1"/>
          </p:cNvPicPr>
          <p:nvPr/>
        </p:nvPicPr>
        <p:blipFill>
          <a:blip r:embed="rId18">
            <a:extLst>
              <a:ext uri="{28A0092B-C50C-407E-A947-70E740481C1C}">
                <a14:useLocalDpi xmlns:a14="http://schemas.microsoft.com/office/drawing/2010/main" xmlns="" val="0"/>
              </a:ext>
            </a:extLst>
          </a:blip>
          <a:srcRect/>
          <a:stretch>
            <a:fillRect/>
          </a:stretch>
        </p:blipFill>
        <p:spPr bwMode="auto">
          <a:xfrm>
            <a:off x="2286000" y="1143000"/>
            <a:ext cx="609600" cy="591127"/>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029" name="Picture 5"/>
          <p:cNvPicPr>
            <a:picLocks noChangeAspect="1" noChangeArrowheads="1"/>
          </p:cNvPicPr>
          <p:nvPr/>
        </p:nvPicPr>
        <p:blipFill>
          <a:blip r:embed="rId19">
            <a:extLst>
              <a:ext uri="{28A0092B-C50C-407E-A947-70E740481C1C}">
                <a14:useLocalDpi xmlns:a14="http://schemas.microsoft.com/office/drawing/2010/main" xmlns="" val="0"/>
              </a:ext>
            </a:extLst>
          </a:blip>
          <a:srcRect/>
          <a:stretch>
            <a:fillRect/>
          </a:stretch>
        </p:blipFill>
        <p:spPr bwMode="auto">
          <a:xfrm>
            <a:off x="228600" y="1600200"/>
            <a:ext cx="567342" cy="752475"/>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031" name="Picture 7" descr="http://sharepoint.microsoft.com/wax.axd/cache/1x1"/>
          <p:cNvPicPr>
            <a:picLocks noChangeAspect="1" noChangeArrowheads="1"/>
          </p:cNvPicPr>
          <p:nvPr/>
        </p:nvPicPr>
        <p:blipFill>
          <a:blip r:embed="rId20">
            <a:extLst>
              <a:ext uri="{28A0092B-C50C-407E-A947-70E740481C1C}">
                <a14:useLocalDpi xmlns:a14="http://schemas.microsoft.com/office/drawing/2010/main" xmlns="" val="0"/>
              </a:ext>
            </a:extLst>
          </a:blip>
          <a:srcRect/>
          <a:stretch>
            <a:fillRect/>
          </a:stretch>
        </p:blipFill>
        <p:spPr bwMode="auto">
          <a:xfrm>
            <a:off x="63500" y="-131763"/>
            <a:ext cx="9525" cy="9525"/>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33" name="Picture 9" descr="http://sharepoint.microsoft.com/wax.axd/cache/1x1"/>
          <p:cNvPicPr>
            <a:picLocks noChangeAspect="1" noChangeArrowheads="1"/>
          </p:cNvPicPr>
          <p:nvPr/>
        </p:nvPicPr>
        <p:blipFill>
          <a:blip r:embed="rId20">
            <a:extLst>
              <a:ext uri="{28A0092B-C50C-407E-A947-70E740481C1C}">
                <a14:useLocalDpi xmlns:a14="http://schemas.microsoft.com/office/drawing/2010/main" xmlns="" val="0"/>
              </a:ext>
            </a:extLst>
          </a:blip>
          <a:srcRect/>
          <a:stretch>
            <a:fillRect/>
          </a:stretch>
        </p:blipFill>
        <p:spPr bwMode="auto">
          <a:xfrm>
            <a:off x="215900" y="20637"/>
            <a:ext cx="9525" cy="9525"/>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526756509"/>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2000"/>
                                        <p:tgtEl>
                                          <p:spTgt spid="1029"/>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000"/>
                                        <p:tgtEl>
                                          <p:spTgt spid="1026"/>
                                        </p:tgtEl>
                                      </p:cBhvr>
                                    </p:animEffect>
                                  </p:childTnLst>
                                </p:cTn>
                              </p:par>
                              <p:par>
                                <p:cTn id="11" presetID="10"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2000"/>
                                        <p:tgtEl>
                                          <p:spTgt spid="1027"/>
                                        </p:tgtEl>
                                      </p:cBhvr>
                                    </p:animEffect>
                                  </p:childTnLst>
                                </p:cTn>
                              </p:par>
                              <p:par>
                                <p:cTn id="14" presetID="10" presetClass="entr" presetSubtype="0" fill="hold" nodeType="with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2000"/>
                                        <p:tgtEl>
                                          <p:spTgt spid="1028"/>
                                        </p:tgtEl>
                                      </p:cBhvr>
                                    </p:animEffect>
                                  </p:childTnLst>
                                </p:cTn>
                              </p:par>
                            </p:childTnLst>
                          </p:cTn>
                        </p:par>
                        <p:par>
                          <p:cTn id="17" fill="hold">
                            <p:stCondLst>
                              <p:cond delay="2000"/>
                            </p:stCondLst>
                            <p:childTnLst>
                              <p:par>
                                <p:cTn id="18" presetID="10" presetClass="entr" presetSubtype="0" fill="hold" nodeType="afterEffect">
                                  <p:stCondLst>
                                    <p:cond delay="300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2000"/>
                                        <p:tgtEl>
                                          <p:spTgt spid="26"/>
                                        </p:tgtEl>
                                      </p:cBhvr>
                                    </p:animEffect>
                                  </p:childTnLst>
                                </p:cTn>
                              </p:par>
                              <p:par>
                                <p:cTn id="21" presetID="10"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2000"/>
                                        <p:tgtEl>
                                          <p:spTgt spid="28"/>
                                        </p:tgtEl>
                                      </p:cBhvr>
                                    </p:animEffect>
                                  </p:childTnLst>
                                </p:cTn>
                              </p:par>
                              <p:par>
                                <p:cTn id="24" presetID="10" presetClass="entr" presetSubtype="0"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2000"/>
                                        <p:tgtEl>
                                          <p:spTgt spid="27"/>
                                        </p:tgtEl>
                                      </p:cBhvr>
                                    </p:animEffect>
                                  </p:childTnLst>
                                </p:cTn>
                              </p:par>
                              <p:par>
                                <p:cTn id="27" presetID="10"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7000"/>
                            </p:stCondLst>
                            <p:childTnLst>
                              <p:par>
                                <p:cTn id="31" presetID="10" presetClass="entr" presetSubtype="0" fill="hold" nodeType="afterEffect">
                                  <p:stCondLst>
                                    <p:cond delay="300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2000"/>
                                        <p:tgtEl>
                                          <p:spTgt spid="23"/>
                                        </p:tgtEl>
                                      </p:cBhvr>
                                    </p:animEffect>
                                  </p:childTnLst>
                                </p:cTn>
                              </p:par>
                              <p:par>
                                <p:cTn id="34" presetID="10"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2000"/>
                                        <p:tgtEl>
                                          <p:spTgt spid="22"/>
                                        </p:tgtEl>
                                      </p:cBhvr>
                                    </p:animEffect>
                                  </p:childTnLst>
                                </p:cTn>
                              </p:par>
                              <p:par>
                                <p:cTn id="37" presetID="10"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000"/>
                                        <p:tgtEl>
                                          <p:spTgt spid="25"/>
                                        </p:tgtEl>
                                      </p:cBhvr>
                                    </p:animEffect>
                                  </p:childTnLst>
                                </p:cTn>
                              </p:par>
                              <p:par>
                                <p:cTn id="40" presetID="10"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ounded Rectangle 108"/>
          <p:cNvSpPr/>
          <p:nvPr/>
        </p:nvSpPr>
        <p:spPr bwMode="auto">
          <a:xfrm>
            <a:off x="387350" y="3639642"/>
            <a:ext cx="8375650" cy="2979569"/>
          </a:xfrm>
          <a:prstGeom prst="roundRect">
            <a:avLst>
              <a:gd name="adj" fmla="val 10342"/>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5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5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5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5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5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5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sp>
        <p:nvSpPr>
          <p:cNvPr id="149" name="Rounded Rectangle 148"/>
          <p:cNvSpPr/>
          <p:nvPr/>
        </p:nvSpPr>
        <p:spPr bwMode="auto">
          <a:xfrm>
            <a:off x="7404213" y="5316466"/>
            <a:ext cx="1253591" cy="744469"/>
          </a:xfrm>
          <a:prstGeom prst="roundRect">
            <a:avLst/>
          </a:prstGeom>
          <a:solidFill>
            <a:srgbClr val="95B3D7"/>
          </a:solidFill>
          <a:ln w="9525" cap="flat" cmpd="sng" algn="ctr">
            <a:solidFill>
              <a:srgbClr val="00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noAutofit/>
          </a:bodyPr>
          <a:lstStyle/>
          <a:p>
            <a:pPr algn="ctr">
              <a:spcBef>
                <a:spcPct val="50000"/>
              </a:spcBef>
              <a:defRPr/>
            </a:pPr>
            <a:endParaRPr lang="en-US" sz="600" kern="0" dirty="0" smtClean="0">
              <a:solidFill>
                <a:srgbClr val="FFFFFF"/>
              </a:solidFill>
              <a:effectLst>
                <a:outerShdw blurRad="38100" dist="38100" dir="2700000" algn="tl">
                  <a:srgbClr val="000000">
                    <a:alpha val="43137"/>
                  </a:srgbClr>
                </a:outerShdw>
              </a:effectLst>
              <a:latin typeface="+mj-lt"/>
            </a:endParaRPr>
          </a:p>
        </p:txBody>
      </p:sp>
      <p:pic>
        <p:nvPicPr>
          <p:cNvPr id="3075" name="Picture 3" descr="C:\Program Files\Microsoft Resource DVD Artwork\DVD_ART\Artwork_Imagery\HARDWARE_IMAGERY\Illustration - Misc Hardware\XML Icons\Internet cloud web.png"/>
          <p:cNvPicPr>
            <a:picLocks noChangeAspect="1" noChangeArrowheads="1"/>
          </p:cNvPicPr>
          <p:nvPr/>
        </p:nvPicPr>
        <p:blipFill>
          <a:blip r:embed="rId3" cstate="print"/>
          <a:srcRect/>
          <a:stretch>
            <a:fillRect/>
          </a:stretch>
        </p:blipFill>
        <p:spPr bwMode="auto">
          <a:xfrm>
            <a:off x="3516528" y="2636409"/>
            <a:ext cx="2110944" cy="909890"/>
          </a:xfrm>
          <a:prstGeom prst="rect">
            <a:avLst/>
          </a:prstGeom>
          <a:noFill/>
        </p:spPr>
      </p:pic>
      <p:sp>
        <p:nvSpPr>
          <p:cNvPr id="2" name="Title 1"/>
          <p:cNvSpPr>
            <a:spLocks noGrp="1"/>
          </p:cNvSpPr>
          <p:nvPr>
            <p:ph type="title"/>
          </p:nvPr>
        </p:nvSpPr>
        <p:spPr>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fontAlgn="auto">
              <a:lnSpc>
                <a:spcPct val="100000"/>
              </a:lnSpc>
              <a:spcBef>
                <a:spcPct val="0"/>
              </a:spcBef>
              <a:spcAft>
                <a:spcPts val="0"/>
              </a:spcAft>
              <a:defRPr/>
            </a:pPr>
            <a:r>
              <a:rPr lang="en-US" kern="1200" dirty="0" smtClean="0">
                <a:effectLst>
                  <a:outerShdw blurRad="38100" dist="38100" dir="2700000" algn="tl">
                    <a:srgbClr val="000000">
                      <a:alpha val="43137"/>
                    </a:srgbClr>
                  </a:outerShdw>
                </a:effectLst>
                <a:latin typeface="+mj-lt"/>
              </a:rPr>
              <a:t>Online Architecture (BPOS –S)</a:t>
            </a:r>
            <a:endParaRPr lang="en-US" kern="1200" dirty="0">
              <a:effectLst>
                <a:outerShdw blurRad="38100" dist="38100" dir="2700000" algn="tl">
                  <a:srgbClr val="000000">
                    <a:alpha val="43137"/>
                  </a:srgbClr>
                </a:outerShdw>
              </a:effectLst>
              <a:latin typeface="+mj-lt"/>
            </a:endParaRPr>
          </a:p>
        </p:txBody>
      </p:sp>
      <p:sp>
        <p:nvSpPr>
          <p:cNvPr id="110" name="Rounded Rectangle 109"/>
          <p:cNvSpPr/>
          <p:nvPr/>
        </p:nvSpPr>
        <p:spPr bwMode="auto">
          <a:xfrm>
            <a:off x="458514" y="3944441"/>
            <a:ext cx="8121281" cy="510778"/>
          </a:xfrm>
          <a:prstGeom prst="roundRect">
            <a:avLst/>
          </a:prstGeom>
          <a:solidFill>
            <a:srgbClr val="95B3D7"/>
          </a:solidFill>
          <a:ln w="9525" cap="flat" cmpd="sng" algn="ctr">
            <a:solidFill>
              <a:srgbClr val="00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sp>
        <p:nvSpPr>
          <p:cNvPr id="111" name="Rounded Rectangle 110"/>
          <p:cNvSpPr/>
          <p:nvPr/>
        </p:nvSpPr>
        <p:spPr bwMode="auto">
          <a:xfrm>
            <a:off x="5257800" y="1291495"/>
            <a:ext cx="3505200" cy="1259919"/>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80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80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sp>
        <p:nvSpPr>
          <p:cNvPr id="112" name="Rounded Rectangle 111"/>
          <p:cNvSpPr/>
          <p:nvPr/>
        </p:nvSpPr>
        <p:spPr bwMode="auto">
          <a:xfrm>
            <a:off x="387350" y="1291495"/>
            <a:ext cx="4572000" cy="1259919"/>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spAutoFit/>
          </a:bodyPr>
          <a:lstStyle/>
          <a:p>
            <a:pPr algn="ctr" defTabSz="914400" fontAlgn="base">
              <a:spcBef>
                <a:spcPct val="50000"/>
              </a:spcBef>
              <a:spcAft>
                <a:spcPct val="0"/>
              </a:spcAft>
              <a:defRPr/>
            </a:pPr>
            <a:endParaRPr lang="en-US" sz="800" kern="0" dirty="0" smtClean="0">
              <a:solidFill>
                <a:srgbClr val="FFFFFF"/>
              </a:solidFill>
              <a:effectLst>
                <a:outerShdw blurRad="38100" dist="38100" dir="2700000" algn="tl">
                  <a:srgbClr val="000000">
                    <a:alpha val="43137"/>
                  </a:srgbClr>
                </a:outerShdw>
              </a:effectLst>
              <a:latin typeface="+mj-lt"/>
              <a:cs typeface="Arial" charset="0"/>
            </a:endParaRPr>
          </a:p>
          <a:p>
            <a:pPr algn="ctr" defTabSz="914400" fontAlgn="base">
              <a:spcBef>
                <a:spcPct val="50000"/>
              </a:spcBef>
              <a:spcAft>
                <a:spcPct val="0"/>
              </a:spcAft>
              <a:defRPr/>
            </a:pPr>
            <a:endParaRPr lang="en-US" sz="800" kern="0" dirty="0">
              <a:solidFill>
                <a:srgbClr val="FFFFFF"/>
              </a:solidFill>
              <a:effectLst>
                <a:outerShdw blurRad="38100" dist="38100" dir="2700000" algn="tl">
                  <a:srgbClr val="000000">
                    <a:alpha val="43137"/>
                  </a:srgbClr>
                </a:outerShdw>
              </a:effectLst>
              <a:latin typeface="+mj-lt"/>
              <a:cs typeface="Arial" charset="0"/>
            </a:endParaRPr>
          </a:p>
          <a:p>
            <a:pPr algn="ctr" defTabSz="914400" fontAlgn="base">
              <a:spcBef>
                <a:spcPct val="50000"/>
              </a:spcBef>
              <a:spcAft>
                <a:spcPct val="0"/>
              </a:spcAft>
              <a:defRPr/>
            </a:pPr>
            <a:endParaRPr lang="en-US" sz="800" kern="0" dirty="0" smtClean="0">
              <a:solidFill>
                <a:srgbClr val="FFFFFF"/>
              </a:solidFill>
              <a:effectLst>
                <a:outerShdw blurRad="38100" dist="38100" dir="2700000" algn="tl">
                  <a:srgbClr val="000000">
                    <a:alpha val="43137"/>
                  </a:srgbClr>
                </a:outerShdw>
              </a:effectLst>
              <a:latin typeface="+mj-lt"/>
              <a:cs typeface="Arial" charset="0"/>
            </a:endParaRPr>
          </a:p>
          <a:p>
            <a:pPr algn="ctr" defTabSz="914400" fontAlgn="base">
              <a:spcBef>
                <a:spcPct val="50000"/>
              </a:spcBef>
              <a:spcAft>
                <a:spcPct val="0"/>
              </a:spcAft>
              <a:defRPr/>
            </a:pPr>
            <a:endParaRPr lang="en-US" sz="800" kern="0" dirty="0">
              <a:solidFill>
                <a:srgbClr val="FFFFFF"/>
              </a:solidFill>
              <a:effectLst>
                <a:outerShdw blurRad="38100" dist="38100" dir="2700000" algn="tl">
                  <a:srgbClr val="000000">
                    <a:alpha val="43137"/>
                  </a:srgbClr>
                </a:outerShdw>
              </a:effectLst>
              <a:latin typeface="+mj-lt"/>
              <a:cs typeface="Arial" charset="0"/>
            </a:endParaRPr>
          </a:p>
          <a:p>
            <a:pPr algn="ctr" defTabSz="914400" fontAlgn="base">
              <a:spcBef>
                <a:spcPct val="50000"/>
              </a:spcBef>
              <a:spcAft>
                <a:spcPct val="0"/>
              </a:spcAft>
              <a:defRPr/>
            </a:pPr>
            <a:endParaRPr lang="en-US" sz="800" kern="0" dirty="0" smtClean="0">
              <a:solidFill>
                <a:srgbClr val="FFFFFF"/>
              </a:solidFill>
              <a:effectLst>
                <a:outerShdw blurRad="38100" dist="38100" dir="2700000" algn="tl">
                  <a:srgbClr val="000000">
                    <a:alpha val="43137"/>
                  </a:srgbClr>
                </a:outerShdw>
              </a:effectLst>
              <a:latin typeface="+mj-lt"/>
              <a:cs typeface="Arial" charset="0"/>
            </a:endParaRPr>
          </a:p>
          <a:p>
            <a:pPr algn="ctr" defTabSz="914400" fontAlgn="base">
              <a:spcBef>
                <a:spcPct val="50000"/>
              </a:spcBef>
              <a:spcAft>
                <a:spcPct val="0"/>
              </a:spcAft>
              <a:defRPr/>
            </a:pPr>
            <a:endParaRPr lang="en-US" sz="800" kern="0" dirty="0" smtClean="0">
              <a:solidFill>
                <a:srgbClr val="FFFFFF"/>
              </a:solidFill>
              <a:effectLst>
                <a:outerShdw blurRad="38100" dist="38100" dir="2700000" algn="tl">
                  <a:srgbClr val="000000">
                    <a:alpha val="43137"/>
                  </a:srgbClr>
                </a:outerShdw>
              </a:effectLst>
              <a:latin typeface="+mj-lt"/>
              <a:cs typeface="Arial" charset="0"/>
            </a:endParaRPr>
          </a:p>
        </p:txBody>
      </p:sp>
      <p:pic>
        <p:nvPicPr>
          <p:cNvPr id="113" name="Picture 5" descr="C:\Program Files\Microsoft Resource DVD Artwork\DVD_ART\Artwork_Imagery\HARDWARE_IMAGERY\Illustration - Misc Hardware\XML Icons\LCD flat panel and keyboard.png"/>
          <p:cNvPicPr>
            <a:picLocks noChangeAspect="1" noChangeArrowheads="1"/>
          </p:cNvPicPr>
          <p:nvPr/>
        </p:nvPicPr>
        <p:blipFill>
          <a:blip r:embed="rId4" cstate="print"/>
          <a:srcRect/>
          <a:stretch>
            <a:fillRect/>
          </a:stretch>
        </p:blipFill>
        <p:spPr bwMode="auto">
          <a:xfrm>
            <a:off x="3739059" y="1604747"/>
            <a:ext cx="281730" cy="371475"/>
          </a:xfrm>
          <a:prstGeom prst="rect">
            <a:avLst/>
          </a:prstGeom>
          <a:noFill/>
        </p:spPr>
      </p:pic>
      <p:pic>
        <p:nvPicPr>
          <p:cNvPr id="114" name="Picture 5" descr="C:\Program Files\Microsoft Resource DVD Artwork\DVD_ART\Artwork_Imagery\HARDWARE_IMAGERY\Illustration - Misc Hardware\XML Icons\LCD flat panel and keyboard.png"/>
          <p:cNvPicPr>
            <a:picLocks noChangeAspect="1" noChangeArrowheads="1"/>
          </p:cNvPicPr>
          <p:nvPr/>
        </p:nvPicPr>
        <p:blipFill>
          <a:blip r:embed="rId4" cstate="print"/>
          <a:srcRect/>
          <a:stretch>
            <a:fillRect/>
          </a:stretch>
        </p:blipFill>
        <p:spPr bwMode="auto">
          <a:xfrm>
            <a:off x="4077214" y="1604747"/>
            <a:ext cx="281730" cy="371475"/>
          </a:xfrm>
          <a:prstGeom prst="rect">
            <a:avLst/>
          </a:prstGeom>
          <a:noFill/>
        </p:spPr>
      </p:pic>
      <p:pic>
        <p:nvPicPr>
          <p:cNvPr id="115" name="Picture 5" descr="C:\Program Files\Microsoft Resource DVD Artwork\DVD_ART\Artwork_Imagery\HARDWARE_IMAGERY\Illustration - Misc Hardware\XML Icons\LCD flat panel and keyboard.png"/>
          <p:cNvPicPr>
            <a:picLocks noChangeAspect="1" noChangeArrowheads="1"/>
          </p:cNvPicPr>
          <p:nvPr/>
        </p:nvPicPr>
        <p:blipFill>
          <a:blip r:embed="rId4" cstate="print"/>
          <a:srcRect/>
          <a:stretch>
            <a:fillRect/>
          </a:stretch>
        </p:blipFill>
        <p:spPr bwMode="auto">
          <a:xfrm>
            <a:off x="4415370" y="1604747"/>
            <a:ext cx="281730" cy="371475"/>
          </a:xfrm>
          <a:prstGeom prst="rect">
            <a:avLst/>
          </a:prstGeom>
          <a:noFill/>
        </p:spPr>
      </p:pic>
      <p:sp>
        <p:nvSpPr>
          <p:cNvPr id="116" name="TextBox 115"/>
          <p:cNvSpPr txBox="1"/>
          <p:nvPr/>
        </p:nvSpPr>
        <p:spPr>
          <a:xfrm>
            <a:off x="3770585" y="2065649"/>
            <a:ext cx="1250731"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chemeClr val="accent6"/>
                </a:solidFill>
                <a:uLnTx/>
                <a:uFillTx/>
                <a:latin typeface="+mj-lt"/>
              </a:rPr>
              <a:t>User</a:t>
            </a:r>
            <a:r>
              <a:rPr kumimoji="0" lang="en-US" sz="1000" i="0" u="none" strike="noStrike" kern="0" cap="none" spc="0" normalizeH="0" noProof="0" dirty="0" smtClean="0">
                <a:ln>
                  <a:noFill/>
                </a:ln>
                <a:solidFill>
                  <a:schemeClr val="accent6"/>
                </a:solidFill>
                <a:uLnTx/>
                <a:uFillTx/>
                <a:latin typeface="+mj-lt"/>
              </a:rPr>
              <a:t> </a:t>
            </a:r>
            <a:r>
              <a:rPr lang="en-US" sz="1000" kern="0" dirty="0" smtClean="0">
                <a:solidFill>
                  <a:schemeClr val="accent6"/>
                </a:solidFill>
                <a:latin typeface="+mj-lt"/>
              </a:rPr>
              <a:t> accounts</a:t>
            </a:r>
            <a:endParaRPr kumimoji="0" lang="en-US" sz="1000" i="0" u="none" strike="noStrike" kern="0" cap="none" spc="0" normalizeH="0" baseline="0" noProof="0" dirty="0">
              <a:ln>
                <a:noFill/>
              </a:ln>
              <a:solidFill>
                <a:schemeClr val="accent6"/>
              </a:solidFill>
              <a:uLnTx/>
              <a:uFillTx/>
              <a:latin typeface="+mj-lt"/>
            </a:endParaRPr>
          </a:p>
        </p:txBody>
      </p:sp>
      <p:grpSp>
        <p:nvGrpSpPr>
          <p:cNvPr id="3" name="Group 56"/>
          <p:cNvGrpSpPr/>
          <p:nvPr/>
        </p:nvGrpSpPr>
        <p:grpSpPr>
          <a:xfrm>
            <a:off x="651637" y="1588981"/>
            <a:ext cx="762000" cy="933510"/>
            <a:chOff x="1219200" y="3505200"/>
            <a:chExt cx="762000" cy="933510"/>
          </a:xfrm>
        </p:grpSpPr>
        <p:pic>
          <p:nvPicPr>
            <p:cNvPr id="118" name="Picture 7" descr="C:\Program Files\Microsoft Resource DVD Artwork\DVD_ART\Artwork_Imagery\HARDWARE_IMAGERY\Illustration - Misc Hardware\XML Icons\Server Exchange.png"/>
            <p:cNvPicPr>
              <a:picLocks noChangeAspect="1" noChangeArrowheads="1"/>
            </p:cNvPicPr>
            <p:nvPr/>
          </p:nvPicPr>
          <p:blipFill>
            <a:blip r:embed="rId5" cstate="print"/>
            <a:srcRect/>
            <a:stretch>
              <a:fillRect/>
            </a:stretch>
          </p:blipFill>
          <p:spPr bwMode="auto">
            <a:xfrm>
              <a:off x="1371600" y="3505200"/>
              <a:ext cx="342392" cy="546370"/>
            </a:xfrm>
            <a:prstGeom prst="rect">
              <a:avLst/>
            </a:prstGeom>
            <a:noFill/>
          </p:spPr>
        </p:pic>
        <p:sp>
          <p:nvSpPr>
            <p:cNvPr id="119" name="TextBox 118"/>
            <p:cNvSpPr txBox="1"/>
            <p:nvPr/>
          </p:nvSpPr>
          <p:spPr>
            <a:xfrm>
              <a:off x="1219200" y="4038600"/>
              <a:ext cx="76200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chemeClr val="accent6"/>
                  </a:solidFill>
                  <a:uLnTx/>
                  <a:uFillTx/>
                  <a:latin typeface="+mj-lt"/>
                </a:rPr>
                <a:t>Exchange </a:t>
              </a:r>
              <a:endParaRPr kumimoji="0" lang="en-US" sz="1000" i="0" u="none" strike="noStrike" kern="0" cap="none" spc="0" normalizeH="0" baseline="0" noProof="0" dirty="0">
                <a:ln>
                  <a:noFill/>
                </a:ln>
                <a:solidFill>
                  <a:schemeClr val="accent6"/>
                </a:solidFill>
                <a:uLnTx/>
                <a:uFillTx/>
                <a:latin typeface="+mj-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chemeClr val="accent6"/>
                  </a:solidFill>
                  <a:uLnTx/>
                  <a:uFillTx/>
                  <a:latin typeface="+mj-lt"/>
                </a:rPr>
                <a:t>servers</a:t>
              </a:r>
              <a:endParaRPr kumimoji="0" lang="en-US" sz="1000" i="0" u="none" strike="noStrike" kern="0" cap="none" spc="0" normalizeH="0" baseline="0" noProof="0" dirty="0">
                <a:ln>
                  <a:noFill/>
                </a:ln>
                <a:solidFill>
                  <a:schemeClr val="accent6"/>
                </a:solidFill>
                <a:uLnTx/>
                <a:uFillTx/>
                <a:latin typeface="+mj-lt"/>
              </a:endParaRPr>
            </a:p>
          </p:txBody>
        </p:sp>
      </p:grpSp>
      <p:grpSp>
        <p:nvGrpSpPr>
          <p:cNvPr id="4" name="Group 62"/>
          <p:cNvGrpSpPr/>
          <p:nvPr/>
        </p:nvGrpSpPr>
        <p:grpSpPr>
          <a:xfrm>
            <a:off x="1413637" y="1588981"/>
            <a:ext cx="905774" cy="916258"/>
            <a:chOff x="1913626" y="3505200"/>
            <a:chExt cx="905774" cy="916258"/>
          </a:xfrm>
        </p:grpSpPr>
        <p:pic>
          <p:nvPicPr>
            <p:cNvPr id="121" name="Picture 3" descr="C:\Program Files\Microsoft Resource DVD Artwork\DVD_ART\Artwork_Imagery\HARDWARE_IMAGERY\Illustration - Misc Hardware\XML Icons\Server RTC.png"/>
            <p:cNvPicPr>
              <a:picLocks noChangeAspect="1" noChangeArrowheads="1"/>
            </p:cNvPicPr>
            <p:nvPr/>
          </p:nvPicPr>
          <p:blipFill>
            <a:blip r:embed="rId6" cstate="print"/>
            <a:srcRect/>
            <a:stretch>
              <a:fillRect/>
            </a:stretch>
          </p:blipFill>
          <p:spPr bwMode="auto">
            <a:xfrm>
              <a:off x="2107722" y="3505200"/>
              <a:ext cx="381000" cy="539151"/>
            </a:xfrm>
            <a:prstGeom prst="rect">
              <a:avLst/>
            </a:prstGeom>
            <a:noFill/>
          </p:spPr>
        </p:pic>
        <p:sp>
          <p:nvSpPr>
            <p:cNvPr id="122" name="TextBox 121"/>
            <p:cNvSpPr txBox="1"/>
            <p:nvPr/>
          </p:nvSpPr>
          <p:spPr>
            <a:xfrm>
              <a:off x="1913626" y="4021348"/>
              <a:ext cx="90577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chemeClr val="accent6"/>
                  </a:solidFill>
                  <a:uLnTx/>
                  <a:uFillTx/>
                  <a:latin typeface="+mj-lt"/>
                </a:rPr>
                <a:t>Active directory</a:t>
              </a:r>
              <a:endParaRPr kumimoji="0" lang="en-US" sz="1000" i="0" u="none" strike="noStrike" kern="0" cap="none" spc="0" normalizeH="0" baseline="0" noProof="0" dirty="0">
                <a:ln>
                  <a:noFill/>
                </a:ln>
                <a:solidFill>
                  <a:schemeClr val="accent6"/>
                </a:solidFill>
                <a:uLnTx/>
                <a:uFillTx/>
                <a:latin typeface="+mj-lt"/>
              </a:endParaRPr>
            </a:p>
          </p:txBody>
        </p:sp>
      </p:grpSp>
      <p:sp>
        <p:nvSpPr>
          <p:cNvPr id="123" name="Rounded Rectangle 122"/>
          <p:cNvSpPr/>
          <p:nvPr/>
        </p:nvSpPr>
        <p:spPr bwMode="auto">
          <a:xfrm>
            <a:off x="534715" y="4020641"/>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Administration console</a:t>
            </a:r>
          </a:p>
        </p:txBody>
      </p:sp>
      <p:pic>
        <p:nvPicPr>
          <p:cNvPr id="124"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1493251" y="4055145"/>
            <a:ext cx="206394" cy="304448"/>
          </a:xfrm>
          <a:prstGeom prst="rect">
            <a:avLst/>
          </a:prstGeom>
          <a:noFill/>
        </p:spPr>
      </p:pic>
      <p:sp>
        <p:nvSpPr>
          <p:cNvPr id="129" name="TextBox 128"/>
          <p:cNvSpPr txBox="1"/>
          <p:nvPr/>
        </p:nvSpPr>
        <p:spPr>
          <a:xfrm>
            <a:off x="6225397" y="4112470"/>
            <a:ext cx="1752600" cy="246221"/>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Presentation Services</a:t>
            </a:r>
            <a:endParaRPr kumimoji="0" lang="en-US" sz="10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ndParaRPr>
          </a:p>
        </p:txBody>
      </p:sp>
      <p:sp>
        <p:nvSpPr>
          <p:cNvPr id="130" name="TextBox 129"/>
          <p:cNvSpPr txBox="1"/>
          <p:nvPr/>
        </p:nvSpPr>
        <p:spPr>
          <a:xfrm>
            <a:off x="404648" y="1343137"/>
            <a:ext cx="2514600"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i="0" u="none" strike="noStrike" kern="0" cap="none" spc="0" normalizeH="0" baseline="0" noProof="0" dirty="0" smtClean="0">
                <a:ln>
                  <a:noFill/>
                </a:ln>
                <a:solidFill>
                  <a:schemeClr val="accent6"/>
                </a:solidFill>
                <a:uLnTx/>
                <a:uFillTx/>
                <a:latin typeface="+mj-lt"/>
              </a:rPr>
              <a:t>Customer premise</a:t>
            </a:r>
            <a:endParaRPr kumimoji="0" lang="en-US" sz="1100" i="0" u="none" strike="noStrike" kern="0" cap="none" spc="0" normalizeH="0" baseline="0" noProof="0" dirty="0">
              <a:ln>
                <a:noFill/>
              </a:ln>
              <a:solidFill>
                <a:schemeClr val="accent6"/>
              </a:solidFill>
              <a:uLnTx/>
              <a:uFillTx/>
              <a:latin typeface="+mj-lt"/>
            </a:endParaRPr>
          </a:p>
        </p:txBody>
      </p:sp>
      <p:sp>
        <p:nvSpPr>
          <p:cNvPr id="131" name="TextBox 130"/>
          <p:cNvSpPr txBox="1"/>
          <p:nvPr/>
        </p:nvSpPr>
        <p:spPr>
          <a:xfrm>
            <a:off x="5284075" y="1343137"/>
            <a:ext cx="2514600"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i="0" u="none" strike="noStrike" kern="0" cap="none" spc="0" normalizeH="0" baseline="0" noProof="0" dirty="0" smtClean="0">
                <a:ln>
                  <a:noFill/>
                </a:ln>
                <a:solidFill>
                  <a:schemeClr val="accent6"/>
                </a:solidFill>
                <a:uLnTx/>
                <a:uFillTx/>
                <a:latin typeface="+mj-lt"/>
              </a:rPr>
              <a:t>Home and </a:t>
            </a:r>
            <a:r>
              <a:rPr lang="en-US" sz="1100" kern="0" dirty="0" smtClean="0">
                <a:solidFill>
                  <a:schemeClr val="accent6"/>
                </a:solidFill>
                <a:latin typeface="+mj-lt"/>
              </a:rPr>
              <a:t>o</a:t>
            </a:r>
            <a:r>
              <a:rPr kumimoji="0" lang="en-US" sz="1100" i="0" u="none" strike="noStrike" kern="0" cap="none" spc="0" normalizeH="0" baseline="0" noProof="0" dirty="0" smtClean="0">
                <a:ln>
                  <a:noFill/>
                </a:ln>
                <a:solidFill>
                  <a:schemeClr val="accent6"/>
                </a:solidFill>
                <a:uLnTx/>
                <a:uFillTx/>
                <a:latin typeface="+mj-lt"/>
              </a:rPr>
              <a:t>n the go</a:t>
            </a:r>
            <a:endParaRPr kumimoji="0" lang="en-US" sz="1100" i="0" u="none" strike="noStrike" kern="0" cap="none" spc="0" normalizeH="0" baseline="0" noProof="0" dirty="0">
              <a:ln>
                <a:noFill/>
              </a:ln>
              <a:solidFill>
                <a:schemeClr val="accent6"/>
              </a:solidFill>
              <a:uLnTx/>
              <a:uFillTx/>
              <a:latin typeface="+mj-lt"/>
            </a:endParaRPr>
          </a:p>
        </p:txBody>
      </p:sp>
      <p:sp>
        <p:nvSpPr>
          <p:cNvPr id="139" name="TextBox 138"/>
          <p:cNvSpPr txBox="1"/>
          <p:nvPr/>
        </p:nvSpPr>
        <p:spPr>
          <a:xfrm>
            <a:off x="3811364" y="2896389"/>
            <a:ext cx="14478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u="none" strike="noStrike" kern="0" cap="none" spc="0" normalizeH="0" baseline="0" noProof="0" dirty="0" smtClean="0">
                <a:ln>
                  <a:noFill/>
                </a:ln>
                <a:uLnTx/>
                <a:uFillTx/>
                <a:latin typeface="+mj-lt"/>
              </a:rPr>
              <a:t>Secure internet connectivity</a:t>
            </a:r>
            <a:endParaRPr kumimoji="0" lang="en-US" sz="1200" u="none" strike="noStrike" kern="0" cap="none" spc="0" normalizeH="0" baseline="0" noProof="0" dirty="0">
              <a:ln>
                <a:noFill/>
              </a:ln>
              <a:uLnTx/>
              <a:uFillTx/>
              <a:latin typeface="+mj-lt"/>
            </a:endParaRPr>
          </a:p>
        </p:txBody>
      </p:sp>
      <p:sp>
        <p:nvSpPr>
          <p:cNvPr id="140" name="TextBox 139"/>
          <p:cNvSpPr txBox="1"/>
          <p:nvPr/>
        </p:nvSpPr>
        <p:spPr>
          <a:xfrm>
            <a:off x="404648" y="3694822"/>
            <a:ext cx="2514600"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i="0" u="none" strike="noStrike" kern="0" cap="none" spc="0" normalizeH="0" baseline="0" noProof="0" dirty="0" smtClean="0">
                <a:ln>
                  <a:noFill/>
                </a:ln>
                <a:solidFill>
                  <a:schemeClr val="accent6"/>
                </a:solidFill>
                <a:uLnTx/>
                <a:uFillTx/>
                <a:latin typeface="+mj-lt"/>
              </a:rPr>
              <a:t>Microsoft</a:t>
            </a:r>
            <a:endParaRPr kumimoji="0" lang="en-US" sz="1100" i="0" u="none" strike="noStrike" kern="0" cap="none" spc="0" normalizeH="0" baseline="0" noProof="0" dirty="0">
              <a:ln>
                <a:noFill/>
              </a:ln>
              <a:solidFill>
                <a:schemeClr val="accent6"/>
              </a:solidFill>
              <a:uLnTx/>
              <a:uFillTx/>
              <a:latin typeface="+mj-lt"/>
            </a:endParaRPr>
          </a:p>
        </p:txBody>
      </p:sp>
      <p:grpSp>
        <p:nvGrpSpPr>
          <p:cNvPr id="5" name="Group 76"/>
          <p:cNvGrpSpPr/>
          <p:nvPr/>
        </p:nvGrpSpPr>
        <p:grpSpPr>
          <a:xfrm>
            <a:off x="1830115" y="4020641"/>
            <a:ext cx="1219200" cy="374571"/>
            <a:chOff x="2667000" y="3429000"/>
            <a:chExt cx="1219200" cy="374571"/>
          </a:xfrm>
        </p:grpSpPr>
        <p:sp>
          <p:nvSpPr>
            <p:cNvPr id="142" name="Rounded Rectangle 141"/>
            <p:cNvSpPr/>
            <p:nvPr/>
          </p:nvSpPr>
          <p:spPr bwMode="auto">
            <a:xfrm>
              <a:off x="2667000" y="3429000"/>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Customer</a:t>
              </a:r>
              <a:r>
                <a:rPr kumimoji="0" lang="en-US" sz="800"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   </a:t>
              </a: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 </a:t>
              </a:r>
              <a:b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b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portal</a:t>
              </a:r>
            </a:p>
          </p:txBody>
        </p:sp>
        <p:pic>
          <p:nvPicPr>
            <p:cNvPr id="143"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25536" y="3463504"/>
              <a:ext cx="206394" cy="304448"/>
            </a:xfrm>
            <a:prstGeom prst="rect">
              <a:avLst/>
            </a:prstGeom>
            <a:noFill/>
          </p:spPr>
        </p:pic>
      </p:grpSp>
      <p:sp>
        <p:nvSpPr>
          <p:cNvPr id="144" name="Rounded Rectangle 143"/>
          <p:cNvSpPr/>
          <p:nvPr/>
        </p:nvSpPr>
        <p:spPr bwMode="auto">
          <a:xfrm>
            <a:off x="458515" y="4525843"/>
            <a:ext cx="8131008" cy="510778"/>
          </a:xfrm>
          <a:prstGeom prst="roundRect">
            <a:avLst/>
          </a:prstGeom>
          <a:solidFill>
            <a:srgbClr val="95B3D7"/>
          </a:solidFill>
          <a:ln w="9525" cap="flat" cmpd="sng" algn="ctr">
            <a:solidFill>
              <a:srgbClr val="00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sp>
        <p:nvSpPr>
          <p:cNvPr id="145" name="TextBox 144"/>
          <p:cNvSpPr txBox="1"/>
          <p:nvPr/>
        </p:nvSpPr>
        <p:spPr>
          <a:xfrm>
            <a:off x="6499427" y="4664521"/>
            <a:ext cx="1371600" cy="246221"/>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Service Delivery</a:t>
            </a:r>
            <a:endParaRPr kumimoji="0" lang="en-US" sz="10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ndParaRPr>
          </a:p>
        </p:txBody>
      </p:sp>
      <p:grpSp>
        <p:nvGrpSpPr>
          <p:cNvPr id="6" name="Group 76"/>
          <p:cNvGrpSpPr/>
          <p:nvPr/>
        </p:nvGrpSpPr>
        <p:grpSpPr>
          <a:xfrm>
            <a:off x="534715" y="4589799"/>
            <a:ext cx="1219200" cy="374571"/>
            <a:chOff x="2667000" y="3429000"/>
            <a:chExt cx="1219200" cy="374571"/>
          </a:xfrm>
        </p:grpSpPr>
        <p:sp>
          <p:nvSpPr>
            <p:cNvPr id="147" name="Rounded Rectangle 146"/>
            <p:cNvSpPr/>
            <p:nvPr/>
          </p:nvSpPr>
          <p:spPr bwMode="auto">
            <a:xfrm>
              <a:off x="2667000" y="3429000"/>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  User    </a:t>
              </a:r>
              <a:b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b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provisioning</a:t>
              </a:r>
            </a:p>
          </p:txBody>
        </p:sp>
        <p:pic>
          <p:nvPicPr>
            <p:cNvPr id="148"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25536" y="3463504"/>
              <a:ext cx="206394" cy="304448"/>
            </a:xfrm>
            <a:prstGeom prst="rect">
              <a:avLst/>
            </a:prstGeom>
            <a:noFill/>
          </p:spPr>
        </p:pic>
      </p:grpSp>
      <p:grpSp>
        <p:nvGrpSpPr>
          <p:cNvPr id="7" name="Group 76"/>
          <p:cNvGrpSpPr/>
          <p:nvPr/>
        </p:nvGrpSpPr>
        <p:grpSpPr>
          <a:xfrm>
            <a:off x="1830115" y="4589799"/>
            <a:ext cx="1219200" cy="374571"/>
            <a:chOff x="2667000" y="3429000"/>
            <a:chExt cx="1219200" cy="374571"/>
          </a:xfrm>
        </p:grpSpPr>
        <p:sp>
          <p:nvSpPr>
            <p:cNvPr id="150" name="Rounded Rectangle 149"/>
            <p:cNvSpPr/>
            <p:nvPr/>
          </p:nvSpPr>
          <p:spPr bwMode="auto">
            <a:xfrm>
              <a:off x="2667000" y="3429000"/>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Migration </a:t>
              </a:r>
              <a:r>
                <a:rPr lang="en-US" sz="800" kern="0" dirty="0" smtClean="0">
                  <a:solidFill>
                    <a:srgbClr val="FFFFFF"/>
                  </a:solidFill>
                  <a:effectLst>
                    <a:outerShdw blurRad="38100" dist="38100" dir="2700000" algn="tl">
                      <a:srgbClr val="000000">
                        <a:alpha val="43137"/>
                      </a:srgbClr>
                    </a:outerShdw>
                  </a:effectLst>
                  <a:latin typeface="+mj-lt"/>
                </a:rPr>
                <a:t>and</a:t>
              </a: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 </a:t>
              </a:r>
              <a:b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b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Co-existence</a:t>
              </a:r>
            </a:p>
          </p:txBody>
        </p:sp>
        <p:pic>
          <p:nvPicPr>
            <p:cNvPr id="151"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25536" y="3463331"/>
              <a:ext cx="206394" cy="304448"/>
            </a:xfrm>
            <a:prstGeom prst="rect">
              <a:avLst/>
            </a:prstGeom>
            <a:noFill/>
          </p:spPr>
        </p:pic>
      </p:grpSp>
      <p:sp>
        <p:nvSpPr>
          <p:cNvPr id="152" name="Rounded Rectangle 151"/>
          <p:cNvSpPr/>
          <p:nvPr/>
        </p:nvSpPr>
        <p:spPr bwMode="auto">
          <a:xfrm>
            <a:off x="458515" y="5113713"/>
            <a:ext cx="2743200" cy="1123712"/>
          </a:xfrm>
          <a:prstGeom prst="roundRect">
            <a:avLst/>
          </a:prstGeom>
          <a:solidFill>
            <a:srgbClr val="95B3D7"/>
          </a:solidFill>
          <a:ln w="9525" cap="flat" cmpd="sng" algn="ctr">
            <a:solidFill>
              <a:srgbClr val="00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sp>
        <p:nvSpPr>
          <p:cNvPr id="153" name="TextBox 152"/>
          <p:cNvSpPr txBox="1"/>
          <p:nvPr/>
        </p:nvSpPr>
        <p:spPr>
          <a:xfrm>
            <a:off x="1220515" y="5113713"/>
            <a:ext cx="1905000" cy="2308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9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Primary Datacenter</a:t>
            </a:r>
            <a:endParaRPr kumimoji="0" lang="en-US" sz="9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ndParaRPr>
          </a:p>
        </p:txBody>
      </p:sp>
      <p:grpSp>
        <p:nvGrpSpPr>
          <p:cNvPr id="8" name="Group 57"/>
          <p:cNvGrpSpPr/>
          <p:nvPr/>
        </p:nvGrpSpPr>
        <p:grpSpPr>
          <a:xfrm>
            <a:off x="458515" y="5285716"/>
            <a:ext cx="685800" cy="666197"/>
            <a:chOff x="1219200" y="3505200"/>
            <a:chExt cx="762000" cy="913037"/>
          </a:xfrm>
        </p:grpSpPr>
        <p:pic>
          <p:nvPicPr>
            <p:cNvPr id="155" name="Picture 7" descr="C:\Program Files\Microsoft Resource DVD Artwork\DVD_ART\Artwork_Imagery\HARDWARE_IMAGERY\Illustration - Misc Hardware\XML Icons\Server Exchange.png"/>
            <p:cNvPicPr>
              <a:picLocks noChangeAspect="1" noChangeArrowheads="1"/>
            </p:cNvPicPr>
            <p:nvPr/>
          </p:nvPicPr>
          <p:blipFill>
            <a:blip r:embed="rId8" cstate="print"/>
            <a:srcRect/>
            <a:stretch>
              <a:fillRect/>
            </a:stretch>
          </p:blipFill>
          <p:spPr bwMode="auto">
            <a:xfrm>
              <a:off x="1371600" y="3505200"/>
              <a:ext cx="342392" cy="546370"/>
            </a:xfrm>
            <a:prstGeom prst="rect">
              <a:avLst/>
            </a:prstGeom>
            <a:noFill/>
          </p:spPr>
        </p:pic>
        <p:sp>
          <p:nvSpPr>
            <p:cNvPr id="156" name="TextBox 155"/>
            <p:cNvSpPr txBox="1"/>
            <p:nvPr/>
          </p:nvSpPr>
          <p:spPr>
            <a:xfrm>
              <a:off x="1219200" y="4038604"/>
              <a:ext cx="762000" cy="379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Exchange Online</a:t>
              </a:r>
              <a:endParaRPr kumimoji="0" lang="en-US" sz="6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ndParaRPr>
            </a:p>
          </p:txBody>
        </p:sp>
      </p:grpSp>
      <p:grpSp>
        <p:nvGrpSpPr>
          <p:cNvPr id="9" name="Group 63"/>
          <p:cNvGrpSpPr/>
          <p:nvPr/>
        </p:nvGrpSpPr>
        <p:grpSpPr>
          <a:xfrm>
            <a:off x="915715" y="5266113"/>
            <a:ext cx="762000" cy="684385"/>
            <a:chOff x="1913626" y="3505200"/>
            <a:chExt cx="905774" cy="937963"/>
          </a:xfrm>
        </p:grpSpPr>
        <p:pic>
          <p:nvPicPr>
            <p:cNvPr id="158" name="Picture 3" descr="C:\Program Files\Microsoft Resource DVD Artwork\DVD_ART\Artwork_Imagery\HARDWARE_IMAGERY\Illustration - Misc Hardware\XML Icons\Server RTC.png"/>
            <p:cNvPicPr>
              <a:picLocks noChangeAspect="1" noChangeArrowheads="1"/>
            </p:cNvPicPr>
            <p:nvPr/>
          </p:nvPicPr>
          <p:blipFill>
            <a:blip r:embed="rId9" cstate="print"/>
            <a:srcRect/>
            <a:stretch>
              <a:fillRect/>
            </a:stretch>
          </p:blipFill>
          <p:spPr bwMode="auto">
            <a:xfrm>
              <a:off x="2107722" y="3505200"/>
              <a:ext cx="381000" cy="539151"/>
            </a:xfrm>
            <a:prstGeom prst="rect">
              <a:avLst/>
            </a:prstGeom>
            <a:noFill/>
          </p:spPr>
        </p:pic>
        <p:sp>
          <p:nvSpPr>
            <p:cNvPr id="159" name="TextBox 158"/>
            <p:cNvSpPr txBox="1"/>
            <p:nvPr/>
          </p:nvSpPr>
          <p:spPr>
            <a:xfrm>
              <a:off x="1913626" y="4021349"/>
              <a:ext cx="905774" cy="42181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SharePoint Online</a:t>
              </a:r>
              <a:endParaRPr kumimoji="0" lang="en-US" sz="7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ndParaRPr>
            </a:p>
          </p:txBody>
        </p:sp>
      </p:grpSp>
      <p:grpSp>
        <p:nvGrpSpPr>
          <p:cNvPr id="10" name="Group 68"/>
          <p:cNvGrpSpPr/>
          <p:nvPr/>
        </p:nvGrpSpPr>
        <p:grpSpPr>
          <a:xfrm>
            <a:off x="2134915" y="5403515"/>
            <a:ext cx="887088" cy="548398"/>
            <a:chOff x="2853904" y="3852612"/>
            <a:chExt cx="887088" cy="548398"/>
          </a:xfrm>
        </p:grpSpPr>
        <p:sp>
          <p:nvSpPr>
            <p:cNvPr id="161" name="TextBox 160"/>
            <p:cNvSpPr txBox="1"/>
            <p:nvPr/>
          </p:nvSpPr>
          <p:spPr>
            <a:xfrm>
              <a:off x="3131392" y="3937956"/>
              <a:ext cx="60960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mj-lt"/>
                </a:rPr>
                <a:t>…</a:t>
              </a:r>
              <a:endParaRPr kumimoji="0" lang="en-US" sz="180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mj-lt"/>
              </a:endParaRPr>
            </a:p>
          </p:txBody>
        </p:sp>
        <p:pic>
          <p:nvPicPr>
            <p:cNvPr id="162" name="Picture 4" descr="C:\Program Files\Microsoft Resource DVD Artwork\DVD_ART\Artwork_Imagery\HARDWARE_IMAGERY\Illustration - Misc Hardware\XML Icons\Server - application.png"/>
            <p:cNvPicPr>
              <a:picLocks noChangeAspect="1" noChangeArrowheads="1"/>
            </p:cNvPicPr>
            <p:nvPr/>
          </p:nvPicPr>
          <p:blipFill>
            <a:blip r:embed="rId10" cstate="print"/>
            <a:srcRect/>
            <a:stretch>
              <a:fillRect/>
            </a:stretch>
          </p:blipFill>
          <p:spPr bwMode="auto">
            <a:xfrm>
              <a:off x="2853904" y="3852612"/>
              <a:ext cx="304800" cy="548398"/>
            </a:xfrm>
            <a:prstGeom prst="rect">
              <a:avLst/>
            </a:prstGeom>
            <a:noFill/>
          </p:spPr>
        </p:pic>
      </p:grpSp>
      <p:grpSp>
        <p:nvGrpSpPr>
          <p:cNvPr id="11" name="Group 76"/>
          <p:cNvGrpSpPr/>
          <p:nvPr/>
        </p:nvGrpSpPr>
        <p:grpSpPr>
          <a:xfrm>
            <a:off x="3125515" y="4589799"/>
            <a:ext cx="1219200" cy="374571"/>
            <a:chOff x="2667000" y="3429000"/>
            <a:chExt cx="1219200" cy="374571"/>
          </a:xfrm>
        </p:grpSpPr>
        <p:sp>
          <p:nvSpPr>
            <p:cNvPr id="164" name="Rounded Rectangle 163"/>
            <p:cNvSpPr/>
            <p:nvPr/>
          </p:nvSpPr>
          <p:spPr bwMode="auto">
            <a:xfrm>
              <a:off x="2667000" y="3429000"/>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Active directory synchronization</a:t>
              </a:r>
            </a:p>
          </p:txBody>
        </p:sp>
        <p:pic>
          <p:nvPicPr>
            <p:cNvPr id="165"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25536" y="3471124"/>
              <a:ext cx="206394" cy="304448"/>
            </a:xfrm>
            <a:prstGeom prst="rect">
              <a:avLst/>
            </a:prstGeom>
            <a:noFill/>
          </p:spPr>
        </p:pic>
      </p:grpSp>
      <p:grpSp>
        <p:nvGrpSpPr>
          <p:cNvPr id="12" name="Group 81"/>
          <p:cNvGrpSpPr/>
          <p:nvPr/>
        </p:nvGrpSpPr>
        <p:grpSpPr>
          <a:xfrm>
            <a:off x="2236071" y="1604747"/>
            <a:ext cx="1219200" cy="485239"/>
            <a:chOff x="2667000" y="3429000"/>
            <a:chExt cx="1219200" cy="485239"/>
          </a:xfrm>
          <a:solidFill>
            <a:srgbClr val="262673"/>
          </a:solidFill>
        </p:grpSpPr>
        <p:sp>
          <p:nvSpPr>
            <p:cNvPr id="167" name="Rounded Rectangle 166"/>
            <p:cNvSpPr/>
            <p:nvPr/>
          </p:nvSpPr>
          <p:spPr bwMode="auto">
            <a:xfrm>
              <a:off x="2667000" y="3429000"/>
              <a:ext cx="1219200" cy="485239"/>
            </a:xfrm>
            <a:prstGeom prst="roundRect">
              <a:avLst/>
            </a:prstGeom>
            <a:grp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9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Active directory </a:t>
              </a:r>
            </a:p>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9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service</a:t>
              </a:r>
            </a:p>
          </p:txBody>
        </p:sp>
        <p:pic>
          <p:nvPicPr>
            <p:cNvPr id="168"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33156" y="3461999"/>
              <a:ext cx="206394" cy="304448"/>
            </a:xfrm>
            <a:prstGeom prst="rect">
              <a:avLst/>
            </a:prstGeom>
            <a:grpFill/>
            <a:ln w="9525" cap="flat" cmpd="sng" algn="ctr">
              <a:noFill/>
              <a:prstDash val="solid"/>
              <a:round/>
              <a:headEnd type="none" w="med" len="med"/>
              <a:tailEnd type="none" w="med" len="med"/>
            </a:ln>
            <a:effectLst/>
          </p:spPr>
        </p:pic>
      </p:grpSp>
      <p:sp>
        <p:nvSpPr>
          <p:cNvPr id="170" name="TextBox 169"/>
          <p:cNvSpPr txBox="1"/>
          <p:nvPr/>
        </p:nvSpPr>
        <p:spPr>
          <a:xfrm>
            <a:off x="785647" y="2582936"/>
            <a:ext cx="3106621" cy="1115690"/>
          </a:xfrm>
          <a:prstGeom prst="rect">
            <a:avLst/>
          </a:prstGeom>
          <a:noFill/>
        </p:spPr>
        <p:txBody>
          <a:bodyPr wrap="square" rtlCol="0">
            <a:spAutoFit/>
          </a:bodyPr>
          <a:lstStyle/>
          <a:p>
            <a:pPr marL="114300" indent="-114300"/>
            <a:r>
              <a:rPr lang="en-US" sz="1000" dirty="0" smtClean="0">
                <a:solidFill>
                  <a:schemeClr val="tx1"/>
                </a:solidFill>
                <a:effectLst>
                  <a:outerShdw blurRad="38100" dist="38100" dir="2700000" algn="tl">
                    <a:srgbClr val="000000">
                      <a:alpha val="43137"/>
                    </a:srgbClr>
                  </a:outerShdw>
                </a:effectLst>
                <a:latin typeface="+mj-lt"/>
              </a:rPr>
              <a:t>IT pro experience</a:t>
            </a:r>
            <a:endParaRPr lang="en-US" sz="900" dirty="0" smtClean="0">
              <a:solidFill>
                <a:schemeClr val="tx1"/>
              </a:solidFill>
              <a:effectLst>
                <a:outerShdw blurRad="38100" dist="38100" dir="2700000" algn="tl">
                  <a:srgbClr val="000000">
                    <a:alpha val="43137"/>
                  </a:srgbClr>
                </a:outerShdw>
              </a:effectLst>
              <a:latin typeface="+mj-lt"/>
            </a:endParaRP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Trial and buy service activation</a:t>
            </a: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Migration and co-existence</a:t>
            </a: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Directory synchronization and provisioning</a:t>
            </a: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Service reporting</a:t>
            </a: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Customer support hotline</a:t>
            </a:r>
          </a:p>
          <a:p>
            <a:pPr marL="114300" indent="-114300">
              <a:buFont typeface="+mj-lt"/>
              <a:buAutoNum type="arabicPeriod"/>
            </a:pPr>
            <a:endParaRPr lang="en-US" sz="700" dirty="0">
              <a:solidFill>
                <a:schemeClr val="tx1"/>
              </a:solidFill>
              <a:effectLst>
                <a:outerShdw blurRad="38100" dist="38100" dir="2700000" algn="tl">
                  <a:srgbClr val="000000">
                    <a:alpha val="43137"/>
                  </a:srgbClr>
                </a:outerShdw>
              </a:effectLst>
              <a:latin typeface="+mj-lt"/>
            </a:endParaRPr>
          </a:p>
        </p:txBody>
      </p:sp>
      <p:sp>
        <p:nvSpPr>
          <p:cNvPr id="172" name="TextBox 171"/>
          <p:cNvSpPr txBox="1"/>
          <p:nvPr/>
        </p:nvSpPr>
        <p:spPr>
          <a:xfrm>
            <a:off x="6119648" y="2582936"/>
            <a:ext cx="2047676" cy="1071062"/>
          </a:xfrm>
          <a:prstGeom prst="rect">
            <a:avLst/>
          </a:prstGeom>
          <a:noFill/>
        </p:spPr>
        <p:txBody>
          <a:bodyPr wrap="none" rtlCol="0">
            <a:spAutoFit/>
          </a:bodyPr>
          <a:lstStyle/>
          <a:p>
            <a:pPr marL="114300" indent="-114300"/>
            <a:r>
              <a:rPr lang="en-US" sz="1000" dirty="0" smtClean="0">
                <a:solidFill>
                  <a:schemeClr val="tx1"/>
                </a:solidFill>
                <a:effectLst>
                  <a:outerShdw blurRad="38100" dist="38100" dir="2700000" algn="tl">
                    <a:srgbClr val="000000">
                      <a:alpha val="43137"/>
                    </a:srgbClr>
                  </a:outerShdw>
                </a:effectLst>
                <a:latin typeface="+mj-lt"/>
              </a:rPr>
              <a:t>End user experience</a:t>
            </a:r>
            <a:endParaRPr lang="en-US" sz="1000" i="1" u="sng" dirty="0" smtClean="0">
              <a:solidFill>
                <a:schemeClr val="tx1"/>
              </a:solidFill>
              <a:effectLst>
                <a:outerShdw blurRad="38100" dist="38100" dir="2700000" algn="tl">
                  <a:srgbClr val="000000">
                    <a:alpha val="43137"/>
                  </a:srgbClr>
                </a:outerShdw>
              </a:effectLst>
              <a:latin typeface="+mj-lt"/>
            </a:endParaRP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Service client and authentication</a:t>
            </a: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Secure remote access without VPN</a:t>
            </a: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Integrated experience</a:t>
            </a:r>
          </a:p>
          <a:p>
            <a:pPr marL="112713" indent="-112713" defTabSz="914363">
              <a:lnSpc>
                <a:spcPct val="90000"/>
              </a:lnSpc>
              <a:spcBef>
                <a:spcPct val="20000"/>
              </a:spcBef>
              <a:buClr>
                <a:schemeClr val="tx2"/>
              </a:buClr>
              <a:buBlip>
                <a:blip r:embed="rId11"/>
              </a:buBlip>
            </a:pPr>
            <a:r>
              <a:rPr lang="en-US" sz="900" dirty="0" smtClean="0">
                <a:solidFill>
                  <a:schemeClr val="tx1"/>
                </a:solidFill>
                <a:effectLst>
                  <a:outerShdw blurRad="38100" dist="38100" dir="2700000" algn="tl">
                    <a:srgbClr val="000000">
                      <a:alpha val="43137"/>
                    </a:srgbClr>
                  </a:outerShdw>
                </a:effectLst>
                <a:latin typeface="+mj-lt"/>
                <a:sym typeface="Wingdings" pitchFamily="2" charset="2"/>
              </a:rPr>
              <a:t>Up to date features</a:t>
            </a:r>
          </a:p>
          <a:p>
            <a:pPr marL="114300" indent="-114300">
              <a:buFont typeface="Arial" pitchFamily="34" charset="0"/>
              <a:buChar char="•"/>
            </a:pPr>
            <a:endParaRPr lang="en-US" sz="700" dirty="0" smtClean="0">
              <a:solidFill>
                <a:schemeClr val="tx1"/>
              </a:solidFill>
              <a:effectLst>
                <a:outerShdw blurRad="38100" dist="38100" dir="2700000" algn="tl">
                  <a:srgbClr val="000000">
                    <a:alpha val="43137"/>
                  </a:srgbClr>
                </a:outerShdw>
              </a:effectLst>
              <a:latin typeface="+mj-lt"/>
            </a:endParaRPr>
          </a:p>
          <a:p>
            <a:pPr marL="114300" indent="-114300">
              <a:buFont typeface="+mj-lt"/>
              <a:buAutoNum type="arabicPeriod"/>
            </a:pPr>
            <a:endParaRPr lang="en-US" sz="700" dirty="0">
              <a:solidFill>
                <a:schemeClr val="tx1"/>
              </a:solidFill>
              <a:effectLst>
                <a:outerShdw blurRad="38100" dist="38100" dir="2700000" algn="tl">
                  <a:srgbClr val="000000">
                    <a:alpha val="43137"/>
                  </a:srgbClr>
                </a:outerShdw>
              </a:effectLst>
              <a:latin typeface="+mj-lt"/>
            </a:endParaRPr>
          </a:p>
        </p:txBody>
      </p:sp>
      <p:pic>
        <p:nvPicPr>
          <p:cNvPr id="173" name="Picture 12" descr="C:\Program Files\Microsoft Resource DVD Artwork\DVD_ART\Artwork_Imagery\HARDWARE_IMAGERY\Illustration - Misc Hardware\XML Icons\secure lock.png"/>
          <p:cNvPicPr>
            <a:picLocks noChangeAspect="1" noChangeArrowheads="1"/>
          </p:cNvPicPr>
          <p:nvPr/>
        </p:nvPicPr>
        <p:blipFill>
          <a:blip r:embed="rId12" cstate="print"/>
          <a:srcRect/>
          <a:stretch>
            <a:fillRect/>
          </a:stretch>
        </p:blipFill>
        <p:spPr bwMode="auto">
          <a:xfrm>
            <a:off x="7041904" y="5455452"/>
            <a:ext cx="340301" cy="546389"/>
          </a:xfrm>
          <a:prstGeom prst="rect">
            <a:avLst/>
          </a:prstGeom>
          <a:noFill/>
        </p:spPr>
      </p:pic>
      <p:sp>
        <p:nvSpPr>
          <p:cNvPr id="174" name="Text Box 389"/>
          <p:cNvSpPr txBox="1">
            <a:spLocks noChangeArrowheads="1"/>
          </p:cNvSpPr>
          <p:nvPr/>
        </p:nvSpPr>
        <p:spPr bwMode="auto">
          <a:xfrm>
            <a:off x="6879021" y="6135531"/>
            <a:ext cx="2010103" cy="369332"/>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i="0" u="none" strike="noStrike" kern="0" cap="none" spc="0" normalizeH="0" baseline="0" noProof="0" dirty="0" smtClean="0">
                <a:ln>
                  <a:noFill/>
                </a:ln>
                <a:solidFill>
                  <a:schemeClr val="accent6"/>
                </a:solidFill>
                <a:uLnTx/>
                <a:uFillTx/>
                <a:latin typeface="+mj-lt"/>
              </a:rPr>
              <a:t>Comprehensive multi-layer security, anti-virus, anti-spam protection</a:t>
            </a:r>
            <a:endParaRPr kumimoji="0" lang="en-US" sz="900" i="0" u="none" strike="noStrike" kern="0" cap="none" spc="0" normalizeH="0" baseline="0" noProof="0" dirty="0">
              <a:ln>
                <a:noFill/>
              </a:ln>
              <a:solidFill>
                <a:schemeClr val="accent6"/>
              </a:solidFill>
              <a:uLnTx/>
              <a:uFillTx/>
              <a:latin typeface="+mj-lt"/>
            </a:endParaRPr>
          </a:p>
        </p:txBody>
      </p:sp>
      <p:grpSp>
        <p:nvGrpSpPr>
          <p:cNvPr id="13" name="Group 146"/>
          <p:cNvGrpSpPr/>
          <p:nvPr/>
        </p:nvGrpSpPr>
        <p:grpSpPr>
          <a:xfrm>
            <a:off x="7449056" y="5324135"/>
            <a:ext cx="1447800" cy="662462"/>
            <a:chOff x="7239000" y="5029200"/>
            <a:chExt cx="1676400" cy="794954"/>
          </a:xfrm>
        </p:grpSpPr>
        <p:pic>
          <p:nvPicPr>
            <p:cNvPr id="177" name="Picture 2"/>
            <p:cNvPicPr>
              <a:picLocks noChangeAspect="1" noChangeArrowheads="1"/>
            </p:cNvPicPr>
            <p:nvPr/>
          </p:nvPicPr>
          <p:blipFill>
            <a:blip r:embed="rId13"/>
            <a:srcRect/>
            <a:stretch>
              <a:fillRect/>
            </a:stretch>
          </p:blipFill>
          <p:spPr bwMode="auto">
            <a:xfrm>
              <a:off x="7239000" y="5029200"/>
              <a:ext cx="1676400" cy="317500"/>
            </a:xfrm>
            <a:prstGeom prst="rect">
              <a:avLst/>
            </a:prstGeom>
            <a:noFill/>
            <a:ln w="9525">
              <a:noFill/>
              <a:miter lim="800000"/>
              <a:headEnd/>
              <a:tailEnd/>
            </a:ln>
            <a:effectLst/>
          </p:spPr>
        </p:pic>
        <p:pic>
          <p:nvPicPr>
            <p:cNvPr id="178" name="Picture 16" descr="C:\Program Files\Microsoft Resource DVD Artwork\DVD_ART\BoxShots_Logos\Exchange Hosted Services\exchange hosted services logo rev.png"/>
            <p:cNvPicPr>
              <a:picLocks noChangeAspect="1" noChangeArrowheads="1"/>
            </p:cNvPicPr>
            <p:nvPr/>
          </p:nvPicPr>
          <p:blipFill>
            <a:blip r:embed="rId14" cstate="print"/>
            <a:stretch>
              <a:fillRect/>
            </a:stretch>
          </p:blipFill>
          <p:spPr bwMode="auto">
            <a:xfrm>
              <a:off x="7315200" y="5410200"/>
              <a:ext cx="1234762" cy="413954"/>
            </a:xfrm>
            <a:prstGeom prst="rect">
              <a:avLst/>
            </a:prstGeom>
            <a:noFill/>
          </p:spPr>
        </p:pic>
      </p:grpSp>
      <p:grpSp>
        <p:nvGrpSpPr>
          <p:cNvPr id="14" name="Group 76"/>
          <p:cNvGrpSpPr/>
          <p:nvPr/>
        </p:nvGrpSpPr>
        <p:grpSpPr>
          <a:xfrm>
            <a:off x="4420915" y="4599324"/>
            <a:ext cx="1219200" cy="374571"/>
            <a:chOff x="2667000" y="3429000"/>
            <a:chExt cx="1219200" cy="374571"/>
          </a:xfrm>
        </p:grpSpPr>
        <p:sp>
          <p:nvSpPr>
            <p:cNvPr id="180" name="Rounded Rectangle 179"/>
            <p:cNvSpPr/>
            <p:nvPr/>
          </p:nvSpPr>
          <p:spPr bwMode="auto">
            <a:xfrm>
              <a:off x="2667000" y="3429000"/>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User </a:t>
              </a:r>
              <a:b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b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authentication</a:t>
              </a:r>
            </a:p>
          </p:txBody>
        </p:sp>
        <p:pic>
          <p:nvPicPr>
            <p:cNvPr id="181"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25536" y="3463504"/>
              <a:ext cx="206394" cy="304448"/>
            </a:xfrm>
            <a:prstGeom prst="rect">
              <a:avLst/>
            </a:prstGeom>
            <a:noFill/>
          </p:spPr>
        </p:pic>
      </p:grpSp>
      <p:sp>
        <p:nvSpPr>
          <p:cNvPr id="182" name="Rounded Rectangle 181"/>
          <p:cNvSpPr/>
          <p:nvPr/>
        </p:nvSpPr>
        <p:spPr bwMode="auto">
          <a:xfrm>
            <a:off x="458515" y="5988066"/>
            <a:ext cx="2743200" cy="510778"/>
          </a:xfrm>
          <a:prstGeom prst="roundRect">
            <a:avLst/>
          </a:prstGeom>
          <a:solidFill>
            <a:srgbClr val="95B3D7"/>
          </a:solidFill>
          <a:ln w="9525" cap="flat" cmpd="sng" algn="ctr">
            <a:solidFill>
              <a:srgbClr val="00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grpSp>
        <p:nvGrpSpPr>
          <p:cNvPr id="15" name="Group 76"/>
          <p:cNvGrpSpPr/>
          <p:nvPr/>
        </p:nvGrpSpPr>
        <p:grpSpPr>
          <a:xfrm>
            <a:off x="534715" y="6067528"/>
            <a:ext cx="1219200" cy="374571"/>
            <a:chOff x="2667000" y="3429000"/>
            <a:chExt cx="1219200" cy="374571"/>
          </a:xfrm>
        </p:grpSpPr>
        <p:sp>
          <p:nvSpPr>
            <p:cNvPr id="184" name="Rounded Rectangle 183"/>
            <p:cNvSpPr/>
            <p:nvPr/>
          </p:nvSpPr>
          <p:spPr bwMode="auto">
            <a:xfrm>
              <a:off x="2667000" y="3429000"/>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  Business </a:t>
              </a:r>
              <a:b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b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Continuity</a:t>
              </a:r>
            </a:p>
          </p:txBody>
        </p:sp>
        <p:pic>
          <p:nvPicPr>
            <p:cNvPr id="185"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25218" y="3463504"/>
              <a:ext cx="206394" cy="304448"/>
            </a:xfrm>
            <a:prstGeom prst="rect">
              <a:avLst/>
            </a:prstGeom>
            <a:noFill/>
          </p:spPr>
        </p:pic>
      </p:grpSp>
      <p:grpSp>
        <p:nvGrpSpPr>
          <p:cNvPr id="16" name="Group 76"/>
          <p:cNvGrpSpPr/>
          <p:nvPr/>
        </p:nvGrpSpPr>
        <p:grpSpPr>
          <a:xfrm>
            <a:off x="1830115" y="6067528"/>
            <a:ext cx="1219200" cy="338952"/>
            <a:chOff x="2667000" y="3429000"/>
            <a:chExt cx="1219200" cy="338952"/>
          </a:xfrm>
        </p:grpSpPr>
        <p:sp>
          <p:nvSpPr>
            <p:cNvPr id="187" name="Rounded Rectangle 186"/>
            <p:cNvSpPr/>
            <p:nvPr/>
          </p:nvSpPr>
          <p:spPr bwMode="auto">
            <a:xfrm>
              <a:off x="2667000" y="3429000"/>
              <a:ext cx="1219200" cy="238363"/>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rPr>
                <a:t>Security and Hygiene</a:t>
              </a:r>
            </a:p>
          </p:txBody>
        </p:sp>
        <p:pic>
          <p:nvPicPr>
            <p:cNvPr id="188"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25536" y="3463504"/>
              <a:ext cx="206394" cy="304448"/>
            </a:xfrm>
            <a:prstGeom prst="rect">
              <a:avLst/>
            </a:prstGeom>
            <a:noFill/>
          </p:spPr>
        </p:pic>
      </p:grpSp>
      <p:sp>
        <p:nvSpPr>
          <p:cNvPr id="189" name="Rounded Rectangle 188"/>
          <p:cNvSpPr/>
          <p:nvPr/>
        </p:nvSpPr>
        <p:spPr bwMode="auto">
          <a:xfrm>
            <a:off x="4116115" y="5113713"/>
            <a:ext cx="2743200" cy="1123712"/>
          </a:xfrm>
          <a:prstGeom prst="roundRect">
            <a:avLst/>
          </a:prstGeom>
          <a:solidFill>
            <a:srgbClr val="95B3D7"/>
          </a:solidFill>
          <a:ln w="9525" cap="flat" cmpd="sng" algn="ctr">
            <a:solidFill>
              <a:srgbClr val="00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6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grpSp>
        <p:nvGrpSpPr>
          <p:cNvPr id="17" name="Group 57"/>
          <p:cNvGrpSpPr/>
          <p:nvPr/>
        </p:nvGrpSpPr>
        <p:grpSpPr>
          <a:xfrm>
            <a:off x="4116115" y="5285716"/>
            <a:ext cx="685800" cy="666197"/>
            <a:chOff x="1219200" y="3505200"/>
            <a:chExt cx="762000" cy="913037"/>
          </a:xfrm>
        </p:grpSpPr>
        <p:pic>
          <p:nvPicPr>
            <p:cNvPr id="191" name="Picture 7" descr="C:\Program Files\Microsoft Resource DVD Artwork\DVD_ART\Artwork_Imagery\HARDWARE_IMAGERY\Illustration - Misc Hardware\XML Icons\Server Exchange.png"/>
            <p:cNvPicPr>
              <a:picLocks noChangeAspect="1" noChangeArrowheads="1"/>
            </p:cNvPicPr>
            <p:nvPr/>
          </p:nvPicPr>
          <p:blipFill>
            <a:blip r:embed="rId8" cstate="print"/>
            <a:srcRect/>
            <a:stretch>
              <a:fillRect/>
            </a:stretch>
          </p:blipFill>
          <p:spPr bwMode="auto">
            <a:xfrm>
              <a:off x="1371600" y="3505200"/>
              <a:ext cx="342392" cy="546370"/>
            </a:xfrm>
            <a:prstGeom prst="rect">
              <a:avLst/>
            </a:prstGeom>
            <a:noFill/>
          </p:spPr>
        </p:pic>
        <p:sp>
          <p:nvSpPr>
            <p:cNvPr id="192" name="TextBox 191"/>
            <p:cNvSpPr txBox="1"/>
            <p:nvPr/>
          </p:nvSpPr>
          <p:spPr>
            <a:xfrm>
              <a:off x="1219200" y="4038604"/>
              <a:ext cx="762000" cy="379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mj-lt"/>
                </a:rPr>
                <a:t>Exchange Online</a:t>
              </a:r>
              <a:endParaRPr kumimoji="0" lang="en-US" sz="60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mj-lt"/>
              </a:endParaRPr>
            </a:p>
          </p:txBody>
        </p:sp>
      </p:grpSp>
      <p:grpSp>
        <p:nvGrpSpPr>
          <p:cNvPr id="18" name="Group 63"/>
          <p:cNvGrpSpPr/>
          <p:nvPr/>
        </p:nvGrpSpPr>
        <p:grpSpPr>
          <a:xfrm>
            <a:off x="4573315" y="5266113"/>
            <a:ext cx="762000" cy="684385"/>
            <a:chOff x="1913626" y="3505200"/>
            <a:chExt cx="905774" cy="937963"/>
          </a:xfrm>
        </p:grpSpPr>
        <p:pic>
          <p:nvPicPr>
            <p:cNvPr id="194" name="Picture 3" descr="C:\Program Files\Microsoft Resource DVD Artwork\DVD_ART\Artwork_Imagery\HARDWARE_IMAGERY\Illustration - Misc Hardware\XML Icons\Server RTC.png"/>
            <p:cNvPicPr>
              <a:picLocks noChangeAspect="1" noChangeArrowheads="1"/>
            </p:cNvPicPr>
            <p:nvPr/>
          </p:nvPicPr>
          <p:blipFill>
            <a:blip r:embed="rId9" cstate="print"/>
            <a:srcRect/>
            <a:stretch>
              <a:fillRect/>
            </a:stretch>
          </p:blipFill>
          <p:spPr bwMode="auto">
            <a:xfrm>
              <a:off x="2107722" y="3505200"/>
              <a:ext cx="381000" cy="539151"/>
            </a:xfrm>
            <a:prstGeom prst="rect">
              <a:avLst/>
            </a:prstGeom>
            <a:noFill/>
          </p:spPr>
        </p:pic>
        <p:sp>
          <p:nvSpPr>
            <p:cNvPr id="195" name="TextBox 194"/>
            <p:cNvSpPr txBox="1"/>
            <p:nvPr/>
          </p:nvSpPr>
          <p:spPr>
            <a:xfrm>
              <a:off x="1913626" y="4021349"/>
              <a:ext cx="905774" cy="42181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mj-lt"/>
                </a:rPr>
                <a:t>SharePoint Online</a:t>
              </a:r>
              <a:endParaRPr kumimoji="0" lang="en-US" sz="70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mj-lt"/>
              </a:endParaRPr>
            </a:p>
          </p:txBody>
        </p:sp>
      </p:grpSp>
      <p:grpSp>
        <p:nvGrpSpPr>
          <p:cNvPr id="19" name="Group 68"/>
          <p:cNvGrpSpPr/>
          <p:nvPr/>
        </p:nvGrpSpPr>
        <p:grpSpPr>
          <a:xfrm>
            <a:off x="5792515" y="5403515"/>
            <a:ext cx="887088" cy="548398"/>
            <a:chOff x="2853904" y="3852612"/>
            <a:chExt cx="887088" cy="548398"/>
          </a:xfrm>
        </p:grpSpPr>
        <p:sp>
          <p:nvSpPr>
            <p:cNvPr id="197" name="TextBox 196"/>
            <p:cNvSpPr txBox="1"/>
            <p:nvPr/>
          </p:nvSpPr>
          <p:spPr>
            <a:xfrm>
              <a:off x="3131392" y="3937956"/>
              <a:ext cx="60960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mj-lt"/>
                </a:rPr>
                <a:t>…</a:t>
              </a:r>
              <a:endParaRPr kumimoji="0" lang="en-US" sz="180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mj-lt"/>
              </a:endParaRPr>
            </a:p>
          </p:txBody>
        </p:sp>
        <p:pic>
          <p:nvPicPr>
            <p:cNvPr id="198" name="Picture 4" descr="C:\Program Files\Microsoft Resource DVD Artwork\DVD_ART\Artwork_Imagery\HARDWARE_IMAGERY\Illustration - Misc Hardware\XML Icons\Server - application.png"/>
            <p:cNvPicPr>
              <a:picLocks noChangeAspect="1" noChangeArrowheads="1"/>
            </p:cNvPicPr>
            <p:nvPr/>
          </p:nvPicPr>
          <p:blipFill>
            <a:blip r:embed="rId10" cstate="print"/>
            <a:srcRect/>
            <a:stretch>
              <a:fillRect/>
            </a:stretch>
          </p:blipFill>
          <p:spPr bwMode="auto">
            <a:xfrm>
              <a:off x="2853904" y="3852612"/>
              <a:ext cx="304800" cy="548398"/>
            </a:xfrm>
            <a:prstGeom prst="rect">
              <a:avLst/>
            </a:prstGeom>
            <a:noFill/>
          </p:spPr>
        </p:pic>
      </p:grpSp>
      <p:sp>
        <p:nvSpPr>
          <p:cNvPr id="199" name="Rounded Rectangle 198"/>
          <p:cNvSpPr/>
          <p:nvPr/>
        </p:nvSpPr>
        <p:spPr bwMode="auto">
          <a:xfrm>
            <a:off x="4116115" y="5988066"/>
            <a:ext cx="2743200" cy="510778"/>
          </a:xfrm>
          <a:prstGeom prst="roundRect">
            <a:avLst/>
          </a:prstGeom>
          <a:solidFill>
            <a:srgbClr val="95B3D7"/>
          </a:solidFill>
          <a:ln w="9525" cap="flat" cmpd="sng" algn="ctr">
            <a:solidFill>
              <a:srgbClr val="00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400" i="0" u="none" strike="noStrike" kern="0" cap="none" spc="0" normalizeH="0" baseline="0" noProof="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grpSp>
        <p:nvGrpSpPr>
          <p:cNvPr id="20" name="Group 76"/>
          <p:cNvGrpSpPr/>
          <p:nvPr/>
        </p:nvGrpSpPr>
        <p:grpSpPr>
          <a:xfrm>
            <a:off x="4199935" y="6067528"/>
            <a:ext cx="1219200" cy="374571"/>
            <a:chOff x="2598420" y="3429000"/>
            <a:chExt cx="1219200" cy="374571"/>
          </a:xfrm>
        </p:grpSpPr>
        <p:sp>
          <p:nvSpPr>
            <p:cNvPr id="201" name="Rounded Rectangle 200"/>
            <p:cNvSpPr/>
            <p:nvPr/>
          </p:nvSpPr>
          <p:spPr bwMode="auto">
            <a:xfrm>
              <a:off x="2598420" y="3429000"/>
              <a:ext cx="1219200"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Business </a:t>
              </a:r>
              <a:b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b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Continuity</a:t>
              </a:r>
            </a:p>
          </p:txBody>
        </p:sp>
        <p:pic>
          <p:nvPicPr>
            <p:cNvPr id="202"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556956" y="3463504"/>
              <a:ext cx="206394" cy="304448"/>
            </a:xfrm>
            <a:prstGeom prst="rect">
              <a:avLst/>
            </a:prstGeom>
            <a:noFill/>
          </p:spPr>
        </p:pic>
      </p:grpSp>
      <p:grpSp>
        <p:nvGrpSpPr>
          <p:cNvPr id="21" name="Group 76"/>
          <p:cNvGrpSpPr/>
          <p:nvPr/>
        </p:nvGrpSpPr>
        <p:grpSpPr>
          <a:xfrm>
            <a:off x="5518195" y="6067528"/>
            <a:ext cx="1219200" cy="338952"/>
            <a:chOff x="2697480" y="3429000"/>
            <a:chExt cx="1219200" cy="338952"/>
          </a:xfrm>
        </p:grpSpPr>
        <p:sp>
          <p:nvSpPr>
            <p:cNvPr id="204" name="Rounded Rectangle 203"/>
            <p:cNvSpPr/>
            <p:nvPr/>
          </p:nvSpPr>
          <p:spPr bwMode="auto">
            <a:xfrm>
              <a:off x="2697480" y="3429000"/>
              <a:ext cx="1219200" cy="238363"/>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Security and Hygiene</a:t>
              </a:r>
            </a:p>
          </p:txBody>
        </p:sp>
        <p:pic>
          <p:nvPicPr>
            <p:cNvPr id="205" name="Picture 6" descr="C:\Program Files\Microsoft Resource DVD Artwork\DVD_ART\Artwork_Imagery\HARDWARE_IMAGERY\Illustration - Misc Hardware\XML Icons\Server.png"/>
            <p:cNvPicPr>
              <a:picLocks noChangeAspect="1" noChangeArrowheads="1"/>
            </p:cNvPicPr>
            <p:nvPr/>
          </p:nvPicPr>
          <p:blipFill>
            <a:blip r:embed="rId7" cstate="print"/>
            <a:srcRect/>
            <a:stretch>
              <a:fillRect/>
            </a:stretch>
          </p:blipFill>
          <p:spPr bwMode="auto">
            <a:xfrm>
              <a:off x="3656016" y="3463504"/>
              <a:ext cx="206394" cy="304448"/>
            </a:xfrm>
            <a:prstGeom prst="rect">
              <a:avLst/>
            </a:prstGeom>
            <a:noFill/>
          </p:spPr>
        </p:pic>
      </p:grpSp>
      <p:sp>
        <p:nvSpPr>
          <p:cNvPr id="206" name="TextBox 205"/>
          <p:cNvSpPr txBox="1"/>
          <p:nvPr/>
        </p:nvSpPr>
        <p:spPr>
          <a:xfrm>
            <a:off x="4954315" y="5113713"/>
            <a:ext cx="1905000" cy="2308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9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Secondary Datacenter</a:t>
            </a:r>
            <a:endParaRPr kumimoji="0" lang="en-US" sz="9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ndParaRPr>
          </a:p>
        </p:txBody>
      </p:sp>
      <p:sp>
        <p:nvSpPr>
          <p:cNvPr id="207" name="Right Arrow 206"/>
          <p:cNvSpPr/>
          <p:nvPr/>
        </p:nvSpPr>
        <p:spPr bwMode="auto">
          <a:xfrm>
            <a:off x="3277915" y="5342313"/>
            <a:ext cx="762000" cy="825371"/>
          </a:xfrm>
          <a:prstGeom prst="rightArrow">
            <a:avLst>
              <a:gd name="adj1" fmla="val 50000"/>
              <a:gd name="adj2" fmla="val 30000"/>
            </a:avLst>
          </a:prstGeom>
          <a:solidFill>
            <a:srgbClr val="2D2D8A">
              <a:lumMod val="60000"/>
              <a:lumOff val="4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7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Continuous Data Replication</a:t>
            </a:r>
          </a:p>
        </p:txBody>
      </p:sp>
      <p:grpSp>
        <p:nvGrpSpPr>
          <p:cNvPr id="22" name="Group 63"/>
          <p:cNvGrpSpPr/>
          <p:nvPr/>
        </p:nvGrpSpPr>
        <p:grpSpPr>
          <a:xfrm>
            <a:off x="1449115" y="5266113"/>
            <a:ext cx="762000" cy="684385"/>
            <a:chOff x="1913626" y="3505200"/>
            <a:chExt cx="905774" cy="937963"/>
          </a:xfrm>
        </p:grpSpPr>
        <p:pic>
          <p:nvPicPr>
            <p:cNvPr id="209" name="Picture 3" descr="C:\Program Files\Microsoft Resource DVD Artwork\DVD_ART\Artwork_Imagery\HARDWARE_IMAGERY\Illustration - Misc Hardware\XML Icons\Server RTC.png"/>
            <p:cNvPicPr>
              <a:picLocks noChangeAspect="1" noChangeArrowheads="1"/>
            </p:cNvPicPr>
            <p:nvPr/>
          </p:nvPicPr>
          <p:blipFill>
            <a:blip r:embed="rId9" cstate="print"/>
            <a:srcRect/>
            <a:stretch>
              <a:fillRect/>
            </a:stretch>
          </p:blipFill>
          <p:spPr bwMode="auto">
            <a:xfrm>
              <a:off x="2107722" y="3505200"/>
              <a:ext cx="381000" cy="539151"/>
            </a:xfrm>
            <a:prstGeom prst="rect">
              <a:avLst/>
            </a:prstGeom>
            <a:noFill/>
          </p:spPr>
        </p:pic>
        <p:sp>
          <p:nvSpPr>
            <p:cNvPr id="210" name="TextBox 209"/>
            <p:cNvSpPr txBox="1"/>
            <p:nvPr/>
          </p:nvSpPr>
          <p:spPr>
            <a:xfrm>
              <a:off x="1913626" y="4021349"/>
              <a:ext cx="905774" cy="42181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OCS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Online</a:t>
              </a:r>
              <a:endParaRPr kumimoji="0" lang="en-US" sz="7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j-lt"/>
              </a:endParaRPr>
            </a:p>
          </p:txBody>
        </p:sp>
      </p:grpSp>
      <p:grpSp>
        <p:nvGrpSpPr>
          <p:cNvPr id="23" name="Group 63"/>
          <p:cNvGrpSpPr/>
          <p:nvPr/>
        </p:nvGrpSpPr>
        <p:grpSpPr>
          <a:xfrm>
            <a:off x="5106715" y="5266113"/>
            <a:ext cx="762000" cy="684385"/>
            <a:chOff x="1913626" y="3505200"/>
            <a:chExt cx="905774" cy="937963"/>
          </a:xfrm>
        </p:grpSpPr>
        <p:pic>
          <p:nvPicPr>
            <p:cNvPr id="212" name="Picture 3" descr="C:\Program Files\Microsoft Resource DVD Artwork\DVD_ART\Artwork_Imagery\HARDWARE_IMAGERY\Illustration - Misc Hardware\XML Icons\Server RTC.png"/>
            <p:cNvPicPr>
              <a:picLocks noChangeAspect="1" noChangeArrowheads="1"/>
            </p:cNvPicPr>
            <p:nvPr/>
          </p:nvPicPr>
          <p:blipFill>
            <a:blip r:embed="rId9" cstate="print"/>
            <a:srcRect/>
            <a:stretch>
              <a:fillRect/>
            </a:stretch>
          </p:blipFill>
          <p:spPr bwMode="auto">
            <a:xfrm>
              <a:off x="2107722" y="3505200"/>
              <a:ext cx="381000" cy="539151"/>
            </a:xfrm>
            <a:prstGeom prst="rect">
              <a:avLst/>
            </a:prstGeom>
            <a:noFill/>
          </p:spPr>
        </p:pic>
        <p:sp>
          <p:nvSpPr>
            <p:cNvPr id="213" name="TextBox 212"/>
            <p:cNvSpPr txBox="1"/>
            <p:nvPr/>
          </p:nvSpPr>
          <p:spPr>
            <a:xfrm>
              <a:off x="1913626" y="4021349"/>
              <a:ext cx="905774" cy="42181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mj-lt"/>
                </a:rPr>
                <a:t>OCS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mj-lt"/>
                </a:rPr>
                <a:t>Online</a:t>
              </a:r>
              <a:endParaRPr kumimoji="0" lang="en-US" sz="70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mj-lt"/>
              </a:endParaRPr>
            </a:p>
          </p:txBody>
        </p:sp>
      </p:grpSp>
      <p:pic>
        <p:nvPicPr>
          <p:cNvPr id="3076" name="Picture 4" descr="C:\Program Files\Microsoft Resource DVD Artwork\DVD_ART\Artwork_Imagery\HARDWARE_IMAGERY\Photos - OEM Hardware\Computer\Laptops,Notebooks\HP Compaq nx9040 notebook laptop computer.png"/>
          <p:cNvPicPr>
            <a:picLocks noChangeAspect="1" noChangeArrowheads="1"/>
          </p:cNvPicPr>
          <p:nvPr/>
        </p:nvPicPr>
        <p:blipFill>
          <a:blip r:embed="rId15" cstate="print"/>
          <a:srcRect/>
          <a:stretch>
            <a:fillRect/>
          </a:stretch>
        </p:blipFill>
        <p:spPr bwMode="auto">
          <a:xfrm>
            <a:off x="7491040" y="1572919"/>
            <a:ext cx="1035478" cy="822169"/>
          </a:xfrm>
          <a:prstGeom prst="rect">
            <a:avLst/>
          </a:prstGeom>
          <a:noFill/>
        </p:spPr>
      </p:pic>
      <p:pic>
        <p:nvPicPr>
          <p:cNvPr id="3080" name="Picture 8" descr="C:\Program Files\Microsoft Resource DVD Artwork\DVD_ART\Artwork_Imagery\HARDWARE_IMAGERY\Illustration - Misc Hardware\Windows Server Icons\Hardware\Computer.png"/>
          <p:cNvPicPr>
            <a:picLocks noChangeAspect="1" noChangeArrowheads="1"/>
          </p:cNvPicPr>
          <p:nvPr/>
        </p:nvPicPr>
        <p:blipFill>
          <a:blip r:embed="rId16"/>
          <a:srcRect/>
          <a:stretch>
            <a:fillRect/>
          </a:stretch>
        </p:blipFill>
        <p:spPr bwMode="auto">
          <a:xfrm>
            <a:off x="5919952" y="1620670"/>
            <a:ext cx="915206" cy="763932"/>
          </a:xfrm>
          <a:prstGeom prst="rect">
            <a:avLst/>
          </a:prstGeom>
          <a:noFill/>
        </p:spPr>
      </p:pic>
      <p:pic>
        <p:nvPicPr>
          <p:cNvPr id="3082" name="Picture 10" descr="C:\Program Files\Microsoft Resource DVD Artwork\DVD_ART\Artwork_Imagery\HARDWARE_IMAGERY\Illustration - Misc Hardware\Windows Vista Illustration Icons\Cell phone smart phone.png"/>
          <p:cNvPicPr>
            <a:picLocks noChangeAspect="1" noChangeArrowheads="1"/>
          </p:cNvPicPr>
          <p:nvPr/>
        </p:nvPicPr>
        <p:blipFill>
          <a:blip r:embed="rId17" cstate="print"/>
          <a:srcRect/>
          <a:stretch>
            <a:fillRect/>
          </a:stretch>
        </p:blipFill>
        <p:spPr bwMode="auto">
          <a:xfrm>
            <a:off x="6756291" y="1392110"/>
            <a:ext cx="843948" cy="843948"/>
          </a:xfrm>
          <a:prstGeom prst="rect">
            <a:avLst/>
          </a:prstGeom>
          <a:noFill/>
        </p:spPr>
      </p:pic>
      <p:sp>
        <p:nvSpPr>
          <p:cNvPr id="128" name="Rounded Rectangle 127"/>
          <p:cNvSpPr/>
          <p:nvPr/>
        </p:nvSpPr>
        <p:spPr bwMode="auto">
          <a:xfrm>
            <a:off x="3106465" y="4020641"/>
            <a:ext cx="905977" cy="374571"/>
          </a:xfrm>
          <a:prstGeom prst="roundRect">
            <a:avLst/>
          </a:prstGeom>
          <a:solidFill>
            <a:srgbClr val="333399">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lvl="0" indent="0" defTabSz="914400" rtl="0" eaLnBrk="1" fontAlgn="base" latinLnBrk="0" hangingPunct="1">
              <a:lnSpc>
                <a:spcPct val="100000"/>
              </a:lnSpc>
              <a:spcBef>
                <a:spcPct val="50000"/>
              </a:spcBef>
              <a:spcAft>
                <a:spcPct val="0"/>
              </a:spcAft>
              <a:buClrTx/>
              <a:buSzTx/>
              <a:buFontTx/>
              <a:buNone/>
              <a:tabLst/>
              <a:defRPr/>
            </a:pPr>
            <a:r>
              <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Administration</a:t>
            </a:r>
            <a:r>
              <a:rPr kumimoji="0" lang="en-US" sz="800"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latin typeface="+mj-lt"/>
                <a:cs typeface="Arial" charset="0"/>
              </a:rPr>
              <a:t> support</a:t>
            </a:r>
            <a:endParaRPr kumimoji="0" lang="en-US" sz="80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cs typeface="Arial" charset="0"/>
            </a:endParaRPr>
          </a:p>
        </p:txBody>
      </p:sp>
      <p:grpSp>
        <p:nvGrpSpPr>
          <p:cNvPr id="24" name="Group 88"/>
          <p:cNvGrpSpPr/>
          <p:nvPr/>
        </p:nvGrpSpPr>
        <p:grpSpPr>
          <a:xfrm>
            <a:off x="3215146" y="4069738"/>
            <a:ext cx="1066800" cy="551530"/>
            <a:chOff x="7239000" y="4038600"/>
            <a:chExt cx="1142762" cy="688263"/>
          </a:xfrm>
        </p:grpSpPr>
        <p:sp>
          <p:nvSpPr>
            <p:cNvPr id="137" name="Text Box 392"/>
            <p:cNvSpPr txBox="1">
              <a:spLocks noChangeArrowheads="1"/>
            </p:cNvSpPr>
            <p:nvPr/>
          </p:nvSpPr>
          <p:spPr bwMode="auto">
            <a:xfrm>
              <a:off x="7239000" y="4419600"/>
              <a:ext cx="197885" cy="30726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0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mj-lt"/>
              </a:endParaRPr>
            </a:p>
          </p:txBody>
        </p:sp>
        <p:pic>
          <p:nvPicPr>
            <p:cNvPr id="138" name="Picture 14" descr="C:\Program Files\Microsoft Resource DVD Artwork\DVD_ART\Artwork_Imagery\HARDWARE_IMAGERY\Illustration - Misc Hardware\XML Icons\phone.png"/>
            <p:cNvPicPr>
              <a:picLocks noChangeAspect="1" noChangeArrowheads="1"/>
            </p:cNvPicPr>
            <p:nvPr/>
          </p:nvPicPr>
          <p:blipFill>
            <a:blip r:embed="rId18" cstate="print"/>
            <a:srcRect/>
            <a:stretch>
              <a:fillRect/>
            </a:stretch>
          </p:blipFill>
          <p:spPr bwMode="auto">
            <a:xfrm>
              <a:off x="8001000" y="4038600"/>
              <a:ext cx="380762" cy="380167"/>
            </a:xfrm>
            <a:prstGeom prst="rect">
              <a:avLst/>
            </a:prstGeom>
            <a:noFill/>
          </p:spPr>
        </p:pic>
      </p:grpSp>
      <p:sp>
        <p:nvSpPr>
          <p:cNvPr id="104" name="Slide Number Placeholder 103"/>
          <p:cNvSpPr>
            <a:spLocks noGrp="1"/>
          </p:cNvSpPr>
          <p:nvPr>
            <p:ph type="sldNum" sz="quarter" idx="4294967295"/>
          </p:nvPr>
        </p:nvSpPr>
        <p:spPr>
          <a:xfrm>
            <a:off x="6553200" y="6356350"/>
            <a:ext cx="2133600" cy="365125"/>
          </a:xfrm>
          <a:prstGeom prst="rect">
            <a:avLst/>
          </a:prstGeom>
        </p:spPr>
        <p:txBody>
          <a:bodyPr/>
          <a:lstStyle/>
          <a:p>
            <a:fld id="{8199610D-7063-47D0-9637-58AFFEF49596}" type="slidenum">
              <a:rPr lang="en-US" sz="800" smtClean="0">
                <a:latin typeface="+mn-lt"/>
              </a:rPr>
              <a:pPr/>
              <a:t>14</a:t>
            </a:fld>
            <a:endParaRPr lang="en-US" sz="800" dirty="0">
              <a:latin typeface="+mn-lt"/>
            </a:endParaRPr>
          </a:p>
        </p:txBody>
      </p:sp>
    </p:spTree>
    <p:extLst>
      <p:ext uri="{BB962C8B-B14F-4D97-AF65-F5344CB8AC3E}">
        <p14:creationId xmlns:p14="http://schemas.microsoft.com/office/powerpoint/2010/main" xmlns="" val="405599789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BPOS-D Architecture</a:t>
            </a:r>
            <a:endParaRPr lang="fi-FI" dirty="0"/>
          </a:p>
        </p:txBody>
      </p:sp>
      <p:sp>
        <p:nvSpPr>
          <p:cNvPr id="8" name="Can 7"/>
          <p:cNvSpPr/>
          <p:nvPr/>
        </p:nvSpPr>
        <p:spPr bwMode="auto">
          <a:xfrm>
            <a:off x="286871" y="1972234"/>
            <a:ext cx="3299011" cy="1900519"/>
          </a:xfrm>
          <a:prstGeom prst="can">
            <a:avLst>
              <a:gd name="adj" fmla="val 50000"/>
            </a:avLst>
          </a:prstGeom>
          <a:solidFill>
            <a:schemeClr val="accent3">
              <a:lumMod val="20000"/>
              <a:lumOff val="80000"/>
            </a:schemeClr>
          </a:solidFill>
          <a:ln>
            <a:headEnd type="none" w="med" len="med"/>
            <a:tailEnd type="none" w="med" len="med"/>
          </a:ln>
          <a:effectLst>
            <a:outerShdw blurRad="63500" dist="38100" dir="5400000" rotWithShape="0">
              <a:schemeClr val="accent3">
                <a:lumMod val="20000"/>
                <a:lumOff val="80000"/>
                <a:alpha val="45000"/>
              </a:scheme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fi-FI"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39938" name="Picture 2"/>
          <p:cNvPicPr>
            <a:picLocks noChangeAspect="1" noChangeArrowheads="1"/>
          </p:cNvPicPr>
          <p:nvPr/>
        </p:nvPicPr>
        <p:blipFill>
          <a:blip r:embed="rId3"/>
          <a:srcRect/>
          <a:stretch>
            <a:fillRect/>
          </a:stretch>
        </p:blipFill>
        <p:spPr bwMode="auto">
          <a:xfrm>
            <a:off x="394727" y="1051672"/>
            <a:ext cx="1447195" cy="2166658"/>
          </a:xfrm>
          <a:prstGeom prst="rect">
            <a:avLst/>
          </a:prstGeom>
          <a:noFill/>
          <a:ln w="9525">
            <a:noFill/>
            <a:miter lim="800000"/>
            <a:headEnd/>
            <a:tailEnd/>
          </a:ln>
          <a:effectLst/>
        </p:spPr>
      </p:pic>
      <p:pic>
        <p:nvPicPr>
          <p:cNvPr id="39940" name="Picture 4"/>
          <p:cNvPicPr>
            <a:picLocks noChangeAspect="1" noChangeArrowheads="1"/>
          </p:cNvPicPr>
          <p:nvPr/>
        </p:nvPicPr>
        <p:blipFill>
          <a:blip r:embed="rId4"/>
          <a:srcRect/>
          <a:stretch>
            <a:fillRect/>
          </a:stretch>
        </p:blipFill>
        <p:spPr bwMode="auto">
          <a:xfrm>
            <a:off x="1900799" y="1051672"/>
            <a:ext cx="1452001" cy="2173853"/>
          </a:xfrm>
          <a:prstGeom prst="rect">
            <a:avLst/>
          </a:prstGeom>
          <a:noFill/>
          <a:ln w="9525">
            <a:noFill/>
            <a:miter lim="800000"/>
            <a:headEnd/>
            <a:tailEnd/>
          </a:ln>
          <a:effectLst/>
        </p:spPr>
      </p:pic>
      <p:sp>
        <p:nvSpPr>
          <p:cNvPr id="9" name="TextBox 8"/>
          <p:cNvSpPr txBox="1"/>
          <p:nvPr/>
        </p:nvSpPr>
        <p:spPr>
          <a:xfrm>
            <a:off x="770966" y="3325906"/>
            <a:ext cx="2537011" cy="307777"/>
          </a:xfrm>
          <a:prstGeom prst="rect">
            <a:avLst/>
          </a:prstGeom>
          <a:noFill/>
        </p:spPr>
        <p:txBody>
          <a:bodyPr wrap="square" rtlCol="0">
            <a:spAutoFit/>
          </a:bodyPr>
          <a:lstStyle/>
          <a:p>
            <a:r>
              <a:rPr lang="fi-FI" sz="1400" dirty="0" smtClean="0">
                <a:solidFill>
                  <a:schemeClr val="bg1"/>
                </a:solidFill>
              </a:rPr>
              <a:t>Microsoft Managed Data Center</a:t>
            </a:r>
            <a:endParaRPr lang="fi-FI" sz="1400" dirty="0">
              <a:solidFill>
                <a:schemeClr val="bg1"/>
              </a:solidFill>
            </a:endParaRPr>
          </a:p>
        </p:txBody>
      </p:sp>
      <p:grpSp>
        <p:nvGrpSpPr>
          <p:cNvPr id="3" name="Group 17"/>
          <p:cNvGrpSpPr/>
          <p:nvPr/>
        </p:nvGrpSpPr>
        <p:grpSpPr>
          <a:xfrm>
            <a:off x="5181600" y="1144401"/>
            <a:ext cx="3765177" cy="4028234"/>
            <a:chOff x="4993341" y="1090613"/>
            <a:chExt cx="3765177" cy="4028234"/>
          </a:xfrm>
        </p:grpSpPr>
        <p:sp>
          <p:nvSpPr>
            <p:cNvPr id="15" name="Can 14"/>
            <p:cNvSpPr/>
            <p:nvPr/>
          </p:nvSpPr>
          <p:spPr bwMode="auto">
            <a:xfrm>
              <a:off x="4993341" y="3218328"/>
              <a:ext cx="3765177" cy="1900519"/>
            </a:xfrm>
            <a:prstGeom prst="can">
              <a:avLst>
                <a:gd name="adj" fmla="val 50000"/>
              </a:avLst>
            </a:prstGeom>
            <a:solidFill>
              <a:schemeClr val="bg2"/>
            </a:solidFill>
            <a:ln>
              <a:headEnd type="none" w="med" len="med"/>
              <a:tailEnd type="none" w="med" len="med"/>
            </a:ln>
            <a:effectLst>
              <a:outerShdw blurRad="63500" dist="38100" dir="5400000" rotWithShape="0">
                <a:schemeClr val="accent3">
                  <a:lumMod val="20000"/>
                  <a:lumOff val="80000"/>
                  <a:alpha val="45000"/>
                </a:scheme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fi-FI"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39945" name="Picture 9"/>
            <p:cNvPicPr>
              <a:picLocks noChangeAspect="1" noChangeArrowheads="1"/>
            </p:cNvPicPr>
            <p:nvPr/>
          </p:nvPicPr>
          <p:blipFill>
            <a:blip r:embed="rId5"/>
            <a:srcRect/>
            <a:stretch>
              <a:fillRect/>
            </a:stretch>
          </p:blipFill>
          <p:spPr bwMode="auto">
            <a:xfrm>
              <a:off x="5032282" y="1090613"/>
              <a:ext cx="3705225" cy="2847975"/>
            </a:xfrm>
            <a:prstGeom prst="rect">
              <a:avLst/>
            </a:prstGeom>
            <a:noFill/>
            <a:ln w="9525">
              <a:noFill/>
              <a:miter lim="800000"/>
              <a:headEnd/>
              <a:tailEnd/>
            </a:ln>
            <a:effectLst/>
          </p:spPr>
        </p:pic>
        <p:sp>
          <p:nvSpPr>
            <p:cNvPr id="16" name="TextBox 15"/>
            <p:cNvSpPr txBox="1"/>
            <p:nvPr/>
          </p:nvSpPr>
          <p:spPr>
            <a:xfrm>
              <a:off x="5504331" y="4410635"/>
              <a:ext cx="2537011" cy="307777"/>
            </a:xfrm>
            <a:prstGeom prst="rect">
              <a:avLst/>
            </a:prstGeom>
            <a:noFill/>
          </p:spPr>
          <p:txBody>
            <a:bodyPr wrap="square" rtlCol="0">
              <a:spAutoFit/>
            </a:bodyPr>
            <a:lstStyle/>
            <a:p>
              <a:r>
                <a:rPr lang="fi-FI" sz="1400" dirty="0" smtClean="0">
                  <a:solidFill>
                    <a:schemeClr val="bg1"/>
                  </a:solidFill>
                </a:rPr>
                <a:t>Customer Managed Data Center</a:t>
              </a:r>
              <a:endParaRPr lang="fi-FI" sz="1400" dirty="0">
                <a:solidFill>
                  <a:schemeClr val="bg1"/>
                </a:solidFill>
              </a:endParaRPr>
            </a:p>
          </p:txBody>
        </p:sp>
      </p:grpSp>
      <p:sp>
        <p:nvSpPr>
          <p:cNvPr id="20" name="Right Arrow 19"/>
          <p:cNvSpPr/>
          <p:nvPr/>
        </p:nvSpPr>
        <p:spPr bwMode="auto">
          <a:xfrm>
            <a:off x="3639671" y="2877672"/>
            <a:ext cx="1622611" cy="851646"/>
          </a:xfrm>
          <a:prstGeom prst="rightArrow">
            <a:avLst/>
          </a:prstGeom>
          <a:solidFill>
            <a:schemeClr val="bg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fi-FI"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1" name="TextBox 20"/>
          <p:cNvSpPr txBox="1"/>
          <p:nvPr/>
        </p:nvSpPr>
        <p:spPr>
          <a:xfrm>
            <a:off x="3818966" y="3021106"/>
            <a:ext cx="1443317" cy="523220"/>
          </a:xfrm>
          <a:prstGeom prst="rect">
            <a:avLst/>
          </a:prstGeom>
          <a:noFill/>
        </p:spPr>
        <p:txBody>
          <a:bodyPr wrap="square" rtlCol="0">
            <a:spAutoFit/>
          </a:bodyPr>
          <a:lstStyle/>
          <a:p>
            <a:r>
              <a:rPr lang="fi-FI" sz="1400" dirty="0" smtClean="0">
                <a:solidFill>
                  <a:schemeClr val="bg1"/>
                </a:solidFill>
              </a:rPr>
              <a:t>One way External Trust</a:t>
            </a:r>
            <a:endParaRPr lang="fi-FI" sz="1400" dirty="0">
              <a:solidFill>
                <a:schemeClr val="bg1"/>
              </a:solidFill>
            </a:endParaRPr>
          </a:p>
        </p:txBody>
      </p:sp>
      <p:sp>
        <p:nvSpPr>
          <p:cNvPr id="39947" name="Cloud"/>
          <p:cNvSpPr>
            <a:spLocks noChangeAspect="1" noEditPoints="1" noChangeArrowheads="1"/>
          </p:cNvSpPr>
          <p:nvPr/>
        </p:nvSpPr>
        <p:spPr bwMode="auto">
          <a:xfrm>
            <a:off x="394447" y="4867574"/>
            <a:ext cx="2743200" cy="18383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fi-FI"/>
          </a:p>
        </p:txBody>
      </p:sp>
      <p:pic>
        <p:nvPicPr>
          <p:cNvPr id="23" name="Picture 2" descr="C:\Program Files\Microsoft Resource DVD Artwork\DVD_ART\Artwork_Imagery\HARDWARE_IMAGERY\Illustration - Misc Hardware\XML Icons\user casual man.png"/>
          <p:cNvPicPr>
            <a:picLocks noChangeAspect="1" noChangeArrowheads="1"/>
          </p:cNvPicPr>
          <p:nvPr/>
        </p:nvPicPr>
        <p:blipFill>
          <a:blip r:embed="rId6" cstate="print"/>
          <a:srcRect/>
          <a:stretch>
            <a:fillRect/>
          </a:stretch>
        </p:blipFill>
        <p:spPr bwMode="auto">
          <a:xfrm>
            <a:off x="2245355" y="5207802"/>
            <a:ext cx="371050" cy="544746"/>
          </a:xfrm>
          <a:prstGeom prst="rect">
            <a:avLst/>
          </a:prstGeom>
          <a:noFill/>
          <a:ln w="9525">
            <a:noFill/>
            <a:miter lim="800000"/>
            <a:headEnd/>
            <a:tailEnd/>
          </a:ln>
        </p:spPr>
      </p:pic>
      <p:sp>
        <p:nvSpPr>
          <p:cNvPr id="24" name="TextBox 23"/>
          <p:cNvSpPr txBox="1"/>
          <p:nvPr/>
        </p:nvSpPr>
        <p:spPr>
          <a:xfrm>
            <a:off x="2026023" y="5755358"/>
            <a:ext cx="869577" cy="738664"/>
          </a:xfrm>
          <a:prstGeom prst="rect">
            <a:avLst/>
          </a:prstGeom>
          <a:noFill/>
        </p:spPr>
        <p:txBody>
          <a:bodyPr wrap="square" rtlCol="0">
            <a:spAutoFit/>
          </a:bodyPr>
          <a:lstStyle/>
          <a:p>
            <a:pPr algn="ctr"/>
            <a:r>
              <a:rPr lang="fi-FI" sz="1400" dirty="0" smtClean="0">
                <a:solidFill>
                  <a:schemeClr val="bg1"/>
                </a:solidFill>
              </a:rPr>
              <a:t>Joe Internet User</a:t>
            </a:r>
            <a:endParaRPr lang="fi-FI" sz="1400" dirty="0">
              <a:solidFill>
                <a:schemeClr val="bg1"/>
              </a:solidFill>
            </a:endParaRPr>
          </a:p>
        </p:txBody>
      </p:sp>
      <p:sp>
        <p:nvSpPr>
          <p:cNvPr id="25" name="Firewall"/>
          <p:cNvSpPr>
            <a:spLocks noEditPoints="1" noChangeArrowheads="1"/>
          </p:cNvSpPr>
          <p:nvPr/>
        </p:nvSpPr>
        <p:spPr bwMode="auto">
          <a:xfrm>
            <a:off x="645352" y="4087707"/>
            <a:ext cx="1133209" cy="602754"/>
          </a:xfrm>
          <a:custGeom>
            <a:avLst/>
            <a:gdLst>
              <a:gd name="T0" fmla="*/ 0 w 21600"/>
              <a:gd name="T1" fmla="*/ 0 h 21600"/>
              <a:gd name="T2" fmla="*/ 10800 w 21600"/>
              <a:gd name="T3" fmla="*/ 0 h 21600"/>
              <a:gd name="T4" fmla="*/ 21600 w 21600"/>
              <a:gd name="T5" fmla="*/ 0 h 21600"/>
              <a:gd name="T6" fmla="*/ 21060 w 21600"/>
              <a:gd name="T7" fmla="*/ 10800 h 21600"/>
              <a:gd name="T8" fmla="*/ 21060 w 21600"/>
              <a:gd name="T9" fmla="*/ 21600 h 21600"/>
              <a:gd name="T10" fmla="*/ 10800 w 21600"/>
              <a:gd name="T11" fmla="*/ 21600 h 21600"/>
              <a:gd name="T12" fmla="*/ 540 w 21600"/>
              <a:gd name="T13" fmla="*/ 21600 h 21600"/>
              <a:gd name="T14" fmla="*/ 540 w 21600"/>
              <a:gd name="T15" fmla="*/ 10800 h 21600"/>
              <a:gd name="T16" fmla="*/ 761 w 21600"/>
              <a:gd name="T17" fmla="*/ 22454 h 21600"/>
              <a:gd name="T18" fmla="*/ 21069 w 21600"/>
              <a:gd name="T19" fmla="*/ 32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540" y="4628"/>
                </a:moveTo>
                <a:lnTo>
                  <a:pt x="0" y="4628"/>
                </a:lnTo>
                <a:lnTo>
                  <a:pt x="0" y="0"/>
                </a:lnTo>
                <a:lnTo>
                  <a:pt x="21600" y="0"/>
                </a:lnTo>
                <a:lnTo>
                  <a:pt x="21600" y="4628"/>
                </a:lnTo>
                <a:lnTo>
                  <a:pt x="21060" y="4628"/>
                </a:lnTo>
                <a:lnTo>
                  <a:pt x="21060" y="21600"/>
                </a:lnTo>
                <a:lnTo>
                  <a:pt x="540" y="21600"/>
                </a:lnTo>
                <a:lnTo>
                  <a:pt x="540" y="4628"/>
                </a:lnTo>
                <a:close/>
              </a:path>
              <a:path w="21600" h="21600" extrusionOk="0">
                <a:moveTo>
                  <a:pt x="540" y="4628"/>
                </a:moveTo>
                <a:lnTo>
                  <a:pt x="540" y="6171"/>
                </a:lnTo>
                <a:lnTo>
                  <a:pt x="2700" y="6171"/>
                </a:lnTo>
                <a:lnTo>
                  <a:pt x="2700" y="4628"/>
                </a:lnTo>
                <a:lnTo>
                  <a:pt x="540" y="4628"/>
                </a:lnTo>
                <a:close/>
              </a:path>
              <a:path w="21600" h="21600" extrusionOk="0">
                <a:moveTo>
                  <a:pt x="2700" y="4628"/>
                </a:moveTo>
                <a:lnTo>
                  <a:pt x="2700" y="6171"/>
                </a:lnTo>
                <a:lnTo>
                  <a:pt x="4860" y="6171"/>
                </a:lnTo>
                <a:lnTo>
                  <a:pt x="4860" y="4628"/>
                </a:lnTo>
                <a:lnTo>
                  <a:pt x="2700" y="4628"/>
                </a:lnTo>
                <a:close/>
              </a:path>
              <a:path w="21600" h="21600" extrusionOk="0">
                <a:moveTo>
                  <a:pt x="4860" y="4628"/>
                </a:moveTo>
                <a:lnTo>
                  <a:pt x="4860" y="6171"/>
                </a:lnTo>
                <a:lnTo>
                  <a:pt x="7020" y="6171"/>
                </a:lnTo>
                <a:lnTo>
                  <a:pt x="7020" y="4628"/>
                </a:lnTo>
                <a:lnTo>
                  <a:pt x="4860" y="4628"/>
                </a:lnTo>
                <a:close/>
              </a:path>
              <a:path w="21600" h="21600" extrusionOk="0">
                <a:moveTo>
                  <a:pt x="7020" y="4628"/>
                </a:moveTo>
                <a:lnTo>
                  <a:pt x="7020" y="6171"/>
                </a:lnTo>
                <a:lnTo>
                  <a:pt x="9180" y="6171"/>
                </a:lnTo>
                <a:lnTo>
                  <a:pt x="9180" y="4628"/>
                </a:lnTo>
                <a:lnTo>
                  <a:pt x="7020" y="4628"/>
                </a:lnTo>
                <a:close/>
              </a:path>
              <a:path w="21600" h="21600" extrusionOk="0">
                <a:moveTo>
                  <a:pt x="9180" y="4628"/>
                </a:moveTo>
                <a:lnTo>
                  <a:pt x="9180" y="6171"/>
                </a:lnTo>
                <a:lnTo>
                  <a:pt x="11340" y="6171"/>
                </a:lnTo>
                <a:lnTo>
                  <a:pt x="11340" y="4628"/>
                </a:lnTo>
                <a:lnTo>
                  <a:pt x="9180" y="4628"/>
                </a:lnTo>
                <a:close/>
              </a:path>
              <a:path w="21600" h="21600" extrusionOk="0">
                <a:moveTo>
                  <a:pt x="11340" y="4628"/>
                </a:moveTo>
                <a:lnTo>
                  <a:pt x="11340" y="6171"/>
                </a:lnTo>
                <a:lnTo>
                  <a:pt x="13500" y="6171"/>
                </a:lnTo>
                <a:lnTo>
                  <a:pt x="13500" y="4628"/>
                </a:lnTo>
                <a:lnTo>
                  <a:pt x="11340" y="4628"/>
                </a:lnTo>
                <a:close/>
              </a:path>
              <a:path w="21600" h="21600" extrusionOk="0">
                <a:moveTo>
                  <a:pt x="13500" y="4628"/>
                </a:moveTo>
                <a:lnTo>
                  <a:pt x="13500" y="6171"/>
                </a:lnTo>
                <a:lnTo>
                  <a:pt x="15660" y="6171"/>
                </a:lnTo>
                <a:lnTo>
                  <a:pt x="15660" y="4628"/>
                </a:lnTo>
                <a:lnTo>
                  <a:pt x="13500" y="4628"/>
                </a:lnTo>
                <a:close/>
              </a:path>
              <a:path w="21600" h="21600" extrusionOk="0">
                <a:moveTo>
                  <a:pt x="15660" y="4628"/>
                </a:moveTo>
                <a:lnTo>
                  <a:pt x="15660" y="6171"/>
                </a:lnTo>
                <a:lnTo>
                  <a:pt x="17820" y="6171"/>
                </a:lnTo>
                <a:lnTo>
                  <a:pt x="17820" y="4628"/>
                </a:lnTo>
                <a:lnTo>
                  <a:pt x="15660" y="4628"/>
                </a:lnTo>
                <a:close/>
              </a:path>
              <a:path w="21600" h="21600" extrusionOk="0">
                <a:moveTo>
                  <a:pt x="17820" y="4628"/>
                </a:moveTo>
                <a:lnTo>
                  <a:pt x="17820" y="6171"/>
                </a:lnTo>
                <a:lnTo>
                  <a:pt x="19980" y="6171"/>
                </a:lnTo>
                <a:lnTo>
                  <a:pt x="19980" y="4628"/>
                </a:lnTo>
                <a:lnTo>
                  <a:pt x="17820" y="4628"/>
                </a:lnTo>
                <a:close/>
              </a:path>
              <a:path w="21600" h="21600" extrusionOk="0">
                <a:moveTo>
                  <a:pt x="1620" y="6171"/>
                </a:moveTo>
                <a:lnTo>
                  <a:pt x="1620" y="7714"/>
                </a:lnTo>
                <a:lnTo>
                  <a:pt x="3779" y="7714"/>
                </a:lnTo>
                <a:lnTo>
                  <a:pt x="3779" y="6171"/>
                </a:lnTo>
                <a:lnTo>
                  <a:pt x="1620" y="6171"/>
                </a:lnTo>
                <a:close/>
              </a:path>
              <a:path w="21600" h="21600" extrusionOk="0">
                <a:moveTo>
                  <a:pt x="3779" y="6171"/>
                </a:moveTo>
                <a:lnTo>
                  <a:pt x="3779" y="7714"/>
                </a:lnTo>
                <a:lnTo>
                  <a:pt x="5940" y="7714"/>
                </a:lnTo>
                <a:lnTo>
                  <a:pt x="5940" y="6171"/>
                </a:lnTo>
                <a:lnTo>
                  <a:pt x="3779" y="6171"/>
                </a:lnTo>
                <a:close/>
              </a:path>
              <a:path w="21600" h="21600" extrusionOk="0">
                <a:moveTo>
                  <a:pt x="5940" y="6171"/>
                </a:moveTo>
                <a:lnTo>
                  <a:pt x="5940" y="7714"/>
                </a:lnTo>
                <a:lnTo>
                  <a:pt x="8100" y="7714"/>
                </a:lnTo>
                <a:lnTo>
                  <a:pt x="8100" y="6171"/>
                </a:lnTo>
                <a:lnTo>
                  <a:pt x="5940" y="6171"/>
                </a:lnTo>
                <a:close/>
              </a:path>
              <a:path w="21600" h="21600" extrusionOk="0">
                <a:moveTo>
                  <a:pt x="8100" y="6171"/>
                </a:moveTo>
                <a:lnTo>
                  <a:pt x="8100" y="7714"/>
                </a:lnTo>
                <a:lnTo>
                  <a:pt x="10260" y="7714"/>
                </a:lnTo>
                <a:lnTo>
                  <a:pt x="10260" y="6171"/>
                </a:lnTo>
                <a:lnTo>
                  <a:pt x="8100" y="6171"/>
                </a:lnTo>
                <a:close/>
              </a:path>
              <a:path w="21600" h="21600" extrusionOk="0">
                <a:moveTo>
                  <a:pt x="10260" y="6171"/>
                </a:moveTo>
                <a:lnTo>
                  <a:pt x="10260" y="7714"/>
                </a:lnTo>
                <a:lnTo>
                  <a:pt x="12419" y="7714"/>
                </a:lnTo>
                <a:lnTo>
                  <a:pt x="12419" y="6171"/>
                </a:lnTo>
                <a:lnTo>
                  <a:pt x="10260" y="6171"/>
                </a:lnTo>
                <a:close/>
              </a:path>
              <a:path w="21600" h="21600" extrusionOk="0">
                <a:moveTo>
                  <a:pt x="12419" y="6171"/>
                </a:moveTo>
                <a:lnTo>
                  <a:pt x="12419" y="7714"/>
                </a:lnTo>
                <a:lnTo>
                  <a:pt x="14580" y="7714"/>
                </a:lnTo>
                <a:lnTo>
                  <a:pt x="14580" y="6171"/>
                </a:lnTo>
                <a:lnTo>
                  <a:pt x="12419" y="6171"/>
                </a:lnTo>
                <a:close/>
              </a:path>
              <a:path w="21600" h="21600" extrusionOk="0">
                <a:moveTo>
                  <a:pt x="14580" y="6171"/>
                </a:moveTo>
                <a:lnTo>
                  <a:pt x="14580" y="7714"/>
                </a:lnTo>
                <a:lnTo>
                  <a:pt x="16740" y="7714"/>
                </a:lnTo>
                <a:lnTo>
                  <a:pt x="16740" y="6171"/>
                </a:lnTo>
                <a:lnTo>
                  <a:pt x="14580" y="6171"/>
                </a:lnTo>
                <a:close/>
              </a:path>
              <a:path w="21600" h="21600" extrusionOk="0">
                <a:moveTo>
                  <a:pt x="16740" y="6171"/>
                </a:moveTo>
                <a:lnTo>
                  <a:pt x="16740" y="7714"/>
                </a:lnTo>
                <a:lnTo>
                  <a:pt x="18900" y="7714"/>
                </a:lnTo>
                <a:lnTo>
                  <a:pt x="18900" y="6171"/>
                </a:lnTo>
                <a:lnTo>
                  <a:pt x="16740" y="6171"/>
                </a:lnTo>
                <a:close/>
              </a:path>
              <a:path w="21600" h="21600" extrusionOk="0">
                <a:moveTo>
                  <a:pt x="18900" y="6171"/>
                </a:moveTo>
                <a:lnTo>
                  <a:pt x="18900" y="7714"/>
                </a:lnTo>
                <a:lnTo>
                  <a:pt x="21060" y="7714"/>
                </a:lnTo>
                <a:lnTo>
                  <a:pt x="21060" y="6171"/>
                </a:lnTo>
                <a:lnTo>
                  <a:pt x="18900" y="6171"/>
                </a:lnTo>
                <a:close/>
              </a:path>
              <a:path w="21600" h="21600" extrusionOk="0">
                <a:moveTo>
                  <a:pt x="540" y="7714"/>
                </a:moveTo>
                <a:lnTo>
                  <a:pt x="540" y="9257"/>
                </a:lnTo>
                <a:lnTo>
                  <a:pt x="2700" y="9257"/>
                </a:lnTo>
                <a:lnTo>
                  <a:pt x="2700" y="7714"/>
                </a:lnTo>
                <a:lnTo>
                  <a:pt x="540" y="7714"/>
                </a:lnTo>
                <a:close/>
              </a:path>
              <a:path w="21600" h="21600" extrusionOk="0">
                <a:moveTo>
                  <a:pt x="2700" y="7714"/>
                </a:moveTo>
                <a:lnTo>
                  <a:pt x="2700" y="9257"/>
                </a:lnTo>
                <a:lnTo>
                  <a:pt x="4860" y="9257"/>
                </a:lnTo>
                <a:lnTo>
                  <a:pt x="4860" y="7714"/>
                </a:lnTo>
                <a:lnTo>
                  <a:pt x="2700" y="7714"/>
                </a:lnTo>
                <a:close/>
              </a:path>
              <a:path w="21600" h="21600" extrusionOk="0">
                <a:moveTo>
                  <a:pt x="4860" y="7714"/>
                </a:moveTo>
                <a:lnTo>
                  <a:pt x="4860" y="9257"/>
                </a:lnTo>
                <a:lnTo>
                  <a:pt x="7020" y="9257"/>
                </a:lnTo>
                <a:lnTo>
                  <a:pt x="7020" y="7714"/>
                </a:lnTo>
                <a:lnTo>
                  <a:pt x="4860" y="7714"/>
                </a:lnTo>
                <a:close/>
              </a:path>
              <a:path w="21600" h="21600" extrusionOk="0">
                <a:moveTo>
                  <a:pt x="7020" y="7714"/>
                </a:moveTo>
                <a:lnTo>
                  <a:pt x="7020" y="9257"/>
                </a:lnTo>
                <a:lnTo>
                  <a:pt x="9180" y="9257"/>
                </a:lnTo>
                <a:lnTo>
                  <a:pt x="9180" y="7714"/>
                </a:lnTo>
                <a:lnTo>
                  <a:pt x="7020" y="7714"/>
                </a:lnTo>
                <a:close/>
              </a:path>
              <a:path w="21600" h="21600" extrusionOk="0">
                <a:moveTo>
                  <a:pt x="9180" y="7714"/>
                </a:moveTo>
                <a:lnTo>
                  <a:pt x="9180" y="9257"/>
                </a:lnTo>
                <a:lnTo>
                  <a:pt x="11340" y="9257"/>
                </a:lnTo>
                <a:lnTo>
                  <a:pt x="11340" y="7714"/>
                </a:lnTo>
                <a:lnTo>
                  <a:pt x="9180" y="7714"/>
                </a:lnTo>
                <a:close/>
              </a:path>
              <a:path w="21600" h="21600" extrusionOk="0">
                <a:moveTo>
                  <a:pt x="11340" y="7714"/>
                </a:moveTo>
                <a:lnTo>
                  <a:pt x="11340" y="9257"/>
                </a:lnTo>
                <a:lnTo>
                  <a:pt x="13500" y="9257"/>
                </a:lnTo>
                <a:lnTo>
                  <a:pt x="13500" y="7714"/>
                </a:lnTo>
                <a:lnTo>
                  <a:pt x="11340" y="7714"/>
                </a:lnTo>
                <a:close/>
              </a:path>
              <a:path w="21600" h="21600" extrusionOk="0">
                <a:moveTo>
                  <a:pt x="13500" y="7714"/>
                </a:moveTo>
                <a:lnTo>
                  <a:pt x="13500" y="9257"/>
                </a:lnTo>
                <a:lnTo>
                  <a:pt x="15660" y="9257"/>
                </a:lnTo>
                <a:lnTo>
                  <a:pt x="15660" y="7714"/>
                </a:lnTo>
                <a:lnTo>
                  <a:pt x="13500" y="7714"/>
                </a:lnTo>
                <a:close/>
              </a:path>
              <a:path w="21600" h="21600" extrusionOk="0">
                <a:moveTo>
                  <a:pt x="15660" y="7714"/>
                </a:moveTo>
                <a:lnTo>
                  <a:pt x="15660" y="9257"/>
                </a:lnTo>
                <a:lnTo>
                  <a:pt x="17820" y="9257"/>
                </a:lnTo>
                <a:lnTo>
                  <a:pt x="17820" y="7714"/>
                </a:lnTo>
                <a:lnTo>
                  <a:pt x="15660" y="7714"/>
                </a:lnTo>
                <a:close/>
              </a:path>
              <a:path w="21600" h="21600" extrusionOk="0">
                <a:moveTo>
                  <a:pt x="17820" y="7714"/>
                </a:moveTo>
                <a:lnTo>
                  <a:pt x="17820" y="9257"/>
                </a:lnTo>
                <a:lnTo>
                  <a:pt x="19980" y="9257"/>
                </a:lnTo>
                <a:lnTo>
                  <a:pt x="19980" y="7714"/>
                </a:lnTo>
                <a:lnTo>
                  <a:pt x="17820" y="7714"/>
                </a:lnTo>
                <a:close/>
              </a:path>
              <a:path w="21600" h="21600" extrusionOk="0">
                <a:moveTo>
                  <a:pt x="1620" y="9257"/>
                </a:moveTo>
                <a:lnTo>
                  <a:pt x="1620" y="10800"/>
                </a:lnTo>
                <a:lnTo>
                  <a:pt x="3779" y="10800"/>
                </a:lnTo>
                <a:lnTo>
                  <a:pt x="3779" y="9257"/>
                </a:lnTo>
                <a:lnTo>
                  <a:pt x="1620" y="9257"/>
                </a:lnTo>
                <a:close/>
              </a:path>
              <a:path w="21600" h="21600" extrusionOk="0">
                <a:moveTo>
                  <a:pt x="3779" y="9257"/>
                </a:moveTo>
                <a:lnTo>
                  <a:pt x="3779" y="10800"/>
                </a:lnTo>
                <a:lnTo>
                  <a:pt x="5940" y="10800"/>
                </a:lnTo>
                <a:lnTo>
                  <a:pt x="5940" y="9257"/>
                </a:lnTo>
                <a:lnTo>
                  <a:pt x="3779" y="9257"/>
                </a:lnTo>
                <a:close/>
              </a:path>
              <a:path w="21600" h="21600" extrusionOk="0">
                <a:moveTo>
                  <a:pt x="5940" y="9257"/>
                </a:moveTo>
                <a:lnTo>
                  <a:pt x="5940" y="10800"/>
                </a:lnTo>
                <a:lnTo>
                  <a:pt x="8100" y="10800"/>
                </a:lnTo>
                <a:lnTo>
                  <a:pt x="8100" y="9257"/>
                </a:lnTo>
                <a:lnTo>
                  <a:pt x="5940" y="9257"/>
                </a:lnTo>
                <a:close/>
              </a:path>
              <a:path w="21600" h="21600" extrusionOk="0">
                <a:moveTo>
                  <a:pt x="8100" y="9257"/>
                </a:moveTo>
                <a:lnTo>
                  <a:pt x="8100" y="10800"/>
                </a:lnTo>
                <a:lnTo>
                  <a:pt x="10260" y="10800"/>
                </a:lnTo>
                <a:lnTo>
                  <a:pt x="10260" y="9257"/>
                </a:lnTo>
                <a:lnTo>
                  <a:pt x="8100" y="9257"/>
                </a:lnTo>
                <a:close/>
              </a:path>
              <a:path w="21600" h="21600" extrusionOk="0">
                <a:moveTo>
                  <a:pt x="10260" y="9257"/>
                </a:moveTo>
                <a:lnTo>
                  <a:pt x="10260" y="10800"/>
                </a:lnTo>
                <a:lnTo>
                  <a:pt x="12419" y="10800"/>
                </a:lnTo>
                <a:lnTo>
                  <a:pt x="12419" y="9257"/>
                </a:lnTo>
                <a:lnTo>
                  <a:pt x="10260" y="9257"/>
                </a:lnTo>
                <a:close/>
              </a:path>
              <a:path w="21600" h="21600" extrusionOk="0">
                <a:moveTo>
                  <a:pt x="12419" y="9257"/>
                </a:moveTo>
                <a:lnTo>
                  <a:pt x="12419" y="10800"/>
                </a:lnTo>
                <a:lnTo>
                  <a:pt x="14580" y="10800"/>
                </a:lnTo>
                <a:lnTo>
                  <a:pt x="14580" y="9257"/>
                </a:lnTo>
                <a:lnTo>
                  <a:pt x="12419" y="9257"/>
                </a:lnTo>
                <a:close/>
              </a:path>
              <a:path w="21600" h="21600" extrusionOk="0">
                <a:moveTo>
                  <a:pt x="14580" y="9257"/>
                </a:moveTo>
                <a:lnTo>
                  <a:pt x="14580" y="10800"/>
                </a:lnTo>
                <a:lnTo>
                  <a:pt x="16740" y="10800"/>
                </a:lnTo>
                <a:lnTo>
                  <a:pt x="16740" y="9257"/>
                </a:lnTo>
                <a:lnTo>
                  <a:pt x="14580" y="9257"/>
                </a:lnTo>
                <a:close/>
              </a:path>
              <a:path w="21600" h="21600" extrusionOk="0">
                <a:moveTo>
                  <a:pt x="16740" y="9257"/>
                </a:moveTo>
                <a:lnTo>
                  <a:pt x="16740" y="10800"/>
                </a:lnTo>
                <a:lnTo>
                  <a:pt x="18900" y="10800"/>
                </a:lnTo>
                <a:lnTo>
                  <a:pt x="18900" y="9257"/>
                </a:lnTo>
                <a:lnTo>
                  <a:pt x="16740" y="9257"/>
                </a:lnTo>
                <a:close/>
              </a:path>
              <a:path w="21600" h="21600" extrusionOk="0">
                <a:moveTo>
                  <a:pt x="18900" y="9257"/>
                </a:moveTo>
                <a:lnTo>
                  <a:pt x="18900" y="10800"/>
                </a:lnTo>
                <a:lnTo>
                  <a:pt x="21060" y="10800"/>
                </a:lnTo>
                <a:lnTo>
                  <a:pt x="21060" y="9257"/>
                </a:lnTo>
                <a:lnTo>
                  <a:pt x="18900" y="9257"/>
                </a:lnTo>
                <a:close/>
              </a:path>
              <a:path w="21600" h="21600" extrusionOk="0">
                <a:moveTo>
                  <a:pt x="540" y="10800"/>
                </a:moveTo>
                <a:lnTo>
                  <a:pt x="540" y="12342"/>
                </a:lnTo>
                <a:lnTo>
                  <a:pt x="2700" y="12342"/>
                </a:lnTo>
                <a:lnTo>
                  <a:pt x="2700" y="10800"/>
                </a:lnTo>
                <a:lnTo>
                  <a:pt x="540" y="10800"/>
                </a:lnTo>
                <a:close/>
              </a:path>
              <a:path w="21600" h="21600" extrusionOk="0">
                <a:moveTo>
                  <a:pt x="2700" y="10800"/>
                </a:moveTo>
                <a:lnTo>
                  <a:pt x="2700" y="12342"/>
                </a:lnTo>
                <a:lnTo>
                  <a:pt x="4860" y="12342"/>
                </a:lnTo>
                <a:lnTo>
                  <a:pt x="4860" y="10800"/>
                </a:lnTo>
                <a:lnTo>
                  <a:pt x="2700" y="10800"/>
                </a:lnTo>
                <a:close/>
              </a:path>
              <a:path w="21600" h="21600" extrusionOk="0">
                <a:moveTo>
                  <a:pt x="4860" y="10800"/>
                </a:moveTo>
                <a:lnTo>
                  <a:pt x="4860" y="12342"/>
                </a:lnTo>
                <a:lnTo>
                  <a:pt x="7020" y="12342"/>
                </a:lnTo>
                <a:lnTo>
                  <a:pt x="7020" y="10800"/>
                </a:lnTo>
                <a:lnTo>
                  <a:pt x="4860" y="10800"/>
                </a:lnTo>
                <a:close/>
              </a:path>
              <a:path w="21600" h="21600" extrusionOk="0">
                <a:moveTo>
                  <a:pt x="7020" y="10800"/>
                </a:moveTo>
                <a:lnTo>
                  <a:pt x="7020" y="12342"/>
                </a:lnTo>
                <a:lnTo>
                  <a:pt x="9180" y="12342"/>
                </a:lnTo>
                <a:lnTo>
                  <a:pt x="9180" y="10800"/>
                </a:lnTo>
                <a:lnTo>
                  <a:pt x="7020" y="10800"/>
                </a:lnTo>
                <a:close/>
              </a:path>
              <a:path w="21600" h="21600" extrusionOk="0">
                <a:moveTo>
                  <a:pt x="9180" y="10800"/>
                </a:moveTo>
                <a:lnTo>
                  <a:pt x="9180" y="12342"/>
                </a:lnTo>
                <a:lnTo>
                  <a:pt x="11340" y="12342"/>
                </a:lnTo>
                <a:lnTo>
                  <a:pt x="11340" y="10800"/>
                </a:lnTo>
                <a:lnTo>
                  <a:pt x="9180" y="10800"/>
                </a:lnTo>
                <a:close/>
              </a:path>
              <a:path w="21600" h="21600" extrusionOk="0">
                <a:moveTo>
                  <a:pt x="11340" y="10800"/>
                </a:moveTo>
                <a:lnTo>
                  <a:pt x="11340" y="12342"/>
                </a:lnTo>
                <a:lnTo>
                  <a:pt x="13500" y="12342"/>
                </a:lnTo>
                <a:lnTo>
                  <a:pt x="13500" y="10800"/>
                </a:lnTo>
                <a:lnTo>
                  <a:pt x="11340" y="10800"/>
                </a:lnTo>
                <a:close/>
              </a:path>
              <a:path w="21600" h="21600" extrusionOk="0">
                <a:moveTo>
                  <a:pt x="13500" y="10800"/>
                </a:moveTo>
                <a:lnTo>
                  <a:pt x="13500" y="12342"/>
                </a:lnTo>
                <a:lnTo>
                  <a:pt x="15660" y="12342"/>
                </a:lnTo>
                <a:lnTo>
                  <a:pt x="15660" y="10800"/>
                </a:lnTo>
                <a:lnTo>
                  <a:pt x="13500" y="10800"/>
                </a:lnTo>
                <a:close/>
              </a:path>
              <a:path w="21600" h="21600" extrusionOk="0">
                <a:moveTo>
                  <a:pt x="15660" y="10800"/>
                </a:moveTo>
                <a:lnTo>
                  <a:pt x="15660" y="12342"/>
                </a:lnTo>
                <a:lnTo>
                  <a:pt x="17820" y="12342"/>
                </a:lnTo>
                <a:lnTo>
                  <a:pt x="17820" y="10800"/>
                </a:lnTo>
                <a:lnTo>
                  <a:pt x="15660" y="10800"/>
                </a:lnTo>
                <a:close/>
              </a:path>
              <a:path w="21600" h="21600" extrusionOk="0">
                <a:moveTo>
                  <a:pt x="17820" y="10800"/>
                </a:moveTo>
                <a:lnTo>
                  <a:pt x="17820" y="12342"/>
                </a:lnTo>
                <a:lnTo>
                  <a:pt x="19980" y="12342"/>
                </a:lnTo>
                <a:lnTo>
                  <a:pt x="19980" y="10800"/>
                </a:lnTo>
                <a:lnTo>
                  <a:pt x="17820" y="10800"/>
                </a:lnTo>
                <a:close/>
              </a:path>
              <a:path w="21600" h="21600" extrusionOk="0">
                <a:moveTo>
                  <a:pt x="1620" y="12342"/>
                </a:moveTo>
                <a:lnTo>
                  <a:pt x="1620" y="13885"/>
                </a:lnTo>
                <a:lnTo>
                  <a:pt x="3779" y="13885"/>
                </a:lnTo>
                <a:lnTo>
                  <a:pt x="3779" y="12342"/>
                </a:lnTo>
                <a:lnTo>
                  <a:pt x="1620" y="12342"/>
                </a:lnTo>
                <a:close/>
              </a:path>
              <a:path w="21600" h="21600" extrusionOk="0">
                <a:moveTo>
                  <a:pt x="3779" y="12342"/>
                </a:moveTo>
                <a:lnTo>
                  <a:pt x="3779" y="13885"/>
                </a:lnTo>
                <a:lnTo>
                  <a:pt x="5940" y="13885"/>
                </a:lnTo>
                <a:lnTo>
                  <a:pt x="5940" y="12342"/>
                </a:lnTo>
                <a:lnTo>
                  <a:pt x="3779" y="12342"/>
                </a:lnTo>
                <a:close/>
              </a:path>
              <a:path w="21600" h="21600" extrusionOk="0">
                <a:moveTo>
                  <a:pt x="5940" y="12342"/>
                </a:moveTo>
                <a:lnTo>
                  <a:pt x="5940" y="13885"/>
                </a:lnTo>
                <a:lnTo>
                  <a:pt x="8100" y="13885"/>
                </a:lnTo>
                <a:lnTo>
                  <a:pt x="8100" y="12342"/>
                </a:lnTo>
                <a:lnTo>
                  <a:pt x="5940" y="12342"/>
                </a:lnTo>
                <a:close/>
              </a:path>
              <a:path w="21600" h="21600" extrusionOk="0">
                <a:moveTo>
                  <a:pt x="8100" y="12342"/>
                </a:moveTo>
                <a:lnTo>
                  <a:pt x="8100" y="13885"/>
                </a:lnTo>
                <a:lnTo>
                  <a:pt x="10260" y="13885"/>
                </a:lnTo>
                <a:lnTo>
                  <a:pt x="10260" y="12342"/>
                </a:lnTo>
                <a:lnTo>
                  <a:pt x="8100" y="12342"/>
                </a:lnTo>
                <a:close/>
              </a:path>
              <a:path w="21600" h="21600" extrusionOk="0">
                <a:moveTo>
                  <a:pt x="10260" y="12342"/>
                </a:moveTo>
                <a:lnTo>
                  <a:pt x="10260" y="13885"/>
                </a:lnTo>
                <a:lnTo>
                  <a:pt x="12419" y="13885"/>
                </a:lnTo>
                <a:lnTo>
                  <a:pt x="12419" y="12342"/>
                </a:lnTo>
                <a:lnTo>
                  <a:pt x="10260" y="12342"/>
                </a:lnTo>
                <a:close/>
              </a:path>
              <a:path w="21600" h="21600" extrusionOk="0">
                <a:moveTo>
                  <a:pt x="12419" y="12342"/>
                </a:moveTo>
                <a:lnTo>
                  <a:pt x="12419" y="13885"/>
                </a:lnTo>
                <a:lnTo>
                  <a:pt x="14580" y="13885"/>
                </a:lnTo>
                <a:lnTo>
                  <a:pt x="14580" y="12342"/>
                </a:lnTo>
                <a:lnTo>
                  <a:pt x="12419" y="12342"/>
                </a:lnTo>
                <a:close/>
              </a:path>
              <a:path w="21600" h="21600" extrusionOk="0">
                <a:moveTo>
                  <a:pt x="14580" y="12342"/>
                </a:moveTo>
                <a:lnTo>
                  <a:pt x="14580" y="13885"/>
                </a:lnTo>
                <a:lnTo>
                  <a:pt x="16740" y="13885"/>
                </a:lnTo>
                <a:lnTo>
                  <a:pt x="16740" y="12342"/>
                </a:lnTo>
                <a:lnTo>
                  <a:pt x="14580" y="12342"/>
                </a:lnTo>
                <a:close/>
              </a:path>
              <a:path w="21600" h="21600" extrusionOk="0">
                <a:moveTo>
                  <a:pt x="16740" y="12342"/>
                </a:moveTo>
                <a:lnTo>
                  <a:pt x="16740" y="13885"/>
                </a:lnTo>
                <a:lnTo>
                  <a:pt x="18900" y="13885"/>
                </a:lnTo>
                <a:lnTo>
                  <a:pt x="18900" y="12342"/>
                </a:lnTo>
                <a:lnTo>
                  <a:pt x="16740" y="12342"/>
                </a:lnTo>
                <a:close/>
              </a:path>
              <a:path w="21600" h="21600" extrusionOk="0">
                <a:moveTo>
                  <a:pt x="18900" y="12342"/>
                </a:moveTo>
                <a:lnTo>
                  <a:pt x="18900" y="13885"/>
                </a:lnTo>
                <a:lnTo>
                  <a:pt x="21060" y="13885"/>
                </a:lnTo>
                <a:lnTo>
                  <a:pt x="21060" y="12342"/>
                </a:lnTo>
                <a:lnTo>
                  <a:pt x="18900" y="12342"/>
                </a:lnTo>
                <a:close/>
              </a:path>
              <a:path w="21600" h="21600" extrusionOk="0">
                <a:moveTo>
                  <a:pt x="540" y="13885"/>
                </a:moveTo>
                <a:lnTo>
                  <a:pt x="540" y="15428"/>
                </a:lnTo>
                <a:lnTo>
                  <a:pt x="2700" y="15428"/>
                </a:lnTo>
                <a:lnTo>
                  <a:pt x="2700" y="13885"/>
                </a:lnTo>
                <a:lnTo>
                  <a:pt x="540" y="13885"/>
                </a:lnTo>
                <a:close/>
              </a:path>
              <a:path w="21600" h="21600" extrusionOk="0">
                <a:moveTo>
                  <a:pt x="2700" y="13885"/>
                </a:moveTo>
                <a:lnTo>
                  <a:pt x="2700" y="15428"/>
                </a:lnTo>
                <a:lnTo>
                  <a:pt x="4860" y="15428"/>
                </a:lnTo>
                <a:lnTo>
                  <a:pt x="4860" y="13885"/>
                </a:lnTo>
                <a:lnTo>
                  <a:pt x="2700" y="13885"/>
                </a:lnTo>
                <a:close/>
              </a:path>
              <a:path w="21600" h="21600" extrusionOk="0">
                <a:moveTo>
                  <a:pt x="4860" y="13885"/>
                </a:moveTo>
                <a:lnTo>
                  <a:pt x="4860" y="15428"/>
                </a:lnTo>
                <a:lnTo>
                  <a:pt x="7020" y="15428"/>
                </a:lnTo>
                <a:lnTo>
                  <a:pt x="7020" y="13885"/>
                </a:lnTo>
                <a:lnTo>
                  <a:pt x="4860" y="13885"/>
                </a:lnTo>
                <a:close/>
              </a:path>
              <a:path w="21600" h="21600" extrusionOk="0">
                <a:moveTo>
                  <a:pt x="7020" y="13885"/>
                </a:moveTo>
                <a:lnTo>
                  <a:pt x="7020" y="15428"/>
                </a:lnTo>
                <a:lnTo>
                  <a:pt x="9180" y="15428"/>
                </a:lnTo>
                <a:lnTo>
                  <a:pt x="9180" y="13885"/>
                </a:lnTo>
                <a:lnTo>
                  <a:pt x="7020" y="13885"/>
                </a:lnTo>
                <a:close/>
              </a:path>
              <a:path w="21600" h="21600" extrusionOk="0">
                <a:moveTo>
                  <a:pt x="9180" y="13885"/>
                </a:moveTo>
                <a:lnTo>
                  <a:pt x="9180" y="15428"/>
                </a:lnTo>
                <a:lnTo>
                  <a:pt x="11340" y="15428"/>
                </a:lnTo>
                <a:lnTo>
                  <a:pt x="11340" y="13885"/>
                </a:lnTo>
                <a:lnTo>
                  <a:pt x="9180" y="13885"/>
                </a:lnTo>
                <a:close/>
              </a:path>
              <a:path w="21600" h="21600" extrusionOk="0">
                <a:moveTo>
                  <a:pt x="11340" y="13885"/>
                </a:moveTo>
                <a:lnTo>
                  <a:pt x="11340" y="15428"/>
                </a:lnTo>
                <a:lnTo>
                  <a:pt x="13500" y="15428"/>
                </a:lnTo>
                <a:lnTo>
                  <a:pt x="13500" y="13885"/>
                </a:lnTo>
                <a:lnTo>
                  <a:pt x="11340" y="13885"/>
                </a:lnTo>
                <a:close/>
              </a:path>
              <a:path w="21600" h="21600" extrusionOk="0">
                <a:moveTo>
                  <a:pt x="13500" y="13885"/>
                </a:moveTo>
                <a:lnTo>
                  <a:pt x="13500" y="15428"/>
                </a:lnTo>
                <a:lnTo>
                  <a:pt x="15660" y="15428"/>
                </a:lnTo>
                <a:lnTo>
                  <a:pt x="15660" y="13885"/>
                </a:lnTo>
                <a:lnTo>
                  <a:pt x="13500" y="13885"/>
                </a:lnTo>
                <a:close/>
              </a:path>
              <a:path w="21600" h="21600" extrusionOk="0">
                <a:moveTo>
                  <a:pt x="15660" y="13885"/>
                </a:moveTo>
                <a:lnTo>
                  <a:pt x="15660" y="15428"/>
                </a:lnTo>
                <a:lnTo>
                  <a:pt x="17820" y="15428"/>
                </a:lnTo>
                <a:lnTo>
                  <a:pt x="17820" y="13885"/>
                </a:lnTo>
                <a:lnTo>
                  <a:pt x="15660" y="13885"/>
                </a:lnTo>
                <a:close/>
              </a:path>
              <a:path w="21600" h="21600" extrusionOk="0">
                <a:moveTo>
                  <a:pt x="17820" y="13885"/>
                </a:moveTo>
                <a:lnTo>
                  <a:pt x="17820" y="15428"/>
                </a:lnTo>
                <a:lnTo>
                  <a:pt x="19980" y="15428"/>
                </a:lnTo>
                <a:lnTo>
                  <a:pt x="19980" y="13885"/>
                </a:lnTo>
                <a:lnTo>
                  <a:pt x="17820" y="13885"/>
                </a:lnTo>
                <a:close/>
              </a:path>
              <a:path w="21600" h="21600" extrusionOk="0">
                <a:moveTo>
                  <a:pt x="1620" y="15428"/>
                </a:moveTo>
                <a:lnTo>
                  <a:pt x="1620" y="16971"/>
                </a:lnTo>
                <a:lnTo>
                  <a:pt x="3779" y="16971"/>
                </a:lnTo>
                <a:lnTo>
                  <a:pt x="3779" y="15428"/>
                </a:lnTo>
                <a:lnTo>
                  <a:pt x="1620" y="15428"/>
                </a:lnTo>
                <a:close/>
              </a:path>
              <a:path w="21600" h="21600" extrusionOk="0">
                <a:moveTo>
                  <a:pt x="3779" y="15428"/>
                </a:moveTo>
                <a:lnTo>
                  <a:pt x="3779" y="16971"/>
                </a:lnTo>
                <a:lnTo>
                  <a:pt x="5940" y="16971"/>
                </a:lnTo>
                <a:lnTo>
                  <a:pt x="5940" y="15428"/>
                </a:lnTo>
                <a:lnTo>
                  <a:pt x="3779" y="15428"/>
                </a:lnTo>
                <a:close/>
              </a:path>
              <a:path w="21600" h="21600" extrusionOk="0">
                <a:moveTo>
                  <a:pt x="5940" y="15428"/>
                </a:moveTo>
                <a:lnTo>
                  <a:pt x="5940" y="16971"/>
                </a:lnTo>
                <a:lnTo>
                  <a:pt x="8100" y="16971"/>
                </a:lnTo>
                <a:lnTo>
                  <a:pt x="8100" y="15428"/>
                </a:lnTo>
                <a:lnTo>
                  <a:pt x="5940" y="15428"/>
                </a:lnTo>
                <a:close/>
              </a:path>
              <a:path w="21600" h="21600" extrusionOk="0">
                <a:moveTo>
                  <a:pt x="8100" y="15428"/>
                </a:moveTo>
                <a:lnTo>
                  <a:pt x="8100" y="16971"/>
                </a:lnTo>
                <a:lnTo>
                  <a:pt x="10260" y="16971"/>
                </a:lnTo>
                <a:lnTo>
                  <a:pt x="10260" y="15428"/>
                </a:lnTo>
                <a:lnTo>
                  <a:pt x="8100" y="15428"/>
                </a:lnTo>
                <a:close/>
              </a:path>
              <a:path w="21600" h="21600" extrusionOk="0">
                <a:moveTo>
                  <a:pt x="10260" y="15428"/>
                </a:moveTo>
                <a:lnTo>
                  <a:pt x="10260" y="16971"/>
                </a:lnTo>
                <a:lnTo>
                  <a:pt x="12419" y="16971"/>
                </a:lnTo>
                <a:lnTo>
                  <a:pt x="12419" y="15428"/>
                </a:lnTo>
                <a:lnTo>
                  <a:pt x="10260" y="15428"/>
                </a:lnTo>
                <a:close/>
              </a:path>
              <a:path w="21600" h="21600" extrusionOk="0">
                <a:moveTo>
                  <a:pt x="12419" y="15428"/>
                </a:moveTo>
                <a:lnTo>
                  <a:pt x="12419" y="16971"/>
                </a:lnTo>
                <a:lnTo>
                  <a:pt x="14580" y="16971"/>
                </a:lnTo>
                <a:lnTo>
                  <a:pt x="14580" y="15428"/>
                </a:lnTo>
                <a:lnTo>
                  <a:pt x="12419" y="15428"/>
                </a:lnTo>
                <a:close/>
              </a:path>
              <a:path w="21600" h="21600" extrusionOk="0">
                <a:moveTo>
                  <a:pt x="14580" y="15428"/>
                </a:moveTo>
                <a:lnTo>
                  <a:pt x="14580" y="16971"/>
                </a:lnTo>
                <a:lnTo>
                  <a:pt x="16740" y="16971"/>
                </a:lnTo>
                <a:lnTo>
                  <a:pt x="16740" y="15428"/>
                </a:lnTo>
                <a:lnTo>
                  <a:pt x="14580" y="15428"/>
                </a:lnTo>
                <a:close/>
              </a:path>
              <a:path w="21600" h="21600" extrusionOk="0">
                <a:moveTo>
                  <a:pt x="16740" y="15428"/>
                </a:moveTo>
                <a:lnTo>
                  <a:pt x="16740" y="16971"/>
                </a:lnTo>
                <a:lnTo>
                  <a:pt x="18900" y="16971"/>
                </a:lnTo>
                <a:lnTo>
                  <a:pt x="18900" y="15428"/>
                </a:lnTo>
                <a:lnTo>
                  <a:pt x="16740" y="15428"/>
                </a:lnTo>
                <a:close/>
              </a:path>
              <a:path w="21600" h="21600" extrusionOk="0">
                <a:moveTo>
                  <a:pt x="18900" y="15428"/>
                </a:moveTo>
                <a:lnTo>
                  <a:pt x="18900" y="16971"/>
                </a:lnTo>
                <a:lnTo>
                  <a:pt x="21060" y="16971"/>
                </a:lnTo>
                <a:lnTo>
                  <a:pt x="21060" y="15428"/>
                </a:lnTo>
                <a:lnTo>
                  <a:pt x="18900" y="15428"/>
                </a:lnTo>
                <a:close/>
              </a:path>
              <a:path w="21600" h="21600" extrusionOk="0">
                <a:moveTo>
                  <a:pt x="540" y="16971"/>
                </a:moveTo>
                <a:lnTo>
                  <a:pt x="540" y="18514"/>
                </a:lnTo>
                <a:lnTo>
                  <a:pt x="2700" y="18514"/>
                </a:lnTo>
                <a:lnTo>
                  <a:pt x="2700" y="16971"/>
                </a:lnTo>
                <a:lnTo>
                  <a:pt x="540" y="16971"/>
                </a:lnTo>
                <a:close/>
              </a:path>
              <a:path w="21600" h="21600" extrusionOk="0">
                <a:moveTo>
                  <a:pt x="2700" y="16971"/>
                </a:moveTo>
                <a:lnTo>
                  <a:pt x="2700" y="18514"/>
                </a:lnTo>
                <a:lnTo>
                  <a:pt x="4860" y="18514"/>
                </a:lnTo>
                <a:lnTo>
                  <a:pt x="4860" y="16971"/>
                </a:lnTo>
                <a:lnTo>
                  <a:pt x="2700" y="16971"/>
                </a:lnTo>
                <a:close/>
              </a:path>
              <a:path w="21600" h="21600" extrusionOk="0">
                <a:moveTo>
                  <a:pt x="4860" y="16971"/>
                </a:moveTo>
                <a:lnTo>
                  <a:pt x="4860" y="18514"/>
                </a:lnTo>
                <a:lnTo>
                  <a:pt x="7020" y="18514"/>
                </a:lnTo>
                <a:lnTo>
                  <a:pt x="7020" y="16971"/>
                </a:lnTo>
                <a:lnTo>
                  <a:pt x="4860" y="16971"/>
                </a:lnTo>
                <a:close/>
              </a:path>
              <a:path w="21600" h="21600" extrusionOk="0">
                <a:moveTo>
                  <a:pt x="7020" y="16971"/>
                </a:moveTo>
                <a:lnTo>
                  <a:pt x="7020" y="18514"/>
                </a:lnTo>
                <a:lnTo>
                  <a:pt x="9180" y="18514"/>
                </a:lnTo>
                <a:lnTo>
                  <a:pt x="9180" y="16971"/>
                </a:lnTo>
                <a:lnTo>
                  <a:pt x="7020" y="16971"/>
                </a:lnTo>
                <a:close/>
              </a:path>
              <a:path w="21600" h="21600" extrusionOk="0">
                <a:moveTo>
                  <a:pt x="9180" y="16971"/>
                </a:moveTo>
                <a:lnTo>
                  <a:pt x="9180" y="18514"/>
                </a:lnTo>
                <a:lnTo>
                  <a:pt x="11340" y="18514"/>
                </a:lnTo>
                <a:lnTo>
                  <a:pt x="11340" y="16971"/>
                </a:lnTo>
                <a:lnTo>
                  <a:pt x="9180" y="16971"/>
                </a:lnTo>
                <a:close/>
              </a:path>
              <a:path w="21600" h="21600" extrusionOk="0">
                <a:moveTo>
                  <a:pt x="11340" y="16971"/>
                </a:moveTo>
                <a:lnTo>
                  <a:pt x="11340" y="18514"/>
                </a:lnTo>
                <a:lnTo>
                  <a:pt x="13500" y="18514"/>
                </a:lnTo>
                <a:lnTo>
                  <a:pt x="13500" y="16971"/>
                </a:lnTo>
                <a:lnTo>
                  <a:pt x="11340" y="16971"/>
                </a:lnTo>
                <a:close/>
              </a:path>
              <a:path w="21600" h="21600" extrusionOk="0">
                <a:moveTo>
                  <a:pt x="13500" y="16971"/>
                </a:moveTo>
                <a:lnTo>
                  <a:pt x="13500" y="18514"/>
                </a:lnTo>
                <a:lnTo>
                  <a:pt x="15660" y="18514"/>
                </a:lnTo>
                <a:lnTo>
                  <a:pt x="15660" y="16971"/>
                </a:lnTo>
                <a:lnTo>
                  <a:pt x="13500" y="16971"/>
                </a:lnTo>
                <a:close/>
              </a:path>
              <a:path w="21600" h="21600" extrusionOk="0">
                <a:moveTo>
                  <a:pt x="15660" y="16971"/>
                </a:moveTo>
                <a:lnTo>
                  <a:pt x="15660" y="18514"/>
                </a:lnTo>
                <a:lnTo>
                  <a:pt x="17820" y="18514"/>
                </a:lnTo>
                <a:lnTo>
                  <a:pt x="17820" y="16971"/>
                </a:lnTo>
                <a:lnTo>
                  <a:pt x="15660" y="16971"/>
                </a:lnTo>
                <a:close/>
              </a:path>
              <a:path w="21600" h="21600" extrusionOk="0">
                <a:moveTo>
                  <a:pt x="17820" y="16971"/>
                </a:moveTo>
                <a:lnTo>
                  <a:pt x="17820" y="18514"/>
                </a:lnTo>
                <a:lnTo>
                  <a:pt x="19980" y="18514"/>
                </a:lnTo>
                <a:lnTo>
                  <a:pt x="19980" y="16971"/>
                </a:lnTo>
                <a:lnTo>
                  <a:pt x="17820" y="16971"/>
                </a:lnTo>
                <a:close/>
              </a:path>
              <a:path w="21600" h="21600" extrusionOk="0">
                <a:moveTo>
                  <a:pt x="1620" y="18514"/>
                </a:moveTo>
                <a:lnTo>
                  <a:pt x="1620" y="20057"/>
                </a:lnTo>
                <a:lnTo>
                  <a:pt x="3779" y="20057"/>
                </a:lnTo>
                <a:lnTo>
                  <a:pt x="3779" y="18514"/>
                </a:lnTo>
                <a:lnTo>
                  <a:pt x="1620" y="18514"/>
                </a:lnTo>
                <a:close/>
              </a:path>
              <a:path w="21600" h="21600" extrusionOk="0">
                <a:moveTo>
                  <a:pt x="3779" y="18514"/>
                </a:moveTo>
                <a:lnTo>
                  <a:pt x="3779" y="20057"/>
                </a:lnTo>
                <a:lnTo>
                  <a:pt x="5940" y="20057"/>
                </a:lnTo>
                <a:lnTo>
                  <a:pt x="5940" y="18514"/>
                </a:lnTo>
                <a:lnTo>
                  <a:pt x="3779" y="18514"/>
                </a:lnTo>
                <a:close/>
              </a:path>
              <a:path w="21600" h="21600" extrusionOk="0">
                <a:moveTo>
                  <a:pt x="5940" y="18514"/>
                </a:moveTo>
                <a:lnTo>
                  <a:pt x="5940" y="20057"/>
                </a:lnTo>
                <a:lnTo>
                  <a:pt x="8100" y="20057"/>
                </a:lnTo>
                <a:lnTo>
                  <a:pt x="8100" y="18514"/>
                </a:lnTo>
                <a:lnTo>
                  <a:pt x="5940" y="18514"/>
                </a:lnTo>
                <a:close/>
              </a:path>
              <a:path w="21600" h="21600" extrusionOk="0">
                <a:moveTo>
                  <a:pt x="8100" y="18514"/>
                </a:moveTo>
                <a:lnTo>
                  <a:pt x="8100" y="20057"/>
                </a:lnTo>
                <a:lnTo>
                  <a:pt x="10260" y="20057"/>
                </a:lnTo>
                <a:lnTo>
                  <a:pt x="10260" y="18514"/>
                </a:lnTo>
                <a:lnTo>
                  <a:pt x="8100" y="18514"/>
                </a:lnTo>
                <a:close/>
              </a:path>
              <a:path w="21600" h="21600" extrusionOk="0">
                <a:moveTo>
                  <a:pt x="10260" y="18514"/>
                </a:moveTo>
                <a:lnTo>
                  <a:pt x="10260" y="20057"/>
                </a:lnTo>
                <a:lnTo>
                  <a:pt x="12419" y="20057"/>
                </a:lnTo>
                <a:lnTo>
                  <a:pt x="12419" y="18514"/>
                </a:lnTo>
                <a:lnTo>
                  <a:pt x="10260" y="18514"/>
                </a:lnTo>
                <a:close/>
              </a:path>
              <a:path w="21600" h="21600" extrusionOk="0">
                <a:moveTo>
                  <a:pt x="12419" y="18514"/>
                </a:moveTo>
                <a:lnTo>
                  <a:pt x="12419" y="20057"/>
                </a:lnTo>
                <a:lnTo>
                  <a:pt x="14580" y="20057"/>
                </a:lnTo>
                <a:lnTo>
                  <a:pt x="14580" y="18514"/>
                </a:lnTo>
                <a:lnTo>
                  <a:pt x="12419" y="18514"/>
                </a:lnTo>
                <a:close/>
              </a:path>
              <a:path w="21600" h="21600" extrusionOk="0">
                <a:moveTo>
                  <a:pt x="14580" y="18514"/>
                </a:moveTo>
                <a:lnTo>
                  <a:pt x="14580" y="20057"/>
                </a:lnTo>
                <a:lnTo>
                  <a:pt x="16740" y="20057"/>
                </a:lnTo>
                <a:lnTo>
                  <a:pt x="16740" y="18514"/>
                </a:lnTo>
                <a:lnTo>
                  <a:pt x="14580" y="18514"/>
                </a:lnTo>
                <a:close/>
              </a:path>
              <a:path w="21600" h="21600" extrusionOk="0">
                <a:moveTo>
                  <a:pt x="16740" y="18514"/>
                </a:moveTo>
                <a:lnTo>
                  <a:pt x="16740" y="20057"/>
                </a:lnTo>
                <a:lnTo>
                  <a:pt x="18900" y="20057"/>
                </a:lnTo>
                <a:lnTo>
                  <a:pt x="18900" y="18514"/>
                </a:lnTo>
                <a:lnTo>
                  <a:pt x="16740" y="18514"/>
                </a:lnTo>
                <a:close/>
              </a:path>
              <a:path w="21600" h="21600" extrusionOk="0">
                <a:moveTo>
                  <a:pt x="18900" y="18514"/>
                </a:moveTo>
                <a:lnTo>
                  <a:pt x="18900" y="20057"/>
                </a:lnTo>
                <a:lnTo>
                  <a:pt x="21060" y="20057"/>
                </a:lnTo>
                <a:lnTo>
                  <a:pt x="21060" y="18514"/>
                </a:lnTo>
                <a:lnTo>
                  <a:pt x="18900" y="18514"/>
                </a:lnTo>
                <a:close/>
              </a:path>
              <a:path w="21600" h="21600" extrusionOk="0">
                <a:moveTo>
                  <a:pt x="540" y="20057"/>
                </a:moveTo>
                <a:lnTo>
                  <a:pt x="540" y="21600"/>
                </a:lnTo>
                <a:lnTo>
                  <a:pt x="2700" y="21600"/>
                </a:lnTo>
                <a:lnTo>
                  <a:pt x="2700" y="20057"/>
                </a:lnTo>
                <a:lnTo>
                  <a:pt x="540" y="20057"/>
                </a:lnTo>
                <a:close/>
              </a:path>
              <a:path w="21600" h="21600" extrusionOk="0">
                <a:moveTo>
                  <a:pt x="2700" y="20057"/>
                </a:moveTo>
                <a:lnTo>
                  <a:pt x="2700" y="21600"/>
                </a:lnTo>
                <a:lnTo>
                  <a:pt x="4860" y="21600"/>
                </a:lnTo>
                <a:lnTo>
                  <a:pt x="4860" y="20057"/>
                </a:lnTo>
                <a:lnTo>
                  <a:pt x="2700" y="20057"/>
                </a:lnTo>
                <a:close/>
              </a:path>
              <a:path w="21600" h="21600" extrusionOk="0">
                <a:moveTo>
                  <a:pt x="4860" y="20057"/>
                </a:moveTo>
                <a:lnTo>
                  <a:pt x="4860" y="21600"/>
                </a:lnTo>
                <a:lnTo>
                  <a:pt x="7020" y="21600"/>
                </a:lnTo>
                <a:lnTo>
                  <a:pt x="7020" y="20057"/>
                </a:lnTo>
                <a:lnTo>
                  <a:pt x="4860" y="20057"/>
                </a:lnTo>
                <a:close/>
              </a:path>
              <a:path w="21600" h="21600" extrusionOk="0">
                <a:moveTo>
                  <a:pt x="7020" y="20057"/>
                </a:moveTo>
                <a:lnTo>
                  <a:pt x="7020" y="21600"/>
                </a:lnTo>
                <a:lnTo>
                  <a:pt x="9180" y="21600"/>
                </a:lnTo>
                <a:lnTo>
                  <a:pt x="9180" y="20057"/>
                </a:lnTo>
                <a:lnTo>
                  <a:pt x="7020" y="20057"/>
                </a:lnTo>
                <a:close/>
              </a:path>
              <a:path w="21600" h="21600" extrusionOk="0">
                <a:moveTo>
                  <a:pt x="9180" y="20057"/>
                </a:moveTo>
                <a:lnTo>
                  <a:pt x="9180" y="21600"/>
                </a:lnTo>
                <a:lnTo>
                  <a:pt x="11340" y="21600"/>
                </a:lnTo>
                <a:lnTo>
                  <a:pt x="11340" y="20057"/>
                </a:lnTo>
                <a:lnTo>
                  <a:pt x="9180" y="20057"/>
                </a:lnTo>
                <a:close/>
              </a:path>
              <a:path w="21600" h="21600" extrusionOk="0">
                <a:moveTo>
                  <a:pt x="11340" y="20057"/>
                </a:moveTo>
                <a:lnTo>
                  <a:pt x="11340" y="21600"/>
                </a:lnTo>
                <a:lnTo>
                  <a:pt x="13500" y="21600"/>
                </a:lnTo>
                <a:lnTo>
                  <a:pt x="13500" y="20057"/>
                </a:lnTo>
                <a:lnTo>
                  <a:pt x="11340" y="20057"/>
                </a:lnTo>
                <a:close/>
              </a:path>
              <a:path w="21600" h="21600" extrusionOk="0">
                <a:moveTo>
                  <a:pt x="13500" y="20057"/>
                </a:moveTo>
                <a:lnTo>
                  <a:pt x="13500" y="21600"/>
                </a:lnTo>
                <a:lnTo>
                  <a:pt x="15660" y="21600"/>
                </a:lnTo>
                <a:lnTo>
                  <a:pt x="15660" y="20057"/>
                </a:lnTo>
                <a:lnTo>
                  <a:pt x="13500" y="20057"/>
                </a:lnTo>
                <a:close/>
              </a:path>
              <a:path w="21600" h="21600" extrusionOk="0">
                <a:moveTo>
                  <a:pt x="15660" y="20057"/>
                </a:moveTo>
                <a:lnTo>
                  <a:pt x="15660" y="21600"/>
                </a:lnTo>
                <a:lnTo>
                  <a:pt x="17820" y="21600"/>
                </a:lnTo>
                <a:lnTo>
                  <a:pt x="17820" y="20057"/>
                </a:lnTo>
                <a:lnTo>
                  <a:pt x="15660" y="20057"/>
                </a:lnTo>
                <a:close/>
              </a:path>
              <a:path w="21600" h="21600" extrusionOk="0">
                <a:moveTo>
                  <a:pt x="17820" y="20057"/>
                </a:moveTo>
                <a:lnTo>
                  <a:pt x="17820" y="21600"/>
                </a:lnTo>
                <a:lnTo>
                  <a:pt x="19980" y="21600"/>
                </a:lnTo>
                <a:lnTo>
                  <a:pt x="19980" y="20057"/>
                </a:lnTo>
                <a:lnTo>
                  <a:pt x="17820" y="20057"/>
                </a:lnTo>
                <a:close/>
              </a:path>
              <a:path w="21600" h="21600" extrusionOk="0">
                <a:moveTo>
                  <a:pt x="19980" y="4628"/>
                </a:moveTo>
                <a:lnTo>
                  <a:pt x="21060" y="4628"/>
                </a:lnTo>
                <a:lnTo>
                  <a:pt x="21060" y="6171"/>
                </a:lnTo>
                <a:lnTo>
                  <a:pt x="19980" y="6171"/>
                </a:lnTo>
                <a:lnTo>
                  <a:pt x="19980" y="4628"/>
                </a:lnTo>
                <a:close/>
              </a:path>
            </a:pathLst>
          </a:custGeom>
          <a:solidFill>
            <a:srgbClr val="996633"/>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fi-FI"/>
          </a:p>
        </p:txBody>
      </p:sp>
      <p:pic>
        <p:nvPicPr>
          <p:cNvPr id="39948" name="Picture 12"/>
          <p:cNvPicPr>
            <a:picLocks noChangeAspect="1" noChangeArrowheads="1"/>
          </p:cNvPicPr>
          <p:nvPr/>
        </p:nvPicPr>
        <p:blipFill>
          <a:blip r:embed="rId7"/>
          <a:srcRect/>
          <a:stretch>
            <a:fillRect/>
          </a:stretch>
        </p:blipFill>
        <p:spPr bwMode="auto">
          <a:xfrm>
            <a:off x="1059797" y="5103999"/>
            <a:ext cx="695325" cy="809625"/>
          </a:xfrm>
          <a:prstGeom prst="rect">
            <a:avLst/>
          </a:prstGeom>
          <a:noFill/>
          <a:ln w="9525">
            <a:noFill/>
            <a:miter lim="800000"/>
            <a:headEnd/>
            <a:tailEnd/>
          </a:ln>
          <a:effectLst/>
        </p:spPr>
      </p:pic>
      <p:sp>
        <p:nvSpPr>
          <p:cNvPr id="27" name="TextBox 26"/>
          <p:cNvSpPr txBox="1"/>
          <p:nvPr/>
        </p:nvSpPr>
        <p:spPr>
          <a:xfrm>
            <a:off x="905436" y="5800181"/>
            <a:ext cx="986118" cy="738664"/>
          </a:xfrm>
          <a:prstGeom prst="rect">
            <a:avLst/>
          </a:prstGeom>
          <a:noFill/>
        </p:spPr>
        <p:txBody>
          <a:bodyPr wrap="square" rtlCol="0">
            <a:spAutoFit/>
          </a:bodyPr>
          <a:lstStyle/>
          <a:p>
            <a:pPr algn="ctr"/>
            <a:r>
              <a:rPr lang="fi-FI" sz="1400" dirty="0" smtClean="0">
                <a:solidFill>
                  <a:schemeClr val="bg1"/>
                </a:solidFill>
              </a:rPr>
              <a:t>Hosted Customer Data</a:t>
            </a:r>
            <a:endParaRPr lang="fi-FI" sz="1400" dirty="0">
              <a:solidFill>
                <a:schemeClr val="bg1"/>
              </a:solidFill>
            </a:endParaRPr>
          </a:p>
        </p:txBody>
      </p:sp>
      <p:sp>
        <p:nvSpPr>
          <p:cNvPr id="38" name="Up Arrow 37"/>
          <p:cNvSpPr/>
          <p:nvPr/>
        </p:nvSpPr>
        <p:spPr bwMode="auto">
          <a:xfrm>
            <a:off x="905435" y="2474259"/>
            <a:ext cx="349624" cy="1631575"/>
          </a:xfrm>
          <a:prstGeom prst="upArrow">
            <a:avLst/>
          </a:prstGeom>
          <a:solidFill>
            <a:schemeClr val="bg2">
              <a:alpha val="43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fi-FI"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9" name="Bent Arrow 38"/>
          <p:cNvSpPr/>
          <p:nvPr/>
        </p:nvSpPr>
        <p:spPr bwMode="auto">
          <a:xfrm rot="5400000">
            <a:off x="1515036" y="4563036"/>
            <a:ext cx="1138517" cy="627529"/>
          </a:xfrm>
          <a:prstGeom prst="bentArrow">
            <a:avLst/>
          </a:prstGeom>
          <a:solidFill>
            <a:schemeClr val="bg2">
              <a:alpha val="43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fi-FI"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0" name="Left Arrow 39"/>
          <p:cNvSpPr/>
          <p:nvPr/>
        </p:nvSpPr>
        <p:spPr bwMode="auto">
          <a:xfrm>
            <a:off x="1434353" y="2357718"/>
            <a:ext cx="2581835" cy="349623"/>
          </a:xfrm>
          <a:prstGeom prst="leftArrow">
            <a:avLst/>
          </a:prstGeom>
          <a:solidFill>
            <a:schemeClr val="bg2">
              <a:alpha val="43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fi-FI"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2" name="Left Arrow 41"/>
          <p:cNvSpPr/>
          <p:nvPr/>
        </p:nvSpPr>
        <p:spPr bwMode="auto">
          <a:xfrm flipH="1">
            <a:off x="3908612" y="2384612"/>
            <a:ext cx="2554941" cy="349623"/>
          </a:xfrm>
          <a:prstGeom prst="leftArrow">
            <a:avLst/>
          </a:prstGeom>
          <a:solidFill>
            <a:schemeClr val="bg2">
              <a:alpha val="43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fi-FI"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4" name="Group 40"/>
          <p:cNvGrpSpPr/>
          <p:nvPr/>
        </p:nvGrpSpPr>
        <p:grpSpPr>
          <a:xfrm>
            <a:off x="3854717" y="2232013"/>
            <a:ext cx="1133209" cy="602754"/>
            <a:chOff x="3854717" y="2232013"/>
            <a:chExt cx="1133209" cy="602754"/>
          </a:xfrm>
        </p:grpSpPr>
        <p:sp>
          <p:nvSpPr>
            <p:cNvPr id="39946" name="Firewall"/>
            <p:cNvSpPr>
              <a:spLocks noEditPoints="1" noChangeArrowheads="1"/>
            </p:cNvSpPr>
            <p:nvPr/>
          </p:nvSpPr>
          <p:spPr bwMode="auto">
            <a:xfrm>
              <a:off x="3854717" y="2232013"/>
              <a:ext cx="1133209" cy="602754"/>
            </a:xfrm>
            <a:custGeom>
              <a:avLst/>
              <a:gdLst>
                <a:gd name="T0" fmla="*/ 0 w 21600"/>
                <a:gd name="T1" fmla="*/ 0 h 21600"/>
                <a:gd name="T2" fmla="*/ 10800 w 21600"/>
                <a:gd name="T3" fmla="*/ 0 h 21600"/>
                <a:gd name="T4" fmla="*/ 21600 w 21600"/>
                <a:gd name="T5" fmla="*/ 0 h 21600"/>
                <a:gd name="T6" fmla="*/ 21060 w 21600"/>
                <a:gd name="T7" fmla="*/ 10800 h 21600"/>
                <a:gd name="T8" fmla="*/ 21060 w 21600"/>
                <a:gd name="T9" fmla="*/ 21600 h 21600"/>
                <a:gd name="T10" fmla="*/ 10800 w 21600"/>
                <a:gd name="T11" fmla="*/ 21600 h 21600"/>
                <a:gd name="T12" fmla="*/ 540 w 21600"/>
                <a:gd name="T13" fmla="*/ 21600 h 21600"/>
                <a:gd name="T14" fmla="*/ 540 w 21600"/>
                <a:gd name="T15" fmla="*/ 10800 h 21600"/>
                <a:gd name="T16" fmla="*/ 761 w 21600"/>
                <a:gd name="T17" fmla="*/ 22454 h 21600"/>
                <a:gd name="T18" fmla="*/ 21069 w 21600"/>
                <a:gd name="T19" fmla="*/ 32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540" y="4628"/>
                  </a:moveTo>
                  <a:lnTo>
                    <a:pt x="0" y="4628"/>
                  </a:lnTo>
                  <a:lnTo>
                    <a:pt x="0" y="0"/>
                  </a:lnTo>
                  <a:lnTo>
                    <a:pt x="21600" y="0"/>
                  </a:lnTo>
                  <a:lnTo>
                    <a:pt x="21600" y="4628"/>
                  </a:lnTo>
                  <a:lnTo>
                    <a:pt x="21060" y="4628"/>
                  </a:lnTo>
                  <a:lnTo>
                    <a:pt x="21060" y="21600"/>
                  </a:lnTo>
                  <a:lnTo>
                    <a:pt x="540" y="21600"/>
                  </a:lnTo>
                  <a:lnTo>
                    <a:pt x="540" y="4628"/>
                  </a:lnTo>
                  <a:close/>
                </a:path>
                <a:path w="21600" h="21600" extrusionOk="0">
                  <a:moveTo>
                    <a:pt x="540" y="4628"/>
                  </a:moveTo>
                  <a:lnTo>
                    <a:pt x="540" y="6171"/>
                  </a:lnTo>
                  <a:lnTo>
                    <a:pt x="2700" y="6171"/>
                  </a:lnTo>
                  <a:lnTo>
                    <a:pt x="2700" y="4628"/>
                  </a:lnTo>
                  <a:lnTo>
                    <a:pt x="540" y="4628"/>
                  </a:lnTo>
                  <a:close/>
                </a:path>
                <a:path w="21600" h="21600" extrusionOk="0">
                  <a:moveTo>
                    <a:pt x="2700" y="4628"/>
                  </a:moveTo>
                  <a:lnTo>
                    <a:pt x="2700" y="6171"/>
                  </a:lnTo>
                  <a:lnTo>
                    <a:pt x="4860" y="6171"/>
                  </a:lnTo>
                  <a:lnTo>
                    <a:pt x="4860" y="4628"/>
                  </a:lnTo>
                  <a:lnTo>
                    <a:pt x="2700" y="4628"/>
                  </a:lnTo>
                  <a:close/>
                </a:path>
                <a:path w="21600" h="21600" extrusionOk="0">
                  <a:moveTo>
                    <a:pt x="4860" y="4628"/>
                  </a:moveTo>
                  <a:lnTo>
                    <a:pt x="4860" y="6171"/>
                  </a:lnTo>
                  <a:lnTo>
                    <a:pt x="7020" y="6171"/>
                  </a:lnTo>
                  <a:lnTo>
                    <a:pt x="7020" y="4628"/>
                  </a:lnTo>
                  <a:lnTo>
                    <a:pt x="4860" y="4628"/>
                  </a:lnTo>
                  <a:close/>
                </a:path>
                <a:path w="21600" h="21600" extrusionOk="0">
                  <a:moveTo>
                    <a:pt x="7020" y="4628"/>
                  </a:moveTo>
                  <a:lnTo>
                    <a:pt x="7020" y="6171"/>
                  </a:lnTo>
                  <a:lnTo>
                    <a:pt x="9180" y="6171"/>
                  </a:lnTo>
                  <a:lnTo>
                    <a:pt x="9180" y="4628"/>
                  </a:lnTo>
                  <a:lnTo>
                    <a:pt x="7020" y="4628"/>
                  </a:lnTo>
                  <a:close/>
                </a:path>
                <a:path w="21600" h="21600" extrusionOk="0">
                  <a:moveTo>
                    <a:pt x="9180" y="4628"/>
                  </a:moveTo>
                  <a:lnTo>
                    <a:pt x="9180" y="6171"/>
                  </a:lnTo>
                  <a:lnTo>
                    <a:pt x="11340" y="6171"/>
                  </a:lnTo>
                  <a:lnTo>
                    <a:pt x="11340" y="4628"/>
                  </a:lnTo>
                  <a:lnTo>
                    <a:pt x="9180" y="4628"/>
                  </a:lnTo>
                  <a:close/>
                </a:path>
                <a:path w="21600" h="21600" extrusionOk="0">
                  <a:moveTo>
                    <a:pt x="11340" y="4628"/>
                  </a:moveTo>
                  <a:lnTo>
                    <a:pt x="11340" y="6171"/>
                  </a:lnTo>
                  <a:lnTo>
                    <a:pt x="13500" y="6171"/>
                  </a:lnTo>
                  <a:lnTo>
                    <a:pt x="13500" y="4628"/>
                  </a:lnTo>
                  <a:lnTo>
                    <a:pt x="11340" y="4628"/>
                  </a:lnTo>
                  <a:close/>
                </a:path>
                <a:path w="21600" h="21600" extrusionOk="0">
                  <a:moveTo>
                    <a:pt x="13500" y="4628"/>
                  </a:moveTo>
                  <a:lnTo>
                    <a:pt x="13500" y="6171"/>
                  </a:lnTo>
                  <a:lnTo>
                    <a:pt x="15660" y="6171"/>
                  </a:lnTo>
                  <a:lnTo>
                    <a:pt x="15660" y="4628"/>
                  </a:lnTo>
                  <a:lnTo>
                    <a:pt x="13500" y="4628"/>
                  </a:lnTo>
                  <a:close/>
                </a:path>
                <a:path w="21600" h="21600" extrusionOk="0">
                  <a:moveTo>
                    <a:pt x="15660" y="4628"/>
                  </a:moveTo>
                  <a:lnTo>
                    <a:pt x="15660" y="6171"/>
                  </a:lnTo>
                  <a:lnTo>
                    <a:pt x="17820" y="6171"/>
                  </a:lnTo>
                  <a:lnTo>
                    <a:pt x="17820" y="4628"/>
                  </a:lnTo>
                  <a:lnTo>
                    <a:pt x="15660" y="4628"/>
                  </a:lnTo>
                  <a:close/>
                </a:path>
                <a:path w="21600" h="21600" extrusionOk="0">
                  <a:moveTo>
                    <a:pt x="17820" y="4628"/>
                  </a:moveTo>
                  <a:lnTo>
                    <a:pt x="17820" y="6171"/>
                  </a:lnTo>
                  <a:lnTo>
                    <a:pt x="19980" y="6171"/>
                  </a:lnTo>
                  <a:lnTo>
                    <a:pt x="19980" y="4628"/>
                  </a:lnTo>
                  <a:lnTo>
                    <a:pt x="17820" y="4628"/>
                  </a:lnTo>
                  <a:close/>
                </a:path>
                <a:path w="21600" h="21600" extrusionOk="0">
                  <a:moveTo>
                    <a:pt x="1620" y="6171"/>
                  </a:moveTo>
                  <a:lnTo>
                    <a:pt x="1620" y="7714"/>
                  </a:lnTo>
                  <a:lnTo>
                    <a:pt x="3779" y="7714"/>
                  </a:lnTo>
                  <a:lnTo>
                    <a:pt x="3779" y="6171"/>
                  </a:lnTo>
                  <a:lnTo>
                    <a:pt x="1620" y="6171"/>
                  </a:lnTo>
                  <a:close/>
                </a:path>
                <a:path w="21600" h="21600" extrusionOk="0">
                  <a:moveTo>
                    <a:pt x="3779" y="6171"/>
                  </a:moveTo>
                  <a:lnTo>
                    <a:pt x="3779" y="7714"/>
                  </a:lnTo>
                  <a:lnTo>
                    <a:pt x="5940" y="7714"/>
                  </a:lnTo>
                  <a:lnTo>
                    <a:pt x="5940" y="6171"/>
                  </a:lnTo>
                  <a:lnTo>
                    <a:pt x="3779" y="6171"/>
                  </a:lnTo>
                  <a:close/>
                </a:path>
                <a:path w="21600" h="21600" extrusionOk="0">
                  <a:moveTo>
                    <a:pt x="5940" y="6171"/>
                  </a:moveTo>
                  <a:lnTo>
                    <a:pt x="5940" y="7714"/>
                  </a:lnTo>
                  <a:lnTo>
                    <a:pt x="8100" y="7714"/>
                  </a:lnTo>
                  <a:lnTo>
                    <a:pt x="8100" y="6171"/>
                  </a:lnTo>
                  <a:lnTo>
                    <a:pt x="5940" y="6171"/>
                  </a:lnTo>
                  <a:close/>
                </a:path>
                <a:path w="21600" h="21600" extrusionOk="0">
                  <a:moveTo>
                    <a:pt x="8100" y="6171"/>
                  </a:moveTo>
                  <a:lnTo>
                    <a:pt x="8100" y="7714"/>
                  </a:lnTo>
                  <a:lnTo>
                    <a:pt x="10260" y="7714"/>
                  </a:lnTo>
                  <a:lnTo>
                    <a:pt x="10260" y="6171"/>
                  </a:lnTo>
                  <a:lnTo>
                    <a:pt x="8100" y="6171"/>
                  </a:lnTo>
                  <a:close/>
                </a:path>
                <a:path w="21600" h="21600" extrusionOk="0">
                  <a:moveTo>
                    <a:pt x="10260" y="6171"/>
                  </a:moveTo>
                  <a:lnTo>
                    <a:pt x="10260" y="7714"/>
                  </a:lnTo>
                  <a:lnTo>
                    <a:pt x="12419" y="7714"/>
                  </a:lnTo>
                  <a:lnTo>
                    <a:pt x="12419" y="6171"/>
                  </a:lnTo>
                  <a:lnTo>
                    <a:pt x="10260" y="6171"/>
                  </a:lnTo>
                  <a:close/>
                </a:path>
                <a:path w="21600" h="21600" extrusionOk="0">
                  <a:moveTo>
                    <a:pt x="12419" y="6171"/>
                  </a:moveTo>
                  <a:lnTo>
                    <a:pt x="12419" y="7714"/>
                  </a:lnTo>
                  <a:lnTo>
                    <a:pt x="14580" y="7714"/>
                  </a:lnTo>
                  <a:lnTo>
                    <a:pt x="14580" y="6171"/>
                  </a:lnTo>
                  <a:lnTo>
                    <a:pt x="12419" y="6171"/>
                  </a:lnTo>
                  <a:close/>
                </a:path>
                <a:path w="21600" h="21600" extrusionOk="0">
                  <a:moveTo>
                    <a:pt x="14580" y="6171"/>
                  </a:moveTo>
                  <a:lnTo>
                    <a:pt x="14580" y="7714"/>
                  </a:lnTo>
                  <a:lnTo>
                    <a:pt x="16740" y="7714"/>
                  </a:lnTo>
                  <a:lnTo>
                    <a:pt x="16740" y="6171"/>
                  </a:lnTo>
                  <a:lnTo>
                    <a:pt x="14580" y="6171"/>
                  </a:lnTo>
                  <a:close/>
                </a:path>
                <a:path w="21600" h="21600" extrusionOk="0">
                  <a:moveTo>
                    <a:pt x="16740" y="6171"/>
                  </a:moveTo>
                  <a:lnTo>
                    <a:pt x="16740" y="7714"/>
                  </a:lnTo>
                  <a:lnTo>
                    <a:pt x="18900" y="7714"/>
                  </a:lnTo>
                  <a:lnTo>
                    <a:pt x="18900" y="6171"/>
                  </a:lnTo>
                  <a:lnTo>
                    <a:pt x="16740" y="6171"/>
                  </a:lnTo>
                  <a:close/>
                </a:path>
                <a:path w="21600" h="21600" extrusionOk="0">
                  <a:moveTo>
                    <a:pt x="18900" y="6171"/>
                  </a:moveTo>
                  <a:lnTo>
                    <a:pt x="18900" y="7714"/>
                  </a:lnTo>
                  <a:lnTo>
                    <a:pt x="21060" y="7714"/>
                  </a:lnTo>
                  <a:lnTo>
                    <a:pt x="21060" y="6171"/>
                  </a:lnTo>
                  <a:lnTo>
                    <a:pt x="18900" y="6171"/>
                  </a:lnTo>
                  <a:close/>
                </a:path>
                <a:path w="21600" h="21600" extrusionOk="0">
                  <a:moveTo>
                    <a:pt x="540" y="7714"/>
                  </a:moveTo>
                  <a:lnTo>
                    <a:pt x="540" y="9257"/>
                  </a:lnTo>
                  <a:lnTo>
                    <a:pt x="2700" y="9257"/>
                  </a:lnTo>
                  <a:lnTo>
                    <a:pt x="2700" y="7714"/>
                  </a:lnTo>
                  <a:lnTo>
                    <a:pt x="540" y="7714"/>
                  </a:lnTo>
                  <a:close/>
                </a:path>
                <a:path w="21600" h="21600" extrusionOk="0">
                  <a:moveTo>
                    <a:pt x="2700" y="7714"/>
                  </a:moveTo>
                  <a:lnTo>
                    <a:pt x="2700" y="9257"/>
                  </a:lnTo>
                  <a:lnTo>
                    <a:pt x="4860" y="9257"/>
                  </a:lnTo>
                  <a:lnTo>
                    <a:pt x="4860" y="7714"/>
                  </a:lnTo>
                  <a:lnTo>
                    <a:pt x="2700" y="7714"/>
                  </a:lnTo>
                  <a:close/>
                </a:path>
                <a:path w="21600" h="21600" extrusionOk="0">
                  <a:moveTo>
                    <a:pt x="4860" y="7714"/>
                  </a:moveTo>
                  <a:lnTo>
                    <a:pt x="4860" y="9257"/>
                  </a:lnTo>
                  <a:lnTo>
                    <a:pt x="7020" y="9257"/>
                  </a:lnTo>
                  <a:lnTo>
                    <a:pt x="7020" y="7714"/>
                  </a:lnTo>
                  <a:lnTo>
                    <a:pt x="4860" y="7714"/>
                  </a:lnTo>
                  <a:close/>
                </a:path>
                <a:path w="21600" h="21600" extrusionOk="0">
                  <a:moveTo>
                    <a:pt x="7020" y="7714"/>
                  </a:moveTo>
                  <a:lnTo>
                    <a:pt x="7020" y="9257"/>
                  </a:lnTo>
                  <a:lnTo>
                    <a:pt x="9180" y="9257"/>
                  </a:lnTo>
                  <a:lnTo>
                    <a:pt x="9180" y="7714"/>
                  </a:lnTo>
                  <a:lnTo>
                    <a:pt x="7020" y="7714"/>
                  </a:lnTo>
                  <a:close/>
                </a:path>
                <a:path w="21600" h="21600" extrusionOk="0">
                  <a:moveTo>
                    <a:pt x="9180" y="7714"/>
                  </a:moveTo>
                  <a:lnTo>
                    <a:pt x="9180" y="9257"/>
                  </a:lnTo>
                  <a:lnTo>
                    <a:pt x="11340" y="9257"/>
                  </a:lnTo>
                  <a:lnTo>
                    <a:pt x="11340" y="7714"/>
                  </a:lnTo>
                  <a:lnTo>
                    <a:pt x="9180" y="7714"/>
                  </a:lnTo>
                  <a:close/>
                </a:path>
                <a:path w="21600" h="21600" extrusionOk="0">
                  <a:moveTo>
                    <a:pt x="11340" y="7714"/>
                  </a:moveTo>
                  <a:lnTo>
                    <a:pt x="11340" y="9257"/>
                  </a:lnTo>
                  <a:lnTo>
                    <a:pt x="13500" y="9257"/>
                  </a:lnTo>
                  <a:lnTo>
                    <a:pt x="13500" y="7714"/>
                  </a:lnTo>
                  <a:lnTo>
                    <a:pt x="11340" y="7714"/>
                  </a:lnTo>
                  <a:close/>
                </a:path>
                <a:path w="21600" h="21600" extrusionOk="0">
                  <a:moveTo>
                    <a:pt x="13500" y="7714"/>
                  </a:moveTo>
                  <a:lnTo>
                    <a:pt x="13500" y="9257"/>
                  </a:lnTo>
                  <a:lnTo>
                    <a:pt x="15660" y="9257"/>
                  </a:lnTo>
                  <a:lnTo>
                    <a:pt x="15660" y="7714"/>
                  </a:lnTo>
                  <a:lnTo>
                    <a:pt x="13500" y="7714"/>
                  </a:lnTo>
                  <a:close/>
                </a:path>
                <a:path w="21600" h="21600" extrusionOk="0">
                  <a:moveTo>
                    <a:pt x="15660" y="7714"/>
                  </a:moveTo>
                  <a:lnTo>
                    <a:pt x="15660" y="9257"/>
                  </a:lnTo>
                  <a:lnTo>
                    <a:pt x="17820" y="9257"/>
                  </a:lnTo>
                  <a:lnTo>
                    <a:pt x="17820" y="7714"/>
                  </a:lnTo>
                  <a:lnTo>
                    <a:pt x="15660" y="7714"/>
                  </a:lnTo>
                  <a:close/>
                </a:path>
                <a:path w="21600" h="21600" extrusionOk="0">
                  <a:moveTo>
                    <a:pt x="17820" y="7714"/>
                  </a:moveTo>
                  <a:lnTo>
                    <a:pt x="17820" y="9257"/>
                  </a:lnTo>
                  <a:lnTo>
                    <a:pt x="19980" y="9257"/>
                  </a:lnTo>
                  <a:lnTo>
                    <a:pt x="19980" y="7714"/>
                  </a:lnTo>
                  <a:lnTo>
                    <a:pt x="17820" y="7714"/>
                  </a:lnTo>
                  <a:close/>
                </a:path>
                <a:path w="21600" h="21600" extrusionOk="0">
                  <a:moveTo>
                    <a:pt x="1620" y="9257"/>
                  </a:moveTo>
                  <a:lnTo>
                    <a:pt x="1620" y="10800"/>
                  </a:lnTo>
                  <a:lnTo>
                    <a:pt x="3779" y="10800"/>
                  </a:lnTo>
                  <a:lnTo>
                    <a:pt x="3779" y="9257"/>
                  </a:lnTo>
                  <a:lnTo>
                    <a:pt x="1620" y="9257"/>
                  </a:lnTo>
                  <a:close/>
                </a:path>
                <a:path w="21600" h="21600" extrusionOk="0">
                  <a:moveTo>
                    <a:pt x="3779" y="9257"/>
                  </a:moveTo>
                  <a:lnTo>
                    <a:pt x="3779" y="10800"/>
                  </a:lnTo>
                  <a:lnTo>
                    <a:pt x="5940" y="10800"/>
                  </a:lnTo>
                  <a:lnTo>
                    <a:pt x="5940" y="9257"/>
                  </a:lnTo>
                  <a:lnTo>
                    <a:pt x="3779" y="9257"/>
                  </a:lnTo>
                  <a:close/>
                </a:path>
                <a:path w="21600" h="21600" extrusionOk="0">
                  <a:moveTo>
                    <a:pt x="5940" y="9257"/>
                  </a:moveTo>
                  <a:lnTo>
                    <a:pt x="5940" y="10800"/>
                  </a:lnTo>
                  <a:lnTo>
                    <a:pt x="8100" y="10800"/>
                  </a:lnTo>
                  <a:lnTo>
                    <a:pt x="8100" y="9257"/>
                  </a:lnTo>
                  <a:lnTo>
                    <a:pt x="5940" y="9257"/>
                  </a:lnTo>
                  <a:close/>
                </a:path>
                <a:path w="21600" h="21600" extrusionOk="0">
                  <a:moveTo>
                    <a:pt x="8100" y="9257"/>
                  </a:moveTo>
                  <a:lnTo>
                    <a:pt x="8100" y="10800"/>
                  </a:lnTo>
                  <a:lnTo>
                    <a:pt x="10260" y="10800"/>
                  </a:lnTo>
                  <a:lnTo>
                    <a:pt x="10260" y="9257"/>
                  </a:lnTo>
                  <a:lnTo>
                    <a:pt x="8100" y="9257"/>
                  </a:lnTo>
                  <a:close/>
                </a:path>
                <a:path w="21600" h="21600" extrusionOk="0">
                  <a:moveTo>
                    <a:pt x="10260" y="9257"/>
                  </a:moveTo>
                  <a:lnTo>
                    <a:pt x="10260" y="10800"/>
                  </a:lnTo>
                  <a:lnTo>
                    <a:pt x="12419" y="10800"/>
                  </a:lnTo>
                  <a:lnTo>
                    <a:pt x="12419" y="9257"/>
                  </a:lnTo>
                  <a:lnTo>
                    <a:pt x="10260" y="9257"/>
                  </a:lnTo>
                  <a:close/>
                </a:path>
                <a:path w="21600" h="21600" extrusionOk="0">
                  <a:moveTo>
                    <a:pt x="12419" y="9257"/>
                  </a:moveTo>
                  <a:lnTo>
                    <a:pt x="12419" y="10800"/>
                  </a:lnTo>
                  <a:lnTo>
                    <a:pt x="14580" y="10800"/>
                  </a:lnTo>
                  <a:lnTo>
                    <a:pt x="14580" y="9257"/>
                  </a:lnTo>
                  <a:lnTo>
                    <a:pt x="12419" y="9257"/>
                  </a:lnTo>
                  <a:close/>
                </a:path>
                <a:path w="21600" h="21600" extrusionOk="0">
                  <a:moveTo>
                    <a:pt x="14580" y="9257"/>
                  </a:moveTo>
                  <a:lnTo>
                    <a:pt x="14580" y="10800"/>
                  </a:lnTo>
                  <a:lnTo>
                    <a:pt x="16740" y="10800"/>
                  </a:lnTo>
                  <a:lnTo>
                    <a:pt x="16740" y="9257"/>
                  </a:lnTo>
                  <a:lnTo>
                    <a:pt x="14580" y="9257"/>
                  </a:lnTo>
                  <a:close/>
                </a:path>
                <a:path w="21600" h="21600" extrusionOk="0">
                  <a:moveTo>
                    <a:pt x="16740" y="9257"/>
                  </a:moveTo>
                  <a:lnTo>
                    <a:pt x="16740" y="10800"/>
                  </a:lnTo>
                  <a:lnTo>
                    <a:pt x="18900" y="10800"/>
                  </a:lnTo>
                  <a:lnTo>
                    <a:pt x="18900" y="9257"/>
                  </a:lnTo>
                  <a:lnTo>
                    <a:pt x="16740" y="9257"/>
                  </a:lnTo>
                  <a:close/>
                </a:path>
                <a:path w="21600" h="21600" extrusionOk="0">
                  <a:moveTo>
                    <a:pt x="18900" y="9257"/>
                  </a:moveTo>
                  <a:lnTo>
                    <a:pt x="18900" y="10800"/>
                  </a:lnTo>
                  <a:lnTo>
                    <a:pt x="21060" y="10800"/>
                  </a:lnTo>
                  <a:lnTo>
                    <a:pt x="21060" y="9257"/>
                  </a:lnTo>
                  <a:lnTo>
                    <a:pt x="18900" y="9257"/>
                  </a:lnTo>
                  <a:close/>
                </a:path>
                <a:path w="21600" h="21600" extrusionOk="0">
                  <a:moveTo>
                    <a:pt x="540" y="10800"/>
                  </a:moveTo>
                  <a:lnTo>
                    <a:pt x="540" y="12342"/>
                  </a:lnTo>
                  <a:lnTo>
                    <a:pt x="2700" y="12342"/>
                  </a:lnTo>
                  <a:lnTo>
                    <a:pt x="2700" y="10800"/>
                  </a:lnTo>
                  <a:lnTo>
                    <a:pt x="540" y="10800"/>
                  </a:lnTo>
                  <a:close/>
                </a:path>
                <a:path w="21600" h="21600" extrusionOk="0">
                  <a:moveTo>
                    <a:pt x="2700" y="10800"/>
                  </a:moveTo>
                  <a:lnTo>
                    <a:pt x="2700" y="12342"/>
                  </a:lnTo>
                  <a:lnTo>
                    <a:pt x="4860" y="12342"/>
                  </a:lnTo>
                  <a:lnTo>
                    <a:pt x="4860" y="10800"/>
                  </a:lnTo>
                  <a:lnTo>
                    <a:pt x="2700" y="10800"/>
                  </a:lnTo>
                  <a:close/>
                </a:path>
                <a:path w="21600" h="21600" extrusionOk="0">
                  <a:moveTo>
                    <a:pt x="4860" y="10800"/>
                  </a:moveTo>
                  <a:lnTo>
                    <a:pt x="4860" y="12342"/>
                  </a:lnTo>
                  <a:lnTo>
                    <a:pt x="7020" y="12342"/>
                  </a:lnTo>
                  <a:lnTo>
                    <a:pt x="7020" y="10800"/>
                  </a:lnTo>
                  <a:lnTo>
                    <a:pt x="4860" y="10800"/>
                  </a:lnTo>
                  <a:close/>
                </a:path>
                <a:path w="21600" h="21600" extrusionOk="0">
                  <a:moveTo>
                    <a:pt x="7020" y="10800"/>
                  </a:moveTo>
                  <a:lnTo>
                    <a:pt x="7020" y="12342"/>
                  </a:lnTo>
                  <a:lnTo>
                    <a:pt x="9180" y="12342"/>
                  </a:lnTo>
                  <a:lnTo>
                    <a:pt x="9180" y="10800"/>
                  </a:lnTo>
                  <a:lnTo>
                    <a:pt x="7020" y="10800"/>
                  </a:lnTo>
                  <a:close/>
                </a:path>
                <a:path w="21600" h="21600" extrusionOk="0">
                  <a:moveTo>
                    <a:pt x="9180" y="10800"/>
                  </a:moveTo>
                  <a:lnTo>
                    <a:pt x="9180" y="12342"/>
                  </a:lnTo>
                  <a:lnTo>
                    <a:pt x="11340" y="12342"/>
                  </a:lnTo>
                  <a:lnTo>
                    <a:pt x="11340" y="10800"/>
                  </a:lnTo>
                  <a:lnTo>
                    <a:pt x="9180" y="10800"/>
                  </a:lnTo>
                  <a:close/>
                </a:path>
                <a:path w="21600" h="21600" extrusionOk="0">
                  <a:moveTo>
                    <a:pt x="11340" y="10800"/>
                  </a:moveTo>
                  <a:lnTo>
                    <a:pt x="11340" y="12342"/>
                  </a:lnTo>
                  <a:lnTo>
                    <a:pt x="13500" y="12342"/>
                  </a:lnTo>
                  <a:lnTo>
                    <a:pt x="13500" y="10800"/>
                  </a:lnTo>
                  <a:lnTo>
                    <a:pt x="11340" y="10800"/>
                  </a:lnTo>
                  <a:close/>
                </a:path>
                <a:path w="21600" h="21600" extrusionOk="0">
                  <a:moveTo>
                    <a:pt x="13500" y="10800"/>
                  </a:moveTo>
                  <a:lnTo>
                    <a:pt x="13500" y="12342"/>
                  </a:lnTo>
                  <a:lnTo>
                    <a:pt x="15660" y="12342"/>
                  </a:lnTo>
                  <a:lnTo>
                    <a:pt x="15660" y="10800"/>
                  </a:lnTo>
                  <a:lnTo>
                    <a:pt x="13500" y="10800"/>
                  </a:lnTo>
                  <a:close/>
                </a:path>
                <a:path w="21600" h="21600" extrusionOk="0">
                  <a:moveTo>
                    <a:pt x="15660" y="10800"/>
                  </a:moveTo>
                  <a:lnTo>
                    <a:pt x="15660" y="12342"/>
                  </a:lnTo>
                  <a:lnTo>
                    <a:pt x="17820" y="12342"/>
                  </a:lnTo>
                  <a:lnTo>
                    <a:pt x="17820" y="10800"/>
                  </a:lnTo>
                  <a:lnTo>
                    <a:pt x="15660" y="10800"/>
                  </a:lnTo>
                  <a:close/>
                </a:path>
                <a:path w="21600" h="21600" extrusionOk="0">
                  <a:moveTo>
                    <a:pt x="17820" y="10800"/>
                  </a:moveTo>
                  <a:lnTo>
                    <a:pt x="17820" y="12342"/>
                  </a:lnTo>
                  <a:lnTo>
                    <a:pt x="19980" y="12342"/>
                  </a:lnTo>
                  <a:lnTo>
                    <a:pt x="19980" y="10800"/>
                  </a:lnTo>
                  <a:lnTo>
                    <a:pt x="17820" y="10800"/>
                  </a:lnTo>
                  <a:close/>
                </a:path>
                <a:path w="21600" h="21600" extrusionOk="0">
                  <a:moveTo>
                    <a:pt x="1620" y="12342"/>
                  </a:moveTo>
                  <a:lnTo>
                    <a:pt x="1620" y="13885"/>
                  </a:lnTo>
                  <a:lnTo>
                    <a:pt x="3779" y="13885"/>
                  </a:lnTo>
                  <a:lnTo>
                    <a:pt x="3779" y="12342"/>
                  </a:lnTo>
                  <a:lnTo>
                    <a:pt x="1620" y="12342"/>
                  </a:lnTo>
                  <a:close/>
                </a:path>
                <a:path w="21600" h="21600" extrusionOk="0">
                  <a:moveTo>
                    <a:pt x="3779" y="12342"/>
                  </a:moveTo>
                  <a:lnTo>
                    <a:pt x="3779" y="13885"/>
                  </a:lnTo>
                  <a:lnTo>
                    <a:pt x="5940" y="13885"/>
                  </a:lnTo>
                  <a:lnTo>
                    <a:pt x="5940" y="12342"/>
                  </a:lnTo>
                  <a:lnTo>
                    <a:pt x="3779" y="12342"/>
                  </a:lnTo>
                  <a:close/>
                </a:path>
                <a:path w="21600" h="21600" extrusionOk="0">
                  <a:moveTo>
                    <a:pt x="5940" y="12342"/>
                  </a:moveTo>
                  <a:lnTo>
                    <a:pt x="5940" y="13885"/>
                  </a:lnTo>
                  <a:lnTo>
                    <a:pt x="8100" y="13885"/>
                  </a:lnTo>
                  <a:lnTo>
                    <a:pt x="8100" y="12342"/>
                  </a:lnTo>
                  <a:lnTo>
                    <a:pt x="5940" y="12342"/>
                  </a:lnTo>
                  <a:close/>
                </a:path>
                <a:path w="21600" h="21600" extrusionOk="0">
                  <a:moveTo>
                    <a:pt x="8100" y="12342"/>
                  </a:moveTo>
                  <a:lnTo>
                    <a:pt x="8100" y="13885"/>
                  </a:lnTo>
                  <a:lnTo>
                    <a:pt x="10260" y="13885"/>
                  </a:lnTo>
                  <a:lnTo>
                    <a:pt x="10260" y="12342"/>
                  </a:lnTo>
                  <a:lnTo>
                    <a:pt x="8100" y="12342"/>
                  </a:lnTo>
                  <a:close/>
                </a:path>
                <a:path w="21600" h="21600" extrusionOk="0">
                  <a:moveTo>
                    <a:pt x="10260" y="12342"/>
                  </a:moveTo>
                  <a:lnTo>
                    <a:pt x="10260" y="13885"/>
                  </a:lnTo>
                  <a:lnTo>
                    <a:pt x="12419" y="13885"/>
                  </a:lnTo>
                  <a:lnTo>
                    <a:pt x="12419" y="12342"/>
                  </a:lnTo>
                  <a:lnTo>
                    <a:pt x="10260" y="12342"/>
                  </a:lnTo>
                  <a:close/>
                </a:path>
                <a:path w="21600" h="21600" extrusionOk="0">
                  <a:moveTo>
                    <a:pt x="12419" y="12342"/>
                  </a:moveTo>
                  <a:lnTo>
                    <a:pt x="12419" y="13885"/>
                  </a:lnTo>
                  <a:lnTo>
                    <a:pt x="14580" y="13885"/>
                  </a:lnTo>
                  <a:lnTo>
                    <a:pt x="14580" y="12342"/>
                  </a:lnTo>
                  <a:lnTo>
                    <a:pt x="12419" y="12342"/>
                  </a:lnTo>
                  <a:close/>
                </a:path>
                <a:path w="21600" h="21600" extrusionOk="0">
                  <a:moveTo>
                    <a:pt x="14580" y="12342"/>
                  </a:moveTo>
                  <a:lnTo>
                    <a:pt x="14580" y="13885"/>
                  </a:lnTo>
                  <a:lnTo>
                    <a:pt x="16740" y="13885"/>
                  </a:lnTo>
                  <a:lnTo>
                    <a:pt x="16740" y="12342"/>
                  </a:lnTo>
                  <a:lnTo>
                    <a:pt x="14580" y="12342"/>
                  </a:lnTo>
                  <a:close/>
                </a:path>
                <a:path w="21600" h="21600" extrusionOk="0">
                  <a:moveTo>
                    <a:pt x="16740" y="12342"/>
                  </a:moveTo>
                  <a:lnTo>
                    <a:pt x="16740" y="13885"/>
                  </a:lnTo>
                  <a:lnTo>
                    <a:pt x="18900" y="13885"/>
                  </a:lnTo>
                  <a:lnTo>
                    <a:pt x="18900" y="12342"/>
                  </a:lnTo>
                  <a:lnTo>
                    <a:pt x="16740" y="12342"/>
                  </a:lnTo>
                  <a:close/>
                </a:path>
                <a:path w="21600" h="21600" extrusionOk="0">
                  <a:moveTo>
                    <a:pt x="18900" y="12342"/>
                  </a:moveTo>
                  <a:lnTo>
                    <a:pt x="18900" y="13885"/>
                  </a:lnTo>
                  <a:lnTo>
                    <a:pt x="21060" y="13885"/>
                  </a:lnTo>
                  <a:lnTo>
                    <a:pt x="21060" y="12342"/>
                  </a:lnTo>
                  <a:lnTo>
                    <a:pt x="18900" y="12342"/>
                  </a:lnTo>
                  <a:close/>
                </a:path>
                <a:path w="21600" h="21600" extrusionOk="0">
                  <a:moveTo>
                    <a:pt x="540" y="13885"/>
                  </a:moveTo>
                  <a:lnTo>
                    <a:pt x="540" y="15428"/>
                  </a:lnTo>
                  <a:lnTo>
                    <a:pt x="2700" y="15428"/>
                  </a:lnTo>
                  <a:lnTo>
                    <a:pt x="2700" y="13885"/>
                  </a:lnTo>
                  <a:lnTo>
                    <a:pt x="540" y="13885"/>
                  </a:lnTo>
                  <a:close/>
                </a:path>
                <a:path w="21600" h="21600" extrusionOk="0">
                  <a:moveTo>
                    <a:pt x="2700" y="13885"/>
                  </a:moveTo>
                  <a:lnTo>
                    <a:pt x="2700" y="15428"/>
                  </a:lnTo>
                  <a:lnTo>
                    <a:pt x="4860" y="15428"/>
                  </a:lnTo>
                  <a:lnTo>
                    <a:pt x="4860" y="13885"/>
                  </a:lnTo>
                  <a:lnTo>
                    <a:pt x="2700" y="13885"/>
                  </a:lnTo>
                  <a:close/>
                </a:path>
                <a:path w="21600" h="21600" extrusionOk="0">
                  <a:moveTo>
                    <a:pt x="4860" y="13885"/>
                  </a:moveTo>
                  <a:lnTo>
                    <a:pt x="4860" y="15428"/>
                  </a:lnTo>
                  <a:lnTo>
                    <a:pt x="7020" y="15428"/>
                  </a:lnTo>
                  <a:lnTo>
                    <a:pt x="7020" y="13885"/>
                  </a:lnTo>
                  <a:lnTo>
                    <a:pt x="4860" y="13885"/>
                  </a:lnTo>
                  <a:close/>
                </a:path>
                <a:path w="21600" h="21600" extrusionOk="0">
                  <a:moveTo>
                    <a:pt x="7020" y="13885"/>
                  </a:moveTo>
                  <a:lnTo>
                    <a:pt x="7020" y="15428"/>
                  </a:lnTo>
                  <a:lnTo>
                    <a:pt x="9180" y="15428"/>
                  </a:lnTo>
                  <a:lnTo>
                    <a:pt x="9180" y="13885"/>
                  </a:lnTo>
                  <a:lnTo>
                    <a:pt x="7020" y="13885"/>
                  </a:lnTo>
                  <a:close/>
                </a:path>
                <a:path w="21600" h="21600" extrusionOk="0">
                  <a:moveTo>
                    <a:pt x="9180" y="13885"/>
                  </a:moveTo>
                  <a:lnTo>
                    <a:pt x="9180" y="15428"/>
                  </a:lnTo>
                  <a:lnTo>
                    <a:pt x="11340" y="15428"/>
                  </a:lnTo>
                  <a:lnTo>
                    <a:pt x="11340" y="13885"/>
                  </a:lnTo>
                  <a:lnTo>
                    <a:pt x="9180" y="13885"/>
                  </a:lnTo>
                  <a:close/>
                </a:path>
                <a:path w="21600" h="21600" extrusionOk="0">
                  <a:moveTo>
                    <a:pt x="11340" y="13885"/>
                  </a:moveTo>
                  <a:lnTo>
                    <a:pt x="11340" y="15428"/>
                  </a:lnTo>
                  <a:lnTo>
                    <a:pt x="13500" y="15428"/>
                  </a:lnTo>
                  <a:lnTo>
                    <a:pt x="13500" y="13885"/>
                  </a:lnTo>
                  <a:lnTo>
                    <a:pt x="11340" y="13885"/>
                  </a:lnTo>
                  <a:close/>
                </a:path>
                <a:path w="21600" h="21600" extrusionOk="0">
                  <a:moveTo>
                    <a:pt x="13500" y="13885"/>
                  </a:moveTo>
                  <a:lnTo>
                    <a:pt x="13500" y="15428"/>
                  </a:lnTo>
                  <a:lnTo>
                    <a:pt x="15660" y="15428"/>
                  </a:lnTo>
                  <a:lnTo>
                    <a:pt x="15660" y="13885"/>
                  </a:lnTo>
                  <a:lnTo>
                    <a:pt x="13500" y="13885"/>
                  </a:lnTo>
                  <a:close/>
                </a:path>
                <a:path w="21600" h="21600" extrusionOk="0">
                  <a:moveTo>
                    <a:pt x="15660" y="13885"/>
                  </a:moveTo>
                  <a:lnTo>
                    <a:pt x="15660" y="15428"/>
                  </a:lnTo>
                  <a:lnTo>
                    <a:pt x="17820" y="15428"/>
                  </a:lnTo>
                  <a:lnTo>
                    <a:pt x="17820" y="13885"/>
                  </a:lnTo>
                  <a:lnTo>
                    <a:pt x="15660" y="13885"/>
                  </a:lnTo>
                  <a:close/>
                </a:path>
                <a:path w="21600" h="21600" extrusionOk="0">
                  <a:moveTo>
                    <a:pt x="17820" y="13885"/>
                  </a:moveTo>
                  <a:lnTo>
                    <a:pt x="17820" y="15428"/>
                  </a:lnTo>
                  <a:lnTo>
                    <a:pt x="19980" y="15428"/>
                  </a:lnTo>
                  <a:lnTo>
                    <a:pt x="19980" y="13885"/>
                  </a:lnTo>
                  <a:lnTo>
                    <a:pt x="17820" y="13885"/>
                  </a:lnTo>
                  <a:close/>
                </a:path>
                <a:path w="21600" h="21600" extrusionOk="0">
                  <a:moveTo>
                    <a:pt x="1620" y="15428"/>
                  </a:moveTo>
                  <a:lnTo>
                    <a:pt x="1620" y="16971"/>
                  </a:lnTo>
                  <a:lnTo>
                    <a:pt x="3779" y="16971"/>
                  </a:lnTo>
                  <a:lnTo>
                    <a:pt x="3779" y="15428"/>
                  </a:lnTo>
                  <a:lnTo>
                    <a:pt x="1620" y="15428"/>
                  </a:lnTo>
                  <a:close/>
                </a:path>
                <a:path w="21600" h="21600" extrusionOk="0">
                  <a:moveTo>
                    <a:pt x="3779" y="15428"/>
                  </a:moveTo>
                  <a:lnTo>
                    <a:pt x="3779" y="16971"/>
                  </a:lnTo>
                  <a:lnTo>
                    <a:pt x="5940" y="16971"/>
                  </a:lnTo>
                  <a:lnTo>
                    <a:pt x="5940" y="15428"/>
                  </a:lnTo>
                  <a:lnTo>
                    <a:pt x="3779" y="15428"/>
                  </a:lnTo>
                  <a:close/>
                </a:path>
                <a:path w="21600" h="21600" extrusionOk="0">
                  <a:moveTo>
                    <a:pt x="5940" y="15428"/>
                  </a:moveTo>
                  <a:lnTo>
                    <a:pt x="5940" y="16971"/>
                  </a:lnTo>
                  <a:lnTo>
                    <a:pt x="8100" y="16971"/>
                  </a:lnTo>
                  <a:lnTo>
                    <a:pt x="8100" y="15428"/>
                  </a:lnTo>
                  <a:lnTo>
                    <a:pt x="5940" y="15428"/>
                  </a:lnTo>
                  <a:close/>
                </a:path>
                <a:path w="21600" h="21600" extrusionOk="0">
                  <a:moveTo>
                    <a:pt x="8100" y="15428"/>
                  </a:moveTo>
                  <a:lnTo>
                    <a:pt x="8100" y="16971"/>
                  </a:lnTo>
                  <a:lnTo>
                    <a:pt x="10260" y="16971"/>
                  </a:lnTo>
                  <a:lnTo>
                    <a:pt x="10260" y="15428"/>
                  </a:lnTo>
                  <a:lnTo>
                    <a:pt x="8100" y="15428"/>
                  </a:lnTo>
                  <a:close/>
                </a:path>
                <a:path w="21600" h="21600" extrusionOk="0">
                  <a:moveTo>
                    <a:pt x="10260" y="15428"/>
                  </a:moveTo>
                  <a:lnTo>
                    <a:pt x="10260" y="16971"/>
                  </a:lnTo>
                  <a:lnTo>
                    <a:pt x="12419" y="16971"/>
                  </a:lnTo>
                  <a:lnTo>
                    <a:pt x="12419" y="15428"/>
                  </a:lnTo>
                  <a:lnTo>
                    <a:pt x="10260" y="15428"/>
                  </a:lnTo>
                  <a:close/>
                </a:path>
                <a:path w="21600" h="21600" extrusionOk="0">
                  <a:moveTo>
                    <a:pt x="12419" y="15428"/>
                  </a:moveTo>
                  <a:lnTo>
                    <a:pt x="12419" y="16971"/>
                  </a:lnTo>
                  <a:lnTo>
                    <a:pt x="14580" y="16971"/>
                  </a:lnTo>
                  <a:lnTo>
                    <a:pt x="14580" y="15428"/>
                  </a:lnTo>
                  <a:lnTo>
                    <a:pt x="12419" y="15428"/>
                  </a:lnTo>
                  <a:close/>
                </a:path>
                <a:path w="21600" h="21600" extrusionOk="0">
                  <a:moveTo>
                    <a:pt x="14580" y="15428"/>
                  </a:moveTo>
                  <a:lnTo>
                    <a:pt x="14580" y="16971"/>
                  </a:lnTo>
                  <a:lnTo>
                    <a:pt x="16740" y="16971"/>
                  </a:lnTo>
                  <a:lnTo>
                    <a:pt x="16740" y="15428"/>
                  </a:lnTo>
                  <a:lnTo>
                    <a:pt x="14580" y="15428"/>
                  </a:lnTo>
                  <a:close/>
                </a:path>
                <a:path w="21600" h="21600" extrusionOk="0">
                  <a:moveTo>
                    <a:pt x="16740" y="15428"/>
                  </a:moveTo>
                  <a:lnTo>
                    <a:pt x="16740" y="16971"/>
                  </a:lnTo>
                  <a:lnTo>
                    <a:pt x="18900" y="16971"/>
                  </a:lnTo>
                  <a:lnTo>
                    <a:pt x="18900" y="15428"/>
                  </a:lnTo>
                  <a:lnTo>
                    <a:pt x="16740" y="15428"/>
                  </a:lnTo>
                  <a:close/>
                </a:path>
                <a:path w="21600" h="21600" extrusionOk="0">
                  <a:moveTo>
                    <a:pt x="18900" y="15428"/>
                  </a:moveTo>
                  <a:lnTo>
                    <a:pt x="18900" y="16971"/>
                  </a:lnTo>
                  <a:lnTo>
                    <a:pt x="21060" y="16971"/>
                  </a:lnTo>
                  <a:lnTo>
                    <a:pt x="21060" y="15428"/>
                  </a:lnTo>
                  <a:lnTo>
                    <a:pt x="18900" y="15428"/>
                  </a:lnTo>
                  <a:close/>
                </a:path>
                <a:path w="21600" h="21600" extrusionOk="0">
                  <a:moveTo>
                    <a:pt x="540" y="16971"/>
                  </a:moveTo>
                  <a:lnTo>
                    <a:pt x="540" y="18514"/>
                  </a:lnTo>
                  <a:lnTo>
                    <a:pt x="2700" y="18514"/>
                  </a:lnTo>
                  <a:lnTo>
                    <a:pt x="2700" y="16971"/>
                  </a:lnTo>
                  <a:lnTo>
                    <a:pt x="540" y="16971"/>
                  </a:lnTo>
                  <a:close/>
                </a:path>
                <a:path w="21600" h="21600" extrusionOk="0">
                  <a:moveTo>
                    <a:pt x="2700" y="16971"/>
                  </a:moveTo>
                  <a:lnTo>
                    <a:pt x="2700" y="18514"/>
                  </a:lnTo>
                  <a:lnTo>
                    <a:pt x="4860" y="18514"/>
                  </a:lnTo>
                  <a:lnTo>
                    <a:pt x="4860" y="16971"/>
                  </a:lnTo>
                  <a:lnTo>
                    <a:pt x="2700" y="16971"/>
                  </a:lnTo>
                  <a:close/>
                </a:path>
                <a:path w="21600" h="21600" extrusionOk="0">
                  <a:moveTo>
                    <a:pt x="4860" y="16971"/>
                  </a:moveTo>
                  <a:lnTo>
                    <a:pt x="4860" y="18514"/>
                  </a:lnTo>
                  <a:lnTo>
                    <a:pt x="7020" y="18514"/>
                  </a:lnTo>
                  <a:lnTo>
                    <a:pt x="7020" y="16971"/>
                  </a:lnTo>
                  <a:lnTo>
                    <a:pt x="4860" y="16971"/>
                  </a:lnTo>
                  <a:close/>
                </a:path>
                <a:path w="21600" h="21600" extrusionOk="0">
                  <a:moveTo>
                    <a:pt x="7020" y="16971"/>
                  </a:moveTo>
                  <a:lnTo>
                    <a:pt x="7020" y="18514"/>
                  </a:lnTo>
                  <a:lnTo>
                    <a:pt x="9180" y="18514"/>
                  </a:lnTo>
                  <a:lnTo>
                    <a:pt x="9180" y="16971"/>
                  </a:lnTo>
                  <a:lnTo>
                    <a:pt x="7020" y="16971"/>
                  </a:lnTo>
                  <a:close/>
                </a:path>
                <a:path w="21600" h="21600" extrusionOk="0">
                  <a:moveTo>
                    <a:pt x="9180" y="16971"/>
                  </a:moveTo>
                  <a:lnTo>
                    <a:pt x="9180" y="18514"/>
                  </a:lnTo>
                  <a:lnTo>
                    <a:pt x="11340" y="18514"/>
                  </a:lnTo>
                  <a:lnTo>
                    <a:pt x="11340" y="16971"/>
                  </a:lnTo>
                  <a:lnTo>
                    <a:pt x="9180" y="16971"/>
                  </a:lnTo>
                  <a:close/>
                </a:path>
                <a:path w="21600" h="21600" extrusionOk="0">
                  <a:moveTo>
                    <a:pt x="11340" y="16971"/>
                  </a:moveTo>
                  <a:lnTo>
                    <a:pt x="11340" y="18514"/>
                  </a:lnTo>
                  <a:lnTo>
                    <a:pt x="13500" y="18514"/>
                  </a:lnTo>
                  <a:lnTo>
                    <a:pt x="13500" y="16971"/>
                  </a:lnTo>
                  <a:lnTo>
                    <a:pt x="11340" y="16971"/>
                  </a:lnTo>
                  <a:close/>
                </a:path>
                <a:path w="21600" h="21600" extrusionOk="0">
                  <a:moveTo>
                    <a:pt x="13500" y="16971"/>
                  </a:moveTo>
                  <a:lnTo>
                    <a:pt x="13500" y="18514"/>
                  </a:lnTo>
                  <a:lnTo>
                    <a:pt x="15660" y="18514"/>
                  </a:lnTo>
                  <a:lnTo>
                    <a:pt x="15660" y="16971"/>
                  </a:lnTo>
                  <a:lnTo>
                    <a:pt x="13500" y="16971"/>
                  </a:lnTo>
                  <a:close/>
                </a:path>
                <a:path w="21600" h="21600" extrusionOk="0">
                  <a:moveTo>
                    <a:pt x="15660" y="16971"/>
                  </a:moveTo>
                  <a:lnTo>
                    <a:pt x="15660" y="18514"/>
                  </a:lnTo>
                  <a:lnTo>
                    <a:pt x="17820" y="18514"/>
                  </a:lnTo>
                  <a:lnTo>
                    <a:pt x="17820" y="16971"/>
                  </a:lnTo>
                  <a:lnTo>
                    <a:pt x="15660" y="16971"/>
                  </a:lnTo>
                  <a:close/>
                </a:path>
                <a:path w="21600" h="21600" extrusionOk="0">
                  <a:moveTo>
                    <a:pt x="17820" y="16971"/>
                  </a:moveTo>
                  <a:lnTo>
                    <a:pt x="17820" y="18514"/>
                  </a:lnTo>
                  <a:lnTo>
                    <a:pt x="19980" y="18514"/>
                  </a:lnTo>
                  <a:lnTo>
                    <a:pt x="19980" y="16971"/>
                  </a:lnTo>
                  <a:lnTo>
                    <a:pt x="17820" y="16971"/>
                  </a:lnTo>
                  <a:close/>
                </a:path>
                <a:path w="21600" h="21600" extrusionOk="0">
                  <a:moveTo>
                    <a:pt x="1620" y="18514"/>
                  </a:moveTo>
                  <a:lnTo>
                    <a:pt x="1620" y="20057"/>
                  </a:lnTo>
                  <a:lnTo>
                    <a:pt x="3779" y="20057"/>
                  </a:lnTo>
                  <a:lnTo>
                    <a:pt x="3779" y="18514"/>
                  </a:lnTo>
                  <a:lnTo>
                    <a:pt x="1620" y="18514"/>
                  </a:lnTo>
                  <a:close/>
                </a:path>
                <a:path w="21600" h="21600" extrusionOk="0">
                  <a:moveTo>
                    <a:pt x="3779" y="18514"/>
                  </a:moveTo>
                  <a:lnTo>
                    <a:pt x="3779" y="20057"/>
                  </a:lnTo>
                  <a:lnTo>
                    <a:pt x="5940" y="20057"/>
                  </a:lnTo>
                  <a:lnTo>
                    <a:pt x="5940" y="18514"/>
                  </a:lnTo>
                  <a:lnTo>
                    <a:pt x="3779" y="18514"/>
                  </a:lnTo>
                  <a:close/>
                </a:path>
                <a:path w="21600" h="21600" extrusionOk="0">
                  <a:moveTo>
                    <a:pt x="5940" y="18514"/>
                  </a:moveTo>
                  <a:lnTo>
                    <a:pt x="5940" y="20057"/>
                  </a:lnTo>
                  <a:lnTo>
                    <a:pt x="8100" y="20057"/>
                  </a:lnTo>
                  <a:lnTo>
                    <a:pt x="8100" y="18514"/>
                  </a:lnTo>
                  <a:lnTo>
                    <a:pt x="5940" y="18514"/>
                  </a:lnTo>
                  <a:close/>
                </a:path>
                <a:path w="21600" h="21600" extrusionOk="0">
                  <a:moveTo>
                    <a:pt x="8100" y="18514"/>
                  </a:moveTo>
                  <a:lnTo>
                    <a:pt x="8100" y="20057"/>
                  </a:lnTo>
                  <a:lnTo>
                    <a:pt x="10260" y="20057"/>
                  </a:lnTo>
                  <a:lnTo>
                    <a:pt x="10260" y="18514"/>
                  </a:lnTo>
                  <a:lnTo>
                    <a:pt x="8100" y="18514"/>
                  </a:lnTo>
                  <a:close/>
                </a:path>
                <a:path w="21600" h="21600" extrusionOk="0">
                  <a:moveTo>
                    <a:pt x="10260" y="18514"/>
                  </a:moveTo>
                  <a:lnTo>
                    <a:pt x="10260" y="20057"/>
                  </a:lnTo>
                  <a:lnTo>
                    <a:pt x="12419" y="20057"/>
                  </a:lnTo>
                  <a:lnTo>
                    <a:pt x="12419" y="18514"/>
                  </a:lnTo>
                  <a:lnTo>
                    <a:pt x="10260" y="18514"/>
                  </a:lnTo>
                  <a:close/>
                </a:path>
                <a:path w="21600" h="21600" extrusionOk="0">
                  <a:moveTo>
                    <a:pt x="12419" y="18514"/>
                  </a:moveTo>
                  <a:lnTo>
                    <a:pt x="12419" y="20057"/>
                  </a:lnTo>
                  <a:lnTo>
                    <a:pt x="14580" y="20057"/>
                  </a:lnTo>
                  <a:lnTo>
                    <a:pt x="14580" y="18514"/>
                  </a:lnTo>
                  <a:lnTo>
                    <a:pt x="12419" y="18514"/>
                  </a:lnTo>
                  <a:close/>
                </a:path>
                <a:path w="21600" h="21600" extrusionOk="0">
                  <a:moveTo>
                    <a:pt x="14580" y="18514"/>
                  </a:moveTo>
                  <a:lnTo>
                    <a:pt x="14580" y="20057"/>
                  </a:lnTo>
                  <a:lnTo>
                    <a:pt x="16740" y="20057"/>
                  </a:lnTo>
                  <a:lnTo>
                    <a:pt x="16740" y="18514"/>
                  </a:lnTo>
                  <a:lnTo>
                    <a:pt x="14580" y="18514"/>
                  </a:lnTo>
                  <a:close/>
                </a:path>
                <a:path w="21600" h="21600" extrusionOk="0">
                  <a:moveTo>
                    <a:pt x="16740" y="18514"/>
                  </a:moveTo>
                  <a:lnTo>
                    <a:pt x="16740" y="20057"/>
                  </a:lnTo>
                  <a:lnTo>
                    <a:pt x="18900" y="20057"/>
                  </a:lnTo>
                  <a:lnTo>
                    <a:pt x="18900" y="18514"/>
                  </a:lnTo>
                  <a:lnTo>
                    <a:pt x="16740" y="18514"/>
                  </a:lnTo>
                  <a:close/>
                </a:path>
                <a:path w="21600" h="21600" extrusionOk="0">
                  <a:moveTo>
                    <a:pt x="18900" y="18514"/>
                  </a:moveTo>
                  <a:lnTo>
                    <a:pt x="18900" y="20057"/>
                  </a:lnTo>
                  <a:lnTo>
                    <a:pt x="21060" y="20057"/>
                  </a:lnTo>
                  <a:lnTo>
                    <a:pt x="21060" y="18514"/>
                  </a:lnTo>
                  <a:lnTo>
                    <a:pt x="18900" y="18514"/>
                  </a:lnTo>
                  <a:close/>
                </a:path>
                <a:path w="21600" h="21600" extrusionOk="0">
                  <a:moveTo>
                    <a:pt x="540" y="20057"/>
                  </a:moveTo>
                  <a:lnTo>
                    <a:pt x="540" y="21600"/>
                  </a:lnTo>
                  <a:lnTo>
                    <a:pt x="2700" y="21600"/>
                  </a:lnTo>
                  <a:lnTo>
                    <a:pt x="2700" y="20057"/>
                  </a:lnTo>
                  <a:lnTo>
                    <a:pt x="540" y="20057"/>
                  </a:lnTo>
                  <a:close/>
                </a:path>
                <a:path w="21600" h="21600" extrusionOk="0">
                  <a:moveTo>
                    <a:pt x="2700" y="20057"/>
                  </a:moveTo>
                  <a:lnTo>
                    <a:pt x="2700" y="21600"/>
                  </a:lnTo>
                  <a:lnTo>
                    <a:pt x="4860" y="21600"/>
                  </a:lnTo>
                  <a:lnTo>
                    <a:pt x="4860" y="20057"/>
                  </a:lnTo>
                  <a:lnTo>
                    <a:pt x="2700" y="20057"/>
                  </a:lnTo>
                  <a:close/>
                </a:path>
                <a:path w="21600" h="21600" extrusionOk="0">
                  <a:moveTo>
                    <a:pt x="4860" y="20057"/>
                  </a:moveTo>
                  <a:lnTo>
                    <a:pt x="4860" y="21600"/>
                  </a:lnTo>
                  <a:lnTo>
                    <a:pt x="7020" y="21600"/>
                  </a:lnTo>
                  <a:lnTo>
                    <a:pt x="7020" y="20057"/>
                  </a:lnTo>
                  <a:lnTo>
                    <a:pt x="4860" y="20057"/>
                  </a:lnTo>
                  <a:close/>
                </a:path>
                <a:path w="21600" h="21600" extrusionOk="0">
                  <a:moveTo>
                    <a:pt x="7020" y="20057"/>
                  </a:moveTo>
                  <a:lnTo>
                    <a:pt x="7020" y="21600"/>
                  </a:lnTo>
                  <a:lnTo>
                    <a:pt x="9180" y="21600"/>
                  </a:lnTo>
                  <a:lnTo>
                    <a:pt x="9180" y="20057"/>
                  </a:lnTo>
                  <a:lnTo>
                    <a:pt x="7020" y="20057"/>
                  </a:lnTo>
                  <a:close/>
                </a:path>
                <a:path w="21600" h="21600" extrusionOk="0">
                  <a:moveTo>
                    <a:pt x="9180" y="20057"/>
                  </a:moveTo>
                  <a:lnTo>
                    <a:pt x="9180" y="21600"/>
                  </a:lnTo>
                  <a:lnTo>
                    <a:pt x="11340" y="21600"/>
                  </a:lnTo>
                  <a:lnTo>
                    <a:pt x="11340" y="20057"/>
                  </a:lnTo>
                  <a:lnTo>
                    <a:pt x="9180" y="20057"/>
                  </a:lnTo>
                  <a:close/>
                </a:path>
                <a:path w="21600" h="21600" extrusionOk="0">
                  <a:moveTo>
                    <a:pt x="11340" y="20057"/>
                  </a:moveTo>
                  <a:lnTo>
                    <a:pt x="11340" y="21600"/>
                  </a:lnTo>
                  <a:lnTo>
                    <a:pt x="13500" y="21600"/>
                  </a:lnTo>
                  <a:lnTo>
                    <a:pt x="13500" y="20057"/>
                  </a:lnTo>
                  <a:lnTo>
                    <a:pt x="11340" y="20057"/>
                  </a:lnTo>
                  <a:close/>
                </a:path>
                <a:path w="21600" h="21600" extrusionOk="0">
                  <a:moveTo>
                    <a:pt x="13500" y="20057"/>
                  </a:moveTo>
                  <a:lnTo>
                    <a:pt x="13500" y="21600"/>
                  </a:lnTo>
                  <a:lnTo>
                    <a:pt x="15660" y="21600"/>
                  </a:lnTo>
                  <a:lnTo>
                    <a:pt x="15660" y="20057"/>
                  </a:lnTo>
                  <a:lnTo>
                    <a:pt x="13500" y="20057"/>
                  </a:lnTo>
                  <a:close/>
                </a:path>
                <a:path w="21600" h="21600" extrusionOk="0">
                  <a:moveTo>
                    <a:pt x="15660" y="20057"/>
                  </a:moveTo>
                  <a:lnTo>
                    <a:pt x="15660" y="21600"/>
                  </a:lnTo>
                  <a:lnTo>
                    <a:pt x="17820" y="21600"/>
                  </a:lnTo>
                  <a:lnTo>
                    <a:pt x="17820" y="20057"/>
                  </a:lnTo>
                  <a:lnTo>
                    <a:pt x="15660" y="20057"/>
                  </a:lnTo>
                  <a:close/>
                </a:path>
                <a:path w="21600" h="21600" extrusionOk="0">
                  <a:moveTo>
                    <a:pt x="17820" y="20057"/>
                  </a:moveTo>
                  <a:lnTo>
                    <a:pt x="17820" y="21600"/>
                  </a:lnTo>
                  <a:lnTo>
                    <a:pt x="19980" y="21600"/>
                  </a:lnTo>
                  <a:lnTo>
                    <a:pt x="19980" y="20057"/>
                  </a:lnTo>
                  <a:lnTo>
                    <a:pt x="17820" y="20057"/>
                  </a:lnTo>
                  <a:close/>
                </a:path>
                <a:path w="21600" h="21600" extrusionOk="0">
                  <a:moveTo>
                    <a:pt x="19980" y="4628"/>
                  </a:moveTo>
                  <a:lnTo>
                    <a:pt x="21060" y="4628"/>
                  </a:lnTo>
                  <a:lnTo>
                    <a:pt x="21060" y="6171"/>
                  </a:lnTo>
                  <a:lnTo>
                    <a:pt x="19980" y="6171"/>
                  </a:lnTo>
                  <a:lnTo>
                    <a:pt x="19980" y="4628"/>
                  </a:lnTo>
                  <a:close/>
                </a:path>
              </a:pathLst>
            </a:custGeom>
            <a:solidFill>
              <a:srgbClr val="996633"/>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fi-FI"/>
            </a:p>
          </p:txBody>
        </p:sp>
        <p:sp>
          <p:nvSpPr>
            <p:cNvPr id="30" name="TextBox 29"/>
            <p:cNvSpPr txBox="1"/>
            <p:nvPr/>
          </p:nvSpPr>
          <p:spPr>
            <a:xfrm>
              <a:off x="4043082" y="2357718"/>
              <a:ext cx="941293" cy="369332"/>
            </a:xfrm>
            <a:prstGeom prst="rect">
              <a:avLst/>
            </a:prstGeom>
            <a:noFill/>
          </p:spPr>
          <p:txBody>
            <a:bodyPr wrap="square" rtlCol="0">
              <a:spAutoFit/>
            </a:bodyPr>
            <a:lstStyle/>
            <a:p>
              <a:r>
                <a:rPr lang="fi-FI" dirty="0" smtClean="0"/>
                <a:t>HTTPS</a:t>
              </a:r>
              <a:endParaRPr lang="fi-FI" dirty="0"/>
            </a:p>
          </p:txBody>
        </p:sp>
      </p:grpSp>
    </p:spTree>
    <p:extLst>
      <p:ext uri="{BB962C8B-B14F-4D97-AF65-F5344CB8AC3E}">
        <p14:creationId xmlns:p14="http://schemas.microsoft.com/office/powerpoint/2010/main" xmlns="" val="29423080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553998"/>
          </a:xfrm>
        </p:spPr>
        <p:txBody>
          <a:bodyPr/>
          <a:lstStyle/>
          <a:p>
            <a:r>
              <a:rPr lang="fi-FI" sz="4000" dirty="0" smtClean="0"/>
              <a:t>BPOS-D Physical and PPE Architecture</a:t>
            </a:r>
            <a:endParaRPr lang="fi-FI" sz="4000" dirty="0"/>
          </a:p>
        </p:txBody>
      </p:sp>
      <p:graphicFrame>
        <p:nvGraphicFramePr>
          <p:cNvPr id="26" name="Content Placeholder 2"/>
          <p:cNvGraphicFramePr>
            <a:graphicFrameLocks noChangeAspect="1"/>
          </p:cNvGraphicFramePr>
          <p:nvPr/>
        </p:nvGraphicFramePr>
        <p:xfrm>
          <a:off x="320581" y="1596170"/>
          <a:ext cx="4941701" cy="4864487"/>
        </p:xfrm>
        <a:graphic>
          <a:graphicData uri="http://schemas.openxmlformats.org/presentationml/2006/ole">
            <p:oleObj spid="_x0000_s1028" name="Visio" r:id="rId4" imgW="5922395" imgH="5830921" progId="">
              <p:embed/>
            </p:oleObj>
          </a:graphicData>
        </a:graphic>
      </p:graphicFrame>
      <p:graphicFrame>
        <p:nvGraphicFramePr>
          <p:cNvPr id="28" name="Object 3"/>
          <p:cNvGraphicFramePr>
            <a:graphicFrameLocks noChangeAspect="1"/>
          </p:cNvGraphicFramePr>
          <p:nvPr/>
        </p:nvGraphicFramePr>
        <p:xfrm>
          <a:off x="5540194" y="1596170"/>
          <a:ext cx="3146611" cy="3630360"/>
        </p:xfrm>
        <a:graphic>
          <a:graphicData uri="http://schemas.openxmlformats.org/presentationml/2006/ole">
            <p:oleObj spid="_x0000_s1029" name="Visio" r:id="rId5" imgW="5095914" imgH="7516615" progId="">
              <p:embed/>
            </p:oleObj>
          </a:graphicData>
        </a:graphic>
      </p:graphicFrame>
      <p:sp>
        <p:nvSpPr>
          <p:cNvPr id="29" name="TextBox 28"/>
          <p:cNvSpPr txBox="1"/>
          <p:nvPr/>
        </p:nvSpPr>
        <p:spPr>
          <a:xfrm>
            <a:off x="394447" y="1083502"/>
            <a:ext cx="3621741" cy="461665"/>
          </a:xfrm>
          <a:prstGeom prst="rect">
            <a:avLst/>
          </a:prstGeom>
          <a:noFill/>
        </p:spPr>
        <p:txBody>
          <a:bodyPr wrap="square" rtlCol="0">
            <a:spAutoFit/>
          </a:bodyPr>
          <a:lstStyle/>
          <a:p>
            <a:r>
              <a:rPr lang="en-US" sz="2400" dirty="0" smtClean="0">
                <a:latin typeface="Trebuchet MS" pitchFamily="34" charset="0"/>
              </a:rPr>
              <a:t>Physical Architecture</a:t>
            </a:r>
          </a:p>
        </p:txBody>
      </p:sp>
      <p:sp>
        <p:nvSpPr>
          <p:cNvPr id="31" name="TextBox 30"/>
          <p:cNvSpPr txBox="1"/>
          <p:nvPr/>
        </p:nvSpPr>
        <p:spPr>
          <a:xfrm>
            <a:off x="5540194" y="1083502"/>
            <a:ext cx="3621741" cy="461665"/>
          </a:xfrm>
          <a:prstGeom prst="rect">
            <a:avLst/>
          </a:prstGeom>
          <a:noFill/>
        </p:spPr>
        <p:txBody>
          <a:bodyPr wrap="square" rtlCol="0">
            <a:spAutoFit/>
          </a:bodyPr>
          <a:lstStyle/>
          <a:p>
            <a:r>
              <a:rPr lang="en-US" sz="2400" dirty="0" smtClean="0">
                <a:latin typeface="Trebuchet MS" pitchFamily="34" charset="0"/>
              </a:rPr>
              <a:t>PPE Architecture</a:t>
            </a:r>
          </a:p>
        </p:txBody>
      </p:sp>
    </p:spTree>
    <p:extLst>
      <p:ext uri="{BB962C8B-B14F-4D97-AF65-F5344CB8AC3E}">
        <p14:creationId xmlns:p14="http://schemas.microsoft.com/office/powerpoint/2010/main" xmlns="" val="356930693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fi-FI" dirty="0" err="1" smtClean="0"/>
              <a:t>Extensibility</a:t>
            </a:r>
            <a:endParaRPr lang="en-US" dirty="0"/>
          </a:p>
        </p:txBody>
      </p:sp>
    </p:spTree>
    <p:extLst>
      <p:ext uri="{BB962C8B-B14F-4D97-AF65-F5344CB8AC3E}">
        <p14:creationId xmlns:p14="http://schemas.microsoft.com/office/powerpoint/2010/main" xmlns="" val="13339122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3" descr="C:\Program Files\Microsoft Resource DVD Artwork\DVD_ART\Artwork_Imagery\Shapes and Graphics\Internet Cloud\cloud 1.png"/>
          <p:cNvPicPr>
            <a:picLocks noChangeAspect="1" noChangeArrowheads="1"/>
          </p:cNvPicPr>
          <p:nvPr/>
        </p:nvPicPr>
        <p:blipFill>
          <a:blip r:embed="rId3"/>
          <a:srcRect/>
          <a:stretch>
            <a:fillRect/>
          </a:stretch>
        </p:blipFill>
        <p:spPr bwMode="auto">
          <a:xfrm>
            <a:off x="1371600" y="1066800"/>
            <a:ext cx="6324600" cy="2814502"/>
          </a:xfrm>
          <a:prstGeom prst="rect">
            <a:avLst/>
          </a:prstGeom>
          <a:noFill/>
          <a:effectLst>
            <a:outerShdw blurRad="50800" dist="38100" dir="2700000" algn="tl" rotWithShape="0">
              <a:prstClr val="black">
                <a:alpha val="40000"/>
              </a:prstClr>
            </a:outerShdw>
          </a:effectLst>
        </p:spPr>
      </p:pic>
      <p:sp>
        <p:nvSpPr>
          <p:cNvPr id="3" name="Title 2"/>
          <p:cNvSpPr>
            <a:spLocks noGrp="1"/>
          </p:cNvSpPr>
          <p:nvPr>
            <p:ph type="title"/>
          </p:nvPr>
        </p:nvSpPr>
        <p:spPr>
          <a:xfrm>
            <a:off x="387054" y="152400"/>
            <a:ext cx="8375946" cy="553998"/>
          </a:xfrm>
        </p:spPr>
        <p:txBody>
          <a:bodyPr/>
          <a:lstStyle/>
          <a:p>
            <a:r>
              <a:rPr smtClean="0"/>
              <a:t>Extensibility And Integration</a:t>
            </a:r>
            <a:endParaRPr lang="en-US" dirty="0"/>
          </a:p>
        </p:txBody>
      </p:sp>
      <p:sp>
        <p:nvSpPr>
          <p:cNvPr id="4" name="Rounded Rectangle 3"/>
          <p:cNvSpPr/>
          <p:nvPr/>
        </p:nvSpPr>
        <p:spPr bwMode="auto">
          <a:xfrm>
            <a:off x="228600" y="4471050"/>
            <a:ext cx="8763000" cy="2133600"/>
          </a:xfrm>
          <a:prstGeom prst="roundRect">
            <a:avLst/>
          </a:prstGeom>
          <a:solidFill>
            <a:schemeClr val="bg2"/>
          </a:solidFill>
          <a:ln/>
        </p:spPr>
        <p:style>
          <a:lnRef idx="3">
            <a:schemeClr val="lt1"/>
          </a:lnRef>
          <a:fillRef idx="1">
            <a:schemeClr val="accent2"/>
          </a:fillRef>
          <a:effectRef idx="1">
            <a:schemeClr val="accent2"/>
          </a:effectRef>
          <a:fontRef idx="minor">
            <a:schemeClr val="lt1"/>
          </a:fontRef>
        </p:style>
        <p:txBody>
          <a:bodyPr lIns="91440" tIns="0" rtlCol="0" anchor="t" anchorCtr="0"/>
          <a:lstStyle/>
          <a:p>
            <a:pPr algn="ctr" fontAlgn="base">
              <a:spcBef>
                <a:spcPct val="0"/>
              </a:spcBef>
              <a:spcAft>
                <a:spcPct val="0"/>
              </a:spcAft>
            </a:pPr>
            <a:r>
              <a:rPr lang="en-US" dirty="0" smtClean="0">
                <a:solidFill>
                  <a:schemeClr val="bg1"/>
                </a:solidFill>
              </a:rPr>
              <a:t>Enterprise Applications</a:t>
            </a:r>
          </a:p>
        </p:txBody>
      </p:sp>
      <p:sp>
        <p:nvSpPr>
          <p:cNvPr id="5" name="Rounded Rectangle 4"/>
          <p:cNvSpPr/>
          <p:nvPr/>
        </p:nvSpPr>
        <p:spPr bwMode="auto">
          <a:xfrm>
            <a:off x="381000" y="4928250"/>
            <a:ext cx="4953000" cy="1524000"/>
          </a:xfrm>
          <a:prstGeom prst="roundRect">
            <a:avLst/>
          </a:prstGeom>
          <a:gradFill>
            <a:gsLst>
              <a:gs pos="0">
                <a:schemeClr val="accent1"/>
              </a:gs>
              <a:gs pos="39999">
                <a:schemeClr val="bg2"/>
              </a:gs>
              <a:gs pos="70000">
                <a:srgbClr val="C4D6EB"/>
              </a:gs>
              <a:gs pos="100000">
                <a:srgbClr val="FFEBFA"/>
              </a:gs>
            </a:gsLst>
            <a:lin ang="16200000" scaled="0"/>
          </a:gra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fontAlgn="base">
              <a:lnSpc>
                <a:spcPct val="90000"/>
              </a:lnSpc>
              <a:spcBef>
                <a:spcPct val="0"/>
              </a:spcBef>
              <a:spcAft>
                <a:spcPct val="0"/>
              </a:spcAft>
            </a:pPr>
            <a:endParaRPr lang="en-US" dirty="0">
              <a:solidFill>
                <a:schemeClr val="bg1"/>
              </a:solidFill>
            </a:endParaRPr>
          </a:p>
        </p:txBody>
      </p:sp>
      <p:pic>
        <p:nvPicPr>
          <p:cNvPr id="9" name="Picture 8" descr="ofc-Acs07_rgb.png"/>
          <p:cNvPicPr>
            <a:picLocks noChangeAspect="1"/>
          </p:cNvPicPr>
          <p:nvPr/>
        </p:nvPicPr>
        <p:blipFill>
          <a:blip r:embed="rId4"/>
          <a:stretch>
            <a:fillRect/>
          </a:stretch>
        </p:blipFill>
        <p:spPr>
          <a:xfrm>
            <a:off x="2971800" y="5461650"/>
            <a:ext cx="1999722" cy="356616"/>
          </a:xfrm>
          <a:prstGeom prst="rect">
            <a:avLst/>
          </a:prstGeom>
        </p:spPr>
      </p:pic>
      <p:pic>
        <p:nvPicPr>
          <p:cNvPr id="10" name="Picture 9" descr="ofc-Excel07_rgb.png"/>
          <p:cNvPicPr>
            <a:picLocks noChangeAspect="1"/>
          </p:cNvPicPr>
          <p:nvPr/>
        </p:nvPicPr>
        <p:blipFill>
          <a:blip r:embed="rId5"/>
          <a:stretch>
            <a:fillRect/>
          </a:stretch>
        </p:blipFill>
        <p:spPr>
          <a:xfrm>
            <a:off x="609600" y="5080650"/>
            <a:ext cx="1859725" cy="356616"/>
          </a:xfrm>
          <a:prstGeom prst="rect">
            <a:avLst/>
          </a:prstGeom>
        </p:spPr>
      </p:pic>
      <p:pic>
        <p:nvPicPr>
          <p:cNvPr id="11" name="Picture 10" descr="ofc-Groove07_rgb.png"/>
          <p:cNvPicPr>
            <a:picLocks noChangeAspect="1"/>
          </p:cNvPicPr>
          <p:nvPr/>
        </p:nvPicPr>
        <p:blipFill>
          <a:blip r:embed="rId6"/>
          <a:stretch>
            <a:fillRect/>
          </a:stretch>
        </p:blipFill>
        <p:spPr>
          <a:xfrm>
            <a:off x="609600" y="5842650"/>
            <a:ext cx="2096377" cy="356616"/>
          </a:xfrm>
          <a:prstGeom prst="rect">
            <a:avLst/>
          </a:prstGeom>
        </p:spPr>
      </p:pic>
      <p:pic>
        <p:nvPicPr>
          <p:cNvPr id="12" name="Picture 11" descr="ofc-InfoPath07_rgb.png"/>
          <p:cNvPicPr>
            <a:picLocks noChangeAspect="1"/>
          </p:cNvPicPr>
          <p:nvPr/>
        </p:nvPicPr>
        <p:blipFill>
          <a:blip r:embed="rId7"/>
          <a:stretch>
            <a:fillRect/>
          </a:stretch>
        </p:blipFill>
        <p:spPr>
          <a:xfrm>
            <a:off x="2971800" y="5842650"/>
            <a:ext cx="2203036" cy="356616"/>
          </a:xfrm>
          <a:prstGeom prst="rect">
            <a:avLst/>
          </a:prstGeom>
        </p:spPr>
      </p:pic>
      <p:pic>
        <p:nvPicPr>
          <p:cNvPr id="13" name="Picture 12" descr="ofc-Outlook07_rgb.png"/>
          <p:cNvPicPr>
            <a:picLocks noChangeAspect="1"/>
          </p:cNvPicPr>
          <p:nvPr/>
        </p:nvPicPr>
        <p:blipFill>
          <a:blip r:embed="rId8"/>
          <a:stretch>
            <a:fillRect/>
          </a:stretch>
        </p:blipFill>
        <p:spPr>
          <a:xfrm>
            <a:off x="2971800" y="5080650"/>
            <a:ext cx="2183021" cy="356616"/>
          </a:xfrm>
          <a:prstGeom prst="rect">
            <a:avLst/>
          </a:prstGeom>
        </p:spPr>
      </p:pic>
      <p:pic>
        <p:nvPicPr>
          <p:cNvPr id="14" name="Picture 13" descr="ofc-Word07_rgb.png"/>
          <p:cNvPicPr>
            <a:picLocks noChangeAspect="1"/>
          </p:cNvPicPr>
          <p:nvPr/>
        </p:nvPicPr>
        <p:blipFill>
          <a:blip r:embed="rId9"/>
          <a:stretch>
            <a:fillRect/>
          </a:stretch>
        </p:blipFill>
        <p:spPr>
          <a:xfrm>
            <a:off x="609600" y="5461650"/>
            <a:ext cx="1913054" cy="356616"/>
          </a:xfrm>
          <a:prstGeom prst="rect">
            <a:avLst/>
          </a:prstGeom>
        </p:spPr>
      </p:pic>
      <p:sp>
        <p:nvSpPr>
          <p:cNvPr id="15" name="Rounded Rectangle 14"/>
          <p:cNvSpPr/>
          <p:nvPr/>
        </p:nvSpPr>
        <p:spPr bwMode="auto">
          <a:xfrm>
            <a:off x="2133600" y="3048000"/>
            <a:ext cx="4953000" cy="716477"/>
          </a:xfrm>
          <a:prstGeom prst="roundRect">
            <a:avLst/>
          </a:prstGeom>
          <a:gradFill>
            <a:gsLst>
              <a:gs pos="0">
                <a:schemeClr val="accent1"/>
              </a:gs>
              <a:gs pos="39999">
                <a:schemeClr val="bg2"/>
              </a:gs>
              <a:gs pos="70000">
                <a:srgbClr val="C4D6EB"/>
              </a:gs>
              <a:gs pos="100000">
                <a:srgbClr val="FFEBFA"/>
              </a:gs>
            </a:gsLst>
            <a:lin ang="16200000" scaled="0"/>
          </a:gra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fontAlgn="base">
              <a:lnSpc>
                <a:spcPct val="90000"/>
              </a:lnSpc>
              <a:spcBef>
                <a:spcPct val="0"/>
              </a:spcBef>
              <a:spcAft>
                <a:spcPct val="0"/>
              </a:spcAft>
            </a:pPr>
            <a:r>
              <a:rPr lang="en-US" dirty="0" smtClean="0">
                <a:solidFill>
                  <a:schemeClr val="bg1"/>
                </a:solidFill>
              </a:rPr>
              <a:t>Web Services, SharePoint Designer, RSS, Etc.</a:t>
            </a:r>
          </a:p>
        </p:txBody>
      </p:sp>
      <p:sp>
        <p:nvSpPr>
          <p:cNvPr id="17" name="Rounded Rectangle 16"/>
          <p:cNvSpPr/>
          <p:nvPr/>
        </p:nvSpPr>
        <p:spPr bwMode="auto">
          <a:xfrm>
            <a:off x="5410200" y="4928250"/>
            <a:ext cx="1524000" cy="1524000"/>
          </a:xfrm>
          <a:prstGeom prst="roundRect">
            <a:avLst/>
          </a:prstGeom>
          <a:gradFill>
            <a:gsLst>
              <a:gs pos="0">
                <a:schemeClr val="accent1"/>
              </a:gs>
              <a:gs pos="39999">
                <a:schemeClr val="bg2"/>
              </a:gs>
              <a:gs pos="70000">
                <a:srgbClr val="C4D6EB"/>
              </a:gs>
              <a:gs pos="100000">
                <a:srgbClr val="FFEBFA"/>
              </a:gs>
            </a:gsLst>
            <a:lin ang="16200000" scaled="0"/>
          </a:gra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fontAlgn="base">
              <a:lnSpc>
                <a:spcPct val="90000"/>
              </a:lnSpc>
              <a:spcBef>
                <a:spcPct val="0"/>
              </a:spcBef>
              <a:spcAft>
                <a:spcPct val="0"/>
              </a:spcAft>
            </a:pPr>
            <a:r>
              <a:rPr lang="en-US" dirty="0">
                <a:solidFill>
                  <a:schemeClr val="bg1"/>
                </a:solidFill>
              </a:rPr>
              <a:t>Custom </a:t>
            </a:r>
          </a:p>
          <a:p>
            <a:pPr algn="ctr" fontAlgn="base">
              <a:lnSpc>
                <a:spcPct val="90000"/>
              </a:lnSpc>
              <a:spcBef>
                <a:spcPct val="0"/>
              </a:spcBef>
              <a:spcAft>
                <a:spcPct val="0"/>
              </a:spcAft>
            </a:pPr>
            <a:r>
              <a:rPr lang="en-US" dirty="0">
                <a:solidFill>
                  <a:schemeClr val="bg1"/>
                </a:solidFill>
              </a:rPr>
              <a:t>Applications</a:t>
            </a:r>
          </a:p>
        </p:txBody>
      </p:sp>
      <p:sp>
        <p:nvSpPr>
          <p:cNvPr id="18" name="Up-Down Arrow 17"/>
          <p:cNvSpPr/>
          <p:nvPr/>
        </p:nvSpPr>
        <p:spPr bwMode="auto">
          <a:xfrm>
            <a:off x="2360493" y="3657600"/>
            <a:ext cx="484632" cy="990600"/>
          </a:xfrm>
          <a:prstGeom prst="upDownArrow">
            <a:avLst/>
          </a:prstGeom>
          <a:gradFill>
            <a:gsLst>
              <a:gs pos="0">
                <a:schemeClr val="accent1"/>
              </a:gs>
              <a:gs pos="39999">
                <a:schemeClr val="bg2"/>
              </a:gs>
              <a:gs pos="70000">
                <a:srgbClr val="C4D6EB"/>
              </a:gs>
              <a:gs pos="100000">
                <a:srgbClr val="FFEBFA"/>
              </a:gs>
            </a:gsLst>
            <a:lin ang="16200000" scaled="0"/>
          </a:gra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fontAlgn="base">
              <a:lnSpc>
                <a:spcPct val="90000"/>
              </a:lnSpc>
              <a:spcBef>
                <a:spcPct val="0"/>
              </a:spcBef>
              <a:spcAft>
                <a:spcPct val="0"/>
              </a:spcAft>
            </a:pPr>
            <a:endParaRPr lang="en-US" dirty="0">
              <a:solidFill>
                <a:schemeClr val="bg1"/>
              </a:solidFill>
            </a:endParaRPr>
          </a:p>
        </p:txBody>
      </p:sp>
      <p:sp>
        <p:nvSpPr>
          <p:cNvPr id="19" name="Up-Down Arrow 18"/>
          <p:cNvSpPr/>
          <p:nvPr/>
        </p:nvSpPr>
        <p:spPr bwMode="auto">
          <a:xfrm>
            <a:off x="4317309" y="3657600"/>
            <a:ext cx="484632" cy="990600"/>
          </a:xfrm>
          <a:prstGeom prst="upDownArrow">
            <a:avLst/>
          </a:prstGeom>
          <a:gradFill>
            <a:gsLst>
              <a:gs pos="0">
                <a:schemeClr val="accent1"/>
              </a:gs>
              <a:gs pos="39999">
                <a:schemeClr val="bg2"/>
              </a:gs>
              <a:gs pos="70000">
                <a:srgbClr val="C4D6EB"/>
              </a:gs>
              <a:gs pos="100000">
                <a:srgbClr val="FFEBFA"/>
              </a:gs>
            </a:gsLst>
            <a:lin ang="16200000" scaled="0"/>
          </a:gra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fontAlgn="base">
              <a:lnSpc>
                <a:spcPct val="90000"/>
              </a:lnSpc>
              <a:spcBef>
                <a:spcPct val="0"/>
              </a:spcBef>
              <a:spcAft>
                <a:spcPct val="0"/>
              </a:spcAft>
            </a:pPr>
            <a:endParaRPr lang="en-US" dirty="0">
              <a:solidFill>
                <a:schemeClr val="bg1"/>
              </a:solidFill>
            </a:endParaRPr>
          </a:p>
        </p:txBody>
      </p:sp>
      <p:sp>
        <p:nvSpPr>
          <p:cNvPr id="20" name="Up-Down Arrow 19"/>
          <p:cNvSpPr/>
          <p:nvPr/>
        </p:nvSpPr>
        <p:spPr bwMode="auto">
          <a:xfrm>
            <a:off x="6248400" y="3657600"/>
            <a:ext cx="484632" cy="990600"/>
          </a:xfrm>
          <a:prstGeom prst="upDownArrow">
            <a:avLst/>
          </a:prstGeom>
          <a:gradFill>
            <a:gsLst>
              <a:gs pos="0">
                <a:schemeClr val="accent1"/>
              </a:gs>
              <a:gs pos="39999">
                <a:schemeClr val="bg2"/>
              </a:gs>
              <a:gs pos="70000">
                <a:srgbClr val="C4D6EB"/>
              </a:gs>
              <a:gs pos="100000">
                <a:srgbClr val="FFEBFA"/>
              </a:gs>
            </a:gsLst>
            <a:lin ang="16200000" scaled="0"/>
          </a:gra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fontAlgn="base">
              <a:lnSpc>
                <a:spcPct val="90000"/>
              </a:lnSpc>
              <a:spcBef>
                <a:spcPct val="0"/>
              </a:spcBef>
              <a:spcAft>
                <a:spcPct val="0"/>
              </a:spcAft>
            </a:pPr>
            <a:endParaRPr lang="en-US" dirty="0">
              <a:solidFill>
                <a:schemeClr val="bg1"/>
              </a:solidFill>
            </a:endParaRPr>
          </a:p>
        </p:txBody>
      </p:sp>
      <p:sp>
        <p:nvSpPr>
          <p:cNvPr id="21" name="Rounded Rectangle 20"/>
          <p:cNvSpPr/>
          <p:nvPr/>
        </p:nvSpPr>
        <p:spPr bwMode="auto">
          <a:xfrm>
            <a:off x="7003475" y="4928250"/>
            <a:ext cx="1752600" cy="1524000"/>
          </a:xfrm>
          <a:prstGeom prst="roundRect">
            <a:avLst/>
          </a:prstGeom>
          <a:gradFill>
            <a:gsLst>
              <a:gs pos="0">
                <a:schemeClr val="accent1"/>
              </a:gs>
              <a:gs pos="39999">
                <a:schemeClr val="bg2"/>
              </a:gs>
              <a:gs pos="70000">
                <a:srgbClr val="C4D6EB"/>
              </a:gs>
              <a:gs pos="100000">
                <a:srgbClr val="FFEBFA"/>
              </a:gs>
            </a:gsLst>
            <a:lin ang="16200000" scaled="0"/>
          </a:gradFill>
          <a:ln/>
        </p:spPr>
        <p:style>
          <a:lnRef idx="1">
            <a:schemeClr val="accent2"/>
          </a:lnRef>
          <a:fillRef idx="2">
            <a:schemeClr val="accent2"/>
          </a:fillRef>
          <a:effectRef idx="1">
            <a:schemeClr val="accent2"/>
          </a:effectRef>
          <a:fontRef idx="minor">
            <a:schemeClr val="dk1"/>
          </a:fontRef>
        </p:style>
        <p:txBody>
          <a:bodyPr lIns="0" tIns="0" rIns="0" bIns="0" rtlCol="0" anchor="ctr" anchorCtr="0"/>
          <a:lstStyle/>
          <a:p>
            <a:pPr algn="ctr" fontAlgn="base">
              <a:lnSpc>
                <a:spcPct val="90000"/>
              </a:lnSpc>
              <a:spcBef>
                <a:spcPct val="0"/>
              </a:spcBef>
              <a:spcAft>
                <a:spcPct val="0"/>
              </a:spcAft>
            </a:pPr>
            <a:r>
              <a:rPr lang="en-US" dirty="0">
                <a:solidFill>
                  <a:schemeClr val="bg1"/>
                </a:solidFill>
              </a:rPr>
              <a:t>Line of Business Applications</a:t>
            </a:r>
          </a:p>
        </p:txBody>
      </p:sp>
      <p:pic>
        <p:nvPicPr>
          <p:cNvPr id="26" name="Picture 3" descr="V:\Designer Resources\MS Resources\Colors and Logos\Logos\sharepoint online - no Ofc\ShrPt-Online_h_bL.png"/>
          <p:cNvPicPr>
            <a:picLocks noChangeAspect="1" noChangeArrowheads="1"/>
          </p:cNvPicPr>
          <p:nvPr/>
        </p:nvPicPr>
        <p:blipFill>
          <a:blip r:embed="rId10">
            <a:lum bright="100000"/>
          </a:blip>
          <a:srcRect/>
          <a:stretch>
            <a:fillRect/>
          </a:stretch>
        </p:blipFill>
        <p:spPr bwMode="auto">
          <a:xfrm>
            <a:off x="3124200" y="2057400"/>
            <a:ext cx="3053863" cy="457200"/>
          </a:xfrm>
          <a:prstGeom prst="rect">
            <a:avLst/>
          </a:prstGeom>
          <a:noFill/>
          <a:effectLst>
            <a:outerShdw blurRad="50800" dist="38100" dir="2700000" algn="tl" rotWithShape="0">
              <a:prstClr val="black">
                <a:alpha val="40000"/>
              </a:prstClr>
            </a:outerShdw>
            <a:reflection blurRad="6350" stA="50000" endA="300" endPos="55000" dir="5400000" sy="-100000" algn="bl" rotWithShape="0"/>
          </a:effectLst>
        </p:spPr>
      </p:pic>
    </p:spTree>
    <p:extLst>
      <p:ext uri="{BB962C8B-B14F-4D97-AF65-F5344CB8AC3E}">
        <p14:creationId xmlns:p14="http://schemas.microsoft.com/office/powerpoint/2010/main" xmlns="" val="34801406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Solution Developers and BPOS</a:t>
            </a:r>
            <a:endParaRPr lang="fi-FI" dirty="0"/>
          </a:p>
        </p:txBody>
      </p:sp>
      <p:graphicFrame>
        <p:nvGraphicFramePr>
          <p:cNvPr id="4" name="Diagram 3"/>
          <p:cNvGraphicFramePr/>
          <p:nvPr>
            <p:extLst>
              <p:ext uri="{D42A27DB-BD31-4B8C-83A1-F6EECF244321}">
                <p14:modId xmlns:p14="http://schemas.microsoft.com/office/powerpoint/2010/main" xmlns="" val="2189576979"/>
              </p:ext>
            </p:extLst>
          </p:nvPr>
        </p:nvGraphicFramePr>
        <p:xfrm>
          <a:off x="381000" y="1411551"/>
          <a:ext cx="8382000" cy="27570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873623" y="4903694"/>
            <a:ext cx="4849906" cy="830997"/>
          </a:xfrm>
          <a:prstGeom prst="rect">
            <a:avLst/>
          </a:prstGeom>
          <a:noFill/>
        </p:spPr>
        <p:txBody>
          <a:bodyPr wrap="square" rtlCol="0">
            <a:spAutoFit/>
          </a:bodyPr>
          <a:lstStyle/>
          <a:p>
            <a:pPr algn="ctr"/>
            <a:r>
              <a:rPr lang="fi-FI" sz="4800" dirty="0" smtClean="0">
                <a:solidFill>
                  <a:schemeClr val="bg1"/>
                </a:solidFill>
              </a:rPr>
              <a:t>BPOS -D</a:t>
            </a:r>
            <a:endParaRPr lang="fi-FI" sz="4800" dirty="0">
              <a:solidFill>
                <a:schemeClr val="bg1"/>
              </a:solidFill>
            </a:endParaRPr>
          </a:p>
        </p:txBody>
      </p:sp>
      <p:graphicFrame>
        <p:nvGraphicFramePr>
          <p:cNvPr id="6" name="Diagram 5"/>
          <p:cNvGraphicFramePr/>
          <p:nvPr>
            <p:extLst>
              <p:ext uri="{D42A27DB-BD31-4B8C-83A1-F6EECF244321}">
                <p14:modId xmlns:p14="http://schemas.microsoft.com/office/powerpoint/2010/main" xmlns="" val="3042741377"/>
              </p:ext>
            </p:extLst>
          </p:nvPr>
        </p:nvGraphicFramePr>
        <p:xfrm>
          <a:off x="228600" y="4495800"/>
          <a:ext cx="8449235" cy="145228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xmlns="" val="9036905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6"/>
                                        </p:tgtEl>
                                        <p:attrNameLst>
                                          <p:attrName>style.opacity</p:attrName>
                                        </p:attrNameLst>
                                      </p:cBhvr>
                                      <p:to>
                                        <p:strVal val="0.5"/>
                                      </p:to>
                                    </p:set>
                                    <p:animEffect filter="image" prLst="opacity: 0.5">
                                      <p:cBhvr rctx="IE">
                                        <p:cTn id="7" dur="indefinite"/>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a:effectLst/>
              </a:rPr>
              <a:t>Microsoft SharePoint Online </a:t>
            </a:r>
            <a:r>
              <a:rPr lang="en-US" sz="5400" dirty="0" smtClean="0">
                <a:effectLst/>
              </a:rPr>
              <a:t>Overview</a:t>
            </a:r>
            <a:endParaRPr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p:txBody>
          <a:bodyPr/>
          <a:lstStyle/>
          <a:p>
            <a:r>
              <a:rPr lang="en-US" dirty="0" smtClean="0">
                <a:solidFill>
                  <a:schemeClr val="tx1"/>
                </a:solidFill>
              </a:rPr>
              <a:t>Kimmo Forss</a:t>
            </a:r>
          </a:p>
          <a:p>
            <a:r>
              <a:rPr lang="en-US" dirty="0" smtClean="0">
                <a:solidFill>
                  <a:schemeClr val="tx1"/>
                </a:solidFill>
              </a:rPr>
              <a:t>Architect</a:t>
            </a:r>
          </a:p>
          <a:p>
            <a:r>
              <a:rPr lang="en-US" dirty="0" smtClean="0">
                <a:solidFill>
                  <a:schemeClr val="tx1"/>
                </a:solidFill>
              </a:rPr>
              <a:t>Microsoft</a:t>
            </a:r>
          </a:p>
          <a:p>
            <a:r>
              <a:rPr lang="en-US" dirty="0" smtClean="0">
                <a:solidFill>
                  <a:schemeClr val="tx1"/>
                </a:solidFill>
              </a:rPr>
              <a:t>Session Code: OFS209 </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Hosting SharePoint applications</a:t>
            </a:r>
            <a:endParaRPr lang="en-US" dirty="0"/>
          </a:p>
        </p:txBody>
      </p:sp>
      <p:sp>
        <p:nvSpPr>
          <p:cNvPr id="6" name="Text Placeholder 5"/>
          <p:cNvSpPr>
            <a:spLocks noGrp="1"/>
          </p:cNvSpPr>
          <p:nvPr>
            <p:ph idx="4294967295"/>
          </p:nvPr>
        </p:nvSpPr>
        <p:spPr>
          <a:xfrm>
            <a:off x="381000" y="1411552"/>
            <a:ext cx="8382000" cy="4727448"/>
          </a:xfrm>
          <a:prstGeom prst="rect">
            <a:avLst/>
          </a:prstGeom>
        </p:spPr>
        <p:txBody>
          <a:bodyPr/>
          <a:lstStyle/>
          <a:p>
            <a:r>
              <a:rPr lang="en-US" dirty="0" smtClean="0"/>
              <a:t>How it differs from On-Premise</a:t>
            </a:r>
          </a:p>
          <a:p>
            <a:pPr lvl="1"/>
            <a:r>
              <a:rPr lang="en-US" dirty="0" smtClean="0"/>
              <a:t>Customers will not have physical server access</a:t>
            </a:r>
          </a:p>
          <a:p>
            <a:pPr lvl="1"/>
            <a:r>
              <a:rPr lang="en-US" dirty="0" smtClean="0"/>
              <a:t>Change windows </a:t>
            </a:r>
          </a:p>
          <a:p>
            <a:r>
              <a:rPr lang="en-US" dirty="0" smtClean="0"/>
              <a:t>Uptime SLAs</a:t>
            </a:r>
          </a:p>
          <a:p>
            <a:pPr lvl="1"/>
            <a:r>
              <a:rPr lang="en-US" dirty="0" smtClean="0"/>
              <a:t>Need to know impact of installing</a:t>
            </a:r>
          </a:p>
          <a:p>
            <a:pPr lvl="1"/>
            <a:r>
              <a:rPr lang="en-US" dirty="0" smtClean="0"/>
              <a:t>Need to measure impact on performance</a:t>
            </a:r>
          </a:p>
          <a:p>
            <a:r>
              <a:rPr lang="en-US" dirty="0" smtClean="0"/>
              <a:t>Different models for Standard and Dedicated</a:t>
            </a:r>
          </a:p>
          <a:p>
            <a:pPr lvl="1"/>
            <a:r>
              <a:rPr lang="en-US" dirty="0" smtClean="0"/>
              <a:t>Dedicated has a customization policy for 3</a:t>
            </a:r>
            <a:r>
              <a:rPr lang="en-US" baseline="30000" dirty="0" smtClean="0"/>
              <a:t>rd</a:t>
            </a:r>
            <a:r>
              <a:rPr lang="en-US" dirty="0" smtClean="0"/>
              <a:t> party code</a:t>
            </a:r>
            <a:endParaRPr lang="en-US" dirty="0"/>
          </a:p>
        </p:txBody>
      </p:sp>
    </p:spTree>
    <p:extLst>
      <p:ext uri="{BB962C8B-B14F-4D97-AF65-F5344CB8AC3E}">
        <p14:creationId xmlns:p14="http://schemas.microsoft.com/office/powerpoint/2010/main" xmlns="" val="345883615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service offering (dedicated)</a:t>
            </a:r>
            <a:endParaRPr lang="en-US" dirty="0"/>
          </a:p>
        </p:txBody>
      </p:sp>
      <p:sp>
        <p:nvSpPr>
          <p:cNvPr id="3" name="Text Placeholder 2"/>
          <p:cNvSpPr>
            <a:spLocks noGrp="1"/>
          </p:cNvSpPr>
          <p:nvPr>
            <p:ph type="body" sz="quarter" idx="10"/>
          </p:nvPr>
        </p:nvSpPr>
        <p:spPr>
          <a:xfrm>
            <a:off x="381000" y="1143000"/>
            <a:ext cx="8382000" cy="664797"/>
          </a:xfrm>
        </p:spPr>
        <p:txBody>
          <a:bodyPr/>
          <a:lstStyle/>
          <a:p>
            <a:pPr marL="0" indent="0">
              <a:buNone/>
            </a:pPr>
            <a:r>
              <a:rPr lang="en-US" sz="2400" dirty="0" smtClean="0"/>
              <a:t>We’ve focused our efforts to date primarily on feature parity with on-premises deployments and customer requests.</a:t>
            </a:r>
          </a:p>
        </p:txBody>
      </p:sp>
      <p:graphicFrame>
        <p:nvGraphicFramePr>
          <p:cNvPr id="4" name="Table 3"/>
          <p:cNvGraphicFramePr>
            <a:graphicFrameLocks noGrp="1"/>
          </p:cNvGraphicFramePr>
          <p:nvPr>
            <p:extLst>
              <p:ext uri="{D42A27DB-BD31-4B8C-83A1-F6EECF244321}">
                <p14:modId xmlns:p14="http://schemas.microsoft.com/office/powerpoint/2010/main" xmlns="" val="3660434413"/>
              </p:ext>
            </p:extLst>
          </p:nvPr>
        </p:nvGraphicFramePr>
        <p:xfrm>
          <a:off x="457200" y="2133600"/>
          <a:ext cx="2590800" cy="4572000"/>
        </p:xfrm>
        <a:graphic>
          <a:graphicData uri="http://schemas.openxmlformats.org/drawingml/2006/table">
            <a:tbl>
              <a:tblPr firstRow="1" bandRow="1">
                <a:tableStyleId>{073A0DAA-6AF3-43AB-8588-CEC1D06C72B9}</a:tableStyleId>
              </a:tblPr>
              <a:tblGrid>
                <a:gridCol w="2590800"/>
              </a:tblGrid>
              <a:tr h="590630">
                <a:tc>
                  <a:txBody>
                    <a:bodyPr/>
                    <a:lstStyle/>
                    <a:p>
                      <a:r>
                        <a:rPr lang="en-US" sz="1600" dirty="0" smtClean="0"/>
                        <a:t>Office SharePoint 2007 Features Not Supported</a:t>
                      </a:r>
                      <a:endParaRPr lang="en-US" sz="1600" dirty="0"/>
                    </a:p>
                  </a:txBody>
                  <a:tcPr/>
                </a:tc>
              </a:tr>
              <a:tr h="436396">
                <a:tc>
                  <a:txBody>
                    <a:bodyPr/>
                    <a:lstStyle/>
                    <a:p>
                      <a:r>
                        <a:rPr lang="en-US" sz="1600" dirty="0" smtClean="0"/>
                        <a:t>Inbound Email</a:t>
                      </a:r>
                      <a:endParaRPr lang="en-US" sz="1600" dirty="0"/>
                    </a:p>
                  </a:txBody>
                  <a:tcPr/>
                </a:tc>
              </a:tr>
              <a:tr h="681497">
                <a:tc>
                  <a:txBody>
                    <a:bodyPr/>
                    <a:lstStyle/>
                    <a:p>
                      <a:r>
                        <a:rPr lang="en-US" sz="1600" dirty="0" smtClean="0"/>
                        <a:t>Directory Management</a:t>
                      </a:r>
                      <a:r>
                        <a:rPr lang="en-US" sz="1600" baseline="0" dirty="0" smtClean="0"/>
                        <a:t> Service</a:t>
                      </a:r>
                      <a:endParaRPr lang="en-US" sz="1600" dirty="0"/>
                    </a:p>
                  </a:txBody>
                  <a:tcPr/>
                </a:tc>
              </a:tr>
              <a:tr h="436396">
                <a:tc>
                  <a:txBody>
                    <a:bodyPr/>
                    <a:lstStyle/>
                    <a:p>
                      <a:r>
                        <a:rPr lang="en-US" sz="1600" dirty="0" smtClean="0"/>
                        <a:t>SharePoint Single</a:t>
                      </a:r>
                      <a:r>
                        <a:rPr lang="en-US" sz="1600" baseline="0" dirty="0" smtClean="0"/>
                        <a:t> Sign-On</a:t>
                      </a:r>
                      <a:endParaRPr lang="en-US" sz="1600" dirty="0"/>
                    </a:p>
                  </a:txBody>
                  <a:tcPr/>
                </a:tc>
              </a:tr>
              <a:tr h="436396">
                <a:tc>
                  <a:txBody>
                    <a:bodyPr/>
                    <a:lstStyle/>
                    <a:p>
                      <a:r>
                        <a:rPr lang="en-US" sz="1600" dirty="0" smtClean="0"/>
                        <a:t>Site Variations</a:t>
                      </a:r>
                      <a:endParaRPr lang="en-US" sz="1600" dirty="0"/>
                    </a:p>
                  </a:txBody>
                  <a:tcPr/>
                </a:tc>
              </a:tr>
              <a:tr h="436396">
                <a:tc>
                  <a:txBody>
                    <a:bodyPr/>
                    <a:lstStyle/>
                    <a:p>
                      <a:r>
                        <a:rPr lang="en-US" sz="1600" dirty="0" smtClean="0"/>
                        <a:t>Records Center</a:t>
                      </a:r>
                      <a:endParaRPr lang="en-US" sz="1600" dirty="0"/>
                    </a:p>
                  </a:txBody>
                  <a:tcPr/>
                </a:tc>
              </a:tr>
              <a:tr h="681497">
                <a:tc>
                  <a:txBody>
                    <a:bodyPr/>
                    <a:lstStyle/>
                    <a:p>
                      <a:r>
                        <a:rPr lang="en-US" sz="1600" dirty="0" smtClean="0"/>
                        <a:t>Pluggable Authentication Providers</a:t>
                      </a:r>
                      <a:endParaRPr lang="en-US" sz="1600" dirty="0"/>
                    </a:p>
                  </a:txBody>
                  <a:tcPr/>
                </a:tc>
              </a:tr>
              <a:tr h="436396">
                <a:tc>
                  <a:txBody>
                    <a:bodyPr/>
                    <a:lstStyle/>
                    <a:p>
                      <a:r>
                        <a:rPr lang="en-US" sz="1600" dirty="0" smtClean="0"/>
                        <a:t>Pluggable SSO Providers</a:t>
                      </a:r>
                      <a:endParaRPr lang="en-US" sz="1600" dirty="0"/>
                    </a:p>
                  </a:txBody>
                  <a:tcPr/>
                </a:tc>
              </a:tr>
              <a:tr h="436396">
                <a:tc>
                  <a:txBody>
                    <a:bodyPr/>
                    <a:lstStyle/>
                    <a:p>
                      <a:r>
                        <a:rPr lang="en-US" sz="1600" dirty="0" smtClean="0"/>
                        <a:t>BDC Based Search</a:t>
                      </a:r>
                      <a:endParaRPr lang="en-US" sz="1600"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xmlns="" val="2712416902"/>
              </p:ext>
            </p:extLst>
          </p:nvPr>
        </p:nvGraphicFramePr>
        <p:xfrm>
          <a:off x="3200400" y="2133600"/>
          <a:ext cx="2590800" cy="4572000"/>
        </p:xfrm>
        <a:graphic>
          <a:graphicData uri="http://schemas.openxmlformats.org/drawingml/2006/table">
            <a:tbl>
              <a:tblPr firstRow="1" bandRow="1">
                <a:tableStyleId>{5C22544A-7EE6-4342-B048-85BDC9FD1C3A}</a:tableStyleId>
              </a:tblPr>
              <a:tblGrid>
                <a:gridCol w="2590800"/>
              </a:tblGrid>
              <a:tr h="590630">
                <a:tc>
                  <a:txBody>
                    <a:bodyPr/>
                    <a:lstStyle/>
                    <a:p>
                      <a:r>
                        <a:rPr lang="en-US" sz="1600" dirty="0" smtClean="0"/>
                        <a:t>Customization Types Not</a:t>
                      </a:r>
                      <a:r>
                        <a:rPr lang="en-US" sz="1600" baseline="0" dirty="0" smtClean="0"/>
                        <a:t> Supported Today</a:t>
                      </a:r>
                      <a:endParaRPr lang="en-US" sz="1600" dirty="0"/>
                    </a:p>
                  </a:txBody>
                  <a:tcPr/>
                </a:tc>
              </a:tr>
              <a:tr h="681497">
                <a:tc>
                  <a:txBody>
                    <a:bodyPr/>
                    <a:lstStyle/>
                    <a:p>
                      <a:r>
                        <a:rPr lang="en-US" sz="1600" dirty="0" smtClean="0"/>
                        <a:t>Custom</a:t>
                      </a:r>
                      <a:r>
                        <a:rPr lang="en-US" sz="1600" baseline="0" dirty="0" smtClean="0"/>
                        <a:t> Windows Server Services</a:t>
                      </a:r>
                      <a:endParaRPr lang="en-US" sz="1600" dirty="0"/>
                    </a:p>
                  </a:txBody>
                  <a:tcPr/>
                </a:tc>
              </a:tr>
              <a:tr h="436396">
                <a:tc>
                  <a:txBody>
                    <a:bodyPr/>
                    <a:lstStyle/>
                    <a:p>
                      <a:r>
                        <a:rPr lang="en-US" sz="1600" dirty="0" smtClean="0"/>
                        <a:t>Custom Site</a:t>
                      </a:r>
                      <a:r>
                        <a:rPr lang="en-US" sz="1600" baseline="0" dirty="0" smtClean="0"/>
                        <a:t> Definitions</a:t>
                      </a:r>
                      <a:endParaRPr lang="en-US" sz="1600" dirty="0"/>
                    </a:p>
                  </a:txBody>
                  <a:tcPr/>
                </a:tc>
              </a:tr>
              <a:tr h="436396">
                <a:tc>
                  <a:txBody>
                    <a:bodyPr/>
                    <a:lstStyle/>
                    <a:p>
                      <a:r>
                        <a:rPr lang="en-US" sz="1600" dirty="0" smtClean="0"/>
                        <a:t>Document Convertors</a:t>
                      </a:r>
                      <a:endParaRPr lang="en-US" sz="1600" dirty="0"/>
                    </a:p>
                  </a:txBody>
                  <a:tcPr/>
                </a:tc>
              </a:tr>
              <a:tr h="436396">
                <a:tc>
                  <a:txBody>
                    <a:bodyPr/>
                    <a:lstStyle/>
                    <a:p>
                      <a:r>
                        <a:rPr lang="en-US" sz="1600" dirty="0" smtClean="0"/>
                        <a:t>Custom Managed</a:t>
                      </a:r>
                      <a:r>
                        <a:rPr lang="en-US" sz="1600" baseline="0" dirty="0" smtClean="0"/>
                        <a:t> Path</a:t>
                      </a:r>
                      <a:endParaRPr lang="en-US" sz="1600" dirty="0"/>
                    </a:p>
                  </a:txBody>
                  <a:tcPr/>
                </a:tc>
              </a:tr>
              <a:tr h="681497">
                <a:tc>
                  <a:txBody>
                    <a:bodyPr/>
                    <a:lstStyle/>
                    <a:p>
                      <a:r>
                        <a:rPr lang="en-US" sz="1600" dirty="0" smtClean="0"/>
                        <a:t>HTTP Modules (not used for error handling)</a:t>
                      </a:r>
                      <a:endParaRPr lang="en-US" sz="1600" dirty="0"/>
                    </a:p>
                  </a:txBody>
                  <a:tcPr/>
                </a:tc>
              </a:tr>
              <a:tr h="436396">
                <a:tc>
                  <a:txBody>
                    <a:bodyPr/>
                    <a:lstStyle/>
                    <a:p>
                      <a:r>
                        <a:rPr lang="en-US" sz="1600" dirty="0" smtClean="0"/>
                        <a:t>Inline Code</a:t>
                      </a:r>
                      <a:endParaRPr lang="en-US" sz="1600" dirty="0"/>
                    </a:p>
                  </a:txBody>
                  <a:tcPr/>
                </a:tc>
              </a:tr>
              <a:tr h="436396">
                <a:tc>
                  <a:txBody>
                    <a:bodyPr/>
                    <a:lstStyle/>
                    <a:p>
                      <a:r>
                        <a:rPr lang="en-US" sz="1600" dirty="0" smtClean="0"/>
                        <a:t>Custom COM Servers</a:t>
                      </a:r>
                      <a:endParaRPr lang="en-US" sz="1600" dirty="0"/>
                    </a:p>
                  </a:txBody>
                  <a:tcPr/>
                </a:tc>
              </a:tr>
              <a:tr h="436396">
                <a:tc>
                  <a:txBody>
                    <a:bodyPr/>
                    <a:lstStyle/>
                    <a:p>
                      <a:r>
                        <a:rPr lang="en-US" sz="1600" dirty="0" smtClean="0"/>
                        <a:t>Custom HTTP Handlers</a:t>
                      </a:r>
                      <a:endParaRPr lang="en-US" sz="1600"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xmlns="" val="1678307316"/>
              </p:ext>
            </p:extLst>
          </p:nvPr>
        </p:nvGraphicFramePr>
        <p:xfrm>
          <a:off x="5943600" y="2133601"/>
          <a:ext cx="2590800" cy="4566717"/>
        </p:xfrm>
        <a:graphic>
          <a:graphicData uri="http://schemas.openxmlformats.org/drawingml/2006/table">
            <a:tbl>
              <a:tblPr firstRow="1" bandRow="1">
                <a:tableStyleId>{21E4AEA4-8DFA-4A89-87EB-49C32662AFE0}</a:tableStyleId>
              </a:tblPr>
              <a:tblGrid>
                <a:gridCol w="2590800"/>
              </a:tblGrid>
              <a:tr h="533399">
                <a:tc>
                  <a:txBody>
                    <a:bodyPr/>
                    <a:lstStyle/>
                    <a:p>
                      <a:r>
                        <a:rPr lang="en-US" sz="1600" dirty="0" smtClean="0"/>
                        <a:t>Scenarios</a:t>
                      </a:r>
                      <a:r>
                        <a:rPr lang="en-US" sz="1600" baseline="0" dirty="0" smtClean="0"/>
                        <a:t> Not Supported Today</a:t>
                      </a:r>
                      <a:endParaRPr lang="en-US" sz="1600" dirty="0"/>
                    </a:p>
                  </a:txBody>
                  <a:tcPr/>
                </a:tc>
              </a:tr>
              <a:tr h="461371">
                <a:tc>
                  <a:txBody>
                    <a:bodyPr/>
                    <a:lstStyle/>
                    <a:p>
                      <a:r>
                        <a:rPr lang="en-US" sz="1200" dirty="0" smtClean="0"/>
                        <a:t>Host Customer</a:t>
                      </a:r>
                      <a:r>
                        <a:rPr lang="en-US" sz="1200" baseline="0" dirty="0" smtClean="0"/>
                        <a:t> Business Data in MS Data Centers</a:t>
                      </a:r>
                      <a:endParaRPr lang="en-US" sz="1200" dirty="0"/>
                    </a:p>
                  </a:txBody>
                  <a:tcPr/>
                </a:tc>
              </a:tr>
              <a:tr h="289276">
                <a:tc>
                  <a:txBody>
                    <a:bodyPr/>
                    <a:lstStyle/>
                    <a:p>
                      <a:r>
                        <a:rPr lang="en-US" sz="1200" dirty="0" smtClean="0"/>
                        <a:t>Kerberos Constrained Delegation</a:t>
                      </a:r>
                      <a:endParaRPr lang="en-US" sz="1200" dirty="0"/>
                    </a:p>
                  </a:txBody>
                  <a:tcPr/>
                </a:tc>
              </a:tr>
              <a:tr h="289276">
                <a:tc>
                  <a:txBody>
                    <a:bodyPr/>
                    <a:lstStyle/>
                    <a:p>
                      <a:r>
                        <a:rPr lang="en-US" sz="1200" dirty="0" smtClean="0"/>
                        <a:t>Direct Access to Servers or DBs</a:t>
                      </a:r>
                      <a:endParaRPr lang="en-US" sz="1200" dirty="0"/>
                    </a:p>
                  </a:txBody>
                  <a:tcPr/>
                </a:tc>
              </a:tr>
              <a:tr h="289276">
                <a:tc>
                  <a:txBody>
                    <a:bodyPr/>
                    <a:lstStyle/>
                    <a:p>
                      <a:r>
                        <a:rPr lang="en-US" sz="1200" dirty="0" smtClean="0"/>
                        <a:t>Access to Admin UI for Farm/Server</a:t>
                      </a:r>
                      <a:endParaRPr lang="en-US" sz="1200" dirty="0"/>
                    </a:p>
                  </a:txBody>
                  <a:tcPr/>
                </a:tc>
              </a:tr>
              <a:tr h="289276">
                <a:tc>
                  <a:txBody>
                    <a:bodyPr/>
                    <a:lstStyle/>
                    <a:p>
                      <a:r>
                        <a:rPr lang="en-US" sz="1200" dirty="0" smtClean="0"/>
                        <a:t>Additional</a:t>
                      </a:r>
                      <a:r>
                        <a:rPr lang="en-US" sz="1200" baseline="0" dirty="0" smtClean="0"/>
                        <a:t> Web Applications</a:t>
                      </a:r>
                      <a:endParaRPr lang="en-US" sz="1200" dirty="0"/>
                    </a:p>
                  </a:txBody>
                  <a:tcPr/>
                </a:tc>
              </a:tr>
              <a:tr h="461371">
                <a:tc>
                  <a:txBody>
                    <a:bodyPr/>
                    <a:lstStyle/>
                    <a:p>
                      <a:r>
                        <a:rPr lang="en-US" sz="1200" dirty="0" smtClean="0"/>
                        <a:t>Install applications (non-SharePoint) on Servers</a:t>
                      </a:r>
                      <a:endParaRPr lang="en-US" sz="1200" dirty="0"/>
                    </a:p>
                  </a:txBody>
                  <a:tcPr/>
                </a:tc>
              </a:tr>
              <a:tr h="289276">
                <a:tc>
                  <a:txBody>
                    <a:bodyPr/>
                    <a:lstStyle/>
                    <a:p>
                      <a:r>
                        <a:rPr lang="en-US" sz="1200" dirty="0" smtClean="0"/>
                        <a:t>Changes to db schemas</a:t>
                      </a:r>
                      <a:endParaRPr lang="en-US" sz="1200" dirty="0"/>
                    </a:p>
                  </a:txBody>
                  <a:tcPr/>
                </a:tc>
              </a:tr>
              <a:tr h="289276">
                <a:tc>
                  <a:txBody>
                    <a:bodyPr/>
                    <a:lstStyle/>
                    <a:p>
                      <a:r>
                        <a:rPr lang="en-US" sz="1200" dirty="0" smtClean="0"/>
                        <a:t>Non-SSL encrypted URLs</a:t>
                      </a:r>
                      <a:endParaRPr lang="en-US" sz="1200" dirty="0"/>
                    </a:p>
                  </a:txBody>
                  <a:tcPr/>
                </a:tc>
              </a:tr>
              <a:tr h="461371">
                <a:tc>
                  <a:txBody>
                    <a:bodyPr/>
                    <a:lstStyle/>
                    <a:p>
                      <a:r>
                        <a:rPr lang="en-US" sz="1200" dirty="0" smtClean="0"/>
                        <a:t>Introduction of additional</a:t>
                      </a:r>
                      <a:r>
                        <a:rPr lang="en-US" sz="1200" baseline="0" dirty="0" smtClean="0"/>
                        <a:t> HW to support customization scenarios</a:t>
                      </a:r>
                      <a:endParaRPr lang="en-US" sz="1200" dirty="0"/>
                    </a:p>
                  </a:txBody>
                  <a:tcPr/>
                </a:tc>
              </a:tr>
              <a:tr h="289276">
                <a:tc>
                  <a:txBody>
                    <a:bodyPr/>
                    <a:lstStyle/>
                    <a:p>
                      <a:r>
                        <a:rPr lang="en-US" sz="1200" dirty="0" smtClean="0"/>
                        <a:t>Change host names after</a:t>
                      </a:r>
                      <a:r>
                        <a:rPr lang="en-US" sz="1200" baseline="0" dirty="0" smtClean="0"/>
                        <a:t> launch</a:t>
                      </a:r>
                      <a:endParaRPr lang="en-US" sz="1200" dirty="0"/>
                    </a:p>
                  </a:txBody>
                  <a:tcPr/>
                </a:tc>
              </a:tr>
              <a:tr h="289276">
                <a:tc>
                  <a:txBody>
                    <a:bodyPr/>
                    <a:lstStyle/>
                    <a:p>
                      <a:r>
                        <a:rPr lang="en-US" sz="1200" dirty="0" smtClean="0"/>
                        <a:t>Anonymous Access</a:t>
                      </a:r>
                    </a:p>
                  </a:txBody>
                  <a:tcPr/>
                </a:tc>
              </a:tr>
              <a:tr h="289276">
                <a:tc>
                  <a:txBody>
                    <a:bodyPr/>
                    <a:lstStyle/>
                    <a:p>
                      <a:r>
                        <a:rPr lang="en-US" sz="1200" dirty="0" smtClean="0"/>
                        <a:t>Hosted </a:t>
                      </a:r>
                      <a:r>
                        <a:rPr lang="en-US" sz="1200" dirty="0" err="1" smtClean="0"/>
                        <a:t>dev</a:t>
                      </a:r>
                      <a:r>
                        <a:rPr lang="en-US" sz="1200" dirty="0" smtClean="0"/>
                        <a:t>/test environments</a:t>
                      </a:r>
                    </a:p>
                  </a:txBody>
                  <a:tcPr/>
                </a:tc>
              </a:tr>
            </a:tbl>
          </a:graphicData>
        </a:graphic>
      </p:graphicFrame>
    </p:spTree>
    <p:extLst>
      <p:ext uri="{BB962C8B-B14F-4D97-AF65-F5344CB8AC3E}">
        <p14:creationId xmlns:p14="http://schemas.microsoft.com/office/powerpoint/2010/main" xmlns="" val="2019038224"/>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228600"/>
            <a:ext cx="8382000" cy="498598"/>
          </a:xfrm>
        </p:spPr>
        <p:txBody>
          <a:bodyPr/>
          <a:lstStyle/>
          <a:p>
            <a:r>
              <a:rPr lang="en-US" sz="3600" dirty="0" smtClean="0"/>
              <a:t>Customization Review Process – (Dedicated)</a:t>
            </a:r>
            <a:endParaRPr lang="en-US" sz="3600" dirty="0"/>
          </a:p>
        </p:txBody>
      </p:sp>
      <p:sp>
        <p:nvSpPr>
          <p:cNvPr id="8" name="Text Placeholder 7"/>
          <p:cNvSpPr>
            <a:spLocks noGrp="1"/>
          </p:cNvSpPr>
          <p:nvPr>
            <p:ph sz="half" idx="1"/>
          </p:nvPr>
        </p:nvSpPr>
        <p:spPr>
          <a:xfrm>
            <a:off x="381000" y="1447799"/>
            <a:ext cx="4114800" cy="4825937"/>
          </a:xfrm>
        </p:spPr>
        <p:txBody>
          <a:bodyPr/>
          <a:lstStyle/>
          <a:p>
            <a:r>
              <a:rPr lang="en-US" sz="2400" dirty="0" smtClean="0"/>
              <a:t>High Level Design Review Document required for all customizations</a:t>
            </a:r>
          </a:p>
          <a:p>
            <a:pPr lvl="1"/>
            <a:r>
              <a:rPr lang="en-US" sz="2000" dirty="0" smtClean="0"/>
              <a:t>(third party and in-house developed)</a:t>
            </a:r>
          </a:p>
          <a:p>
            <a:r>
              <a:rPr lang="en-US" sz="2400" dirty="0" smtClean="0"/>
              <a:t>Engineering reviews provide feedback if needed prior to approval and development</a:t>
            </a:r>
          </a:p>
          <a:p>
            <a:r>
              <a:rPr lang="en-US" sz="2400" dirty="0" smtClean="0"/>
              <a:t>Customers use a provided template</a:t>
            </a:r>
          </a:p>
          <a:p>
            <a:r>
              <a:rPr lang="en-US" sz="2400" dirty="0" smtClean="0"/>
              <a:t>Solution deliverables review for approval prior to deployment</a:t>
            </a:r>
            <a:endParaRPr lang="en-US" sz="2400" dirty="0"/>
          </a:p>
        </p:txBody>
      </p:sp>
      <p:sp>
        <p:nvSpPr>
          <p:cNvPr id="10" name="Content Placeholder 9"/>
          <p:cNvSpPr>
            <a:spLocks noGrp="1"/>
          </p:cNvSpPr>
          <p:nvPr>
            <p:ph sz="half" idx="2"/>
          </p:nvPr>
        </p:nvSpPr>
        <p:spPr>
          <a:xfrm>
            <a:off x="4648200" y="1447799"/>
            <a:ext cx="4114800" cy="4081117"/>
          </a:xfrm>
        </p:spPr>
        <p:txBody>
          <a:bodyPr/>
          <a:lstStyle/>
          <a:p>
            <a:r>
              <a:rPr lang="en-US" sz="2400" dirty="0" smtClean="0"/>
              <a:t>Evaluation of customization package</a:t>
            </a:r>
          </a:p>
          <a:p>
            <a:pPr lvl="1"/>
            <a:r>
              <a:rPr lang="en-US" sz="2000" dirty="0" smtClean="0"/>
              <a:t>Documentation</a:t>
            </a:r>
          </a:p>
          <a:p>
            <a:pPr lvl="1"/>
            <a:r>
              <a:rPr lang="en-US" sz="2000" dirty="0" smtClean="0"/>
              <a:t>Common security attack vectors</a:t>
            </a:r>
          </a:p>
          <a:p>
            <a:pPr lvl="1"/>
            <a:r>
              <a:rPr lang="en-US" sz="2000" dirty="0" smtClean="0"/>
              <a:t>Validate Successful deployment and clean removal</a:t>
            </a:r>
          </a:p>
          <a:p>
            <a:pPr lvl="1"/>
            <a:r>
              <a:rPr lang="en-US" sz="2000" dirty="0" smtClean="0"/>
              <a:t>Best Practices </a:t>
            </a:r>
          </a:p>
          <a:p>
            <a:pPr lvl="1"/>
            <a:r>
              <a:rPr lang="en-US" sz="2000" dirty="0" smtClean="0"/>
              <a:t>Support and proactive monitoring</a:t>
            </a:r>
          </a:p>
          <a:p>
            <a:pPr lvl="1"/>
            <a:r>
              <a:rPr lang="en-US" sz="2000" dirty="0" smtClean="0"/>
              <a:t>Compatibility with current patched version of SharePoint</a:t>
            </a:r>
          </a:p>
        </p:txBody>
      </p:sp>
    </p:spTree>
    <p:extLst>
      <p:ext uri="{BB962C8B-B14F-4D97-AF65-F5344CB8AC3E}">
        <p14:creationId xmlns:p14="http://schemas.microsoft.com/office/powerpoint/2010/main" xmlns="" val="158801812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i-FI" dirty="0"/>
              <a:t>Building Business Applications on SharePoint Online</a:t>
            </a:r>
            <a:br>
              <a:rPr lang="fi-FI" dirty="0"/>
            </a:br>
            <a:endParaRPr lang="fi-FI" dirty="0"/>
          </a:p>
        </p:txBody>
      </p:sp>
      <p:sp>
        <p:nvSpPr>
          <p:cNvPr id="3" name="Subtitle 2"/>
          <p:cNvSpPr>
            <a:spLocks noGrp="1"/>
          </p:cNvSpPr>
          <p:nvPr>
            <p:ph type="subTitle" idx="1"/>
          </p:nvPr>
        </p:nvSpPr>
        <p:spPr/>
        <p:txBody>
          <a:bodyPr/>
          <a:lstStyle/>
          <a:p>
            <a:endParaRPr lang="fi-FI"/>
          </a:p>
        </p:txBody>
      </p:sp>
      <p:sp>
        <p:nvSpPr>
          <p:cNvPr id="4" name="Text Placeholder 3"/>
          <p:cNvSpPr>
            <a:spLocks noGrp="1"/>
          </p:cNvSpPr>
          <p:nvPr>
            <p:ph type="body" sz="quarter" idx="10"/>
          </p:nvPr>
        </p:nvSpPr>
        <p:spPr/>
        <p:txBody>
          <a:bodyPr/>
          <a:lstStyle/>
          <a:p>
            <a:r>
              <a:rPr lang="fi-FI" dirty="0" smtClean="0"/>
              <a:t>Demo</a:t>
            </a:r>
            <a:endParaRPr lang="fi-FI" dirty="0"/>
          </a:p>
        </p:txBody>
      </p:sp>
    </p:spTree>
    <p:extLst>
      <p:ext uri="{BB962C8B-B14F-4D97-AF65-F5344CB8AC3E}">
        <p14:creationId xmlns:p14="http://schemas.microsoft.com/office/powerpoint/2010/main" xmlns="" val="394103047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 y="228600"/>
            <a:ext cx="8375650" cy="664797"/>
          </a:xfrm>
        </p:spPr>
        <p:txBody>
          <a:bodyPr/>
          <a:lstStyle/>
          <a:p>
            <a:r>
              <a:rPr lang="en-US" sz="4800" dirty="0"/>
              <a:t>Who’s Using </a:t>
            </a:r>
            <a:r>
              <a:rPr lang="en-US" sz="4800" dirty="0" smtClean="0"/>
              <a:t>Microsoft </a:t>
            </a:r>
            <a:r>
              <a:rPr lang="en-US" sz="4500" dirty="0" smtClean="0"/>
              <a:t>Online?</a:t>
            </a:r>
            <a:endParaRPr lang="en-US" sz="4500" dirty="0"/>
          </a:p>
        </p:txBody>
      </p:sp>
      <p:sp>
        <p:nvSpPr>
          <p:cNvPr id="3" name="Content Placeholder 2"/>
          <p:cNvSpPr>
            <a:spLocks noGrp="1"/>
          </p:cNvSpPr>
          <p:nvPr>
            <p:ph idx="1"/>
          </p:nvPr>
        </p:nvSpPr>
        <p:spPr>
          <a:xfrm>
            <a:off x="357158" y="1447800"/>
            <a:ext cx="8382000" cy="443198"/>
          </a:xfrm>
        </p:spPr>
        <p:txBody>
          <a:bodyPr>
            <a:normAutofit fontScale="85000" lnSpcReduction="10000"/>
          </a:bodyPr>
          <a:lstStyle/>
          <a:p>
            <a:pPr>
              <a:buNone/>
            </a:pPr>
            <a:r>
              <a:rPr lang="en-US" i="1" dirty="0" smtClean="0">
                <a:effectLst>
                  <a:outerShdw blurRad="38100" dist="38100" dir="2700000" algn="tl">
                    <a:srgbClr val="000000">
                      <a:alpha val="43137"/>
                    </a:srgbClr>
                  </a:outerShdw>
                </a:effectLst>
              </a:rPr>
              <a:t>Business Productivity Online Suite Reference Customers</a:t>
            </a:r>
            <a:endParaRPr lang="en-US" sz="1600" i="1" dirty="0" smtClean="0">
              <a:effectLst>
                <a:outerShdw blurRad="38100" dist="38100" dir="2700000" algn="tl">
                  <a:srgbClr val="000000">
                    <a:alpha val="43137"/>
                  </a:srgbClr>
                </a:outerShdw>
              </a:effectLst>
            </a:endParaRPr>
          </a:p>
        </p:txBody>
      </p:sp>
      <p:pic>
        <p:nvPicPr>
          <p:cNvPr id="17" name="Picture 16" descr="Ingersoll-Rand copy.png"/>
          <p:cNvPicPr>
            <a:picLocks noChangeAspect="1"/>
          </p:cNvPicPr>
          <p:nvPr/>
        </p:nvPicPr>
        <p:blipFill>
          <a:blip r:embed="rId3" cstate="print"/>
          <a:stretch>
            <a:fillRect/>
          </a:stretch>
        </p:blipFill>
        <p:spPr>
          <a:xfrm>
            <a:off x="381000" y="2209800"/>
            <a:ext cx="1371600" cy="1157931"/>
          </a:xfrm>
          <a:prstGeom prst="rect">
            <a:avLst/>
          </a:prstGeom>
          <a:effectLst>
            <a:outerShdw blurRad="50800" dist="38100" dir="2700000" algn="tl" rotWithShape="0">
              <a:prstClr val="black">
                <a:alpha val="40000"/>
              </a:prstClr>
            </a:outerShdw>
          </a:effectLst>
        </p:spPr>
      </p:pic>
      <p:pic>
        <p:nvPicPr>
          <p:cNvPr id="18" name="Picture 17" descr="Blockbuster_Media copy.png"/>
          <p:cNvPicPr>
            <a:picLocks noChangeAspect="1"/>
          </p:cNvPicPr>
          <p:nvPr/>
        </p:nvPicPr>
        <p:blipFill>
          <a:blip r:embed="rId4" cstate="print"/>
          <a:stretch>
            <a:fillRect/>
          </a:stretch>
        </p:blipFill>
        <p:spPr>
          <a:xfrm>
            <a:off x="1905000" y="3352800"/>
            <a:ext cx="1468052" cy="838200"/>
          </a:xfrm>
          <a:prstGeom prst="rect">
            <a:avLst/>
          </a:prstGeom>
          <a:effectLst>
            <a:outerShdw blurRad="50800" dist="38100" dir="2700000" algn="tl" rotWithShape="0">
              <a:prstClr val="black">
                <a:alpha val="40000"/>
              </a:prstClr>
            </a:outerShdw>
          </a:effectLst>
        </p:spPr>
      </p:pic>
      <p:pic>
        <p:nvPicPr>
          <p:cNvPr id="20" name="Picture 19" descr="F:\BOS\BOSD\Company Logos\Doosan copy.png"/>
          <p:cNvPicPr>
            <a:picLocks noChangeAspect="1" noChangeArrowheads="1"/>
          </p:cNvPicPr>
          <p:nvPr/>
        </p:nvPicPr>
        <p:blipFill>
          <a:blip r:embed="rId5" cstate="print"/>
          <a:srcRect/>
          <a:stretch>
            <a:fillRect/>
          </a:stretch>
        </p:blipFill>
        <p:spPr bwMode="auto">
          <a:xfrm>
            <a:off x="2057400" y="2057400"/>
            <a:ext cx="1866488" cy="896302"/>
          </a:xfrm>
          <a:prstGeom prst="rect">
            <a:avLst/>
          </a:prstGeom>
          <a:noFill/>
          <a:effectLst>
            <a:outerShdw blurRad="50800" dist="38100" dir="2700000" algn="tl" rotWithShape="0">
              <a:prstClr val="black">
                <a:alpha val="40000"/>
              </a:prstClr>
            </a:outerShdw>
          </a:effectLst>
        </p:spPr>
      </p:pic>
      <p:pic>
        <p:nvPicPr>
          <p:cNvPr id="21" name="Picture 20" descr="F:\BOS\BOSD\Company Logos\Aviva copy.png"/>
          <p:cNvPicPr>
            <a:picLocks noChangeAspect="1" noChangeArrowheads="1"/>
          </p:cNvPicPr>
          <p:nvPr/>
        </p:nvPicPr>
        <p:blipFill>
          <a:blip r:embed="rId6" cstate="print">
            <a:lum bright="99000"/>
          </a:blip>
          <a:srcRect/>
          <a:stretch>
            <a:fillRect/>
          </a:stretch>
        </p:blipFill>
        <p:spPr bwMode="auto">
          <a:xfrm>
            <a:off x="7010400" y="2057400"/>
            <a:ext cx="1333500" cy="977206"/>
          </a:xfrm>
          <a:prstGeom prst="rect">
            <a:avLst/>
          </a:prstGeom>
          <a:noFill/>
          <a:effectLst>
            <a:outerShdw blurRad="50800" dist="38100" dir="2700000" algn="tl" rotWithShape="0">
              <a:prstClr val="black">
                <a:alpha val="40000"/>
              </a:prstClr>
            </a:outerShdw>
          </a:effectLst>
        </p:spPr>
      </p:pic>
      <p:pic>
        <p:nvPicPr>
          <p:cNvPr id="22" name="Picture 21" descr="XL_Capital copy.png"/>
          <p:cNvPicPr>
            <a:picLocks noChangeAspect="1"/>
          </p:cNvPicPr>
          <p:nvPr/>
        </p:nvPicPr>
        <p:blipFill>
          <a:blip r:embed="rId7" cstate="print"/>
          <a:stretch>
            <a:fillRect/>
          </a:stretch>
        </p:blipFill>
        <p:spPr>
          <a:xfrm>
            <a:off x="381000" y="5105400"/>
            <a:ext cx="1600200" cy="455938"/>
          </a:xfrm>
          <a:prstGeom prst="rect">
            <a:avLst/>
          </a:prstGeom>
          <a:effectLst>
            <a:outerShdw blurRad="50800" dist="38100" dir="2700000" algn="tl" rotWithShape="0">
              <a:prstClr val="black">
                <a:alpha val="40000"/>
              </a:prstClr>
            </a:outerShdw>
          </a:effectLst>
        </p:spPr>
      </p:pic>
      <p:pic>
        <p:nvPicPr>
          <p:cNvPr id="23" name="Picture 22" descr="Energizer copy.png"/>
          <p:cNvPicPr>
            <a:picLocks noChangeAspect="1"/>
          </p:cNvPicPr>
          <p:nvPr/>
        </p:nvPicPr>
        <p:blipFill>
          <a:blip r:embed="rId8" cstate="print"/>
          <a:stretch>
            <a:fillRect/>
          </a:stretch>
        </p:blipFill>
        <p:spPr>
          <a:xfrm>
            <a:off x="2209800" y="4800600"/>
            <a:ext cx="990600" cy="1168386"/>
          </a:xfrm>
          <a:prstGeom prst="rect">
            <a:avLst/>
          </a:prstGeom>
          <a:effectLst>
            <a:outerShdw blurRad="50800" dist="38100" dir="2700000" algn="tl" rotWithShape="0">
              <a:prstClr val="black">
                <a:alpha val="40000"/>
              </a:prstClr>
            </a:outerShdw>
          </a:effectLst>
        </p:spPr>
      </p:pic>
      <p:pic>
        <p:nvPicPr>
          <p:cNvPr id="25" name="Picture 24" descr="Coca-Cola_Enterprises_Inc_ copy.png"/>
          <p:cNvPicPr>
            <a:picLocks noChangeAspect="1"/>
          </p:cNvPicPr>
          <p:nvPr/>
        </p:nvPicPr>
        <p:blipFill>
          <a:blip r:embed="rId9" cstate="print"/>
          <a:stretch>
            <a:fillRect/>
          </a:stretch>
        </p:blipFill>
        <p:spPr>
          <a:xfrm>
            <a:off x="4114800" y="5029200"/>
            <a:ext cx="3200400" cy="510978"/>
          </a:xfrm>
          <a:prstGeom prst="rect">
            <a:avLst/>
          </a:prstGeom>
          <a:effectLst>
            <a:outerShdw blurRad="50800" dist="38100" dir="2700000" algn="tl" rotWithShape="0">
              <a:prstClr val="black">
                <a:alpha val="40000"/>
              </a:prstClr>
            </a:outerShdw>
          </a:effectLst>
        </p:spPr>
      </p:pic>
      <p:pic>
        <p:nvPicPr>
          <p:cNvPr id="26" name="Picture 25" descr="Tyco copy.png"/>
          <p:cNvPicPr>
            <a:picLocks noChangeAspect="1"/>
          </p:cNvPicPr>
          <p:nvPr/>
        </p:nvPicPr>
        <p:blipFill>
          <a:blip r:embed="rId10" cstate="print"/>
          <a:stretch>
            <a:fillRect/>
          </a:stretch>
        </p:blipFill>
        <p:spPr>
          <a:xfrm>
            <a:off x="3505200" y="4419600"/>
            <a:ext cx="1371600" cy="463025"/>
          </a:xfrm>
          <a:prstGeom prst="rect">
            <a:avLst/>
          </a:prstGeom>
          <a:effectLst>
            <a:outerShdw blurRad="50800" dist="38100" dir="2700000" algn="tl" rotWithShape="0">
              <a:prstClr val="black">
                <a:alpha val="40000"/>
              </a:prstClr>
            </a:outerShdw>
          </a:effectLst>
        </p:spPr>
      </p:pic>
      <p:pic>
        <p:nvPicPr>
          <p:cNvPr id="27" name="Picture 26" descr="Ceridian copy.png"/>
          <p:cNvPicPr>
            <a:picLocks noChangeAspect="1"/>
          </p:cNvPicPr>
          <p:nvPr/>
        </p:nvPicPr>
        <p:blipFill>
          <a:blip r:embed="rId11" cstate="print"/>
          <a:stretch>
            <a:fillRect/>
          </a:stretch>
        </p:blipFill>
        <p:spPr>
          <a:xfrm>
            <a:off x="5486400" y="5715000"/>
            <a:ext cx="1828800" cy="397599"/>
          </a:xfrm>
          <a:prstGeom prst="rect">
            <a:avLst/>
          </a:prstGeom>
          <a:effectLst>
            <a:outerShdw blurRad="50800" dist="38100" dir="2700000" algn="tl" rotWithShape="0">
              <a:prstClr val="black">
                <a:alpha val="40000"/>
              </a:prstClr>
            </a:outerShdw>
          </a:effectLst>
        </p:spPr>
      </p:pic>
      <p:pic>
        <p:nvPicPr>
          <p:cNvPr id="28" name="Picture 27" descr="Autodesk copy white.png"/>
          <p:cNvPicPr>
            <a:picLocks noChangeAspect="1"/>
          </p:cNvPicPr>
          <p:nvPr/>
        </p:nvPicPr>
        <p:blipFill>
          <a:blip r:embed="rId12" cstate="print"/>
          <a:stretch>
            <a:fillRect/>
          </a:stretch>
        </p:blipFill>
        <p:spPr>
          <a:xfrm>
            <a:off x="7467600" y="4419600"/>
            <a:ext cx="1371600" cy="1155153"/>
          </a:xfrm>
          <a:prstGeom prst="rect">
            <a:avLst/>
          </a:prstGeom>
          <a:effectLst>
            <a:outerShdw blurRad="50800" dist="38100" dir="2700000" algn="tl" rotWithShape="0">
              <a:prstClr val="black">
                <a:alpha val="40000"/>
              </a:prstClr>
            </a:outerShdw>
          </a:effectLst>
        </p:spPr>
      </p:pic>
      <p:pic>
        <p:nvPicPr>
          <p:cNvPr id="15" name="Picture 15"/>
          <p:cNvPicPr>
            <a:picLocks noChangeAspect="1" noChangeArrowheads="1"/>
          </p:cNvPicPr>
          <p:nvPr/>
        </p:nvPicPr>
        <p:blipFill>
          <a:blip r:embed="rId13" cstate="print"/>
          <a:srcRect/>
          <a:stretch>
            <a:fillRect/>
          </a:stretch>
        </p:blipFill>
        <p:spPr bwMode="auto">
          <a:xfrm>
            <a:off x="6096000" y="6248400"/>
            <a:ext cx="2786958" cy="43408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6" name="Picture 15" descr="Eddie_Bauer copy.png"/>
          <p:cNvPicPr>
            <a:picLocks noChangeAspect="1"/>
          </p:cNvPicPr>
          <p:nvPr/>
        </p:nvPicPr>
        <p:blipFill>
          <a:blip r:embed="rId14" cstate="print">
            <a:lum bright="100000"/>
          </a:blip>
          <a:stretch>
            <a:fillRect/>
          </a:stretch>
        </p:blipFill>
        <p:spPr>
          <a:xfrm>
            <a:off x="6248400" y="3352800"/>
            <a:ext cx="2667006" cy="528956"/>
          </a:xfrm>
          <a:prstGeom prst="rect">
            <a:avLst/>
          </a:prstGeom>
          <a:effectLst>
            <a:outerShdw blurRad="50800" dist="38100" dir="2700000" algn="tl" rotWithShape="0">
              <a:prstClr val="black">
                <a:alpha val="40000"/>
              </a:prstClr>
            </a:outerShdw>
          </a:effectLst>
        </p:spPr>
      </p:pic>
      <p:sp>
        <p:nvSpPr>
          <p:cNvPr id="19" name="Content Placeholder 2"/>
          <p:cNvSpPr txBox="1">
            <a:spLocks/>
          </p:cNvSpPr>
          <p:nvPr/>
        </p:nvSpPr>
        <p:spPr>
          <a:xfrm>
            <a:off x="357158" y="838200"/>
            <a:ext cx="8382000" cy="44319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2200" b="0" i="1" u="none" strike="noStrike" kern="1200" cap="none" spc="0" normalizeH="0" baseline="0" noProof="0" dirty="0" smtClean="0">
                <a:ln>
                  <a:noFill/>
                </a:ln>
                <a:effectLst>
                  <a:outerShdw blurRad="38100" dist="38100" dir="2700000" algn="tl">
                    <a:srgbClr val="000000">
                      <a:alpha val="43137"/>
                    </a:srgbClr>
                  </a:outerShdw>
                </a:effectLst>
                <a:uLnTx/>
                <a:uFillTx/>
                <a:latin typeface="+mn-lt"/>
                <a:ea typeface="+mn-ea"/>
                <a:cs typeface="+mn-cs"/>
              </a:rPr>
              <a:t>More than 1M paid</a:t>
            </a:r>
            <a:r>
              <a:rPr kumimoji="0" lang="en-US" sz="2200" b="0" i="1" u="none" strike="noStrike" kern="1200" cap="none" spc="0" normalizeH="0" noProof="0" dirty="0" smtClean="0">
                <a:ln>
                  <a:noFill/>
                </a:ln>
                <a:effectLst>
                  <a:outerShdw blurRad="38100" dist="38100" dir="2700000" algn="tl">
                    <a:srgbClr val="000000">
                      <a:alpha val="43137"/>
                    </a:srgbClr>
                  </a:outerShdw>
                </a:effectLst>
                <a:uLnTx/>
                <a:uFillTx/>
                <a:latin typeface="+mn-lt"/>
                <a:ea typeface="+mn-ea"/>
                <a:cs typeface="+mn-cs"/>
              </a:rPr>
              <a:t> seats across the globe</a:t>
            </a:r>
            <a:endParaRPr kumimoji="0" lang="en-US" sz="2200" b="0" i="1" u="none" strike="noStrike" kern="1200" cap="none" spc="0" normalizeH="0" baseline="0" noProof="0" dirty="0" smtClean="0">
              <a:ln>
                <a:noFill/>
              </a:ln>
              <a:effectLst>
                <a:outerShdw blurRad="38100" dist="38100" dir="2700000" algn="tl">
                  <a:srgbClr val="000000">
                    <a:alpha val="43137"/>
                  </a:srgbClr>
                </a:outerShdw>
              </a:effectLst>
              <a:uLnTx/>
              <a:uFillTx/>
              <a:latin typeface="+mn-lt"/>
              <a:ea typeface="+mn-ea"/>
              <a:cs typeface="+mn-cs"/>
            </a:endParaRPr>
          </a:p>
        </p:txBody>
      </p:sp>
      <p:pic>
        <p:nvPicPr>
          <p:cNvPr id="24" name="Picture 2" descr="C:\Users\MDAV.REDMOND\Documents\Business Online Services\Customer-Partner Logos\GSK 2.png"/>
          <p:cNvPicPr>
            <a:picLocks noChangeAspect="1" noChangeArrowheads="1"/>
          </p:cNvPicPr>
          <p:nvPr/>
        </p:nvPicPr>
        <p:blipFill>
          <a:blip r:embed="rId15" cstate="print"/>
          <a:stretch>
            <a:fillRect/>
          </a:stretch>
        </p:blipFill>
        <p:spPr bwMode="auto">
          <a:xfrm>
            <a:off x="4572001" y="2133603"/>
            <a:ext cx="2173883" cy="789747"/>
          </a:xfrm>
          <a:prstGeom prst="rect">
            <a:avLst/>
          </a:prstGeom>
          <a:noFill/>
          <a:ln>
            <a:noFill/>
          </a:ln>
          <a:effectLst>
            <a:outerShdw blurRad="50800" dist="38100" dir="2700000" algn="tl" rotWithShape="0">
              <a:prstClr val="black">
                <a:alpha val="40000"/>
              </a:prstClr>
            </a:outerShdw>
          </a:effectLst>
        </p:spPr>
      </p:pic>
      <p:pic>
        <p:nvPicPr>
          <p:cNvPr id="29" name="Picture 28" descr="WestconGroup.png"/>
          <p:cNvPicPr>
            <a:picLocks noChangeAspect="1"/>
          </p:cNvPicPr>
          <p:nvPr/>
        </p:nvPicPr>
        <p:blipFill>
          <a:blip r:embed="rId16" cstate="print">
            <a:lum bright="100000"/>
          </a:blip>
          <a:stretch>
            <a:fillRect/>
          </a:stretch>
        </p:blipFill>
        <p:spPr>
          <a:xfrm>
            <a:off x="304800" y="4343400"/>
            <a:ext cx="2438400" cy="357679"/>
          </a:xfrm>
          <a:prstGeom prst="rect">
            <a:avLst/>
          </a:prstGeom>
          <a:effectLst>
            <a:outerShdw blurRad="50800" dist="38100" dir="2700000" algn="tl" rotWithShape="0">
              <a:prstClr val="black">
                <a:alpha val="40000"/>
              </a:prstClr>
            </a:outerShdw>
          </a:effectLst>
        </p:spPr>
      </p:pic>
      <p:pic>
        <p:nvPicPr>
          <p:cNvPr id="30" name="Picture 29" descr="Philips.png"/>
          <p:cNvPicPr>
            <a:picLocks noChangeAspect="1"/>
          </p:cNvPicPr>
          <p:nvPr/>
        </p:nvPicPr>
        <p:blipFill>
          <a:blip r:embed="rId17" cstate="print"/>
          <a:stretch>
            <a:fillRect/>
          </a:stretch>
        </p:blipFill>
        <p:spPr>
          <a:xfrm>
            <a:off x="457200" y="6172200"/>
            <a:ext cx="1754070" cy="320055"/>
          </a:xfrm>
          <a:prstGeom prst="rect">
            <a:avLst/>
          </a:prstGeom>
          <a:noFill/>
          <a:ln>
            <a:noFill/>
          </a:ln>
          <a:effectLst>
            <a:outerShdw blurRad="50800" dist="38100" dir="2700000" algn="tl" rotWithShape="0">
              <a:prstClr val="black">
                <a:alpha val="40000"/>
              </a:prstClr>
            </a:outerShdw>
          </a:effectLst>
        </p:spPr>
      </p:pic>
      <p:pic>
        <p:nvPicPr>
          <p:cNvPr id="32" name="Picture 4" descr="http://www.recycled-energy.com/_documents/media-kit/RED-logo-web2.gif"/>
          <p:cNvPicPr>
            <a:picLocks noChangeAspect="1" noChangeArrowheads="1"/>
          </p:cNvPicPr>
          <p:nvPr/>
        </p:nvPicPr>
        <p:blipFill>
          <a:blip r:embed="rId18"/>
          <a:srcRect/>
          <a:stretch>
            <a:fillRect/>
          </a:stretch>
        </p:blipFill>
        <p:spPr bwMode="auto">
          <a:xfrm>
            <a:off x="3962400" y="3124200"/>
            <a:ext cx="1066799" cy="1004432"/>
          </a:xfrm>
          <a:prstGeom prst="rect">
            <a:avLst/>
          </a:prstGeom>
          <a:noFill/>
        </p:spPr>
      </p:pic>
      <p:pic>
        <p:nvPicPr>
          <p:cNvPr id="30723" name="Picture 3" descr="http://www.immobiliermodedemploi.fr/pub/199.jpg"/>
          <p:cNvPicPr>
            <a:picLocks noChangeAspect="1" noChangeArrowheads="1"/>
          </p:cNvPicPr>
          <p:nvPr/>
        </p:nvPicPr>
        <p:blipFill>
          <a:blip r:embed="rId19"/>
          <a:srcRect/>
          <a:stretch>
            <a:fillRect/>
          </a:stretch>
        </p:blipFill>
        <p:spPr bwMode="auto">
          <a:xfrm>
            <a:off x="5486400" y="4114800"/>
            <a:ext cx="1524000" cy="869265"/>
          </a:xfrm>
          <a:prstGeom prst="rect">
            <a:avLst/>
          </a:prstGeom>
          <a:noFill/>
        </p:spPr>
      </p:pic>
      <p:pic>
        <p:nvPicPr>
          <p:cNvPr id="1026" name="Picture 2"/>
          <p:cNvPicPr>
            <a:picLocks noChangeAspect="1" noChangeArrowheads="1"/>
          </p:cNvPicPr>
          <p:nvPr/>
        </p:nvPicPr>
        <p:blipFill>
          <a:blip r:embed="rId20"/>
          <a:srcRect/>
          <a:stretch>
            <a:fillRect/>
          </a:stretch>
        </p:blipFill>
        <p:spPr bwMode="auto">
          <a:xfrm>
            <a:off x="3276600" y="5715000"/>
            <a:ext cx="2107034" cy="838200"/>
          </a:xfrm>
          <a:prstGeom prst="rect">
            <a:avLst/>
          </a:prstGeom>
          <a:noFill/>
          <a:ln w="9525">
            <a:noFill/>
            <a:miter lim="800000"/>
            <a:headEnd/>
            <a:tailEnd/>
          </a:ln>
        </p:spPr>
      </p:pic>
    </p:spTree>
    <p:extLst>
      <p:ext uri="{BB962C8B-B14F-4D97-AF65-F5344CB8AC3E}">
        <p14:creationId xmlns:p14="http://schemas.microsoft.com/office/powerpoint/2010/main" xmlns="" val="13257858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
                                        <p:tgtEl>
                                          <p:spTgt spid="20"/>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00"/>
                                        <p:tgtEl>
                                          <p:spTgt spid="21"/>
                                        </p:tgtEl>
                                      </p:cBhvr>
                                    </p:animEffect>
                                  </p:childTnLst>
                                </p:cTn>
                              </p:par>
                            </p:childTnLst>
                          </p:cTn>
                        </p:par>
                        <p:par>
                          <p:cTn id="20" fill="hold">
                            <p:stCondLst>
                              <p:cond delay="8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200"/>
                                        <p:tgtEl>
                                          <p:spTgt spid="22"/>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200"/>
                                        <p:tgtEl>
                                          <p:spTgt spid="23"/>
                                        </p:tgtEl>
                                      </p:cBhvr>
                                    </p:animEffect>
                                  </p:childTnLst>
                                </p:cTn>
                              </p:par>
                            </p:childTnLst>
                          </p:cTn>
                        </p:par>
                        <p:par>
                          <p:cTn id="28" fill="hold">
                            <p:stCondLst>
                              <p:cond delay="12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00"/>
                                        <p:tgtEl>
                                          <p:spTgt spid="25"/>
                                        </p:tgtEl>
                                      </p:cBhvr>
                                    </p:animEffect>
                                  </p:childTnLst>
                                </p:cTn>
                              </p:par>
                            </p:childTnLst>
                          </p:cTn>
                        </p:par>
                        <p:par>
                          <p:cTn id="32" fill="hold">
                            <p:stCondLst>
                              <p:cond delay="14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00"/>
                                        <p:tgtEl>
                                          <p:spTgt spid="26"/>
                                        </p:tgtEl>
                                      </p:cBhvr>
                                    </p:animEffect>
                                  </p:childTnLst>
                                </p:cTn>
                              </p:par>
                            </p:childTnLst>
                          </p:cTn>
                        </p:par>
                        <p:par>
                          <p:cTn id="36" fill="hold">
                            <p:stCondLst>
                              <p:cond delay="16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200"/>
                                        <p:tgtEl>
                                          <p:spTgt spid="27"/>
                                        </p:tgtEl>
                                      </p:cBhvr>
                                    </p:animEffect>
                                  </p:childTnLst>
                                </p:cTn>
                              </p:par>
                            </p:childTnLst>
                          </p:cTn>
                        </p:par>
                        <p:par>
                          <p:cTn id="40" fill="hold">
                            <p:stCondLst>
                              <p:cond delay="1800"/>
                            </p:stCondLst>
                            <p:childTnLst>
                              <p:par>
                                <p:cTn id="41" presetID="10"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00"/>
                                        <p:tgtEl>
                                          <p:spTgt spid="28"/>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3000"/>
                            </p:stCondLst>
                            <p:childTnLst>
                              <p:par>
                                <p:cTn id="53" presetID="10"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200"/>
                                        <p:tgtEl>
                                          <p:spTgt spid="24"/>
                                        </p:tgtEl>
                                      </p:cBhvr>
                                    </p:animEffect>
                                  </p:childTnLst>
                                </p:cTn>
                              </p:par>
                            </p:childTnLst>
                          </p:cTn>
                        </p:par>
                        <p:par>
                          <p:cTn id="56" fill="hold">
                            <p:stCondLst>
                              <p:cond delay="3200"/>
                            </p:stCondLst>
                            <p:childTnLst>
                              <p:par>
                                <p:cTn id="57" presetID="10" presetClass="entr" presetSubtype="0"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200"/>
                                        <p:tgtEl>
                                          <p:spTgt spid="29"/>
                                        </p:tgtEl>
                                      </p:cBhvr>
                                    </p:animEffect>
                                  </p:childTnLst>
                                </p:cTn>
                              </p:par>
                            </p:childTnLst>
                          </p:cTn>
                        </p:par>
                        <p:par>
                          <p:cTn id="60" fill="hold">
                            <p:stCondLst>
                              <p:cond delay="34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304800" y="3505200"/>
            <a:ext cx="8534400" cy="3050977"/>
            <a:chOff x="381000" y="3505200"/>
            <a:chExt cx="8534400" cy="3050977"/>
          </a:xfrm>
        </p:grpSpPr>
        <p:pic>
          <p:nvPicPr>
            <p:cNvPr id="12" name="Picture 4" descr="http://www.recycled-energy.com/_documents/media-kit/RED-logo-web2.gif"/>
            <p:cNvPicPr>
              <a:picLocks noChangeAspect="1" noChangeArrowheads="1"/>
            </p:cNvPicPr>
            <p:nvPr/>
          </p:nvPicPr>
          <p:blipFill>
            <a:blip r:embed="rId3"/>
            <a:srcRect/>
            <a:stretch>
              <a:fillRect/>
            </a:stretch>
          </p:blipFill>
          <p:spPr bwMode="auto">
            <a:xfrm>
              <a:off x="6553201" y="4102386"/>
              <a:ext cx="2285999" cy="2152357"/>
            </a:xfrm>
            <a:prstGeom prst="rect">
              <a:avLst/>
            </a:prstGeom>
            <a:solidFill>
              <a:schemeClr val="tx1"/>
            </a:solidFill>
          </p:spPr>
        </p:pic>
        <p:sp>
          <p:nvSpPr>
            <p:cNvPr id="13" name="Rectangle 12"/>
            <p:cNvSpPr/>
            <p:nvPr/>
          </p:nvSpPr>
          <p:spPr>
            <a:xfrm>
              <a:off x="381000" y="4038600"/>
              <a:ext cx="6096000" cy="2246769"/>
            </a:xfrm>
            <a:prstGeom prst="rect">
              <a:avLst/>
            </a:prstGeom>
          </p:spPr>
          <p:txBody>
            <a:bodyPr wrap="square">
              <a:spAutoFit/>
            </a:bodyPr>
            <a:lstStyle/>
            <a:p>
              <a:r>
                <a:rPr lang="en-US" sz="1400" i="1" dirty="0" smtClean="0"/>
                <a:t>Each Recycled Energy Development (RED) project involves complex, multimillion-dollar contracts that need to be negotiated, controlled, maintained, and audited carefully. Over time, RED recognized that it needed a better way to manage these documents, but it could not afford to divert its financial or human resources to support a full-service in-house document management infrastructure. Microsoft Gold Certified partner </a:t>
              </a:r>
              <a:r>
                <a:rPr lang="en-US" sz="1400" i="1" dirty="0" err="1" smtClean="0"/>
                <a:t>PointBridge</a:t>
              </a:r>
              <a:r>
                <a:rPr lang="en-US" sz="1400" i="1" dirty="0" smtClean="0"/>
                <a:t> came up with a better approach using Microsoft® SharePoint® Online, part of the Business Productivity Online Suite from Microsoft Online Services. Microsoft Online Services delivers the functionality RED needs without the upfront capital expense it wanted to avoid.</a:t>
              </a:r>
              <a:r>
                <a:rPr lang="en-US" sz="1400" dirty="0" smtClean="0"/>
                <a:t> </a:t>
              </a:r>
            </a:p>
          </p:txBody>
        </p:sp>
        <p:sp>
          <p:nvSpPr>
            <p:cNvPr id="14" name="Rectangle 13"/>
            <p:cNvSpPr/>
            <p:nvPr/>
          </p:nvSpPr>
          <p:spPr>
            <a:xfrm>
              <a:off x="381000" y="6248400"/>
              <a:ext cx="8534400" cy="307777"/>
            </a:xfrm>
            <a:prstGeom prst="rect">
              <a:avLst/>
            </a:prstGeom>
          </p:spPr>
          <p:txBody>
            <a:bodyPr wrap="square">
              <a:spAutoFit/>
            </a:bodyPr>
            <a:lstStyle/>
            <a:p>
              <a:r>
                <a:rPr lang="en-US" sz="1400" i="1" dirty="0" smtClean="0">
                  <a:hlinkClick r:id="rId4"/>
                </a:rPr>
                <a:t>http://www.microsoft.com/casestudies/Case_Study_Detail.aspx?casestudyid=4000002897</a:t>
              </a:r>
              <a:r>
                <a:rPr lang="en-US" sz="1400" i="1" dirty="0" smtClean="0"/>
                <a:t> </a:t>
              </a:r>
              <a:endParaRPr lang="en-US" sz="1400" dirty="0" smtClean="0"/>
            </a:p>
          </p:txBody>
        </p:sp>
        <p:sp>
          <p:nvSpPr>
            <p:cNvPr id="15" name="Rectangle 14"/>
            <p:cNvSpPr/>
            <p:nvPr/>
          </p:nvSpPr>
          <p:spPr>
            <a:xfrm>
              <a:off x="381000" y="3505200"/>
              <a:ext cx="8534400" cy="584775"/>
            </a:xfrm>
            <a:prstGeom prst="rect">
              <a:avLst/>
            </a:prstGeom>
          </p:spPr>
          <p:txBody>
            <a:bodyPr wrap="square">
              <a:spAutoFit/>
            </a:bodyPr>
            <a:lstStyle/>
            <a:p>
              <a:r>
                <a:rPr lang="en-US" sz="3200" i="1" dirty="0" smtClean="0"/>
                <a:t>RED Saves Green</a:t>
              </a:r>
              <a:endParaRPr lang="en-US" sz="3200" dirty="0" smtClean="0"/>
            </a:p>
          </p:txBody>
        </p:sp>
      </p:grpSp>
      <p:grpSp>
        <p:nvGrpSpPr>
          <p:cNvPr id="17" name="Group 16"/>
          <p:cNvGrpSpPr/>
          <p:nvPr/>
        </p:nvGrpSpPr>
        <p:grpSpPr>
          <a:xfrm>
            <a:off x="304800" y="304800"/>
            <a:ext cx="8534400" cy="3050977"/>
            <a:chOff x="381000" y="3505200"/>
            <a:chExt cx="8534400" cy="3050977"/>
          </a:xfrm>
        </p:grpSpPr>
        <p:sp>
          <p:nvSpPr>
            <p:cNvPr id="19" name="Rectangle 18"/>
            <p:cNvSpPr/>
            <p:nvPr/>
          </p:nvSpPr>
          <p:spPr>
            <a:xfrm>
              <a:off x="2819400" y="4038600"/>
              <a:ext cx="6096000" cy="2246769"/>
            </a:xfrm>
            <a:prstGeom prst="rect">
              <a:avLst/>
            </a:prstGeom>
          </p:spPr>
          <p:txBody>
            <a:bodyPr wrap="square">
              <a:spAutoFit/>
            </a:bodyPr>
            <a:lstStyle/>
            <a:p>
              <a:r>
                <a:rPr lang="en-US" sz="1400" i="1" dirty="0" smtClean="0"/>
                <a:t>Credit </a:t>
              </a:r>
              <a:r>
                <a:rPr lang="en-US" sz="1400" i="1" dirty="0" err="1" smtClean="0"/>
                <a:t>Immobilier</a:t>
              </a:r>
              <a:r>
                <a:rPr lang="en-US" sz="1400" i="1" dirty="0" smtClean="0"/>
                <a:t> de France’s 3,500 employees in 300 branch offices used many different messaging solutions. CIF wanted to provide a single, secure, consistent solution for its branches, and believed they could achieve their goals faster and at lower cost by engaging an online service provider to deliver the messaging support they needed. In 2008, CIF Director of IT Production &amp; Integration Laurent </a:t>
              </a:r>
              <a:r>
                <a:rPr lang="en-US" sz="1400" i="1" dirty="0" err="1" smtClean="0"/>
                <a:t>Debes</a:t>
              </a:r>
              <a:r>
                <a:rPr lang="en-US" sz="1400" i="1" dirty="0" smtClean="0"/>
                <a:t> looked at Google Apps to see if it could to fulfill the company’s requirements. His early trial of the solution, however, gave way to insurmountable concerns. “In my judgment,” says </a:t>
              </a:r>
              <a:r>
                <a:rPr lang="en-US" sz="1400" i="1" dirty="0" err="1" smtClean="0"/>
                <a:t>Debes</a:t>
              </a:r>
              <a:r>
                <a:rPr lang="en-US" sz="1400" i="1" dirty="0" smtClean="0"/>
                <a:t>, “Google Apps is not an enterprise-class solution. It’s a consumer solution, and we did not want to risk our business on it.” </a:t>
              </a:r>
              <a:endParaRPr lang="en-US" sz="1400" i="1" dirty="0"/>
            </a:p>
          </p:txBody>
        </p:sp>
        <p:sp>
          <p:nvSpPr>
            <p:cNvPr id="20" name="Rectangle 19"/>
            <p:cNvSpPr/>
            <p:nvPr/>
          </p:nvSpPr>
          <p:spPr>
            <a:xfrm>
              <a:off x="381000" y="6248400"/>
              <a:ext cx="8534400" cy="307777"/>
            </a:xfrm>
            <a:prstGeom prst="rect">
              <a:avLst/>
            </a:prstGeom>
          </p:spPr>
          <p:txBody>
            <a:bodyPr wrap="square">
              <a:spAutoFit/>
            </a:bodyPr>
            <a:lstStyle/>
            <a:p>
              <a:r>
                <a:rPr lang="en-US" sz="1400" i="1" dirty="0" smtClean="0">
                  <a:hlinkClick r:id="rId5"/>
                </a:rPr>
                <a:t>http://www.microsoft.com/casestudies/Case_Study_Detail.aspx?casestudyid=4000005041</a:t>
              </a:r>
              <a:r>
                <a:rPr lang="en-US" sz="1400" i="1" dirty="0" smtClean="0"/>
                <a:t> </a:t>
              </a:r>
              <a:endParaRPr lang="en-US" sz="1400" dirty="0" smtClean="0"/>
            </a:p>
          </p:txBody>
        </p:sp>
        <p:sp>
          <p:nvSpPr>
            <p:cNvPr id="21" name="Rectangle 20"/>
            <p:cNvSpPr/>
            <p:nvPr/>
          </p:nvSpPr>
          <p:spPr>
            <a:xfrm>
              <a:off x="381000" y="3505200"/>
              <a:ext cx="8534400" cy="584775"/>
            </a:xfrm>
            <a:prstGeom prst="rect">
              <a:avLst/>
            </a:prstGeom>
          </p:spPr>
          <p:txBody>
            <a:bodyPr wrap="square">
              <a:spAutoFit/>
            </a:bodyPr>
            <a:lstStyle/>
            <a:p>
              <a:r>
                <a:rPr lang="en-US" sz="3200" i="1" dirty="0" smtClean="0"/>
                <a:t>CIF Chooses Enterprise Class </a:t>
              </a:r>
              <a:r>
                <a:rPr lang="en-US" sz="3200" i="1" dirty="0" err="1" smtClean="0"/>
                <a:t>vs</a:t>
              </a:r>
              <a:r>
                <a:rPr lang="en-US" sz="3200" i="1" dirty="0" smtClean="0"/>
                <a:t> Consumer Class</a:t>
              </a:r>
              <a:endParaRPr lang="en-US" sz="3200" dirty="0" smtClean="0"/>
            </a:p>
          </p:txBody>
        </p:sp>
      </p:grpSp>
      <p:pic>
        <p:nvPicPr>
          <p:cNvPr id="1030" name="Picture 6" descr="http://www.immobiliermodedemploi.fr/pub/199.jpg"/>
          <p:cNvPicPr>
            <a:picLocks noChangeAspect="1" noChangeArrowheads="1"/>
          </p:cNvPicPr>
          <p:nvPr/>
        </p:nvPicPr>
        <p:blipFill>
          <a:blip r:embed="rId6"/>
          <a:srcRect l="22181" r="27118" b="16667"/>
          <a:stretch>
            <a:fillRect/>
          </a:stretch>
        </p:blipFill>
        <p:spPr bwMode="auto">
          <a:xfrm>
            <a:off x="457200" y="914400"/>
            <a:ext cx="2194560" cy="2057400"/>
          </a:xfrm>
          <a:prstGeom prst="rect">
            <a:avLst/>
          </a:prstGeom>
          <a:noFill/>
        </p:spPr>
      </p:pic>
    </p:spTree>
    <p:extLst>
      <p:ext uri="{BB962C8B-B14F-4D97-AF65-F5344CB8AC3E}">
        <p14:creationId xmlns:p14="http://schemas.microsoft.com/office/powerpoint/2010/main" xmlns="" val="359617360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04800" y="3657600"/>
            <a:ext cx="8534400" cy="2895600"/>
            <a:chOff x="304800" y="3505200"/>
            <a:chExt cx="8534400" cy="2895600"/>
          </a:xfrm>
        </p:grpSpPr>
        <p:grpSp>
          <p:nvGrpSpPr>
            <p:cNvPr id="2" name="Group 15"/>
            <p:cNvGrpSpPr/>
            <p:nvPr/>
          </p:nvGrpSpPr>
          <p:grpSpPr>
            <a:xfrm>
              <a:off x="304800" y="3505200"/>
              <a:ext cx="8534400" cy="2895600"/>
              <a:chOff x="381000" y="3505200"/>
              <a:chExt cx="8534400" cy="2895600"/>
            </a:xfrm>
          </p:grpSpPr>
          <p:sp>
            <p:nvSpPr>
              <p:cNvPr id="13" name="Rectangle 12"/>
              <p:cNvSpPr/>
              <p:nvPr/>
            </p:nvSpPr>
            <p:spPr>
              <a:xfrm>
                <a:off x="381000" y="4038600"/>
                <a:ext cx="8534400" cy="2031325"/>
              </a:xfrm>
              <a:prstGeom prst="rect">
                <a:avLst/>
              </a:prstGeom>
            </p:spPr>
            <p:txBody>
              <a:bodyPr wrap="square">
                <a:spAutoFit/>
              </a:bodyPr>
              <a:lstStyle/>
              <a:p>
                <a:r>
                  <a:rPr lang="en-US" sz="1400" i="1" dirty="0" smtClean="0"/>
                  <a:t>Energizer Holdings, Inc., a global consumer goods company with business </a:t>
                </a:r>
                <a:br>
                  <a:rPr lang="en-US" sz="1400" i="1" dirty="0" smtClean="0"/>
                </a:br>
                <a:r>
                  <a:rPr lang="en-US" sz="1400" i="1" dirty="0" smtClean="0"/>
                  <a:t>operations in 165 countries, wanted to accelerate the benefits of software </a:t>
                </a:r>
                <a:br>
                  <a:rPr lang="en-US" sz="1400" i="1" dirty="0" smtClean="0"/>
                </a:br>
                <a:r>
                  <a:rPr lang="en-US" sz="1400" i="1" dirty="0" smtClean="0"/>
                  <a:t>innovation while bringing standardization and cost control to its computer </a:t>
                </a:r>
                <a:br>
                  <a:rPr lang="en-US" sz="1400" i="1" dirty="0" smtClean="0"/>
                </a:br>
                <a:r>
                  <a:rPr lang="en-US" sz="1400" i="1" dirty="0" smtClean="0"/>
                  <a:t>environments. Energizer believes rapid adoption of technology can help </a:t>
                </a:r>
                <a:br>
                  <a:rPr lang="en-US" sz="1400" i="1" dirty="0" smtClean="0"/>
                </a:br>
                <a:r>
                  <a:rPr lang="en-US" sz="1400" i="1" dirty="0" smtClean="0"/>
                  <a:t>Energizer expand its reach while reducing time to market. To accomplish </a:t>
                </a:r>
                <a:br>
                  <a:rPr lang="en-US" sz="1400" i="1" dirty="0" smtClean="0"/>
                </a:br>
                <a:r>
                  <a:rPr lang="en-US" sz="1400" i="1" dirty="0" smtClean="0"/>
                  <a:t>these goals, Energizer implemented communication and collaboration </a:t>
                </a:r>
                <a:br>
                  <a:rPr lang="en-US" sz="1400" i="1" dirty="0" smtClean="0"/>
                </a:br>
                <a:r>
                  <a:rPr lang="en-US" sz="1400" i="1" dirty="0" smtClean="0"/>
                  <a:t>services from Microsoft. Energizer users receive the productivity benefits of the latest version of Microsoft® products sooner and at a predictable cost. In the meantime, valuable Energizer IT resources have been freed up, allowing these IT pros the opportunity to work on initiatives that better support the needs of the business.</a:t>
                </a:r>
              </a:p>
            </p:txBody>
          </p:sp>
          <p:sp>
            <p:nvSpPr>
              <p:cNvPr id="14" name="Rectangle 13"/>
              <p:cNvSpPr/>
              <p:nvPr/>
            </p:nvSpPr>
            <p:spPr>
              <a:xfrm>
                <a:off x="381000" y="6093023"/>
                <a:ext cx="8534400" cy="307777"/>
              </a:xfrm>
              <a:prstGeom prst="rect">
                <a:avLst/>
              </a:prstGeom>
            </p:spPr>
            <p:txBody>
              <a:bodyPr wrap="square">
                <a:spAutoFit/>
              </a:bodyPr>
              <a:lstStyle/>
              <a:p>
                <a:r>
                  <a:rPr lang="en-US" sz="1400" i="1" dirty="0" smtClean="0">
                    <a:hlinkClick r:id="rId3"/>
                  </a:rPr>
                  <a:t>http://www.microsoft.com/casestudies/Case_Study_Detail.aspx?casestudyid=4000003887</a:t>
                </a:r>
                <a:r>
                  <a:rPr lang="en-US" sz="1400" i="1" dirty="0" smtClean="0"/>
                  <a:t> </a:t>
                </a:r>
                <a:endParaRPr lang="en-US" sz="1400" dirty="0" smtClean="0"/>
              </a:p>
            </p:txBody>
          </p:sp>
          <p:sp>
            <p:nvSpPr>
              <p:cNvPr id="15" name="Rectangle 14"/>
              <p:cNvSpPr/>
              <p:nvPr/>
            </p:nvSpPr>
            <p:spPr>
              <a:xfrm>
                <a:off x="381000" y="3505200"/>
                <a:ext cx="8534400" cy="584775"/>
              </a:xfrm>
              <a:prstGeom prst="rect">
                <a:avLst/>
              </a:prstGeom>
            </p:spPr>
            <p:txBody>
              <a:bodyPr wrap="square">
                <a:spAutoFit/>
              </a:bodyPr>
              <a:lstStyle/>
              <a:p>
                <a:r>
                  <a:rPr lang="en-US" sz="3200" i="1" dirty="0" smtClean="0"/>
                  <a:t>Energizer Keeps Going with Microsoft Online</a:t>
                </a:r>
                <a:endParaRPr lang="en-US" sz="3200" dirty="0" smtClean="0"/>
              </a:p>
            </p:txBody>
          </p:sp>
        </p:grpSp>
        <p:pic>
          <p:nvPicPr>
            <p:cNvPr id="79876" name="Picture 4" descr="http://www.batteriesandbutter.com/Merchant2/graphics/00000001/Energizer_logoL.jpg"/>
            <p:cNvPicPr>
              <a:picLocks noChangeAspect="1" noChangeArrowheads="1"/>
            </p:cNvPicPr>
            <p:nvPr/>
          </p:nvPicPr>
          <p:blipFill>
            <a:blip r:embed="rId4"/>
            <a:srcRect/>
            <a:stretch>
              <a:fillRect/>
            </a:stretch>
          </p:blipFill>
          <p:spPr bwMode="auto">
            <a:xfrm>
              <a:off x="6248400" y="4191000"/>
              <a:ext cx="2590800" cy="956603"/>
            </a:xfrm>
            <a:prstGeom prst="rect">
              <a:avLst/>
            </a:prstGeom>
            <a:noFill/>
          </p:spPr>
        </p:pic>
      </p:grpSp>
      <p:grpSp>
        <p:nvGrpSpPr>
          <p:cNvPr id="24" name="Group 23"/>
          <p:cNvGrpSpPr/>
          <p:nvPr/>
        </p:nvGrpSpPr>
        <p:grpSpPr>
          <a:xfrm>
            <a:off x="304800" y="76200"/>
            <a:ext cx="8763000" cy="3505200"/>
            <a:chOff x="304800" y="76200"/>
            <a:chExt cx="8763000" cy="3505200"/>
          </a:xfrm>
        </p:grpSpPr>
        <p:grpSp>
          <p:nvGrpSpPr>
            <p:cNvPr id="3" name="Group 16"/>
            <p:cNvGrpSpPr/>
            <p:nvPr/>
          </p:nvGrpSpPr>
          <p:grpSpPr>
            <a:xfrm>
              <a:off x="304800" y="76200"/>
              <a:ext cx="8763000" cy="3505200"/>
              <a:chOff x="381000" y="3505200"/>
              <a:chExt cx="8763000" cy="3505200"/>
            </a:xfrm>
          </p:grpSpPr>
          <p:sp>
            <p:nvSpPr>
              <p:cNvPr id="19" name="Rectangle 18"/>
              <p:cNvSpPr/>
              <p:nvPr/>
            </p:nvSpPr>
            <p:spPr>
              <a:xfrm>
                <a:off x="2971800" y="4038600"/>
                <a:ext cx="6172200" cy="2677656"/>
              </a:xfrm>
              <a:prstGeom prst="rect">
                <a:avLst/>
              </a:prstGeom>
            </p:spPr>
            <p:txBody>
              <a:bodyPr wrap="square">
                <a:spAutoFit/>
              </a:bodyPr>
              <a:lstStyle/>
              <a:p>
                <a:r>
                  <a:rPr lang="en-US" sz="1400" i="1" dirty="0" smtClean="0"/>
                  <a:t>In California, the City of Carlsbad employs 1,100 people who rely on up-to-date technology to help them serve more than 100,000 local citizens. The city’s workforce devotes a lot of time to team-based projects that require efficient communication and collaboration tools, yet the city had an aging e-mail service and no collaboration solution. Faced with stringent budget limitations, the city chose a Microsoft® Online Services solution that provides hosted communication and collaboration services. The new solution delivers the security and functionality the city needs for desktop and mobile e-mail, online collaboration tools, and Web conferencing. In these tough economic times, Carlsbad is saving approximately 40 percent annually opting for a hosted solution that provides more productivity-enhancing tools for its workforce compared to an on-premises solution. </a:t>
                </a:r>
                <a:endParaRPr lang="en-US" sz="1400" i="1" dirty="0"/>
              </a:p>
            </p:txBody>
          </p:sp>
          <p:sp>
            <p:nvSpPr>
              <p:cNvPr id="20" name="Rectangle 19"/>
              <p:cNvSpPr/>
              <p:nvPr/>
            </p:nvSpPr>
            <p:spPr>
              <a:xfrm>
                <a:off x="381000" y="6702623"/>
                <a:ext cx="8534400" cy="307777"/>
              </a:xfrm>
              <a:prstGeom prst="rect">
                <a:avLst/>
              </a:prstGeom>
            </p:spPr>
            <p:txBody>
              <a:bodyPr wrap="square">
                <a:spAutoFit/>
              </a:bodyPr>
              <a:lstStyle/>
              <a:p>
                <a:r>
                  <a:rPr lang="en-US" sz="1400" i="1" dirty="0" smtClean="0">
                    <a:hlinkClick r:id="rId5"/>
                  </a:rPr>
                  <a:t>http://www.microsoft.com/casestudies/Case_Study_Detail.aspx?casestudyid=4000004251</a:t>
                </a:r>
                <a:r>
                  <a:rPr lang="en-US" sz="1400" i="1" dirty="0" smtClean="0"/>
                  <a:t> </a:t>
                </a:r>
                <a:endParaRPr lang="en-US" sz="1400" dirty="0" smtClean="0"/>
              </a:p>
            </p:txBody>
          </p:sp>
          <p:sp>
            <p:nvSpPr>
              <p:cNvPr id="21" name="Rectangle 20"/>
              <p:cNvSpPr/>
              <p:nvPr/>
            </p:nvSpPr>
            <p:spPr>
              <a:xfrm>
                <a:off x="381000" y="3505200"/>
                <a:ext cx="8534400" cy="584775"/>
              </a:xfrm>
              <a:prstGeom prst="rect">
                <a:avLst/>
              </a:prstGeom>
            </p:spPr>
            <p:txBody>
              <a:bodyPr wrap="square">
                <a:spAutoFit/>
              </a:bodyPr>
              <a:lstStyle/>
              <a:p>
                <a:r>
                  <a:rPr lang="en-US" sz="3200" i="1" dirty="0" smtClean="0"/>
                  <a:t>Carlsbad, California: More for Less</a:t>
                </a:r>
                <a:endParaRPr lang="en-US" sz="3200" dirty="0" smtClean="0"/>
              </a:p>
            </p:txBody>
          </p:sp>
        </p:grpSp>
        <p:pic>
          <p:nvPicPr>
            <p:cNvPr id="2052" name="Picture 4"/>
            <p:cNvPicPr>
              <a:picLocks noChangeAspect="1" noChangeArrowheads="1"/>
            </p:cNvPicPr>
            <p:nvPr/>
          </p:nvPicPr>
          <p:blipFill>
            <a:blip r:embed="rId6">
              <a:clrChange>
                <a:clrFrom>
                  <a:srgbClr val="EB1CF0"/>
                </a:clrFrom>
                <a:clrTo>
                  <a:srgbClr val="EB1CF0">
                    <a:alpha val="0"/>
                  </a:srgbClr>
                </a:clrTo>
              </a:clrChange>
            </a:blip>
            <a:srcRect/>
            <a:stretch>
              <a:fillRect/>
            </a:stretch>
          </p:blipFill>
          <p:spPr bwMode="auto">
            <a:xfrm>
              <a:off x="381000" y="762000"/>
              <a:ext cx="2438400" cy="2438400"/>
            </a:xfrm>
            <a:prstGeom prst="rect">
              <a:avLst/>
            </a:prstGeom>
            <a:noFill/>
            <a:ln w="9525">
              <a:noFill/>
              <a:miter lim="800000"/>
              <a:headEnd/>
              <a:tailEnd/>
            </a:ln>
          </p:spPr>
        </p:pic>
      </p:grpSp>
      <p:pic>
        <p:nvPicPr>
          <p:cNvPr id="16" name="Picture 15" descr="Energizer copy.png"/>
          <p:cNvPicPr>
            <a:picLocks noChangeAspect="1"/>
          </p:cNvPicPr>
          <p:nvPr/>
        </p:nvPicPr>
        <p:blipFill>
          <a:blip r:embed="rId7" cstate="print"/>
          <a:stretch>
            <a:fillRect/>
          </a:stretch>
        </p:blipFill>
        <p:spPr>
          <a:xfrm>
            <a:off x="-1981200" y="4038600"/>
            <a:ext cx="1981200" cy="233677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3086988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0.13628 0.03287 C 0.1434 0.04028 0.15121 0.05 0.15972 0.0544 C 0.17152 0.06042 0.1842 0.06111 0.19652 0.06227 C 0.22934 0.06088 0.24896 0.06134 0.27743 0.04861 C 0.29062 0.03102 0.29982 0.0081 0.31423 -0.00833 C 0.33941 -0.03704 0.36875 -0.05556 0.40104 -0.0632 C 0.4151 -0.06019 0.42586 -0.05532 0.43923 -0.05139 C 0.46111 -0.03333 0.48455 -0.01875 0.50833 -0.00625 C 0.52812 0.00417 0.55104 0.00926 0.57152 0.01713 C 0.57291 0.0169 0.58958 0.01458 0.59218 0.01319 C 0.60798 0.00463 0.621 -0.00741 0.63472 -0.02014 C 0.65364 -0.0375 0.6585 -0.05139 0.68194 -0.06111 C 0.68975 -0.05995 0.69774 -0.05972 0.70538 -0.05741 C 0.70868 -0.05648 0.71111 -0.05324 0.71423 -0.05139 C 0.72552 -0.04491 0.73767 -0.04282 0.74809 -0.0338 C 0.76093 -0.00833 0.74809 -0.03056 0.75816 -0.01806 C 0.76684 -0.00764 0.76892 -0.0007 0.77899 0.00347 C 0.7868 0.01065 0.79635 0.01204 0.80538 0.01528 C 0.80885 0.01458 0.81267 0.01551 0.81562 0.01319 C 0.81753 0.0118 0.81736 0.00787 0.81857 0.00555 C 0.81979 0.00324 0.82152 0.00162 0.82309 -0.00046 C 0.82586 -0.01227 0.82934 -0.02361 0.83194 -0.03565 C 0.83402 -0.04491 0.83507 -0.05602 0.84062 -0.0632 C 0.84461 -0.06829 0.85034 -0.06875 0.85538 -0.07107 C 0.8618 -0.07037 0.86823 -0.0706 0.87448 -0.06898 C 0.88368 -0.06667 0.88646 -0.04815 0.89357 -0.04167 C 0.8967 -0.02986 0.89826 -0.03032 0.90538 -0.02407 C 0.91441 -0.01597 0.91076 -0.01713 0.91857 -0.00833 C 0.92534 -0.0007 0.93663 0.00463 0.94514 0.00741 C 0.95173 0.01343 0.96076 0.01505 0.96857 0.01713 C 0.98802 0.01574 1.00677 0.01296 1.02604 0.01134 C 1.03593 0.00787 1.04514 0.0037 1.05538 0.00162 C 1.06232 -0.00301 1.06857 -0.00347 1.07604 -0.00625 C 1.08385 -0.00903 1.09166 -0.01296 1.09948 -0.0162 C 1.11336 -0.02199 1.10104 -0.01806 1.11267 -0.02407 C 1.12413 -0.03009 1.13663 -0.03195 1.14809 -0.03773 C 1.15017 -0.03889 1.15191 -0.04097 1.15399 -0.04167 C 1.17482 -0.04861 1.196 -0.05162 1.21718 -0.05532 C 1.24982 -0.05347 1.28177 -0.04722 1.31423 -0.04352 C 1.32326 -0.04236 1.33159 -0.03958 1.34062 -0.03958 " pathEditMode="relative" ptsTypes="fffffffffffffffffffffffffffffffffffffffA">
                                      <p:cBhvr>
                                        <p:cTn id="11" dur="3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4400" b="0" spc="-150" dirty="0">
                <a:ln w="3175">
                  <a:noFill/>
                </a:ln>
                <a:solidFill>
                  <a:schemeClr val="accent5"/>
                </a:solidFill>
                <a:effectLst/>
                <a:latin typeface="+mn-lt"/>
                <a:cs typeface="Arial" charset="0"/>
              </a:rPr>
              <a:t>Aviva Group</a:t>
            </a:r>
            <a:r>
              <a:rPr lang="en-US" sz="4400" b="0" spc="-150" dirty="0">
                <a:ln w="3175">
                  <a:noFill/>
                </a:ln>
                <a:solidFill>
                  <a:schemeClr val="bg1"/>
                </a:solidFill>
                <a:effectLst/>
                <a:latin typeface="+mn-lt"/>
                <a:cs typeface="Arial" charset="0"/>
              </a:rPr>
              <a:t> (</a:t>
            </a:r>
            <a:r>
              <a:rPr lang="en-US" sz="4400" b="0" spc="-150" dirty="0">
                <a:ln w="3175">
                  <a:noFill/>
                </a:ln>
                <a:solidFill>
                  <a:schemeClr val="bg1"/>
                </a:solidFill>
                <a:effectLst/>
                <a:latin typeface="+mn-lt"/>
                <a:cs typeface="Arial" charset="0"/>
                <a:hlinkClick r:id="rId3"/>
              </a:rPr>
              <a:t>http://www.aviva.com</a:t>
            </a:r>
            <a:r>
              <a:rPr lang="en-US" sz="4400" b="0" spc="-150" dirty="0">
                <a:ln w="3175">
                  <a:noFill/>
                </a:ln>
                <a:solidFill>
                  <a:schemeClr val="bg1"/>
                </a:solidFill>
                <a:effectLst/>
                <a:latin typeface="+mn-lt"/>
                <a:cs typeface="Arial" charset="0"/>
              </a:rPr>
              <a:t>)</a:t>
            </a:r>
          </a:p>
        </p:txBody>
      </p:sp>
      <p:pic>
        <p:nvPicPr>
          <p:cNvPr id="5" name="Picture 4" descr="Aviva copy.png"/>
          <p:cNvPicPr>
            <a:picLocks noChangeAspect="1"/>
          </p:cNvPicPr>
          <p:nvPr/>
        </p:nvPicPr>
        <p:blipFill>
          <a:blip r:embed="rId4" cstate="print"/>
          <a:stretch>
            <a:fillRect/>
          </a:stretch>
        </p:blipFill>
        <p:spPr>
          <a:xfrm>
            <a:off x="6248400" y="261256"/>
            <a:ext cx="2209800" cy="1557437"/>
          </a:xfrm>
          <a:prstGeom prst="rect">
            <a:avLst/>
          </a:prstGeom>
          <a:effectLst>
            <a:outerShdw blurRad="50800" dist="38100" dir="2700000" algn="tl" rotWithShape="0">
              <a:prstClr val="black">
                <a:alpha val="40000"/>
              </a:prstClr>
            </a:outerShdw>
          </a:effectLst>
        </p:spPr>
      </p:pic>
      <p:sp>
        <p:nvSpPr>
          <p:cNvPr id="6" name="Title 5"/>
          <p:cNvSpPr>
            <a:spLocks noGrp="1"/>
          </p:cNvSpPr>
          <p:nvPr>
            <p:ph type="ctrTitle"/>
          </p:nvPr>
        </p:nvSpPr>
        <p:spPr>
          <a:xfrm>
            <a:off x="566057" y="4517571"/>
            <a:ext cx="7989613" cy="1227654"/>
          </a:xfrm>
        </p:spPr>
        <p:txBody>
          <a:bodyPr/>
          <a:lstStyle/>
          <a:p>
            <a:r>
              <a:rPr lang="en-US" dirty="0">
                <a:gradFill>
                  <a:gsLst>
                    <a:gs pos="0">
                      <a:schemeClr val="tx1"/>
                    </a:gs>
                    <a:gs pos="86000">
                      <a:schemeClr val="tx1"/>
                    </a:gs>
                  </a:gsLst>
                  <a:lin ang="5400000" scaled="0"/>
                </a:gradFill>
              </a:rPr>
              <a:t>The world’s fifth largest insurance group and the largest in the United Kingdom with 54,000 employees and 50 million customers world-wide.</a:t>
            </a:r>
            <a:br>
              <a:rPr lang="en-US" dirty="0">
                <a:gradFill>
                  <a:gsLst>
                    <a:gs pos="0">
                      <a:schemeClr val="tx1"/>
                    </a:gs>
                    <a:gs pos="86000">
                      <a:schemeClr val="tx1"/>
                    </a:gs>
                  </a:gsLst>
                  <a:lin ang="5400000" scaled="0"/>
                </a:gradFill>
              </a:rPr>
            </a:br>
            <a:endParaRPr lang="fi-FI" dirty="0"/>
          </a:p>
        </p:txBody>
      </p:sp>
      <p:sp>
        <p:nvSpPr>
          <p:cNvPr id="9" name="Title 5"/>
          <p:cNvSpPr txBox="1">
            <a:spLocks/>
          </p:cNvSpPr>
          <p:nvPr/>
        </p:nvSpPr>
        <p:spPr bwMode="white">
          <a:xfrm>
            <a:off x="381000" y="2073218"/>
            <a:ext cx="8382000" cy="99719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pPr algn="r"/>
            <a:r>
              <a:rPr lang="fi-FI" sz="7200" b="1" dirty="0" smtClean="0">
                <a:solidFill>
                  <a:schemeClr val="tx1"/>
                </a:solidFill>
                <a:effectLst>
                  <a:outerShdw blurRad="38100" dist="38100" dir="2700000" algn="tl">
                    <a:srgbClr val="000000">
                      <a:alpha val="43137"/>
                    </a:srgbClr>
                  </a:outerShdw>
                </a:effectLst>
              </a:rPr>
              <a:t>Case Study</a:t>
            </a:r>
            <a:endParaRPr lang="fi-FI" sz="72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08071075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txBox="1">
            <a:spLocks/>
          </p:cNvSpPr>
          <p:nvPr/>
        </p:nvSpPr>
        <p:spPr>
          <a:xfrm>
            <a:off x="381000" y="990601"/>
            <a:ext cx="8382000" cy="4419599"/>
          </a:xfrm>
          <a:prstGeom prst="rect">
            <a:avLst/>
          </a:prstGeom>
        </p:spPr>
        <p:txBody>
          <a:bodyPr/>
          <a:lstStyle>
            <a:lvl1pPr marL="460375" indent="-460375"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Quick Overview:</a:t>
            </a:r>
          </a:p>
          <a:p>
            <a:pPr lvl="1"/>
            <a:r>
              <a:rPr lang="en-US" sz="2400" dirty="0" smtClean="0"/>
              <a:t>Engaged partner: </a:t>
            </a:r>
            <a:r>
              <a:rPr lang="en-US" sz="2400" dirty="0" smtClean="0">
                <a:hlinkClick r:id="rId5"/>
              </a:rPr>
              <a:t>Microsoft Consulting Services</a:t>
            </a:r>
            <a:endParaRPr lang="en-US" sz="2400" dirty="0" smtClean="0"/>
          </a:p>
          <a:p>
            <a:r>
              <a:rPr lang="en-US" sz="2800" dirty="0" smtClean="0"/>
              <a:t>Key Features Used:</a:t>
            </a:r>
          </a:p>
          <a:p>
            <a:pPr lvl="1"/>
            <a:r>
              <a:rPr lang="en-US" sz="2400" dirty="0" smtClean="0"/>
              <a:t>Collaboration &amp; Project coordination (</a:t>
            </a:r>
            <a:r>
              <a:rPr lang="en-US" sz="2400" dirty="0"/>
              <a:t>t</a:t>
            </a:r>
            <a:r>
              <a:rPr lang="en-US" sz="2400" dirty="0" smtClean="0"/>
              <a:t>eam sites)</a:t>
            </a:r>
          </a:p>
          <a:p>
            <a:pPr lvl="1"/>
            <a:r>
              <a:rPr lang="en-US" sz="2400" dirty="0" smtClean="0"/>
              <a:t>Personal Sites (my sites)</a:t>
            </a:r>
          </a:p>
          <a:p>
            <a:pPr lvl="1"/>
            <a:r>
              <a:rPr lang="en-US" sz="2400" dirty="0" smtClean="0"/>
              <a:t>Forums &amp; Blogging (sounding board for employees)</a:t>
            </a:r>
          </a:p>
          <a:p>
            <a:r>
              <a:rPr lang="en-US" sz="2800" dirty="0" smtClean="0"/>
              <a:t>Features Important for Aviva:</a:t>
            </a:r>
          </a:p>
          <a:p>
            <a:pPr lvl="1"/>
            <a:r>
              <a:rPr lang="en-US" sz="2400" dirty="0" smtClean="0"/>
              <a:t>Business Intelligence</a:t>
            </a:r>
          </a:p>
          <a:p>
            <a:pPr lvl="1"/>
            <a:r>
              <a:rPr lang="en-US" sz="2400" dirty="0" smtClean="0"/>
              <a:t>Social Networking</a:t>
            </a:r>
          </a:p>
          <a:p>
            <a:pPr lvl="1"/>
            <a:r>
              <a:rPr lang="en-US" sz="2400" dirty="0" smtClean="0"/>
              <a:t>Accessibility</a:t>
            </a:r>
          </a:p>
          <a:p>
            <a:pPr lvl="1"/>
            <a:endParaRPr lang="en-US" sz="2400" dirty="0" smtClean="0"/>
          </a:p>
          <a:p>
            <a:pPr lvl="1"/>
            <a:endParaRPr lang="en-US" sz="2400" dirty="0" smtClean="0"/>
          </a:p>
        </p:txBody>
      </p:sp>
      <p:sp>
        <p:nvSpPr>
          <p:cNvPr id="2" name="Title 1"/>
          <p:cNvSpPr>
            <a:spLocks noGrp="1"/>
          </p:cNvSpPr>
          <p:nvPr>
            <p:ph type="title"/>
          </p:nvPr>
        </p:nvSpPr>
        <p:spPr/>
        <p:txBody>
          <a:bodyPr/>
          <a:lstStyle/>
          <a:p>
            <a:r>
              <a:rPr lang="en-US" dirty="0" smtClean="0"/>
              <a:t>Aviva Group: Aviva World</a:t>
            </a:r>
            <a:endParaRPr lang="en-US" dirty="0"/>
          </a:p>
        </p:txBody>
      </p:sp>
      <p:pic>
        <p:nvPicPr>
          <p:cNvPr id="4" name="Picture 3" descr="Aviva copy.png"/>
          <p:cNvPicPr>
            <a:picLocks noChangeAspect="1"/>
          </p:cNvPicPr>
          <p:nvPr/>
        </p:nvPicPr>
        <p:blipFill>
          <a:blip r:embed="rId6" cstate="print"/>
          <a:stretch>
            <a:fillRect/>
          </a:stretch>
        </p:blipFill>
        <p:spPr>
          <a:xfrm>
            <a:off x="152400" y="6096000"/>
            <a:ext cx="912386" cy="6430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1182201128"/>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5202603"/>
            <a:ext cx="8382000" cy="997196"/>
          </a:xfrm>
        </p:spPr>
        <p:txBody>
          <a:bodyPr/>
          <a:lstStyle/>
          <a:p>
            <a:pPr algn="r"/>
            <a:r>
              <a:rPr lang="en-US" b="1" dirty="0" smtClean="0">
                <a:effectLst>
                  <a:outerShdw blurRad="38100" dist="38100" dir="2700000" algn="tl">
                    <a:srgbClr val="000000">
                      <a:alpha val="43137"/>
                    </a:srgbClr>
                  </a:outerShdw>
                </a:effectLst>
              </a:rPr>
              <a:t>Aviva – James Skinner</a:t>
            </a:r>
            <a:br>
              <a:rPr lang="en-US" b="1" dirty="0" smtClean="0">
                <a:effectLst>
                  <a:outerShdw blurRad="38100" dist="38100" dir="2700000" algn="tl">
                    <a:srgbClr val="000000">
                      <a:alpha val="43137"/>
                    </a:srgbClr>
                  </a:outerShdw>
                </a:effectLst>
              </a:rPr>
            </a:br>
            <a:r>
              <a:rPr lang="en-US" sz="2400" b="1" dirty="0" smtClean="0">
                <a:effectLst>
                  <a:outerShdw blurRad="38100" dist="38100" dir="2700000" algn="tl">
                    <a:srgbClr val="000000">
                      <a:alpha val="43137"/>
                    </a:srgbClr>
                  </a:outerShdw>
                </a:effectLst>
              </a:rPr>
              <a:t>Customer Advisory Board Meeting – Sept 2009</a:t>
            </a:r>
            <a:endParaRPr lang="en-US" b="1" dirty="0">
              <a:effectLst>
                <a:outerShdw blurRad="38100" dist="38100" dir="2700000" algn="tl">
                  <a:srgbClr val="000000">
                    <a:alpha val="43137"/>
                  </a:srgbClr>
                </a:outerShdw>
              </a:effectLst>
            </a:endParaRPr>
          </a:p>
        </p:txBody>
      </p:sp>
      <p:sp>
        <p:nvSpPr>
          <p:cNvPr id="7" name="TextBox 6"/>
          <p:cNvSpPr txBox="1"/>
          <p:nvPr/>
        </p:nvSpPr>
        <p:spPr>
          <a:xfrm>
            <a:off x="381000" y="451246"/>
            <a:ext cx="8382000" cy="1846659"/>
          </a:xfrm>
          <a:prstGeom prst="rect">
            <a:avLst/>
          </a:prstGeom>
          <a:noFill/>
        </p:spPr>
        <p:txBody>
          <a:bodyPr wrap="square" lIns="0" tIns="0" rIns="0" bIns="0" rtlCol="0">
            <a:spAutoFit/>
          </a:bodyPr>
          <a:lstStyle/>
          <a:p>
            <a:r>
              <a:rPr lang="en-US" sz="4000" dirty="0">
                <a:effectLst>
                  <a:outerShdw blurRad="38100" dist="38100" dir="2700000" algn="tl">
                    <a:srgbClr val="000000">
                      <a:alpha val="43137"/>
                    </a:srgbClr>
                  </a:outerShdw>
                </a:effectLst>
              </a:rPr>
              <a:t>“The point from when we decided to go with Microsoft to the point where we went live was 143 </a:t>
            </a:r>
            <a:r>
              <a:rPr lang="en-US" sz="4000" dirty="0" smtClean="0">
                <a:effectLst>
                  <a:outerShdw blurRad="38100" dist="38100" dir="2700000" algn="tl">
                    <a:srgbClr val="000000">
                      <a:alpha val="43137"/>
                    </a:srgbClr>
                  </a:outerShdw>
                </a:effectLst>
              </a:rPr>
              <a:t>days...”</a:t>
            </a:r>
            <a:endParaRPr lang="en-US" sz="4400" dirty="0">
              <a:effectLst>
                <a:outerShdw blurRad="38100" dist="38100" dir="2700000" algn="tl">
                  <a:srgbClr val="000000">
                    <a:alpha val="43137"/>
                  </a:srgbClr>
                </a:outerShdw>
              </a:effectLst>
            </a:endParaRPr>
          </a:p>
        </p:txBody>
      </p:sp>
      <p:sp>
        <p:nvSpPr>
          <p:cNvPr id="4" name="TextBox 3"/>
          <p:cNvSpPr txBox="1"/>
          <p:nvPr/>
        </p:nvSpPr>
        <p:spPr>
          <a:xfrm>
            <a:off x="381000" y="2566987"/>
            <a:ext cx="8382000" cy="2462213"/>
          </a:xfrm>
          <a:prstGeom prst="rect">
            <a:avLst/>
          </a:prstGeom>
          <a:noFill/>
        </p:spPr>
        <p:txBody>
          <a:bodyPr wrap="square" lIns="0" tIns="0" rIns="0" bIns="0" rtlCol="0">
            <a:spAutoFit/>
          </a:bodyPr>
          <a:lstStyle/>
          <a:p>
            <a:r>
              <a:rPr lang="en-US" sz="4000" dirty="0" smtClean="0">
                <a:effectLst>
                  <a:outerShdw blurRad="38100" dist="38100" dir="2700000" algn="tl">
                    <a:srgbClr val="000000">
                      <a:alpha val="43137"/>
                    </a:srgbClr>
                  </a:outerShdw>
                </a:effectLst>
              </a:rPr>
              <a:t>“If we’d tried to do this in-house and on-premise… we’d be going live now (Sept) instead we’ve been live for 10 months.”</a:t>
            </a:r>
            <a:endParaRPr lang="en-US" sz="4400" dirty="0">
              <a:effectLst>
                <a:outerShdw blurRad="38100" dist="38100" dir="2700000" algn="tl">
                  <a:srgbClr val="000000">
                    <a:alpha val="43137"/>
                  </a:srgbClr>
                </a:outerShdw>
              </a:effectLst>
            </a:endParaRPr>
          </a:p>
        </p:txBody>
      </p:sp>
      <p:pic>
        <p:nvPicPr>
          <p:cNvPr id="5" name="Picture 4" descr="Aviva copy.png"/>
          <p:cNvPicPr>
            <a:picLocks noChangeAspect="1"/>
          </p:cNvPicPr>
          <p:nvPr/>
        </p:nvPicPr>
        <p:blipFill>
          <a:blip r:embed="rId3" cstate="print"/>
          <a:stretch>
            <a:fillRect/>
          </a:stretch>
        </p:blipFill>
        <p:spPr>
          <a:xfrm>
            <a:off x="152400" y="6096000"/>
            <a:ext cx="912386" cy="6430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1631864987"/>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Agenda</a:t>
            </a:r>
            <a:endParaRPr lang="fi-FI" dirty="0"/>
          </a:p>
        </p:txBody>
      </p:sp>
      <p:sp>
        <p:nvSpPr>
          <p:cNvPr id="3" name="Text Placeholder 2"/>
          <p:cNvSpPr>
            <a:spLocks noGrp="1"/>
          </p:cNvSpPr>
          <p:nvPr>
            <p:ph type="body" sz="quarter" idx="10"/>
          </p:nvPr>
        </p:nvSpPr>
        <p:spPr/>
        <p:txBody>
          <a:bodyPr/>
          <a:lstStyle/>
          <a:p>
            <a:r>
              <a:rPr lang="en-US" dirty="0"/>
              <a:t>What is Microsoft Online?</a:t>
            </a:r>
          </a:p>
          <a:p>
            <a:r>
              <a:rPr lang="en-US" dirty="0"/>
              <a:t>What is SharePoint Online?</a:t>
            </a:r>
          </a:p>
          <a:p>
            <a:r>
              <a:rPr lang="en-US" dirty="0"/>
              <a:t>Two Flavors: Standard and Dedicated</a:t>
            </a:r>
          </a:p>
          <a:p>
            <a:r>
              <a:rPr lang="en-US" dirty="0"/>
              <a:t>Is SharePoint Online for me</a:t>
            </a:r>
            <a:r>
              <a:rPr lang="en-US" dirty="0" smtClean="0"/>
              <a:t>?</a:t>
            </a:r>
          </a:p>
          <a:p>
            <a:r>
              <a:rPr lang="en-US" dirty="0" smtClean="0"/>
              <a:t>Extending SharePoint</a:t>
            </a:r>
            <a:endParaRPr lang="en-US" dirty="0"/>
          </a:p>
          <a:p>
            <a:r>
              <a:rPr lang="en-US" dirty="0"/>
              <a:t>Who’s using SharePoint Online?</a:t>
            </a:r>
          </a:p>
          <a:p>
            <a:r>
              <a:rPr lang="en-US" dirty="0" smtClean="0"/>
              <a:t>Case </a:t>
            </a:r>
            <a:r>
              <a:rPr lang="en-US" dirty="0"/>
              <a:t>Study: Aviva Group</a:t>
            </a:r>
          </a:p>
          <a:p>
            <a:r>
              <a:rPr lang="en-US" dirty="0"/>
              <a:t>Case Study: Coca-Cola Enterprises</a:t>
            </a:r>
          </a:p>
          <a:p>
            <a:endParaRPr lang="fi-FI" dirty="0"/>
          </a:p>
        </p:txBody>
      </p:sp>
    </p:spTree>
    <p:extLst>
      <p:ext uri="{BB962C8B-B14F-4D97-AF65-F5344CB8AC3E}">
        <p14:creationId xmlns:p14="http://schemas.microsoft.com/office/powerpoint/2010/main" xmlns="" val="261820407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rot="19932177">
            <a:off x="356594" y="2367421"/>
            <a:ext cx="9050848" cy="2191805"/>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z="7200" b="1" dirty="0" smtClean="0">
                <a:solidFill>
                  <a:schemeClr val="accent2"/>
                </a:solidFill>
                <a:effectLst>
                  <a:outerShdw blurRad="38100" dist="38100" dir="2700000" algn="tl">
                    <a:srgbClr val="000000">
                      <a:alpha val="43137"/>
                    </a:srgbClr>
                  </a:outerShdw>
                </a:effectLst>
              </a:rPr>
              <a:t>Screenshot</a:t>
            </a:r>
          </a:p>
          <a:p>
            <a:pPr algn="ctr"/>
            <a:r>
              <a:rPr lang="en-US" sz="7200" b="1" dirty="0" smtClean="0">
                <a:solidFill>
                  <a:schemeClr val="accent2"/>
                </a:solidFill>
                <a:effectLst>
                  <a:outerShdw blurRad="38100" dist="38100" dir="2700000" algn="tl">
                    <a:srgbClr val="000000">
                      <a:alpha val="43137"/>
                    </a:srgbClr>
                  </a:outerShdw>
                </a:effectLst>
              </a:rPr>
              <a:t>Here!</a:t>
            </a:r>
            <a:endParaRPr lang="en-US" sz="7200" b="1" dirty="0">
              <a:solidFill>
                <a:schemeClr val="accent2"/>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828800" y="0"/>
            <a:ext cx="5273581" cy="7856138"/>
          </a:xfrm>
          <a:prstGeom prst="rect">
            <a:avLst/>
          </a:prstGeom>
        </p:spPr>
      </p:pic>
      <p:sp>
        <p:nvSpPr>
          <p:cNvPr id="5" name="Rectangle 4"/>
          <p:cNvSpPr/>
          <p:nvPr/>
        </p:nvSpPr>
        <p:spPr bwMode="auto">
          <a:xfrm>
            <a:off x="1828800" y="533400"/>
            <a:ext cx="1066800" cy="1295400"/>
          </a:xfrm>
          <a:prstGeom prst="rect">
            <a:avLst/>
          </a:prstGeom>
          <a:noFill/>
          <a:ln w="28575">
            <a:solidFill>
              <a:srgbClr val="FF00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6" name="Rectangle 5"/>
          <p:cNvSpPr/>
          <p:nvPr/>
        </p:nvSpPr>
        <p:spPr bwMode="auto">
          <a:xfrm>
            <a:off x="5791200" y="1219200"/>
            <a:ext cx="1295400" cy="609600"/>
          </a:xfrm>
          <a:prstGeom prst="rect">
            <a:avLst/>
          </a:prstGeom>
          <a:noFill/>
          <a:ln w="28575">
            <a:solidFill>
              <a:srgbClr val="FF00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a:gradFill>
                <a:gsLst>
                  <a:gs pos="0">
                    <a:srgbClr val="FFFFFF"/>
                  </a:gs>
                  <a:gs pos="100000">
                    <a:srgbClr val="FFFFFF"/>
                  </a:gs>
                </a:gsLst>
                <a:lin ang="5400000" scaled="0"/>
              </a:gradFill>
            </a:endParaRPr>
          </a:p>
        </p:txBody>
      </p:sp>
      <p:sp>
        <p:nvSpPr>
          <p:cNvPr id="7" name="Rectangle 6"/>
          <p:cNvSpPr/>
          <p:nvPr/>
        </p:nvSpPr>
        <p:spPr bwMode="auto">
          <a:xfrm>
            <a:off x="4348618" y="1676400"/>
            <a:ext cx="1442582" cy="838200"/>
          </a:xfrm>
          <a:prstGeom prst="rect">
            <a:avLst/>
          </a:prstGeom>
          <a:noFill/>
          <a:ln w="28575">
            <a:solidFill>
              <a:srgbClr val="FF00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3382251271"/>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rot="19932177">
            <a:off x="356594" y="2367421"/>
            <a:ext cx="9050848" cy="2191805"/>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z="7200" b="1" dirty="0" smtClean="0">
                <a:solidFill>
                  <a:schemeClr val="accent2"/>
                </a:solidFill>
                <a:effectLst>
                  <a:outerShdw blurRad="38100" dist="38100" dir="2700000" algn="tl">
                    <a:srgbClr val="000000">
                      <a:alpha val="43137"/>
                    </a:srgbClr>
                  </a:outerShdw>
                </a:effectLst>
              </a:rPr>
              <a:t>Screenshot</a:t>
            </a:r>
          </a:p>
          <a:p>
            <a:pPr algn="ctr"/>
            <a:r>
              <a:rPr lang="en-US" sz="7200" b="1" dirty="0" smtClean="0">
                <a:solidFill>
                  <a:schemeClr val="accent2"/>
                </a:solidFill>
                <a:effectLst>
                  <a:outerShdw blurRad="38100" dist="38100" dir="2700000" algn="tl">
                    <a:srgbClr val="000000">
                      <a:alpha val="43137"/>
                    </a:srgbClr>
                  </a:outerShdw>
                </a:effectLst>
              </a:rPr>
              <a:t>Here!</a:t>
            </a:r>
            <a:endParaRPr lang="en-US" sz="7200" b="1" dirty="0">
              <a:solidFill>
                <a:schemeClr val="accent2"/>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83467" y="0"/>
            <a:ext cx="6377066" cy="6858000"/>
          </a:xfrm>
          <a:prstGeom prst="rect">
            <a:avLst/>
          </a:prstGeom>
        </p:spPr>
      </p:pic>
      <p:sp>
        <p:nvSpPr>
          <p:cNvPr id="4" name="Rectangle 3"/>
          <p:cNvSpPr/>
          <p:nvPr/>
        </p:nvSpPr>
        <p:spPr bwMode="auto">
          <a:xfrm>
            <a:off x="1600200" y="685800"/>
            <a:ext cx="4495800" cy="1600200"/>
          </a:xfrm>
          <a:prstGeom prst="rect">
            <a:avLst/>
          </a:prstGeom>
          <a:noFill/>
          <a:ln>
            <a:solidFill>
              <a:srgbClr val="C000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5" name="Rectangle 4"/>
          <p:cNvSpPr/>
          <p:nvPr/>
        </p:nvSpPr>
        <p:spPr bwMode="auto">
          <a:xfrm>
            <a:off x="1600200" y="3733800"/>
            <a:ext cx="2895600" cy="1371600"/>
          </a:xfrm>
          <a:prstGeom prst="rect">
            <a:avLst/>
          </a:prstGeom>
          <a:noFill/>
          <a:ln w="28575">
            <a:solidFill>
              <a:srgbClr val="FF00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4145643939"/>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Highlights to date</a:t>
            </a:r>
            <a:endParaRPr lang="en-US" dirty="0"/>
          </a:p>
        </p:txBody>
      </p:sp>
      <p:sp>
        <p:nvSpPr>
          <p:cNvPr id="4" name="Text Placeholder 3"/>
          <p:cNvSpPr>
            <a:spLocks noGrp="1"/>
          </p:cNvSpPr>
          <p:nvPr>
            <p:ph type="body" idx="1"/>
          </p:nvPr>
        </p:nvSpPr>
        <p:spPr>
          <a:xfrm>
            <a:off x="381000" y="1108249"/>
            <a:ext cx="4114800" cy="346249"/>
          </a:xfrm>
        </p:spPr>
        <p:txBody>
          <a:bodyPr/>
          <a:lstStyle/>
          <a:p>
            <a:r>
              <a:rPr lang="en-US" dirty="0" smtClean="0"/>
              <a:t>Successes	</a:t>
            </a:r>
            <a:endParaRPr lang="en-US" dirty="0"/>
          </a:p>
        </p:txBody>
      </p:sp>
      <p:sp>
        <p:nvSpPr>
          <p:cNvPr id="5" name="Content Placeholder 4"/>
          <p:cNvSpPr>
            <a:spLocks noGrp="1"/>
          </p:cNvSpPr>
          <p:nvPr>
            <p:ph sz="half" idx="2"/>
          </p:nvPr>
        </p:nvSpPr>
        <p:spPr>
          <a:xfrm>
            <a:off x="380999" y="1586856"/>
            <a:ext cx="4114800" cy="2371418"/>
          </a:xfrm>
        </p:spPr>
        <p:txBody>
          <a:bodyPr/>
          <a:lstStyle/>
          <a:p>
            <a:r>
              <a:rPr lang="en-US" dirty="0" smtClean="0"/>
              <a:t>High number of customizations deployed</a:t>
            </a:r>
          </a:p>
          <a:p>
            <a:r>
              <a:rPr lang="en-US" dirty="0" smtClean="0"/>
              <a:t>Aggressive deployment schedule</a:t>
            </a:r>
          </a:p>
          <a:p>
            <a:r>
              <a:rPr lang="en-US" dirty="0" smtClean="0"/>
              <a:t>Dedicated center of excellence at Aviva for development</a:t>
            </a:r>
            <a:endParaRPr lang="en-US" dirty="0"/>
          </a:p>
        </p:txBody>
      </p:sp>
      <p:sp>
        <p:nvSpPr>
          <p:cNvPr id="6" name="Text Placeholder 5"/>
          <p:cNvSpPr>
            <a:spLocks noGrp="1"/>
          </p:cNvSpPr>
          <p:nvPr>
            <p:ph type="body" sz="quarter" idx="3"/>
          </p:nvPr>
        </p:nvSpPr>
        <p:spPr>
          <a:xfrm>
            <a:off x="4645981" y="1108249"/>
            <a:ext cx="4117019" cy="346249"/>
          </a:xfrm>
        </p:spPr>
        <p:txBody>
          <a:bodyPr/>
          <a:lstStyle/>
          <a:p>
            <a:r>
              <a:rPr lang="en-US" dirty="0" smtClean="0"/>
              <a:t>Challenges</a:t>
            </a:r>
            <a:endParaRPr lang="en-US" dirty="0"/>
          </a:p>
        </p:txBody>
      </p:sp>
      <p:sp>
        <p:nvSpPr>
          <p:cNvPr id="7" name="Content Placeholder 6"/>
          <p:cNvSpPr>
            <a:spLocks noGrp="1"/>
          </p:cNvSpPr>
          <p:nvPr>
            <p:ph sz="quarter" idx="4"/>
          </p:nvPr>
        </p:nvSpPr>
        <p:spPr>
          <a:xfrm>
            <a:off x="4645026" y="1586856"/>
            <a:ext cx="4117974" cy="3397853"/>
          </a:xfrm>
        </p:spPr>
        <p:txBody>
          <a:bodyPr/>
          <a:lstStyle/>
          <a:p>
            <a:r>
              <a:rPr lang="en-US" dirty="0" smtClean="0"/>
              <a:t>Check out during publishing has impact on performance.</a:t>
            </a:r>
          </a:p>
          <a:p>
            <a:r>
              <a:rPr lang="en-US" dirty="0" smtClean="0"/>
              <a:t>Challenges deploying variations from staging to production</a:t>
            </a:r>
          </a:p>
          <a:p>
            <a:r>
              <a:rPr lang="en-US" dirty="0" smtClean="0"/>
              <a:t>Testing prior to launch showed bulk of traffic would be impacted by NLB affinity and use of proxy.</a:t>
            </a:r>
          </a:p>
          <a:p>
            <a:endParaRPr lang="en-US" dirty="0"/>
          </a:p>
        </p:txBody>
      </p:sp>
      <p:sp>
        <p:nvSpPr>
          <p:cNvPr id="8" name="Text Placeholder 2"/>
          <p:cNvSpPr txBox="1">
            <a:spLocks/>
          </p:cNvSpPr>
          <p:nvPr/>
        </p:nvSpPr>
        <p:spPr>
          <a:xfrm>
            <a:off x="457200" y="5029200"/>
            <a:ext cx="8382000" cy="1388245"/>
          </a:xfrm>
          <a:prstGeom prst="rect">
            <a:avLst/>
          </a:prstGeom>
        </p:spPr>
        <p:txBody>
          <a:bodyPr/>
          <a:lstStyle>
            <a:lvl1pPr marL="460375" indent="-460375"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00" dirty="0" smtClean="0"/>
              <a:t>NLB no longer uses single affinity</a:t>
            </a:r>
          </a:p>
          <a:p>
            <a:r>
              <a:rPr lang="en-US" sz="2300" dirty="0" smtClean="0"/>
              <a:t>Support for variations on hold until we can predictably deploy and use the feature</a:t>
            </a:r>
          </a:p>
        </p:txBody>
      </p:sp>
      <p:sp>
        <p:nvSpPr>
          <p:cNvPr id="9" name="Text Placeholder 3"/>
          <p:cNvSpPr txBox="1">
            <a:spLocks/>
          </p:cNvSpPr>
          <p:nvPr/>
        </p:nvSpPr>
        <p:spPr>
          <a:xfrm>
            <a:off x="381000" y="4724400"/>
            <a:ext cx="6324600" cy="346249"/>
          </a:xfrm>
          <a:prstGeom prst="rect">
            <a:avLst/>
          </a:prstGeom>
        </p:spPr>
        <p:txBody>
          <a:bodyPr vert="horz" wrap="square" lIns="0" tIns="0" rIns="0" bIns="0" rtlCol="0" anchor="b">
            <a:spAutoFit/>
          </a:bodyPr>
          <a:lstStyle>
            <a:lvl1pPr marL="0" indent="0" algn="l" defTabSz="914363" rtl="0" eaLnBrk="1" latinLnBrk="0" hangingPunct="1">
              <a:lnSpc>
                <a:spcPct val="90000"/>
              </a:lnSpc>
              <a:spcBef>
                <a:spcPts val="0"/>
              </a:spcBef>
              <a:buFontTx/>
              <a:buNone/>
              <a:defRPr sz="2500" b="1" kern="1200">
                <a:gradFill>
                  <a:gsLst>
                    <a:gs pos="0">
                      <a:schemeClr val="tx1"/>
                    </a:gs>
                    <a:gs pos="86000">
                      <a:schemeClr val="tx1"/>
                    </a:gs>
                  </a:gsLst>
                  <a:lin ang="5400000" scaled="0"/>
                </a:gradFill>
                <a:latin typeface="+mn-lt"/>
                <a:ea typeface="+mn-ea"/>
                <a:cs typeface="+mn-cs"/>
              </a:defRPr>
            </a:lvl1pPr>
            <a:lvl2pPr marL="457182" indent="0" algn="l" defTabSz="914363" rtl="0" eaLnBrk="1" latinLnBrk="0" hangingPunct="1">
              <a:lnSpc>
                <a:spcPct val="90000"/>
              </a:lnSpc>
              <a:spcBef>
                <a:spcPct val="20000"/>
              </a:spcBef>
              <a:buFontTx/>
              <a:buNone/>
              <a:defRPr sz="2000" b="1" kern="1200">
                <a:gradFill>
                  <a:gsLst>
                    <a:gs pos="0">
                      <a:schemeClr val="tx1"/>
                    </a:gs>
                    <a:gs pos="86000">
                      <a:schemeClr val="tx1"/>
                    </a:gs>
                  </a:gsLst>
                  <a:lin ang="5400000" scaled="0"/>
                </a:gradFill>
                <a:latin typeface="+mn-lt"/>
                <a:ea typeface="+mn-ea"/>
                <a:cs typeface="+mn-cs"/>
              </a:defRPr>
            </a:lvl2pPr>
            <a:lvl3pPr marL="914363" indent="0" algn="l" defTabSz="914363" rtl="0" eaLnBrk="1" latinLnBrk="0" hangingPunct="1">
              <a:lnSpc>
                <a:spcPct val="90000"/>
              </a:lnSpc>
              <a:spcBef>
                <a:spcPct val="20000"/>
              </a:spcBef>
              <a:buFontTx/>
              <a:buNone/>
              <a:defRPr sz="1800" b="1" kern="1200">
                <a:gradFill>
                  <a:gsLst>
                    <a:gs pos="0">
                      <a:schemeClr val="tx1"/>
                    </a:gs>
                    <a:gs pos="86000">
                      <a:schemeClr val="tx1"/>
                    </a:gs>
                  </a:gsLst>
                  <a:lin ang="5400000" scaled="0"/>
                </a:gradFill>
                <a:latin typeface="+mn-lt"/>
                <a:ea typeface="+mn-ea"/>
                <a:cs typeface="+mn-cs"/>
              </a:defRPr>
            </a:lvl3pPr>
            <a:lvl4pPr marL="1371545" indent="0" algn="l" defTabSz="914363" rtl="0" eaLnBrk="1" latinLnBrk="0" hangingPunct="1">
              <a:lnSpc>
                <a:spcPct val="90000"/>
              </a:lnSpc>
              <a:spcBef>
                <a:spcPct val="20000"/>
              </a:spcBef>
              <a:buFontTx/>
              <a:buNone/>
              <a:defRPr sz="1600" b="1" kern="1200">
                <a:gradFill>
                  <a:gsLst>
                    <a:gs pos="0">
                      <a:schemeClr val="tx1"/>
                    </a:gs>
                    <a:gs pos="86000">
                      <a:schemeClr val="tx1"/>
                    </a:gs>
                  </a:gsLst>
                  <a:lin ang="5400000" scaled="0"/>
                </a:gradFill>
                <a:latin typeface="+mn-lt"/>
                <a:ea typeface="+mn-ea"/>
                <a:cs typeface="+mn-cs"/>
              </a:defRPr>
            </a:lvl4pPr>
            <a:lvl5pPr marL="1828727" indent="0" algn="l" defTabSz="914363" rtl="0" eaLnBrk="1" latinLnBrk="0" hangingPunct="1">
              <a:lnSpc>
                <a:spcPct val="90000"/>
              </a:lnSpc>
              <a:spcBef>
                <a:spcPct val="20000"/>
              </a:spcBef>
              <a:buFontTx/>
              <a:buNone/>
              <a:defRPr sz="1600" b="1" kern="1200">
                <a:gradFill>
                  <a:gsLst>
                    <a:gs pos="0">
                      <a:schemeClr val="tx1"/>
                    </a:gs>
                    <a:gs pos="86000">
                      <a:schemeClr val="tx1"/>
                    </a:gs>
                  </a:gsLst>
                  <a:lin ang="5400000" scaled="0"/>
                </a:gradFill>
                <a:latin typeface="+mn-lt"/>
                <a:ea typeface="+mn-ea"/>
                <a:cs typeface="+mn-cs"/>
              </a:defRPr>
            </a:lvl5pPr>
            <a:lvl6pPr marL="2285909"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090"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272"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454"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n-US" dirty="0" smtClean="0"/>
              <a:t>Resulting changes to the service	</a:t>
            </a:r>
            <a:endParaRPr lang="en-US" dirty="0"/>
          </a:p>
        </p:txBody>
      </p:sp>
      <p:pic>
        <p:nvPicPr>
          <p:cNvPr id="10" name="Picture 9" descr="Aviva copy.png"/>
          <p:cNvPicPr>
            <a:picLocks noChangeAspect="1"/>
          </p:cNvPicPr>
          <p:nvPr/>
        </p:nvPicPr>
        <p:blipFill>
          <a:blip r:embed="rId5" cstate="print"/>
          <a:stretch>
            <a:fillRect/>
          </a:stretch>
        </p:blipFill>
        <p:spPr>
          <a:xfrm>
            <a:off x="152400" y="6096000"/>
            <a:ext cx="912386" cy="6430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3333771826"/>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4400" b="0" spc="-150" dirty="0">
                <a:ln w="3175">
                  <a:noFill/>
                </a:ln>
                <a:solidFill>
                  <a:schemeClr val="accent5"/>
                </a:solidFill>
                <a:effectLst/>
                <a:latin typeface="+mn-lt"/>
                <a:cs typeface="Arial" charset="0"/>
              </a:rPr>
              <a:t>Coca-Cola </a:t>
            </a:r>
            <a:r>
              <a:rPr lang="en-US" sz="4400" b="0" spc="-150" dirty="0" smtClean="0">
                <a:ln w="3175">
                  <a:noFill/>
                </a:ln>
                <a:solidFill>
                  <a:schemeClr val="accent5"/>
                </a:solidFill>
                <a:effectLst/>
                <a:latin typeface="+mn-lt"/>
                <a:cs typeface="Arial" charset="0"/>
              </a:rPr>
              <a:t>Enterprises</a:t>
            </a:r>
            <a:r>
              <a:rPr lang="en-US" sz="2400" b="0" spc="-150" dirty="0" smtClean="0">
                <a:ln w="3175">
                  <a:noFill/>
                </a:ln>
                <a:solidFill>
                  <a:schemeClr val="accent5"/>
                </a:solidFill>
                <a:effectLst/>
                <a:latin typeface="+mn-lt"/>
                <a:cs typeface="Arial" charset="0"/>
              </a:rPr>
              <a:t> (http</a:t>
            </a:r>
            <a:r>
              <a:rPr lang="en-US" sz="2400" b="0" spc="-150" dirty="0">
                <a:ln w="3175">
                  <a:noFill/>
                </a:ln>
                <a:solidFill>
                  <a:schemeClr val="accent5"/>
                </a:solidFill>
                <a:effectLst/>
                <a:latin typeface="+mn-lt"/>
                <a:cs typeface="Arial" charset="0"/>
              </a:rPr>
              <a:t>://www.cokecce.com)</a:t>
            </a:r>
            <a:endParaRPr lang="en-US" sz="4400" b="0" spc="-150" dirty="0">
              <a:ln w="3175">
                <a:noFill/>
              </a:ln>
              <a:solidFill>
                <a:schemeClr val="accent5"/>
              </a:solidFill>
              <a:effectLst/>
              <a:latin typeface="+mn-lt"/>
              <a:cs typeface="Arial" charset="0"/>
            </a:endParaRPr>
          </a:p>
        </p:txBody>
      </p:sp>
      <p:sp>
        <p:nvSpPr>
          <p:cNvPr id="6" name="Title 5"/>
          <p:cNvSpPr>
            <a:spLocks noGrp="1"/>
          </p:cNvSpPr>
          <p:nvPr>
            <p:ph type="ctrTitle"/>
          </p:nvPr>
        </p:nvSpPr>
        <p:spPr>
          <a:xfrm>
            <a:off x="566057" y="4517571"/>
            <a:ext cx="7989613" cy="1227654"/>
          </a:xfrm>
        </p:spPr>
        <p:txBody>
          <a:bodyPr/>
          <a:lstStyle/>
          <a:p>
            <a:r>
              <a:rPr lang="en-US" sz="3200" dirty="0">
                <a:gradFill>
                  <a:gsLst>
                    <a:gs pos="0">
                      <a:schemeClr val="tx1"/>
                    </a:gs>
                    <a:gs pos="86000">
                      <a:schemeClr val="tx1"/>
                    </a:gs>
                  </a:gsLst>
                  <a:lin ang="5400000" scaled="0"/>
                </a:gradFill>
              </a:rPr>
              <a:t>Coca-Cola Enterprises is the world’s largest marketer, producer and distributor of Coca-Cola products.  CCE has 73,000 employees and distributes Coca-Cola products in 46 US states and 7 other countries.</a:t>
            </a:r>
          </a:p>
        </p:txBody>
      </p:sp>
      <p:sp>
        <p:nvSpPr>
          <p:cNvPr id="9" name="Title 5"/>
          <p:cNvSpPr txBox="1">
            <a:spLocks/>
          </p:cNvSpPr>
          <p:nvPr/>
        </p:nvSpPr>
        <p:spPr bwMode="white">
          <a:xfrm>
            <a:off x="381000" y="2073218"/>
            <a:ext cx="8382000" cy="99719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pPr algn="r"/>
            <a:r>
              <a:rPr lang="fi-FI" sz="7200" b="1" dirty="0" smtClean="0">
                <a:solidFill>
                  <a:schemeClr val="tx1"/>
                </a:solidFill>
                <a:effectLst>
                  <a:outerShdw blurRad="38100" dist="38100" dir="2700000" algn="tl">
                    <a:srgbClr val="000000">
                      <a:alpha val="43137"/>
                    </a:srgbClr>
                  </a:outerShdw>
                </a:effectLst>
              </a:rPr>
              <a:t>Case Study</a:t>
            </a:r>
            <a:endParaRPr lang="fi-FI" sz="7200" b="1" dirty="0">
              <a:solidFill>
                <a:schemeClr val="tx1"/>
              </a:solidFill>
              <a:effectLst>
                <a:outerShdw blurRad="38100" dist="38100" dir="2700000" algn="tl">
                  <a:srgbClr val="000000">
                    <a:alpha val="43137"/>
                  </a:srgbClr>
                </a:outerShdw>
              </a:effectLst>
            </a:endParaRPr>
          </a:p>
        </p:txBody>
      </p:sp>
      <p:pic>
        <p:nvPicPr>
          <p:cNvPr id="7" name="Picture 6" descr="Coca-Cola_Enterprises_Inc_ copy.png"/>
          <p:cNvPicPr>
            <a:picLocks noChangeAspect="1"/>
          </p:cNvPicPr>
          <p:nvPr/>
        </p:nvPicPr>
        <p:blipFill>
          <a:blip r:embed="rId3" cstate="print"/>
          <a:stretch>
            <a:fillRect/>
          </a:stretch>
        </p:blipFill>
        <p:spPr>
          <a:xfrm>
            <a:off x="3298372" y="304800"/>
            <a:ext cx="5727146" cy="9144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123278303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txBox="1">
            <a:spLocks/>
          </p:cNvSpPr>
          <p:nvPr/>
        </p:nvSpPr>
        <p:spPr>
          <a:xfrm>
            <a:off x="381000" y="990601"/>
            <a:ext cx="8382000" cy="4419599"/>
          </a:xfrm>
          <a:prstGeom prst="rect">
            <a:avLst/>
          </a:prstGeom>
        </p:spPr>
        <p:txBody>
          <a:bodyPr/>
          <a:lstStyle>
            <a:lvl1pPr marL="460375" indent="-460375"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Quick Overview:</a:t>
            </a:r>
          </a:p>
          <a:p>
            <a:pPr lvl="1"/>
            <a:r>
              <a:rPr lang="en-US" sz="2400" dirty="0" smtClean="0"/>
              <a:t>Engaged partner(s): </a:t>
            </a:r>
            <a:r>
              <a:rPr lang="en-US" sz="2400" dirty="0" smtClean="0">
                <a:hlinkClick r:id=""/>
              </a:rPr>
              <a:t>Sapient Consulting</a:t>
            </a:r>
            <a:r>
              <a:rPr lang="en-US" sz="2400" dirty="0" smtClean="0"/>
              <a:t>, </a:t>
            </a:r>
            <a:r>
              <a:rPr lang="en-US" sz="2400" dirty="0" smtClean="0">
                <a:hlinkClick r:id=""/>
              </a:rPr>
              <a:t>Slalom Consulting</a:t>
            </a:r>
            <a:endParaRPr lang="en-US" sz="2400" dirty="0" smtClean="0"/>
          </a:p>
          <a:p>
            <a:r>
              <a:rPr lang="en-US" sz="2800" dirty="0" smtClean="0"/>
              <a:t>Key Features Used:</a:t>
            </a:r>
          </a:p>
          <a:p>
            <a:pPr lvl="1"/>
            <a:r>
              <a:rPr lang="en-US" sz="2400" dirty="0" smtClean="0"/>
              <a:t>Publishing Portal - Communications</a:t>
            </a:r>
          </a:p>
          <a:p>
            <a:pPr lvl="1"/>
            <a:r>
              <a:rPr lang="en-US" sz="2400" dirty="0" smtClean="0"/>
              <a:t>Collaboration &amp; Project coordination (</a:t>
            </a:r>
            <a:r>
              <a:rPr lang="en-US" sz="2400" dirty="0"/>
              <a:t>t</a:t>
            </a:r>
            <a:r>
              <a:rPr lang="en-US" sz="2400" dirty="0" smtClean="0"/>
              <a:t>eam sites)</a:t>
            </a:r>
          </a:p>
          <a:p>
            <a:pPr lvl="1"/>
            <a:r>
              <a:rPr lang="en-US" sz="2400" dirty="0" smtClean="0"/>
              <a:t>User Profile with custom profile page</a:t>
            </a:r>
          </a:p>
          <a:p>
            <a:r>
              <a:rPr lang="en-US" sz="2800" dirty="0" smtClean="0"/>
              <a:t>Features Important for CCE:</a:t>
            </a:r>
          </a:p>
          <a:p>
            <a:pPr lvl="1"/>
            <a:r>
              <a:rPr lang="en-US" sz="2400" dirty="0" smtClean="0"/>
              <a:t>SAP Data integration</a:t>
            </a:r>
          </a:p>
          <a:p>
            <a:pPr lvl="1"/>
            <a:r>
              <a:rPr lang="en-US" sz="2400" dirty="0" smtClean="0"/>
              <a:t>Blogging/Comments</a:t>
            </a:r>
          </a:p>
          <a:p>
            <a:pPr lvl="1"/>
            <a:r>
              <a:rPr lang="en-US" sz="2400" dirty="0" smtClean="0"/>
              <a:t>Deskless worker</a:t>
            </a:r>
          </a:p>
          <a:p>
            <a:pPr lvl="1"/>
            <a:endParaRPr lang="en-US" sz="2400" dirty="0" smtClean="0"/>
          </a:p>
          <a:p>
            <a:pPr lvl="1"/>
            <a:endParaRPr lang="en-US" sz="2400" dirty="0" smtClean="0"/>
          </a:p>
        </p:txBody>
      </p:sp>
      <p:sp>
        <p:nvSpPr>
          <p:cNvPr id="2" name="Title 1"/>
          <p:cNvSpPr>
            <a:spLocks noGrp="1"/>
          </p:cNvSpPr>
          <p:nvPr>
            <p:ph type="title"/>
          </p:nvPr>
        </p:nvSpPr>
        <p:spPr>
          <a:xfrm>
            <a:off x="381000" y="228600"/>
            <a:ext cx="8382000" cy="664797"/>
          </a:xfrm>
        </p:spPr>
        <p:txBody>
          <a:bodyPr/>
          <a:lstStyle/>
          <a:p>
            <a:r>
              <a:rPr lang="en-US" dirty="0" smtClean="0"/>
              <a:t>CCE’s Global Employee Portal: </a:t>
            </a:r>
            <a:endParaRPr lang="en-US" dirty="0"/>
          </a:p>
        </p:txBody>
      </p:sp>
      <p:pic>
        <p:nvPicPr>
          <p:cNvPr id="4" name="Picture 3" descr="Coca-Cola_Enterprises_Inc_ copy.png"/>
          <p:cNvPicPr>
            <a:picLocks noChangeAspect="1"/>
          </p:cNvPicPr>
          <p:nvPr/>
        </p:nvPicPr>
        <p:blipFill>
          <a:blip r:embed="rId5" cstate="print"/>
          <a:stretch>
            <a:fillRect/>
          </a:stretch>
        </p:blipFill>
        <p:spPr>
          <a:xfrm>
            <a:off x="76200" y="6400800"/>
            <a:ext cx="2386310" cy="381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2814507179"/>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5105400"/>
            <a:ext cx="8382000" cy="1661993"/>
          </a:xfrm>
        </p:spPr>
        <p:txBody>
          <a:bodyPr/>
          <a:lstStyle/>
          <a:p>
            <a:pPr algn="r"/>
            <a:r>
              <a:rPr lang="en-US" sz="3200" b="1" dirty="0" smtClean="0">
                <a:effectLst>
                  <a:outerShdw blurRad="38100" dist="38100" dir="2700000" algn="tl">
                    <a:srgbClr val="000000">
                      <a:alpha val="43137"/>
                    </a:srgbClr>
                  </a:outerShdw>
                </a:effectLst>
              </a:rPr>
              <a:t>John Key</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Director, HR &amp; Collaboration Technologies,</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Coca-Cola Enterprises</a:t>
            </a: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sz="2400" b="1" dirty="0" smtClean="0">
                <a:effectLst>
                  <a:outerShdw blurRad="38100" dist="38100" dir="2700000" algn="tl">
                    <a:srgbClr val="000000">
                      <a:alpha val="43137"/>
                    </a:srgbClr>
                  </a:outerShdw>
                </a:effectLst>
              </a:rPr>
              <a:t>Customer </a:t>
            </a:r>
            <a:r>
              <a:rPr lang="en-US" sz="2400" b="1" dirty="0">
                <a:effectLst>
                  <a:outerShdw blurRad="38100" dist="38100" dir="2700000" algn="tl">
                    <a:srgbClr val="000000">
                      <a:alpha val="43137"/>
                    </a:srgbClr>
                  </a:outerShdw>
                </a:effectLst>
              </a:rPr>
              <a:t>Advisory Board Meeting – Sept 2009</a:t>
            </a:r>
            <a:endParaRPr lang="en-US" b="1" dirty="0">
              <a:effectLst>
                <a:outerShdw blurRad="38100" dist="38100" dir="2700000" algn="tl">
                  <a:srgbClr val="000000">
                    <a:alpha val="43137"/>
                  </a:srgbClr>
                </a:outerShdw>
              </a:effectLst>
            </a:endParaRPr>
          </a:p>
        </p:txBody>
      </p:sp>
      <p:sp>
        <p:nvSpPr>
          <p:cNvPr id="7" name="TextBox 6"/>
          <p:cNvSpPr txBox="1"/>
          <p:nvPr/>
        </p:nvSpPr>
        <p:spPr>
          <a:xfrm>
            <a:off x="381000" y="451246"/>
            <a:ext cx="8382000" cy="2215991"/>
          </a:xfrm>
          <a:prstGeom prst="rect">
            <a:avLst/>
          </a:prstGeom>
          <a:noFill/>
        </p:spPr>
        <p:txBody>
          <a:bodyPr wrap="square" lIns="0" tIns="0" rIns="0" bIns="0" rtlCol="0">
            <a:spAutoFit/>
          </a:bodyPr>
          <a:lstStyle/>
          <a:p>
            <a:r>
              <a:rPr lang="en-US" sz="2400" dirty="0" smtClean="0">
                <a:effectLst>
                  <a:outerShdw blurRad="38100" dist="38100" dir="2700000" algn="tl">
                    <a:srgbClr val="000000">
                      <a:alpha val="43137"/>
                    </a:srgbClr>
                  </a:outerShdw>
                </a:effectLst>
              </a:rPr>
              <a:t>“Because of the fact that our team can focus on interacting with the business, understanding their needs, just over the last 12 months we’ve gone from internal access for what we call our 30,000 knowledge workers to now all 73,000 employees having access.  That is something we thought would be subsequent to </a:t>
            </a:r>
            <a:r>
              <a:rPr lang="en-US" sz="2400" smtClean="0">
                <a:effectLst>
                  <a:outerShdw blurRad="38100" dist="38100" dir="2700000" algn="tl">
                    <a:srgbClr val="000000">
                      <a:alpha val="43137"/>
                    </a:srgbClr>
                  </a:outerShdw>
                </a:effectLst>
              </a:rPr>
              <a:t>our initial 12 </a:t>
            </a:r>
            <a:r>
              <a:rPr lang="en-US" sz="2400" dirty="0" smtClean="0">
                <a:effectLst>
                  <a:outerShdw blurRad="38100" dist="38100" dir="2700000" algn="tl">
                    <a:srgbClr val="000000">
                      <a:alpha val="43137"/>
                    </a:srgbClr>
                  </a:outerShdw>
                </a:effectLst>
              </a:rPr>
              <a:t>month roadmap.”</a:t>
            </a:r>
            <a:endParaRPr lang="en-US" sz="2800" dirty="0">
              <a:effectLst>
                <a:outerShdw blurRad="38100" dist="38100" dir="2700000" algn="tl">
                  <a:srgbClr val="000000">
                    <a:alpha val="43137"/>
                  </a:srgbClr>
                </a:outerShdw>
              </a:effectLst>
            </a:endParaRPr>
          </a:p>
        </p:txBody>
      </p:sp>
      <p:sp>
        <p:nvSpPr>
          <p:cNvPr id="5" name="TextBox 4"/>
          <p:cNvSpPr txBox="1"/>
          <p:nvPr/>
        </p:nvSpPr>
        <p:spPr>
          <a:xfrm>
            <a:off x="381000" y="2895600"/>
            <a:ext cx="8382000" cy="1846659"/>
          </a:xfrm>
          <a:prstGeom prst="rect">
            <a:avLst/>
          </a:prstGeom>
          <a:noFill/>
        </p:spPr>
        <p:txBody>
          <a:bodyPr wrap="square" lIns="0" tIns="0" rIns="0" bIns="0" rtlCol="0">
            <a:spAutoFit/>
          </a:bodyPr>
          <a:lstStyle/>
          <a:p>
            <a:r>
              <a:rPr lang="en-US" sz="2400" dirty="0" smtClean="0">
                <a:effectLst>
                  <a:outerShdw blurRad="38100" dist="38100" dir="2700000" algn="tl">
                    <a:srgbClr val="000000">
                      <a:alpha val="43137"/>
                    </a:srgbClr>
                  </a:outerShdw>
                </a:effectLst>
              </a:rPr>
              <a:t>“We had around 1,600 or so discrete web entities, and more then two-thirds of those have already been decommissioned.  The main sites that still remain are powered by the </a:t>
            </a:r>
            <a:r>
              <a:rPr lang="en-US" sz="2400" dirty="0" err="1" smtClean="0">
                <a:effectLst>
                  <a:outerShdw blurRad="38100" dist="38100" dir="2700000" algn="tl">
                    <a:srgbClr val="000000">
                      <a:alpha val="43137"/>
                    </a:srgbClr>
                  </a:outerShdw>
                </a:effectLst>
                <a:hlinkClick r:id=""/>
              </a:rPr>
              <a:t>Stellent</a:t>
            </a:r>
            <a:r>
              <a:rPr lang="en-US" sz="2400" dirty="0" smtClean="0">
                <a:effectLst>
                  <a:outerShdw blurRad="38100" dist="38100" dir="2700000" algn="tl">
                    <a:srgbClr val="000000">
                      <a:alpha val="43137"/>
                    </a:srgbClr>
                  </a:outerShdw>
                </a:effectLst>
                <a:hlinkClick r:id=""/>
              </a:rPr>
              <a:t> web content management system</a:t>
            </a:r>
            <a:r>
              <a:rPr lang="en-US" sz="2400" dirty="0" smtClean="0">
                <a:effectLst>
                  <a:outerShdw blurRad="38100" dist="38100" dir="2700000" algn="tl">
                    <a:srgbClr val="000000">
                      <a:alpha val="43137"/>
                    </a:srgbClr>
                  </a:outerShdw>
                </a:effectLst>
              </a:rPr>
              <a:t>, and those will be targeted for retirement in the next 12 months or so.”</a:t>
            </a:r>
            <a:endParaRPr lang="en-US" sz="2800" dirty="0">
              <a:effectLst>
                <a:outerShdw blurRad="38100" dist="38100" dir="2700000" algn="tl">
                  <a:srgbClr val="000000">
                    <a:alpha val="43137"/>
                  </a:srgbClr>
                </a:outerShdw>
              </a:effectLst>
            </a:endParaRPr>
          </a:p>
        </p:txBody>
      </p:sp>
      <p:pic>
        <p:nvPicPr>
          <p:cNvPr id="8" name="Picture 7" descr="Coca-Cola_Enterprises_Inc_ copy.png"/>
          <p:cNvPicPr>
            <a:picLocks noChangeAspect="1"/>
          </p:cNvPicPr>
          <p:nvPr/>
        </p:nvPicPr>
        <p:blipFill>
          <a:blip r:embed="rId3" cstate="print"/>
          <a:stretch>
            <a:fillRect/>
          </a:stretch>
        </p:blipFill>
        <p:spPr>
          <a:xfrm>
            <a:off x="76200" y="6400800"/>
            <a:ext cx="2386310" cy="381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3126826468"/>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rot="19932177">
            <a:off x="356594" y="2367421"/>
            <a:ext cx="9050848" cy="2191805"/>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z="7200" b="1" dirty="0" smtClean="0">
                <a:solidFill>
                  <a:schemeClr val="accent2"/>
                </a:solidFill>
                <a:effectLst>
                  <a:outerShdw blurRad="38100" dist="38100" dir="2700000" algn="tl">
                    <a:srgbClr val="000000">
                      <a:alpha val="43137"/>
                    </a:srgbClr>
                  </a:outerShdw>
                </a:effectLst>
              </a:rPr>
              <a:t>Screenshot</a:t>
            </a:r>
          </a:p>
          <a:p>
            <a:pPr algn="ctr"/>
            <a:r>
              <a:rPr lang="en-US" sz="7200" b="1" dirty="0" smtClean="0">
                <a:solidFill>
                  <a:schemeClr val="accent2"/>
                </a:solidFill>
                <a:effectLst>
                  <a:outerShdw blurRad="38100" dist="38100" dir="2700000" algn="tl">
                    <a:srgbClr val="000000">
                      <a:alpha val="43137"/>
                    </a:srgbClr>
                  </a:outerShdw>
                </a:effectLst>
              </a:rPr>
              <a:t>Here!</a:t>
            </a:r>
            <a:endParaRPr lang="en-US" sz="7200" b="1" dirty="0">
              <a:solidFill>
                <a:schemeClr val="accent2"/>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1423" y="0"/>
            <a:ext cx="7301154" cy="6858000"/>
          </a:xfrm>
          <a:prstGeom prst="rect">
            <a:avLst/>
          </a:prstGeom>
        </p:spPr>
      </p:pic>
      <p:sp>
        <p:nvSpPr>
          <p:cNvPr id="4" name="Rectangle 3"/>
          <p:cNvSpPr/>
          <p:nvPr/>
        </p:nvSpPr>
        <p:spPr bwMode="auto">
          <a:xfrm>
            <a:off x="990600" y="990600"/>
            <a:ext cx="4572000" cy="1828800"/>
          </a:xfrm>
          <a:prstGeom prst="rect">
            <a:avLst/>
          </a:prstGeom>
          <a:noFill/>
          <a:ln w="28575">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5" name="Rectangle 4"/>
          <p:cNvSpPr/>
          <p:nvPr/>
        </p:nvSpPr>
        <p:spPr bwMode="auto">
          <a:xfrm>
            <a:off x="990600" y="2971800"/>
            <a:ext cx="2590800" cy="3505200"/>
          </a:xfrm>
          <a:prstGeom prst="rect">
            <a:avLst/>
          </a:prstGeom>
          <a:noFill/>
          <a:ln w="28575">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6" name="Rectangle 5"/>
          <p:cNvSpPr/>
          <p:nvPr/>
        </p:nvSpPr>
        <p:spPr bwMode="auto">
          <a:xfrm>
            <a:off x="6019800" y="1295400"/>
            <a:ext cx="2057400" cy="1371600"/>
          </a:xfrm>
          <a:prstGeom prst="rect">
            <a:avLst/>
          </a:prstGeom>
          <a:noFill/>
          <a:ln w="28575">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1469875500"/>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rot="19932177">
            <a:off x="356594" y="2367421"/>
            <a:ext cx="9050848" cy="2191805"/>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z="7200" b="1" dirty="0" smtClean="0">
                <a:solidFill>
                  <a:schemeClr val="accent2"/>
                </a:solidFill>
                <a:effectLst>
                  <a:outerShdw blurRad="38100" dist="38100" dir="2700000" algn="tl">
                    <a:srgbClr val="000000">
                      <a:alpha val="43137"/>
                    </a:srgbClr>
                  </a:outerShdw>
                </a:effectLst>
              </a:rPr>
              <a:t>Screenshot</a:t>
            </a:r>
          </a:p>
          <a:p>
            <a:pPr algn="ctr"/>
            <a:r>
              <a:rPr lang="en-US" sz="7200" b="1" dirty="0" smtClean="0">
                <a:solidFill>
                  <a:schemeClr val="accent2"/>
                </a:solidFill>
                <a:effectLst>
                  <a:outerShdw blurRad="38100" dist="38100" dir="2700000" algn="tl">
                    <a:srgbClr val="000000">
                      <a:alpha val="43137"/>
                    </a:srgbClr>
                  </a:outerShdw>
                </a:effectLst>
              </a:rPr>
              <a:t>Here!</a:t>
            </a:r>
            <a:endParaRPr lang="en-US" sz="7200" b="1" dirty="0">
              <a:solidFill>
                <a:schemeClr val="accent2"/>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50319" y="0"/>
            <a:ext cx="7243361" cy="6858000"/>
          </a:xfrm>
          <a:prstGeom prst="rect">
            <a:avLst/>
          </a:prstGeom>
        </p:spPr>
      </p:pic>
      <p:sp>
        <p:nvSpPr>
          <p:cNvPr id="5" name="Rectangle 4"/>
          <p:cNvSpPr/>
          <p:nvPr/>
        </p:nvSpPr>
        <p:spPr bwMode="auto">
          <a:xfrm>
            <a:off x="990600" y="609600"/>
            <a:ext cx="4572000" cy="6172200"/>
          </a:xfrm>
          <a:prstGeom prst="rect">
            <a:avLst/>
          </a:prstGeom>
          <a:noFill/>
          <a:ln w="28575">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1383512119"/>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rot="19932177">
            <a:off x="356594" y="2367421"/>
            <a:ext cx="9050848" cy="2191805"/>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z="7200" b="1" dirty="0" smtClean="0">
                <a:solidFill>
                  <a:schemeClr val="accent2"/>
                </a:solidFill>
                <a:effectLst>
                  <a:outerShdw blurRad="38100" dist="38100" dir="2700000" algn="tl">
                    <a:srgbClr val="000000">
                      <a:alpha val="43137"/>
                    </a:srgbClr>
                  </a:outerShdw>
                </a:effectLst>
              </a:rPr>
              <a:t>Screenshot</a:t>
            </a:r>
          </a:p>
          <a:p>
            <a:pPr algn="ctr"/>
            <a:r>
              <a:rPr lang="en-US" sz="7200" b="1" dirty="0" smtClean="0">
                <a:solidFill>
                  <a:schemeClr val="accent2"/>
                </a:solidFill>
                <a:effectLst>
                  <a:outerShdw blurRad="38100" dist="38100" dir="2700000" algn="tl">
                    <a:srgbClr val="000000">
                      <a:alpha val="43137"/>
                    </a:srgbClr>
                  </a:outerShdw>
                </a:effectLst>
              </a:rPr>
              <a:t>Here!</a:t>
            </a:r>
            <a:endParaRPr lang="en-US" sz="7200" b="1" dirty="0">
              <a:solidFill>
                <a:schemeClr val="accent2"/>
              </a:solidFill>
              <a:effectLst>
                <a:outerShdw blurRad="38100" dist="38100" dir="2700000" algn="tl">
                  <a:srgbClr val="000000">
                    <a:alpha val="43137"/>
                  </a:srgbClr>
                </a:outerShdw>
              </a:effectLst>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2000" y="609600"/>
            <a:ext cx="7620542" cy="5562600"/>
          </a:xfrm>
          <a:prstGeom prst="rect">
            <a:avLst/>
          </a:prstGeom>
          <a:noFill/>
          <a:ln>
            <a:noFill/>
          </a:ln>
          <a:effectLst/>
          <a:extLst/>
        </p:spPr>
      </p:pic>
      <p:sp>
        <p:nvSpPr>
          <p:cNvPr id="4" name="Rectangle 3"/>
          <p:cNvSpPr/>
          <p:nvPr/>
        </p:nvSpPr>
        <p:spPr bwMode="auto">
          <a:xfrm>
            <a:off x="838200" y="2091722"/>
            <a:ext cx="4495800" cy="3775677"/>
          </a:xfrm>
          <a:prstGeom prst="rect">
            <a:avLst/>
          </a:prstGeom>
          <a:noFill/>
          <a:ln w="28575">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1304244537"/>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rot="19932177">
            <a:off x="356594" y="2367421"/>
            <a:ext cx="9050848" cy="2191805"/>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z="7200" b="1" dirty="0" smtClean="0">
                <a:solidFill>
                  <a:schemeClr val="accent2"/>
                </a:solidFill>
                <a:effectLst>
                  <a:outerShdw blurRad="38100" dist="38100" dir="2700000" algn="tl">
                    <a:srgbClr val="000000">
                      <a:alpha val="43137"/>
                    </a:srgbClr>
                  </a:outerShdw>
                </a:effectLst>
              </a:rPr>
              <a:t>Screenshot</a:t>
            </a:r>
          </a:p>
          <a:p>
            <a:pPr algn="ctr"/>
            <a:r>
              <a:rPr lang="en-US" sz="7200" b="1" dirty="0" smtClean="0">
                <a:solidFill>
                  <a:schemeClr val="accent2"/>
                </a:solidFill>
                <a:effectLst>
                  <a:outerShdw blurRad="38100" dist="38100" dir="2700000" algn="tl">
                    <a:srgbClr val="000000">
                      <a:alpha val="43137"/>
                    </a:srgbClr>
                  </a:outerShdw>
                </a:effectLst>
              </a:rPr>
              <a:t>Here!</a:t>
            </a:r>
            <a:endParaRPr lang="en-US" sz="7200" b="1" dirty="0">
              <a:solidFill>
                <a:schemeClr val="accent2"/>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57859" y="990388"/>
            <a:ext cx="7628282" cy="4877223"/>
          </a:xfrm>
          <a:prstGeom prst="rect">
            <a:avLst/>
          </a:prstGeom>
        </p:spPr>
      </p:pic>
      <p:sp>
        <p:nvSpPr>
          <p:cNvPr id="4" name="Rectangle 3"/>
          <p:cNvSpPr/>
          <p:nvPr/>
        </p:nvSpPr>
        <p:spPr bwMode="auto">
          <a:xfrm>
            <a:off x="838200" y="2286000"/>
            <a:ext cx="2057400" cy="1371600"/>
          </a:xfrm>
          <a:prstGeom prst="rect">
            <a:avLst/>
          </a:prstGeom>
          <a:noFill/>
          <a:ln>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5" name="Rectangle 4"/>
          <p:cNvSpPr/>
          <p:nvPr/>
        </p:nvSpPr>
        <p:spPr bwMode="auto">
          <a:xfrm>
            <a:off x="2971800" y="2277533"/>
            <a:ext cx="2667000" cy="1371600"/>
          </a:xfrm>
          <a:prstGeom prst="rect">
            <a:avLst/>
          </a:prstGeom>
          <a:noFill/>
          <a:ln>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6" name="Rectangle 5"/>
          <p:cNvSpPr/>
          <p:nvPr/>
        </p:nvSpPr>
        <p:spPr bwMode="auto">
          <a:xfrm>
            <a:off x="5715000" y="2277532"/>
            <a:ext cx="2667000" cy="1837267"/>
          </a:xfrm>
          <a:prstGeom prst="rect">
            <a:avLst/>
          </a:prstGeom>
          <a:noFill/>
          <a:ln>
            <a:solidFill>
              <a:schemeClr val="accent4">
                <a:lumMod val="75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3818273511"/>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smtClean="0">
                <a:cs typeface="Segoe UI" pitchFamily="34" charset="0"/>
              </a:rPr>
              <a:t>IT Challenges</a:t>
            </a:r>
            <a:endParaRPr lang="en-US" sz="4400" dirty="0">
              <a:cs typeface="Segoe UI" pitchFamily="34" charset="0"/>
            </a:endParaRPr>
          </a:p>
        </p:txBody>
      </p:sp>
      <p:sp>
        <p:nvSpPr>
          <p:cNvPr id="7" name="Text Placeholder 6"/>
          <p:cNvSpPr>
            <a:spLocks noGrp="1"/>
          </p:cNvSpPr>
          <p:nvPr>
            <p:ph type="body" sz="quarter" idx="4294967295"/>
          </p:nvPr>
        </p:nvSpPr>
        <p:spPr>
          <a:xfrm>
            <a:off x="325437" y="1862138"/>
            <a:ext cx="4246563" cy="3886200"/>
          </a:xfrm>
        </p:spPr>
        <p:txBody>
          <a:bodyPr vert="horz" lIns="0" tIns="0" rIns="0" bIns="0" rtlCol="0">
            <a:noAutofit/>
          </a:bodyPr>
          <a:lstStyle/>
          <a:p>
            <a:pPr marL="287338" indent="-287338">
              <a:spcBef>
                <a:spcPts val="600"/>
              </a:spcBef>
              <a:spcAft>
                <a:spcPts val="600"/>
              </a:spcAft>
              <a:buClr>
                <a:srgbClr val="FFFFFF"/>
              </a:buClr>
              <a:buSzPct val="95000"/>
              <a:buBlip>
                <a:blip r:embed="rId3"/>
              </a:buBlip>
            </a:pPr>
            <a:r>
              <a:rPr lang="en-US" altLang="zh-CN" sz="1800" dirty="0" smtClean="0">
                <a:solidFill>
                  <a:srgbClr val="FFFFFF"/>
                </a:solidFill>
                <a:effectLst>
                  <a:outerShdw blurRad="38100" dist="38100" dir="2700000" algn="tl">
                    <a:srgbClr val="000000"/>
                  </a:outerShdw>
                </a:effectLst>
                <a:latin typeface="Segoe UI" pitchFamily="34" charset="0"/>
                <a:cs typeface="Segoe UI" pitchFamily="34" charset="0"/>
                <a:sym typeface="Wingdings" pitchFamily="2" charset="2"/>
              </a:rPr>
              <a:t>We want the latest features and don’t want to manage the upgrade …</a:t>
            </a:r>
          </a:p>
          <a:p>
            <a:pPr marL="287338" indent="-287338">
              <a:spcBef>
                <a:spcPts val="600"/>
              </a:spcBef>
              <a:spcAft>
                <a:spcPts val="600"/>
              </a:spcAft>
              <a:buClr>
                <a:srgbClr val="FFFFFF"/>
              </a:buClr>
              <a:buSzPct val="95000"/>
              <a:buBlip>
                <a:blip r:embed="rId3"/>
              </a:buBlip>
            </a:pPr>
            <a:r>
              <a:rPr lang="en-US" altLang="zh-CN" sz="1800" dirty="0" smtClean="0">
                <a:solidFill>
                  <a:srgbClr val="FFFFFF"/>
                </a:solidFill>
                <a:effectLst>
                  <a:outerShdw blurRad="38100" dist="38100" dir="2700000" algn="tl">
                    <a:srgbClr val="000000"/>
                  </a:outerShdw>
                </a:effectLst>
                <a:latin typeface="Segoe UI" pitchFamily="34" charset="0"/>
                <a:cs typeface="Segoe UI" pitchFamily="34" charset="0"/>
                <a:sym typeface="Wingdings" pitchFamily="2" charset="2"/>
              </a:rPr>
              <a:t>We need to free up our best IT people to work on strategic projects …</a:t>
            </a:r>
          </a:p>
          <a:p>
            <a:pPr marL="287338" indent="-287338">
              <a:spcBef>
                <a:spcPts val="600"/>
              </a:spcBef>
              <a:spcAft>
                <a:spcPts val="600"/>
              </a:spcAft>
              <a:buClr>
                <a:srgbClr val="FFFFFF"/>
              </a:buClr>
              <a:buSzPct val="95000"/>
              <a:buBlip>
                <a:blip r:embed="rId3"/>
              </a:buBlip>
            </a:pPr>
            <a:r>
              <a:rPr lang="en-US" altLang="zh-CN" sz="1800" dirty="0" smtClean="0">
                <a:solidFill>
                  <a:srgbClr val="FFFFFF"/>
                </a:solidFill>
                <a:effectLst>
                  <a:outerShdw blurRad="38100" dist="38100" dir="2700000" algn="tl">
                    <a:srgbClr val="000000"/>
                  </a:outerShdw>
                </a:effectLst>
                <a:latin typeface="Segoe UI" pitchFamily="34" charset="0"/>
                <a:cs typeface="Segoe UI" pitchFamily="34" charset="0"/>
                <a:sym typeface="Wingdings" pitchFamily="2" charset="2"/>
              </a:rPr>
              <a:t>We want more predictable IT costs …</a:t>
            </a:r>
          </a:p>
          <a:p>
            <a:pPr marL="287338" indent="-287338">
              <a:spcBef>
                <a:spcPts val="600"/>
              </a:spcBef>
              <a:spcAft>
                <a:spcPts val="600"/>
              </a:spcAft>
              <a:buClr>
                <a:srgbClr val="FFFFFF"/>
              </a:buClr>
              <a:buSzPct val="95000"/>
              <a:buBlip>
                <a:blip r:embed="rId3"/>
              </a:buBlip>
            </a:pPr>
            <a:r>
              <a:rPr lang="en-US" altLang="zh-CN" sz="1800" dirty="0" smtClean="0">
                <a:solidFill>
                  <a:srgbClr val="FFFFFF"/>
                </a:solidFill>
                <a:effectLst>
                  <a:outerShdw blurRad="38100" dist="38100" dir="2700000" algn="tl">
                    <a:srgbClr val="000000"/>
                  </a:outerShdw>
                </a:effectLst>
                <a:latin typeface="Segoe UI" pitchFamily="34" charset="0"/>
                <a:cs typeface="Segoe UI" pitchFamily="34" charset="0"/>
                <a:sym typeface="Wingdings" pitchFamily="2" charset="2"/>
              </a:rPr>
              <a:t>We can’t spend enough to ensure security and reliability …</a:t>
            </a:r>
          </a:p>
          <a:p>
            <a:pPr marL="287338" indent="-287338">
              <a:spcBef>
                <a:spcPts val="600"/>
              </a:spcBef>
              <a:spcAft>
                <a:spcPts val="600"/>
              </a:spcAft>
              <a:buClr>
                <a:srgbClr val="FFFFFF"/>
              </a:buClr>
              <a:buSzPct val="95000"/>
              <a:buBlip>
                <a:blip r:embed="rId3"/>
              </a:buBlip>
            </a:pPr>
            <a:r>
              <a:rPr lang="en-US" altLang="zh-CN" sz="1800" dirty="0" smtClean="0">
                <a:solidFill>
                  <a:srgbClr val="FFFFFF"/>
                </a:solidFill>
                <a:effectLst>
                  <a:outerShdw blurRad="38100" dist="38100" dir="2700000" algn="tl">
                    <a:srgbClr val="000000"/>
                  </a:outerShdw>
                </a:effectLst>
                <a:latin typeface="Segoe UI" pitchFamily="34" charset="0"/>
                <a:cs typeface="Segoe UI" pitchFamily="34" charset="0"/>
                <a:sym typeface="Wingdings" pitchFamily="2" charset="2"/>
              </a:rPr>
              <a:t>We want to provide dynamic collaboration capabilities to all employees …</a:t>
            </a:r>
          </a:p>
        </p:txBody>
      </p:sp>
      <p:sp>
        <p:nvSpPr>
          <p:cNvPr id="39" name="TextBox 38"/>
          <p:cNvSpPr txBox="1"/>
          <p:nvPr/>
        </p:nvSpPr>
        <p:spPr>
          <a:xfrm>
            <a:off x="224734" y="1295400"/>
            <a:ext cx="4601266" cy="523220"/>
          </a:xfrm>
          <a:prstGeom prst="rect">
            <a:avLst/>
          </a:prstGeom>
        </p:spPr>
        <p:txBody>
          <a:bodyPr wrap="square" rtlCol="0">
            <a:spAutoFit/>
          </a:bodyPr>
          <a:lstStyle/>
          <a:p>
            <a:pPr algn="l" rtl="0"/>
            <a:r>
              <a:rPr lang="en-US" sz="2800" kern="1200" dirty="0" smtClean="0">
                <a:ln w="3175">
                  <a:noFill/>
                </a:ln>
                <a:solidFill>
                  <a:srgbClr val="A5C249">
                    <a:lumMod val="20000"/>
                    <a:lumOff val="80000"/>
                  </a:srgbClr>
                </a:solidFill>
                <a:latin typeface="Segoe UI" pitchFamily="34" charset="0"/>
                <a:ea typeface="+mn-ea"/>
                <a:cs typeface="Segoe UI" pitchFamily="34" charset="0"/>
              </a:rPr>
              <a:t>Customers </a:t>
            </a:r>
            <a:r>
              <a:rPr lang="en-US" sz="2800" kern="1200" dirty="0">
                <a:ln w="3175">
                  <a:noFill/>
                </a:ln>
                <a:solidFill>
                  <a:srgbClr val="A5C249">
                    <a:lumMod val="20000"/>
                    <a:lumOff val="80000"/>
                  </a:srgbClr>
                </a:solidFill>
                <a:latin typeface="Segoe UI" pitchFamily="34" charset="0"/>
                <a:ea typeface="+mn-ea"/>
                <a:cs typeface="Segoe UI" pitchFamily="34" charset="0"/>
              </a:rPr>
              <a:t>tell us…</a:t>
            </a:r>
          </a:p>
        </p:txBody>
      </p:sp>
      <p:grpSp>
        <p:nvGrpSpPr>
          <p:cNvPr id="3" name="Group 7"/>
          <p:cNvGrpSpPr/>
          <p:nvPr/>
        </p:nvGrpSpPr>
        <p:grpSpPr>
          <a:xfrm>
            <a:off x="4762500" y="1406527"/>
            <a:ext cx="4381500" cy="4914901"/>
            <a:chOff x="4762500" y="1320799"/>
            <a:chExt cx="4381500" cy="4914901"/>
          </a:xfrm>
        </p:grpSpPr>
        <p:pic>
          <p:nvPicPr>
            <p:cNvPr id="1026" name="Picture 2"/>
            <p:cNvPicPr>
              <a:picLocks noChangeAspect="1" noChangeArrowheads="1"/>
            </p:cNvPicPr>
            <p:nvPr/>
          </p:nvPicPr>
          <p:blipFill>
            <a:blip r:embed="rId4"/>
            <a:srcRect/>
            <a:stretch>
              <a:fillRect/>
            </a:stretch>
          </p:blipFill>
          <p:spPr bwMode="auto">
            <a:xfrm>
              <a:off x="4772634" y="1320799"/>
              <a:ext cx="4142766" cy="3846513"/>
            </a:xfrm>
            <a:prstGeom prst="rect">
              <a:avLst/>
            </a:prstGeom>
            <a:noFill/>
            <a:ln w="9525">
              <a:noFill/>
              <a:miter lim="800000"/>
              <a:headEnd/>
              <a:tailEnd/>
            </a:ln>
            <a:effectLst/>
          </p:spPr>
        </p:pic>
        <p:sp>
          <p:nvSpPr>
            <p:cNvPr id="6" name="Text Placeholder 6"/>
            <p:cNvSpPr txBox="1">
              <a:spLocks/>
            </p:cNvSpPr>
            <p:nvPr/>
          </p:nvSpPr>
          <p:spPr>
            <a:xfrm>
              <a:off x="4762500" y="3644900"/>
              <a:ext cx="4381500" cy="2590800"/>
            </a:xfrm>
            <a:prstGeom prst="rect">
              <a:avLst/>
            </a:prstGeom>
          </p:spPr>
          <p:txBody>
            <a:bodyPr vert="horz" lIns="0" tIns="0" rIns="0" bIns="0" rtlCol="0">
              <a:noAutofit/>
            </a:bodyPr>
            <a:lstStyle/>
            <a:p>
              <a:pPr marL="287338" indent="-287338">
                <a:lnSpc>
                  <a:spcPct val="90000"/>
                </a:lnSpc>
                <a:spcBef>
                  <a:spcPts val="600"/>
                </a:spcBef>
                <a:spcAft>
                  <a:spcPts val="600"/>
                </a:spcAft>
                <a:buClr>
                  <a:srgbClr val="FFFFFF"/>
                </a:buClr>
                <a:buSzPct val="95000"/>
                <a:buBlip>
                  <a:blip r:embed="rId3"/>
                </a:buBlip>
              </a:pPr>
              <a:r>
                <a:rPr lang="en-US" dirty="0" smtClean="0">
                  <a:solidFill>
                    <a:srgbClr val="FFFFFF"/>
                  </a:solidFill>
                  <a:effectLst>
                    <a:outerShdw blurRad="38100" dist="38100" dir="2700000" algn="tl">
                      <a:srgbClr val="000000"/>
                    </a:outerShdw>
                  </a:effectLst>
                  <a:latin typeface="Segoe UI" pitchFamily="34" charset="0"/>
                  <a:cs typeface="Segoe UI" pitchFamily="34" charset="0"/>
                </a:rPr>
                <a:t>Best of both worlds</a:t>
              </a:r>
            </a:p>
            <a:p>
              <a:pPr marL="287338" indent="-287338">
                <a:lnSpc>
                  <a:spcPct val="90000"/>
                </a:lnSpc>
                <a:spcBef>
                  <a:spcPts val="600"/>
                </a:spcBef>
                <a:spcAft>
                  <a:spcPts val="600"/>
                </a:spcAft>
                <a:buClr>
                  <a:srgbClr val="FFFFFF"/>
                </a:buClr>
                <a:buSzPct val="95000"/>
                <a:buBlip>
                  <a:blip r:embed="rId3"/>
                </a:buBlip>
              </a:pPr>
              <a:r>
                <a:rPr lang="en-US" dirty="0" smtClean="0">
                  <a:solidFill>
                    <a:srgbClr val="FFFFFF"/>
                  </a:solidFill>
                  <a:effectLst>
                    <a:outerShdw blurRad="38100" dist="38100" dir="2700000" algn="tl">
                      <a:srgbClr val="000000"/>
                    </a:outerShdw>
                  </a:effectLst>
                  <a:latin typeface="Segoe UI" pitchFamily="34" charset="0"/>
                  <a:cs typeface="Segoe UI" pitchFamily="34" charset="0"/>
                </a:rPr>
                <a:t>User control</a:t>
              </a:r>
            </a:p>
            <a:p>
              <a:pPr marL="287338" indent="-287338">
                <a:lnSpc>
                  <a:spcPct val="90000"/>
                </a:lnSpc>
                <a:spcBef>
                  <a:spcPts val="600"/>
                </a:spcBef>
                <a:spcAft>
                  <a:spcPts val="600"/>
                </a:spcAft>
                <a:buClr>
                  <a:srgbClr val="FFFFFF"/>
                </a:buClr>
                <a:buSzPct val="95000"/>
                <a:buBlip>
                  <a:blip r:embed="rId3"/>
                </a:buBlip>
              </a:pPr>
              <a:r>
                <a:rPr lang="en-US" dirty="0" smtClean="0">
                  <a:solidFill>
                    <a:srgbClr val="FFFFFF"/>
                  </a:solidFill>
                  <a:effectLst>
                    <a:outerShdw blurRad="38100" dist="38100" dir="2700000" algn="tl">
                      <a:srgbClr val="000000"/>
                    </a:outerShdw>
                  </a:effectLst>
                  <a:latin typeface="Segoe UI" pitchFamily="34" charset="0"/>
                  <a:cs typeface="Segoe UI" pitchFamily="34" charset="0"/>
                </a:rPr>
                <a:t>Deployment options</a:t>
              </a:r>
            </a:p>
            <a:p>
              <a:pPr marL="287338" indent="-287338">
                <a:lnSpc>
                  <a:spcPct val="90000"/>
                </a:lnSpc>
                <a:spcBef>
                  <a:spcPts val="600"/>
                </a:spcBef>
                <a:spcAft>
                  <a:spcPts val="600"/>
                </a:spcAft>
                <a:buClr>
                  <a:srgbClr val="FFFFFF"/>
                </a:buClr>
                <a:buSzPct val="95000"/>
                <a:buBlip>
                  <a:blip r:embed="rId3"/>
                </a:buBlip>
              </a:pPr>
              <a:r>
                <a:rPr lang="en-US" dirty="0" smtClean="0">
                  <a:solidFill>
                    <a:srgbClr val="FFFFFF"/>
                  </a:solidFill>
                  <a:effectLst>
                    <a:outerShdw blurRad="38100" dist="38100" dir="2700000" algn="tl">
                      <a:srgbClr val="000000"/>
                    </a:outerShdw>
                  </a:effectLst>
                  <a:latin typeface="Segoe UI" pitchFamily="34" charset="0"/>
                  <a:cs typeface="Segoe UI" pitchFamily="34" charset="0"/>
                </a:rPr>
                <a:t>Extending tools and platform to cloud</a:t>
              </a:r>
            </a:p>
            <a:p>
              <a:pPr marL="287338" indent="-287338">
                <a:lnSpc>
                  <a:spcPct val="90000"/>
                </a:lnSpc>
                <a:spcBef>
                  <a:spcPts val="600"/>
                </a:spcBef>
                <a:spcAft>
                  <a:spcPts val="600"/>
                </a:spcAft>
                <a:buClr>
                  <a:srgbClr val="FFFFFF"/>
                </a:buClr>
                <a:buSzPct val="95000"/>
                <a:buBlip>
                  <a:blip r:embed="rId3"/>
                </a:buBlip>
              </a:pPr>
              <a:r>
                <a:rPr lang="en-US" dirty="0" smtClean="0">
                  <a:solidFill>
                    <a:srgbClr val="FFFFFF"/>
                  </a:solidFill>
                  <a:effectLst>
                    <a:outerShdw blurRad="38100" dist="38100" dir="2700000" algn="tl">
                      <a:srgbClr val="000000"/>
                    </a:outerShdw>
                  </a:effectLst>
                  <a:latin typeface="Segoe UI" pitchFamily="34" charset="0"/>
                  <a:cs typeface="Segoe UI" pitchFamily="34" charset="0"/>
                </a:rPr>
                <a:t>Experience across multiple devices</a:t>
              </a:r>
            </a:p>
            <a:p>
              <a:pPr marL="287338" indent="-287338">
                <a:lnSpc>
                  <a:spcPct val="90000"/>
                </a:lnSpc>
                <a:spcBef>
                  <a:spcPts val="600"/>
                </a:spcBef>
                <a:spcAft>
                  <a:spcPts val="600"/>
                </a:spcAft>
                <a:buClr>
                  <a:srgbClr val="FFFFFF"/>
                </a:buClr>
                <a:buSzPct val="95000"/>
                <a:buBlip>
                  <a:blip r:embed="rId3"/>
                </a:buBlip>
              </a:pPr>
              <a:r>
                <a:rPr lang="en-US" dirty="0" smtClean="0">
                  <a:solidFill>
                    <a:srgbClr val="FFFFFF"/>
                  </a:solidFill>
                  <a:effectLst>
                    <a:outerShdw blurRad="38100" dist="38100" dir="2700000" algn="tl">
                      <a:srgbClr val="000000"/>
                    </a:outerShdw>
                  </a:effectLst>
                  <a:latin typeface="Segoe UI" pitchFamily="34" charset="0"/>
                  <a:cs typeface="Segoe UI" pitchFamily="34" charset="0"/>
                </a:rPr>
                <a:t>Best-in-class SLAs and IT governance</a:t>
              </a:r>
            </a:p>
            <a:p>
              <a:pPr marL="287338" indent="-287338">
                <a:lnSpc>
                  <a:spcPct val="90000"/>
                </a:lnSpc>
                <a:spcBef>
                  <a:spcPts val="600"/>
                </a:spcBef>
                <a:spcAft>
                  <a:spcPts val="600"/>
                </a:spcAft>
                <a:buClr>
                  <a:srgbClr val="FFFFFF"/>
                </a:buClr>
                <a:buSzPct val="95000"/>
                <a:buBlip>
                  <a:blip r:embed="rId3"/>
                </a:buBlip>
              </a:pPr>
              <a:endParaRPr lang="en-US" dirty="0">
                <a:solidFill>
                  <a:srgbClr val="FFFFFF"/>
                </a:solidFill>
                <a:effectLst>
                  <a:outerShdw blurRad="38100" dist="38100" dir="2700000" algn="tl">
                    <a:srgbClr val="000000"/>
                  </a:outerShdw>
                </a:effectLst>
                <a:latin typeface="Segoe UI" pitchFamily="34" charset="0"/>
                <a:cs typeface="Segoe UI" pitchFamily="34" charset="0"/>
              </a:endParaRPr>
            </a:p>
          </p:txBody>
        </p:sp>
      </p:grpSp>
    </p:spTree>
    <p:extLst>
      <p:ext uri="{BB962C8B-B14F-4D97-AF65-F5344CB8AC3E}">
        <p14:creationId xmlns:p14="http://schemas.microsoft.com/office/powerpoint/2010/main" xmlns="" val="1717667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fade">
                                      <p:cBhvr>
                                        <p:cTn id="23" dur="500"/>
                                        <p:tgtEl>
                                          <p:spTgt spid="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Highlights to date</a:t>
            </a:r>
            <a:endParaRPr lang="en-US" dirty="0"/>
          </a:p>
        </p:txBody>
      </p:sp>
      <p:sp>
        <p:nvSpPr>
          <p:cNvPr id="4" name="Text Placeholder 3"/>
          <p:cNvSpPr>
            <a:spLocks noGrp="1"/>
          </p:cNvSpPr>
          <p:nvPr>
            <p:ph type="body" idx="1"/>
          </p:nvPr>
        </p:nvSpPr>
        <p:spPr>
          <a:xfrm>
            <a:off x="381000" y="1108249"/>
            <a:ext cx="4114800" cy="346249"/>
          </a:xfrm>
        </p:spPr>
        <p:txBody>
          <a:bodyPr/>
          <a:lstStyle/>
          <a:p>
            <a:r>
              <a:rPr lang="en-US" dirty="0" smtClean="0"/>
              <a:t>Successes	</a:t>
            </a:r>
            <a:endParaRPr lang="en-US" dirty="0"/>
          </a:p>
        </p:txBody>
      </p:sp>
      <p:sp>
        <p:nvSpPr>
          <p:cNvPr id="5" name="Content Placeholder 4"/>
          <p:cNvSpPr>
            <a:spLocks noGrp="1"/>
          </p:cNvSpPr>
          <p:nvPr>
            <p:ph sz="half" idx="2"/>
          </p:nvPr>
        </p:nvSpPr>
        <p:spPr>
          <a:xfrm>
            <a:off x="380999" y="1586856"/>
            <a:ext cx="4114800" cy="1734321"/>
          </a:xfrm>
        </p:spPr>
        <p:txBody>
          <a:bodyPr/>
          <a:lstStyle/>
          <a:p>
            <a:r>
              <a:rPr lang="en-US" dirty="0" smtClean="0"/>
              <a:t>High number of customizations deployed</a:t>
            </a:r>
          </a:p>
          <a:p>
            <a:r>
              <a:rPr lang="en-US" dirty="0" smtClean="0"/>
              <a:t>800 retired web applications</a:t>
            </a:r>
          </a:p>
          <a:p>
            <a:r>
              <a:rPr lang="en-US" dirty="0" smtClean="0"/>
              <a:t>Great collaboration between CCE, Slalom, and Microsoft</a:t>
            </a:r>
            <a:endParaRPr lang="en-US" dirty="0"/>
          </a:p>
        </p:txBody>
      </p:sp>
      <p:sp>
        <p:nvSpPr>
          <p:cNvPr id="6" name="Text Placeholder 5"/>
          <p:cNvSpPr>
            <a:spLocks noGrp="1"/>
          </p:cNvSpPr>
          <p:nvPr>
            <p:ph type="body" sz="quarter" idx="3"/>
          </p:nvPr>
        </p:nvSpPr>
        <p:spPr>
          <a:xfrm>
            <a:off x="4645981" y="1108249"/>
            <a:ext cx="4117019" cy="346249"/>
          </a:xfrm>
        </p:spPr>
        <p:txBody>
          <a:bodyPr/>
          <a:lstStyle/>
          <a:p>
            <a:r>
              <a:rPr lang="en-US" dirty="0" smtClean="0"/>
              <a:t>Challenges</a:t>
            </a:r>
            <a:endParaRPr lang="en-US" dirty="0"/>
          </a:p>
        </p:txBody>
      </p:sp>
      <p:sp>
        <p:nvSpPr>
          <p:cNvPr id="7" name="Content Placeholder 6"/>
          <p:cNvSpPr>
            <a:spLocks noGrp="1"/>
          </p:cNvSpPr>
          <p:nvPr>
            <p:ph sz="quarter" idx="4"/>
          </p:nvPr>
        </p:nvSpPr>
        <p:spPr>
          <a:xfrm>
            <a:off x="4645026" y="1586856"/>
            <a:ext cx="4117974" cy="1734321"/>
          </a:xfrm>
        </p:spPr>
        <p:txBody>
          <a:bodyPr/>
          <a:lstStyle/>
          <a:p>
            <a:r>
              <a:rPr lang="en-US" dirty="0" smtClean="0"/>
              <a:t>Immature testing methodology</a:t>
            </a:r>
          </a:p>
          <a:p>
            <a:r>
              <a:rPr lang="en-US" dirty="0" smtClean="0"/>
              <a:t>Code issues requiring PSS assistance</a:t>
            </a:r>
          </a:p>
          <a:p>
            <a:endParaRPr lang="en-US" dirty="0"/>
          </a:p>
        </p:txBody>
      </p:sp>
      <p:sp>
        <p:nvSpPr>
          <p:cNvPr id="8" name="Text Placeholder 2"/>
          <p:cNvSpPr txBox="1">
            <a:spLocks/>
          </p:cNvSpPr>
          <p:nvPr/>
        </p:nvSpPr>
        <p:spPr>
          <a:xfrm>
            <a:off x="457200" y="3851449"/>
            <a:ext cx="8382000" cy="1845445"/>
          </a:xfrm>
          <a:prstGeom prst="rect">
            <a:avLst/>
          </a:prstGeom>
        </p:spPr>
        <p:txBody>
          <a:bodyPr/>
          <a:lstStyle>
            <a:lvl1pPr marL="460375" indent="-460375"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00" dirty="0" smtClean="0"/>
              <a:t>Improved documentation producing the master list of config changes</a:t>
            </a:r>
          </a:p>
          <a:p>
            <a:r>
              <a:rPr lang="en-US" sz="2300" dirty="0" smtClean="0"/>
              <a:t>Introduction of a re-drop policy for code partipating in the review process.</a:t>
            </a:r>
          </a:p>
        </p:txBody>
      </p:sp>
      <p:sp>
        <p:nvSpPr>
          <p:cNvPr id="9" name="Text Placeholder 3"/>
          <p:cNvSpPr txBox="1">
            <a:spLocks/>
          </p:cNvSpPr>
          <p:nvPr/>
        </p:nvSpPr>
        <p:spPr>
          <a:xfrm>
            <a:off x="381000" y="3505200"/>
            <a:ext cx="6324600" cy="346249"/>
          </a:xfrm>
          <a:prstGeom prst="rect">
            <a:avLst/>
          </a:prstGeom>
        </p:spPr>
        <p:txBody>
          <a:bodyPr vert="horz" wrap="square" lIns="0" tIns="0" rIns="0" bIns="0" rtlCol="0" anchor="b">
            <a:spAutoFit/>
          </a:bodyPr>
          <a:lstStyle>
            <a:lvl1pPr marL="0" indent="0" algn="l" defTabSz="914363" rtl="0" eaLnBrk="1" latinLnBrk="0" hangingPunct="1">
              <a:lnSpc>
                <a:spcPct val="90000"/>
              </a:lnSpc>
              <a:spcBef>
                <a:spcPts val="0"/>
              </a:spcBef>
              <a:buFontTx/>
              <a:buNone/>
              <a:defRPr sz="2500" b="1" kern="1200">
                <a:gradFill>
                  <a:gsLst>
                    <a:gs pos="0">
                      <a:schemeClr val="tx1"/>
                    </a:gs>
                    <a:gs pos="86000">
                      <a:schemeClr val="tx1"/>
                    </a:gs>
                  </a:gsLst>
                  <a:lin ang="5400000" scaled="0"/>
                </a:gradFill>
                <a:latin typeface="+mn-lt"/>
                <a:ea typeface="+mn-ea"/>
                <a:cs typeface="+mn-cs"/>
              </a:defRPr>
            </a:lvl1pPr>
            <a:lvl2pPr marL="457182" indent="0" algn="l" defTabSz="914363" rtl="0" eaLnBrk="1" latinLnBrk="0" hangingPunct="1">
              <a:lnSpc>
                <a:spcPct val="90000"/>
              </a:lnSpc>
              <a:spcBef>
                <a:spcPct val="20000"/>
              </a:spcBef>
              <a:buFontTx/>
              <a:buNone/>
              <a:defRPr sz="2000" b="1" kern="1200">
                <a:gradFill>
                  <a:gsLst>
                    <a:gs pos="0">
                      <a:schemeClr val="tx1"/>
                    </a:gs>
                    <a:gs pos="86000">
                      <a:schemeClr val="tx1"/>
                    </a:gs>
                  </a:gsLst>
                  <a:lin ang="5400000" scaled="0"/>
                </a:gradFill>
                <a:latin typeface="+mn-lt"/>
                <a:ea typeface="+mn-ea"/>
                <a:cs typeface="+mn-cs"/>
              </a:defRPr>
            </a:lvl2pPr>
            <a:lvl3pPr marL="914363" indent="0" algn="l" defTabSz="914363" rtl="0" eaLnBrk="1" latinLnBrk="0" hangingPunct="1">
              <a:lnSpc>
                <a:spcPct val="90000"/>
              </a:lnSpc>
              <a:spcBef>
                <a:spcPct val="20000"/>
              </a:spcBef>
              <a:buFontTx/>
              <a:buNone/>
              <a:defRPr sz="1800" b="1" kern="1200">
                <a:gradFill>
                  <a:gsLst>
                    <a:gs pos="0">
                      <a:schemeClr val="tx1"/>
                    </a:gs>
                    <a:gs pos="86000">
                      <a:schemeClr val="tx1"/>
                    </a:gs>
                  </a:gsLst>
                  <a:lin ang="5400000" scaled="0"/>
                </a:gradFill>
                <a:latin typeface="+mn-lt"/>
                <a:ea typeface="+mn-ea"/>
                <a:cs typeface="+mn-cs"/>
              </a:defRPr>
            </a:lvl3pPr>
            <a:lvl4pPr marL="1371545" indent="0" algn="l" defTabSz="914363" rtl="0" eaLnBrk="1" latinLnBrk="0" hangingPunct="1">
              <a:lnSpc>
                <a:spcPct val="90000"/>
              </a:lnSpc>
              <a:spcBef>
                <a:spcPct val="20000"/>
              </a:spcBef>
              <a:buFontTx/>
              <a:buNone/>
              <a:defRPr sz="1600" b="1" kern="1200">
                <a:gradFill>
                  <a:gsLst>
                    <a:gs pos="0">
                      <a:schemeClr val="tx1"/>
                    </a:gs>
                    <a:gs pos="86000">
                      <a:schemeClr val="tx1"/>
                    </a:gs>
                  </a:gsLst>
                  <a:lin ang="5400000" scaled="0"/>
                </a:gradFill>
                <a:latin typeface="+mn-lt"/>
                <a:ea typeface="+mn-ea"/>
                <a:cs typeface="+mn-cs"/>
              </a:defRPr>
            </a:lvl4pPr>
            <a:lvl5pPr marL="1828727" indent="0" algn="l" defTabSz="914363" rtl="0" eaLnBrk="1" latinLnBrk="0" hangingPunct="1">
              <a:lnSpc>
                <a:spcPct val="90000"/>
              </a:lnSpc>
              <a:spcBef>
                <a:spcPct val="20000"/>
              </a:spcBef>
              <a:buFontTx/>
              <a:buNone/>
              <a:defRPr sz="1600" b="1" kern="1200">
                <a:gradFill>
                  <a:gsLst>
                    <a:gs pos="0">
                      <a:schemeClr val="tx1"/>
                    </a:gs>
                    <a:gs pos="86000">
                      <a:schemeClr val="tx1"/>
                    </a:gs>
                  </a:gsLst>
                  <a:lin ang="5400000" scaled="0"/>
                </a:gradFill>
                <a:latin typeface="+mn-lt"/>
                <a:ea typeface="+mn-ea"/>
                <a:cs typeface="+mn-cs"/>
              </a:defRPr>
            </a:lvl5pPr>
            <a:lvl6pPr marL="2285909"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090"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272"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454" indent="0" algn="l" defTabSz="914363"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n-US" dirty="0" smtClean="0"/>
              <a:t>Resulting changes to the service	</a:t>
            </a:r>
            <a:endParaRPr lang="en-US" dirty="0"/>
          </a:p>
        </p:txBody>
      </p:sp>
      <p:pic>
        <p:nvPicPr>
          <p:cNvPr id="10" name="Picture 9" descr="Coca-Cola_Enterprises_Inc_ copy.png"/>
          <p:cNvPicPr>
            <a:picLocks noChangeAspect="1"/>
          </p:cNvPicPr>
          <p:nvPr/>
        </p:nvPicPr>
        <p:blipFill>
          <a:blip r:embed="rId5" cstate="print"/>
          <a:stretch>
            <a:fillRect/>
          </a:stretch>
        </p:blipFill>
        <p:spPr>
          <a:xfrm>
            <a:off x="76200" y="6400800"/>
            <a:ext cx="2386310" cy="381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3244241920"/>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p141: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 for SharePoint Online?</a:t>
            </a:r>
            <a:endParaRPr lang="en-US" dirty="0"/>
          </a:p>
        </p:txBody>
      </p:sp>
      <p:sp>
        <p:nvSpPr>
          <p:cNvPr id="3" name="Content Placeholder 2"/>
          <p:cNvSpPr>
            <a:spLocks noGrp="1"/>
          </p:cNvSpPr>
          <p:nvPr>
            <p:ph idx="1"/>
          </p:nvPr>
        </p:nvSpPr>
        <p:spPr>
          <a:xfrm>
            <a:off x="381000" y="1219200"/>
            <a:ext cx="8382000" cy="5318379"/>
          </a:xfrm>
        </p:spPr>
        <p:txBody>
          <a:bodyPr/>
          <a:lstStyle/>
          <a:p>
            <a:r>
              <a:rPr lang="en-US" dirty="0" smtClean="0"/>
              <a:t>You can try the Standard service today:</a:t>
            </a:r>
          </a:p>
          <a:p>
            <a:pPr lvl="1"/>
            <a:r>
              <a:rPr lang="en-US" dirty="0" smtClean="0">
                <a:hlinkClick r:id="rId3"/>
              </a:rPr>
              <a:t>http://www.microsoft.com/online</a:t>
            </a:r>
            <a:endParaRPr lang="en-US" dirty="0" smtClean="0"/>
          </a:p>
          <a:p>
            <a:r>
              <a:rPr lang="en-US" dirty="0" smtClean="0"/>
              <a:t>We regularly release new value:</a:t>
            </a:r>
          </a:p>
          <a:p>
            <a:pPr lvl="1"/>
            <a:r>
              <a:rPr lang="en-US" dirty="0" smtClean="0"/>
              <a:t>Partner Access (Extranet)</a:t>
            </a:r>
          </a:p>
          <a:p>
            <a:pPr lvl="1"/>
            <a:r>
              <a:rPr lang="en-US" dirty="0" smtClean="0"/>
              <a:t>Improved site lifecycle features</a:t>
            </a:r>
          </a:p>
          <a:p>
            <a:pPr lvl="1"/>
            <a:r>
              <a:rPr lang="en-US" dirty="0" smtClean="0"/>
              <a:t>Increased max file upload size</a:t>
            </a:r>
          </a:p>
          <a:p>
            <a:pPr lvl="1"/>
            <a:r>
              <a:rPr lang="en-US" dirty="0" smtClean="0"/>
              <a:t>Auditing functionality</a:t>
            </a:r>
          </a:p>
          <a:p>
            <a:r>
              <a:rPr lang="en-US" dirty="0" smtClean="0"/>
              <a:t>With SharePoint 2010 wave:</a:t>
            </a:r>
          </a:p>
          <a:p>
            <a:pPr lvl="1"/>
            <a:r>
              <a:rPr lang="en-US" dirty="0"/>
              <a:t>Goal is feature parity with on-premises</a:t>
            </a:r>
          </a:p>
          <a:p>
            <a:pPr lvl="1"/>
            <a:r>
              <a:rPr lang="en-US" dirty="0" smtClean="0"/>
              <a:t>SharePoint 2010 Enterprise functionality</a:t>
            </a:r>
          </a:p>
          <a:p>
            <a:pPr lvl="1"/>
            <a:r>
              <a:rPr lang="en-US" dirty="0" smtClean="0"/>
              <a:t>Extranet and Anonymous access</a:t>
            </a:r>
          </a:p>
        </p:txBody>
      </p:sp>
    </p:spTree>
    <p:extLst>
      <p:ext uri="{BB962C8B-B14F-4D97-AF65-F5344CB8AC3E}">
        <p14:creationId xmlns:p14="http://schemas.microsoft.com/office/powerpoint/2010/main" xmlns="" val="259832478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
        <p:nvSpPr>
          <p:cNvPr id="55" name="Rectangle 54"/>
          <p:cNvSpPr/>
          <p:nvPr/>
        </p:nvSpPr>
        <p:spPr>
          <a:xfrm>
            <a:off x="2705100" y="5745163"/>
            <a:ext cx="3436454" cy="369332"/>
          </a:xfrm>
          <a:prstGeom prst="rect">
            <a:avLst/>
          </a:prstGeom>
        </p:spPr>
        <p:txBody>
          <a:bodyPr wrap="none">
            <a:spAutoFit/>
          </a:bodyPr>
          <a:lstStyle/>
          <a:p>
            <a:pPr lvl="0"/>
            <a:r>
              <a:rPr lang="en-US" u="sng" dirty="0">
                <a:hlinkClick r:id="rId12"/>
              </a:rPr>
              <a:t>http://www.microsoft.com/online</a:t>
            </a:r>
            <a:r>
              <a:rPr lang="en-US" dirty="0"/>
              <a:t> </a:t>
            </a:r>
            <a:endParaRPr lang="fi-FI"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Related Content</a:t>
            </a:r>
            <a:endParaRPr lang="en-US" dirty="0"/>
          </a:p>
        </p:txBody>
      </p:sp>
      <p:sp>
        <p:nvSpPr>
          <p:cNvPr id="17" name="Content Placeholder 16"/>
          <p:cNvSpPr>
            <a:spLocks noGrp="1"/>
          </p:cNvSpPr>
          <p:nvPr>
            <p:ph sz="quarter" idx="10"/>
          </p:nvPr>
        </p:nvSpPr>
        <p:spPr>
          <a:xfrm>
            <a:off x="395536" y="1052736"/>
            <a:ext cx="8385048" cy="4968552"/>
          </a:xfrm>
          <a:prstGeom prst="roundRect">
            <a:avLst>
              <a:gd name="adj" fmla="val 3791"/>
            </a:avLst>
          </a:prstGeom>
        </p:spPr>
        <p:txBody>
          <a:bodyPr lIns="90000" tIns="72000" anchor="t"/>
          <a:lstStyle/>
          <a:p>
            <a:pPr>
              <a:spcBef>
                <a:spcPts val="1200"/>
              </a:spcBef>
            </a:pPr>
            <a:r>
              <a:rPr sz="2000" b="1" dirty="0" smtClean="0"/>
              <a:t>Breakout Sessions</a:t>
            </a:r>
          </a:p>
          <a:p>
            <a:pPr marL="182563" indent="-182563">
              <a:spcBef>
                <a:spcPts val="1200"/>
              </a:spcBef>
              <a:buFont typeface="Arial" pitchFamily="34" charset="0"/>
              <a:buChar char="•"/>
            </a:pPr>
            <a:r>
              <a:rPr lang="en-US" dirty="0" smtClean="0"/>
              <a:t>UNC203  -  </a:t>
            </a:r>
            <a:r>
              <a:rPr lang="en-US" dirty="0"/>
              <a:t>11/09/2009 </a:t>
            </a:r>
            <a:r>
              <a:rPr lang="en-US" dirty="0" smtClean="0"/>
              <a:t>09:00-10:15  [Cyril Sultan]</a:t>
            </a:r>
            <a:br>
              <a:rPr lang="en-US" dirty="0" smtClean="0"/>
            </a:br>
            <a:r>
              <a:rPr lang="en-US" b="1" dirty="0" smtClean="0"/>
              <a:t>Implementing </a:t>
            </a:r>
            <a:r>
              <a:rPr lang="en-US" b="1" dirty="0"/>
              <a:t>and Administering Microsoft Online Services</a:t>
            </a:r>
          </a:p>
          <a:p>
            <a:pPr marL="182563" indent="-182563">
              <a:spcBef>
                <a:spcPts val="1200"/>
              </a:spcBef>
              <a:buFont typeface="Arial" pitchFamily="34" charset="0"/>
              <a:buChar char="•"/>
            </a:pPr>
            <a:r>
              <a:rPr lang="en-US" dirty="0" smtClean="0"/>
              <a:t>OFS209  </a:t>
            </a:r>
            <a:r>
              <a:rPr lang="en-US" dirty="0"/>
              <a:t>-  11/10/2009 17:00-18:15  [</a:t>
            </a:r>
            <a:r>
              <a:rPr lang="en-US" dirty="0" err="1"/>
              <a:t>Kimmo</a:t>
            </a:r>
            <a:r>
              <a:rPr lang="en-US" dirty="0"/>
              <a:t> Forss</a:t>
            </a:r>
            <a:r>
              <a:rPr lang="de-DE" dirty="0"/>
              <a:t>]</a:t>
            </a:r>
            <a:br>
              <a:rPr lang="de-DE" dirty="0"/>
            </a:br>
            <a:r>
              <a:rPr lang="de-DE" b="1" dirty="0" smtClean="0"/>
              <a:t>Microsoft </a:t>
            </a:r>
            <a:r>
              <a:rPr lang="de-DE" dirty="0" smtClean="0"/>
              <a:t> </a:t>
            </a:r>
            <a:r>
              <a:rPr lang="en-US" b="1" dirty="0" smtClean="0"/>
              <a:t>SharePoint </a:t>
            </a:r>
            <a:r>
              <a:rPr lang="en-US" b="1" dirty="0"/>
              <a:t>Online Overview</a:t>
            </a:r>
          </a:p>
          <a:p>
            <a:pPr marL="182563" indent="-182563">
              <a:spcBef>
                <a:spcPts val="1200"/>
              </a:spcBef>
              <a:buFont typeface="Arial" pitchFamily="34" charset="0"/>
              <a:buChar char="•"/>
            </a:pPr>
            <a:r>
              <a:rPr lang="en-US" dirty="0" smtClean="0"/>
              <a:t>SIA08-IS  </a:t>
            </a:r>
            <a:r>
              <a:rPr lang="en-US" dirty="0"/>
              <a:t>-  11/11/2009 10:45-12:00  [Mike Chan]</a:t>
            </a:r>
            <a:br>
              <a:rPr lang="en-US" dirty="0"/>
            </a:br>
            <a:r>
              <a:rPr lang="en-US" b="1" dirty="0"/>
              <a:t>Security Services in the Cloud</a:t>
            </a:r>
            <a:endParaRPr lang="de-DE" b="1" dirty="0"/>
          </a:p>
          <a:p>
            <a:pPr marL="182563" indent="-182563">
              <a:spcBef>
                <a:spcPts val="1200"/>
              </a:spcBef>
              <a:buFont typeface="Arial" pitchFamily="34" charset="0"/>
              <a:buChar char="•"/>
            </a:pPr>
            <a:r>
              <a:rPr lang="en-US" dirty="0"/>
              <a:t>UNC205  -  11/11/2009 17:30-18:45  [Cyril Sultan]</a:t>
            </a:r>
            <a:br>
              <a:rPr lang="en-US" dirty="0"/>
            </a:br>
            <a:r>
              <a:rPr lang="en-US" b="1" dirty="0"/>
              <a:t>Tips and Tricks for Planning, Deploying, and Troubleshooting the Office Live Meeting Service</a:t>
            </a:r>
          </a:p>
          <a:p>
            <a:pPr marL="182563" indent="-182563">
              <a:spcBef>
                <a:spcPts val="1200"/>
              </a:spcBef>
              <a:buFont typeface="Arial" pitchFamily="34" charset="0"/>
              <a:buChar char="•"/>
            </a:pPr>
            <a:r>
              <a:rPr lang="en-US" dirty="0"/>
              <a:t>UNC310  -  11/12/2009 13:30-14:45  [David Anderson]</a:t>
            </a:r>
            <a:br>
              <a:rPr lang="en-US" dirty="0"/>
            </a:br>
            <a:r>
              <a:rPr lang="en-US" b="1" dirty="0"/>
              <a:t>Migrating Data, Co-Existence, and Directory Synchronization with Microsoft Online Services</a:t>
            </a:r>
          </a:p>
          <a:p>
            <a:pPr marL="182563" indent="-182563">
              <a:spcBef>
                <a:spcPts val="1200"/>
              </a:spcBef>
              <a:buFont typeface="Arial" pitchFamily="34" charset="0"/>
              <a:buChar char="•"/>
            </a:pPr>
            <a:r>
              <a:rPr lang="en-US" dirty="0" smtClean="0"/>
              <a:t>ITS213  </a:t>
            </a:r>
            <a:r>
              <a:rPr lang="en-US" dirty="0"/>
              <a:t>-  11/12/2009  17:00-18:15  [Gail Warren]</a:t>
            </a:r>
            <a:br>
              <a:rPr lang="en-US" dirty="0"/>
            </a:br>
            <a:r>
              <a:rPr lang="en-US" b="1" dirty="0"/>
              <a:t>Critical Infrastructure and Operations for Delivering Secure, Enterprise-Class Software </a:t>
            </a:r>
            <a:r>
              <a:rPr lang="en-US" b="1" dirty="0" smtClean="0"/>
              <a:t>Services</a:t>
            </a:r>
            <a:endParaRPr lang="en-US" b="1" dirty="0"/>
          </a:p>
        </p:txBody>
      </p:sp>
    </p:spTree>
    <p:extLst>
      <p:ext uri="{BB962C8B-B14F-4D97-AF65-F5344CB8AC3E}">
        <p14:creationId xmlns:p14="http://schemas.microsoft.com/office/powerpoint/2010/main" xmlns="" val="136283078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00" y="381202"/>
            <a:ext cx="8381400" cy="609398"/>
          </a:xfrm>
        </p:spPr>
        <p:txBody>
          <a:bodyPr/>
          <a:lstStyle/>
          <a:p>
            <a:r>
              <a:rPr lang="en-US" sz="4400" dirty="0" smtClean="0">
                <a:effectLst>
                  <a:outerShdw blurRad="38100" dist="38100" dir="2700000" algn="tl">
                    <a:srgbClr val="000000">
                      <a:alpha val="43137"/>
                    </a:srgbClr>
                  </a:outerShdw>
                </a:effectLst>
                <a:latin typeface="+mn-lt"/>
              </a:rPr>
              <a:t>Microsoft Online Services</a:t>
            </a:r>
            <a:endParaRPr lang="en-US" sz="4400" dirty="0">
              <a:effectLst>
                <a:outerShdw blurRad="38100" dist="38100" dir="2700000" algn="tl">
                  <a:srgbClr val="000000">
                    <a:alpha val="43137"/>
                  </a:srgbClr>
                </a:outerShdw>
              </a:effectLst>
              <a:latin typeface="+mn-lt"/>
            </a:endParaRPr>
          </a:p>
        </p:txBody>
      </p:sp>
      <p:grpSp>
        <p:nvGrpSpPr>
          <p:cNvPr id="3" name="Group 16"/>
          <p:cNvGrpSpPr/>
          <p:nvPr/>
        </p:nvGrpSpPr>
        <p:grpSpPr>
          <a:xfrm>
            <a:off x="762000" y="2362200"/>
            <a:ext cx="7772400" cy="3954780"/>
            <a:chOff x="685800" y="2667000"/>
            <a:chExt cx="7772400" cy="3649980"/>
          </a:xfrm>
        </p:grpSpPr>
        <p:sp>
          <p:nvSpPr>
            <p:cNvPr id="5" name="Rounded Rectangle 4"/>
            <p:cNvSpPr/>
            <p:nvPr/>
          </p:nvSpPr>
          <p:spPr bwMode="auto">
            <a:xfrm>
              <a:off x="685800" y="3192780"/>
              <a:ext cx="7772400" cy="3124200"/>
            </a:xfrm>
            <a:prstGeom prst="round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en-US" sz="2000" dirty="0" smtClean="0">
                <a:solidFill>
                  <a:schemeClr val="tx2">
                    <a:lumMod val="20000"/>
                    <a:lumOff val="80000"/>
                  </a:schemeClr>
                </a:solidFill>
                <a:effectLst>
                  <a:outerShdw blurRad="38100" dist="38100" dir="2700000" algn="tl">
                    <a:srgbClr val="000000">
                      <a:alpha val="43137"/>
                    </a:srgbClr>
                  </a:outerShdw>
                </a:effectLst>
                <a:ea typeface="ＭＳ Ｐゴシック" pitchFamily="34" charset="-128"/>
              </a:endParaRPr>
            </a:p>
          </p:txBody>
        </p:sp>
        <p:sp>
          <p:nvSpPr>
            <p:cNvPr id="6" name="TextBox 5"/>
            <p:cNvSpPr txBox="1"/>
            <p:nvPr/>
          </p:nvSpPr>
          <p:spPr>
            <a:xfrm>
              <a:off x="1143000" y="3352800"/>
              <a:ext cx="5877378" cy="596517"/>
            </a:xfrm>
            <a:prstGeom prst="rect">
              <a:avLst/>
            </a:prstGeom>
            <a:noFill/>
          </p:spPr>
          <p:txBody>
            <a:bodyPr wrap="none" rtlCol="0">
              <a:spAutoFit/>
            </a:bodyPr>
            <a:lstStyle/>
            <a:p>
              <a:r>
                <a:rPr lang="en-US" sz="3600" spc="-150" dirty="0">
                  <a:ln w="3175">
                    <a:noFill/>
                  </a:ln>
                  <a:solidFill>
                    <a:srgbClr val="CCFFCC"/>
                  </a:solidFill>
                  <a:cs typeface="Arial" charset="0"/>
                </a:rPr>
                <a:t>Business Productivity Online Suite</a:t>
              </a:r>
            </a:p>
          </p:txBody>
        </p:sp>
        <p:cxnSp>
          <p:nvCxnSpPr>
            <p:cNvPr id="7" name="Straight Connector 6"/>
            <p:cNvCxnSpPr/>
            <p:nvPr/>
          </p:nvCxnSpPr>
          <p:spPr>
            <a:xfrm>
              <a:off x="990600" y="3884612"/>
              <a:ext cx="4038600" cy="1588"/>
            </a:xfrm>
            <a:prstGeom prst="line">
              <a:avLst/>
            </a:prstGeom>
            <a:ln w="28575">
              <a:gradFill flip="none" rotWithShape="1">
                <a:gsLst>
                  <a:gs pos="0">
                    <a:schemeClr val="tx1">
                      <a:alpha val="0"/>
                    </a:schemeClr>
                  </a:gs>
                  <a:gs pos="50000">
                    <a:schemeClr val="bg2">
                      <a:lumMod val="20000"/>
                      <a:lumOff val="80000"/>
                    </a:schemeClr>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5" descr="C:\Users\tobrien\Desktop\MediaBin_Items_1\ofc-Comm-Online_rgb_r.png"/>
            <p:cNvPicPr>
              <a:picLocks noChangeAspect="1" noChangeArrowheads="1"/>
            </p:cNvPicPr>
            <p:nvPr/>
          </p:nvPicPr>
          <p:blipFill>
            <a:blip r:embed="rId3" cstate="print"/>
            <a:srcRect/>
            <a:stretch>
              <a:fillRect/>
            </a:stretch>
          </p:blipFill>
          <p:spPr bwMode="auto">
            <a:xfrm>
              <a:off x="1219200" y="5244864"/>
              <a:ext cx="4191000" cy="446205"/>
            </a:xfrm>
            <a:prstGeom prst="rect">
              <a:avLst/>
            </a:prstGeom>
            <a:noFill/>
          </p:spPr>
        </p:pic>
        <p:pic>
          <p:nvPicPr>
            <p:cNvPr id="11" name="Picture 5"/>
            <p:cNvPicPr>
              <a:picLocks noChangeAspect="1" noChangeArrowheads="1"/>
            </p:cNvPicPr>
            <p:nvPr/>
          </p:nvPicPr>
          <p:blipFill>
            <a:blip r:embed="rId4"/>
            <a:srcRect/>
            <a:stretch>
              <a:fillRect/>
            </a:stretch>
          </p:blipFill>
          <p:spPr bwMode="auto">
            <a:xfrm>
              <a:off x="5029200" y="4706488"/>
              <a:ext cx="2671011" cy="457200"/>
            </a:xfrm>
            <a:prstGeom prst="rect">
              <a:avLst/>
            </a:prstGeom>
            <a:noFill/>
            <a:ln w="9525">
              <a:noFill/>
              <a:miter lim="800000"/>
              <a:headEnd/>
              <a:tailEnd/>
            </a:ln>
            <a:effectLst/>
          </p:spPr>
        </p:pic>
        <p:sp>
          <p:nvSpPr>
            <p:cNvPr id="15" name="TextBox 14"/>
            <p:cNvSpPr txBox="1"/>
            <p:nvPr/>
          </p:nvSpPr>
          <p:spPr>
            <a:xfrm>
              <a:off x="685800" y="2667000"/>
              <a:ext cx="2186817" cy="461665"/>
            </a:xfrm>
            <a:prstGeom prst="rect">
              <a:avLst/>
            </a:prstGeom>
            <a:noFill/>
          </p:spPr>
          <p:txBody>
            <a:bodyPr wrap="none" rtlCol="0">
              <a:spAutoFit/>
            </a:bodyPr>
            <a:lstStyle/>
            <a:p>
              <a:r>
                <a:rPr lang="en-US" sz="2400" dirty="0" smtClean="0">
                  <a:solidFill>
                    <a:schemeClr val="tx2"/>
                  </a:solidFill>
                  <a:effectLst>
                    <a:outerShdw blurRad="38100" dist="38100" dir="2700000" algn="tl">
                      <a:srgbClr val="000000">
                        <a:alpha val="43137"/>
                      </a:srgbClr>
                    </a:outerShdw>
                  </a:effectLst>
                  <a:latin typeface="+mn-lt"/>
                </a:rPr>
                <a:t>Starting with…</a:t>
              </a:r>
              <a:endParaRPr lang="en-US" sz="2400" dirty="0">
                <a:solidFill>
                  <a:schemeClr val="tx2"/>
                </a:solidFill>
                <a:effectLst>
                  <a:outerShdw blurRad="38100" dist="38100" dir="2700000" algn="tl">
                    <a:srgbClr val="000000">
                      <a:alpha val="43137"/>
                    </a:srgbClr>
                  </a:outerShdw>
                </a:effectLst>
                <a:latin typeface="+mn-lt"/>
              </a:endParaRPr>
            </a:p>
          </p:txBody>
        </p:sp>
      </p:grpSp>
      <p:sp>
        <p:nvSpPr>
          <p:cNvPr id="16" name="TextBox 15"/>
          <p:cNvSpPr txBox="1"/>
          <p:nvPr/>
        </p:nvSpPr>
        <p:spPr>
          <a:xfrm>
            <a:off x="457200" y="1219200"/>
            <a:ext cx="8001000" cy="1243417"/>
          </a:xfrm>
          <a:prstGeom prst="rect">
            <a:avLst/>
          </a:prstGeom>
          <a:noFill/>
        </p:spPr>
        <p:txBody>
          <a:bodyPr wrap="square" rtlCol="0">
            <a:spAutoFit/>
          </a:bodyPr>
          <a:lstStyle/>
          <a:p>
            <a:pPr marL="287338" indent="-287338">
              <a:lnSpc>
                <a:spcPct val="90000"/>
              </a:lnSpc>
              <a:spcBef>
                <a:spcPts val="600"/>
              </a:spcBef>
              <a:spcAft>
                <a:spcPts val="0"/>
              </a:spcAft>
              <a:buClr>
                <a:schemeClr val="tx2"/>
              </a:buClr>
              <a:buSzPct val="95000"/>
              <a:buBlip>
                <a:blip r:embed="rId5"/>
              </a:buBlip>
            </a:pPr>
            <a:r>
              <a:rPr lang="en-US" kern="0" dirty="0" smtClean="0">
                <a:solidFill>
                  <a:srgbClr val="FFFFFF"/>
                </a:solidFill>
                <a:effectLst>
                  <a:outerShdw blurRad="38100" dist="38100" dir="2700000" algn="tl">
                    <a:srgbClr val="000000"/>
                  </a:outerShdw>
                </a:effectLst>
                <a:latin typeface="+mn-lt"/>
              </a:rPr>
              <a:t>Enterprise class software</a:t>
            </a:r>
          </a:p>
          <a:p>
            <a:pPr marL="287338" indent="-287338">
              <a:lnSpc>
                <a:spcPct val="90000"/>
              </a:lnSpc>
              <a:spcBef>
                <a:spcPts val="600"/>
              </a:spcBef>
              <a:spcAft>
                <a:spcPts val="0"/>
              </a:spcAft>
              <a:buClr>
                <a:schemeClr val="tx2"/>
              </a:buClr>
              <a:buSzPct val="95000"/>
              <a:buBlip>
                <a:blip r:embed="rId5"/>
              </a:buBlip>
            </a:pPr>
            <a:r>
              <a:rPr lang="en-US" kern="0" dirty="0" smtClean="0">
                <a:solidFill>
                  <a:srgbClr val="FFFFFF"/>
                </a:solidFill>
                <a:effectLst>
                  <a:outerShdw blurRad="38100" dist="38100" dir="2700000" algn="tl">
                    <a:srgbClr val="000000"/>
                  </a:outerShdw>
                </a:effectLst>
                <a:latin typeface="+mn-lt"/>
              </a:rPr>
              <a:t>Delivered via subscription services</a:t>
            </a:r>
          </a:p>
          <a:p>
            <a:pPr marL="287338" indent="-287338">
              <a:lnSpc>
                <a:spcPct val="90000"/>
              </a:lnSpc>
              <a:spcBef>
                <a:spcPts val="600"/>
              </a:spcBef>
              <a:spcAft>
                <a:spcPts val="0"/>
              </a:spcAft>
              <a:buClr>
                <a:schemeClr val="tx2"/>
              </a:buClr>
              <a:buSzPct val="95000"/>
              <a:buBlip>
                <a:blip r:embed="rId5"/>
              </a:buBlip>
            </a:pPr>
            <a:r>
              <a:rPr lang="en-US" kern="0" dirty="0" smtClean="0">
                <a:solidFill>
                  <a:srgbClr val="FFFFFF"/>
                </a:solidFill>
                <a:effectLst>
                  <a:outerShdw blurRad="38100" dist="38100" dir="2700000" algn="tl">
                    <a:srgbClr val="000000"/>
                  </a:outerShdw>
                </a:effectLst>
                <a:latin typeface="+mn-lt"/>
              </a:rPr>
              <a:t>Hosted by Microsoft and sold with partners </a:t>
            </a:r>
            <a:endParaRPr lang="en-US" kern="0" dirty="0">
              <a:solidFill>
                <a:srgbClr val="FFFFFF"/>
              </a:solidFill>
              <a:effectLst>
                <a:outerShdw blurRad="38100" dist="38100" dir="2700000" algn="tl">
                  <a:srgbClr val="000000"/>
                </a:outerShdw>
              </a:effectLst>
              <a:latin typeface="+mn-lt"/>
            </a:endParaRPr>
          </a:p>
        </p:txBody>
      </p:sp>
      <p:pic>
        <p:nvPicPr>
          <p:cNvPr id="13" name="Picture 3" descr="C:\Users\mcorley\AppData\Local\Microsoft\Windows\Temporary Internet Files\Content.Outlook\4ZPGV9LD\dyn-CRM-online_rgb_r.png"/>
          <p:cNvPicPr>
            <a:picLocks noChangeAspect="1" noChangeArrowheads="1"/>
          </p:cNvPicPr>
          <p:nvPr/>
        </p:nvPicPr>
        <p:blipFill>
          <a:blip r:embed="rId6"/>
          <a:stretch>
            <a:fillRect/>
          </a:stretch>
        </p:blipFill>
        <p:spPr bwMode="auto">
          <a:xfrm>
            <a:off x="4800980" y="5788224"/>
            <a:ext cx="3276220" cy="536376"/>
          </a:xfrm>
          <a:prstGeom prst="rect">
            <a:avLst/>
          </a:prstGeom>
          <a:noFill/>
          <a:ln>
            <a:noFill/>
          </a:ln>
        </p:spPr>
      </p:pic>
      <p:cxnSp>
        <p:nvCxnSpPr>
          <p:cNvPr id="14" name="Straight Connector 13"/>
          <p:cNvCxnSpPr/>
          <p:nvPr/>
        </p:nvCxnSpPr>
        <p:spPr>
          <a:xfrm flipV="1">
            <a:off x="625670" y="5700574"/>
            <a:ext cx="7444157" cy="24314"/>
          </a:xfrm>
          <a:prstGeom prst="line">
            <a:avLst/>
          </a:prstGeom>
          <a:ln w="28575">
            <a:gradFill flip="none" rotWithShape="1">
              <a:gsLst>
                <a:gs pos="0">
                  <a:schemeClr val="tx1">
                    <a:alpha val="0"/>
                  </a:schemeClr>
                </a:gs>
                <a:gs pos="50000">
                  <a:schemeClr val="tx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noChangeArrowheads="1"/>
          </p:cNvPicPr>
          <p:nvPr/>
        </p:nvPicPr>
        <p:blipFill>
          <a:blip r:embed="rId7" cstate="print"/>
          <a:srcRect/>
          <a:stretch>
            <a:fillRect/>
          </a:stretch>
        </p:blipFill>
        <p:spPr bwMode="auto">
          <a:xfrm>
            <a:off x="1219200" y="4495800"/>
            <a:ext cx="2667000" cy="462167"/>
          </a:xfrm>
          <a:prstGeom prst="rect">
            <a:avLst/>
          </a:prstGeom>
          <a:noFill/>
          <a:ln w="9525">
            <a:noFill/>
            <a:miter lim="800000"/>
            <a:headEnd/>
            <a:tailEnd/>
          </a:ln>
          <a:effectLst/>
        </p:spPr>
      </p:pic>
      <p:pic>
        <p:nvPicPr>
          <p:cNvPr id="20" name="Picture 19" descr="C:\Users\davidcho\Desktop\ExchangeOnline_h_rgb_r.png"/>
          <p:cNvPicPr>
            <a:picLocks noChangeAspect="1" noChangeArrowheads="1"/>
          </p:cNvPicPr>
          <p:nvPr/>
        </p:nvPicPr>
        <p:blipFill>
          <a:blip r:embed="rId8" cstate="print"/>
          <a:srcRect/>
          <a:stretch>
            <a:fillRect/>
          </a:stretch>
        </p:blipFill>
        <p:spPr bwMode="auto">
          <a:xfrm>
            <a:off x="1219200" y="3886200"/>
            <a:ext cx="2438400" cy="459766"/>
          </a:xfrm>
          <a:prstGeom prst="rect">
            <a:avLst/>
          </a:prstGeom>
          <a:noFill/>
        </p:spPr>
      </p:pic>
    </p:spTree>
    <p:extLst>
      <p:ext uri="{BB962C8B-B14F-4D97-AF65-F5344CB8AC3E}">
        <p14:creationId xmlns:p14="http://schemas.microsoft.com/office/powerpoint/2010/main" xmlns="" val="77861370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344227" y="1894923"/>
            <a:ext cx="8619344" cy="1075276"/>
          </a:xfrm>
          <a:prstGeom prst="rect">
            <a:avLst/>
          </a:prstGeom>
          <a:gradFill flip="none" rotWithShape="1">
            <a:gsLst>
              <a:gs pos="0">
                <a:schemeClr val="accent2">
                  <a:lumMod val="75000"/>
                </a:schemeClr>
              </a:gs>
              <a:gs pos="63000">
                <a:schemeClr val="accent2">
                  <a:lumMod val="40000"/>
                  <a:lumOff val="60000"/>
                  <a:alpha val="26000"/>
                </a:schemeClr>
              </a:gs>
              <a:gs pos="75000">
                <a:srgbClr val="000000">
                  <a:alpha val="48000"/>
                </a:srgbClr>
              </a:gs>
            </a:gsLst>
            <a:lin ang="0" scaled="1"/>
            <a:tileRect/>
          </a:gradFill>
          <a:ln w="9525" cap="flat" cmpd="sng" algn="ctr">
            <a:noFill/>
            <a:prstDash val="solid"/>
            <a:round/>
            <a:headEnd type="none" w="med" len="med"/>
            <a:tailEnd type="none" w="med" len="med"/>
          </a:ln>
          <a:effectLst/>
        </p:spPr>
        <p:txBody>
          <a:bodyPr/>
          <a:lstStyle/>
          <a:p>
            <a:pPr algn="l" rtl="0" eaLnBrk="0" fontAlgn="base" hangingPunct="0">
              <a:spcBef>
                <a:spcPct val="0"/>
              </a:spcBef>
              <a:spcAft>
                <a:spcPct val="0"/>
              </a:spcAft>
              <a:defRPr/>
            </a:pPr>
            <a:endParaRPr lang="en-US" sz="2400" i="1" kern="1200">
              <a:solidFill>
                <a:srgbClr val="FFFFFF"/>
              </a:solidFill>
              <a:effectLst>
                <a:outerShdw blurRad="38100" dist="38100" dir="2700000" algn="tl">
                  <a:srgbClr val="000000">
                    <a:alpha val="43137"/>
                  </a:srgbClr>
                </a:outerShdw>
              </a:effectLst>
              <a:latin typeface="Segoe Light"/>
              <a:ea typeface="+mn-ea"/>
              <a:cs typeface="Arial" charset="0"/>
            </a:endParaRPr>
          </a:p>
        </p:txBody>
      </p:sp>
      <p:cxnSp>
        <p:nvCxnSpPr>
          <p:cNvPr id="46" name="Straight Connector 45"/>
          <p:cNvCxnSpPr/>
          <p:nvPr/>
        </p:nvCxnSpPr>
        <p:spPr>
          <a:xfrm>
            <a:off x="207520" y="1861946"/>
            <a:ext cx="87630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cxnSp>
        <p:nvCxnSpPr>
          <p:cNvPr id="47" name="Straight Connector 46"/>
          <p:cNvCxnSpPr/>
          <p:nvPr/>
        </p:nvCxnSpPr>
        <p:spPr>
          <a:xfrm>
            <a:off x="207520" y="3001198"/>
            <a:ext cx="87630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sp>
        <p:nvSpPr>
          <p:cNvPr id="48" name="Chevron 47"/>
          <p:cNvSpPr/>
          <p:nvPr/>
        </p:nvSpPr>
        <p:spPr bwMode="auto">
          <a:xfrm>
            <a:off x="5755551" y="1803221"/>
            <a:ext cx="815340" cy="1252538"/>
          </a:xfrm>
          <a:prstGeom prst="chevron">
            <a:avLst>
              <a:gd name="adj" fmla="val 46695"/>
            </a:avLst>
          </a:prstGeom>
          <a:gradFill flip="none" rotWithShape="1">
            <a:gsLst>
              <a:gs pos="0">
                <a:srgbClr val="FFC000">
                  <a:alpha val="95000"/>
                </a:srgbClr>
              </a:gs>
              <a:gs pos="99000">
                <a:schemeClr val="accent6">
                  <a:lumMod val="40000"/>
                  <a:lumOff val="60000"/>
                </a:schemeClr>
              </a:gs>
            </a:gsLst>
            <a:path path="circle">
              <a:fillToRect l="100000" t="100000"/>
            </a:path>
            <a:tileRect r="-100000" b="-100000"/>
          </a:gradFill>
          <a:ln w="9525" cap="flat" cmpd="sng" algn="ctr">
            <a:solidFill>
              <a:schemeClr val="accent2"/>
            </a:solidFill>
            <a:prstDash val="solid"/>
            <a:headEnd type="none" w="med" len="med"/>
            <a:tailEnd type="none" w="med" len="med"/>
          </a:ln>
          <a:effectLst>
            <a:outerShdw blurRad="50800" dist="38100" dir="5400000" rotWithShape="0">
              <a:srgbClr val="000000">
                <a:alpha val="35000"/>
              </a:srgbClr>
            </a:outerShdw>
          </a:effectLst>
        </p:spPr>
        <p:txBody>
          <a:bodyPr/>
          <a:lstStyle/>
          <a:p>
            <a:pPr algn="l" rtl="0" eaLnBrk="0" fontAlgn="base" hangingPunct="0">
              <a:spcBef>
                <a:spcPct val="0"/>
              </a:spcBef>
              <a:spcAft>
                <a:spcPct val="0"/>
              </a:spcAft>
              <a:defRPr/>
            </a:pPr>
            <a:endParaRPr lang="en-US" sz="2400" i="1" kern="1200">
              <a:solidFill>
                <a:srgbClr val="000000"/>
              </a:solidFill>
              <a:effectLst>
                <a:outerShdw blurRad="38100" dist="38100" dir="2700000" algn="tl">
                  <a:srgbClr val="000000">
                    <a:alpha val="43137"/>
                  </a:srgbClr>
                </a:outerShdw>
              </a:effectLst>
              <a:latin typeface="Segoe Light"/>
              <a:ea typeface="+mn-ea"/>
              <a:cs typeface="+mn-cs"/>
            </a:endParaRPr>
          </a:p>
        </p:txBody>
      </p:sp>
      <p:sp>
        <p:nvSpPr>
          <p:cNvPr id="49" name="Rectangle 48"/>
          <p:cNvSpPr/>
          <p:nvPr/>
        </p:nvSpPr>
        <p:spPr bwMode="auto">
          <a:xfrm>
            <a:off x="344227" y="4804220"/>
            <a:ext cx="8619344" cy="1075276"/>
          </a:xfrm>
          <a:prstGeom prst="rect">
            <a:avLst/>
          </a:prstGeom>
          <a:gradFill flip="none" rotWithShape="1">
            <a:gsLst>
              <a:gs pos="0">
                <a:schemeClr val="accent1"/>
              </a:gs>
              <a:gs pos="63000">
                <a:srgbClr val="FFFFFF">
                  <a:alpha val="38000"/>
                </a:srgbClr>
              </a:gs>
              <a:gs pos="75000">
                <a:srgbClr val="000000">
                  <a:alpha val="48000"/>
                </a:srgbClr>
              </a:gs>
            </a:gsLst>
            <a:lin ang="0" scaled="1"/>
            <a:tileRect/>
          </a:gradFill>
          <a:ln w="9525" cap="flat" cmpd="sng" algn="ctr">
            <a:noFill/>
            <a:prstDash val="solid"/>
            <a:round/>
            <a:headEnd type="none" w="med" len="med"/>
            <a:tailEnd type="none" w="med" len="med"/>
          </a:ln>
          <a:effectLst/>
        </p:spPr>
        <p:txBody>
          <a:bodyPr/>
          <a:lstStyle/>
          <a:p>
            <a:pPr algn="l" rtl="0" eaLnBrk="0" fontAlgn="base" hangingPunct="0">
              <a:spcBef>
                <a:spcPct val="0"/>
              </a:spcBef>
              <a:spcAft>
                <a:spcPct val="0"/>
              </a:spcAft>
              <a:defRPr/>
            </a:pPr>
            <a:endParaRPr lang="en-US" sz="2400" i="1" kern="1200">
              <a:solidFill>
                <a:srgbClr val="FFFFFF"/>
              </a:solidFill>
              <a:effectLst>
                <a:outerShdw blurRad="38100" dist="38100" dir="2700000" algn="tl">
                  <a:srgbClr val="000000">
                    <a:alpha val="43137"/>
                  </a:srgbClr>
                </a:outerShdw>
              </a:effectLst>
              <a:latin typeface="Segoe Light"/>
              <a:ea typeface="+mn-ea"/>
              <a:cs typeface="Arial" charset="0"/>
            </a:endParaRPr>
          </a:p>
        </p:txBody>
      </p:sp>
      <p:cxnSp>
        <p:nvCxnSpPr>
          <p:cNvPr id="50" name="Straight Connector 49"/>
          <p:cNvCxnSpPr/>
          <p:nvPr/>
        </p:nvCxnSpPr>
        <p:spPr>
          <a:xfrm>
            <a:off x="207520" y="5905432"/>
            <a:ext cx="87630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cxnSp>
        <p:nvCxnSpPr>
          <p:cNvPr id="51" name="Straight Connector 50"/>
          <p:cNvCxnSpPr/>
          <p:nvPr/>
        </p:nvCxnSpPr>
        <p:spPr>
          <a:xfrm>
            <a:off x="207520" y="4766179"/>
            <a:ext cx="87630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sp>
        <p:nvSpPr>
          <p:cNvPr id="52" name="Chevron 51"/>
          <p:cNvSpPr/>
          <p:nvPr/>
        </p:nvSpPr>
        <p:spPr bwMode="auto">
          <a:xfrm>
            <a:off x="5755551" y="4715374"/>
            <a:ext cx="815340" cy="1252538"/>
          </a:xfrm>
          <a:prstGeom prst="chevron">
            <a:avLst>
              <a:gd name="adj" fmla="val 46695"/>
            </a:avLst>
          </a:prstGeom>
          <a:gradFill flip="none" rotWithShape="1">
            <a:gsLst>
              <a:gs pos="0">
                <a:srgbClr val="FFC000">
                  <a:alpha val="95000"/>
                </a:srgbClr>
              </a:gs>
              <a:gs pos="99000">
                <a:schemeClr val="accent6">
                  <a:lumMod val="40000"/>
                  <a:lumOff val="60000"/>
                </a:schemeClr>
              </a:gs>
            </a:gsLst>
            <a:path path="circle">
              <a:fillToRect l="100000" t="100000"/>
            </a:path>
            <a:tileRect r="-100000" b="-100000"/>
          </a:gradFill>
          <a:ln w="9525" cap="flat" cmpd="sng" algn="ctr">
            <a:solidFill>
              <a:schemeClr val="accent2"/>
            </a:solidFill>
            <a:prstDash val="solid"/>
            <a:headEnd type="none" w="med" len="med"/>
            <a:tailEnd type="none" w="med" len="med"/>
          </a:ln>
          <a:effectLst>
            <a:outerShdw blurRad="50800" dist="38100" dir="5400000" rotWithShape="0">
              <a:srgbClr val="000000">
                <a:alpha val="35000"/>
              </a:srgbClr>
            </a:outerShdw>
          </a:effectLst>
        </p:spPr>
        <p:txBody>
          <a:bodyPr/>
          <a:lstStyle/>
          <a:p>
            <a:pPr algn="l" rtl="0" eaLnBrk="0" hangingPunct="0">
              <a:defRPr/>
            </a:pPr>
            <a:endParaRPr lang="en-US" i="1" kern="1200">
              <a:solidFill>
                <a:srgbClr val="000000"/>
              </a:solidFill>
              <a:effectLst>
                <a:outerShdw blurRad="38100" dist="38100" dir="2700000" algn="tl">
                  <a:srgbClr val="000000">
                    <a:alpha val="43137"/>
                  </a:srgbClr>
                </a:outerShdw>
              </a:effectLst>
              <a:latin typeface="Segoe Light"/>
              <a:ea typeface="+mn-ea"/>
              <a:cs typeface="+mn-cs"/>
            </a:endParaRPr>
          </a:p>
        </p:txBody>
      </p:sp>
      <p:sp>
        <p:nvSpPr>
          <p:cNvPr id="53" name="Rounded Rectangle 52"/>
          <p:cNvSpPr/>
          <p:nvPr/>
        </p:nvSpPr>
        <p:spPr bwMode="auto">
          <a:xfrm>
            <a:off x="152400" y="4763952"/>
            <a:ext cx="1387925" cy="1144334"/>
          </a:xfrm>
          <a:prstGeom prst="roundRect">
            <a:avLst>
              <a:gd name="adj" fmla="val 25641"/>
            </a:avLst>
          </a:prstGeom>
          <a:gradFill flip="none" rotWithShape="1">
            <a:gsLst>
              <a:gs pos="0">
                <a:srgbClr val="FFFFFF">
                  <a:alpha val="92000"/>
                </a:srgbClr>
              </a:gs>
              <a:gs pos="8000">
                <a:srgbClr val="0070C0">
                  <a:alpha val="63000"/>
                </a:srgbClr>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a:bevelB w="88900" h="88900" prst="slope"/>
          </a:sp3d>
        </p:spPr>
        <p:txBody>
          <a:bodyPr vert="horz" wrap="none" lIns="0" tIns="182880" rIns="0" bIns="0" numCol="1" rtlCol="0" anchor="ctr" anchorCtr="0" compatLnSpc="1">
            <a:prstTxWarp prst="textNoShape">
              <a:avLst/>
            </a:prstTxWarp>
            <a:flatTx/>
          </a:bodyPr>
          <a:lstStyle/>
          <a:p>
            <a:pPr algn="ctr" defTabSz="914291" rtl="0" fontAlgn="base">
              <a:lnSpc>
                <a:spcPct val="90000"/>
              </a:lnSpc>
              <a:spcBef>
                <a:spcPts val="630"/>
              </a:spcBef>
              <a:spcAft>
                <a:spcPct val="0"/>
              </a:spcAft>
              <a:defRPr/>
            </a:pPr>
            <a:endParaRPr lang="en-US" altLang="zh-CN" sz="2600" kern="1200" dirty="0">
              <a:solidFill>
                <a:srgbClr val="FFFFFF"/>
              </a:solidFill>
              <a:effectLst>
                <a:outerShdw blurRad="38100" dist="38100" dir="2700000" algn="tl">
                  <a:srgbClr val="000000">
                    <a:alpha val="43137"/>
                  </a:srgbClr>
                </a:outerShdw>
              </a:effectLst>
              <a:latin typeface="Segoe Light"/>
              <a:ea typeface="+mn-ea"/>
              <a:cs typeface="+mn-cs"/>
            </a:endParaRPr>
          </a:p>
        </p:txBody>
      </p:sp>
      <p:sp>
        <p:nvSpPr>
          <p:cNvPr id="54" name="Rectangle 53"/>
          <p:cNvSpPr/>
          <p:nvPr/>
        </p:nvSpPr>
        <p:spPr bwMode="auto">
          <a:xfrm>
            <a:off x="358671" y="3338494"/>
            <a:ext cx="8619344" cy="1075276"/>
          </a:xfrm>
          <a:prstGeom prst="rect">
            <a:avLst/>
          </a:prstGeom>
          <a:gradFill flip="none" rotWithShape="1">
            <a:gsLst>
              <a:gs pos="0">
                <a:schemeClr val="accent5">
                  <a:lumMod val="75000"/>
                </a:schemeClr>
              </a:gs>
              <a:gs pos="63000">
                <a:schemeClr val="accent5">
                  <a:lumMod val="40000"/>
                  <a:lumOff val="60000"/>
                  <a:alpha val="38000"/>
                </a:schemeClr>
              </a:gs>
              <a:gs pos="75000">
                <a:srgbClr val="000000">
                  <a:alpha val="48000"/>
                </a:srgbClr>
              </a:gs>
            </a:gsLst>
            <a:lin ang="0" scaled="1"/>
            <a:tileRect/>
          </a:gradFill>
          <a:ln w="9525" cap="flat" cmpd="sng" algn="ctr">
            <a:noFill/>
            <a:prstDash val="solid"/>
            <a:round/>
            <a:headEnd type="none" w="med" len="med"/>
            <a:tailEnd type="none" w="med" len="med"/>
          </a:ln>
          <a:effectLst/>
        </p:spPr>
        <p:txBody>
          <a:bodyPr/>
          <a:lstStyle/>
          <a:p>
            <a:pPr algn="l" rtl="0" eaLnBrk="0" fontAlgn="base" hangingPunct="0">
              <a:spcBef>
                <a:spcPct val="0"/>
              </a:spcBef>
              <a:spcAft>
                <a:spcPct val="0"/>
              </a:spcAft>
              <a:defRPr/>
            </a:pPr>
            <a:endParaRPr lang="en-US" sz="2400" i="1" kern="1200">
              <a:solidFill>
                <a:srgbClr val="FFFFFF"/>
              </a:solidFill>
              <a:effectLst>
                <a:outerShdw blurRad="38100" dist="38100" dir="2700000" algn="tl">
                  <a:srgbClr val="000000">
                    <a:alpha val="43137"/>
                  </a:srgbClr>
                </a:outerShdw>
              </a:effectLst>
              <a:latin typeface="Segoe Light"/>
              <a:ea typeface="+mn-ea"/>
              <a:cs typeface="Arial" charset="0"/>
            </a:endParaRPr>
          </a:p>
        </p:txBody>
      </p:sp>
      <p:cxnSp>
        <p:nvCxnSpPr>
          <p:cNvPr id="55" name="Straight Connector 54"/>
          <p:cNvCxnSpPr/>
          <p:nvPr/>
        </p:nvCxnSpPr>
        <p:spPr>
          <a:xfrm>
            <a:off x="207520" y="3300780"/>
            <a:ext cx="87630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cxnSp>
        <p:nvCxnSpPr>
          <p:cNvPr id="56" name="Straight Connector 55"/>
          <p:cNvCxnSpPr/>
          <p:nvPr/>
        </p:nvCxnSpPr>
        <p:spPr>
          <a:xfrm>
            <a:off x="207520" y="4443891"/>
            <a:ext cx="87630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sp>
        <p:nvSpPr>
          <p:cNvPr id="57" name="Chevron 56"/>
          <p:cNvSpPr/>
          <p:nvPr/>
        </p:nvSpPr>
        <p:spPr bwMode="auto">
          <a:xfrm>
            <a:off x="5755551" y="3254411"/>
            <a:ext cx="815340" cy="1252538"/>
          </a:xfrm>
          <a:prstGeom prst="chevron">
            <a:avLst>
              <a:gd name="adj" fmla="val 46695"/>
            </a:avLst>
          </a:prstGeom>
          <a:gradFill flip="none" rotWithShape="1">
            <a:gsLst>
              <a:gs pos="0">
                <a:srgbClr val="FFC000">
                  <a:alpha val="95000"/>
                </a:srgbClr>
              </a:gs>
              <a:gs pos="99000">
                <a:schemeClr val="accent6">
                  <a:lumMod val="40000"/>
                  <a:lumOff val="60000"/>
                </a:schemeClr>
              </a:gs>
            </a:gsLst>
            <a:path path="circle">
              <a:fillToRect l="100000" t="100000"/>
            </a:path>
            <a:tileRect r="-100000" b="-100000"/>
          </a:gradFill>
          <a:ln w="9525" cap="flat" cmpd="sng" algn="ctr">
            <a:solidFill>
              <a:schemeClr val="accent2"/>
            </a:solidFill>
            <a:prstDash val="solid"/>
            <a:headEnd type="none" w="med" len="med"/>
            <a:tailEnd type="none" w="med" len="med"/>
          </a:ln>
          <a:effectLst>
            <a:outerShdw blurRad="50800" dist="38100" dir="5400000" rotWithShape="0">
              <a:srgbClr val="000000">
                <a:alpha val="35000"/>
              </a:srgbClr>
            </a:outerShdw>
          </a:effectLst>
        </p:spPr>
        <p:txBody>
          <a:bodyPr/>
          <a:lstStyle/>
          <a:p>
            <a:pPr algn="l" rtl="0" eaLnBrk="0" hangingPunct="0">
              <a:defRPr/>
            </a:pPr>
            <a:endParaRPr lang="en-US" i="1" kern="1200">
              <a:solidFill>
                <a:srgbClr val="000000"/>
              </a:solidFill>
              <a:effectLst>
                <a:outerShdw blurRad="38100" dist="38100" dir="2700000" algn="tl">
                  <a:srgbClr val="000000">
                    <a:alpha val="43137"/>
                  </a:srgbClr>
                </a:outerShdw>
              </a:effectLst>
              <a:latin typeface="Segoe Light"/>
              <a:ea typeface="+mn-ea"/>
              <a:cs typeface="+mn-cs"/>
            </a:endParaRPr>
          </a:p>
        </p:txBody>
      </p:sp>
      <p:sp>
        <p:nvSpPr>
          <p:cNvPr id="58" name="Rounded Rectangle 57"/>
          <p:cNvSpPr/>
          <p:nvPr/>
        </p:nvSpPr>
        <p:spPr bwMode="auto">
          <a:xfrm rot="10800000">
            <a:off x="152400" y="3305674"/>
            <a:ext cx="1387925" cy="1144334"/>
          </a:xfrm>
          <a:prstGeom prst="roundRect">
            <a:avLst>
              <a:gd name="adj" fmla="val 25641"/>
            </a:avLst>
          </a:prstGeom>
          <a:gradFill flip="none" rotWithShape="1">
            <a:gsLst>
              <a:gs pos="0">
                <a:srgbClr val="FFFFFF">
                  <a:alpha val="92000"/>
                </a:srgbClr>
              </a:gs>
              <a:gs pos="8000">
                <a:srgbClr val="0070C0">
                  <a:alpha val="63000"/>
                </a:srgbClr>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a:bevelB w="88900" h="88900" prst="slope"/>
          </a:sp3d>
        </p:spPr>
        <p:txBody>
          <a:bodyPr vert="horz" wrap="none" lIns="0" tIns="182880" rIns="0" bIns="0" numCol="1" rtlCol="0" anchor="ctr" anchorCtr="0" compatLnSpc="1">
            <a:prstTxWarp prst="textNoShape">
              <a:avLst/>
            </a:prstTxWarp>
            <a:flatTx/>
          </a:bodyPr>
          <a:lstStyle/>
          <a:p>
            <a:pPr algn="ctr" defTabSz="914291" rtl="0" fontAlgn="base">
              <a:lnSpc>
                <a:spcPct val="90000"/>
              </a:lnSpc>
              <a:spcBef>
                <a:spcPts val="630"/>
              </a:spcBef>
              <a:spcAft>
                <a:spcPct val="0"/>
              </a:spcAft>
              <a:defRPr/>
            </a:pPr>
            <a:endParaRPr lang="en-US" altLang="zh-CN" sz="2600" kern="1200" dirty="0">
              <a:solidFill>
                <a:srgbClr val="FFFFFF"/>
              </a:solidFill>
              <a:effectLst>
                <a:outerShdw blurRad="38100" dist="38100" dir="2700000" algn="tl">
                  <a:srgbClr val="000000">
                    <a:alpha val="43137"/>
                  </a:srgbClr>
                </a:outerShdw>
              </a:effectLst>
              <a:latin typeface="Segoe Light"/>
              <a:ea typeface="+mn-ea"/>
              <a:cs typeface="+mn-cs"/>
            </a:endParaRPr>
          </a:p>
        </p:txBody>
      </p:sp>
      <p:sp>
        <p:nvSpPr>
          <p:cNvPr id="59" name="Rounded Rectangle 58"/>
          <p:cNvSpPr/>
          <p:nvPr/>
        </p:nvSpPr>
        <p:spPr bwMode="auto">
          <a:xfrm>
            <a:off x="152400" y="1860732"/>
            <a:ext cx="1387925" cy="1144334"/>
          </a:xfrm>
          <a:prstGeom prst="roundRect">
            <a:avLst>
              <a:gd name="adj" fmla="val 25641"/>
            </a:avLst>
          </a:prstGeom>
          <a:gradFill flip="none" rotWithShape="1">
            <a:gsLst>
              <a:gs pos="0">
                <a:srgbClr val="FFFFFF">
                  <a:alpha val="92000"/>
                </a:srgbClr>
              </a:gs>
              <a:gs pos="8000">
                <a:srgbClr val="0070C0">
                  <a:alpha val="63000"/>
                </a:srgbClr>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a:bevelB w="88900" h="88900" prst="slope"/>
          </a:sp3d>
        </p:spPr>
        <p:txBody>
          <a:bodyPr vert="horz" wrap="none" lIns="0" tIns="182880" rIns="0" bIns="0" numCol="1" rtlCol="0" anchor="ctr" anchorCtr="0" compatLnSpc="1">
            <a:prstTxWarp prst="textNoShape">
              <a:avLst/>
            </a:prstTxWarp>
            <a:flatTx/>
          </a:bodyPr>
          <a:lstStyle/>
          <a:p>
            <a:pPr algn="ctr" defTabSz="914291" rtl="0" fontAlgn="base">
              <a:lnSpc>
                <a:spcPct val="90000"/>
              </a:lnSpc>
              <a:spcBef>
                <a:spcPts val="630"/>
              </a:spcBef>
              <a:spcAft>
                <a:spcPct val="0"/>
              </a:spcAft>
              <a:defRPr/>
            </a:pPr>
            <a:endParaRPr lang="en-US" altLang="zh-CN" sz="2600" kern="1200" dirty="0">
              <a:solidFill>
                <a:srgbClr val="FFFFFF"/>
              </a:solidFill>
              <a:effectLst>
                <a:outerShdw blurRad="38100" dist="38100" dir="2700000" algn="tl">
                  <a:srgbClr val="000000">
                    <a:alpha val="43137"/>
                  </a:srgbClr>
                </a:outerShdw>
              </a:effectLst>
              <a:latin typeface="Segoe Light"/>
              <a:ea typeface="+mn-ea"/>
              <a:cs typeface="+mn-cs"/>
            </a:endParaRPr>
          </a:p>
        </p:txBody>
      </p:sp>
      <p:sp>
        <p:nvSpPr>
          <p:cNvPr id="62" name="Freeform 37"/>
          <p:cNvSpPr>
            <a:spLocks/>
          </p:cNvSpPr>
          <p:nvPr/>
        </p:nvSpPr>
        <p:spPr bwMode="auto">
          <a:xfrm rot="5400000" flipV="1">
            <a:off x="379663" y="3593061"/>
            <a:ext cx="937000" cy="578244"/>
          </a:xfrm>
          <a:custGeom>
            <a:avLst/>
            <a:gdLst/>
            <a:ahLst/>
            <a:cxnLst>
              <a:cxn ang="0">
                <a:pos x="0" y="201"/>
              </a:cxn>
              <a:cxn ang="0">
                <a:pos x="0" y="840"/>
              </a:cxn>
              <a:cxn ang="0">
                <a:pos x="0" y="840"/>
              </a:cxn>
              <a:cxn ang="0">
                <a:pos x="46" y="828"/>
              </a:cxn>
              <a:cxn ang="0">
                <a:pos x="101" y="818"/>
              </a:cxn>
              <a:cxn ang="0">
                <a:pos x="172" y="805"/>
              </a:cxn>
              <a:cxn ang="0">
                <a:pos x="214" y="798"/>
              </a:cxn>
              <a:cxn ang="0">
                <a:pos x="258" y="792"/>
              </a:cxn>
              <a:cxn ang="0">
                <a:pos x="304" y="786"/>
              </a:cxn>
              <a:cxn ang="0">
                <a:pos x="354" y="780"/>
              </a:cxn>
              <a:cxn ang="0">
                <a:pos x="404" y="775"/>
              </a:cxn>
              <a:cxn ang="0">
                <a:pos x="458" y="771"/>
              </a:cxn>
              <a:cxn ang="0">
                <a:pos x="511" y="770"/>
              </a:cxn>
              <a:cxn ang="0">
                <a:pos x="566" y="769"/>
              </a:cxn>
              <a:cxn ang="0">
                <a:pos x="566" y="769"/>
              </a:cxn>
              <a:cxn ang="0">
                <a:pos x="630" y="770"/>
              </a:cxn>
              <a:cxn ang="0">
                <a:pos x="693" y="771"/>
              </a:cxn>
              <a:cxn ang="0">
                <a:pos x="757" y="775"/>
              </a:cxn>
              <a:cxn ang="0">
                <a:pos x="819" y="780"/>
              </a:cxn>
              <a:cxn ang="0">
                <a:pos x="879" y="786"/>
              </a:cxn>
              <a:cxn ang="0">
                <a:pos x="938" y="792"/>
              </a:cxn>
              <a:cxn ang="0">
                <a:pos x="1046" y="805"/>
              </a:cxn>
              <a:cxn ang="0">
                <a:pos x="1137" y="818"/>
              </a:cxn>
              <a:cxn ang="0">
                <a:pos x="1209" y="828"/>
              </a:cxn>
              <a:cxn ang="0">
                <a:pos x="1272" y="840"/>
              </a:cxn>
              <a:cxn ang="0">
                <a:pos x="1186" y="1027"/>
              </a:cxn>
              <a:cxn ang="0">
                <a:pos x="1942" y="514"/>
              </a:cxn>
              <a:cxn ang="0">
                <a:pos x="1186" y="0"/>
              </a:cxn>
              <a:cxn ang="0">
                <a:pos x="1272" y="201"/>
              </a:cxn>
              <a:cxn ang="0">
                <a:pos x="1272" y="201"/>
              </a:cxn>
              <a:cxn ang="0">
                <a:pos x="1209" y="212"/>
              </a:cxn>
              <a:cxn ang="0">
                <a:pos x="1139" y="223"/>
              </a:cxn>
              <a:cxn ang="0">
                <a:pos x="1047" y="237"/>
              </a:cxn>
              <a:cxn ang="0">
                <a:pos x="940" y="250"/>
              </a:cxn>
              <a:cxn ang="0">
                <a:pos x="882" y="256"/>
              </a:cxn>
              <a:cxn ang="0">
                <a:pos x="821" y="262"/>
              </a:cxn>
              <a:cxn ang="0">
                <a:pos x="759" y="265"/>
              </a:cxn>
              <a:cxn ang="0">
                <a:pos x="696" y="269"/>
              </a:cxn>
              <a:cxn ang="0">
                <a:pos x="633" y="271"/>
              </a:cxn>
              <a:cxn ang="0">
                <a:pos x="569" y="272"/>
              </a:cxn>
              <a:cxn ang="0">
                <a:pos x="569" y="272"/>
              </a:cxn>
              <a:cxn ang="0">
                <a:pos x="515" y="271"/>
              </a:cxn>
              <a:cxn ang="0">
                <a:pos x="460" y="269"/>
              </a:cxn>
              <a:cxn ang="0">
                <a:pos x="408" y="265"/>
              </a:cxn>
              <a:cxn ang="0">
                <a:pos x="357" y="262"/>
              </a:cxn>
              <a:cxn ang="0">
                <a:pos x="307" y="256"/>
              </a:cxn>
              <a:cxn ang="0">
                <a:pos x="259" y="250"/>
              </a:cxn>
              <a:cxn ang="0">
                <a:pos x="215" y="244"/>
              </a:cxn>
              <a:cxn ang="0">
                <a:pos x="174" y="237"/>
              </a:cxn>
              <a:cxn ang="0">
                <a:pos x="102" y="223"/>
              </a:cxn>
              <a:cxn ang="0">
                <a:pos x="48" y="212"/>
              </a:cxn>
              <a:cxn ang="0">
                <a:pos x="0" y="201"/>
              </a:cxn>
              <a:cxn ang="0">
                <a:pos x="0" y="201"/>
              </a:cxn>
            </a:cxnLst>
            <a:rect l="0" t="0" r="r" b="b"/>
            <a:pathLst>
              <a:path w="1942" h="1027">
                <a:moveTo>
                  <a:pt x="0" y="201"/>
                </a:moveTo>
                <a:lnTo>
                  <a:pt x="0" y="840"/>
                </a:lnTo>
                <a:lnTo>
                  <a:pt x="0" y="840"/>
                </a:lnTo>
                <a:lnTo>
                  <a:pt x="46" y="828"/>
                </a:lnTo>
                <a:lnTo>
                  <a:pt x="101" y="818"/>
                </a:lnTo>
                <a:lnTo>
                  <a:pt x="172" y="805"/>
                </a:lnTo>
                <a:lnTo>
                  <a:pt x="214" y="798"/>
                </a:lnTo>
                <a:lnTo>
                  <a:pt x="258" y="792"/>
                </a:lnTo>
                <a:lnTo>
                  <a:pt x="304" y="786"/>
                </a:lnTo>
                <a:lnTo>
                  <a:pt x="354" y="780"/>
                </a:lnTo>
                <a:lnTo>
                  <a:pt x="404" y="775"/>
                </a:lnTo>
                <a:lnTo>
                  <a:pt x="458" y="771"/>
                </a:lnTo>
                <a:lnTo>
                  <a:pt x="511" y="770"/>
                </a:lnTo>
                <a:lnTo>
                  <a:pt x="566" y="769"/>
                </a:lnTo>
                <a:lnTo>
                  <a:pt x="566" y="769"/>
                </a:lnTo>
                <a:lnTo>
                  <a:pt x="630" y="770"/>
                </a:lnTo>
                <a:lnTo>
                  <a:pt x="693" y="771"/>
                </a:lnTo>
                <a:lnTo>
                  <a:pt x="757" y="775"/>
                </a:lnTo>
                <a:lnTo>
                  <a:pt x="819" y="780"/>
                </a:lnTo>
                <a:lnTo>
                  <a:pt x="879" y="786"/>
                </a:lnTo>
                <a:lnTo>
                  <a:pt x="938" y="792"/>
                </a:lnTo>
                <a:lnTo>
                  <a:pt x="1046" y="805"/>
                </a:lnTo>
                <a:lnTo>
                  <a:pt x="1137" y="818"/>
                </a:lnTo>
                <a:lnTo>
                  <a:pt x="1209" y="828"/>
                </a:lnTo>
                <a:lnTo>
                  <a:pt x="1272" y="840"/>
                </a:lnTo>
                <a:lnTo>
                  <a:pt x="1186" y="1027"/>
                </a:lnTo>
                <a:lnTo>
                  <a:pt x="1942" y="514"/>
                </a:lnTo>
                <a:lnTo>
                  <a:pt x="1186" y="0"/>
                </a:lnTo>
                <a:lnTo>
                  <a:pt x="1272" y="201"/>
                </a:lnTo>
                <a:lnTo>
                  <a:pt x="1272" y="201"/>
                </a:lnTo>
                <a:lnTo>
                  <a:pt x="1209" y="212"/>
                </a:lnTo>
                <a:lnTo>
                  <a:pt x="1139" y="223"/>
                </a:lnTo>
                <a:lnTo>
                  <a:pt x="1047" y="237"/>
                </a:lnTo>
                <a:lnTo>
                  <a:pt x="940" y="250"/>
                </a:lnTo>
                <a:lnTo>
                  <a:pt x="882" y="256"/>
                </a:lnTo>
                <a:lnTo>
                  <a:pt x="821" y="262"/>
                </a:lnTo>
                <a:lnTo>
                  <a:pt x="759" y="265"/>
                </a:lnTo>
                <a:lnTo>
                  <a:pt x="696" y="269"/>
                </a:lnTo>
                <a:lnTo>
                  <a:pt x="633" y="271"/>
                </a:lnTo>
                <a:lnTo>
                  <a:pt x="569" y="272"/>
                </a:lnTo>
                <a:lnTo>
                  <a:pt x="569" y="272"/>
                </a:lnTo>
                <a:lnTo>
                  <a:pt x="515" y="271"/>
                </a:lnTo>
                <a:lnTo>
                  <a:pt x="460" y="269"/>
                </a:lnTo>
                <a:lnTo>
                  <a:pt x="408" y="265"/>
                </a:lnTo>
                <a:lnTo>
                  <a:pt x="357" y="262"/>
                </a:lnTo>
                <a:lnTo>
                  <a:pt x="307" y="256"/>
                </a:lnTo>
                <a:lnTo>
                  <a:pt x="259" y="250"/>
                </a:lnTo>
                <a:lnTo>
                  <a:pt x="215" y="244"/>
                </a:lnTo>
                <a:lnTo>
                  <a:pt x="174" y="237"/>
                </a:lnTo>
                <a:lnTo>
                  <a:pt x="102" y="223"/>
                </a:lnTo>
                <a:lnTo>
                  <a:pt x="48" y="212"/>
                </a:lnTo>
                <a:lnTo>
                  <a:pt x="0" y="201"/>
                </a:lnTo>
                <a:lnTo>
                  <a:pt x="0" y="201"/>
                </a:lnTo>
                <a:close/>
              </a:path>
            </a:pathLst>
          </a:custGeom>
          <a:gradFill flip="none" rotWithShape="1">
            <a:gsLst>
              <a:gs pos="21000">
                <a:srgbClr val="F9FCD6"/>
              </a:gs>
              <a:gs pos="39000">
                <a:srgbClr val="C3F86C"/>
              </a:gs>
              <a:gs pos="77000">
                <a:srgbClr val="6CE41A"/>
              </a:gs>
              <a:gs pos="94000">
                <a:srgbClr val="1EBC38"/>
              </a:gs>
            </a:gsLst>
            <a:path path="circle">
              <a:fillToRect l="100000" t="100000"/>
            </a:path>
            <a:tileRect r="-100000" b="-100000"/>
          </a:gradFill>
          <a:ln w="19050">
            <a:solidFill>
              <a:schemeClr val="tx1"/>
            </a:solidFill>
            <a:headEnd type="none" w="med" len="med"/>
            <a:tailEnd type="none" w="med" len="med"/>
          </a:ln>
          <a:effectLst>
            <a:innerShdw blurRad="76200">
              <a:srgbClr val="005C00"/>
            </a:innerShdw>
          </a:effectLst>
          <a:scene3d>
            <a:camera prst="orthographicFront">
              <a:rot lat="0" lon="0" rev="0"/>
            </a:camera>
            <a:lightRig rig="glow" dir="t">
              <a:rot lat="0" lon="0" rev="6360000"/>
            </a:lightRig>
          </a:scene3d>
          <a:sp3d prstMaterial="flat">
            <a:bevelT w="0" h="0"/>
            <a:bevelB w="0" h="0"/>
            <a:contourClr>
              <a:srgbClr val="FC8338"/>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6000" kern="1200">
              <a:solidFill>
                <a:srgbClr val="FFFFFF"/>
              </a:solidFill>
              <a:effectLst>
                <a:outerShdw blurRad="38100" dist="38100" dir="2700000" algn="tl">
                  <a:srgbClr val="000000">
                    <a:alpha val="43137"/>
                  </a:srgbClr>
                </a:outerShdw>
              </a:effectLst>
              <a:latin typeface="Segoe Light"/>
              <a:ea typeface="+mn-ea"/>
              <a:cs typeface="+mn-cs"/>
            </a:endParaRPr>
          </a:p>
        </p:txBody>
      </p:sp>
      <p:sp>
        <p:nvSpPr>
          <p:cNvPr id="2" name="Title 1"/>
          <p:cNvSpPr>
            <a:spLocks noGrp="1"/>
          </p:cNvSpPr>
          <p:nvPr>
            <p:ph type="title"/>
          </p:nvPr>
        </p:nvSpPr>
        <p:spPr/>
        <p:txBody>
          <a:bodyPr>
            <a:normAutofit fontScale="90000"/>
          </a:bodyPr>
          <a:lstStyle/>
          <a:p>
            <a:r>
              <a:rPr lang="en-US" sz="4400" dirty="0" smtClean="0"/>
              <a:t>Key Investment Areas</a:t>
            </a:r>
            <a:br>
              <a:rPr lang="en-US" sz="4400" dirty="0" smtClean="0"/>
            </a:br>
            <a:r>
              <a:rPr sz="2400" smtClean="0">
                <a:latin typeface="Segoe UI" pitchFamily="34" charset="0"/>
                <a:cs typeface="Segoe UI" pitchFamily="34" charset="0"/>
              </a:rPr>
              <a:t>Business Productivity O</a:t>
            </a:r>
            <a:r>
              <a:rPr lang="en-US" sz="2400" dirty="0" smtClean="0">
                <a:latin typeface="Segoe UI" pitchFamily="34" charset="0"/>
                <a:cs typeface="Segoe UI" pitchFamily="34" charset="0"/>
              </a:rPr>
              <a:t>n</a:t>
            </a:r>
            <a:r>
              <a:rPr sz="2400" smtClean="0">
                <a:latin typeface="Segoe UI" pitchFamily="34" charset="0"/>
                <a:cs typeface="Segoe UI" pitchFamily="34" charset="0"/>
              </a:rPr>
              <a:t>line Suite</a:t>
            </a:r>
            <a:endParaRPr lang="en-US" sz="4400" dirty="0">
              <a:latin typeface="Segoe UI" pitchFamily="34" charset="0"/>
              <a:cs typeface="Segoe UI" pitchFamily="34" charset="0"/>
            </a:endParaRPr>
          </a:p>
        </p:txBody>
      </p:sp>
      <p:sp>
        <p:nvSpPr>
          <p:cNvPr id="34" name="Text Placeholder 33"/>
          <p:cNvSpPr>
            <a:spLocks noGrp="1"/>
          </p:cNvSpPr>
          <p:nvPr>
            <p:ph type="body" sz="quarter" idx="4294967295"/>
          </p:nvPr>
        </p:nvSpPr>
        <p:spPr>
          <a:xfrm>
            <a:off x="1778000" y="2005013"/>
            <a:ext cx="4013200" cy="904875"/>
          </a:xfrm>
        </p:spPr>
        <p:txBody>
          <a:bodyPr/>
          <a:lstStyle/>
          <a:p>
            <a:pPr marL="174625" indent="-174625">
              <a:buClr>
                <a:schemeClr val="accent3">
                  <a:lumMod val="20000"/>
                  <a:lumOff val="80000"/>
                </a:schemeClr>
              </a:buClr>
              <a:buFont typeface="Arial" pitchFamily="34" charset="0"/>
              <a:buChar char="•"/>
            </a:pPr>
            <a:r>
              <a:rPr lang="en-US" sz="1400" dirty="0" smtClean="0">
                <a:latin typeface="Segoe UI" pitchFamily="34" charset="0"/>
                <a:cs typeface="Segoe UI" pitchFamily="34" charset="0"/>
              </a:rPr>
              <a:t>Anywhere* access—desktop, mobile, Web </a:t>
            </a:r>
          </a:p>
          <a:p>
            <a:pPr marL="174625" indent="-174625">
              <a:buClr>
                <a:schemeClr val="accent3">
                  <a:lumMod val="20000"/>
                  <a:lumOff val="80000"/>
                </a:schemeClr>
              </a:buClr>
              <a:buFont typeface="Arial" pitchFamily="34" charset="0"/>
              <a:buChar char="•"/>
            </a:pPr>
            <a:r>
              <a:rPr lang="en-US" sz="1400" dirty="0" smtClean="0">
                <a:latin typeface="Segoe UI" pitchFamily="34" charset="0"/>
                <a:cs typeface="Segoe UI" pitchFamily="34" charset="0"/>
              </a:rPr>
              <a:t>Seamless user experience across workloads</a:t>
            </a:r>
          </a:p>
          <a:p>
            <a:pPr marL="174625" indent="-174625">
              <a:buClr>
                <a:schemeClr val="accent3">
                  <a:lumMod val="20000"/>
                  <a:lumOff val="80000"/>
                </a:schemeClr>
              </a:buClr>
              <a:buFont typeface="Arial" pitchFamily="34" charset="0"/>
              <a:buChar char="•"/>
            </a:pPr>
            <a:r>
              <a:rPr lang="en-US" sz="1400" dirty="0" smtClean="0">
                <a:latin typeface="Segoe UI" pitchFamily="34" charset="0"/>
                <a:cs typeface="Segoe UI" pitchFamily="34" charset="0"/>
              </a:rPr>
              <a:t>Team collaboration and conferencing</a:t>
            </a:r>
          </a:p>
          <a:p>
            <a:pPr marL="174625" indent="-174625">
              <a:buClr>
                <a:schemeClr val="accent3">
                  <a:lumMod val="20000"/>
                  <a:lumOff val="80000"/>
                </a:schemeClr>
              </a:buClr>
              <a:buFont typeface="Arial" pitchFamily="34" charset="0"/>
              <a:buChar char="•"/>
            </a:pPr>
            <a:r>
              <a:rPr lang="en-US" sz="1400" dirty="0" smtClean="0">
                <a:latin typeface="Segoe UI" pitchFamily="34" charset="0"/>
                <a:cs typeface="Segoe UI" pitchFamily="34" charset="0"/>
              </a:rPr>
              <a:t>Real-time communication</a:t>
            </a:r>
          </a:p>
        </p:txBody>
      </p:sp>
      <p:sp>
        <p:nvSpPr>
          <p:cNvPr id="91" name="TextBox 1026063"/>
          <p:cNvSpPr txBox="1">
            <a:spLocks noChangeArrowheads="1"/>
          </p:cNvSpPr>
          <p:nvPr/>
        </p:nvSpPr>
        <p:spPr bwMode="auto">
          <a:xfrm>
            <a:off x="6561832" y="2078618"/>
            <a:ext cx="2037737" cy="707886"/>
          </a:xfrm>
          <a:prstGeom prst="rect">
            <a:avLst/>
          </a:prstGeom>
        </p:spPr>
        <p:txBody>
          <a:bodyPr wrap="none">
            <a:spAutoFit/>
          </a:bodyPr>
          <a:lstStyle/>
          <a:p>
            <a:pPr algn="l" rtl="0" fontAlgn="base">
              <a:spcBef>
                <a:spcPct val="0"/>
              </a:spcBef>
              <a:spcAft>
                <a:spcPct val="0"/>
              </a:spcAft>
              <a:defRPr/>
            </a:pPr>
            <a:r>
              <a:rPr lang="en-US" altLang="zh-CN" sz="2000" kern="1200" dirty="0">
                <a:ln w="3175">
                  <a:noFill/>
                </a:ln>
                <a:gradFill flip="none" rotWithShape="1">
                  <a:gsLst>
                    <a:gs pos="36000">
                      <a:srgbClr val="FFFFBD"/>
                    </a:gs>
                    <a:gs pos="100000">
                      <a:srgbClr val="F6AE1E"/>
                    </a:gs>
                  </a:gsLst>
                  <a:lin ang="5400000" scaled="1"/>
                  <a:tileRect/>
                </a:gradFill>
                <a:latin typeface="Segoe Semibold" pitchFamily="34" charset="0"/>
                <a:ea typeface="+mn-ea"/>
                <a:cs typeface="+mn-cs"/>
                <a:sym typeface="Wingdings" pitchFamily="2" charset="2"/>
              </a:rPr>
              <a:t>Streamlined </a:t>
            </a:r>
          </a:p>
          <a:p>
            <a:pPr algn="l" rtl="0" fontAlgn="base">
              <a:spcBef>
                <a:spcPct val="0"/>
              </a:spcBef>
              <a:spcAft>
                <a:spcPct val="0"/>
              </a:spcAft>
              <a:defRPr/>
            </a:pPr>
            <a:r>
              <a:rPr lang="en-US" altLang="zh-CN" sz="2000" kern="1200" dirty="0">
                <a:ln w="3175">
                  <a:noFill/>
                </a:ln>
                <a:gradFill flip="none" rotWithShape="1">
                  <a:gsLst>
                    <a:gs pos="36000">
                      <a:srgbClr val="FFFFBD"/>
                    </a:gs>
                    <a:gs pos="100000">
                      <a:srgbClr val="F6AE1E"/>
                    </a:gs>
                  </a:gsLst>
                  <a:lin ang="5400000" scaled="1"/>
                  <a:tileRect/>
                </a:gradFill>
                <a:latin typeface="Segoe Semibold" pitchFamily="34" charset="0"/>
                <a:ea typeface="+mn-ea"/>
                <a:cs typeface="+mn-cs"/>
                <a:sym typeface="Wingdings" pitchFamily="2" charset="2"/>
              </a:rPr>
              <a:t>Communication</a:t>
            </a:r>
          </a:p>
        </p:txBody>
      </p:sp>
      <p:sp>
        <p:nvSpPr>
          <p:cNvPr id="98" name="TextBox 1026063"/>
          <p:cNvSpPr txBox="1">
            <a:spLocks noChangeArrowheads="1"/>
          </p:cNvSpPr>
          <p:nvPr/>
        </p:nvSpPr>
        <p:spPr bwMode="auto">
          <a:xfrm>
            <a:off x="6559396" y="4987915"/>
            <a:ext cx="2402517" cy="646331"/>
          </a:xfrm>
          <a:prstGeom prst="rect">
            <a:avLst/>
          </a:prstGeom>
        </p:spPr>
        <p:txBody>
          <a:bodyPr wrap="none">
            <a:spAutoFit/>
          </a:bodyPr>
          <a:lstStyle/>
          <a:p>
            <a:pPr algn="l" rtl="0" fontAlgn="base">
              <a:spcBef>
                <a:spcPct val="0"/>
              </a:spcBef>
              <a:spcAft>
                <a:spcPct val="0"/>
              </a:spcAft>
              <a:defRPr/>
            </a:pPr>
            <a:r>
              <a:rPr lang="en-US" altLang="zh-CN" kern="1200" spc="-50" dirty="0">
                <a:ln w="3175">
                  <a:noFill/>
                </a:ln>
                <a:gradFill flip="none" rotWithShape="1">
                  <a:gsLst>
                    <a:gs pos="36000">
                      <a:srgbClr val="FFFFBD"/>
                    </a:gs>
                    <a:gs pos="100000">
                      <a:srgbClr val="F6AE1E"/>
                    </a:gs>
                  </a:gsLst>
                  <a:lin ang="5400000" scaled="1"/>
                  <a:tileRect/>
                </a:gradFill>
                <a:latin typeface="Segoe Semibold" pitchFamily="34" charset="0"/>
                <a:ea typeface="+mn-ea"/>
                <a:cs typeface="+mn-cs"/>
                <a:sym typeface="Wingdings" pitchFamily="2" charset="2"/>
              </a:rPr>
              <a:t>Business-Class </a:t>
            </a:r>
            <a:br>
              <a:rPr lang="en-US" altLang="zh-CN" kern="1200" spc="-50" dirty="0">
                <a:ln w="3175">
                  <a:noFill/>
                </a:ln>
                <a:gradFill flip="none" rotWithShape="1">
                  <a:gsLst>
                    <a:gs pos="36000">
                      <a:srgbClr val="FFFFBD"/>
                    </a:gs>
                    <a:gs pos="100000">
                      <a:srgbClr val="F6AE1E"/>
                    </a:gs>
                  </a:gsLst>
                  <a:lin ang="5400000" scaled="1"/>
                  <a:tileRect/>
                </a:gradFill>
                <a:latin typeface="Segoe Semibold" pitchFamily="34" charset="0"/>
                <a:ea typeface="+mn-ea"/>
                <a:cs typeface="+mn-cs"/>
                <a:sym typeface="Wingdings" pitchFamily="2" charset="2"/>
              </a:rPr>
            </a:br>
            <a:r>
              <a:rPr lang="en-US" altLang="zh-CN" kern="1200" spc="-50" dirty="0">
                <a:ln w="3175">
                  <a:noFill/>
                </a:ln>
                <a:gradFill flip="none" rotWithShape="1">
                  <a:gsLst>
                    <a:gs pos="36000">
                      <a:srgbClr val="FFFFBD"/>
                    </a:gs>
                    <a:gs pos="100000">
                      <a:srgbClr val="F6AE1E"/>
                    </a:gs>
                  </a:gsLst>
                  <a:lin ang="5400000" scaled="1"/>
                  <a:tileRect/>
                </a:gradFill>
                <a:latin typeface="Segoe Semibold" pitchFamily="34" charset="0"/>
                <a:ea typeface="+mn-ea"/>
                <a:cs typeface="+mn-cs"/>
                <a:sym typeface="Wingdings" pitchFamily="2" charset="2"/>
              </a:rPr>
              <a:t>Security and Reliability</a:t>
            </a:r>
          </a:p>
        </p:txBody>
      </p:sp>
      <p:sp>
        <p:nvSpPr>
          <p:cNvPr id="109" name="TextBox 1026063"/>
          <p:cNvSpPr txBox="1">
            <a:spLocks noChangeArrowheads="1"/>
          </p:cNvSpPr>
          <p:nvPr/>
        </p:nvSpPr>
        <p:spPr bwMode="auto">
          <a:xfrm>
            <a:off x="6561832" y="3522189"/>
            <a:ext cx="1731564" cy="707886"/>
          </a:xfrm>
          <a:prstGeom prst="rect">
            <a:avLst/>
          </a:prstGeom>
        </p:spPr>
        <p:txBody>
          <a:bodyPr wrap="none">
            <a:spAutoFit/>
          </a:bodyPr>
          <a:lstStyle/>
          <a:p>
            <a:pPr algn="l" rtl="0" fontAlgn="base">
              <a:spcBef>
                <a:spcPct val="0"/>
              </a:spcBef>
              <a:spcAft>
                <a:spcPct val="0"/>
              </a:spcAft>
              <a:defRPr/>
            </a:pPr>
            <a:r>
              <a:rPr lang="en-US" altLang="zh-CN" sz="2000" kern="1200" dirty="0">
                <a:ln w="3175">
                  <a:noFill/>
                </a:ln>
                <a:gradFill flip="none" rotWithShape="1">
                  <a:gsLst>
                    <a:gs pos="36000">
                      <a:srgbClr val="FFFFBD"/>
                    </a:gs>
                    <a:gs pos="100000">
                      <a:srgbClr val="F6AE1E"/>
                    </a:gs>
                  </a:gsLst>
                  <a:lin ang="5400000" scaled="1"/>
                  <a:tileRect/>
                </a:gradFill>
                <a:latin typeface="Segoe Semibold" pitchFamily="34" charset="0"/>
                <a:ea typeface="+mn-ea"/>
                <a:cs typeface="+mn-cs"/>
                <a:sym typeface="Wingdings" pitchFamily="2" charset="2"/>
              </a:rPr>
              <a:t>Simplified</a:t>
            </a:r>
          </a:p>
          <a:p>
            <a:pPr algn="l" rtl="0" fontAlgn="base">
              <a:spcBef>
                <a:spcPct val="0"/>
              </a:spcBef>
              <a:spcAft>
                <a:spcPct val="0"/>
              </a:spcAft>
              <a:defRPr/>
            </a:pPr>
            <a:r>
              <a:rPr lang="en-US" altLang="zh-CN" sz="2000" kern="1200" dirty="0">
                <a:ln w="3175">
                  <a:noFill/>
                </a:ln>
                <a:gradFill flip="none" rotWithShape="1">
                  <a:gsLst>
                    <a:gs pos="36000">
                      <a:srgbClr val="FFFFBD"/>
                    </a:gs>
                    <a:gs pos="100000">
                      <a:srgbClr val="F6AE1E"/>
                    </a:gs>
                  </a:gsLst>
                  <a:lin ang="5400000" scaled="1"/>
                  <a:tileRect/>
                </a:gradFill>
                <a:latin typeface="Segoe Semibold" pitchFamily="34" charset="0"/>
                <a:ea typeface="+mn-ea"/>
                <a:cs typeface="+mn-cs"/>
                <a:sym typeface="Wingdings" pitchFamily="2" charset="2"/>
              </a:rPr>
              <a:t>Management</a:t>
            </a:r>
          </a:p>
        </p:txBody>
      </p:sp>
      <p:pic>
        <p:nvPicPr>
          <p:cNvPr id="31" name="Picture 4" descr="J:\Illustrations-Icons\Windows_Vista_Icons_ for_Marketing_use\Vista Icons off the web - not approved to reuse\iisres.dll_I4e88_0409.png"/>
          <p:cNvPicPr>
            <a:picLocks noChangeAspect="1" noChangeArrowheads="1"/>
          </p:cNvPicPr>
          <p:nvPr/>
        </p:nvPicPr>
        <p:blipFill>
          <a:blip r:embed="rId3"/>
          <a:srcRect/>
          <a:stretch>
            <a:fillRect/>
          </a:stretch>
        </p:blipFill>
        <p:spPr bwMode="auto">
          <a:xfrm>
            <a:off x="254498" y="4952508"/>
            <a:ext cx="1041083" cy="887911"/>
          </a:xfrm>
          <a:prstGeom prst="rect">
            <a:avLst/>
          </a:prstGeom>
          <a:noFill/>
        </p:spPr>
      </p:pic>
      <p:pic>
        <p:nvPicPr>
          <p:cNvPr id="32" name="Picture 5" descr="J:\Illustrations-Icons\Windows_Vista_Icons_ for_Marketing_use\Vista Icons off the web - not approved to reuse\Firewall.cpl_I2969_0409.png"/>
          <p:cNvPicPr>
            <a:picLocks noChangeAspect="1" noChangeArrowheads="1"/>
          </p:cNvPicPr>
          <p:nvPr/>
        </p:nvPicPr>
        <p:blipFill>
          <a:blip r:embed="rId4" cstate="print"/>
          <a:srcRect/>
          <a:stretch>
            <a:fillRect/>
          </a:stretch>
        </p:blipFill>
        <p:spPr bwMode="auto">
          <a:xfrm>
            <a:off x="1083217" y="4928211"/>
            <a:ext cx="550287" cy="469325"/>
          </a:xfrm>
          <a:prstGeom prst="rect">
            <a:avLst/>
          </a:prstGeom>
          <a:noFill/>
        </p:spPr>
      </p:pic>
      <p:pic>
        <p:nvPicPr>
          <p:cNvPr id="2050" name="Picture 2" descr="C:\Program Files\Microsoft Resource DVD Artwork\DVD_ART\Artwork_Imagery\HARDWARE_IMAGERY\Illustration - Misc Hardware\Miscellaneous\Connecting people icon.png"/>
          <p:cNvPicPr>
            <a:picLocks noChangeAspect="1" noChangeArrowheads="1"/>
          </p:cNvPicPr>
          <p:nvPr/>
        </p:nvPicPr>
        <p:blipFill>
          <a:blip r:embed="rId5" cstate="print"/>
          <a:srcRect/>
          <a:stretch>
            <a:fillRect/>
          </a:stretch>
        </p:blipFill>
        <p:spPr bwMode="auto">
          <a:xfrm>
            <a:off x="172714" y="1758599"/>
            <a:ext cx="1367611" cy="1367611"/>
          </a:xfrm>
          <a:prstGeom prst="rect">
            <a:avLst/>
          </a:prstGeom>
          <a:noFill/>
        </p:spPr>
      </p:pic>
      <p:sp>
        <p:nvSpPr>
          <p:cNvPr id="35" name="Text Placeholder 33"/>
          <p:cNvSpPr txBox="1">
            <a:spLocks/>
          </p:cNvSpPr>
          <p:nvPr/>
        </p:nvSpPr>
        <p:spPr>
          <a:xfrm>
            <a:off x="1770634" y="3424724"/>
            <a:ext cx="4012872" cy="904863"/>
          </a:xfrm>
          <a:prstGeom prst="rect">
            <a:avLst/>
          </a:prstGeom>
        </p:spPr>
        <p:txBody>
          <a:bodyPr vert="horz" lIns="0" tIns="0" rIns="0" bIns="0" rtlCol="0">
            <a:spAutoFit/>
          </a:bodyPr>
          <a:lstStyle/>
          <a:p>
            <a:pPr marL="166688" indent="-166688" algn="l" defTabSz="914363" rtl="0">
              <a:lnSpc>
                <a:spcPct val="90000"/>
              </a:lnSpc>
              <a:spcBef>
                <a:spcPct val="20000"/>
              </a:spcBef>
              <a:buClr>
                <a:srgbClr val="7CCA62">
                  <a:lumMod val="20000"/>
                  <a:lumOff val="80000"/>
                </a:srgbClr>
              </a:buClr>
              <a:buSzPct val="90000"/>
              <a:buFont typeface="Arial" pitchFamily="34" charset="0"/>
              <a:buChar char="•"/>
            </a:pPr>
            <a:r>
              <a:rPr lang="en-US" sz="1400" kern="1200" dirty="0">
                <a:solidFill>
                  <a:srgbClr val="FFFFFF"/>
                </a:solidFill>
                <a:latin typeface="Segoe UI" pitchFamily="34" charset="0"/>
                <a:ea typeface="+mn-ea"/>
                <a:cs typeface="Segoe UI" pitchFamily="34" charset="0"/>
              </a:rPr>
              <a:t>Always up-to-date technology</a:t>
            </a:r>
          </a:p>
          <a:p>
            <a:pPr marL="166688" indent="-166688" algn="l" defTabSz="914363" rtl="0">
              <a:lnSpc>
                <a:spcPct val="90000"/>
              </a:lnSpc>
              <a:spcBef>
                <a:spcPct val="20000"/>
              </a:spcBef>
              <a:buClr>
                <a:srgbClr val="7CCA62">
                  <a:lumMod val="20000"/>
                  <a:lumOff val="80000"/>
                </a:srgbClr>
              </a:buClr>
              <a:buSzPct val="90000"/>
              <a:buFont typeface="Arial" pitchFamily="34" charset="0"/>
              <a:buChar char="•"/>
            </a:pPr>
            <a:r>
              <a:rPr lang="en-US" sz="1400" kern="1200" dirty="0">
                <a:solidFill>
                  <a:srgbClr val="FFFFFF"/>
                </a:solidFill>
                <a:latin typeface="Segoe UI" pitchFamily="34" charset="0"/>
                <a:ea typeface="+mn-ea"/>
                <a:cs typeface="Segoe UI" pitchFamily="34" charset="0"/>
              </a:rPr>
              <a:t>Lower rollout and run rate cost</a:t>
            </a:r>
          </a:p>
          <a:p>
            <a:pPr marL="166688" indent="-166688" algn="l" defTabSz="914363" rtl="0">
              <a:lnSpc>
                <a:spcPct val="90000"/>
              </a:lnSpc>
              <a:spcBef>
                <a:spcPct val="20000"/>
              </a:spcBef>
              <a:buClr>
                <a:srgbClr val="7CCA62">
                  <a:lumMod val="20000"/>
                  <a:lumOff val="80000"/>
                </a:srgbClr>
              </a:buClr>
              <a:buSzPct val="90000"/>
              <a:buFont typeface="Arial" pitchFamily="34" charset="0"/>
              <a:buChar char="•"/>
            </a:pPr>
            <a:r>
              <a:rPr lang="en-US" sz="1400" kern="1200" dirty="0">
                <a:solidFill>
                  <a:srgbClr val="FFFFFF"/>
                </a:solidFill>
                <a:latin typeface="Segoe UI" pitchFamily="34" charset="0"/>
                <a:ea typeface="+mn-ea"/>
                <a:cs typeface="Segoe UI" pitchFamily="34" charset="0"/>
              </a:rPr>
              <a:t>Improved agility and resource utilization</a:t>
            </a:r>
          </a:p>
          <a:p>
            <a:pPr marL="166688" indent="-166688" algn="l" defTabSz="914363" rtl="0">
              <a:lnSpc>
                <a:spcPct val="90000"/>
              </a:lnSpc>
              <a:spcBef>
                <a:spcPct val="20000"/>
              </a:spcBef>
              <a:buClr>
                <a:srgbClr val="7CCA62">
                  <a:lumMod val="20000"/>
                  <a:lumOff val="80000"/>
                </a:srgbClr>
              </a:buClr>
              <a:buSzPct val="90000"/>
              <a:buFont typeface="Arial" pitchFamily="34" charset="0"/>
              <a:buChar char="•"/>
            </a:pPr>
            <a:r>
              <a:rPr lang="en-US" sz="1400" kern="1200" dirty="0">
                <a:solidFill>
                  <a:srgbClr val="FFFFFF"/>
                </a:solidFill>
                <a:latin typeface="Segoe UI" pitchFamily="34" charset="0"/>
                <a:ea typeface="+mn-ea"/>
                <a:cs typeface="Segoe UI" pitchFamily="34" charset="0"/>
              </a:rPr>
              <a:t>Active Directory</a:t>
            </a:r>
            <a:r>
              <a:rPr lang="en-US" sz="1400" kern="1200" baseline="30000" dirty="0">
                <a:solidFill>
                  <a:srgbClr val="FFFFFF"/>
                </a:solidFill>
                <a:latin typeface="Segoe UI" pitchFamily="34" charset="0"/>
                <a:ea typeface="+mn-ea"/>
                <a:cs typeface="Segoe UI" pitchFamily="34" charset="0"/>
              </a:rPr>
              <a:t>®</a:t>
            </a:r>
            <a:r>
              <a:rPr lang="en-US" sz="1400" kern="1200" dirty="0">
                <a:solidFill>
                  <a:srgbClr val="FFFFFF"/>
                </a:solidFill>
                <a:latin typeface="Segoe UI" pitchFamily="34" charset="0"/>
                <a:ea typeface="+mn-ea"/>
                <a:cs typeface="Segoe UI" pitchFamily="34" charset="0"/>
              </a:rPr>
              <a:t> synchronization</a:t>
            </a:r>
          </a:p>
        </p:txBody>
      </p:sp>
      <p:sp>
        <p:nvSpPr>
          <p:cNvPr id="36" name="Text Placeholder 33"/>
          <p:cNvSpPr txBox="1">
            <a:spLocks/>
          </p:cNvSpPr>
          <p:nvPr/>
        </p:nvSpPr>
        <p:spPr>
          <a:xfrm>
            <a:off x="1770634" y="4828426"/>
            <a:ext cx="4012872" cy="1046440"/>
          </a:xfrm>
          <a:prstGeom prst="rect">
            <a:avLst/>
          </a:prstGeom>
        </p:spPr>
        <p:txBody>
          <a:bodyPr vert="horz" lIns="0" tIns="0" rIns="0" bIns="0" rtlCol="0">
            <a:spAutoFit/>
          </a:bodyPr>
          <a:lstStyle/>
          <a:p>
            <a:pPr marL="166688" indent="-166688" algn="l" defTabSz="914363" rtl="0">
              <a:lnSpc>
                <a:spcPct val="90000"/>
              </a:lnSpc>
              <a:spcBef>
                <a:spcPts val="300"/>
              </a:spcBef>
              <a:buSzPct val="90000"/>
              <a:buFont typeface="Arial" pitchFamily="34" charset="0"/>
              <a:buChar char="•"/>
            </a:pPr>
            <a:r>
              <a:rPr lang="en-US" sz="1400" kern="1200" dirty="0">
                <a:solidFill>
                  <a:srgbClr val="FFFFFF"/>
                </a:solidFill>
                <a:latin typeface="Segoe UI" pitchFamily="34" charset="0"/>
                <a:ea typeface="+mn-ea"/>
                <a:cs typeface="Segoe UI" pitchFamily="34" charset="0"/>
              </a:rPr>
              <a:t>Data hygiene supported by multi-layered antivirus and spam filtering</a:t>
            </a:r>
          </a:p>
          <a:p>
            <a:pPr marL="166688" indent="-166688" algn="l" defTabSz="914363" rtl="0">
              <a:lnSpc>
                <a:spcPct val="90000"/>
              </a:lnSpc>
              <a:spcBef>
                <a:spcPts val="300"/>
              </a:spcBef>
              <a:buSzPct val="90000"/>
              <a:buFont typeface="Arial" pitchFamily="34" charset="0"/>
              <a:buChar char="•"/>
            </a:pPr>
            <a:r>
              <a:rPr lang="en-US" sz="1400" kern="1200" dirty="0">
                <a:solidFill>
                  <a:srgbClr val="FFFFFF"/>
                </a:solidFill>
                <a:latin typeface="Segoe UI" pitchFamily="34" charset="0"/>
                <a:ea typeface="+mn-ea"/>
                <a:cs typeface="Segoe UI" pitchFamily="34" charset="0"/>
              </a:rPr>
              <a:t>Highly secure data access for users via HTTPS</a:t>
            </a:r>
          </a:p>
          <a:p>
            <a:pPr marL="166688" indent="-166688" algn="l" defTabSz="914363" rtl="0">
              <a:lnSpc>
                <a:spcPct val="90000"/>
              </a:lnSpc>
              <a:spcBef>
                <a:spcPts val="300"/>
              </a:spcBef>
              <a:buSzPct val="90000"/>
              <a:buFont typeface="Arial" pitchFamily="34" charset="0"/>
              <a:buChar char="•"/>
            </a:pPr>
            <a:r>
              <a:rPr lang="en-US" sz="1400" kern="1200" dirty="0">
                <a:solidFill>
                  <a:srgbClr val="FFFFFF"/>
                </a:solidFill>
                <a:latin typeface="Segoe UI" pitchFamily="34" charset="0"/>
                <a:ea typeface="+mn-ea"/>
                <a:cs typeface="Segoe UI" pitchFamily="34" charset="0"/>
              </a:rPr>
              <a:t>Geo-redundant data center architecture with Cyber-trust and SAS70 compliance</a:t>
            </a:r>
          </a:p>
        </p:txBody>
      </p:sp>
      <p:sp>
        <p:nvSpPr>
          <p:cNvPr id="30" name="TextBox 29"/>
          <p:cNvSpPr txBox="1"/>
          <p:nvPr/>
        </p:nvSpPr>
        <p:spPr>
          <a:xfrm>
            <a:off x="902202" y="3672663"/>
            <a:ext cx="394660" cy="597408"/>
          </a:xfrm>
          <a:prstGeom prst="rect">
            <a:avLst/>
          </a:prstGeom>
          <a:noFill/>
          <a:ln w="9525">
            <a:noFill/>
            <a:miter lim="800000"/>
            <a:headEnd/>
            <a:tailEnd/>
          </a:ln>
          <a:effectLst/>
        </p:spPr>
        <p:txBody>
          <a:bodyPr vert="horz" wrap="none" lIns="0" tIns="0" rIns="0" bIns="0" numCol="1" rtlCol="0" anchor="ctr" anchorCtr="0" compatLnSpc="1">
            <a:prstTxWarp prst="textNoShape">
              <a:avLst/>
            </a:prstTxWarp>
            <a:spAutoFit/>
            <a:scene3d>
              <a:camera prst="orthographicFront"/>
              <a:lightRig rig="soft" dir="tl">
                <a:rot lat="0" lon="0" rev="0"/>
              </a:lightRig>
            </a:scene3d>
            <a:sp3d extrusionH="57150" prstMaterial="matte">
              <a:bevelT w="25400" h="55880" prst="divot"/>
              <a:extrusionClr>
                <a:srgbClr val="CBF9D3"/>
              </a:extrusionClr>
              <a:contourClr>
                <a:srgbClr val="D7FDD9"/>
              </a:contourClr>
            </a:sp3d>
          </a:bodyPr>
          <a:lstStyle/>
          <a:p>
            <a:pPr algn="l" rtl="0" eaLnBrk="0" fontAlgn="base" hangingPunct="0">
              <a:lnSpc>
                <a:spcPts val="4200"/>
              </a:lnSpc>
              <a:spcBef>
                <a:spcPct val="0"/>
              </a:spcBef>
              <a:spcAft>
                <a:spcPct val="0"/>
              </a:spcAft>
              <a:defRPr/>
            </a:pPr>
            <a:r>
              <a:rPr lang="en-US" sz="6000" kern="1200" spc="-160" dirty="0">
                <a:ln w="17780" cmpd="sng">
                  <a:solidFill>
                    <a:srgbClr val="3FD30B"/>
                  </a:solidFill>
                  <a:prstDash val="solid"/>
                  <a:miter lim="800000"/>
                </a:ln>
                <a:gradFill flip="none" rotWithShape="1">
                  <a:gsLst>
                    <a:gs pos="10000">
                      <a:srgbClr val="CEFA40"/>
                    </a:gs>
                    <a:gs pos="100000">
                      <a:srgbClr val="F1FEDA"/>
                    </a:gs>
                  </a:gsLst>
                  <a:path path="rect">
                    <a:fillToRect l="100000" t="100000"/>
                  </a:path>
                  <a:tileRect r="-100000" b="-100000"/>
                </a:gradFill>
                <a:effectLst>
                  <a:outerShdw blurRad="38100" dist="38100" dir="2700000" algn="tl">
                    <a:srgbClr val="000000">
                      <a:alpha val="43137"/>
                    </a:srgbClr>
                  </a:outerShdw>
                </a:effectLst>
                <a:latin typeface="Segoe Light"/>
                <a:ea typeface="+mn-ea"/>
                <a:cs typeface="+mn-cs"/>
              </a:rPr>
              <a:t>$</a:t>
            </a:r>
          </a:p>
        </p:txBody>
      </p:sp>
      <p:sp>
        <p:nvSpPr>
          <p:cNvPr id="29" name="TextBox 28"/>
          <p:cNvSpPr txBox="1"/>
          <p:nvPr/>
        </p:nvSpPr>
        <p:spPr>
          <a:xfrm>
            <a:off x="391739" y="6024550"/>
            <a:ext cx="2971800" cy="261610"/>
          </a:xfrm>
          <a:prstGeom prst="rect">
            <a:avLst/>
          </a:prstGeom>
          <a:noFill/>
        </p:spPr>
        <p:txBody>
          <a:bodyPr wrap="square" rtlCol="0">
            <a:spAutoFit/>
          </a:bodyPr>
          <a:lstStyle/>
          <a:p>
            <a:pPr algn="l" rtl="0"/>
            <a:r>
              <a:rPr lang="en-US" sz="1100" dirty="0">
                <a:solidFill>
                  <a:srgbClr val="FFFFFF"/>
                </a:solidFill>
                <a:latin typeface="Segoe UI" pitchFamily="34" charset="0"/>
                <a:cs typeface="Segoe UI" pitchFamily="34" charset="0"/>
              </a:rPr>
              <a:t>* Anywhere internet access is available</a:t>
            </a:r>
          </a:p>
        </p:txBody>
      </p:sp>
    </p:spTree>
    <p:extLst>
      <p:ext uri="{BB962C8B-B14F-4D97-AF65-F5344CB8AC3E}">
        <p14:creationId xmlns:p14="http://schemas.microsoft.com/office/powerpoint/2010/main" xmlns="" val="279761018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Connector 79"/>
          <p:cNvCxnSpPr/>
          <p:nvPr/>
        </p:nvCxnSpPr>
        <p:spPr>
          <a:xfrm>
            <a:off x="1676400" y="1378884"/>
            <a:ext cx="74676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sp>
        <p:nvSpPr>
          <p:cNvPr id="69" name="Rectangle 68"/>
          <p:cNvSpPr/>
          <p:nvPr/>
        </p:nvSpPr>
        <p:spPr bwMode="auto">
          <a:xfrm>
            <a:off x="1836682" y="1416999"/>
            <a:ext cx="7307317" cy="830580"/>
          </a:xfrm>
          <a:prstGeom prst="rect">
            <a:avLst/>
          </a:prstGeom>
          <a:gradFill flip="none" rotWithShape="1">
            <a:gsLst>
              <a:gs pos="0">
                <a:schemeClr val="accent5"/>
              </a:gs>
              <a:gs pos="75000">
                <a:srgbClr val="000000">
                  <a:alpha val="48000"/>
                </a:srgbClr>
              </a:gs>
            </a:gsLst>
            <a:lin ang="0" scaled="1"/>
            <a:tileRect/>
          </a:gradFill>
          <a:ln w="9525" cap="flat" cmpd="sng" algn="ctr">
            <a:noFill/>
            <a:prstDash val="solid"/>
            <a:round/>
            <a:headEnd type="none" w="med" len="med"/>
            <a:tailEnd type="none" w="med" len="med"/>
          </a:ln>
          <a:effectLst/>
        </p:spPr>
        <p:txBody>
          <a:bodyPr/>
          <a:lstStyle/>
          <a:p>
            <a:pPr eaLnBrk="0" hangingPunct="0">
              <a:defRPr/>
            </a:pPr>
            <a:endParaRPr lang="en-US" i="1">
              <a:solidFill>
                <a:srgbClr val="FFFFFF"/>
              </a:solidFill>
              <a:effectLst>
                <a:outerShdw blurRad="38100" dist="38100" dir="2700000" algn="tl">
                  <a:srgbClr val="000000">
                    <a:alpha val="43137"/>
                  </a:srgbClr>
                </a:outerShdw>
              </a:effectLst>
              <a:latin typeface="+mj-lt"/>
              <a:cs typeface="+mn-cs"/>
            </a:endParaRPr>
          </a:p>
        </p:txBody>
      </p:sp>
      <p:cxnSp>
        <p:nvCxnSpPr>
          <p:cNvPr id="71" name="Straight Connector 70"/>
          <p:cNvCxnSpPr/>
          <p:nvPr/>
        </p:nvCxnSpPr>
        <p:spPr>
          <a:xfrm>
            <a:off x="1676400" y="2275639"/>
            <a:ext cx="7467600" cy="1588"/>
          </a:xfrm>
          <a:prstGeom prst="line">
            <a:avLst/>
          </a:prstGeom>
          <a:noFill/>
          <a:ln w="63500" cap="flat" cmpd="sng" algn="ctr">
            <a:gradFill>
              <a:gsLst>
                <a:gs pos="0">
                  <a:srgbClr val="FFFFFF">
                    <a:alpha val="11000"/>
                  </a:srgbClr>
                </a:gs>
                <a:gs pos="50000">
                  <a:srgbClr val="FFFFFF"/>
                </a:gs>
                <a:gs pos="100000">
                  <a:srgbClr val="FFFFFF">
                    <a:alpha val="0"/>
                  </a:srgbClr>
                </a:gs>
              </a:gsLst>
              <a:lin ang="0" scaled="0"/>
            </a:gradFill>
            <a:prstDash val="solid"/>
          </a:ln>
          <a:effectLst>
            <a:outerShdw blurRad="50800" dist="50800" dir="5400000" algn="ctr" rotWithShape="0">
              <a:srgbClr val="000000">
                <a:alpha val="71000"/>
              </a:srgbClr>
            </a:outerShdw>
          </a:effectLst>
        </p:spPr>
      </p:cxnSp>
      <p:sp>
        <p:nvSpPr>
          <p:cNvPr id="29" name="Title 28"/>
          <p:cNvSpPr>
            <a:spLocks noGrp="1"/>
          </p:cNvSpPr>
          <p:nvPr>
            <p:ph type="title"/>
          </p:nvPr>
        </p:nvSpPr>
        <p:spPr/>
        <p:txBody>
          <a:bodyPr/>
          <a:lstStyle/>
          <a:p>
            <a:r>
              <a:rPr lang="en-US" dirty="0" smtClean="0">
                <a:sym typeface="Wingdings" pitchFamily="2" charset="2"/>
              </a:rPr>
              <a:t>Highly Secured Datacenters</a:t>
            </a:r>
            <a:endParaRPr lang="en-US" dirty="0"/>
          </a:p>
        </p:txBody>
      </p:sp>
      <p:sp>
        <p:nvSpPr>
          <p:cNvPr id="60" name="Rectangle 59"/>
          <p:cNvSpPr/>
          <p:nvPr/>
        </p:nvSpPr>
        <p:spPr>
          <a:xfrm>
            <a:off x="457200" y="3352800"/>
            <a:ext cx="5105400" cy="1046440"/>
          </a:xfrm>
          <a:prstGeom prst="rect">
            <a:avLst/>
          </a:prstGeom>
        </p:spPr>
        <p:txBody>
          <a:bodyPr wrap="square">
            <a:spAutoFit/>
          </a:bodyPr>
          <a:lstStyle/>
          <a:p>
            <a:pPr marL="288925" indent="-288925" algn="l" defTabSz="914363" rtl="0" fontAlgn="base">
              <a:lnSpc>
                <a:spcPct val="90000"/>
              </a:lnSpc>
              <a:spcBef>
                <a:spcPct val="20000"/>
              </a:spcBef>
              <a:spcAft>
                <a:spcPct val="0"/>
              </a:spcAft>
              <a:buClr>
                <a:srgbClr val="FFFF99"/>
              </a:buClr>
              <a:buFontTx/>
              <a:buBlip>
                <a:blip r:embed="rId3"/>
              </a:buBlip>
            </a:pPr>
            <a:endParaRPr lang="en-US" sz="2000" dirty="0" smtClean="0">
              <a:solidFill>
                <a:srgbClr val="FFFFFF"/>
              </a:solidFill>
              <a:effectLst>
                <a:outerShdw blurRad="38100" dist="38100" dir="2700000" algn="tl">
                  <a:srgbClr val="000000">
                    <a:alpha val="43137"/>
                  </a:srgbClr>
                </a:outerShdw>
              </a:effectLst>
              <a:cs typeface="+mn-cs"/>
              <a:sym typeface="Wingdings" pitchFamily="2" charset="2"/>
            </a:endParaRPr>
          </a:p>
          <a:p>
            <a:pPr marL="288925" indent="-288925" algn="l" defTabSz="914363" rtl="0" fontAlgn="base">
              <a:lnSpc>
                <a:spcPct val="90000"/>
              </a:lnSpc>
              <a:spcBef>
                <a:spcPct val="20000"/>
              </a:spcBef>
              <a:spcAft>
                <a:spcPct val="0"/>
              </a:spcAft>
              <a:buClr>
                <a:srgbClr val="FFFF99"/>
              </a:buClr>
              <a:buFontTx/>
              <a:buBlip>
                <a:blip r:embed="rId3"/>
              </a:buBlip>
            </a:pPr>
            <a:endParaRPr lang="en-US" sz="2000" kern="1200" dirty="0" smtClean="0">
              <a:solidFill>
                <a:srgbClr val="FFFFFF"/>
              </a:solidFill>
              <a:effectLst>
                <a:outerShdw blurRad="38100" dist="38100" dir="2700000" algn="tl">
                  <a:srgbClr val="000000">
                    <a:alpha val="43137"/>
                  </a:srgbClr>
                </a:outerShdw>
              </a:effectLst>
              <a:latin typeface="Arial" charset="0"/>
              <a:ea typeface="+mn-ea"/>
              <a:cs typeface="+mn-cs"/>
              <a:sym typeface="Wingdings" pitchFamily="2" charset="2"/>
            </a:endParaRPr>
          </a:p>
          <a:p>
            <a:pPr marL="288925" indent="-288925" algn="l" defTabSz="914363" rtl="0" fontAlgn="base">
              <a:lnSpc>
                <a:spcPct val="90000"/>
              </a:lnSpc>
              <a:spcBef>
                <a:spcPct val="20000"/>
              </a:spcBef>
              <a:spcAft>
                <a:spcPct val="0"/>
              </a:spcAft>
              <a:buClr>
                <a:srgbClr val="FFFF99"/>
              </a:buClr>
              <a:buFontTx/>
              <a:buBlip>
                <a:blip r:embed="rId3"/>
              </a:buBlip>
            </a:pPr>
            <a:endParaRPr lang="en-US" sz="2000" kern="1200" dirty="0">
              <a:solidFill>
                <a:srgbClr val="FFFFFF"/>
              </a:solidFill>
              <a:effectLst>
                <a:outerShdw blurRad="38100" dist="38100" dir="2700000" algn="tl">
                  <a:srgbClr val="000000">
                    <a:alpha val="43137"/>
                  </a:srgbClr>
                </a:outerShdw>
              </a:effectLst>
              <a:latin typeface="Arial" charset="0"/>
              <a:ea typeface="+mn-ea"/>
              <a:cs typeface="+mn-cs"/>
              <a:sym typeface="Wingdings" pitchFamily="2" charset="2"/>
            </a:endParaRPr>
          </a:p>
        </p:txBody>
      </p:sp>
      <p:grpSp>
        <p:nvGrpSpPr>
          <p:cNvPr id="2" name="Group 64"/>
          <p:cNvGrpSpPr>
            <a:grpSpLocks noChangeAspect="1"/>
          </p:cNvGrpSpPr>
          <p:nvPr/>
        </p:nvGrpSpPr>
        <p:grpSpPr>
          <a:xfrm>
            <a:off x="387350" y="1058027"/>
            <a:ext cx="1512426" cy="1540976"/>
            <a:chOff x="5504411" y="2666999"/>
            <a:chExt cx="2326808" cy="2370732"/>
          </a:xfrm>
        </p:grpSpPr>
        <p:grpSp>
          <p:nvGrpSpPr>
            <p:cNvPr id="3" name="Group 38"/>
            <p:cNvGrpSpPr/>
            <p:nvPr/>
          </p:nvGrpSpPr>
          <p:grpSpPr>
            <a:xfrm>
              <a:off x="5504411" y="2666999"/>
              <a:ext cx="2326808" cy="2370732"/>
              <a:chOff x="6146718" y="1604689"/>
              <a:chExt cx="2778347" cy="4090389"/>
            </a:xfrm>
          </p:grpSpPr>
          <p:sp>
            <p:nvSpPr>
              <p:cNvPr id="57" name="Rounded Rectangle 56"/>
              <p:cNvSpPr/>
              <p:nvPr/>
            </p:nvSpPr>
            <p:spPr bwMode="auto">
              <a:xfrm>
                <a:off x="6146718" y="1604689"/>
                <a:ext cx="2652350" cy="4090389"/>
              </a:xfrm>
              <a:prstGeom prst="roundRect">
                <a:avLst>
                  <a:gd name="adj" fmla="val 18856"/>
                </a:avLst>
              </a:prstGeom>
              <a:gradFill flip="none" rotWithShape="1">
                <a:gsLst>
                  <a:gs pos="0">
                    <a:srgbClr val="FFFFFF">
                      <a:alpha val="92000"/>
                    </a:srgbClr>
                  </a:gs>
                  <a:gs pos="8000">
                    <a:srgbClr val="0070C0">
                      <a:alpha val="63000"/>
                    </a:srgbClr>
                  </a:gs>
                  <a:gs pos="16000">
                    <a:srgbClr val="000000">
                      <a:alpha val="68000"/>
                    </a:srgbClr>
                  </a:gs>
                  <a:gs pos="64000">
                    <a:srgbClr val="0070C0">
                      <a:alpha val="33000"/>
                    </a:srgbClr>
                  </a:gs>
                  <a:gs pos="89000">
                    <a:srgbClr val="0070C0"/>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w="95250" h="95250"/>
                <a:bevelB w="165100" h="127000" prst="slope"/>
              </a:sp3d>
            </p:spPr>
            <p:txBody>
              <a:bodyPr vert="horz" wrap="none" lIns="0" tIns="182880" rIns="0" bIns="0" numCol="1" rtlCol="0" anchor="ctr" anchorCtr="0" compatLnSpc="1">
                <a:prstTxWarp prst="textNoShape">
                  <a:avLst/>
                </a:prstTxWarp>
                <a:flatTx/>
              </a:bodyPr>
              <a:lstStyle/>
              <a:p>
                <a:pPr algn="ctr" defTabSz="914291" fontAlgn="base">
                  <a:lnSpc>
                    <a:spcPct val="90000"/>
                  </a:lnSpc>
                  <a:spcBef>
                    <a:spcPts val="630"/>
                  </a:spcBef>
                  <a:spcAft>
                    <a:spcPct val="0"/>
                  </a:spcAft>
                  <a:defRPr/>
                </a:pPr>
                <a:endParaRPr lang="en-US" altLang="zh-CN" sz="2400" dirty="0" smtClean="0">
                  <a:solidFill>
                    <a:schemeClr val="tx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58" name="Rectangle 57"/>
              <p:cNvSpPr/>
              <p:nvPr/>
            </p:nvSpPr>
            <p:spPr>
              <a:xfrm>
                <a:off x="6281470" y="1644197"/>
                <a:ext cx="2643595" cy="1789086"/>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defRPr/>
                </a:pPr>
                <a:r>
                  <a:rPr lang="en-US" altLang="zh-CN" sz="1400" dirty="0" smtClean="0">
                    <a:ln w="3175">
                      <a:noFill/>
                    </a:ln>
                    <a:gradFill flip="none" rotWithShape="1">
                      <a:gsLst>
                        <a:gs pos="0">
                          <a:srgbClr val="FFFFFF"/>
                        </a:gs>
                        <a:gs pos="36000">
                          <a:srgbClr val="FFFFBD"/>
                        </a:gs>
                        <a:gs pos="86000">
                          <a:srgbClr val="F6AE1E"/>
                        </a:gs>
                      </a:gsLst>
                      <a:lin ang="5400000" scaled="1"/>
                      <a:tileRect/>
                    </a:gradFill>
                    <a:latin typeface="Segoe UI" pitchFamily="34" charset="0"/>
                    <a:cs typeface="Segoe UI" pitchFamily="34" charset="0"/>
                    <a:sym typeface="Wingdings" pitchFamily="2" charset="2"/>
                  </a:rPr>
                  <a:t>Business Class Reliability and Security</a:t>
                </a:r>
              </a:p>
            </p:txBody>
          </p:sp>
        </p:grpSp>
        <p:sp>
          <p:nvSpPr>
            <p:cNvPr id="61" name="Rounded Rectangle 60"/>
            <p:cNvSpPr/>
            <p:nvPr/>
          </p:nvSpPr>
          <p:spPr bwMode="auto">
            <a:xfrm>
              <a:off x="5812966" y="3701676"/>
              <a:ext cx="1426039" cy="1022724"/>
            </a:xfrm>
            <a:prstGeom prst="roundRect">
              <a:avLst>
                <a:gd name="adj" fmla="val 25641"/>
              </a:avLst>
            </a:prstGeom>
            <a:gradFill flip="none" rotWithShape="1">
              <a:gsLst>
                <a:gs pos="0">
                  <a:srgbClr val="FFFFFF">
                    <a:alpha val="92000"/>
                  </a:srgbClr>
                </a:gs>
                <a:gs pos="8000">
                  <a:srgbClr val="0070C0">
                    <a:alpha val="63000"/>
                  </a:srgbClr>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a:bevelB w="88900" h="88900" prst="slope"/>
            </a:sp3d>
          </p:spPr>
          <p:txBody>
            <a:bodyPr vert="horz" wrap="none" lIns="0" tIns="182880" rIns="0" bIns="0" numCol="1" rtlCol="0" anchor="ctr" anchorCtr="0" compatLnSpc="1">
              <a:prstTxWarp prst="textNoShape">
                <a:avLst/>
              </a:prstTxWarp>
              <a:flatTx/>
            </a:bodyPr>
            <a:lstStyle/>
            <a:p>
              <a:pPr algn="ctr" defTabSz="914291" fontAlgn="base">
                <a:lnSpc>
                  <a:spcPct val="90000"/>
                </a:lnSpc>
                <a:spcBef>
                  <a:spcPts val="630"/>
                </a:spcBef>
                <a:spcAft>
                  <a:spcPct val="0"/>
                </a:spcAft>
                <a:defRPr/>
              </a:pPr>
              <a:endParaRPr lang="en-US" altLang="zh-CN" sz="2600" dirty="0" smtClean="0">
                <a:solidFill>
                  <a:schemeClr val="tx1"/>
                </a:solidFill>
                <a:effectLst>
                  <a:outerShdw blurRad="38100" dist="38100" dir="2700000" algn="tl">
                    <a:srgbClr val="000000">
                      <a:alpha val="43137"/>
                    </a:srgbClr>
                  </a:outerShdw>
                </a:effectLst>
                <a:latin typeface="Segoe UI" pitchFamily="34" charset="0"/>
                <a:cs typeface="Segoe UI" pitchFamily="34" charset="0"/>
              </a:endParaRPr>
            </a:p>
          </p:txBody>
        </p:sp>
      </p:grpSp>
      <p:sp>
        <p:nvSpPr>
          <p:cNvPr id="68" name="TextBox 1026063"/>
          <p:cNvSpPr txBox="1">
            <a:spLocks noChangeArrowheads="1"/>
          </p:cNvSpPr>
          <p:nvPr/>
        </p:nvSpPr>
        <p:spPr bwMode="auto">
          <a:xfrm>
            <a:off x="1905001" y="1478346"/>
            <a:ext cx="7043422" cy="707886"/>
          </a:xfrm>
          <a:prstGeom prst="rect">
            <a:avLst/>
          </a:prstGeom>
          <a:noFill/>
          <a:ln w="9525">
            <a:noFill/>
            <a:miter lim="800000"/>
            <a:headEnd/>
            <a:tailEnd/>
          </a:ln>
        </p:spPr>
        <p:txBody>
          <a:bodyPr wrap="square">
            <a:spAutoFit/>
          </a:bodyPr>
          <a:lstStyle/>
          <a:p>
            <a:pPr lvl="0">
              <a:defRPr/>
            </a:pPr>
            <a:r>
              <a:rPr lang="en-US" sz="2000" dirty="0" smtClean="0">
                <a:ln w="3175">
                  <a:noFill/>
                </a:ln>
                <a:latin typeface="Segoe UI" pitchFamily="34" charset="0"/>
                <a:cs typeface="Segoe UI" pitchFamily="34" charset="0"/>
                <a:sym typeface="Wingdings" pitchFamily="2" charset="2"/>
              </a:rPr>
              <a:t>Delivering highly secure, private, and reliable computing experiences based on sound business practices</a:t>
            </a:r>
            <a:endParaRPr lang="en-US" sz="2000" dirty="0">
              <a:ln w="3175">
                <a:noFill/>
              </a:ln>
              <a:latin typeface="Segoe UI" pitchFamily="34" charset="0"/>
              <a:cs typeface="Segoe UI" pitchFamily="34" charset="0"/>
              <a:sym typeface="Wingdings" pitchFamily="2" charset="2"/>
            </a:endParaRPr>
          </a:p>
        </p:txBody>
      </p:sp>
      <p:pic>
        <p:nvPicPr>
          <p:cNvPr id="73" name="Picture 4" descr="J:\Illustrations-Icons\Windows_Vista_Icons_ for_Marketing_use\Vista Icons off the web - not approved to reuse\iisres.dll_I4e88_0409.png"/>
          <p:cNvPicPr>
            <a:picLocks noChangeAspect="1" noChangeArrowheads="1"/>
          </p:cNvPicPr>
          <p:nvPr/>
        </p:nvPicPr>
        <p:blipFill>
          <a:blip r:embed="rId4" cstate="print"/>
          <a:srcRect/>
          <a:stretch>
            <a:fillRect/>
          </a:stretch>
        </p:blipFill>
        <p:spPr bwMode="auto">
          <a:xfrm>
            <a:off x="739775" y="1798618"/>
            <a:ext cx="654499" cy="558204"/>
          </a:xfrm>
          <a:prstGeom prst="rect">
            <a:avLst/>
          </a:prstGeom>
          <a:noFill/>
        </p:spPr>
      </p:pic>
      <p:pic>
        <p:nvPicPr>
          <p:cNvPr id="74" name="Picture 5" descr="J:\Illustrations-Icons\Windows_Vista_Icons_ for_Marketing_use\Vista Icons off the web - not approved to reuse\Firewall.cpl_I2969_0409.png"/>
          <p:cNvPicPr>
            <a:picLocks noChangeAspect="1" noChangeArrowheads="1"/>
          </p:cNvPicPr>
          <p:nvPr/>
        </p:nvPicPr>
        <p:blipFill>
          <a:blip r:embed="rId5" cstate="print"/>
          <a:srcRect/>
          <a:stretch>
            <a:fillRect/>
          </a:stretch>
        </p:blipFill>
        <p:spPr bwMode="auto">
          <a:xfrm>
            <a:off x="1180170" y="1815649"/>
            <a:ext cx="345949" cy="295051"/>
          </a:xfrm>
          <a:prstGeom prst="rect">
            <a:avLst/>
          </a:prstGeom>
          <a:noFill/>
        </p:spPr>
      </p:pic>
      <p:pic>
        <p:nvPicPr>
          <p:cNvPr id="19" name="Picture 4" descr="inside glow vertical bar clear two-thirds"/>
          <p:cNvPicPr>
            <a:picLocks noChangeAspect="1" noChangeArrowheads="1"/>
          </p:cNvPicPr>
          <p:nvPr/>
        </p:nvPicPr>
        <p:blipFill>
          <a:blip r:embed="rId6"/>
          <a:srcRect/>
          <a:stretch>
            <a:fillRect/>
          </a:stretch>
        </p:blipFill>
        <p:spPr bwMode="auto">
          <a:xfrm>
            <a:off x="4190997" y="4886603"/>
            <a:ext cx="5181603" cy="212321"/>
          </a:xfrm>
          <a:prstGeom prst="rect">
            <a:avLst/>
          </a:prstGeom>
          <a:noFill/>
        </p:spPr>
      </p:pic>
      <p:pic>
        <p:nvPicPr>
          <p:cNvPr id="22" name="Picture 4" descr="inside glow vertical bar clear two-thirds"/>
          <p:cNvPicPr>
            <a:picLocks noChangeAspect="1" noChangeArrowheads="1"/>
          </p:cNvPicPr>
          <p:nvPr/>
        </p:nvPicPr>
        <p:blipFill>
          <a:blip r:embed="rId6">
            <a:duotone>
              <a:schemeClr val="accent2">
                <a:shade val="45000"/>
                <a:satMod val="135000"/>
              </a:schemeClr>
              <a:prstClr val="white"/>
            </a:duotone>
          </a:blip>
          <a:srcRect/>
          <a:stretch>
            <a:fillRect/>
          </a:stretch>
        </p:blipFill>
        <p:spPr bwMode="auto">
          <a:xfrm>
            <a:off x="4190997" y="4668245"/>
            <a:ext cx="4972050" cy="182255"/>
          </a:xfrm>
          <a:prstGeom prst="rect">
            <a:avLst/>
          </a:prstGeom>
          <a:noFill/>
        </p:spPr>
      </p:pic>
      <p:pic>
        <p:nvPicPr>
          <p:cNvPr id="33" name="Picture 4" descr="inside glow vertical bar clear two-thirds"/>
          <p:cNvPicPr>
            <a:picLocks noChangeAspect="1" noChangeArrowheads="1"/>
          </p:cNvPicPr>
          <p:nvPr/>
        </p:nvPicPr>
        <p:blipFill>
          <a:blip r:embed="rId6"/>
          <a:srcRect/>
          <a:stretch>
            <a:fillRect/>
          </a:stretch>
        </p:blipFill>
        <p:spPr bwMode="auto">
          <a:xfrm>
            <a:off x="4257675" y="4449875"/>
            <a:ext cx="4886325" cy="179112"/>
          </a:xfrm>
          <a:prstGeom prst="rect">
            <a:avLst/>
          </a:prstGeom>
          <a:noFill/>
        </p:spPr>
      </p:pic>
      <p:pic>
        <p:nvPicPr>
          <p:cNvPr id="35" name="Picture 4" descr="inside glow vertical bar clear two-thirds"/>
          <p:cNvPicPr>
            <a:picLocks noChangeAspect="1" noChangeArrowheads="1"/>
          </p:cNvPicPr>
          <p:nvPr/>
        </p:nvPicPr>
        <p:blipFill>
          <a:blip r:embed="rId6">
            <a:duotone>
              <a:schemeClr val="accent2">
                <a:shade val="45000"/>
                <a:satMod val="135000"/>
              </a:schemeClr>
              <a:prstClr val="white"/>
            </a:duotone>
          </a:blip>
          <a:srcRect/>
          <a:stretch>
            <a:fillRect/>
          </a:stretch>
        </p:blipFill>
        <p:spPr bwMode="auto">
          <a:xfrm>
            <a:off x="4257675" y="4231515"/>
            <a:ext cx="4648200" cy="197609"/>
          </a:xfrm>
          <a:prstGeom prst="rect">
            <a:avLst/>
          </a:prstGeom>
          <a:noFill/>
        </p:spPr>
      </p:pic>
      <p:pic>
        <p:nvPicPr>
          <p:cNvPr id="37" name="Picture 4" descr="inside glow vertical bar clear two-thirds"/>
          <p:cNvPicPr>
            <a:picLocks noChangeAspect="1" noChangeArrowheads="1"/>
          </p:cNvPicPr>
          <p:nvPr/>
        </p:nvPicPr>
        <p:blipFill>
          <a:blip r:embed="rId6"/>
          <a:srcRect/>
          <a:stretch>
            <a:fillRect/>
          </a:stretch>
        </p:blipFill>
        <p:spPr bwMode="auto">
          <a:xfrm>
            <a:off x="4257675" y="4013147"/>
            <a:ext cx="4448175" cy="187378"/>
          </a:xfrm>
          <a:prstGeom prst="rect">
            <a:avLst/>
          </a:prstGeom>
          <a:noFill/>
        </p:spPr>
      </p:pic>
      <p:pic>
        <p:nvPicPr>
          <p:cNvPr id="40" name="Picture 4" descr="inside glow vertical bar clear two-thirds"/>
          <p:cNvPicPr>
            <a:picLocks noChangeAspect="1" noChangeArrowheads="1"/>
          </p:cNvPicPr>
          <p:nvPr/>
        </p:nvPicPr>
        <p:blipFill>
          <a:blip r:embed="rId6">
            <a:duotone>
              <a:schemeClr val="accent2">
                <a:shade val="45000"/>
                <a:satMod val="135000"/>
              </a:schemeClr>
              <a:prstClr val="white"/>
            </a:duotone>
          </a:blip>
          <a:srcRect/>
          <a:stretch>
            <a:fillRect/>
          </a:stretch>
        </p:blipFill>
        <p:spPr bwMode="auto">
          <a:xfrm>
            <a:off x="4257675" y="3794789"/>
            <a:ext cx="4257677" cy="193682"/>
          </a:xfrm>
          <a:prstGeom prst="rect">
            <a:avLst/>
          </a:prstGeom>
          <a:noFill/>
        </p:spPr>
      </p:pic>
      <p:pic>
        <p:nvPicPr>
          <p:cNvPr id="42" name="Picture 4" descr="inside glow vertical bar clear two-thirds"/>
          <p:cNvPicPr>
            <a:picLocks noChangeAspect="1" noChangeArrowheads="1"/>
          </p:cNvPicPr>
          <p:nvPr/>
        </p:nvPicPr>
        <p:blipFill>
          <a:blip r:embed="rId6"/>
          <a:srcRect/>
          <a:stretch>
            <a:fillRect/>
          </a:stretch>
        </p:blipFill>
        <p:spPr bwMode="auto">
          <a:xfrm>
            <a:off x="4257675" y="3576418"/>
            <a:ext cx="4095750" cy="176432"/>
          </a:xfrm>
          <a:prstGeom prst="rect">
            <a:avLst/>
          </a:prstGeom>
          <a:noFill/>
        </p:spPr>
      </p:pic>
      <p:pic>
        <p:nvPicPr>
          <p:cNvPr id="44" name="Picture 4" descr="inside glow vertical bar clear two-thirds"/>
          <p:cNvPicPr>
            <a:picLocks noChangeAspect="1" noChangeArrowheads="1"/>
          </p:cNvPicPr>
          <p:nvPr/>
        </p:nvPicPr>
        <p:blipFill>
          <a:blip r:embed="rId6">
            <a:duotone>
              <a:schemeClr val="accent2">
                <a:shade val="45000"/>
                <a:satMod val="135000"/>
              </a:schemeClr>
              <a:prstClr val="white"/>
            </a:duotone>
          </a:blip>
          <a:srcRect/>
          <a:stretch>
            <a:fillRect/>
          </a:stretch>
        </p:blipFill>
        <p:spPr bwMode="auto">
          <a:xfrm>
            <a:off x="4257675" y="3358059"/>
            <a:ext cx="3981450" cy="175716"/>
          </a:xfrm>
          <a:prstGeom prst="rect">
            <a:avLst/>
          </a:prstGeom>
          <a:noFill/>
        </p:spPr>
      </p:pic>
      <p:pic>
        <p:nvPicPr>
          <p:cNvPr id="46" name="Picture 4" descr="inside glow vertical bar clear two-thirds"/>
          <p:cNvPicPr>
            <a:picLocks noChangeAspect="1" noChangeArrowheads="1"/>
          </p:cNvPicPr>
          <p:nvPr/>
        </p:nvPicPr>
        <p:blipFill>
          <a:blip r:embed="rId6"/>
          <a:srcRect/>
          <a:stretch>
            <a:fillRect/>
          </a:stretch>
        </p:blipFill>
        <p:spPr bwMode="auto">
          <a:xfrm>
            <a:off x="4257675" y="3158033"/>
            <a:ext cx="3886200" cy="185241"/>
          </a:xfrm>
          <a:prstGeom prst="rect">
            <a:avLst/>
          </a:prstGeom>
          <a:noFill/>
        </p:spPr>
      </p:pic>
      <p:pic>
        <p:nvPicPr>
          <p:cNvPr id="18" name="Picture 17" descr="server-room-purple.png"/>
          <p:cNvPicPr>
            <a:picLocks noChangeAspect="1"/>
          </p:cNvPicPr>
          <p:nvPr/>
        </p:nvPicPr>
        <p:blipFill>
          <a:blip r:embed="rId7" cstate="print">
            <a:grayscl/>
          </a:blip>
          <a:srcRect b="2380"/>
          <a:stretch>
            <a:fillRect/>
          </a:stretch>
        </p:blipFill>
        <p:spPr>
          <a:xfrm>
            <a:off x="4114800" y="5299534"/>
            <a:ext cx="4363224" cy="1329866"/>
          </a:xfrm>
          <a:prstGeom prst="rect">
            <a:avLst/>
          </a:prstGeom>
          <a:noFill/>
          <a:ln>
            <a:noFill/>
          </a:ln>
        </p:spPr>
      </p:pic>
      <p:sp>
        <p:nvSpPr>
          <p:cNvPr id="48" name="Isosceles Triangle 47"/>
          <p:cNvSpPr/>
          <p:nvPr/>
        </p:nvSpPr>
        <p:spPr bwMode="auto">
          <a:xfrm rot="16200000">
            <a:off x="2747966" y="3605212"/>
            <a:ext cx="1905000" cy="1019175"/>
          </a:xfrm>
          <a:prstGeom prst="triangle">
            <a:avLst/>
          </a:prstGeom>
          <a:gradFill>
            <a:gsLst>
              <a:gs pos="100000">
                <a:schemeClr val="bg1">
                  <a:lumMod val="95000"/>
                  <a:alpha val="0"/>
                </a:schemeClr>
              </a:gs>
              <a:gs pos="0">
                <a:schemeClr val="accent1">
                  <a:lumMod val="75000"/>
                  <a:alpha val="48000"/>
                </a:schemeClr>
              </a:gs>
            </a:gsLst>
            <a:lin ang="16200000" scaled="0"/>
          </a:gradFill>
          <a:ln>
            <a:gradFill>
              <a:gsLst>
                <a:gs pos="0">
                  <a:schemeClr val="accent1">
                    <a:tint val="66000"/>
                    <a:satMod val="160000"/>
                  </a:schemeClr>
                </a:gs>
                <a:gs pos="100000">
                  <a:schemeClr val="accent1">
                    <a:tint val="23500"/>
                    <a:satMod val="160000"/>
                    <a:alpha val="0"/>
                  </a:schemeClr>
                </a:gs>
              </a:gsLst>
              <a:lin ang="5400000" scaled="0"/>
            </a:gradFill>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tx1"/>
              </a:solidFill>
              <a:latin typeface="Segoe" pitchFamily="34" charset="0"/>
            </a:endParaRPr>
          </a:p>
        </p:txBody>
      </p:sp>
      <p:sp>
        <p:nvSpPr>
          <p:cNvPr id="21" name="TextBox 20"/>
          <p:cNvSpPr txBox="1"/>
          <p:nvPr/>
        </p:nvSpPr>
        <p:spPr>
          <a:xfrm>
            <a:off x="4327766" y="4878306"/>
            <a:ext cx="1694695" cy="230832"/>
          </a:xfrm>
          <a:prstGeom prst="rect">
            <a:avLst/>
          </a:prstGeom>
          <a:noFill/>
        </p:spPr>
        <p:txBody>
          <a:bodyPr wrap="square" rtlCol="0">
            <a:spAutoFit/>
          </a:bodyPr>
          <a:lstStyle/>
          <a:p>
            <a:r>
              <a:rPr lang="en-US" sz="900" b="1" spc="50" dirty="0" smtClean="0">
                <a:latin typeface="Segoe UI" pitchFamily="34" charset="0"/>
                <a:cs typeface="Segoe UI" pitchFamily="34" charset="0"/>
              </a:rPr>
              <a:t>Authentication to Data</a:t>
            </a:r>
            <a:endParaRPr lang="en-US" sz="900" b="1" spc="50" dirty="0">
              <a:latin typeface="Segoe UI" pitchFamily="34" charset="0"/>
              <a:cs typeface="Segoe UI" pitchFamily="34" charset="0"/>
            </a:endParaRPr>
          </a:p>
        </p:txBody>
      </p:sp>
      <p:sp>
        <p:nvSpPr>
          <p:cNvPr id="23" name="TextBox 22"/>
          <p:cNvSpPr txBox="1"/>
          <p:nvPr/>
        </p:nvSpPr>
        <p:spPr>
          <a:xfrm>
            <a:off x="4327766" y="4654545"/>
            <a:ext cx="1856598" cy="230832"/>
          </a:xfrm>
          <a:prstGeom prst="rect">
            <a:avLst/>
          </a:prstGeom>
          <a:noFill/>
        </p:spPr>
        <p:txBody>
          <a:bodyPr wrap="square" rtlCol="0">
            <a:spAutoFit/>
          </a:bodyPr>
          <a:lstStyle/>
          <a:p>
            <a:r>
              <a:rPr lang="en-US" sz="900" b="1" spc="50" dirty="0" smtClean="0">
                <a:latin typeface="Segoe UI" pitchFamily="34" charset="0"/>
                <a:cs typeface="Segoe UI" pitchFamily="34" charset="0"/>
              </a:rPr>
              <a:t>Separate Data Networks</a:t>
            </a:r>
            <a:endParaRPr lang="en-US" sz="900" b="1" spc="50" dirty="0">
              <a:latin typeface="Segoe UI" pitchFamily="34" charset="0"/>
              <a:cs typeface="Segoe UI" pitchFamily="34" charset="0"/>
            </a:endParaRPr>
          </a:p>
        </p:txBody>
      </p:sp>
      <p:sp>
        <p:nvSpPr>
          <p:cNvPr id="34" name="TextBox 33"/>
          <p:cNvSpPr txBox="1"/>
          <p:nvPr/>
        </p:nvSpPr>
        <p:spPr>
          <a:xfrm>
            <a:off x="4327766" y="4422527"/>
            <a:ext cx="1694695" cy="230832"/>
          </a:xfrm>
          <a:prstGeom prst="rect">
            <a:avLst/>
          </a:prstGeom>
          <a:noFill/>
        </p:spPr>
        <p:txBody>
          <a:bodyPr wrap="square" rtlCol="0">
            <a:spAutoFit/>
          </a:bodyPr>
          <a:lstStyle/>
          <a:p>
            <a:r>
              <a:rPr lang="en-US" sz="900" b="1" spc="50" dirty="0" smtClean="0">
                <a:latin typeface="Segoe UI" pitchFamily="34" charset="0"/>
                <a:cs typeface="Segoe UI" pitchFamily="34" charset="0"/>
              </a:rPr>
              <a:t>Virus Scanning</a:t>
            </a:r>
            <a:endParaRPr lang="en-US" sz="900" b="1" spc="50" dirty="0">
              <a:latin typeface="Segoe UI" pitchFamily="34" charset="0"/>
              <a:cs typeface="Segoe UI" pitchFamily="34" charset="0"/>
            </a:endParaRPr>
          </a:p>
        </p:txBody>
      </p:sp>
      <p:sp>
        <p:nvSpPr>
          <p:cNvPr id="36" name="TextBox 35"/>
          <p:cNvSpPr txBox="1"/>
          <p:nvPr/>
        </p:nvSpPr>
        <p:spPr>
          <a:xfrm>
            <a:off x="4327766" y="4208291"/>
            <a:ext cx="3120788" cy="230832"/>
          </a:xfrm>
          <a:prstGeom prst="rect">
            <a:avLst/>
          </a:prstGeom>
          <a:noFill/>
        </p:spPr>
        <p:txBody>
          <a:bodyPr wrap="square" rtlCol="0">
            <a:spAutoFit/>
          </a:bodyPr>
          <a:lstStyle/>
          <a:p>
            <a:r>
              <a:rPr lang="en-US" sz="900" b="1" spc="50" smtClean="0">
                <a:latin typeface="Segoe UI" pitchFamily="34" charset="0"/>
                <a:cs typeface="Segoe UI" pitchFamily="34" charset="0"/>
              </a:rPr>
              <a:t>Application </a:t>
            </a:r>
            <a:r>
              <a:rPr lang="en-US" sz="900" b="1" spc="50" dirty="0" smtClean="0">
                <a:latin typeface="Segoe UI" pitchFamily="34" charset="0"/>
                <a:cs typeface="Segoe UI" pitchFamily="34" charset="0"/>
              </a:rPr>
              <a:t>Level Counter-measures</a:t>
            </a:r>
            <a:endParaRPr lang="en-US" sz="900" b="1" spc="50" dirty="0">
              <a:latin typeface="Segoe UI" pitchFamily="34" charset="0"/>
              <a:cs typeface="Segoe UI" pitchFamily="34" charset="0"/>
            </a:endParaRPr>
          </a:p>
        </p:txBody>
      </p:sp>
      <p:sp>
        <p:nvSpPr>
          <p:cNvPr id="38" name="TextBox 37"/>
          <p:cNvSpPr txBox="1"/>
          <p:nvPr/>
        </p:nvSpPr>
        <p:spPr>
          <a:xfrm>
            <a:off x="4327766" y="3976273"/>
            <a:ext cx="3444638" cy="230832"/>
          </a:xfrm>
          <a:prstGeom prst="rect">
            <a:avLst/>
          </a:prstGeom>
          <a:noFill/>
        </p:spPr>
        <p:txBody>
          <a:bodyPr wrap="square" rtlCol="0">
            <a:spAutoFit/>
          </a:bodyPr>
          <a:lstStyle/>
          <a:p>
            <a:r>
              <a:rPr lang="en-US" sz="900" b="1" spc="50" smtClean="0">
                <a:latin typeface="Segoe UI" pitchFamily="34" charset="0"/>
                <a:cs typeface="Segoe UI" pitchFamily="34" charset="0"/>
              </a:rPr>
              <a:t>Application </a:t>
            </a:r>
            <a:r>
              <a:rPr lang="en-US" sz="900" b="1" spc="50" dirty="0" smtClean="0">
                <a:latin typeface="Segoe UI" pitchFamily="34" charset="0"/>
                <a:cs typeface="Segoe UI" pitchFamily="34" charset="0"/>
              </a:rPr>
              <a:t>Authentication</a:t>
            </a:r>
            <a:endParaRPr lang="en-US" sz="900" b="1" spc="50" dirty="0">
              <a:latin typeface="Segoe UI" pitchFamily="34" charset="0"/>
              <a:cs typeface="Segoe UI" pitchFamily="34" charset="0"/>
            </a:endParaRPr>
          </a:p>
        </p:txBody>
      </p:sp>
      <p:sp>
        <p:nvSpPr>
          <p:cNvPr id="41" name="TextBox 40"/>
          <p:cNvSpPr txBox="1"/>
          <p:nvPr/>
        </p:nvSpPr>
        <p:spPr>
          <a:xfrm>
            <a:off x="4327766" y="3781088"/>
            <a:ext cx="1856598" cy="230832"/>
          </a:xfrm>
          <a:prstGeom prst="rect">
            <a:avLst/>
          </a:prstGeom>
          <a:noFill/>
        </p:spPr>
        <p:txBody>
          <a:bodyPr wrap="square" rtlCol="0">
            <a:spAutoFit/>
          </a:bodyPr>
          <a:lstStyle/>
          <a:p>
            <a:r>
              <a:rPr lang="en-US" sz="900" b="1" spc="50" dirty="0" smtClean="0">
                <a:latin typeface="Segoe UI" pitchFamily="34" charset="0"/>
                <a:cs typeface="Segoe UI" pitchFamily="34" charset="0"/>
              </a:rPr>
              <a:t>System Level Security</a:t>
            </a:r>
            <a:endParaRPr lang="en-US" sz="900" b="1" spc="50" dirty="0">
              <a:latin typeface="Segoe UI" pitchFamily="34" charset="0"/>
              <a:cs typeface="Segoe UI" pitchFamily="34" charset="0"/>
            </a:endParaRPr>
          </a:p>
        </p:txBody>
      </p:sp>
      <p:sp>
        <p:nvSpPr>
          <p:cNvPr id="43" name="TextBox 42"/>
          <p:cNvSpPr txBox="1"/>
          <p:nvPr/>
        </p:nvSpPr>
        <p:spPr>
          <a:xfrm>
            <a:off x="4327766" y="3558595"/>
            <a:ext cx="2596912" cy="230832"/>
          </a:xfrm>
          <a:prstGeom prst="rect">
            <a:avLst/>
          </a:prstGeom>
          <a:noFill/>
        </p:spPr>
        <p:txBody>
          <a:bodyPr wrap="square" rtlCol="0">
            <a:spAutoFit/>
          </a:bodyPr>
          <a:lstStyle/>
          <a:p>
            <a:r>
              <a:rPr lang="en-US" sz="900" b="1" spc="50" dirty="0" smtClean="0">
                <a:latin typeface="Segoe UI" pitchFamily="34" charset="0"/>
                <a:cs typeface="Segoe UI" pitchFamily="34" charset="0"/>
              </a:rPr>
              <a:t>Intrusion Detection System</a:t>
            </a:r>
            <a:endParaRPr lang="en-US" sz="900" b="1" spc="50" dirty="0">
              <a:latin typeface="Segoe UI" pitchFamily="34" charset="0"/>
              <a:cs typeface="Segoe UI" pitchFamily="34" charset="0"/>
            </a:endParaRPr>
          </a:p>
        </p:txBody>
      </p:sp>
      <p:sp>
        <p:nvSpPr>
          <p:cNvPr id="45" name="TextBox 44"/>
          <p:cNvSpPr txBox="1"/>
          <p:nvPr/>
        </p:nvSpPr>
        <p:spPr>
          <a:xfrm>
            <a:off x="4327766" y="3344359"/>
            <a:ext cx="1856598" cy="230832"/>
          </a:xfrm>
          <a:prstGeom prst="rect">
            <a:avLst/>
          </a:prstGeom>
          <a:noFill/>
        </p:spPr>
        <p:txBody>
          <a:bodyPr wrap="square" rtlCol="0">
            <a:spAutoFit/>
          </a:bodyPr>
          <a:lstStyle/>
          <a:p>
            <a:r>
              <a:rPr lang="en-US" sz="900" b="1" spc="50" smtClean="0">
                <a:latin typeface="Segoe UI" pitchFamily="34" charset="0"/>
                <a:cs typeface="Segoe UI" pitchFamily="34" charset="0"/>
              </a:rPr>
              <a:t>Firewalls</a:t>
            </a:r>
            <a:endParaRPr lang="en-US" sz="900" b="1" spc="50" dirty="0">
              <a:latin typeface="Segoe UI" pitchFamily="34" charset="0"/>
              <a:cs typeface="Segoe UI" pitchFamily="34" charset="0"/>
            </a:endParaRPr>
          </a:p>
        </p:txBody>
      </p:sp>
      <p:sp>
        <p:nvSpPr>
          <p:cNvPr id="47" name="TextBox 46"/>
          <p:cNvSpPr txBox="1"/>
          <p:nvPr/>
        </p:nvSpPr>
        <p:spPr>
          <a:xfrm>
            <a:off x="4327766" y="3144334"/>
            <a:ext cx="1856598" cy="230832"/>
          </a:xfrm>
          <a:prstGeom prst="rect">
            <a:avLst/>
          </a:prstGeom>
          <a:noFill/>
        </p:spPr>
        <p:txBody>
          <a:bodyPr wrap="square" rtlCol="0">
            <a:spAutoFit/>
          </a:bodyPr>
          <a:lstStyle/>
          <a:p>
            <a:r>
              <a:rPr lang="en-US" sz="900" b="1" spc="50" smtClean="0">
                <a:latin typeface="Segoe UI" pitchFamily="34" charset="0"/>
                <a:cs typeface="Segoe UI" pitchFamily="34" charset="0"/>
              </a:rPr>
              <a:t>Filtering </a:t>
            </a:r>
            <a:r>
              <a:rPr lang="en-US" sz="900" b="1" spc="50" dirty="0" smtClean="0">
                <a:latin typeface="Segoe UI" pitchFamily="34" charset="0"/>
                <a:cs typeface="Segoe UI" pitchFamily="34" charset="0"/>
              </a:rPr>
              <a:t>Routers</a:t>
            </a:r>
            <a:endParaRPr lang="en-US" sz="900" b="1" spc="50" dirty="0">
              <a:latin typeface="Segoe UI" pitchFamily="34" charset="0"/>
              <a:cs typeface="Segoe UI" pitchFamily="34" charset="0"/>
            </a:endParaRPr>
          </a:p>
        </p:txBody>
      </p:sp>
      <p:sp>
        <p:nvSpPr>
          <p:cNvPr id="17" name="Rectangle 16"/>
          <p:cNvSpPr/>
          <p:nvPr/>
        </p:nvSpPr>
        <p:spPr>
          <a:xfrm>
            <a:off x="363436" y="2955969"/>
            <a:ext cx="4114800" cy="2837700"/>
          </a:xfrm>
          <a:prstGeom prst="rect">
            <a:avLst/>
          </a:prstGeom>
        </p:spPr>
        <p:txBody>
          <a:bodyPr wrap="square">
            <a:spAutoFit/>
          </a:bodyPr>
          <a:lstStyle/>
          <a:p>
            <a:pPr marL="347663" indent="-347663" defTabSz="914363">
              <a:spcBef>
                <a:spcPct val="20000"/>
              </a:spcBef>
              <a:buClr>
                <a:srgbClr val="FFFF99"/>
              </a:buClr>
            </a:pPr>
            <a:r>
              <a:rPr lang="en-US" sz="2000" dirty="0" smtClean="0">
                <a:solidFill>
                  <a:schemeClr val="accent6">
                    <a:lumMod val="20000"/>
                    <a:lumOff val="80000"/>
                  </a:schemeClr>
                </a:solidFill>
                <a:latin typeface="Segoe UI" pitchFamily="34" charset="0"/>
                <a:cs typeface="Segoe UI" pitchFamily="34" charset="0"/>
                <a:sym typeface="Wingdings" pitchFamily="2" charset="2"/>
              </a:rPr>
              <a:t>Key Features</a:t>
            </a:r>
          </a:p>
          <a:p>
            <a:pPr marL="344488" indent="-344488" defTabSz="914363">
              <a:lnSpc>
                <a:spcPct val="90000"/>
              </a:lnSpc>
              <a:spcBef>
                <a:spcPct val="20000"/>
              </a:spcBef>
              <a:buClr>
                <a:srgbClr val="FFFF99"/>
              </a:buClr>
              <a:buSzPct val="90000"/>
              <a:buFont typeface="Arial" pitchFamily="34" charset="0"/>
              <a:buChar char="•"/>
            </a:pPr>
            <a:r>
              <a:rPr lang="en-US" sz="1800" dirty="0" smtClean="0">
                <a:latin typeface="Segoe UI" pitchFamily="34" charset="0"/>
                <a:cs typeface="Segoe UI" pitchFamily="34" charset="0"/>
                <a:sym typeface="Wingdings" pitchFamily="2" charset="2"/>
              </a:rPr>
              <a:t>Geo-redundant datacenters</a:t>
            </a:r>
          </a:p>
          <a:p>
            <a:pPr marL="344488" indent="-344488" defTabSz="914363">
              <a:lnSpc>
                <a:spcPct val="90000"/>
              </a:lnSpc>
              <a:spcBef>
                <a:spcPct val="20000"/>
              </a:spcBef>
              <a:buClr>
                <a:srgbClr val="FFFF99"/>
              </a:buClr>
              <a:buSzPct val="90000"/>
              <a:buFont typeface="Arial" pitchFamily="34" charset="0"/>
              <a:buChar char="•"/>
            </a:pPr>
            <a:r>
              <a:rPr lang="en-US" sz="1800" dirty="0" smtClean="0">
                <a:latin typeface="Segoe UI" pitchFamily="34" charset="0"/>
                <a:cs typeface="Segoe UI" pitchFamily="34" charset="0"/>
                <a:sym typeface="Wingdings" pitchFamily="2" charset="2"/>
              </a:rPr>
              <a:t>N+1 architecture</a:t>
            </a:r>
          </a:p>
          <a:p>
            <a:pPr marL="344488" indent="-344488" defTabSz="914363">
              <a:lnSpc>
                <a:spcPct val="90000"/>
              </a:lnSpc>
              <a:spcBef>
                <a:spcPct val="20000"/>
              </a:spcBef>
              <a:buClr>
                <a:srgbClr val="FFFF99"/>
              </a:buClr>
              <a:buSzPct val="90000"/>
              <a:buFont typeface="Arial" pitchFamily="34" charset="0"/>
              <a:buChar char="•"/>
            </a:pPr>
            <a:r>
              <a:rPr lang="en-US" sz="1800" dirty="0" smtClean="0">
                <a:latin typeface="Segoe UI" pitchFamily="34" charset="0"/>
                <a:cs typeface="Segoe UI" pitchFamily="34" charset="0"/>
                <a:sym typeface="Wingdings" pitchFamily="2" charset="2"/>
              </a:rPr>
              <a:t>9 layers data security</a:t>
            </a:r>
          </a:p>
          <a:p>
            <a:pPr marL="344488" indent="-344488" defTabSz="914363">
              <a:lnSpc>
                <a:spcPct val="90000"/>
              </a:lnSpc>
              <a:spcBef>
                <a:spcPct val="20000"/>
              </a:spcBef>
              <a:buClr>
                <a:srgbClr val="FFFF99"/>
              </a:buClr>
              <a:buSzPct val="90000"/>
              <a:buFont typeface="Arial" pitchFamily="34" charset="0"/>
              <a:buChar char="•"/>
            </a:pPr>
            <a:r>
              <a:rPr lang="en-US" sz="1800" dirty="0" err="1" smtClean="0">
                <a:latin typeface="Segoe UI" pitchFamily="34" charset="0"/>
                <a:cs typeface="Segoe UI" pitchFamily="34" charset="0"/>
                <a:sym typeface="Wingdings" pitchFamily="2" charset="2"/>
              </a:rPr>
              <a:t>CyberTrust</a:t>
            </a:r>
            <a:r>
              <a:rPr lang="en-US" sz="1800" dirty="0" smtClean="0">
                <a:latin typeface="Segoe UI" pitchFamily="34" charset="0"/>
                <a:cs typeface="Segoe UI" pitchFamily="34" charset="0"/>
                <a:sym typeface="Wingdings" pitchFamily="2" charset="2"/>
              </a:rPr>
              <a:t> certified</a:t>
            </a:r>
          </a:p>
          <a:p>
            <a:pPr marL="344488" indent="-344488" defTabSz="914363">
              <a:lnSpc>
                <a:spcPct val="90000"/>
              </a:lnSpc>
              <a:spcBef>
                <a:spcPct val="20000"/>
              </a:spcBef>
              <a:buClr>
                <a:srgbClr val="FFFF99"/>
              </a:buClr>
              <a:buSzPct val="90000"/>
              <a:buFont typeface="Arial" pitchFamily="34" charset="0"/>
              <a:buChar char="•"/>
            </a:pPr>
            <a:r>
              <a:rPr lang="en-US" sz="1800" dirty="0" smtClean="0">
                <a:latin typeface="Segoe UI" pitchFamily="34" charset="0"/>
                <a:cs typeface="Segoe UI" pitchFamily="34" charset="0"/>
                <a:sym typeface="Wingdings" pitchFamily="2" charset="2"/>
              </a:rPr>
              <a:t>Secure access via SSL</a:t>
            </a:r>
          </a:p>
          <a:p>
            <a:pPr marL="344488" indent="-344488" defTabSz="914363">
              <a:lnSpc>
                <a:spcPct val="90000"/>
              </a:lnSpc>
              <a:spcBef>
                <a:spcPct val="20000"/>
              </a:spcBef>
              <a:buClr>
                <a:srgbClr val="FFFF99"/>
              </a:buClr>
              <a:buSzPct val="90000"/>
              <a:buFont typeface="Arial" pitchFamily="34" charset="0"/>
              <a:buChar char="•"/>
            </a:pPr>
            <a:r>
              <a:rPr lang="en-US" sz="1800" dirty="0" smtClean="0">
                <a:latin typeface="Segoe UI" pitchFamily="34" charset="0"/>
                <a:cs typeface="Segoe UI" pitchFamily="34" charset="0"/>
                <a:sym typeface="Wingdings" pitchFamily="2" charset="2"/>
              </a:rPr>
              <a:t>ITIL/MOF operational practices</a:t>
            </a:r>
          </a:p>
          <a:p>
            <a:pPr marL="344488" indent="-344488" defTabSz="914363">
              <a:lnSpc>
                <a:spcPct val="90000"/>
              </a:lnSpc>
              <a:spcBef>
                <a:spcPct val="20000"/>
              </a:spcBef>
              <a:buClr>
                <a:srgbClr val="FFFF99"/>
              </a:buClr>
              <a:buSzPct val="90000"/>
              <a:buFont typeface="Arial" pitchFamily="34" charset="0"/>
              <a:buChar char="•"/>
            </a:pPr>
            <a:r>
              <a:rPr lang="en-US" sz="1800" dirty="0" smtClean="0">
                <a:latin typeface="Segoe UI" pitchFamily="34" charset="0"/>
                <a:cs typeface="Segoe UI" pitchFamily="34" charset="0"/>
                <a:sym typeface="Wingdings" pitchFamily="2" charset="2"/>
              </a:rPr>
              <a:t>24x7x365 support</a:t>
            </a:r>
          </a:p>
          <a:p>
            <a:pPr marL="344488" indent="-344488" defTabSz="914363">
              <a:lnSpc>
                <a:spcPct val="90000"/>
              </a:lnSpc>
              <a:spcBef>
                <a:spcPct val="20000"/>
              </a:spcBef>
              <a:buClr>
                <a:srgbClr val="FFFF99"/>
              </a:buClr>
              <a:buSzPct val="90000"/>
              <a:buFont typeface="Arial" pitchFamily="34" charset="0"/>
              <a:buChar char="•"/>
            </a:pPr>
            <a:r>
              <a:rPr lang="en-US" sz="1800" dirty="0" smtClean="0">
                <a:latin typeface="Segoe UI" pitchFamily="34" charset="0"/>
                <a:cs typeface="Segoe UI" pitchFamily="34" charset="0"/>
                <a:sym typeface="Wingdings" pitchFamily="2" charset="2"/>
              </a:rPr>
              <a:t>Backed by 99.9% uptime SLA</a:t>
            </a:r>
          </a:p>
        </p:txBody>
      </p:sp>
    </p:spTree>
    <p:extLst>
      <p:ext uri="{BB962C8B-B14F-4D97-AF65-F5344CB8AC3E}">
        <p14:creationId xmlns:p14="http://schemas.microsoft.com/office/powerpoint/2010/main" xmlns="" val="180825309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dirty="0" smtClean="0"/>
              <a:t>Microsoft Data Centers</a:t>
            </a:r>
            <a:endParaRPr lang="en-US" dirty="0"/>
          </a:p>
        </p:txBody>
      </p:sp>
      <p:pic>
        <p:nvPicPr>
          <p:cNvPr id="25" name="Picture 2" descr="C:\Program Files\Microsoft Resource DVD Artwork\DVD_ART\Artwork_Imagery\Shapes and Graphics\Map Globe\lt blue world map.png"/>
          <p:cNvPicPr>
            <a:picLocks noChangeAspect="1" noChangeArrowheads="1"/>
          </p:cNvPicPr>
          <p:nvPr/>
        </p:nvPicPr>
        <p:blipFill>
          <a:blip r:embed="rId3">
            <a:duotone>
              <a:prstClr val="black"/>
              <a:schemeClr val="accent6">
                <a:tint val="45000"/>
                <a:satMod val="400000"/>
              </a:schemeClr>
            </a:duotone>
          </a:blip>
          <a:stretch>
            <a:fillRect/>
          </a:stretch>
        </p:blipFill>
        <p:spPr bwMode="auto">
          <a:xfrm>
            <a:off x="-436665" y="1150370"/>
            <a:ext cx="9515475" cy="4924425"/>
          </a:xfrm>
          <a:prstGeom prst="rect">
            <a:avLst/>
          </a:prstGeom>
          <a:noFill/>
          <a:ln>
            <a:noFill/>
          </a:ln>
          <a:effectLst/>
        </p:spPr>
      </p:pic>
      <p:sp>
        <p:nvSpPr>
          <p:cNvPr id="54" name="Oval 53"/>
          <p:cNvSpPr/>
          <p:nvPr/>
        </p:nvSpPr>
        <p:spPr>
          <a:xfrm>
            <a:off x="902868" y="2458246"/>
            <a:ext cx="252248" cy="236483"/>
          </a:xfrm>
          <a:prstGeom prst="ellipse">
            <a:avLst/>
          </a:prstGeom>
          <a:gradFill>
            <a:gsLst>
              <a:gs pos="0">
                <a:srgbClr val="FFC000"/>
              </a:gs>
              <a:gs pos="68000">
                <a:srgbClr val="FFCE33"/>
              </a:gs>
              <a:gs pos="100000">
                <a:srgbClr val="FFFF00"/>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dirty="0" smtClean="0"/>
          </a:p>
        </p:txBody>
      </p:sp>
      <p:sp>
        <p:nvSpPr>
          <p:cNvPr id="55" name="Oval 54"/>
          <p:cNvSpPr/>
          <p:nvPr/>
        </p:nvSpPr>
        <p:spPr>
          <a:xfrm>
            <a:off x="2163803" y="2589703"/>
            <a:ext cx="252248" cy="236483"/>
          </a:xfrm>
          <a:prstGeom prst="ellipse">
            <a:avLst/>
          </a:prstGeom>
          <a:gradFill>
            <a:gsLst>
              <a:gs pos="0">
                <a:srgbClr val="FFC000"/>
              </a:gs>
              <a:gs pos="68000">
                <a:srgbClr val="FFCE33"/>
              </a:gs>
              <a:gs pos="100000">
                <a:srgbClr val="FFFF00"/>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dirty="0" smtClean="0"/>
          </a:p>
        </p:txBody>
      </p:sp>
      <p:sp>
        <p:nvSpPr>
          <p:cNvPr id="58" name="Oval 57"/>
          <p:cNvSpPr/>
          <p:nvPr/>
        </p:nvSpPr>
        <p:spPr>
          <a:xfrm>
            <a:off x="7624903" y="2304667"/>
            <a:ext cx="252248" cy="23648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a:p>
        </p:txBody>
      </p:sp>
      <p:sp>
        <p:nvSpPr>
          <p:cNvPr id="59" name="Oval 58"/>
          <p:cNvSpPr/>
          <p:nvPr/>
        </p:nvSpPr>
        <p:spPr>
          <a:xfrm>
            <a:off x="7299632" y="2852854"/>
            <a:ext cx="252248" cy="23648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a:p>
        </p:txBody>
      </p:sp>
      <p:sp>
        <p:nvSpPr>
          <p:cNvPr id="61" name="TextBox 60"/>
          <p:cNvSpPr txBox="1"/>
          <p:nvPr/>
        </p:nvSpPr>
        <p:spPr>
          <a:xfrm>
            <a:off x="2385426" y="3773017"/>
            <a:ext cx="1657505" cy="646331"/>
          </a:xfrm>
          <a:prstGeom prst="rect">
            <a:avLst/>
          </a:prstGeom>
          <a:noFill/>
        </p:spPr>
        <p:txBody>
          <a:bodyPr wrap="none" lIns="0" tIns="0" rIns="0" bIns="91440" rtlCol="0">
            <a:spAutoFit/>
          </a:bodyPr>
          <a:lstStyle/>
          <a:p>
            <a:pPr algn="ctr">
              <a:lnSpc>
                <a:spcPct val="90000"/>
              </a:lnSpc>
            </a:pPr>
            <a:r>
              <a:rPr lang="en-US" sz="20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rPr>
              <a:t>Central and</a:t>
            </a:r>
            <a:br>
              <a:rPr lang="en-US" sz="20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rPr>
            </a:br>
            <a:r>
              <a:rPr lang="en-US" sz="20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rPr>
              <a:t>South America</a:t>
            </a:r>
            <a:endParaRPr lang="en-US" sz="2000" dirty="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endParaRPr>
          </a:p>
        </p:txBody>
      </p:sp>
      <p:sp>
        <p:nvSpPr>
          <p:cNvPr id="62" name="TextBox 61"/>
          <p:cNvSpPr txBox="1"/>
          <p:nvPr/>
        </p:nvSpPr>
        <p:spPr>
          <a:xfrm>
            <a:off x="4525622" y="2207718"/>
            <a:ext cx="798104" cy="369332"/>
          </a:xfrm>
          <a:prstGeom prst="rect">
            <a:avLst/>
          </a:prstGeom>
          <a:noFill/>
        </p:spPr>
        <p:txBody>
          <a:bodyPr wrap="none" lIns="0" tIns="0" rIns="0" bIns="91440" rtlCol="0">
            <a:spAutoFit/>
          </a:bodyPr>
          <a:lstStyle/>
          <a:p>
            <a:pPr algn="ctr">
              <a:lnSpc>
                <a:spcPct val="90000"/>
              </a:lnSpc>
            </a:pPr>
            <a:r>
              <a:rPr lang="en-US" sz="20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rPr>
              <a:t>Europe</a:t>
            </a:r>
            <a:endParaRPr lang="en-US" sz="2000" dirty="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endParaRPr>
          </a:p>
        </p:txBody>
      </p:sp>
      <p:sp>
        <p:nvSpPr>
          <p:cNvPr id="63" name="TextBox 62"/>
          <p:cNvSpPr txBox="1"/>
          <p:nvPr/>
        </p:nvSpPr>
        <p:spPr>
          <a:xfrm>
            <a:off x="6537277" y="2265530"/>
            <a:ext cx="411972" cy="341632"/>
          </a:xfrm>
          <a:prstGeom prst="rect">
            <a:avLst/>
          </a:prstGeom>
          <a:noFill/>
        </p:spPr>
        <p:txBody>
          <a:bodyPr wrap="none" lIns="0" tIns="0" rIns="0" bIns="91440" rtlCol="0">
            <a:spAutoFit/>
          </a:bodyPr>
          <a:lstStyle/>
          <a:p>
            <a:pPr algn="ctr">
              <a:lnSpc>
                <a:spcPct val="90000"/>
              </a:lnSpc>
            </a:pPr>
            <a:r>
              <a:rPr lang="en-US" sz="18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a:rPr>
              <a:t>Asia</a:t>
            </a:r>
            <a:endParaRPr lang="en-US" sz="1800" dirty="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a:endParaRPr>
          </a:p>
        </p:txBody>
      </p:sp>
      <p:sp>
        <p:nvSpPr>
          <p:cNvPr id="64" name="TextBox 63"/>
          <p:cNvSpPr txBox="1"/>
          <p:nvPr/>
        </p:nvSpPr>
        <p:spPr>
          <a:xfrm>
            <a:off x="4798778" y="2988860"/>
            <a:ext cx="646011" cy="369332"/>
          </a:xfrm>
          <a:prstGeom prst="rect">
            <a:avLst/>
          </a:prstGeom>
          <a:noFill/>
        </p:spPr>
        <p:txBody>
          <a:bodyPr wrap="none" lIns="0" tIns="0" rIns="0" bIns="91440" rtlCol="0">
            <a:spAutoFit/>
          </a:bodyPr>
          <a:lstStyle/>
          <a:p>
            <a:pPr algn="ctr">
              <a:lnSpc>
                <a:spcPct val="90000"/>
              </a:lnSpc>
            </a:pPr>
            <a:r>
              <a:rPr lang="en-US" sz="20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rPr>
              <a:t>Africa</a:t>
            </a:r>
            <a:endParaRPr lang="en-US" sz="2000" dirty="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endParaRPr>
          </a:p>
        </p:txBody>
      </p:sp>
      <p:sp>
        <p:nvSpPr>
          <p:cNvPr id="65" name="TextBox 64"/>
          <p:cNvSpPr txBox="1"/>
          <p:nvPr/>
        </p:nvSpPr>
        <p:spPr>
          <a:xfrm>
            <a:off x="8152005" y="3831648"/>
            <a:ext cx="897682" cy="341632"/>
          </a:xfrm>
          <a:prstGeom prst="rect">
            <a:avLst/>
          </a:prstGeom>
          <a:noFill/>
        </p:spPr>
        <p:txBody>
          <a:bodyPr wrap="none" lIns="0" tIns="0" rIns="0" bIns="91440" rtlCol="0">
            <a:spAutoFit/>
          </a:bodyPr>
          <a:lstStyle/>
          <a:p>
            <a:pPr algn="ctr">
              <a:lnSpc>
                <a:spcPct val="90000"/>
              </a:lnSpc>
            </a:pPr>
            <a:r>
              <a:rPr lang="en-US" sz="18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rPr>
              <a:t>Australia</a:t>
            </a:r>
            <a:endParaRPr lang="en-US" sz="1800" dirty="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endParaRPr>
          </a:p>
        </p:txBody>
      </p:sp>
      <p:sp>
        <p:nvSpPr>
          <p:cNvPr id="66" name="Oval 65"/>
          <p:cNvSpPr/>
          <p:nvPr/>
        </p:nvSpPr>
        <p:spPr>
          <a:xfrm>
            <a:off x="7013028" y="2115873"/>
            <a:ext cx="252248" cy="236483"/>
          </a:xfrm>
          <a:prstGeom prst="ellipse">
            <a:avLst/>
          </a:prstGeom>
          <a:gradFill>
            <a:gsLst>
              <a:gs pos="0">
                <a:schemeClr val="accent3">
                  <a:lumMod val="75000"/>
                </a:schemeClr>
              </a:gs>
              <a:gs pos="68000">
                <a:schemeClr val="accent2">
                  <a:lumMod val="60000"/>
                  <a:lumOff val="40000"/>
                </a:schemeClr>
              </a:gs>
              <a:gs pos="100000">
                <a:schemeClr val="accent2">
                  <a:lumMod val="20000"/>
                  <a:lumOff val="80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fontAlgn="base">
              <a:spcBef>
                <a:spcPct val="0"/>
              </a:spcBef>
              <a:spcAft>
                <a:spcPct val="0"/>
              </a:spcAft>
            </a:pPr>
            <a:endParaRPr lang="en-US"/>
          </a:p>
        </p:txBody>
      </p:sp>
      <p:sp>
        <p:nvSpPr>
          <p:cNvPr id="67" name="Oval 66"/>
          <p:cNvSpPr/>
          <p:nvPr/>
        </p:nvSpPr>
        <p:spPr>
          <a:xfrm>
            <a:off x="860161" y="2732296"/>
            <a:ext cx="252248" cy="236483"/>
          </a:xfrm>
          <a:prstGeom prst="ellipse">
            <a:avLst/>
          </a:prstGeom>
          <a:gradFill>
            <a:gsLst>
              <a:gs pos="0">
                <a:schemeClr val="accent3">
                  <a:lumMod val="75000"/>
                </a:schemeClr>
              </a:gs>
              <a:gs pos="68000">
                <a:schemeClr val="accent2">
                  <a:lumMod val="60000"/>
                  <a:lumOff val="40000"/>
                </a:schemeClr>
              </a:gs>
              <a:gs pos="100000">
                <a:schemeClr val="accent2">
                  <a:lumMod val="20000"/>
                  <a:lumOff val="80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fontAlgn="base">
              <a:spcBef>
                <a:spcPct val="0"/>
              </a:spcBef>
              <a:spcAft>
                <a:spcPct val="0"/>
              </a:spcAft>
            </a:pPr>
            <a:endParaRPr lang="en-US"/>
          </a:p>
        </p:txBody>
      </p:sp>
      <p:sp>
        <p:nvSpPr>
          <p:cNvPr id="68" name="Oval 67"/>
          <p:cNvSpPr/>
          <p:nvPr/>
        </p:nvSpPr>
        <p:spPr>
          <a:xfrm>
            <a:off x="1447017" y="2814183"/>
            <a:ext cx="252248" cy="236483"/>
          </a:xfrm>
          <a:prstGeom prst="ellipse">
            <a:avLst/>
          </a:prstGeom>
          <a:gradFill>
            <a:gsLst>
              <a:gs pos="0">
                <a:schemeClr val="accent3">
                  <a:lumMod val="75000"/>
                </a:schemeClr>
              </a:gs>
              <a:gs pos="68000">
                <a:schemeClr val="accent2">
                  <a:lumMod val="60000"/>
                  <a:lumOff val="40000"/>
                </a:schemeClr>
              </a:gs>
              <a:gs pos="100000">
                <a:schemeClr val="accent2">
                  <a:lumMod val="20000"/>
                  <a:lumOff val="80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fontAlgn="base">
              <a:spcBef>
                <a:spcPct val="0"/>
              </a:spcBef>
              <a:spcAft>
                <a:spcPct val="0"/>
              </a:spcAft>
            </a:pPr>
            <a:endParaRPr lang="en-US"/>
          </a:p>
        </p:txBody>
      </p:sp>
      <p:sp>
        <p:nvSpPr>
          <p:cNvPr id="69" name="Oval 68"/>
          <p:cNvSpPr/>
          <p:nvPr/>
        </p:nvSpPr>
        <p:spPr>
          <a:xfrm>
            <a:off x="1992927" y="2213682"/>
            <a:ext cx="252248" cy="236483"/>
          </a:xfrm>
          <a:prstGeom prst="ellipse">
            <a:avLst/>
          </a:prstGeom>
          <a:gradFill>
            <a:gsLst>
              <a:gs pos="0">
                <a:schemeClr val="accent3">
                  <a:lumMod val="75000"/>
                </a:schemeClr>
              </a:gs>
              <a:gs pos="68000">
                <a:schemeClr val="accent2">
                  <a:lumMod val="60000"/>
                  <a:lumOff val="40000"/>
                </a:schemeClr>
              </a:gs>
              <a:gs pos="100000">
                <a:schemeClr val="accent2">
                  <a:lumMod val="20000"/>
                  <a:lumOff val="80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fontAlgn="base">
              <a:spcBef>
                <a:spcPct val="0"/>
              </a:spcBef>
              <a:spcAft>
                <a:spcPct val="0"/>
              </a:spcAft>
            </a:pPr>
            <a:endParaRPr lang="en-US"/>
          </a:p>
        </p:txBody>
      </p:sp>
      <p:sp>
        <p:nvSpPr>
          <p:cNvPr id="60" name="TextBox 59"/>
          <p:cNvSpPr txBox="1"/>
          <p:nvPr/>
        </p:nvSpPr>
        <p:spPr>
          <a:xfrm>
            <a:off x="1148992" y="2373868"/>
            <a:ext cx="1664879" cy="369332"/>
          </a:xfrm>
          <a:prstGeom prst="rect">
            <a:avLst/>
          </a:prstGeom>
          <a:noFill/>
        </p:spPr>
        <p:txBody>
          <a:bodyPr wrap="none" lIns="0" tIns="0" rIns="0" bIns="91440" rtlCol="0">
            <a:spAutoFit/>
          </a:bodyPr>
          <a:lstStyle/>
          <a:p>
            <a:pPr algn="ctr">
              <a:lnSpc>
                <a:spcPct val="90000"/>
              </a:lnSpc>
            </a:pPr>
            <a:r>
              <a:rPr lang="en-US" sz="2000" dirty="0" smtClean="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rPr>
              <a:t>North America</a:t>
            </a:r>
            <a:endParaRPr lang="en-US" sz="2000" dirty="0">
              <a:gradFill>
                <a:gsLst>
                  <a:gs pos="49000">
                    <a:schemeClr val="tx2"/>
                  </a:gs>
                  <a:gs pos="100000">
                    <a:schemeClr val="tx2"/>
                  </a:gs>
                </a:gsLst>
                <a:lin ang="5400000" scaled="0"/>
              </a:gradFill>
              <a:effectLst>
                <a:outerShdw blurRad="38100" dist="38100" dir="2700000" algn="tl">
                  <a:srgbClr val="000000">
                    <a:alpha val="43137"/>
                  </a:srgbClr>
                </a:outerShdw>
              </a:effectLst>
              <a:latin typeface="Segoe UI" pitchFamily="34" charset="0"/>
              <a:cs typeface="Segoe UI" pitchFamily="34" charset="0"/>
            </a:endParaRPr>
          </a:p>
        </p:txBody>
      </p:sp>
      <p:sp>
        <p:nvSpPr>
          <p:cNvPr id="70" name="Oval 69"/>
          <p:cNvSpPr/>
          <p:nvPr/>
        </p:nvSpPr>
        <p:spPr>
          <a:xfrm>
            <a:off x="2388712" y="3087139"/>
            <a:ext cx="252248" cy="236483"/>
          </a:xfrm>
          <a:prstGeom prst="ellipse">
            <a:avLst/>
          </a:prstGeom>
          <a:gradFill>
            <a:gsLst>
              <a:gs pos="0">
                <a:schemeClr val="accent3">
                  <a:lumMod val="75000"/>
                </a:schemeClr>
              </a:gs>
              <a:gs pos="68000">
                <a:schemeClr val="accent2">
                  <a:lumMod val="60000"/>
                  <a:lumOff val="40000"/>
                </a:schemeClr>
              </a:gs>
              <a:gs pos="100000">
                <a:schemeClr val="accent2">
                  <a:lumMod val="20000"/>
                  <a:lumOff val="80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fontAlgn="base">
              <a:spcBef>
                <a:spcPct val="0"/>
              </a:spcBef>
              <a:spcAft>
                <a:spcPct val="0"/>
              </a:spcAft>
            </a:pPr>
            <a:endParaRPr lang="en-US"/>
          </a:p>
        </p:txBody>
      </p:sp>
      <p:sp>
        <p:nvSpPr>
          <p:cNvPr id="71" name="Oval 70"/>
          <p:cNvSpPr/>
          <p:nvPr/>
        </p:nvSpPr>
        <p:spPr>
          <a:xfrm>
            <a:off x="6564926" y="2732297"/>
            <a:ext cx="252248" cy="236483"/>
          </a:xfrm>
          <a:prstGeom prst="ellipse">
            <a:avLst/>
          </a:prstGeom>
          <a:gradFill>
            <a:gsLst>
              <a:gs pos="0">
                <a:schemeClr val="accent3">
                  <a:lumMod val="75000"/>
                </a:schemeClr>
              </a:gs>
              <a:gs pos="68000">
                <a:schemeClr val="accent2">
                  <a:lumMod val="60000"/>
                  <a:lumOff val="40000"/>
                </a:schemeClr>
              </a:gs>
              <a:gs pos="100000">
                <a:schemeClr val="accent2">
                  <a:lumMod val="20000"/>
                  <a:lumOff val="80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fontAlgn="base">
              <a:spcBef>
                <a:spcPct val="0"/>
              </a:spcBef>
              <a:spcAft>
                <a:spcPct val="0"/>
              </a:spcAft>
            </a:pPr>
            <a:endParaRPr lang="en-US"/>
          </a:p>
        </p:txBody>
      </p:sp>
      <p:sp>
        <p:nvSpPr>
          <p:cNvPr id="91" name="TextBox 90"/>
          <p:cNvSpPr txBox="1"/>
          <p:nvPr/>
        </p:nvSpPr>
        <p:spPr>
          <a:xfrm>
            <a:off x="4957907" y="5121430"/>
            <a:ext cx="2684839" cy="313932"/>
          </a:xfrm>
          <a:prstGeom prst="rect">
            <a:avLst/>
          </a:prstGeom>
          <a:noFill/>
        </p:spPr>
        <p:txBody>
          <a:bodyPr wrap="square" rtlCol="0">
            <a:sp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smtClean="0">
                <a:ln>
                  <a:noFill/>
                </a:ln>
                <a:effectLst/>
                <a:uLnTx/>
                <a:uFillTx/>
                <a:latin typeface="Segoe UI" pitchFamily="34" charset="0"/>
                <a:cs typeface="Segoe UI" pitchFamily="34" charset="0"/>
              </a:rPr>
              <a:t>Current Online locations</a:t>
            </a:r>
            <a:endParaRPr kumimoji="0" lang="en-US" sz="1600" b="0" i="0" u="none" strike="noStrike" kern="1200" cap="none" spc="0" normalizeH="0" baseline="0" noProof="0" dirty="0">
              <a:ln>
                <a:noFill/>
              </a:ln>
              <a:effectLst/>
              <a:uLnTx/>
              <a:uFillTx/>
              <a:latin typeface="Segoe UI" pitchFamily="34" charset="0"/>
              <a:cs typeface="Segoe UI" pitchFamily="34" charset="0"/>
            </a:endParaRPr>
          </a:p>
        </p:txBody>
      </p:sp>
      <p:grpSp>
        <p:nvGrpSpPr>
          <p:cNvPr id="3" name="Group 91"/>
          <p:cNvGrpSpPr/>
          <p:nvPr/>
        </p:nvGrpSpPr>
        <p:grpSpPr>
          <a:xfrm>
            <a:off x="4943780" y="5503824"/>
            <a:ext cx="3599719" cy="696069"/>
            <a:chOff x="4628880" y="5885968"/>
            <a:chExt cx="2895600" cy="696069"/>
          </a:xfrm>
        </p:grpSpPr>
        <p:sp>
          <p:nvSpPr>
            <p:cNvPr id="94" name="TextBox 93"/>
            <p:cNvSpPr txBox="1"/>
            <p:nvPr/>
          </p:nvSpPr>
          <p:spPr>
            <a:xfrm>
              <a:off x="4628880" y="5885968"/>
              <a:ext cx="2895600" cy="313932"/>
            </a:xfrm>
            <a:prstGeom prst="rect">
              <a:avLst/>
            </a:prstGeom>
            <a:noFill/>
          </p:spPr>
          <p:txBody>
            <a:bodyPr wrap="square" rtlCol="0">
              <a:sp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smtClean="0">
                  <a:ln>
                    <a:noFill/>
                  </a:ln>
                  <a:effectLst/>
                  <a:uLnTx/>
                  <a:uFillTx/>
                  <a:latin typeface="Segoe UI" pitchFamily="34" charset="0"/>
                  <a:cs typeface="Segoe UI" pitchFamily="34" charset="0"/>
                </a:rPr>
                <a:t>Proposed future Online locations</a:t>
              </a:r>
              <a:endParaRPr kumimoji="0" lang="en-US" sz="1600" b="0" i="0" u="none" strike="noStrike" kern="1200" cap="none" spc="0" normalizeH="0" baseline="0" noProof="0" dirty="0">
                <a:ln>
                  <a:noFill/>
                </a:ln>
                <a:effectLst/>
                <a:uLnTx/>
                <a:uFillTx/>
                <a:latin typeface="Segoe UI" pitchFamily="34" charset="0"/>
                <a:cs typeface="Segoe UI" pitchFamily="34" charset="0"/>
              </a:endParaRPr>
            </a:p>
          </p:txBody>
        </p:sp>
        <p:sp>
          <p:nvSpPr>
            <p:cNvPr id="95" name="TextBox 94"/>
            <p:cNvSpPr txBox="1"/>
            <p:nvPr/>
          </p:nvSpPr>
          <p:spPr>
            <a:xfrm>
              <a:off x="4628880" y="6268105"/>
              <a:ext cx="2895600" cy="313932"/>
            </a:xfrm>
            <a:prstGeom prst="rect">
              <a:avLst/>
            </a:prstGeom>
            <a:noFill/>
          </p:spPr>
          <p:txBody>
            <a:bodyPr wrap="square" rtlCol="0">
              <a:sp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dirty="0" smtClean="0">
                  <a:ln>
                    <a:noFill/>
                  </a:ln>
                  <a:effectLst/>
                  <a:uLnTx/>
                  <a:uFillTx/>
                  <a:latin typeface="Segoe UI" pitchFamily="34" charset="0"/>
                  <a:cs typeface="Segoe UI" pitchFamily="34" charset="0"/>
                </a:rPr>
                <a:t>Other Microsoft locations</a:t>
              </a:r>
              <a:endParaRPr kumimoji="0" lang="en-US" sz="1600" b="0" i="0" u="none" strike="noStrike" kern="1200" cap="none" spc="0" normalizeH="0" baseline="0" noProof="0" dirty="0">
                <a:ln>
                  <a:noFill/>
                </a:ln>
                <a:effectLst/>
                <a:uLnTx/>
                <a:uFillTx/>
                <a:latin typeface="Segoe UI" pitchFamily="34" charset="0"/>
                <a:cs typeface="Segoe UI" pitchFamily="34" charset="0"/>
              </a:endParaRPr>
            </a:p>
          </p:txBody>
        </p:sp>
      </p:grpSp>
      <p:sp>
        <p:nvSpPr>
          <p:cNvPr id="107" name="Oval 106"/>
          <p:cNvSpPr/>
          <p:nvPr/>
        </p:nvSpPr>
        <p:spPr>
          <a:xfrm>
            <a:off x="4642871" y="5914493"/>
            <a:ext cx="252248" cy="236483"/>
          </a:xfrm>
          <a:prstGeom prst="ellipse">
            <a:avLst/>
          </a:prstGeom>
          <a:gradFill>
            <a:gsLst>
              <a:gs pos="0">
                <a:schemeClr val="accent3">
                  <a:lumMod val="75000"/>
                </a:schemeClr>
              </a:gs>
              <a:gs pos="68000">
                <a:schemeClr val="accent2">
                  <a:lumMod val="60000"/>
                  <a:lumOff val="40000"/>
                </a:schemeClr>
              </a:gs>
              <a:gs pos="100000">
                <a:schemeClr val="accent2">
                  <a:lumMod val="20000"/>
                  <a:lumOff val="80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fontAlgn="base">
              <a:spcBef>
                <a:spcPct val="0"/>
              </a:spcBef>
              <a:spcAft>
                <a:spcPct val="0"/>
              </a:spcAft>
            </a:pPr>
            <a:endParaRPr lang="en-US"/>
          </a:p>
        </p:txBody>
      </p:sp>
      <p:sp>
        <p:nvSpPr>
          <p:cNvPr id="108" name="Oval 107"/>
          <p:cNvSpPr/>
          <p:nvPr/>
        </p:nvSpPr>
        <p:spPr>
          <a:xfrm>
            <a:off x="4636322" y="5157756"/>
            <a:ext cx="252248" cy="236483"/>
          </a:xfrm>
          <a:prstGeom prst="ellipse">
            <a:avLst/>
          </a:prstGeom>
          <a:gradFill>
            <a:gsLst>
              <a:gs pos="0">
                <a:srgbClr val="FFC000"/>
              </a:gs>
              <a:gs pos="68000">
                <a:srgbClr val="FFCE33"/>
              </a:gs>
              <a:gs pos="100000">
                <a:srgbClr val="FFFF00"/>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dirty="0" smtClean="0"/>
          </a:p>
        </p:txBody>
      </p:sp>
      <p:sp>
        <p:nvSpPr>
          <p:cNvPr id="109" name="Oval 108"/>
          <p:cNvSpPr/>
          <p:nvPr/>
        </p:nvSpPr>
        <p:spPr>
          <a:xfrm>
            <a:off x="4638317" y="5527813"/>
            <a:ext cx="252248" cy="23648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a:p>
        </p:txBody>
      </p:sp>
      <p:sp>
        <p:nvSpPr>
          <p:cNvPr id="110" name="TextBox 109"/>
          <p:cNvSpPr txBox="1"/>
          <p:nvPr/>
        </p:nvSpPr>
        <p:spPr>
          <a:xfrm>
            <a:off x="70899" y="2438400"/>
            <a:ext cx="843501" cy="230832"/>
          </a:xfrm>
          <a:prstGeom prst="rect">
            <a:avLst/>
          </a:prstGeom>
          <a:noFill/>
        </p:spPr>
        <p:txBody>
          <a:bodyPr wrap="none" rtlCol="0">
            <a:spAutoFit/>
          </a:bodyPr>
          <a:lstStyle/>
          <a:p>
            <a:r>
              <a:rPr lang="en-US" sz="900" b="1" smtClean="0">
                <a:latin typeface="Segoe UI" pitchFamily="34" charset="0"/>
                <a:cs typeface="Segoe UI" pitchFamily="34" charset="0"/>
              </a:rPr>
              <a:t>Washington</a:t>
            </a:r>
            <a:endParaRPr lang="en-US" sz="900" b="1" dirty="0">
              <a:latin typeface="Segoe UI" pitchFamily="34" charset="0"/>
              <a:cs typeface="Segoe UI" pitchFamily="34" charset="0"/>
            </a:endParaRPr>
          </a:p>
        </p:txBody>
      </p:sp>
      <p:sp>
        <p:nvSpPr>
          <p:cNvPr id="111" name="TextBox 110"/>
          <p:cNvSpPr txBox="1"/>
          <p:nvPr/>
        </p:nvSpPr>
        <p:spPr>
          <a:xfrm>
            <a:off x="195618" y="2772770"/>
            <a:ext cx="710451" cy="230832"/>
          </a:xfrm>
          <a:prstGeom prst="rect">
            <a:avLst/>
          </a:prstGeom>
          <a:noFill/>
        </p:spPr>
        <p:txBody>
          <a:bodyPr wrap="none" rtlCol="0">
            <a:spAutoFit/>
          </a:bodyPr>
          <a:lstStyle/>
          <a:p>
            <a:r>
              <a:rPr lang="en-US" sz="900" b="1" dirty="0" smtClean="0">
                <a:latin typeface="Segoe UI" pitchFamily="34" charset="0"/>
                <a:cs typeface="Segoe UI" pitchFamily="34" charset="0"/>
              </a:rPr>
              <a:t>California</a:t>
            </a:r>
            <a:endParaRPr lang="en-US" sz="900" b="1" dirty="0">
              <a:latin typeface="Segoe UI" pitchFamily="34" charset="0"/>
              <a:cs typeface="Segoe UI" pitchFamily="34" charset="0"/>
            </a:endParaRPr>
          </a:p>
        </p:txBody>
      </p:sp>
      <p:sp>
        <p:nvSpPr>
          <p:cNvPr id="112" name="TextBox 111"/>
          <p:cNvSpPr txBox="1"/>
          <p:nvPr/>
        </p:nvSpPr>
        <p:spPr>
          <a:xfrm>
            <a:off x="1388660" y="3045724"/>
            <a:ext cx="492443" cy="230832"/>
          </a:xfrm>
          <a:prstGeom prst="rect">
            <a:avLst/>
          </a:prstGeom>
          <a:noFill/>
        </p:spPr>
        <p:txBody>
          <a:bodyPr wrap="none" rtlCol="0">
            <a:spAutoFit/>
          </a:bodyPr>
          <a:lstStyle/>
          <a:p>
            <a:r>
              <a:rPr lang="en-US" sz="900" b="1" dirty="0" smtClean="0">
                <a:latin typeface="Segoe UI" pitchFamily="34" charset="0"/>
                <a:cs typeface="Segoe UI" pitchFamily="34" charset="0"/>
              </a:rPr>
              <a:t>Texas</a:t>
            </a:r>
            <a:endParaRPr lang="en-US" sz="900" b="1" dirty="0">
              <a:latin typeface="Segoe UI" pitchFamily="34" charset="0"/>
              <a:cs typeface="Segoe UI" pitchFamily="34" charset="0"/>
            </a:endParaRPr>
          </a:p>
        </p:txBody>
      </p:sp>
      <p:sp>
        <p:nvSpPr>
          <p:cNvPr id="113" name="TextBox 112"/>
          <p:cNvSpPr txBox="1"/>
          <p:nvPr/>
        </p:nvSpPr>
        <p:spPr>
          <a:xfrm>
            <a:off x="2111991" y="2090383"/>
            <a:ext cx="542136" cy="230832"/>
          </a:xfrm>
          <a:prstGeom prst="rect">
            <a:avLst/>
          </a:prstGeom>
          <a:noFill/>
        </p:spPr>
        <p:txBody>
          <a:bodyPr wrap="none" rtlCol="0">
            <a:spAutoFit/>
          </a:bodyPr>
          <a:lstStyle/>
          <a:p>
            <a:r>
              <a:rPr lang="en-US" sz="900" b="1" dirty="0" smtClean="0">
                <a:latin typeface="Segoe UI" pitchFamily="34" charset="0"/>
                <a:cs typeface="Segoe UI" pitchFamily="34" charset="0"/>
              </a:rPr>
              <a:t>Illinois</a:t>
            </a:r>
            <a:endParaRPr lang="en-US" sz="900" b="1" dirty="0">
              <a:latin typeface="Segoe UI" pitchFamily="34" charset="0"/>
              <a:cs typeface="Segoe UI" pitchFamily="34" charset="0"/>
            </a:endParaRPr>
          </a:p>
        </p:txBody>
      </p:sp>
      <p:sp>
        <p:nvSpPr>
          <p:cNvPr id="114" name="TextBox 113"/>
          <p:cNvSpPr txBox="1"/>
          <p:nvPr/>
        </p:nvSpPr>
        <p:spPr>
          <a:xfrm>
            <a:off x="2380810" y="2586526"/>
            <a:ext cx="609462" cy="230832"/>
          </a:xfrm>
          <a:prstGeom prst="rect">
            <a:avLst/>
          </a:prstGeom>
          <a:noFill/>
        </p:spPr>
        <p:txBody>
          <a:bodyPr wrap="none" rtlCol="0">
            <a:spAutoFit/>
          </a:bodyPr>
          <a:lstStyle/>
          <a:p>
            <a:r>
              <a:rPr lang="en-US" sz="900" b="1" dirty="0" smtClean="0">
                <a:latin typeface="Segoe UI" pitchFamily="34" charset="0"/>
                <a:cs typeface="Segoe UI" pitchFamily="34" charset="0"/>
              </a:rPr>
              <a:t>Virginia</a:t>
            </a:r>
            <a:endParaRPr lang="en-US" sz="900" b="1" dirty="0">
              <a:latin typeface="Segoe UI" pitchFamily="34" charset="0"/>
              <a:cs typeface="Segoe UI" pitchFamily="34" charset="0"/>
            </a:endParaRPr>
          </a:p>
        </p:txBody>
      </p:sp>
      <p:sp>
        <p:nvSpPr>
          <p:cNvPr id="115" name="TextBox 114"/>
          <p:cNvSpPr txBox="1"/>
          <p:nvPr/>
        </p:nvSpPr>
        <p:spPr>
          <a:xfrm>
            <a:off x="2535072" y="3059373"/>
            <a:ext cx="816249" cy="230832"/>
          </a:xfrm>
          <a:prstGeom prst="rect">
            <a:avLst/>
          </a:prstGeom>
          <a:noFill/>
        </p:spPr>
        <p:txBody>
          <a:bodyPr wrap="none" rtlCol="0">
            <a:spAutoFit/>
          </a:bodyPr>
          <a:lstStyle/>
          <a:p>
            <a:r>
              <a:rPr lang="en-US" sz="900" b="1" dirty="0" smtClean="0">
                <a:latin typeface="Segoe UI" pitchFamily="34" charset="0"/>
                <a:cs typeface="Segoe UI" pitchFamily="34" charset="0"/>
              </a:rPr>
              <a:t>Puerto Rico</a:t>
            </a:r>
            <a:endParaRPr lang="en-US" sz="900" b="1" dirty="0">
              <a:latin typeface="Segoe UI" pitchFamily="34" charset="0"/>
              <a:cs typeface="Segoe UI" pitchFamily="34" charset="0"/>
            </a:endParaRPr>
          </a:p>
        </p:txBody>
      </p:sp>
      <p:sp>
        <p:nvSpPr>
          <p:cNvPr id="116" name="TextBox 115"/>
          <p:cNvSpPr txBox="1"/>
          <p:nvPr/>
        </p:nvSpPr>
        <p:spPr>
          <a:xfrm>
            <a:off x="3736075" y="2158622"/>
            <a:ext cx="567784" cy="230832"/>
          </a:xfrm>
          <a:prstGeom prst="rect">
            <a:avLst/>
          </a:prstGeom>
          <a:noFill/>
        </p:spPr>
        <p:txBody>
          <a:bodyPr wrap="none" rtlCol="0">
            <a:spAutoFit/>
          </a:bodyPr>
          <a:lstStyle/>
          <a:p>
            <a:r>
              <a:rPr lang="en-US" sz="900" b="1" dirty="0" smtClean="0">
                <a:latin typeface="Segoe UI" pitchFamily="34" charset="0"/>
                <a:cs typeface="Segoe UI" pitchFamily="34" charset="0"/>
              </a:rPr>
              <a:t>Ireland</a:t>
            </a:r>
            <a:endParaRPr lang="en-US" sz="900" b="1" dirty="0">
              <a:latin typeface="Segoe UI" pitchFamily="34" charset="0"/>
              <a:cs typeface="Segoe UI" pitchFamily="34" charset="0"/>
            </a:endParaRPr>
          </a:p>
        </p:txBody>
      </p:sp>
      <p:sp>
        <p:nvSpPr>
          <p:cNvPr id="117" name="TextBox 116"/>
          <p:cNvSpPr txBox="1"/>
          <p:nvPr/>
        </p:nvSpPr>
        <p:spPr>
          <a:xfrm>
            <a:off x="4357686" y="1785926"/>
            <a:ext cx="849913" cy="230832"/>
          </a:xfrm>
          <a:prstGeom prst="rect">
            <a:avLst/>
          </a:prstGeom>
          <a:noFill/>
        </p:spPr>
        <p:txBody>
          <a:bodyPr wrap="none" rtlCol="0">
            <a:spAutoFit/>
          </a:bodyPr>
          <a:lstStyle/>
          <a:p>
            <a:r>
              <a:rPr lang="en-US" sz="900" b="1" dirty="0" smtClean="0">
                <a:latin typeface="Segoe UI" pitchFamily="34" charset="0"/>
                <a:cs typeface="Segoe UI" pitchFamily="34" charset="0"/>
              </a:rPr>
              <a:t>Netherlands</a:t>
            </a:r>
            <a:endParaRPr lang="en-US" sz="900" b="1" dirty="0">
              <a:latin typeface="Segoe UI" pitchFamily="34" charset="0"/>
              <a:cs typeface="Segoe UI" pitchFamily="34" charset="0"/>
            </a:endParaRPr>
          </a:p>
        </p:txBody>
      </p:sp>
      <p:sp>
        <p:nvSpPr>
          <p:cNvPr id="118" name="TextBox 117"/>
          <p:cNvSpPr txBox="1"/>
          <p:nvPr/>
        </p:nvSpPr>
        <p:spPr>
          <a:xfrm>
            <a:off x="6724934" y="1940258"/>
            <a:ext cx="490840" cy="230832"/>
          </a:xfrm>
          <a:prstGeom prst="rect">
            <a:avLst/>
          </a:prstGeom>
          <a:noFill/>
        </p:spPr>
        <p:txBody>
          <a:bodyPr wrap="none" rtlCol="0">
            <a:spAutoFit/>
          </a:bodyPr>
          <a:lstStyle/>
          <a:p>
            <a:r>
              <a:rPr lang="en-US" sz="900" b="1" dirty="0" smtClean="0">
                <a:latin typeface="Segoe UI" pitchFamily="34" charset="0"/>
                <a:cs typeface="Segoe UI" pitchFamily="34" charset="0"/>
              </a:rPr>
              <a:t>China</a:t>
            </a:r>
            <a:endParaRPr lang="en-US" sz="900" b="1" dirty="0">
              <a:latin typeface="Segoe UI" pitchFamily="34" charset="0"/>
              <a:cs typeface="Segoe UI" pitchFamily="34" charset="0"/>
            </a:endParaRPr>
          </a:p>
        </p:txBody>
      </p:sp>
      <p:sp>
        <p:nvSpPr>
          <p:cNvPr id="119" name="TextBox 118"/>
          <p:cNvSpPr txBox="1"/>
          <p:nvPr/>
        </p:nvSpPr>
        <p:spPr>
          <a:xfrm>
            <a:off x="7848600" y="2318872"/>
            <a:ext cx="503664" cy="230832"/>
          </a:xfrm>
          <a:prstGeom prst="rect">
            <a:avLst/>
          </a:prstGeom>
          <a:noFill/>
        </p:spPr>
        <p:txBody>
          <a:bodyPr wrap="none" rtlCol="0">
            <a:spAutoFit/>
          </a:bodyPr>
          <a:lstStyle/>
          <a:p>
            <a:r>
              <a:rPr lang="en-US" sz="900" b="1" dirty="0" smtClean="0">
                <a:latin typeface="Segoe UI" pitchFamily="34" charset="0"/>
                <a:cs typeface="Segoe UI" pitchFamily="34" charset="0"/>
              </a:rPr>
              <a:t>Japan</a:t>
            </a:r>
            <a:endParaRPr lang="en-US" sz="900" b="1" dirty="0">
              <a:latin typeface="Segoe UI" pitchFamily="34" charset="0"/>
              <a:cs typeface="Segoe UI" pitchFamily="34" charset="0"/>
            </a:endParaRPr>
          </a:p>
        </p:txBody>
      </p:sp>
      <p:sp>
        <p:nvSpPr>
          <p:cNvPr id="120" name="TextBox 119"/>
          <p:cNvSpPr txBox="1"/>
          <p:nvPr/>
        </p:nvSpPr>
        <p:spPr>
          <a:xfrm>
            <a:off x="6288206" y="2554406"/>
            <a:ext cx="458780" cy="230832"/>
          </a:xfrm>
          <a:prstGeom prst="rect">
            <a:avLst/>
          </a:prstGeom>
          <a:noFill/>
        </p:spPr>
        <p:txBody>
          <a:bodyPr wrap="none" rtlCol="0">
            <a:spAutoFit/>
          </a:bodyPr>
          <a:lstStyle/>
          <a:p>
            <a:r>
              <a:rPr lang="en-US" sz="900" b="1" dirty="0" smtClean="0">
                <a:latin typeface="Segoe UI" pitchFamily="34" charset="0"/>
                <a:cs typeface="Segoe UI" pitchFamily="34" charset="0"/>
              </a:rPr>
              <a:t>India</a:t>
            </a:r>
            <a:endParaRPr lang="en-US" sz="900" b="1" dirty="0">
              <a:latin typeface="Segoe UI" pitchFamily="34" charset="0"/>
              <a:cs typeface="Segoe UI" pitchFamily="34" charset="0"/>
            </a:endParaRPr>
          </a:p>
        </p:txBody>
      </p:sp>
      <p:sp>
        <p:nvSpPr>
          <p:cNvPr id="121" name="TextBox 120"/>
          <p:cNvSpPr txBox="1"/>
          <p:nvPr/>
        </p:nvSpPr>
        <p:spPr>
          <a:xfrm>
            <a:off x="7311789" y="2690883"/>
            <a:ext cx="737702" cy="230832"/>
          </a:xfrm>
          <a:prstGeom prst="rect">
            <a:avLst/>
          </a:prstGeom>
          <a:noFill/>
        </p:spPr>
        <p:txBody>
          <a:bodyPr wrap="none" rtlCol="0">
            <a:spAutoFit/>
          </a:bodyPr>
          <a:lstStyle/>
          <a:p>
            <a:r>
              <a:rPr lang="en-US" sz="900" b="1" dirty="0" smtClean="0">
                <a:latin typeface="Segoe UI" pitchFamily="34" charset="0"/>
                <a:cs typeface="Segoe UI" pitchFamily="34" charset="0"/>
              </a:rPr>
              <a:t>Singapore</a:t>
            </a:r>
            <a:endParaRPr lang="en-US" sz="900" b="1" dirty="0">
              <a:latin typeface="Segoe UI" pitchFamily="34" charset="0"/>
              <a:cs typeface="Segoe UI" pitchFamily="34" charset="0"/>
            </a:endParaRPr>
          </a:p>
        </p:txBody>
      </p:sp>
      <p:sp>
        <p:nvSpPr>
          <p:cNvPr id="41" name="Oval 40"/>
          <p:cNvSpPr/>
          <p:nvPr/>
        </p:nvSpPr>
        <p:spPr>
          <a:xfrm>
            <a:off x="4357686" y="2000240"/>
            <a:ext cx="252248" cy="236483"/>
          </a:xfrm>
          <a:prstGeom prst="ellipse">
            <a:avLst/>
          </a:prstGeom>
          <a:gradFill>
            <a:gsLst>
              <a:gs pos="0">
                <a:srgbClr val="FFC000"/>
              </a:gs>
              <a:gs pos="68000">
                <a:srgbClr val="FFCE33"/>
              </a:gs>
              <a:gs pos="100000">
                <a:srgbClr val="FFFF00"/>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dirty="0" smtClean="0"/>
          </a:p>
        </p:txBody>
      </p:sp>
      <p:sp>
        <p:nvSpPr>
          <p:cNvPr id="42" name="Oval 41"/>
          <p:cNvSpPr/>
          <p:nvPr/>
        </p:nvSpPr>
        <p:spPr>
          <a:xfrm>
            <a:off x="3929058" y="1906633"/>
            <a:ext cx="252248" cy="236483"/>
          </a:xfrm>
          <a:prstGeom prst="ellipse">
            <a:avLst/>
          </a:prstGeom>
          <a:gradFill>
            <a:gsLst>
              <a:gs pos="0">
                <a:srgbClr val="FFC000"/>
              </a:gs>
              <a:gs pos="68000">
                <a:srgbClr val="FFCE33"/>
              </a:gs>
              <a:gs pos="100000">
                <a:srgbClr val="FFFF00"/>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base">
              <a:spcBef>
                <a:spcPct val="0"/>
              </a:spcBef>
              <a:spcAft>
                <a:spcPct val="0"/>
              </a:spcAft>
            </a:pPr>
            <a:endParaRPr lang="en-US" dirty="0" smtClean="0"/>
          </a:p>
        </p:txBody>
      </p:sp>
      <p:sp>
        <p:nvSpPr>
          <p:cNvPr id="43" name="TextBox 42"/>
          <p:cNvSpPr txBox="1"/>
          <p:nvPr/>
        </p:nvSpPr>
        <p:spPr>
          <a:xfrm>
            <a:off x="152400" y="5943600"/>
            <a:ext cx="2971800" cy="738664"/>
          </a:xfrm>
          <a:prstGeom prst="rect">
            <a:avLst/>
          </a:prstGeom>
          <a:noFill/>
        </p:spPr>
        <p:txBody>
          <a:bodyPr wrap="square" lIns="0" tIns="0" rIns="0" bIns="0" rtlCol="0">
            <a:spAutoFit/>
          </a:bodyPr>
          <a:lstStyle/>
          <a:p>
            <a:r>
              <a:rPr lang="en-US" sz="1200" dirty="0" smtClean="0"/>
              <a:t>The Chicago, Illinois facility covers over 700,000 square feet—approximately the size of 16 football fields—with critical power of 60 megawatts. </a:t>
            </a:r>
            <a:endParaRPr lang="en-US" sz="1200" dirty="0" err="1"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xmlns="" val="39424004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SharePoint Online</a:t>
            </a:r>
            <a:endParaRPr lang="en-US" dirty="0"/>
          </a:p>
        </p:txBody>
      </p:sp>
      <p:sp>
        <p:nvSpPr>
          <p:cNvPr id="2" name="Text Placeholder 1"/>
          <p:cNvSpPr>
            <a:spLocks noGrp="1"/>
          </p:cNvSpPr>
          <p:nvPr>
            <p:ph idx="10"/>
          </p:nvPr>
        </p:nvSpPr>
        <p:spPr>
          <a:xfrm>
            <a:off x="381000" y="1447799"/>
            <a:ext cx="8382000" cy="5078313"/>
          </a:xfrm>
        </p:spPr>
        <p:txBody>
          <a:bodyPr/>
          <a:lstStyle/>
          <a:p>
            <a:r>
              <a:rPr lang="en-US" dirty="0" smtClean="0"/>
              <a:t>Managed Service on the net</a:t>
            </a:r>
          </a:p>
          <a:p>
            <a:pPr lvl="1"/>
            <a:r>
              <a:rPr lang="en-US" dirty="0" smtClean="0"/>
              <a:t>No SharePoint Server Deployment, Configuration, and Management needed</a:t>
            </a:r>
          </a:p>
          <a:p>
            <a:pPr lvl="1"/>
            <a:r>
              <a:rPr lang="en-US" dirty="0" smtClean="0"/>
              <a:t>Unified administration center (S)</a:t>
            </a:r>
          </a:p>
          <a:p>
            <a:pPr lvl="1"/>
            <a:r>
              <a:rPr lang="en-US" dirty="0" smtClean="0"/>
              <a:t>Single sign on</a:t>
            </a:r>
            <a:br>
              <a:rPr lang="en-US" dirty="0" smtClean="0"/>
            </a:br>
            <a:endParaRPr lang="en-US" dirty="0" smtClean="0"/>
          </a:p>
          <a:p>
            <a:r>
              <a:rPr lang="en-US" dirty="0" smtClean="0"/>
              <a:t>Enterprise class Reliability</a:t>
            </a:r>
          </a:p>
          <a:p>
            <a:pPr lvl="1"/>
            <a:r>
              <a:rPr lang="en-US" dirty="0" smtClean="0"/>
              <a:t>99.9% uptime with financially-backed SLA</a:t>
            </a:r>
          </a:p>
          <a:p>
            <a:pPr lvl="1"/>
            <a:r>
              <a:rPr lang="en-US" dirty="0" smtClean="0"/>
              <a:t>Forefront anti virus protection</a:t>
            </a:r>
          </a:p>
          <a:p>
            <a:pPr lvl="1"/>
            <a:r>
              <a:rPr lang="en-US" dirty="0" smtClean="0"/>
              <a:t>Off-site data backup</a:t>
            </a:r>
          </a:p>
          <a:p>
            <a:pPr lvl="1"/>
            <a:r>
              <a:rPr lang="en-US" dirty="0" smtClean="0"/>
              <a:t>Geo-redundant data centers</a:t>
            </a:r>
          </a:p>
        </p:txBody>
      </p:sp>
    </p:spTree>
    <p:extLst>
      <p:ext uri="{BB962C8B-B14F-4D97-AF65-F5344CB8AC3E}">
        <p14:creationId xmlns:p14="http://schemas.microsoft.com/office/powerpoint/2010/main" xmlns="" val="140632994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harePoint Onlin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SharePoint Online</Template>
  <TotalTime>2322</TotalTime>
  <Words>2329</Words>
  <Application>Microsoft Office PowerPoint</Application>
  <PresentationFormat>On-screen Show (4:3)</PresentationFormat>
  <Paragraphs>447</Paragraphs>
  <Slides>46</Slides>
  <Notes>45</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49" baseType="lpstr">
      <vt:lpstr>SharePoint Online</vt:lpstr>
      <vt:lpstr>TechEd09_Europe template</vt:lpstr>
      <vt:lpstr>Visio</vt:lpstr>
      <vt:lpstr>Slide 1</vt:lpstr>
      <vt:lpstr>Microsoft SharePoint Online Overview</vt:lpstr>
      <vt:lpstr>Agenda</vt:lpstr>
      <vt:lpstr>IT Challenges</vt:lpstr>
      <vt:lpstr>Microsoft Online Services</vt:lpstr>
      <vt:lpstr>Key Investment Areas Business Productivity Online Suite</vt:lpstr>
      <vt:lpstr>Highly Secured Datacenters</vt:lpstr>
      <vt:lpstr>Microsoft Data Centers</vt:lpstr>
      <vt:lpstr>SharePoint Online</vt:lpstr>
      <vt:lpstr>Single Sign-On / Administration / Support BPOS - S </vt:lpstr>
      <vt:lpstr>SharePoint Online is SharePoint</vt:lpstr>
      <vt:lpstr>Consider SharePoint Online for…</vt:lpstr>
      <vt:lpstr>The Power of Choice!</vt:lpstr>
      <vt:lpstr>Online Architecture (BPOS –S)</vt:lpstr>
      <vt:lpstr>BPOS-D Architecture</vt:lpstr>
      <vt:lpstr>BPOS-D Physical and PPE Architecture</vt:lpstr>
      <vt:lpstr>Slide 17</vt:lpstr>
      <vt:lpstr>Extensibility And Integration</vt:lpstr>
      <vt:lpstr>Solution Developers and BPOS</vt:lpstr>
      <vt:lpstr>Hosting SharePoint applications</vt:lpstr>
      <vt:lpstr>Today’s service offering (dedicated)</vt:lpstr>
      <vt:lpstr>Customization Review Process – (Dedicated)</vt:lpstr>
      <vt:lpstr>Building Business Applications on SharePoint Online </vt:lpstr>
      <vt:lpstr>Who’s Using Microsoft Online?</vt:lpstr>
      <vt:lpstr>Slide 25</vt:lpstr>
      <vt:lpstr>Slide 26</vt:lpstr>
      <vt:lpstr>The world’s fifth largest insurance group and the largest in the United Kingdom with 54,000 employees and 50 million customers world-wide. </vt:lpstr>
      <vt:lpstr>Aviva Group: Aviva World</vt:lpstr>
      <vt:lpstr>Aviva – James Skinner Customer Advisory Board Meeting – Sept 2009</vt:lpstr>
      <vt:lpstr>Slide 30</vt:lpstr>
      <vt:lpstr>Slide 31</vt:lpstr>
      <vt:lpstr>Highlights to date</vt:lpstr>
      <vt:lpstr>Coca-Cola Enterprises is the world’s largest marketer, producer and distributor of Coca-Cola products.  CCE has 73,000 employees and distributes Coca-Cola products in 46 US states and 7 other countries.</vt:lpstr>
      <vt:lpstr>CCE’s Global Employee Portal: </vt:lpstr>
      <vt:lpstr>John Key Director, HR &amp; Collaboration Technologies, Coca-Cola Enterprises Customer Advisory Board Meeting – Sept 2009</vt:lpstr>
      <vt:lpstr>Slide 36</vt:lpstr>
      <vt:lpstr>Slide 37</vt:lpstr>
      <vt:lpstr>Slide 38</vt:lpstr>
      <vt:lpstr>Slide 39</vt:lpstr>
      <vt:lpstr>Highlights to date</vt:lpstr>
      <vt:lpstr>What’s Next for SharePoint Online?</vt:lpstr>
      <vt:lpstr>Slide 42</vt:lpstr>
      <vt:lpstr>Resources</vt:lpstr>
      <vt:lpstr>Related Content</vt:lpstr>
      <vt:lpstr>Slide 45</vt:lpstr>
      <vt:lpstr>Slide 46</vt:lpstr>
    </vt:vector>
  </TitlesOfParts>
  <Manager>&lt;Content Manager Name Here&gt;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Kimmo Forss</dc:creator>
  <dc:description>tech·ed Europe 2009</dc:description>
  <cp:lastModifiedBy>cn_user</cp:lastModifiedBy>
  <cp:revision>14</cp:revision>
  <dcterms:created xsi:type="dcterms:W3CDTF">2009-10-27T12:56:24Z</dcterms:created>
  <dcterms:modified xsi:type="dcterms:W3CDTF">2009-11-10T15:08:40Z</dcterms:modified>
</cp:coreProperties>
</file>